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300" r:id="rId9"/>
    <p:sldId id="301" r:id="rId10"/>
    <p:sldId id="302" r:id="rId11"/>
    <p:sldId id="325" r:id="rId12"/>
    <p:sldId id="326" r:id="rId13"/>
    <p:sldId id="327" r:id="rId14"/>
    <p:sldId id="328" r:id="rId15"/>
    <p:sldId id="281" r:id="rId16"/>
    <p:sldId id="287" r:id="rId17"/>
    <p:sldId id="288" r:id="rId18"/>
    <p:sldId id="289" r:id="rId19"/>
    <p:sldId id="320" r:id="rId20"/>
    <p:sldId id="290" r:id="rId21"/>
    <p:sldId id="321" r:id="rId22"/>
    <p:sldId id="282" r:id="rId23"/>
    <p:sldId id="295" r:id="rId24"/>
    <p:sldId id="283" r:id="rId25"/>
    <p:sldId id="296" r:id="rId26"/>
    <p:sldId id="299" r:id="rId2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52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2021/2/1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454173E-8BE0-43B8-B9F2-AF9190E59ED5}" type="datetimeFigureOut">
              <a:rPr lang="zh-CN" altLang="en-US" smtClean="0"/>
              <a:pPr/>
              <a:t>2021/2/1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30EE5D71-07DE-437C-ACEC-D52CA2721CA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开机电路组成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87021" y="455051"/>
            <a:ext cx="271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1072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ATX</a:t>
            </a:r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电源接口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253671" y="47410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南桥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253671" y="47410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5646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门电路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253671" y="47410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2.3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61566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7889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I/O</a:t>
            </a:r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芯片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253671" y="47410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2.4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32518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开机接线插座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253671" y="47410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2.5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2487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开机工作原理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29871" y="474101"/>
            <a:ext cx="271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3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02925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故障现象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64" r:id="rId9"/>
    <p:sldLayoutId id="2147483665" r:id="rId10"/>
    <p:sldLayoutId id="2147483666" r:id="rId11"/>
    <p:sldLayoutId id="2147483667" r:id="rId12"/>
    <p:sldLayoutId id="2147483669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3733800" y="2600114"/>
            <a:ext cx="4905375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=""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=""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4351770" y="790022"/>
            <a:ext cx="4792230" cy="13747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开机</a:t>
            </a:r>
            <a:r>
              <a:rPr lang="zh-CN" altLang="zh-CN" sz="5000" b="1" spc="600" dirty="0" smtClean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电路</a:t>
            </a:r>
            <a:endParaRPr lang="zh-CN" altLang="en-US" sz="5000" b="1" spc="600" dirty="0">
              <a:solidFill>
                <a:schemeClr val="accent6">
                  <a:lumMod val="50000"/>
                </a:schemeClr>
              </a:solid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13384" y="2600114"/>
            <a:ext cx="4310795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75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r>
              <a:rPr lang="zh-CN" altLang="zh-CN" sz="2475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</a:t>
            </a:r>
            <a:r>
              <a:rPr lang="zh-CN" altLang="en-US" sz="2475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的工作原理与故障分析</a:t>
            </a: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5299" y="1605288"/>
            <a:ext cx="35813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南北桥的位置： 南桥位于主板上离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插槽较远的下方，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PCI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的前面，</a:t>
            </a:r>
            <a:r>
              <a:rPr lang="en-US" altLang="zh-CN" sz="1400" dirty="0" err="1">
                <a:solidFill>
                  <a:schemeClr val="bg1"/>
                </a:solidFill>
                <a:ea typeface="微软雅黑" panose="020B0503020204020204" pitchFamily="34" charset="-122"/>
              </a:rPr>
              <a:t>zhi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即靠主机箱前的一面，这种布局是考虑到它所连接的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总线较多，离处理器远一点有利于布线。北桥芯片位于主板上，离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最近的芯片，这主要是考虑到北桥芯片与处理器之间的通信最密切，为了提高通信性能而缩短传输距离。如下图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1-3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332" y="1782782"/>
            <a:ext cx="2756217" cy="221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749880" y="4133034"/>
            <a:ext cx="149111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1-3 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南北桥位置</a:t>
            </a:r>
          </a:p>
        </p:txBody>
      </p:sp>
    </p:spTree>
    <p:extLst>
      <p:ext uri="{BB962C8B-B14F-4D97-AF65-F5344CB8AC3E}">
        <p14:creationId xmlns:p14="http://schemas.microsoft.com/office/powerpoint/2010/main" val="181940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250" y="1209675"/>
            <a:ext cx="826504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在主板开机电路中使用的门电路主要是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系列非门电路，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系列非门电路一共有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个针脚，它的第七脚接地第十四脚为电源输入脚（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VCC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）直接通向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ATX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电源插座的第九脚，如图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74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系列非门电路芯片。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56712" y="4018734"/>
            <a:ext cx="1630575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1-4 74HC14D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芯片</a:t>
            </a:r>
            <a:endParaRPr lang="zh-CN" altLang="zh-CN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220" y="2423477"/>
            <a:ext cx="2321560" cy="1344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6911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8150" y="1038225"/>
            <a:ext cx="843914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在</a:t>
            </a:r>
            <a:r>
              <a:rPr lang="en-US" altLang="zh-CN" sz="1400" dirty="0" err="1">
                <a:solidFill>
                  <a:schemeClr val="bg1"/>
                </a:solidFill>
                <a:ea typeface="微软雅黑" panose="020B0503020204020204" pitchFamily="34" charset="-122"/>
              </a:rPr>
              <a:t>pentium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 4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主板的开机电路中，由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芯片内部的门电路来控制电源的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或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16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脚，所以以</a:t>
            </a:r>
            <a:r>
              <a:rPr lang="en-US" altLang="zh-CN" sz="1400" dirty="0" err="1">
                <a:solidFill>
                  <a:schemeClr val="bg1"/>
                </a:solidFill>
                <a:ea typeface="微软雅黑" panose="020B0503020204020204" pitchFamily="34" charset="-122"/>
              </a:rPr>
              <a:t>pentium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 4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主板的开机电路控制部分一般在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芯片内部。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在这里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芯片和南桥芯片的关系是：电源开关输出一个电压，通过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芯片内部的门电路转换进入南桥，再由南桥内部输出一个电压进入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芯片内部的另一个门电路（控制十四脚的门电路），然后由此门电路来改变电源第十四脚的电压，使电源开始工作，如下图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芯片。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325" y="2985567"/>
            <a:ext cx="4290389" cy="1654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043817" y="4717234"/>
            <a:ext cx="1678665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1-5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所示为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I/O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芯片</a:t>
            </a:r>
            <a:endParaRPr lang="zh-CN" altLang="zh-CN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428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8900" y="1209675"/>
            <a:ext cx="826504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开机键在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主板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 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开机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电路中的作用是：向非电路或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芯片中的门电路提供一个触发信号（低电平），用来触发主板开机电路工作，最终实现开机。主板的开机键一般一端接地，另一端连接电源线第九脚，再连接到门电路或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芯片或南桥，如图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1-6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如所示为开机键。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92967" y="4295686"/>
            <a:ext cx="17187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1-6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开机接线插座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169" y="2616517"/>
            <a:ext cx="5003800" cy="1536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279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9245" y="1447800"/>
            <a:ext cx="4887605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整个主板开机可以分下以下几步，如下图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1-7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①按下开机键瞬间，开机键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或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5V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的高电平接地，变成低电平，当松开开机键之后，开机键电压又恢复高电平，此时开机键向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内部的触发器发送了一个触发信号，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内部的触发器被触发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②接着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向南桥的输出触发信号，请求上电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③南桥在接到触发信号后，通过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SLP_S3#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脚输出高电平控制信号到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I/O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。此时，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I/O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将会拉低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ATX 16#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的电压。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ATX</a:t>
            </a: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电源开始工作并输出各组电压，主板在得到供电后启动</a:t>
            </a:r>
            <a:r>
              <a:rPr lang="zh-CN" altLang="en-US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"/>
          <a:stretch>
            <a:fillRect/>
          </a:stretch>
        </p:blipFill>
        <p:spPr bwMode="auto">
          <a:xfrm>
            <a:off x="5662335" y="1937549"/>
            <a:ext cx="2867025" cy="1843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>
            <a:off x="6279248" y="3958409"/>
            <a:ext cx="18982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1-7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开机原理示意图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882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="" xmlns:a16="http://schemas.microsoft.com/office/drawing/2014/main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/>
          <p:cNvSpPr/>
          <p:nvPr/>
        </p:nvSpPr>
        <p:spPr>
          <a:xfrm>
            <a:off x="1009650" y="1686436"/>
            <a:ext cx="69723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1.</a:t>
            </a:r>
            <a:r>
              <a:rPr lang="zh-CN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故障现象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用户描述，当按下主机电源开关时，不开机，主机指示灯不亮，硬盘指示灯不亮。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7" name="TextBox 6">
            <a:extLst>
              <a:ext uri="{FF2B5EF4-FFF2-40B4-BE49-F238E27FC236}">
                <a16:creationId xmlns="" xmlns:a16="http://schemas.microsoft.com/office/drawing/2014/main" id="{6F731AAD-26A8-4699-BF00-515956D0CE77}"/>
              </a:ext>
            </a:extLst>
          </p:cNvPr>
          <p:cNvSpPr txBox="1"/>
          <p:nvPr/>
        </p:nvSpPr>
        <p:spPr>
          <a:xfrm>
            <a:off x="512595" y="1266818"/>
            <a:ext cx="83932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14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首先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我们要把外接设备拔掉，在不上电的时候，测量电源输入和主供电压部分对地是否有短路，如下图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1-8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所示，用万用表测量①号测试点电源输入端和②号测试点主供电压部分，对地无短路阻值正常，上电之后，电压也正常，说明这部分电路正常。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19057" y="4583884"/>
            <a:ext cx="15680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1-8 9V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转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5V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电路</a:t>
            </a:r>
            <a:endParaRPr lang="zh-CN" altLang="zh-CN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" t="7432" r="3312" b="7432"/>
          <a:stretch>
            <a:fillRect/>
          </a:stretch>
        </p:blipFill>
        <p:spPr bwMode="auto">
          <a:xfrm>
            <a:off x="2164490" y="2768600"/>
            <a:ext cx="4686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CC13F31C-BEA6-41ED-90BA-A27B22543641}"/>
              </a:ext>
            </a:extLst>
          </p:cNvPr>
          <p:cNvSpPr txBox="1"/>
          <p:nvPr/>
        </p:nvSpPr>
        <p:spPr>
          <a:xfrm>
            <a:off x="369364" y="1296928"/>
            <a:ext cx="845078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1-9 5V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转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电路也用同样的方法，分别测试输入端和输出端，经过实测之后，输入有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5V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电压，输出端③号测试点也有正常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电压，说明这部分电路也是正常的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94" y="2557216"/>
            <a:ext cx="3632234" cy="1567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607907" y="4396559"/>
            <a:ext cx="17043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1-9 5V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转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961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6C04460-1B76-4A5B-B228-04BA3DE40DC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475" y="1000436"/>
            <a:ext cx="8458199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dirty="0" smtClean="0"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接下来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就去看看电脑电源指示灯部分，如图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1-10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所示，电源指示灯，我们来分析一下这个电路图，电源电压，我们前面测试过了，都正常，这个指示灯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STBLED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是通过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PWR_LED_N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信号控制三极管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Q8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的导通来开关指示灯，如果控制信号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PWR_LED_N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端有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5V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电压正常，那就说明这个三极管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Q8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已经损坏，无法正常工作。我们要去更换一个。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118" y="2586229"/>
            <a:ext cx="3245728" cy="196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423412" y="4612459"/>
            <a:ext cx="23487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1-10 </a:t>
            </a:r>
            <a:r>
              <a:rPr lang="zh-CN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电脑电源指示灯电路</a:t>
            </a:r>
          </a:p>
        </p:txBody>
      </p:sp>
    </p:spTree>
    <p:extLst>
      <p:ext uri="{BB962C8B-B14F-4D97-AF65-F5344CB8AC3E}">
        <p14:creationId xmlns:p14="http://schemas.microsoft.com/office/powerpoint/2010/main" val="80624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="" xmlns:a16="http://schemas.microsoft.com/office/drawing/2014/main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7" y="1279758"/>
            <a:ext cx="8161719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修复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电源指示灯电路之后，我们接下来再去看看，硬盘指示灯电路，如下图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1-10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所示，我们测量之后发现测试点⑩电压不正常为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0V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Q11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内部由两个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N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沟道场效应管构成的，因为是两个都是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N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沟道，所以是高电平导通，低电平截止，硬盘指示灯通过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PCH_SATA_LED_N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信号来控制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Q11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内部左边的场效应管，这个信号正常是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0V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低电平，所以左边这个场效应管处于截止状态，右边场效应管的控制极跟左边处于截止状态的场效应管源极相接，所以电压应为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5V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高电平，也就是测试点⑩，这样右边的场效应管就处于导通状态，硬盘指示灯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HDDLED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的电流就会通过这个场效应管流向电源地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GND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形成回路，正常点亮工作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zh-CN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3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3796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3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775" y="2221311"/>
            <a:ext cx="2938462" cy="2256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4186429" y="4606109"/>
            <a:ext cx="18101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1-10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硬盘指示灯电路</a:t>
            </a:r>
          </a:p>
        </p:txBody>
      </p:sp>
      <p:sp>
        <p:nvSpPr>
          <p:cNvPr id="3" name="矩形 2"/>
          <p:cNvSpPr/>
          <p:nvPr/>
        </p:nvSpPr>
        <p:spPr>
          <a:xfrm>
            <a:off x="552450" y="1178352"/>
            <a:ext cx="815339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测试点⑩电压是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0V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低电平，就无法构成回路，所以硬盘指示灯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HDDLED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不能正常工作。测试点⑩电压是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+5V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通过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R262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电阻限流过来的，问题就出面这个限流电阻这里了，我们更换后之后，整个回路都可以恢复正常工作了。</a:t>
            </a:r>
          </a:p>
        </p:txBody>
      </p:sp>
    </p:spTree>
    <p:extLst>
      <p:ext uri="{BB962C8B-B14F-4D97-AF65-F5344CB8AC3E}">
        <p14:creationId xmlns:p14="http://schemas.microsoft.com/office/powerpoint/2010/main" val="195898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="" xmlns:a16="http://schemas.microsoft.com/office/drawing/2014/main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839173" y="1033363"/>
            <a:ext cx="7247552" cy="102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1.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了解开机电路基本结构。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2.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掌握开机电路工作原理。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3. 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开机电路常见故障分析和解决方法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="" xmlns:a16="http://schemas.microsoft.com/office/drawing/2014/main" id="{E177759D-5AA2-40FF-A55E-598FBE8573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334563"/>
              </p:ext>
            </p:extLst>
          </p:nvPr>
        </p:nvGraphicFramePr>
        <p:xfrm>
          <a:off x="911676" y="2225739"/>
          <a:ext cx="7317925" cy="2486506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7661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340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1557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407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40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3407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552994">
                <a:tc gridSpan="2">
                  <a:txBody>
                    <a:bodyPr/>
                    <a:lstStyle/>
                    <a:p>
                      <a:pPr indent="12573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评价主体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评分标准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分值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学生评价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教师评价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80240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台式机供电电路功能板的工作原理与故障分析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操作评价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1.</a:t>
                      </a: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熟练使用万用表检测开机电路各个区域重点标志电压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50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988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成果评价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1.</a:t>
                      </a: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了解开机电路原理和工作流程；</a:t>
                      </a: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2.</a:t>
                      </a: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常见故障原因分析和解决方法。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50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0673">
                <a:tc gridSpan="2"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合计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（满分</a:t>
                      </a:r>
                      <a:r>
                        <a:rPr lang="en-US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100</a:t>
                      </a: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分）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100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="" xmlns:a16="http://schemas.microsoft.com/office/drawing/2014/main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713859" y="1225771"/>
            <a:ext cx="7970287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开机电路常见故障现象：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①无法为主板加电。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②开机后，过几秒钟就自动关机。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③无法开机。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④无法关机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⑤主机通电后自动关机</a:t>
            </a:r>
          </a:p>
          <a:p>
            <a:pPr indent="457200">
              <a:lnSpc>
                <a:spcPct val="150000"/>
              </a:lnSpc>
            </a:pPr>
            <a:endParaRPr lang="zh-CN" altLang="zh-CN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908318" y="517193"/>
            <a:ext cx="269888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结构分析及各个参数说明</a:t>
            </a:r>
          </a:p>
        </p:txBody>
      </p:sp>
      <p:sp>
        <p:nvSpPr>
          <p:cNvPr id="2" name="矩形 1"/>
          <p:cNvSpPr/>
          <p:nvPr/>
        </p:nvSpPr>
        <p:spPr>
          <a:xfrm>
            <a:off x="4274167" y="123339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造成开机电路故障的原因：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①主板某元器件短路。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②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跳线跳错。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③南桥旁边的晶振或谐振电路振坏。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④开机电路中的门电路损坏。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⑤电源每十四脚经过的三极管和二极管损坏。</a:t>
            </a:r>
          </a:p>
        </p:txBody>
      </p:sp>
    </p:spTree>
    <p:extLst>
      <p:ext uri="{BB962C8B-B14F-4D97-AF65-F5344CB8AC3E}">
        <p14:creationId xmlns:p14="http://schemas.microsoft.com/office/powerpoint/2010/main" val="1706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2" y="2600114"/>
            <a:ext cx="4076797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=""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=""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  <p:sp>
        <p:nvSpPr>
          <p:cNvPr id="3" name="矩形 2"/>
          <p:cNvSpPr/>
          <p:nvPr/>
        </p:nvSpPr>
        <p:spPr>
          <a:xfrm>
            <a:off x="4997884" y="2624185"/>
            <a:ext cx="2406428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75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开机</a:t>
            </a:r>
            <a:r>
              <a:rPr lang="zh-CN" altLang="zh-CN" sz="2475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</a:t>
            </a:r>
            <a:r>
              <a:rPr lang="zh-CN" altLang="zh-CN" sz="2475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功能板</a:t>
            </a:r>
            <a:endParaRPr lang="zh-CN" altLang="en-US" sz="2475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="" xmlns:a16="http://schemas.microsoft.com/office/drawing/2014/main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71" y="1446195"/>
            <a:ext cx="3792072" cy="284005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="" xmlns:a16="http://schemas.microsoft.com/office/drawing/2014/main" id="{A98B687C-F77C-4677-B83B-A08D93D6DBA4}"/>
              </a:ext>
            </a:extLst>
          </p:cNvPr>
          <p:cNvSpPr txBox="1"/>
          <p:nvPr/>
        </p:nvSpPr>
        <p:spPr>
          <a:xfrm>
            <a:off x="4298662" y="1168452"/>
            <a:ext cx="470799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脑是我们生活最为常见的，并且在我们工作中也是非常重要的，办公几乎是离不开电脑。并且社会发展的趋势也是往信息化发展的，所以会用电脑是非常重要的。学习电脑首先要学习的就是开机。对于一台电脑来说，从我们按下开机键到机器点亮再到开始加载操作系统，虽然表面上看起来只是经历了一段几秒钟的过程，但其实在这段时间里电脑的硬件、软件、固件却已执行了很多步骤，完成了一系列的动作，那么到底是一些什么动作呢？他们是怎么衔接起来的呢？接下来我们就详细和大家分享有关电脑如何开机，以及开机开不了有哪些问题所导致。</a:t>
            </a: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="" xmlns:a16="http://schemas.microsoft.com/office/drawing/2014/main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DD70EDF5-F3FE-4B61-A044-155A77398593}"/>
              </a:ext>
            </a:extLst>
          </p:cNvPr>
          <p:cNvSpPr/>
          <p:nvPr/>
        </p:nvSpPr>
        <p:spPr>
          <a:xfrm>
            <a:off x="127308" y="1375570"/>
            <a:ext cx="8861928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>
              <a:ea typeface="微软雅黑" panose="020B0503020204020204" pitchFamily="34" charset="-122"/>
            </a:endParaRPr>
          </a:p>
        </p:txBody>
      </p:sp>
      <p:grpSp>
        <p:nvGrpSpPr>
          <p:cNvPr id="16" name="组合 1">
            <a:extLst>
              <a:ext uri="{FF2B5EF4-FFF2-40B4-BE49-F238E27FC236}">
                <a16:creationId xmlns="" xmlns:a16="http://schemas.microsoft.com/office/drawing/2014/main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1013636" y="1487583"/>
            <a:ext cx="5743575" cy="1001206"/>
            <a:chOff x="859536" y="1549889"/>
            <a:chExt cx="5742745" cy="1000412"/>
          </a:xfrm>
        </p:grpSpPr>
        <p:sp>
          <p:nvSpPr>
            <p:cNvPr id="18" name="Title 1">
              <a:extLst>
                <a:ext uri="{FF2B5EF4-FFF2-40B4-BE49-F238E27FC236}">
                  <a16:creationId xmlns="" xmlns:a16="http://schemas.microsoft.com/office/drawing/2014/main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="" xmlns:a16="http://schemas.microsoft.com/office/drawing/2014/main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="" xmlns:a16="http://schemas.microsoft.com/office/drawing/2014/main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="" xmlns:a16="http://schemas.microsoft.com/office/drawing/2014/main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="" xmlns:a16="http://schemas.microsoft.com/office/drawing/2014/main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="" xmlns:a16="http://schemas.microsoft.com/office/drawing/2014/main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="" xmlns:a16="http://schemas.microsoft.com/office/drawing/2014/main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4748226" y="1444180"/>
            <a:ext cx="5743575" cy="1001206"/>
            <a:chOff x="859536" y="1549889"/>
            <a:chExt cx="5742745" cy="1000412"/>
          </a:xfrm>
        </p:grpSpPr>
        <p:sp>
          <p:nvSpPr>
            <p:cNvPr id="26" name="Title 1">
              <a:extLst>
                <a:ext uri="{FF2B5EF4-FFF2-40B4-BE49-F238E27FC236}">
                  <a16:creationId xmlns="" xmlns:a16="http://schemas.microsoft.com/office/drawing/2014/main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="" xmlns:a16="http://schemas.microsoft.com/office/drawing/2014/main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="" xmlns:a16="http://schemas.microsoft.com/office/drawing/2014/main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="" xmlns:a16="http://schemas.microsoft.com/office/drawing/2014/main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="" xmlns:a16="http://schemas.microsoft.com/office/drawing/2014/main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="" xmlns:a16="http://schemas.microsoft.com/office/drawing/2014/main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3888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</p:grpSp>
      <p:sp>
        <p:nvSpPr>
          <p:cNvPr id="34" name="TextBox 11">
            <a:extLst>
              <a:ext uri="{FF2B5EF4-FFF2-40B4-BE49-F238E27FC236}">
                <a16:creationId xmlns="" xmlns:a16="http://schemas.microsoft.com/office/drawing/2014/main" id="{65309359-9240-40F5-838F-A318E02E3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0436" y="2012241"/>
            <a:ext cx="18092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400" b="1" dirty="0">
                <a:ea typeface="微软雅黑" panose="020B0503020204020204" pitchFamily="34" charset="-122"/>
              </a:rPr>
              <a:t>1.</a:t>
            </a:r>
            <a:r>
              <a:rPr lang="zh-CN" altLang="zh-CN" sz="1400" b="1" dirty="0">
                <a:ea typeface="微软雅黑" panose="020B0503020204020204" pitchFamily="34" charset="-122"/>
              </a:rPr>
              <a:t>开机电路组成</a:t>
            </a:r>
          </a:p>
        </p:txBody>
      </p:sp>
      <p:sp>
        <p:nvSpPr>
          <p:cNvPr id="41" name="TextBox 11">
            <a:extLst>
              <a:ext uri="{FF2B5EF4-FFF2-40B4-BE49-F238E27FC236}">
                <a16:creationId xmlns="" xmlns:a16="http://schemas.microsoft.com/office/drawing/2014/main" id="{65309359-9240-40F5-838F-A318E02E3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0435" y="2317137"/>
            <a:ext cx="19957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400" b="1" dirty="0">
                <a:ea typeface="微软雅黑" panose="020B0503020204020204" pitchFamily="34" charset="-122"/>
              </a:rPr>
              <a:t>2.1 ATX</a:t>
            </a:r>
            <a:r>
              <a:rPr lang="zh-CN" altLang="zh-CN" sz="1400" b="1" dirty="0">
                <a:ea typeface="微软雅黑" panose="020B0503020204020204" pitchFamily="34" charset="-122"/>
              </a:rPr>
              <a:t>电源接口</a:t>
            </a:r>
          </a:p>
        </p:txBody>
      </p:sp>
      <p:sp>
        <p:nvSpPr>
          <p:cNvPr id="3" name="矩形 2"/>
          <p:cNvSpPr/>
          <p:nvPr/>
        </p:nvSpPr>
        <p:spPr>
          <a:xfrm>
            <a:off x="5714520" y="2017954"/>
            <a:ext cx="1182544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ea typeface="微软雅黑" panose="020B0503020204020204" pitchFamily="34" charset="-122"/>
              </a:rPr>
              <a:t>1.</a:t>
            </a:r>
            <a:r>
              <a:rPr lang="zh-CN" altLang="zh-CN" b="1" dirty="0" smtClean="0">
                <a:ea typeface="微软雅黑" panose="020B0503020204020204" pitchFamily="34" charset="-122"/>
              </a:rPr>
              <a:t>故障现象</a:t>
            </a:r>
            <a:endParaRPr lang="en-US" altLang="zh-CN" b="1" dirty="0" smtClean="0"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714520" y="2339254"/>
            <a:ext cx="1182544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ea typeface="微软雅黑" panose="020B0503020204020204" pitchFamily="34" charset="-122"/>
              </a:rPr>
              <a:t>2.</a:t>
            </a:r>
            <a:r>
              <a:rPr lang="zh-CN" altLang="zh-CN" b="1" dirty="0">
                <a:ea typeface="微软雅黑" panose="020B0503020204020204" pitchFamily="34" charset="-122"/>
              </a:rPr>
              <a:t>解决方案</a:t>
            </a:r>
          </a:p>
        </p:txBody>
      </p:sp>
      <p:sp>
        <p:nvSpPr>
          <p:cNvPr id="33" name="TextBox 11">
            <a:extLst>
              <a:ext uri="{FF2B5EF4-FFF2-40B4-BE49-F238E27FC236}">
                <a16:creationId xmlns="" xmlns:a16="http://schemas.microsoft.com/office/drawing/2014/main" id="{65309359-9240-40F5-838F-A318E02E3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0435" y="2654400"/>
            <a:ext cx="19957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400" b="1" dirty="0">
                <a:ea typeface="微软雅黑" panose="020B0503020204020204" pitchFamily="34" charset="-122"/>
              </a:rPr>
              <a:t>2.2 </a:t>
            </a:r>
            <a:r>
              <a:rPr lang="zh-CN" altLang="zh-CN" sz="1400" b="1" dirty="0">
                <a:ea typeface="微软雅黑" panose="020B0503020204020204" pitchFamily="34" charset="-122"/>
              </a:rPr>
              <a:t>南桥</a:t>
            </a:r>
          </a:p>
        </p:txBody>
      </p:sp>
      <p:sp>
        <p:nvSpPr>
          <p:cNvPr id="35" name="TextBox 11">
            <a:extLst>
              <a:ext uri="{FF2B5EF4-FFF2-40B4-BE49-F238E27FC236}">
                <a16:creationId xmlns="" xmlns:a16="http://schemas.microsoft.com/office/drawing/2014/main" id="{65309359-9240-40F5-838F-A318E02E3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0435" y="2966992"/>
            <a:ext cx="19957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400" b="1" dirty="0">
                <a:ea typeface="微软雅黑" panose="020B0503020204020204" pitchFamily="34" charset="-122"/>
              </a:rPr>
              <a:t>2.3 </a:t>
            </a:r>
            <a:r>
              <a:rPr lang="zh-CN" altLang="zh-CN" sz="1400" b="1" dirty="0">
                <a:ea typeface="微软雅黑" panose="020B0503020204020204" pitchFamily="34" charset="-122"/>
              </a:rPr>
              <a:t>门电路</a:t>
            </a:r>
          </a:p>
        </p:txBody>
      </p:sp>
      <p:sp>
        <p:nvSpPr>
          <p:cNvPr id="36" name="TextBox 11">
            <a:extLst>
              <a:ext uri="{FF2B5EF4-FFF2-40B4-BE49-F238E27FC236}">
                <a16:creationId xmlns="" xmlns:a16="http://schemas.microsoft.com/office/drawing/2014/main" id="{65309359-9240-40F5-838F-A318E02E3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0435" y="3260238"/>
            <a:ext cx="19957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400" b="1" dirty="0">
                <a:ea typeface="微软雅黑" panose="020B0503020204020204" pitchFamily="34" charset="-122"/>
              </a:rPr>
              <a:t>2.4 I/O</a:t>
            </a:r>
            <a:r>
              <a:rPr lang="zh-CN" altLang="zh-CN" sz="1400" b="1" dirty="0">
                <a:ea typeface="微软雅黑" panose="020B0503020204020204" pitchFamily="34" charset="-122"/>
              </a:rPr>
              <a:t>芯片</a:t>
            </a:r>
          </a:p>
        </p:txBody>
      </p:sp>
      <p:sp>
        <p:nvSpPr>
          <p:cNvPr id="37" name="TextBox 11">
            <a:extLst>
              <a:ext uri="{FF2B5EF4-FFF2-40B4-BE49-F238E27FC236}">
                <a16:creationId xmlns="" xmlns:a16="http://schemas.microsoft.com/office/drawing/2014/main" id="{65309359-9240-40F5-838F-A318E02E3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0435" y="3568015"/>
            <a:ext cx="19957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400" b="1" dirty="0">
                <a:ea typeface="微软雅黑" panose="020B0503020204020204" pitchFamily="34" charset="-122"/>
              </a:rPr>
              <a:t>3 </a:t>
            </a:r>
            <a:r>
              <a:rPr lang="zh-CN" altLang="zh-CN" sz="1400" b="1" dirty="0">
                <a:ea typeface="微软雅黑" panose="020B0503020204020204" pitchFamily="34" charset="-122"/>
              </a:rPr>
              <a:t>开机工作原理</a:t>
            </a:r>
          </a:p>
        </p:txBody>
      </p: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="" xmlns:a16="http://schemas.microsoft.com/office/drawing/2014/main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2251" y="999505"/>
            <a:ext cx="789564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主板的开机电路主要由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ATX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电源、南桥、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（有的没有）、门电路、开机键（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PW-ON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）和一些电阻、电容、三极管、二极管等元件组成，如下图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98593" y="4367168"/>
            <a:ext cx="17187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1-1 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开机电路组成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25" y="1976678"/>
            <a:ext cx="3987800" cy="2105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250" y="1123950"/>
            <a:ext cx="775704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ATX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电源接口总共由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20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个针脚组成，其中第九脚（紫色电源线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+5V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）和第十四脚（绿色电源线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+5V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）与开机电路有关连，如下图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1-2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ATX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接头和主板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ATX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电源插座。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473" y="2339657"/>
            <a:ext cx="5003800" cy="170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219610" y="4171134"/>
            <a:ext cx="2704779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1-2 ATX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接头和主板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ATX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电源插座</a:t>
            </a:r>
            <a:endParaRPr lang="zh-CN" altLang="zh-CN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153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612249" y="1270000"/>
                <a:ext cx="8265049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zh-CN" altLang="zh-CN" sz="1400" dirty="0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南桥内部包含一个触发电路，该触发电路直接通向</a:t>
                </a:r>
                <a:r>
                  <a:rPr lang="en-US" altLang="zh-CN" sz="14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ATX</a:t>
                </a:r>
                <a:r>
                  <a:rPr lang="zh-CN" altLang="zh-CN" sz="14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电源插座的第十四脚，所以它直接起着控制电源第十四脚的作用</a:t>
                </a:r>
                <a:r>
                  <a:rPr lang="zh-CN" altLang="zh-CN" sz="1400" dirty="0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。</a:t>
                </a:r>
                <a:endParaRPr lang="en-US" altLang="zh-CN" sz="1400" dirty="0" smtClean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  <a:p>
                <a:pPr indent="457200">
                  <a:lnSpc>
                    <a:spcPct val="150000"/>
                  </a:lnSpc>
                </a:pPr>
                <a:r>
                  <a:rPr lang="zh-CN" altLang="zh-CN" sz="1400" dirty="0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南桥</a:t>
                </a:r>
                <a:r>
                  <a:rPr lang="zh-CN" altLang="zh-CN" sz="14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内部触发电路正常工作的条件是：</a:t>
                </a:r>
                <a:endParaRPr lang="zh-CN" altLang="zh-CN" sz="1400" b="1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  <a:p>
                <a:pPr indent="45720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zh-CN" altLang="zh-CN" sz="1400" b="1">
                        <a:solidFill>
                          <a:schemeClr val="bg1"/>
                        </a:solidFill>
                        <a:latin typeface="Cambria Math"/>
                      </a:rPr>
                      <m:t>①</m:t>
                    </m:r>
                  </m:oMath>
                </a14:m>
                <a:r>
                  <a:rPr lang="zh-CN" altLang="zh-CN" sz="14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为南桥提供主供电为</a:t>
                </a:r>
                <a:r>
                  <a:rPr lang="en-US" altLang="zh-CN" sz="14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+3.3V</a:t>
                </a:r>
                <a:r>
                  <a:rPr lang="zh-CN" altLang="zh-CN" sz="14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电压。</a:t>
                </a:r>
                <a:endParaRPr lang="zh-CN" altLang="zh-CN" sz="1400" b="1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  <a:p>
                <a:pPr indent="457200">
                  <a:lnSpc>
                    <a:spcPct val="150000"/>
                  </a:lnSpc>
                </a:pPr>
                <a:r>
                  <a:rPr lang="zh-CN" altLang="zh-CN" sz="14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②</a:t>
                </a:r>
                <a:r>
                  <a:rPr lang="en-US" altLang="zh-CN" sz="14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CMOS</a:t>
                </a:r>
                <a:r>
                  <a:rPr lang="zh-CN" altLang="zh-CN" sz="14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的跳线帽上提供</a:t>
                </a:r>
                <a:r>
                  <a:rPr lang="en-US" altLang="zh-CN" sz="14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2.5V~3.3V</a:t>
                </a:r>
                <a:r>
                  <a:rPr lang="zh-CN" altLang="zh-CN" sz="14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电压。</a:t>
                </a:r>
                <a:endParaRPr lang="zh-CN" altLang="zh-CN" sz="1400" b="1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  <a:p>
                <a:pPr indent="457200">
                  <a:lnSpc>
                    <a:spcPct val="150000"/>
                  </a:lnSpc>
                </a:pPr>
                <a:r>
                  <a:rPr lang="zh-CN" altLang="zh-CN" sz="14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③提供</a:t>
                </a:r>
                <a:r>
                  <a:rPr lang="en-US" altLang="zh-CN" sz="14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32.768KHz</a:t>
                </a:r>
                <a:r>
                  <a:rPr lang="zh-CN" altLang="zh-CN" sz="14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频率的时钟信号。</a:t>
                </a:r>
                <a:endParaRPr lang="en-US" altLang="zh-CN" sz="14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  <a:p>
                <a:pPr indent="457200">
                  <a:lnSpc>
                    <a:spcPct val="150000"/>
                  </a:lnSpc>
                </a:pPr>
                <a:r>
                  <a:rPr lang="zh-CN" altLang="zh-CN" sz="14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只要符合这三个条件，再由非门电路送给南桥一个电压信号，南桥内部的触发电路就会工作，实现控制电源第十四脚的电压的功能</a:t>
                </a:r>
                <a:r>
                  <a:rPr lang="zh-CN" altLang="zh-CN" sz="1400" dirty="0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。</a:t>
                </a:r>
                <a:endParaRPr lang="zh-CN" altLang="zh-CN" sz="1400" b="1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249" y="1270000"/>
                <a:ext cx="8265049" cy="2677656"/>
              </a:xfrm>
              <a:prstGeom prst="rect">
                <a:avLst/>
              </a:prstGeom>
              <a:blipFill rotWithShape="0">
                <a:blip r:embed="rId3"/>
                <a:stretch>
                  <a:fillRect l="-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482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840</TotalTime>
  <Words>1882</Words>
  <Application>Microsoft Office PowerPoint</Application>
  <PresentationFormat>全屏显示(16:9)</PresentationFormat>
  <Paragraphs>239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 Unicode MS</vt:lpstr>
      <vt:lpstr>DIN-BoldItalic</vt:lpstr>
      <vt:lpstr>Open Sans</vt:lpstr>
      <vt:lpstr>等线</vt:lpstr>
      <vt:lpstr>宋体</vt:lpstr>
      <vt:lpstr>微软雅黑</vt:lpstr>
      <vt:lpstr>Aharoni</vt:lpstr>
      <vt:lpstr>Arial</vt:lpstr>
      <vt:lpstr>Calibri</vt:lpstr>
      <vt:lpstr>Calibri Light</vt:lpstr>
      <vt:lpstr>Cambria Math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Administrator</cp:lastModifiedBy>
  <cp:revision>267</cp:revision>
  <dcterms:created xsi:type="dcterms:W3CDTF">2016-11-03T10:55:35Z</dcterms:created>
  <dcterms:modified xsi:type="dcterms:W3CDTF">2021-02-01T13:52:08Z</dcterms:modified>
</cp:coreProperties>
</file>