
<file path=[Content_Types].xml><?xml version="1.0" encoding="utf-8"?>
<Types xmlns="http://schemas.openxmlformats.org/package/2006/content-types">
  <Default Extension="png" ContentType="image/png"/>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8" r:id="rId3"/>
    <p:sldId id="259" r:id="rId4"/>
    <p:sldId id="279" r:id="rId5"/>
    <p:sldId id="284" r:id="rId6"/>
    <p:sldId id="280" r:id="rId7"/>
    <p:sldId id="285" r:id="rId8"/>
    <p:sldId id="320" r:id="rId9"/>
    <p:sldId id="300" r:id="rId10"/>
    <p:sldId id="321" r:id="rId11"/>
    <p:sldId id="322" r:id="rId12"/>
    <p:sldId id="301" r:id="rId13"/>
    <p:sldId id="323" r:id="rId14"/>
    <p:sldId id="324" r:id="rId15"/>
    <p:sldId id="325" r:id="rId16"/>
    <p:sldId id="326" r:id="rId17"/>
    <p:sldId id="327" r:id="rId18"/>
    <p:sldId id="328" r:id="rId19"/>
    <p:sldId id="281" r:id="rId20"/>
    <p:sldId id="287" r:id="rId21"/>
    <p:sldId id="282" r:id="rId22"/>
    <p:sldId id="295" r:id="rId23"/>
    <p:sldId id="283" r:id="rId24"/>
    <p:sldId id="296" r:id="rId25"/>
    <p:sldId id="299" r:id="rId2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CCFF66"/>
    <a:srgbClr val="83BB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554" autoAdjust="0"/>
    <p:restoredTop sz="94660"/>
  </p:normalViewPr>
  <p:slideViewPr>
    <p:cSldViewPr snapToGrid="0">
      <p:cViewPr>
        <p:scale>
          <a:sx n="100" d="100"/>
          <a:sy n="100" d="100"/>
        </p:scale>
        <p:origin x="960" y="44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20E8CD-5E1B-42EE-8B20-76330230D97F}" type="datetimeFigureOut">
              <a:rPr lang="zh-CN" altLang="en-US" smtClean="0"/>
              <a:t>2020/12/30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58A07B-FB81-4C63-B179-393650762683}" type="slidenum">
              <a:rPr lang="zh-CN" altLang="en-US" smtClean="0"/>
              <a:t>‹#›</a:t>
            </a:fld>
            <a:endParaRPr lang="zh-CN" altLang="en-US"/>
          </a:p>
        </p:txBody>
      </p:sp>
    </p:spTree>
    <p:extLst>
      <p:ext uri="{BB962C8B-B14F-4D97-AF65-F5344CB8AC3E}">
        <p14:creationId xmlns:p14="http://schemas.microsoft.com/office/powerpoint/2010/main" val="193714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a:t>
            </a:fld>
            <a:endParaRPr lang="zh-CN" altLang="en-US"/>
          </a:p>
        </p:txBody>
      </p:sp>
    </p:spTree>
    <p:extLst>
      <p:ext uri="{BB962C8B-B14F-4D97-AF65-F5344CB8AC3E}">
        <p14:creationId xmlns:p14="http://schemas.microsoft.com/office/powerpoint/2010/main" val="39689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10</a:t>
            </a:fld>
            <a:endParaRPr lang="zh-CN" altLang="en-US"/>
          </a:p>
        </p:txBody>
      </p:sp>
    </p:spTree>
    <p:extLst>
      <p:ext uri="{BB962C8B-B14F-4D97-AF65-F5344CB8AC3E}">
        <p14:creationId xmlns:p14="http://schemas.microsoft.com/office/powerpoint/2010/main" val="3324204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11</a:t>
            </a:fld>
            <a:endParaRPr lang="zh-CN" altLang="en-US"/>
          </a:p>
        </p:txBody>
      </p:sp>
    </p:spTree>
    <p:extLst>
      <p:ext uri="{BB962C8B-B14F-4D97-AF65-F5344CB8AC3E}">
        <p14:creationId xmlns:p14="http://schemas.microsoft.com/office/powerpoint/2010/main" val="508678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12</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13</a:t>
            </a:fld>
            <a:endParaRPr lang="zh-CN" altLang="en-US"/>
          </a:p>
        </p:txBody>
      </p:sp>
    </p:spTree>
    <p:extLst>
      <p:ext uri="{BB962C8B-B14F-4D97-AF65-F5344CB8AC3E}">
        <p14:creationId xmlns:p14="http://schemas.microsoft.com/office/powerpoint/2010/main" val="4046126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14</a:t>
            </a:fld>
            <a:endParaRPr lang="zh-CN" altLang="en-US"/>
          </a:p>
        </p:txBody>
      </p:sp>
    </p:spTree>
    <p:extLst>
      <p:ext uri="{BB962C8B-B14F-4D97-AF65-F5344CB8AC3E}">
        <p14:creationId xmlns:p14="http://schemas.microsoft.com/office/powerpoint/2010/main" val="1999621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15</a:t>
            </a:fld>
            <a:endParaRPr lang="zh-CN" altLang="en-US"/>
          </a:p>
        </p:txBody>
      </p:sp>
    </p:spTree>
    <p:extLst>
      <p:ext uri="{BB962C8B-B14F-4D97-AF65-F5344CB8AC3E}">
        <p14:creationId xmlns:p14="http://schemas.microsoft.com/office/powerpoint/2010/main" val="4200092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16</a:t>
            </a:fld>
            <a:endParaRPr lang="zh-CN" altLang="en-US"/>
          </a:p>
        </p:txBody>
      </p:sp>
    </p:spTree>
    <p:extLst>
      <p:ext uri="{BB962C8B-B14F-4D97-AF65-F5344CB8AC3E}">
        <p14:creationId xmlns:p14="http://schemas.microsoft.com/office/powerpoint/2010/main" val="264884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17</a:t>
            </a:fld>
            <a:endParaRPr lang="zh-CN" altLang="en-US"/>
          </a:p>
        </p:txBody>
      </p:sp>
    </p:spTree>
    <p:extLst>
      <p:ext uri="{BB962C8B-B14F-4D97-AF65-F5344CB8AC3E}">
        <p14:creationId xmlns:p14="http://schemas.microsoft.com/office/powerpoint/2010/main" val="4128207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18</a:t>
            </a:fld>
            <a:endParaRPr lang="zh-CN" altLang="en-US"/>
          </a:p>
        </p:txBody>
      </p:sp>
    </p:spTree>
    <p:extLst>
      <p:ext uri="{BB962C8B-B14F-4D97-AF65-F5344CB8AC3E}">
        <p14:creationId xmlns:p14="http://schemas.microsoft.com/office/powerpoint/2010/main" val="907348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19</a:t>
            </a:fld>
            <a:endParaRPr lang="zh-CN" altLang="en-US"/>
          </a:p>
        </p:txBody>
      </p:sp>
    </p:spTree>
    <p:extLst>
      <p:ext uri="{BB962C8B-B14F-4D97-AF65-F5344CB8AC3E}">
        <p14:creationId xmlns:p14="http://schemas.microsoft.com/office/powerpoint/2010/main" val="3623695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a:t>
            </a:fld>
            <a:endParaRPr lang="zh-CN" altLang="en-US"/>
          </a:p>
        </p:txBody>
      </p:sp>
    </p:spTree>
    <p:extLst>
      <p:ext uri="{BB962C8B-B14F-4D97-AF65-F5344CB8AC3E}">
        <p14:creationId xmlns:p14="http://schemas.microsoft.com/office/powerpoint/2010/main" val="3192530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20</a:t>
            </a:fld>
            <a:endParaRPr lang="zh-CN" altLang="en-US"/>
          </a:p>
        </p:txBody>
      </p:sp>
    </p:spTree>
    <p:extLst>
      <p:ext uri="{BB962C8B-B14F-4D97-AF65-F5344CB8AC3E}">
        <p14:creationId xmlns:p14="http://schemas.microsoft.com/office/powerpoint/2010/main" val="3031788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21</a:t>
            </a:fld>
            <a:endParaRPr lang="zh-CN" altLang="en-US"/>
          </a:p>
        </p:txBody>
      </p:sp>
    </p:spTree>
    <p:extLst>
      <p:ext uri="{BB962C8B-B14F-4D97-AF65-F5344CB8AC3E}">
        <p14:creationId xmlns:p14="http://schemas.microsoft.com/office/powerpoint/2010/main" val="3897119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22</a:t>
            </a:fld>
            <a:endParaRPr lang="zh-CN" altLang="en-US"/>
          </a:p>
        </p:txBody>
      </p:sp>
    </p:spTree>
    <p:extLst>
      <p:ext uri="{BB962C8B-B14F-4D97-AF65-F5344CB8AC3E}">
        <p14:creationId xmlns:p14="http://schemas.microsoft.com/office/powerpoint/2010/main" val="30910004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23</a:t>
            </a:fld>
            <a:endParaRPr lang="zh-CN" altLang="en-US"/>
          </a:p>
        </p:txBody>
      </p:sp>
    </p:spTree>
    <p:extLst>
      <p:ext uri="{BB962C8B-B14F-4D97-AF65-F5344CB8AC3E}">
        <p14:creationId xmlns:p14="http://schemas.microsoft.com/office/powerpoint/2010/main" val="8337069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24</a:t>
            </a:fld>
            <a:endParaRPr lang="zh-CN" altLang="en-US"/>
          </a:p>
        </p:txBody>
      </p:sp>
    </p:spTree>
    <p:extLst>
      <p:ext uri="{BB962C8B-B14F-4D97-AF65-F5344CB8AC3E}">
        <p14:creationId xmlns:p14="http://schemas.microsoft.com/office/powerpoint/2010/main" val="26590493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25</a:t>
            </a:fld>
            <a:endParaRPr lang="zh-CN" altLang="en-US"/>
          </a:p>
        </p:txBody>
      </p:sp>
    </p:spTree>
    <p:extLst>
      <p:ext uri="{BB962C8B-B14F-4D97-AF65-F5344CB8AC3E}">
        <p14:creationId xmlns:p14="http://schemas.microsoft.com/office/powerpoint/2010/main" val="122990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3</a:t>
            </a:fld>
            <a:endParaRPr lang="zh-CN" altLang="en-US"/>
          </a:p>
        </p:txBody>
      </p:sp>
    </p:spTree>
    <p:extLst>
      <p:ext uri="{BB962C8B-B14F-4D97-AF65-F5344CB8AC3E}">
        <p14:creationId xmlns:p14="http://schemas.microsoft.com/office/powerpoint/2010/main" val="97158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4</a:t>
            </a:fld>
            <a:endParaRPr lang="zh-CN" altLang="en-US"/>
          </a:p>
        </p:txBody>
      </p:sp>
    </p:spTree>
    <p:extLst>
      <p:ext uri="{BB962C8B-B14F-4D97-AF65-F5344CB8AC3E}">
        <p14:creationId xmlns:p14="http://schemas.microsoft.com/office/powerpoint/2010/main" val="3754353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5</a:t>
            </a:fld>
            <a:endParaRPr lang="zh-CN" altLang="en-US"/>
          </a:p>
        </p:txBody>
      </p:sp>
    </p:spTree>
    <p:extLst>
      <p:ext uri="{BB962C8B-B14F-4D97-AF65-F5344CB8AC3E}">
        <p14:creationId xmlns:p14="http://schemas.microsoft.com/office/powerpoint/2010/main" val="55222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6</a:t>
            </a:fld>
            <a:endParaRPr lang="zh-CN" altLang="en-US"/>
          </a:p>
        </p:txBody>
      </p:sp>
    </p:spTree>
    <p:extLst>
      <p:ext uri="{BB962C8B-B14F-4D97-AF65-F5344CB8AC3E}">
        <p14:creationId xmlns:p14="http://schemas.microsoft.com/office/powerpoint/2010/main" val="699880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7</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8</a:t>
            </a:fld>
            <a:endParaRPr lang="zh-CN" altLang="en-US"/>
          </a:p>
        </p:txBody>
      </p:sp>
    </p:spTree>
    <p:extLst>
      <p:ext uri="{BB962C8B-B14F-4D97-AF65-F5344CB8AC3E}">
        <p14:creationId xmlns:p14="http://schemas.microsoft.com/office/powerpoint/2010/main" val="873460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58A07B-FB81-4C63-B179-393650762683}" type="slidenum">
              <a:rPr lang="zh-CN" altLang="en-US" smtClean="0"/>
              <a:t>9</a:t>
            </a:fld>
            <a:endParaRPr lang="zh-CN" altLang="en-US"/>
          </a:p>
        </p:txBody>
      </p:sp>
    </p:spTree>
    <p:extLst>
      <p:ext uri="{BB962C8B-B14F-4D97-AF65-F5344CB8AC3E}">
        <p14:creationId xmlns:p14="http://schemas.microsoft.com/office/powerpoint/2010/main" val="1122530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134612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107996"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外接检测接口</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55539" y="455051"/>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cs typeface="Aharoni" panose="02010803020104030203" pitchFamily="2" charset="-79"/>
              </a:rPr>
              <a:t>9</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601283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954107"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前面板接口</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16794" y="455051"/>
            <a:ext cx="357790"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cs typeface="Aharoni" panose="02010803020104030203" pitchFamily="2" charset="-79"/>
              </a:rPr>
              <a:t>10</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658349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9899"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安装计算机</a:t>
            </a:r>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H81</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64419" y="455051"/>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cs typeface="Aharoni" panose="02010803020104030203" pitchFamily="2" charset="-79"/>
              </a:rPr>
              <a:t>1</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7027172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2777861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学习总结及评价</a:t>
            </a:r>
          </a:p>
        </p:txBody>
      </p:sp>
    </p:spTree>
    <p:extLst>
      <p:ext uri="{BB962C8B-B14F-4D97-AF65-F5344CB8AC3E}">
        <p14:creationId xmlns:p14="http://schemas.microsoft.com/office/powerpoint/2010/main" val="31952277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8528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454173E-8BE0-43B8-B9F2-AF9190E59ED5}" type="datetimeFigureOut">
              <a:rPr lang="zh-CN" altLang="en-US" smtClean="0"/>
              <a:t>2020/12/30</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30EE5D71-07DE-437C-ACEC-D52CA2721CA4}" type="slidenum">
              <a:rPr lang="zh-CN" altLang="en-US" smtClean="0"/>
              <a:t>‹#›</a:t>
            </a:fld>
            <a:endParaRPr lang="zh-CN" altLang="en-US"/>
          </a:p>
        </p:txBody>
      </p:sp>
    </p:spTree>
    <p:extLst>
      <p:ext uri="{BB962C8B-B14F-4D97-AF65-F5344CB8AC3E}">
        <p14:creationId xmlns:p14="http://schemas.microsoft.com/office/powerpoint/2010/main" val="1774362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4" y="534561"/>
            <a:ext cx="2638497" cy="276999"/>
          </a:xfrm>
          <a:prstGeom prst="rect">
            <a:avLst/>
          </a:prstGeom>
        </p:spPr>
        <p:txBody>
          <a:bodyPr wrap="squar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关于</a:t>
            </a:r>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H81</a:t>
            </a:r>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主板</a:t>
            </a:r>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CPU</a:t>
            </a:r>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的知识点简介</a:t>
            </a: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63288" y="455051"/>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cs typeface="Aharoni" panose="02010803020104030203" pitchFamily="2" charset="-79"/>
              </a:rPr>
              <a:t>1</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99244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2501006"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关于</a:t>
            </a:r>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H81</a:t>
            </a:r>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主板芯片组的知识点简介</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55539" y="455051"/>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cs typeface="Aharoni" panose="02010803020104030203" pitchFamily="2" charset="-79"/>
              </a:rPr>
              <a:t>2</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242831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877437"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关于内存条知识点的简介</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55539" y="455051"/>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cs typeface="Aharoni" panose="02010803020104030203" pitchFamily="2" charset="-79"/>
              </a:rPr>
              <a:t>3</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147326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973617"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关于</a:t>
            </a:r>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I/O</a:t>
            </a:r>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芯片知识点的简介</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55539" y="455051"/>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cs typeface="Aharoni" panose="02010803020104030203" pitchFamily="2" charset="-79"/>
              </a:rPr>
              <a:t>4</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491882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876668"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关于</a:t>
            </a:r>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ATX</a:t>
            </a:r>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插座的知识简介</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55539" y="455051"/>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cs typeface="Aharoni" panose="02010803020104030203" pitchFamily="2" charset="-79"/>
              </a:rPr>
              <a:t>5</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261170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973617"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关于</a:t>
            </a:r>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SATA</a:t>
            </a:r>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接口的知识简介</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55539" y="455051"/>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cs typeface="Aharoni" panose="02010803020104030203" pitchFamily="2" charset="-79"/>
              </a:rPr>
              <a:t>6</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733761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2068195"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关于</a:t>
            </a:r>
            <a:r>
              <a:rPr lang="en-US" altLang="zh-CN" sz="1200" b="1" dirty="0" smtClean="0">
                <a:solidFill>
                  <a:schemeClr val="accent6">
                    <a:lumMod val="75000"/>
                  </a:schemeClr>
                </a:solidFill>
                <a:latin typeface="微软雅黑" panose="020B0503020204020204" pitchFamily="34" charset="-122"/>
                <a:ea typeface="微软雅黑" panose="020B0503020204020204" pitchFamily="34" charset="-122"/>
              </a:rPr>
              <a:t>PCIE</a:t>
            </a:r>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接口的知识点简介</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55539" y="455051"/>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cs typeface="Aharoni" panose="02010803020104030203" pitchFamily="2" charset="-79"/>
              </a:rPr>
              <a:t>7</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52470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051A9EA-D262-41C7-92BD-01D66913FA6D}"/>
              </a:ext>
            </a:extLst>
          </p:cNvPr>
          <p:cNvGrpSpPr/>
          <p:nvPr userDrawn="1"/>
        </p:nvGrpSpPr>
        <p:grpSpPr>
          <a:xfrm>
            <a:off x="127224" y="465880"/>
            <a:ext cx="8841845" cy="4559921"/>
            <a:chOff x="127224" y="465880"/>
            <a:chExt cx="8841845" cy="4559921"/>
          </a:xfrm>
        </p:grpSpPr>
        <p:grpSp>
          <p:nvGrpSpPr>
            <p:cNvPr id="8" name="组合 7">
              <a:extLst>
                <a:ext uri="{FF2B5EF4-FFF2-40B4-BE49-F238E27FC236}">
                  <a16:creationId xmlns:a16="http://schemas.microsoft.com/office/drawing/2014/main" xmlns="" id="{8001F3A9-AB1E-4515-B3AC-65C10B1C0401}"/>
                </a:ext>
              </a:extLst>
            </p:cNvPr>
            <p:cNvGrpSpPr/>
            <p:nvPr/>
          </p:nvGrpSpPr>
          <p:grpSpPr>
            <a:xfrm>
              <a:off x="299994" y="465880"/>
              <a:ext cx="429585" cy="570555"/>
              <a:chOff x="3343511" y="1739094"/>
              <a:chExt cx="572934" cy="760938"/>
            </a:xfrm>
          </p:grpSpPr>
          <p:sp>
            <p:nvSpPr>
              <p:cNvPr id="10" name="任意多边形 10">
                <a:extLst>
                  <a:ext uri="{FF2B5EF4-FFF2-40B4-BE49-F238E27FC236}">
                    <a16:creationId xmlns:a16="http://schemas.microsoft.com/office/drawing/2014/main" xmlns="" id="{17B4BF6C-74BC-4F36-9440-904C58710C06}"/>
                  </a:ext>
                </a:extLst>
              </p:cNvPr>
              <p:cNvSpPr/>
              <p:nvPr/>
            </p:nvSpPr>
            <p:spPr>
              <a:xfrm rot="3671703" flipH="1">
                <a:off x="3545817" y="2129403"/>
                <a:ext cx="403120" cy="338137"/>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11" name="椭圆 10">
                <a:extLst>
                  <a:ext uri="{FF2B5EF4-FFF2-40B4-BE49-F238E27FC236}">
                    <a16:creationId xmlns:a16="http://schemas.microsoft.com/office/drawing/2014/main" xmlns="" id="{B0397B16-966E-43EE-A90C-0FEB0B95C14C}"/>
                  </a:ext>
                </a:extLst>
              </p:cNvPr>
              <p:cNvSpPr/>
              <p:nvPr/>
            </p:nvSpPr>
            <p:spPr>
              <a:xfrm>
                <a:off x="3343511" y="1739094"/>
                <a:ext cx="552628" cy="552628"/>
              </a:xfrm>
              <a:prstGeom prst="ellipse">
                <a:avLst/>
              </a:prstGeom>
              <a:solidFill>
                <a:srgbClr val="83BB4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12" name="椭圆 11">
                <a:extLst>
                  <a:ext uri="{FF2B5EF4-FFF2-40B4-BE49-F238E27FC236}">
                    <a16:creationId xmlns:a16="http://schemas.microsoft.com/office/drawing/2014/main" xmlns="" id="{0E8E5A1A-0A5F-4DA2-9CD4-475B81339001}"/>
                  </a:ext>
                </a:extLst>
              </p:cNvPr>
              <p:cNvSpPr/>
              <p:nvPr/>
            </p:nvSpPr>
            <p:spPr>
              <a:xfrm>
                <a:off x="3404394" y="1789372"/>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b="1" spc="-300" dirty="0">
                  <a:solidFill>
                    <a:schemeClr val="accent6">
                      <a:lumMod val="50000"/>
                    </a:schemeClr>
                  </a:solidFill>
                  <a:latin typeface="Aharoni" panose="02010803020104030203" pitchFamily="2" charset="-79"/>
                  <a:ea typeface="微软雅黑" panose="020B0503020204020204" pitchFamily="34" charset="-122"/>
                  <a:cs typeface="Aharoni" panose="02010803020104030203" pitchFamily="2" charset="-79"/>
                </a:endParaRPr>
              </a:p>
            </p:txBody>
          </p:sp>
          <p:sp>
            <p:nvSpPr>
              <p:cNvPr id="13" name="Rectangle 215">
                <a:extLst>
                  <a:ext uri="{FF2B5EF4-FFF2-40B4-BE49-F238E27FC236}">
                    <a16:creationId xmlns:a16="http://schemas.microsoft.com/office/drawing/2014/main" xmlns="" id="{FB7F6AB2-7353-46BA-90DB-AD38DC96BD67}"/>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9" name="Oval 21">
              <a:extLst>
                <a:ext uri="{FF2B5EF4-FFF2-40B4-BE49-F238E27FC236}">
                  <a16:creationId xmlns:a16="http://schemas.microsoft.com/office/drawing/2014/main" xmlns="" id="{4B6ADA65-09CA-4ED8-85AE-DD3D85E1513C}"/>
                </a:ext>
              </a:extLst>
            </p:cNvPr>
            <p:cNvSpPr/>
            <p:nvPr/>
          </p:nvSpPr>
          <p:spPr>
            <a:xfrm>
              <a:off x="127224" y="961704"/>
              <a:ext cx="8841845" cy="4064097"/>
            </a:xfrm>
            <a:prstGeom prst="roundRect">
              <a:avLst>
                <a:gd name="adj" fmla="val 2487"/>
              </a:avLst>
            </a:prstGeom>
            <a:solidFill>
              <a:schemeClr val="accent6">
                <a:lumMod val="75000"/>
              </a:schemeClr>
            </a:solidFill>
            <a:ln>
              <a:noFill/>
            </a:ln>
            <a:effectLst>
              <a:innerShdw blurRad="63500" dist="25400" dir="16200000">
                <a:prstClr val="black">
                  <a:alpha val="50000"/>
                </a:prstClr>
              </a:innerShdw>
            </a:effectLst>
            <a:scene3d>
              <a:camera prst="orthographicFront"/>
              <a:lightRig rig="threePt" dir="t"/>
            </a:scene3d>
            <a:sp3d prstMaterial="softEdg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grpSp>
      <p:sp>
        <p:nvSpPr>
          <p:cNvPr id="14" name="矩形 13">
            <a:extLst>
              <a:ext uri="{FF2B5EF4-FFF2-40B4-BE49-F238E27FC236}">
                <a16:creationId xmlns:a16="http://schemas.microsoft.com/office/drawing/2014/main" xmlns="" id="{09CD0B50-01AC-4DE0-B3C6-FF7EE981DA53}"/>
              </a:ext>
            </a:extLst>
          </p:cNvPr>
          <p:cNvSpPr/>
          <p:nvPr userDrawn="1"/>
        </p:nvSpPr>
        <p:spPr>
          <a:xfrm>
            <a:off x="-3717" y="-3358"/>
            <a:ext cx="9147717" cy="295231"/>
          </a:xfrm>
          <a:prstGeom prst="rect">
            <a:avLst/>
          </a:prstGeom>
          <a:gradFill>
            <a:gsLst>
              <a:gs pos="0">
                <a:srgbClr val="92D050"/>
              </a:gs>
              <a:gs pos="67000">
                <a:schemeClr val="accent6">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a16="http://schemas.microsoft.com/office/drawing/2014/main" xmlns="" id="{F50BC9A4-A06F-43FB-A566-44B5F06B1387}"/>
              </a:ext>
            </a:extLst>
          </p:cNvPr>
          <p:cNvSpPr/>
          <p:nvPr userDrawn="1"/>
        </p:nvSpPr>
        <p:spPr>
          <a:xfrm>
            <a:off x="817625" y="534561"/>
            <a:ext cx="1261884" cy="276999"/>
          </a:xfrm>
          <a:prstGeom prst="rect">
            <a:avLst/>
          </a:prstGeom>
        </p:spPr>
        <p:txBody>
          <a:bodyPr wrap="none">
            <a:spAutoFit/>
          </a:bodyPr>
          <a:lstStyle/>
          <a:p>
            <a:r>
              <a:rPr lang="zh-CN" altLang="en-US" sz="1200" b="1" dirty="0" smtClean="0">
                <a:solidFill>
                  <a:schemeClr val="accent6">
                    <a:lumMod val="75000"/>
                  </a:schemeClr>
                </a:solidFill>
                <a:latin typeface="微软雅黑" panose="020B0503020204020204" pitchFamily="34" charset="-122"/>
                <a:ea typeface="微软雅黑" panose="020B0503020204020204" pitchFamily="34" charset="-122"/>
              </a:rPr>
              <a:t>外设接口的认识</a:t>
            </a:r>
            <a:endParaRPr lang="zh-CN" altLang="en-US" dirty="0">
              <a:solidFill>
                <a:schemeClr val="accent6">
                  <a:lumMod val="75000"/>
                </a:schemeClr>
              </a:solidFill>
            </a:endParaRPr>
          </a:p>
        </p:txBody>
      </p:sp>
      <p:sp>
        <p:nvSpPr>
          <p:cNvPr id="16" name="文本框 15">
            <a:extLst>
              <a:ext uri="{FF2B5EF4-FFF2-40B4-BE49-F238E27FC236}">
                <a16:creationId xmlns:a16="http://schemas.microsoft.com/office/drawing/2014/main" xmlns="" id="{B6A8ADBC-A04A-4DEF-95D6-CDC9046C10B1}"/>
              </a:ext>
            </a:extLst>
          </p:cNvPr>
          <p:cNvSpPr txBox="1"/>
          <p:nvPr userDrawn="1"/>
        </p:nvSpPr>
        <p:spPr>
          <a:xfrm>
            <a:off x="355539" y="455051"/>
            <a:ext cx="271228" cy="400110"/>
          </a:xfrm>
          <a:prstGeom prst="rect">
            <a:avLst/>
          </a:prstGeom>
          <a:noFill/>
        </p:spPr>
        <p:txBody>
          <a:bodyPr wrap="none" rtlCol="0">
            <a:spAutoFit/>
          </a:bodyPr>
          <a:lstStyle/>
          <a:p>
            <a:r>
              <a:rPr lang="en-US" altLang="zh-CN" sz="2000" b="1" spc="-150" dirty="0" smtClean="0">
                <a:solidFill>
                  <a:schemeClr val="accent6">
                    <a:lumMod val="75000"/>
                  </a:schemeClr>
                </a:solidFill>
                <a:latin typeface="Aharoni" panose="02010803020104030203" pitchFamily="2" charset="-79"/>
                <a:cs typeface="Aharoni" panose="02010803020104030203" pitchFamily="2" charset="-79"/>
              </a:rPr>
              <a:t>8</a:t>
            </a:r>
            <a:endParaRPr lang="zh-CN" altLang="en-US" sz="2000" b="1" spc="-150" dirty="0">
              <a:solidFill>
                <a:schemeClr val="accent6">
                  <a:lumMod val="75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725900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88626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3" r:id="rId3"/>
    <p:sldLayoutId id="2147483664" r:id="rId4"/>
    <p:sldLayoutId id="2147483665" r:id="rId5"/>
    <p:sldLayoutId id="2147483670" r:id="rId6"/>
    <p:sldLayoutId id="2147483671" r:id="rId7"/>
    <p:sldLayoutId id="2147483672" r:id="rId8"/>
    <p:sldLayoutId id="2147483673" r:id="rId9"/>
    <p:sldLayoutId id="2147483674" r:id="rId10"/>
    <p:sldLayoutId id="2147483675" r:id="rId11"/>
    <p:sldLayoutId id="2147483676" r:id="rId12"/>
    <p:sldLayoutId id="2147483666" r:id="rId13"/>
    <p:sldLayoutId id="2147483667" r:id="rId14"/>
    <p:sldLayoutId id="2147483669" r:id="rId15"/>
    <p:sldLayoutId id="2147483662" r:id="rId1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5.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9.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Microsoft_Visio_2003-2010___2.vsd"/><Relationship Id="rId5" Type="http://schemas.openxmlformats.org/officeDocument/2006/relationships/image" Target="../media/image8.emf"/><Relationship Id="rId4" Type="http://schemas.openxmlformats.org/officeDocument/2006/relationships/oleObject" Target="../embeddings/Microsoft_Visio_2003-2010___1.vsd"/></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8" name="矩形 107">
            <a:extLst>
              <a:ext uri="{FF2B5EF4-FFF2-40B4-BE49-F238E27FC236}">
                <a16:creationId xmlns:a16="http://schemas.microsoft.com/office/drawing/2014/main" xmlns=""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xmlns="" id="{455D39FF-8087-4676-A6B6-39A179F006CF}"/>
              </a:ext>
            </a:extLst>
          </p:cNvPr>
          <p:cNvSpPr txBox="1"/>
          <p:nvPr/>
        </p:nvSpPr>
        <p:spPr>
          <a:xfrm>
            <a:off x="4081440" y="1247942"/>
            <a:ext cx="5463491" cy="1206677"/>
          </a:xfrm>
          <a:prstGeom prst="rect">
            <a:avLst/>
          </a:prstGeom>
          <a:noFill/>
        </p:spPr>
        <p:txBody>
          <a:bodyPr wrap="square" rtlCol="0" anchor="ctr" anchorCtr="0">
            <a:spAutoFit/>
          </a:bodyPr>
          <a:lstStyle/>
          <a:p>
            <a:pPr>
              <a:lnSpc>
                <a:spcPts val="10000"/>
              </a:lnSpc>
            </a:pP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认识</a:t>
            </a: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H81</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主板</a:t>
            </a:r>
            <a:endPar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Tree>
    <p:extLst>
      <p:ext uri="{BB962C8B-B14F-4D97-AF65-F5344CB8AC3E}">
        <p14:creationId xmlns:p14="http://schemas.microsoft.com/office/powerpoint/2010/main" val="422304049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345550" y="1228725"/>
            <a:ext cx="8531749" cy="1708160"/>
          </a:xfrm>
          <a:prstGeom prst="rect">
            <a:avLst/>
          </a:prstGeom>
          <a:noFill/>
        </p:spPr>
        <p:txBody>
          <a:bodyPr wrap="square" rtlCol="0">
            <a:spAutoFit/>
          </a:bodyPr>
          <a:lstStyle/>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从图</a:t>
            </a:r>
            <a:r>
              <a:rPr lang="en-US" altLang="zh-CN" sz="1400" dirty="0">
                <a:solidFill>
                  <a:schemeClr val="bg1"/>
                </a:solidFill>
                <a:latin typeface="微软雅黑" panose="020B0503020204020204" pitchFamily="34" charset="-122"/>
                <a:ea typeface="微软雅黑" panose="020B0503020204020204" pitchFamily="34" charset="-122"/>
              </a:rPr>
              <a:t>1-4</a:t>
            </a:r>
            <a:r>
              <a:rPr lang="zh-CN" altLang="en-US" sz="1400" dirty="0">
                <a:solidFill>
                  <a:schemeClr val="bg1"/>
                </a:solidFill>
                <a:latin typeface="微软雅黑" panose="020B0503020204020204" pitchFamily="34" charset="-122"/>
                <a:ea typeface="微软雅黑" panose="020B0503020204020204" pitchFamily="34" charset="-122"/>
              </a:rPr>
              <a:t>旧版本芯片组结构中可以明显看到此时</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是独立的一个部件，搭配北桥和南桥，三个部件组成一套完整的芯片组，部件及部件间存在着各类总线的链接；相对于图</a:t>
            </a:r>
            <a:r>
              <a:rPr lang="en-US" altLang="zh-CN" sz="1400" dirty="0">
                <a:solidFill>
                  <a:schemeClr val="bg1"/>
                </a:solidFill>
                <a:latin typeface="微软雅黑" panose="020B0503020204020204" pitchFamily="34" charset="-122"/>
                <a:ea typeface="微软雅黑" panose="020B0503020204020204" pitchFamily="34" charset="-122"/>
              </a:rPr>
              <a:t>1-5</a:t>
            </a:r>
            <a:r>
              <a:rPr lang="zh-CN" altLang="en-US" sz="1400" dirty="0">
                <a:solidFill>
                  <a:schemeClr val="bg1"/>
                </a:solidFill>
                <a:latin typeface="微软雅黑" panose="020B0503020204020204" pitchFamily="34" charset="-122"/>
                <a:ea typeface="微软雅黑" panose="020B0503020204020204" pitchFamily="34" charset="-122"/>
              </a:rPr>
              <a:t>新版本芯片组结构，首先</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集成了完整的电压调节器和部分显示功能，降低了电路功耗，减少了总线的数量，同时将北桥和南桥组合成一个部件，减少了部件的使用，降低了硬件的损坏概率，提升了运行速度，解决了</a:t>
            </a:r>
            <a:r>
              <a:rPr lang="en-US" altLang="zh-CN" sz="1400" dirty="0">
                <a:solidFill>
                  <a:schemeClr val="bg1"/>
                </a:solidFill>
                <a:latin typeface="微软雅黑" panose="020B0503020204020204" pitchFamily="34" charset="-122"/>
                <a:ea typeface="微软雅黑" panose="020B0503020204020204" pitchFamily="34" charset="-122"/>
              </a:rPr>
              <a:t>FSB</a:t>
            </a:r>
            <a:r>
              <a:rPr lang="zh-CN" altLang="en-US" sz="1400" dirty="0">
                <a:solidFill>
                  <a:schemeClr val="bg1"/>
                </a:solidFill>
                <a:latin typeface="微软雅黑" panose="020B0503020204020204" pitchFamily="34" charset="-122"/>
                <a:ea typeface="微软雅黑" panose="020B0503020204020204" pitchFamily="34" charset="-122"/>
              </a:rPr>
              <a:t>总线宽带不足的问题，实现了主板超频运行的能力。</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73088819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5165555" y="1257300"/>
            <a:ext cx="3524250" cy="3477875"/>
          </a:xfrm>
          <a:prstGeom prst="rect">
            <a:avLst/>
          </a:prstGeom>
          <a:noFill/>
        </p:spPr>
        <p:txBody>
          <a:bodyPr wrap="square" rtlCol="0">
            <a:spAutoFit/>
          </a:bodyPr>
          <a:lstStyle/>
          <a:p>
            <a:pPr indent="457200">
              <a:lnSpc>
                <a:spcPts val="2200"/>
              </a:lnSpc>
            </a:pPr>
            <a:r>
              <a:rPr lang="zh-CN" altLang="en-US" sz="1400" dirty="0">
                <a:solidFill>
                  <a:schemeClr val="bg1"/>
                </a:solidFill>
                <a:latin typeface="微软雅黑" panose="020B0503020204020204" pitchFamily="34" charset="-122"/>
                <a:ea typeface="微软雅黑" panose="020B0503020204020204" pitchFamily="34" charset="-122"/>
              </a:rPr>
              <a:t>从图</a:t>
            </a:r>
            <a:r>
              <a:rPr lang="en-US" altLang="zh-CN" sz="1400" dirty="0">
                <a:solidFill>
                  <a:schemeClr val="bg1"/>
                </a:solidFill>
                <a:latin typeface="微软雅黑" panose="020B0503020204020204" pitchFamily="34" charset="-122"/>
                <a:ea typeface="微软雅黑" panose="020B0503020204020204" pitchFamily="34" charset="-122"/>
              </a:rPr>
              <a:t>1-6 </a:t>
            </a:r>
            <a:r>
              <a:rPr lang="zh-CN" altLang="en-US" sz="1400" dirty="0">
                <a:solidFill>
                  <a:schemeClr val="bg1"/>
                </a:solidFill>
                <a:latin typeface="微软雅黑" panose="020B0503020204020204" pitchFamily="34" charset="-122"/>
                <a:ea typeface="微软雅黑" panose="020B0503020204020204" pitchFamily="34" charset="-122"/>
              </a:rPr>
              <a:t>内存条插槽中可以看到有两条插槽组成双通道，但需要通过对应的</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参数来搭配不同的内存条，对于第四代</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，有些支持到</a:t>
            </a:r>
            <a:r>
              <a:rPr lang="en-US" altLang="zh-CN" sz="1400" dirty="0">
                <a:solidFill>
                  <a:schemeClr val="bg1"/>
                </a:solidFill>
                <a:latin typeface="微软雅黑" panose="020B0503020204020204" pitchFamily="34" charset="-122"/>
                <a:ea typeface="微软雅黑" panose="020B0503020204020204" pitchFamily="34" charset="-122"/>
              </a:rPr>
              <a:t>1600MHz</a:t>
            </a:r>
            <a:r>
              <a:rPr lang="zh-CN" altLang="en-US" sz="1400" dirty="0">
                <a:solidFill>
                  <a:schemeClr val="bg1"/>
                </a:solidFill>
                <a:latin typeface="微软雅黑" panose="020B0503020204020204" pitchFamily="34" charset="-122"/>
                <a:ea typeface="微软雅黑" panose="020B0503020204020204" pitchFamily="34" charset="-122"/>
              </a:rPr>
              <a:t>，而部分只能达到</a:t>
            </a:r>
            <a:r>
              <a:rPr lang="en-US" altLang="zh-CN" sz="1400" dirty="0">
                <a:solidFill>
                  <a:schemeClr val="bg1"/>
                </a:solidFill>
                <a:latin typeface="微软雅黑" panose="020B0503020204020204" pitchFamily="34" charset="-122"/>
                <a:ea typeface="微软雅黑" panose="020B0503020204020204" pitchFamily="34" charset="-122"/>
              </a:rPr>
              <a:t>1333MHz</a:t>
            </a:r>
            <a:r>
              <a:rPr lang="zh-CN" altLang="en-US" sz="1400" dirty="0">
                <a:solidFill>
                  <a:schemeClr val="bg1"/>
                </a:solidFill>
                <a:latin typeface="微软雅黑" panose="020B0503020204020204" pitchFamily="34" charset="-122"/>
                <a:ea typeface="微软雅黑" panose="020B0503020204020204" pitchFamily="34" charset="-122"/>
              </a:rPr>
              <a:t>，所以在安装内存条时先要考虑</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参数，同时还要确保匹配的电压，这就具体到属于第几代内存条：</a:t>
            </a:r>
            <a:r>
              <a:rPr lang="en-US" altLang="zh-CN" sz="1400" dirty="0">
                <a:solidFill>
                  <a:schemeClr val="bg1"/>
                </a:solidFill>
                <a:latin typeface="微软雅黑" panose="020B0503020204020204" pitchFamily="34" charset="-122"/>
                <a:ea typeface="微软雅黑" panose="020B0503020204020204" pitchFamily="34" charset="-122"/>
              </a:rPr>
              <a:t>DDR</a:t>
            </a:r>
            <a:r>
              <a:rPr lang="zh-CN" altLang="en-US" sz="1400" dirty="0">
                <a:solidFill>
                  <a:schemeClr val="bg1"/>
                </a:solidFill>
                <a:latin typeface="微软雅黑" panose="020B0503020204020204" pitchFamily="34" charset="-122"/>
                <a:ea typeface="微软雅黑" panose="020B0503020204020204" pitchFamily="34" charset="-122"/>
              </a:rPr>
              <a:t>内存条电压为</a:t>
            </a:r>
            <a:r>
              <a:rPr lang="en-US" altLang="zh-CN" sz="1400" dirty="0">
                <a:solidFill>
                  <a:schemeClr val="bg1"/>
                </a:solidFill>
                <a:latin typeface="微软雅黑" panose="020B0503020204020204" pitchFamily="34" charset="-122"/>
                <a:ea typeface="微软雅黑" panose="020B0503020204020204" pitchFamily="34" charset="-122"/>
              </a:rPr>
              <a:t>2.5V</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DDR2</a:t>
            </a:r>
            <a:r>
              <a:rPr lang="zh-CN" altLang="en-US" sz="1400" dirty="0">
                <a:solidFill>
                  <a:schemeClr val="bg1"/>
                </a:solidFill>
                <a:latin typeface="微软雅黑" panose="020B0503020204020204" pitchFamily="34" charset="-122"/>
                <a:ea typeface="微软雅黑" panose="020B0503020204020204" pitchFamily="34" charset="-122"/>
              </a:rPr>
              <a:t>内存条电压为</a:t>
            </a:r>
            <a:r>
              <a:rPr lang="en-US" altLang="zh-CN" sz="1400" dirty="0">
                <a:solidFill>
                  <a:schemeClr val="bg1"/>
                </a:solidFill>
                <a:latin typeface="微软雅黑" panose="020B0503020204020204" pitchFamily="34" charset="-122"/>
                <a:ea typeface="微软雅黑" panose="020B0503020204020204" pitchFamily="34" charset="-122"/>
              </a:rPr>
              <a:t>1.8V</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DDR3</a:t>
            </a:r>
            <a:r>
              <a:rPr lang="zh-CN" altLang="en-US" sz="1400" dirty="0">
                <a:solidFill>
                  <a:schemeClr val="bg1"/>
                </a:solidFill>
                <a:latin typeface="微软雅黑" panose="020B0503020204020204" pitchFamily="34" charset="-122"/>
                <a:ea typeface="微软雅黑" panose="020B0503020204020204" pitchFamily="34" charset="-122"/>
              </a:rPr>
              <a:t>内存条电压为</a:t>
            </a:r>
            <a:r>
              <a:rPr lang="en-US" altLang="zh-CN" sz="1400" dirty="0">
                <a:solidFill>
                  <a:schemeClr val="bg1"/>
                </a:solidFill>
                <a:latin typeface="微软雅黑" panose="020B0503020204020204" pitchFamily="34" charset="-122"/>
                <a:ea typeface="微软雅黑" panose="020B0503020204020204" pitchFamily="34" charset="-122"/>
              </a:rPr>
              <a:t>1.5V</a:t>
            </a:r>
            <a:r>
              <a:rPr lang="zh-CN" altLang="en-US" sz="1400" dirty="0">
                <a:solidFill>
                  <a:schemeClr val="bg1"/>
                </a:solidFill>
                <a:latin typeface="微软雅黑" panose="020B0503020204020204" pitchFamily="34" charset="-122"/>
                <a:ea typeface="微软雅黑" panose="020B0503020204020204" pitchFamily="34" charset="-122"/>
              </a:rPr>
              <a:t>，在不了解</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参数的时候又需要安装内存条是，可以按照内存条插槽的卡槽和插槽上标注的电压进行选择适合参数的内存条。</a:t>
            </a:r>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725" y="1481314"/>
            <a:ext cx="4209300" cy="2599542"/>
          </a:xfrm>
          <a:prstGeom prst="rect">
            <a:avLst/>
          </a:prstGeom>
        </p:spPr>
      </p:pic>
      <p:sp>
        <p:nvSpPr>
          <p:cNvPr id="13" name="矩形 12">
            <a:extLst>
              <a:ext uri="{FF2B5EF4-FFF2-40B4-BE49-F238E27FC236}">
                <a16:creationId xmlns:a16="http://schemas.microsoft.com/office/drawing/2014/main" xmlns="" id="{AF76915F-1261-4A84-BD7D-0BE1C3064ABB}"/>
              </a:ext>
            </a:extLst>
          </p:cNvPr>
          <p:cNvSpPr/>
          <p:nvPr/>
        </p:nvSpPr>
        <p:spPr>
          <a:xfrm>
            <a:off x="1252858" y="4227094"/>
            <a:ext cx="1883849"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1-6 </a:t>
            </a:r>
            <a:r>
              <a:rPr lang="zh-CN" altLang="en-US" sz="1400" b="1" dirty="0">
                <a:solidFill>
                  <a:schemeClr val="bg1"/>
                </a:solidFill>
                <a:latin typeface="微软雅黑" pitchFamily="34" charset="-122"/>
                <a:ea typeface="微软雅黑" pitchFamily="34" charset="-122"/>
              </a:rPr>
              <a:t>内存条插槽</a:t>
            </a:r>
            <a:endParaRPr lang="zh-CN"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5965252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5305148" y="1790700"/>
            <a:ext cx="3524250" cy="2039404"/>
          </a:xfrm>
          <a:prstGeom prst="rect">
            <a:avLst/>
          </a:prstGeom>
          <a:noFill/>
        </p:spPr>
        <p:txBody>
          <a:bodyPr wrap="square" rtlCol="0">
            <a:spAutoFit/>
          </a:bodyPr>
          <a:lstStyle/>
          <a:p>
            <a:pPr indent="457200">
              <a:lnSpc>
                <a:spcPts val="2200"/>
              </a:lnSpc>
            </a:pPr>
            <a:r>
              <a:rPr lang="zh-CN" altLang="en-US" sz="1400" dirty="0">
                <a:solidFill>
                  <a:schemeClr val="bg1"/>
                </a:solidFill>
                <a:latin typeface="微软雅黑" panose="020B0503020204020204" pitchFamily="34" charset="-122"/>
                <a:ea typeface="微软雅黑" panose="020B0503020204020204" pitchFamily="34" charset="-122"/>
              </a:rPr>
              <a:t>因为在</a:t>
            </a:r>
            <a:r>
              <a:rPr lang="en-US" altLang="zh-CN" sz="1400" dirty="0">
                <a:solidFill>
                  <a:schemeClr val="bg1"/>
                </a:solidFill>
                <a:latin typeface="微软雅黑" panose="020B0503020204020204" pitchFamily="34" charset="-122"/>
                <a:ea typeface="微软雅黑" panose="020B0503020204020204" pitchFamily="34" charset="-122"/>
              </a:rPr>
              <a:t>PCH</a:t>
            </a:r>
            <a:r>
              <a:rPr lang="zh-CN" altLang="en-US" sz="1400" dirty="0">
                <a:solidFill>
                  <a:schemeClr val="bg1"/>
                </a:solidFill>
                <a:latin typeface="微软雅黑" panose="020B0503020204020204" pitchFamily="34" charset="-122"/>
                <a:ea typeface="微软雅黑" panose="020B0503020204020204" pitchFamily="34" charset="-122"/>
              </a:rPr>
              <a:t>这样的高速设备和串行、并行接口、软盘驱动器及键盘鼠标等大量低速设备之间必定存在资源的不匹配，而需要经过转换和管理</a:t>
            </a:r>
            <a:r>
              <a:rPr lang="en-US" altLang="zh-CN" sz="1400" dirty="0">
                <a:solidFill>
                  <a:schemeClr val="bg1"/>
                </a:solidFill>
                <a:latin typeface="微软雅黑" panose="020B0503020204020204" pitchFamily="34" charset="-122"/>
                <a:ea typeface="微软雅黑" panose="020B0503020204020204" pitchFamily="34" charset="-122"/>
              </a:rPr>
              <a:t>I/O</a:t>
            </a:r>
            <a:r>
              <a:rPr lang="zh-CN" altLang="en-US" sz="1400" dirty="0">
                <a:solidFill>
                  <a:schemeClr val="bg1"/>
                </a:solidFill>
                <a:latin typeface="微软雅黑" panose="020B0503020204020204" pitchFamily="34" charset="-122"/>
                <a:ea typeface="微软雅黑" panose="020B0503020204020204" pitchFamily="34" charset="-122"/>
              </a:rPr>
              <a:t>芯片则完成了该功能。简单来说就是在芯片组与外接设备之前数据的转换器。当</a:t>
            </a:r>
            <a:r>
              <a:rPr lang="en-US" altLang="zh-CN" sz="1400" dirty="0">
                <a:solidFill>
                  <a:schemeClr val="bg1"/>
                </a:solidFill>
                <a:latin typeface="微软雅黑" panose="020B0503020204020204" pitchFamily="34" charset="-122"/>
                <a:ea typeface="微软雅黑" panose="020B0503020204020204" pitchFamily="34" charset="-122"/>
              </a:rPr>
              <a:t>USB</a:t>
            </a:r>
            <a:r>
              <a:rPr lang="zh-CN" altLang="en-US" sz="1400" dirty="0">
                <a:solidFill>
                  <a:schemeClr val="bg1"/>
                </a:solidFill>
                <a:latin typeface="微软雅黑" panose="020B0503020204020204" pitchFamily="34" charset="-122"/>
                <a:ea typeface="微软雅黑" panose="020B0503020204020204" pitchFamily="34" charset="-122"/>
              </a:rPr>
              <a:t>接口发生故障时大概率是</a:t>
            </a:r>
            <a:r>
              <a:rPr lang="en-US" altLang="zh-CN" sz="1400" dirty="0">
                <a:solidFill>
                  <a:schemeClr val="bg1"/>
                </a:solidFill>
                <a:latin typeface="微软雅黑" panose="020B0503020204020204" pitchFamily="34" charset="-122"/>
                <a:ea typeface="微软雅黑" panose="020B0503020204020204" pitchFamily="34" charset="-122"/>
              </a:rPr>
              <a:t>I/O</a:t>
            </a:r>
            <a:r>
              <a:rPr lang="zh-CN" altLang="en-US" sz="1400" dirty="0">
                <a:solidFill>
                  <a:schemeClr val="bg1"/>
                </a:solidFill>
                <a:latin typeface="微软雅黑" panose="020B0503020204020204" pitchFamily="34" charset="-122"/>
                <a:ea typeface="微软雅黑" panose="020B0503020204020204" pitchFamily="34" charset="-122"/>
              </a:rPr>
              <a:t>的问题。</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AF76915F-1261-4A84-BD7D-0BE1C3064ABB}"/>
              </a:ext>
            </a:extLst>
          </p:cNvPr>
          <p:cNvSpPr/>
          <p:nvPr/>
        </p:nvSpPr>
        <p:spPr>
          <a:xfrm>
            <a:off x="1825288" y="4227094"/>
            <a:ext cx="1691489"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1-7  I/O</a:t>
            </a:r>
            <a:r>
              <a:rPr lang="zh-CN" altLang="en-US" sz="1400" b="1" dirty="0">
                <a:solidFill>
                  <a:schemeClr val="bg1"/>
                </a:solidFill>
                <a:latin typeface="微软雅黑" pitchFamily="34" charset="-122"/>
                <a:ea typeface="微软雅黑" pitchFamily="34" charset="-122"/>
              </a:rPr>
              <a:t>芯片</a:t>
            </a:r>
            <a:endParaRPr lang="zh-CN" altLang="zh-CN" sz="1400" b="1" dirty="0">
              <a:solidFill>
                <a:schemeClr val="bg1"/>
              </a:solidFill>
              <a:latin typeface="微软雅黑" pitchFamily="34" charset="-122"/>
              <a:ea typeface="微软雅黑"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436" y="1285875"/>
            <a:ext cx="4209192" cy="2772063"/>
          </a:xfrm>
          <a:prstGeom prst="rect">
            <a:avLst/>
          </a:prstGeom>
        </p:spPr>
      </p:pic>
    </p:spTree>
    <p:extLst>
      <p:ext uri="{BB962C8B-B14F-4D97-AF65-F5344CB8AC3E}">
        <p14:creationId xmlns:p14="http://schemas.microsoft.com/office/powerpoint/2010/main" val="30348245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4629150" y="1285875"/>
            <a:ext cx="4200248" cy="3477875"/>
          </a:xfrm>
          <a:prstGeom prst="rect">
            <a:avLst/>
          </a:prstGeom>
          <a:noFill/>
        </p:spPr>
        <p:txBody>
          <a:bodyPr wrap="square" rtlCol="0">
            <a:spAutoFit/>
          </a:bodyPr>
          <a:lstStyle/>
          <a:p>
            <a:pPr indent="457200">
              <a:lnSpc>
                <a:spcPts val="2200"/>
              </a:lnSpc>
            </a:pPr>
            <a:r>
              <a:rPr lang="zh-CN" altLang="en-US" sz="1400" dirty="0">
                <a:solidFill>
                  <a:schemeClr val="bg1"/>
                </a:solidFill>
                <a:latin typeface="微软雅黑" panose="020B0503020204020204" pitchFamily="34" charset="-122"/>
                <a:ea typeface="微软雅黑" panose="020B0503020204020204" pitchFamily="34" charset="-122"/>
              </a:rPr>
              <a:t>图</a:t>
            </a:r>
            <a:r>
              <a:rPr lang="en-US" altLang="zh-CN" sz="1400" dirty="0">
                <a:solidFill>
                  <a:schemeClr val="bg1"/>
                </a:solidFill>
                <a:latin typeface="微软雅黑" panose="020B0503020204020204" pitchFamily="34" charset="-122"/>
                <a:ea typeface="微软雅黑" panose="020B0503020204020204" pitchFamily="34" charset="-122"/>
              </a:rPr>
              <a:t>1-8 ATX</a:t>
            </a:r>
            <a:r>
              <a:rPr lang="zh-CN" altLang="en-US" sz="1400" dirty="0">
                <a:solidFill>
                  <a:schemeClr val="bg1"/>
                </a:solidFill>
                <a:latin typeface="微软雅黑" panose="020B0503020204020204" pitchFamily="34" charset="-122"/>
                <a:ea typeface="微软雅黑" panose="020B0503020204020204" pitchFamily="34" charset="-122"/>
              </a:rPr>
              <a:t>插座为电源输入插座，包含</a:t>
            </a:r>
            <a:r>
              <a:rPr lang="en-US" altLang="zh-CN" sz="1400" dirty="0">
                <a:solidFill>
                  <a:schemeClr val="bg1"/>
                </a:solidFill>
                <a:latin typeface="微软雅黑" panose="020B0503020204020204" pitchFamily="34" charset="-122"/>
                <a:ea typeface="微软雅黑" panose="020B0503020204020204" pitchFamily="34" charset="-122"/>
              </a:rPr>
              <a:t>12V</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5V</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-12V</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3.3V</a:t>
            </a:r>
            <a:r>
              <a:rPr lang="zh-CN" altLang="en-US" sz="1400" dirty="0">
                <a:solidFill>
                  <a:schemeClr val="bg1"/>
                </a:solidFill>
                <a:latin typeface="微软雅黑" panose="020B0503020204020204" pitchFamily="34" charset="-122"/>
                <a:ea typeface="微软雅黑" panose="020B0503020204020204" pitchFamily="34" charset="-122"/>
              </a:rPr>
              <a:t>电压以及</a:t>
            </a:r>
            <a:r>
              <a:rPr lang="en-US" altLang="zh-CN" sz="1400" dirty="0">
                <a:solidFill>
                  <a:schemeClr val="bg1"/>
                </a:solidFill>
                <a:latin typeface="微软雅黑" panose="020B0503020204020204" pitchFamily="34" charset="-122"/>
                <a:ea typeface="微软雅黑" panose="020B0503020204020204" pitchFamily="34" charset="-122"/>
              </a:rPr>
              <a:t>POWER-GOOD</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POWER-ON</a:t>
            </a:r>
            <a:r>
              <a:rPr lang="zh-CN" altLang="en-US" sz="1400" dirty="0">
                <a:solidFill>
                  <a:schemeClr val="bg1"/>
                </a:solidFill>
                <a:latin typeface="微软雅黑" panose="020B0503020204020204" pitchFamily="34" charset="-122"/>
                <a:ea typeface="微软雅黑" panose="020B0503020204020204" pitchFamily="34" charset="-122"/>
              </a:rPr>
              <a:t>信号线。</a:t>
            </a:r>
            <a:r>
              <a:rPr lang="en-US" altLang="zh-CN" sz="1400" dirty="0">
                <a:solidFill>
                  <a:schemeClr val="bg1"/>
                </a:solidFill>
                <a:latin typeface="微软雅黑" panose="020B0503020204020204" pitchFamily="34" charset="-122"/>
                <a:ea typeface="微软雅黑" panose="020B0503020204020204" pitchFamily="34" charset="-122"/>
              </a:rPr>
              <a:t>3.3V</a:t>
            </a:r>
            <a:r>
              <a:rPr lang="zh-CN" altLang="en-US" sz="1400" dirty="0">
                <a:solidFill>
                  <a:schemeClr val="bg1"/>
                </a:solidFill>
                <a:latin typeface="微软雅黑" panose="020B0503020204020204" pitchFamily="34" charset="-122"/>
                <a:ea typeface="微软雅黑" panose="020B0503020204020204" pitchFamily="34" charset="-122"/>
              </a:rPr>
              <a:t>电压经过主板转换电路后用于驱动</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、内存条以及各类芯片电路，</a:t>
            </a:r>
            <a:r>
              <a:rPr lang="en-US" altLang="zh-CN" sz="1400" dirty="0">
                <a:solidFill>
                  <a:schemeClr val="bg1"/>
                </a:solidFill>
                <a:latin typeface="微软雅黑" panose="020B0503020204020204" pitchFamily="34" charset="-122"/>
                <a:ea typeface="微软雅黑" panose="020B0503020204020204" pitchFamily="34" charset="-122"/>
              </a:rPr>
              <a:t>5V</a:t>
            </a:r>
            <a:r>
              <a:rPr lang="zh-CN" altLang="en-US" sz="1400" dirty="0">
                <a:solidFill>
                  <a:schemeClr val="bg1"/>
                </a:solidFill>
                <a:latin typeface="微软雅黑" panose="020B0503020204020204" pitchFamily="34" charset="-122"/>
                <a:ea typeface="微软雅黑" panose="020B0503020204020204" pitchFamily="34" charset="-122"/>
              </a:rPr>
              <a:t>用于大部分电路用于转换成匹配的电压，而</a:t>
            </a:r>
            <a:r>
              <a:rPr lang="en-US" altLang="zh-CN" sz="1400" dirty="0">
                <a:solidFill>
                  <a:schemeClr val="bg1"/>
                </a:solidFill>
                <a:latin typeface="微软雅黑" panose="020B0503020204020204" pitchFamily="34" charset="-122"/>
                <a:ea typeface="微软雅黑" panose="020B0503020204020204" pitchFamily="34" charset="-122"/>
              </a:rPr>
              <a:t>+12V</a:t>
            </a:r>
            <a:r>
              <a:rPr lang="zh-CN" altLang="en-US" sz="1400" dirty="0">
                <a:solidFill>
                  <a:schemeClr val="bg1"/>
                </a:solidFill>
                <a:latin typeface="微软雅黑" panose="020B0503020204020204" pitchFamily="34" charset="-122"/>
                <a:ea typeface="微软雅黑" panose="020B0503020204020204" pitchFamily="34" charset="-122"/>
              </a:rPr>
              <a:t>用于驱动硬盘驱动马达、外接散热风扇和外接的驱动板卡，例如外接网卡，</a:t>
            </a:r>
            <a:r>
              <a:rPr lang="en-US" altLang="zh-CN" sz="1400" dirty="0">
                <a:solidFill>
                  <a:schemeClr val="bg1"/>
                </a:solidFill>
                <a:latin typeface="微软雅黑" panose="020B0503020204020204" pitchFamily="34" charset="-122"/>
                <a:ea typeface="微软雅黑" panose="020B0503020204020204" pitchFamily="34" charset="-122"/>
              </a:rPr>
              <a:t>-12V</a:t>
            </a:r>
            <a:r>
              <a:rPr lang="zh-CN" altLang="en-US" sz="1400" dirty="0">
                <a:solidFill>
                  <a:schemeClr val="bg1"/>
                </a:solidFill>
                <a:latin typeface="微软雅黑" panose="020B0503020204020204" pitchFamily="34" charset="-122"/>
                <a:ea typeface="微软雅黑" panose="020B0503020204020204" pitchFamily="34" charset="-122"/>
              </a:rPr>
              <a:t>主要配合</a:t>
            </a:r>
            <a:r>
              <a:rPr lang="en-US" altLang="zh-CN" sz="1400" dirty="0">
                <a:solidFill>
                  <a:schemeClr val="bg1"/>
                </a:solidFill>
                <a:latin typeface="微软雅黑" panose="020B0503020204020204" pitchFamily="34" charset="-122"/>
                <a:ea typeface="微软雅黑" panose="020B0503020204020204" pitchFamily="34" charset="-122"/>
              </a:rPr>
              <a:t>+12V</a:t>
            </a:r>
            <a:r>
              <a:rPr lang="zh-CN" altLang="en-US" sz="1400" dirty="0">
                <a:solidFill>
                  <a:schemeClr val="bg1"/>
                </a:solidFill>
                <a:latin typeface="微软雅黑" panose="020B0503020204020204" pitchFamily="34" charset="-122"/>
                <a:ea typeface="微软雅黑" panose="020B0503020204020204" pitchFamily="34" charset="-122"/>
              </a:rPr>
              <a:t>用于放大电路。只有当</a:t>
            </a:r>
            <a:r>
              <a:rPr lang="en-US" altLang="zh-CN" sz="1400" dirty="0">
                <a:solidFill>
                  <a:schemeClr val="bg1"/>
                </a:solidFill>
                <a:latin typeface="微软雅黑" panose="020B0503020204020204" pitchFamily="34" charset="-122"/>
                <a:ea typeface="微软雅黑" panose="020B0503020204020204" pitchFamily="34" charset="-122"/>
              </a:rPr>
              <a:t>POWER-GOOD</a:t>
            </a:r>
            <a:r>
              <a:rPr lang="zh-CN" altLang="en-US" sz="1400" dirty="0">
                <a:solidFill>
                  <a:schemeClr val="bg1"/>
                </a:solidFill>
                <a:latin typeface="微软雅黑" panose="020B0503020204020204" pitchFamily="34" charset="-122"/>
                <a:ea typeface="微软雅黑" panose="020B0503020204020204" pitchFamily="34" charset="-122"/>
              </a:rPr>
              <a:t>信号高于</a:t>
            </a:r>
            <a:r>
              <a:rPr lang="en-US" altLang="zh-CN" sz="1400" dirty="0">
                <a:solidFill>
                  <a:schemeClr val="bg1"/>
                </a:solidFill>
                <a:latin typeface="微软雅黑" panose="020B0503020204020204" pitchFamily="34" charset="-122"/>
                <a:ea typeface="微软雅黑" panose="020B0503020204020204" pitchFamily="34" charset="-122"/>
              </a:rPr>
              <a:t>2V</a:t>
            </a:r>
            <a:r>
              <a:rPr lang="zh-CN" altLang="en-US" sz="1400" dirty="0">
                <a:solidFill>
                  <a:schemeClr val="bg1"/>
                </a:solidFill>
                <a:latin typeface="微软雅黑" panose="020B0503020204020204" pitchFamily="34" charset="-122"/>
                <a:ea typeface="微软雅黑" panose="020B0503020204020204" pitchFamily="34" charset="-122"/>
              </a:rPr>
              <a:t>且</a:t>
            </a:r>
            <a:r>
              <a:rPr lang="en-US" altLang="zh-CN" sz="1400" dirty="0">
                <a:solidFill>
                  <a:schemeClr val="bg1"/>
                </a:solidFill>
                <a:latin typeface="微软雅黑" panose="020B0503020204020204" pitchFamily="34" charset="-122"/>
                <a:ea typeface="微软雅黑" panose="020B0503020204020204" pitchFamily="34" charset="-122"/>
              </a:rPr>
              <a:t>POWER-ON</a:t>
            </a:r>
            <a:r>
              <a:rPr lang="zh-CN" altLang="en-US" sz="1400" dirty="0">
                <a:solidFill>
                  <a:schemeClr val="bg1"/>
                </a:solidFill>
                <a:latin typeface="微软雅黑" panose="020B0503020204020204" pitchFamily="34" charset="-122"/>
                <a:ea typeface="微软雅黑" panose="020B0503020204020204" pitchFamily="34" charset="-122"/>
              </a:rPr>
              <a:t>信号低于</a:t>
            </a:r>
            <a:r>
              <a:rPr lang="en-US" altLang="zh-CN" sz="1400" dirty="0">
                <a:solidFill>
                  <a:schemeClr val="bg1"/>
                </a:solidFill>
                <a:latin typeface="微软雅黑" panose="020B0503020204020204" pitchFamily="34" charset="-122"/>
                <a:ea typeface="微软雅黑" panose="020B0503020204020204" pitchFamily="34" charset="-122"/>
              </a:rPr>
              <a:t>1.8V</a:t>
            </a:r>
            <a:r>
              <a:rPr lang="zh-CN" altLang="en-US" sz="1400" dirty="0">
                <a:solidFill>
                  <a:schemeClr val="bg1"/>
                </a:solidFill>
                <a:latin typeface="微软雅黑" panose="020B0503020204020204" pitchFamily="34" charset="-122"/>
                <a:ea typeface="微软雅黑" panose="020B0503020204020204" pitchFamily="34" charset="-122"/>
              </a:rPr>
              <a:t>时电源才能正常开机，在没有检测仪器时检验电源是否正常可以将</a:t>
            </a:r>
            <a:r>
              <a:rPr lang="en-US" altLang="zh-CN" sz="1400" dirty="0">
                <a:solidFill>
                  <a:schemeClr val="bg1"/>
                </a:solidFill>
                <a:latin typeface="微软雅黑" panose="020B0503020204020204" pitchFamily="34" charset="-122"/>
                <a:ea typeface="微软雅黑" panose="020B0503020204020204" pitchFamily="34" charset="-122"/>
              </a:rPr>
              <a:t>POWER-ON</a:t>
            </a:r>
            <a:r>
              <a:rPr lang="zh-CN" altLang="en-US" sz="1400" dirty="0">
                <a:solidFill>
                  <a:schemeClr val="bg1"/>
                </a:solidFill>
                <a:latin typeface="微软雅黑" panose="020B0503020204020204" pitchFamily="34" charset="-122"/>
                <a:ea typeface="微软雅黑" panose="020B0503020204020204" pitchFamily="34" charset="-122"/>
              </a:rPr>
              <a:t>接入地线，电源风扇正常转动时多数情况电源为正常状态。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AF76915F-1261-4A84-BD7D-0BE1C3064ABB}"/>
              </a:ext>
            </a:extLst>
          </p:cNvPr>
          <p:cNvSpPr/>
          <p:nvPr/>
        </p:nvSpPr>
        <p:spPr>
          <a:xfrm>
            <a:off x="1164321" y="4227094"/>
            <a:ext cx="1756123"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1-8  ATX</a:t>
            </a:r>
            <a:r>
              <a:rPr lang="zh-CN" altLang="en-US" sz="1400" b="1" dirty="0">
                <a:solidFill>
                  <a:schemeClr val="bg1"/>
                </a:solidFill>
                <a:latin typeface="微软雅黑" pitchFamily="34" charset="-122"/>
                <a:ea typeface="微软雅黑" pitchFamily="34" charset="-122"/>
              </a:rPr>
              <a:t>插座</a:t>
            </a:r>
            <a:endParaRPr lang="zh-CN" altLang="zh-CN" sz="1400" b="1"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035" y="1545649"/>
            <a:ext cx="3342816" cy="2509402"/>
          </a:xfrm>
          <a:prstGeom prst="rect">
            <a:avLst/>
          </a:prstGeom>
        </p:spPr>
      </p:pic>
    </p:spTree>
    <p:extLst>
      <p:ext uri="{BB962C8B-B14F-4D97-AF65-F5344CB8AC3E}">
        <p14:creationId xmlns:p14="http://schemas.microsoft.com/office/powerpoint/2010/main" val="386890623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276226" y="1121143"/>
            <a:ext cx="8553172" cy="656590"/>
          </a:xfrm>
          <a:prstGeom prst="rect">
            <a:avLst/>
          </a:prstGeom>
          <a:noFill/>
        </p:spPr>
        <p:txBody>
          <a:bodyPr wrap="square" rtlCol="0">
            <a:spAutoFit/>
          </a:bodyPr>
          <a:lstStyle/>
          <a:p>
            <a:pPr indent="457200">
              <a:lnSpc>
                <a:spcPts val="2200"/>
              </a:lnSpc>
            </a:pPr>
            <a:r>
              <a:rPr lang="en-US" altLang="zh-CN" sz="1400" dirty="0">
                <a:solidFill>
                  <a:schemeClr val="bg1"/>
                </a:solidFill>
                <a:latin typeface="微软雅黑" panose="020B0503020204020204" pitchFamily="34" charset="-122"/>
                <a:ea typeface="微软雅黑" panose="020B0503020204020204" pitchFamily="34" charset="-122"/>
              </a:rPr>
              <a:t>H81</a:t>
            </a:r>
            <a:r>
              <a:rPr lang="zh-CN" altLang="en-US" sz="1400" dirty="0">
                <a:solidFill>
                  <a:schemeClr val="bg1"/>
                </a:solidFill>
                <a:latin typeface="微软雅黑" panose="020B0503020204020204" pitchFamily="34" charset="-122"/>
                <a:ea typeface="微软雅黑" panose="020B0503020204020204" pitchFamily="34" charset="-122"/>
              </a:rPr>
              <a:t>主板提供</a:t>
            </a:r>
            <a:r>
              <a:rPr lang="en-US" altLang="zh-CN" sz="1400" dirty="0">
                <a:solidFill>
                  <a:schemeClr val="bg1"/>
                </a:solidFill>
                <a:latin typeface="微软雅黑" panose="020B0503020204020204" pitchFamily="34" charset="-122"/>
                <a:ea typeface="微软雅黑" panose="020B0503020204020204" pitchFamily="34" charset="-122"/>
              </a:rPr>
              <a:t>3</a:t>
            </a:r>
            <a:r>
              <a:rPr lang="zh-CN" altLang="en-US" sz="1400" dirty="0">
                <a:solidFill>
                  <a:schemeClr val="bg1"/>
                </a:solidFill>
                <a:latin typeface="微软雅黑" panose="020B0503020204020204" pitchFamily="34" charset="-122"/>
                <a:ea typeface="微软雅黑" panose="020B0503020204020204" pitchFamily="34" charset="-122"/>
              </a:rPr>
              <a:t>个</a:t>
            </a:r>
            <a:r>
              <a:rPr lang="en-US" altLang="zh-CN" sz="1400" dirty="0">
                <a:solidFill>
                  <a:schemeClr val="bg1"/>
                </a:solidFill>
                <a:latin typeface="微软雅黑" panose="020B0503020204020204" pitchFamily="34" charset="-122"/>
                <a:ea typeface="微软雅黑" panose="020B0503020204020204" pitchFamily="34" charset="-122"/>
              </a:rPr>
              <a:t>ASTA</a:t>
            </a:r>
            <a:r>
              <a:rPr lang="zh-CN" altLang="en-US" sz="1400" dirty="0">
                <a:solidFill>
                  <a:schemeClr val="bg1"/>
                </a:solidFill>
                <a:latin typeface="微软雅黑" panose="020B0503020204020204" pitchFamily="34" charset="-122"/>
                <a:ea typeface="微软雅黑" panose="020B0503020204020204" pitchFamily="34" charset="-122"/>
              </a:rPr>
              <a:t>接口，只要用于连接硬盘以及光驱，且只作为数据传输使用，使用硬盘和光驱时需要另外供电。最大传输速度为</a:t>
            </a:r>
            <a:r>
              <a:rPr lang="en-US" altLang="zh-CN" sz="1400" dirty="0">
                <a:solidFill>
                  <a:schemeClr val="bg1"/>
                </a:solidFill>
                <a:latin typeface="微软雅黑" panose="020B0503020204020204" pitchFamily="34" charset="-122"/>
                <a:ea typeface="微软雅黑" panose="020B0503020204020204" pitchFamily="34" charset="-122"/>
              </a:rPr>
              <a:t>6Gbps</a:t>
            </a:r>
            <a:r>
              <a:rPr lang="zh-CN" altLang="en-US" sz="1400" dirty="0">
                <a:solidFill>
                  <a:schemeClr val="bg1"/>
                </a:solidFill>
                <a:latin typeface="微软雅黑" panose="020B0503020204020204" pitchFamily="34" charset="-122"/>
                <a:ea typeface="微软雅黑" panose="020B0503020204020204" pitchFamily="34" charset="-122"/>
              </a:rPr>
              <a:t>。一般情况下，系统盘应进入第一个接口。</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AF76915F-1261-4A84-BD7D-0BE1C3064ABB}"/>
              </a:ext>
            </a:extLst>
          </p:cNvPr>
          <p:cNvSpPr/>
          <p:nvPr/>
        </p:nvSpPr>
        <p:spPr>
          <a:xfrm>
            <a:off x="3331135" y="4619632"/>
            <a:ext cx="1859868"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1-9  SATA</a:t>
            </a:r>
            <a:r>
              <a:rPr lang="zh-CN" altLang="en-US" sz="1400" b="1" dirty="0">
                <a:solidFill>
                  <a:schemeClr val="bg1"/>
                </a:solidFill>
                <a:latin typeface="微软雅黑" pitchFamily="34" charset="-122"/>
                <a:ea typeface="微软雅黑" pitchFamily="34" charset="-122"/>
              </a:rPr>
              <a:t>接口</a:t>
            </a:r>
            <a:endParaRPr lang="zh-CN" altLang="zh-CN" sz="1400" b="1" dirty="0">
              <a:solidFill>
                <a:schemeClr val="bg1"/>
              </a:solidFill>
              <a:latin typeface="微软雅黑" pitchFamily="34" charset="-122"/>
              <a:ea typeface="微软雅黑"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904999" y="1908646"/>
            <a:ext cx="5042622" cy="2656273"/>
          </a:xfrm>
          <a:prstGeom prst="rect">
            <a:avLst/>
          </a:prstGeom>
        </p:spPr>
      </p:pic>
    </p:spTree>
    <p:extLst>
      <p:ext uri="{BB962C8B-B14F-4D97-AF65-F5344CB8AC3E}">
        <p14:creationId xmlns:p14="http://schemas.microsoft.com/office/powerpoint/2010/main" val="380549881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180976" y="1086808"/>
            <a:ext cx="8648422" cy="938719"/>
          </a:xfrm>
          <a:prstGeom prst="rect">
            <a:avLst/>
          </a:prstGeom>
          <a:noFill/>
        </p:spPr>
        <p:txBody>
          <a:bodyPr wrap="square" rtlCol="0">
            <a:spAutoFit/>
          </a:bodyPr>
          <a:lstStyle/>
          <a:p>
            <a:pPr indent="457200">
              <a:lnSpc>
                <a:spcPts val="2200"/>
              </a:lnSpc>
            </a:pPr>
            <a:r>
              <a:rPr lang="en-US" altLang="zh-CN" sz="1400" dirty="0">
                <a:solidFill>
                  <a:schemeClr val="bg1"/>
                </a:solidFill>
                <a:latin typeface="微软雅黑" panose="020B0503020204020204" pitchFamily="34" charset="-122"/>
                <a:ea typeface="微软雅黑" panose="020B0503020204020204" pitchFamily="34" charset="-122"/>
              </a:rPr>
              <a:t>H81</a:t>
            </a:r>
            <a:r>
              <a:rPr lang="zh-CN" altLang="en-US" sz="1400" dirty="0">
                <a:solidFill>
                  <a:schemeClr val="bg1"/>
                </a:solidFill>
                <a:latin typeface="微软雅黑" panose="020B0503020204020204" pitchFamily="34" charset="-122"/>
                <a:ea typeface="微软雅黑" panose="020B0503020204020204" pitchFamily="34" charset="-122"/>
              </a:rPr>
              <a:t>主板提供一个</a:t>
            </a:r>
            <a:r>
              <a:rPr lang="en-US" altLang="zh-CN" sz="1400" dirty="0">
                <a:solidFill>
                  <a:schemeClr val="bg1"/>
                </a:solidFill>
                <a:latin typeface="微软雅黑" panose="020B0503020204020204" pitchFamily="34" charset="-122"/>
                <a:ea typeface="微软雅黑" panose="020B0503020204020204" pitchFamily="34" charset="-122"/>
              </a:rPr>
              <a:t>PCIE_16X</a:t>
            </a:r>
            <a:r>
              <a:rPr lang="zh-CN" altLang="en-US" sz="1400" dirty="0">
                <a:solidFill>
                  <a:schemeClr val="bg1"/>
                </a:solidFill>
                <a:latin typeface="微软雅黑" panose="020B0503020204020204" pitchFamily="34" charset="-122"/>
                <a:ea typeface="微软雅黑" panose="020B0503020204020204" pitchFamily="34" charset="-122"/>
              </a:rPr>
              <a:t>和一个</a:t>
            </a:r>
            <a:r>
              <a:rPr lang="en-US" altLang="zh-CN" sz="1400" dirty="0">
                <a:solidFill>
                  <a:schemeClr val="bg1"/>
                </a:solidFill>
                <a:latin typeface="微软雅黑" panose="020B0503020204020204" pitchFamily="34" charset="-122"/>
                <a:ea typeface="微软雅黑" panose="020B0503020204020204" pitchFamily="34" charset="-122"/>
              </a:rPr>
              <a:t>PCIE1X</a:t>
            </a:r>
            <a:r>
              <a:rPr lang="zh-CN" altLang="en-US" sz="1400" dirty="0">
                <a:solidFill>
                  <a:schemeClr val="bg1"/>
                </a:solidFill>
                <a:latin typeface="微软雅黑" panose="020B0503020204020204" pitchFamily="34" charset="-122"/>
                <a:ea typeface="微软雅黑" panose="020B0503020204020204" pitchFamily="34" charset="-122"/>
              </a:rPr>
              <a:t>接口</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其中</a:t>
            </a:r>
            <a:r>
              <a:rPr lang="en-US" altLang="zh-CN" sz="1400" dirty="0">
                <a:solidFill>
                  <a:schemeClr val="bg1"/>
                </a:solidFill>
                <a:latin typeface="微软雅黑" panose="020B0503020204020204" pitchFamily="34" charset="-122"/>
                <a:ea typeface="微软雅黑" panose="020B0503020204020204" pitchFamily="34" charset="-122"/>
              </a:rPr>
              <a:t>PCIE_16X</a:t>
            </a:r>
            <a:r>
              <a:rPr lang="zh-CN" altLang="en-US" sz="1400" dirty="0">
                <a:solidFill>
                  <a:schemeClr val="bg1"/>
                </a:solidFill>
                <a:latin typeface="微软雅黑" panose="020B0503020204020204" pitchFamily="34" charset="-122"/>
                <a:ea typeface="微软雅黑" panose="020B0503020204020204" pitchFamily="34" charset="-122"/>
              </a:rPr>
              <a:t>接口由于传输带宽能达到</a:t>
            </a:r>
            <a:r>
              <a:rPr lang="en-US" altLang="zh-CN" sz="1400" dirty="0">
                <a:solidFill>
                  <a:schemeClr val="bg1"/>
                </a:solidFill>
                <a:latin typeface="微软雅黑" panose="020B0503020204020204" pitchFamily="34" charset="-122"/>
                <a:ea typeface="微软雅黑" panose="020B0503020204020204" pitchFamily="34" charset="-122"/>
              </a:rPr>
              <a:t>8Gb/s</a:t>
            </a:r>
            <a:r>
              <a:rPr lang="zh-CN" altLang="en-US" sz="1400" dirty="0">
                <a:solidFill>
                  <a:schemeClr val="bg1"/>
                </a:solidFill>
                <a:latin typeface="微软雅黑" panose="020B0503020204020204" pitchFamily="34" charset="-122"/>
                <a:ea typeface="微软雅黑" panose="020B0503020204020204" pitchFamily="34" charset="-122"/>
              </a:rPr>
              <a:t>多用于外接独立显卡，在升级独立显卡时只需要升级适配的驱动便可以正常使用，而</a:t>
            </a:r>
            <a:r>
              <a:rPr lang="en-US" altLang="zh-CN" sz="1400" dirty="0">
                <a:solidFill>
                  <a:schemeClr val="bg1"/>
                </a:solidFill>
                <a:latin typeface="微软雅黑" panose="020B0503020204020204" pitchFamily="34" charset="-122"/>
                <a:ea typeface="微软雅黑" panose="020B0503020204020204" pitchFamily="34" charset="-122"/>
              </a:rPr>
              <a:t>PCIE1X</a:t>
            </a:r>
            <a:r>
              <a:rPr lang="zh-CN" altLang="en-US" sz="1400" dirty="0">
                <a:solidFill>
                  <a:schemeClr val="bg1"/>
                </a:solidFill>
                <a:latin typeface="微软雅黑" panose="020B0503020204020204" pitchFamily="34" charset="-122"/>
                <a:ea typeface="微软雅黑" panose="020B0503020204020204" pitchFamily="34" charset="-122"/>
              </a:rPr>
              <a:t>接口可以插速率要求较低的扩展卡，如外接的声卡、网卡、</a:t>
            </a:r>
            <a:r>
              <a:rPr lang="en-US" altLang="zh-CN" sz="1400" dirty="0">
                <a:solidFill>
                  <a:schemeClr val="bg1"/>
                </a:solidFill>
                <a:latin typeface="微软雅黑" panose="020B0503020204020204" pitchFamily="34" charset="-122"/>
                <a:ea typeface="微软雅黑" panose="020B0503020204020204" pitchFamily="34" charset="-122"/>
              </a:rPr>
              <a:t>USB</a:t>
            </a:r>
            <a:r>
              <a:rPr lang="zh-CN" altLang="en-US" sz="1400" dirty="0">
                <a:solidFill>
                  <a:schemeClr val="bg1"/>
                </a:solidFill>
                <a:latin typeface="微软雅黑" panose="020B0503020204020204" pitchFamily="34" charset="-122"/>
                <a:ea typeface="微软雅黑" panose="020B0503020204020204" pitchFamily="34" charset="-122"/>
              </a:rPr>
              <a:t>接口卡，且此类扩展卡只能插</a:t>
            </a:r>
            <a:r>
              <a:rPr lang="en-US" altLang="zh-CN" sz="1400" dirty="0">
                <a:solidFill>
                  <a:schemeClr val="bg1"/>
                </a:solidFill>
                <a:latin typeface="微软雅黑" panose="020B0503020204020204" pitchFamily="34" charset="-122"/>
                <a:ea typeface="微软雅黑" panose="020B0503020204020204" pitchFamily="34" charset="-122"/>
              </a:rPr>
              <a:t>PCI-E X1</a:t>
            </a:r>
            <a:r>
              <a:rPr lang="zh-CN" altLang="en-US" sz="1400" dirty="0">
                <a:solidFill>
                  <a:schemeClr val="bg1"/>
                </a:solidFill>
                <a:latin typeface="微软雅黑" panose="020B0503020204020204" pitchFamily="34" charset="-122"/>
                <a:ea typeface="微软雅黑" panose="020B0503020204020204" pitchFamily="34" charset="-122"/>
              </a:rPr>
              <a:t>接口。</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AF76915F-1261-4A84-BD7D-0BE1C3064ABB}"/>
              </a:ext>
            </a:extLst>
          </p:cNvPr>
          <p:cNvSpPr/>
          <p:nvPr/>
        </p:nvSpPr>
        <p:spPr>
          <a:xfrm>
            <a:off x="3326241" y="4512844"/>
            <a:ext cx="1721946"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10  PCIE</a:t>
            </a:r>
            <a:r>
              <a:rPr lang="zh-CN" altLang="en-US" sz="1400" b="1" dirty="0">
                <a:solidFill>
                  <a:schemeClr val="bg1"/>
                </a:solidFill>
                <a:latin typeface="微软雅黑" pitchFamily="34" charset="-122"/>
                <a:ea typeface="微软雅黑" pitchFamily="34" charset="-122"/>
              </a:rPr>
              <a:t>接口</a:t>
            </a:r>
            <a:endParaRPr lang="zh-CN" altLang="zh-CN" sz="1400" b="1"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51021" y="2311310"/>
            <a:ext cx="5072387" cy="1915751"/>
          </a:xfrm>
          <a:prstGeom prst="rect">
            <a:avLst/>
          </a:prstGeom>
        </p:spPr>
      </p:pic>
    </p:spTree>
    <p:extLst>
      <p:ext uri="{BB962C8B-B14F-4D97-AF65-F5344CB8AC3E}">
        <p14:creationId xmlns:p14="http://schemas.microsoft.com/office/powerpoint/2010/main" val="228961509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4629150" y="1352550"/>
            <a:ext cx="4200248" cy="2913618"/>
          </a:xfrm>
          <a:prstGeom prst="rect">
            <a:avLst/>
          </a:prstGeom>
          <a:noFill/>
        </p:spPr>
        <p:txBody>
          <a:bodyPr wrap="square" rtlCol="0">
            <a:spAutoFit/>
          </a:bodyPr>
          <a:lstStyle/>
          <a:p>
            <a:pPr indent="457200">
              <a:lnSpc>
                <a:spcPts val="2200"/>
              </a:lnSpc>
            </a:pPr>
            <a:r>
              <a:rPr lang="zh-CN" altLang="en-US" sz="1400" dirty="0">
                <a:solidFill>
                  <a:schemeClr val="bg1"/>
                </a:solidFill>
                <a:latin typeface="微软雅黑" panose="020B0503020204020204" pitchFamily="34" charset="-122"/>
                <a:ea typeface="微软雅黑" panose="020B0503020204020204" pitchFamily="34" charset="-122"/>
              </a:rPr>
              <a:t>从图</a:t>
            </a:r>
            <a:r>
              <a:rPr lang="en-US" altLang="zh-CN" sz="1400" dirty="0">
                <a:solidFill>
                  <a:schemeClr val="bg1"/>
                </a:solidFill>
                <a:latin typeface="微软雅黑" panose="020B0503020204020204" pitchFamily="34" charset="-122"/>
                <a:ea typeface="微软雅黑" panose="020B0503020204020204" pitchFamily="34" charset="-122"/>
              </a:rPr>
              <a:t>1-11</a:t>
            </a:r>
            <a:r>
              <a:rPr lang="zh-CN" altLang="en-US" sz="1400" dirty="0">
                <a:solidFill>
                  <a:schemeClr val="bg1"/>
                </a:solidFill>
                <a:latin typeface="微软雅黑" panose="020B0503020204020204" pitchFamily="34" charset="-122"/>
                <a:ea typeface="微软雅黑" panose="020B0503020204020204" pitchFamily="34" charset="-122"/>
              </a:rPr>
              <a:t>的左边依次排序为</a:t>
            </a:r>
            <a:r>
              <a:rPr lang="en-US" altLang="zh-CN" sz="1400" dirty="0">
                <a:solidFill>
                  <a:schemeClr val="bg1"/>
                </a:solidFill>
                <a:latin typeface="微软雅黑" panose="020B0503020204020204" pitchFamily="34" charset="-122"/>
                <a:ea typeface="微软雅黑" panose="020B0503020204020204" pitchFamily="34" charset="-122"/>
              </a:rPr>
              <a:t>PS2</a:t>
            </a:r>
            <a:r>
              <a:rPr lang="zh-CN" altLang="en-US" sz="1400" dirty="0">
                <a:solidFill>
                  <a:schemeClr val="bg1"/>
                </a:solidFill>
                <a:latin typeface="微软雅黑" panose="020B0503020204020204" pitchFamily="34" charset="-122"/>
                <a:ea typeface="微软雅黑" panose="020B0503020204020204" pitchFamily="34" charset="-122"/>
              </a:rPr>
              <a:t>接口，用于旧版本的键盘、鼠标接入；绿色的</a:t>
            </a:r>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针公座为串口接口，用于串口方式传输；红色的</a:t>
            </a:r>
            <a:r>
              <a:rPr lang="en-US" altLang="zh-CN" sz="1400" dirty="0">
                <a:solidFill>
                  <a:schemeClr val="bg1"/>
                </a:solidFill>
                <a:latin typeface="微软雅黑" panose="020B0503020204020204" pitchFamily="34" charset="-122"/>
                <a:ea typeface="微软雅黑" panose="020B0503020204020204" pitchFamily="34" charset="-122"/>
              </a:rPr>
              <a:t>25</a:t>
            </a:r>
            <a:r>
              <a:rPr lang="zh-CN" altLang="en-US" sz="1400" dirty="0">
                <a:solidFill>
                  <a:schemeClr val="bg1"/>
                </a:solidFill>
                <a:latin typeface="微软雅黑" panose="020B0503020204020204" pitchFamily="34" charset="-122"/>
                <a:ea typeface="微软雅黑" panose="020B0503020204020204" pitchFamily="34" charset="-122"/>
              </a:rPr>
              <a:t>针母座为并口接口，用于串口方式传输；深蓝色的</a:t>
            </a:r>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针母座为</a:t>
            </a:r>
            <a:r>
              <a:rPr lang="en-US" altLang="zh-CN" sz="1400" dirty="0">
                <a:solidFill>
                  <a:schemeClr val="bg1"/>
                </a:solidFill>
                <a:latin typeface="微软雅黑" panose="020B0503020204020204" pitchFamily="34" charset="-122"/>
                <a:ea typeface="微软雅黑" panose="020B0503020204020204" pitchFamily="34" charset="-122"/>
              </a:rPr>
              <a:t>VGA</a:t>
            </a:r>
            <a:r>
              <a:rPr lang="zh-CN" altLang="en-US" sz="1400" dirty="0">
                <a:solidFill>
                  <a:schemeClr val="bg1"/>
                </a:solidFill>
                <a:latin typeface="微软雅黑" panose="020B0503020204020204" pitchFamily="34" charset="-122"/>
                <a:ea typeface="微软雅黑" panose="020B0503020204020204" pitchFamily="34" charset="-122"/>
              </a:rPr>
              <a:t>接口，用于</a:t>
            </a:r>
            <a:r>
              <a:rPr lang="en-US" altLang="zh-CN" sz="1400" dirty="0">
                <a:solidFill>
                  <a:schemeClr val="bg1"/>
                </a:solidFill>
                <a:latin typeface="微软雅黑" panose="020B0503020204020204" pitchFamily="34" charset="-122"/>
                <a:ea typeface="微软雅黑" panose="020B0503020204020204" pitchFamily="34" charset="-122"/>
              </a:rPr>
              <a:t>VGA</a:t>
            </a:r>
            <a:r>
              <a:rPr lang="zh-CN" altLang="en-US" sz="1400" dirty="0">
                <a:solidFill>
                  <a:schemeClr val="bg1"/>
                </a:solidFill>
                <a:latin typeface="微软雅黑" panose="020B0503020204020204" pitchFamily="34" charset="-122"/>
                <a:ea typeface="微软雅黑" panose="020B0503020204020204" pitchFamily="34" charset="-122"/>
              </a:rPr>
              <a:t>视频输出；黑色的插座上面为</a:t>
            </a:r>
            <a:r>
              <a:rPr lang="en-US" altLang="zh-CN" sz="1400" dirty="0">
                <a:solidFill>
                  <a:schemeClr val="bg1"/>
                </a:solidFill>
                <a:latin typeface="微软雅黑" panose="020B0503020204020204" pitchFamily="34" charset="-122"/>
                <a:ea typeface="微软雅黑" panose="020B0503020204020204" pitchFamily="34" charset="-122"/>
              </a:rPr>
              <a:t>RJ-45</a:t>
            </a:r>
            <a:r>
              <a:rPr lang="zh-CN" altLang="en-US" sz="1400" dirty="0">
                <a:solidFill>
                  <a:schemeClr val="bg1"/>
                </a:solidFill>
                <a:latin typeface="微软雅黑" panose="020B0503020204020204" pitchFamily="34" charset="-122"/>
                <a:ea typeface="微软雅黑" panose="020B0503020204020204" pitchFamily="34" charset="-122"/>
              </a:rPr>
              <a:t>网络接口，网络接通时黄灯闪烁，下面两个为</a:t>
            </a:r>
            <a:r>
              <a:rPr lang="en-US" altLang="zh-CN" sz="1400" dirty="0">
                <a:solidFill>
                  <a:schemeClr val="bg1"/>
                </a:solidFill>
                <a:latin typeface="微软雅黑" panose="020B0503020204020204" pitchFamily="34" charset="-122"/>
                <a:ea typeface="微软雅黑" panose="020B0503020204020204" pitchFamily="34" charset="-122"/>
              </a:rPr>
              <a:t>USB2.0</a:t>
            </a:r>
            <a:r>
              <a:rPr lang="zh-CN" altLang="en-US" sz="1400" dirty="0">
                <a:solidFill>
                  <a:schemeClr val="bg1"/>
                </a:solidFill>
                <a:latin typeface="微软雅黑" panose="020B0503020204020204" pitchFamily="34" charset="-122"/>
                <a:ea typeface="微软雅黑" panose="020B0503020204020204" pitchFamily="34" charset="-122"/>
              </a:rPr>
              <a:t>接口；淡蓝色的为</a:t>
            </a:r>
            <a:r>
              <a:rPr lang="en-US" altLang="zh-CN" sz="1400" dirty="0">
                <a:solidFill>
                  <a:schemeClr val="bg1"/>
                </a:solidFill>
                <a:latin typeface="微软雅黑" panose="020B0503020204020204" pitchFamily="34" charset="-122"/>
                <a:ea typeface="微软雅黑" panose="020B0503020204020204" pitchFamily="34" charset="-122"/>
              </a:rPr>
              <a:t>USB3.0</a:t>
            </a:r>
            <a:r>
              <a:rPr lang="zh-CN" altLang="en-US" sz="1400" dirty="0">
                <a:solidFill>
                  <a:schemeClr val="bg1"/>
                </a:solidFill>
                <a:latin typeface="微软雅黑" panose="020B0503020204020204" pitchFamily="34" charset="-122"/>
                <a:ea typeface="微软雅黑" panose="020B0503020204020204" pitchFamily="34" charset="-122"/>
              </a:rPr>
              <a:t>高速传输接口，并向下兼容</a:t>
            </a:r>
            <a:r>
              <a:rPr lang="en-US" altLang="zh-CN" sz="1400" dirty="0">
                <a:solidFill>
                  <a:schemeClr val="bg1"/>
                </a:solidFill>
                <a:latin typeface="微软雅黑" panose="020B0503020204020204" pitchFamily="34" charset="-122"/>
                <a:ea typeface="微软雅黑" panose="020B0503020204020204" pitchFamily="34" charset="-122"/>
              </a:rPr>
              <a:t>USB2.0</a:t>
            </a:r>
            <a:r>
              <a:rPr lang="zh-CN" altLang="en-US" sz="1400" dirty="0">
                <a:solidFill>
                  <a:schemeClr val="bg1"/>
                </a:solidFill>
                <a:latin typeface="微软雅黑" panose="020B0503020204020204" pitchFamily="34" charset="-122"/>
                <a:ea typeface="微软雅黑" panose="020B0503020204020204" pitchFamily="34" charset="-122"/>
              </a:rPr>
              <a:t>协议；最后为后置音频接口，浅蓝色接口为音频输入，浅绿色接口为耳机</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音频输出，粉色接口用于麦克风输入。</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AF76915F-1261-4A84-BD7D-0BE1C3064ABB}"/>
              </a:ext>
            </a:extLst>
          </p:cNvPr>
          <p:cNvSpPr/>
          <p:nvPr/>
        </p:nvSpPr>
        <p:spPr>
          <a:xfrm>
            <a:off x="1134923" y="4227094"/>
            <a:ext cx="1814920"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1-11 </a:t>
            </a:r>
            <a:r>
              <a:rPr lang="zh-CN" altLang="en-US" sz="1400" b="1" dirty="0">
                <a:solidFill>
                  <a:schemeClr val="bg1"/>
                </a:solidFill>
                <a:latin typeface="微软雅黑" pitchFamily="34" charset="-122"/>
                <a:ea typeface="微软雅黑" pitchFamily="34" charset="-122"/>
              </a:rPr>
              <a:t>外设接口</a:t>
            </a:r>
            <a:endParaRPr lang="zh-CN" altLang="zh-CN" sz="1400" b="1" dirty="0">
              <a:solidFill>
                <a:schemeClr val="bg1"/>
              </a:solidFill>
              <a:latin typeface="微软雅黑" pitchFamily="34" charset="-122"/>
              <a:ea typeface="微软雅黑"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262" y="1547556"/>
            <a:ext cx="4098175" cy="2485505"/>
          </a:xfrm>
          <a:prstGeom prst="rect">
            <a:avLst/>
          </a:prstGeom>
        </p:spPr>
      </p:pic>
    </p:spTree>
    <p:extLst>
      <p:ext uri="{BB962C8B-B14F-4D97-AF65-F5344CB8AC3E}">
        <p14:creationId xmlns:p14="http://schemas.microsoft.com/office/powerpoint/2010/main" val="241277340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266700" y="1085850"/>
            <a:ext cx="8562698" cy="656590"/>
          </a:xfrm>
          <a:prstGeom prst="rect">
            <a:avLst/>
          </a:prstGeom>
          <a:noFill/>
        </p:spPr>
        <p:txBody>
          <a:bodyPr wrap="square" rtlCol="0">
            <a:spAutoFit/>
          </a:bodyPr>
          <a:lstStyle/>
          <a:p>
            <a:pPr indent="457200">
              <a:lnSpc>
                <a:spcPts val="2200"/>
              </a:lnSpc>
            </a:pPr>
            <a:r>
              <a:rPr lang="en-US" altLang="zh-CN" sz="1400" dirty="0">
                <a:solidFill>
                  <a:schemeClr val="bg1"/>
                </a:solidFill>
                <a:latin typeface="微软雅黑" panose="020B0503020204020204" pitchFamily="34" charset="-122"/>
                <a:ea typeface="微软雅黑" panose="020B0503020204020204" pitchFamily="34" charset="-122"/>
              </a:rPr>
              <a:t>J3</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J4</a:t>
            </a:r>
            <a:r>
              <a:rPr lang="zh-CN" altLang="en-US" sz="1400" dirty="0">
                <a:solidFill>
                  <a:schemeClr val="bg1"/>
                </a:solidFill>
                <a:latin typeface="微软雅黑" panose="020B0503020204020204" pitchFamily="34" charset="-122"/>
                <a:ea typeface="微软雅黑" panose="020B0503020204020204" pitchFamily="34" charset="-122"/>
              </a:rPr>
              <a:t>为外接检测接口，接口分黑白色，用于维修前及维修后检测，维修过程中无需连接；黑色连接</a:t>
            </a:r>
            <a:r>
              <a:rPr lang="en-US" altLang="zh-CN" sz="1400" dirty="0">
                <a:solidFill>
                  <a:schemeClr val="bg1"/>
                </a:solidFill>
                <a:latin typeface="微软雅黑" panose="020B0503020204020204" pitchFamily="34" charset="-122"/>
                <a:ea typeface="微软雅黑" panose="020B0503020204020204" pitchFamily="34" charset="-122"/>
              </a:rPr>
              <a:t>A</a:t>
            </a:r>
            <a:r>
              <a:rPr lang="zh-CN" altLang="en-US" sz="1400" dirty="0">
                <a:solidFill>
                  <a:schemeClr val="bg1"/>
                </a:solidFill>
                <a:latin typeface="微软雅黑" panose="020B0503020204020204" pitchFamily="34" charset="-122"/>
                <a:ea typeface="微软雅黑" panose="020B0503020204020204" pitchFamily="34" charset="-122"/>
              </a:rPr>
              <a:t>检测线，白色连接</a:t>
            </a:r>
            <a:r>
              <a:rPr lang="en-US" altLang="zh-CN" sz="1400" dirty="0">
                <a:solidFill>
                  <a:schemeClr val="bg1"/>
                </a:solidFill>
                <a:latin typeface="微软雅黑" panose="020B0503020204020204" pitchFamily="34" charset="-122"/>
                <a:ea typeface="微软雅黑" panose="020B0503020204020204" pitchFamily="34" charset="-122"/>
              </a:rPr>
              <a:t>B</a:t>
            </a:r>
            <a:r>
              <a:rPr lang="zh-CN" altLang="en-US" sz="1400" dirty="0">
                <a:solidFill>
                  <a:schemeClr val="bg1"/>
                </a:solidFill>
                <a:latin typeface="微软雅黑" panose="020B0503020204020204" pitchFamily="34" charset="-122"/>
                <a:ea typeface="微软雅黑" panose="020B0503020204020204" pitchFamily="34" charset="-122"/>
              </a:rPr>
              <a:t>检测线。</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AF76915F-1261-4A84-BD7D-0BE1C3064ABB}"/>
              </a:ext>
            </a:extLst>
          </p:cNvPr>
          <p:cNvSpPr/>
          <p:nvPr/>
        </p:nvSpPr>
        <p:spPr>
          <a:xfrm>
            <a:off x="3079462" y="4484269"/>
            <a:ext cx="2173993"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1-12 </a:t>
            </a:r>
            <a:r>
              <a:rPr lang="zh-CN" altLang="en-US" sz="1400" b="1" dirty="0">
                <a:solidFill>
                  <a:schemeClr val="bg1"/>
                </a:solidFill>
                <a:latin typeface="微软雅黑" pitchFamily="34" charset="-122"/>
                <a:ea typeface="微软雅黑" pitchFamily="34" charset="-122"/>
              </a:rPr>
              <a:t>外接检测接口</a:t>
            </a:r>
            <a:endParaRPr lang="zh-CN" altLang="zh-CN" sz="1400" b="1"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575" y="2033010"/>
            <a:ext cx="8305800" cy="2248572"/>
          </a:xfrm>
          <a:prstGeom prst="rect">
            <a:avLst/>
          </a:prstGeom>
        </p:spPr>
      </p:pic>
    </p:spTree>
    <p:extLst>
      <p:ext uri="{BB962C8B-B14F-4D97-AF65-F5344CB8AC3E}">
        <p14:creationId xmlns:p14="http://schemas.microsoft.com/office/powerpoint/2010/main" val="384318069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266700" y="1085850"/>
            <a:ext cx="8562698" cy="628762"/>
          </a:xfrm>
          <a:prstGeom prst="rect">
            <a:avLst/>
          </a:prstGeom>
          <a:noFill/>
        </p:spPr>
        <p:txBody>
          <a:bodyPr wrap="square" rtlCol="0">
            <a:spAutoFit/>
          </a:bodyPr>
          <a:lstStyle/>
          <a:p>
            <a:pPr indent="457200">
              <a:lnSpc>
                <a:spcPts val="2200"/>
              </a:lnSpc>
            </a:pPr>
            <a:r>
              <a:rPr lang="zh-CN" altLang="en-US" sz="1400" dirty="0">
                <a:solidFill>
                  <a:schemeClr val="bg1"/>
                </a:solidFill>
                <a:latin typeface="微软雅黑" panose="020B0503020204020204" pitchFamily="34" charset="-122"/>
                <a:ea typeface="微软雅黑" panose="020B0503020204020204" pitchFamily="34" charset="-122"/>
              </a:rPr>
              <a:t>前面板接口主要包含</a:t>
            </a:r>
            <a:r>
              <a:rPr lang="en-US" altLang="zh-CN" sz="1400" dirty="0">
                <a:solidFill>
                  <a:schemeClr val="bg1"/>
                </a:solidFill>
                <a:latin typeface="微软雅黑" panose="020B0503020204020204" pitchFamily="34" charset="-122"/>
                <a:ea typeface="微软雅黑" panose="020B0503020204020204" pitchFamily="34" charset="-122"/>
              </a:rPr>
              <a:t>USB</a:t>
            </a:r>
            <a:r>
              <a:rPr lang="zh-CN" altLang="en-US" sz="1400" dirty="0">
                <a:solidFill>
                  <a:schemeClr val="bg1"/>
                </a:solidFill>
                <a:latin typeface="微软雅黑" panose="020B0503020204020204" pitchFamily="34" charset="-122"/>
                <a:ea typeface="微软雅黑" panose="020B0503020204020204" pitchFamily="34" charset="-122"/>
              </a:rPr>
              <a:t>接口、前置音频接口以及</a:t>
            </a:r>
            <a:r>
              <a:rPr lang="en-US" altLang="zh-CN" sz="1400" dirty="0">
                <a:solidFill>
                  <a:schemeClr val="bg1"/>
                </a:solidFill>
                <a:latin typeface="微软雅黑" panose="020B0503020204020204" pitchFamily="34" charset="-122"/>
                <a:ea typeface="微软雅黑" panose="020B0503020204020204" pitchFamily="34" charset="-122"/>
              </a:rPr>
              <a:t>F_PANEL</a:t>
            </a:r>
            <a:r>
              <a:rPr lang="zh-CN" altLang="en-US" sz="1400" dirty="0">
                <a:solidFill>
                  <a:schemeClr val="bg1"/>
                </a:solidFill>
                <a:latin typeface="微软雅黑" panose="020B0503020204020204" pitchFamily="34" charset="-122"/>
                <a:ea typeface="微软雅黑" panose="020B0503020204020204" pitchFamily="34" charset="-122"/>
              </a:rPr>
              <a:t>接口，其中</a:t>
            </a:r>
            <a:r>
              <a:rPr lang="en-US" altLang="zh-CN" sz="1400" dirty="0">
                <a:solidFill>
                  <a:schemeClr val="bg1"/>
                </a:solidFill>
                <a:latin typeface="微软雅黑" panose="020B0503020204020204" pitchFamily="34" charset="-122"/>
                <a:ea typeface="微软雅黑" panose="020B0503020204020204" pitchFamily="34" charset="-122"/>
              </a:rPr>
              <a:t>F_PANEL</a:t>
            </a:r>
            <a:r>
              <a:rPr lang="zh-CN" altLang="en-US" sz="1400" dirty="0">
                <a:solidFill>
                  <a:schemeClr val="bg1"/>
                </a:solidFill>
                <a:latin typeface="微软雅黑" panose="020B0503020204020204" pitchFamily="34" charset="-122"/>
                <a:ea typeface="微软雅黑" panose="020B0503020204020204" pitchFamily="34" charset="-122"/>
              </a:rPr>
              <a:t>接口包含开机按键接口，复位键接口，硬盘指示灯接口，电源指示灯接口。</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AF76915F-1261-4A84-BD7D-0BE1C3064ABB}"/>
              </a:ext>
            </a:extLst>
          </p:cNvPr>
          <p:cNvSpPr/>
          <p:nvPr/>
        </p:nvSpPr>
        <p:spPr>
          <a:xfrm>
            <a:off x="3513583" y="4446169"/>
            <a:ext cx="1858201"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 </a:t>
            </a:r>
            <a:r>
              <a:rPr lang="en-US" altLang="zh-CN" sz="1400" b="1" dirty="0">
                <a:solidFill>
                  <a:schemeClr val="bg1"/>
                </a:solidFill>
                <a:latin typeface="微软雅黑" pitchFamily="34" charset="-122"/>
                <a:ea typeface="微软雅黑" pitchFamily="34" charset="-122"/>
              </a:rPr>
              <a:t>13 </a:t>
            </a:r>
            <a:r>
              <a:rPr lang="zh-CN" altLang="en-US" sz="1400" b="1" dirty="0">
                <a:solidFill>
                  <a:schemeClr val="bg1"/>
                </a:solidFill>
                <a:latin typeface="微软雅黑" pitchFamily="34" charset="-122"/>
                <a:ea typeface="微软雅黑" pitchFamily="34" charset="-122"/>
              </a:rPr>
              <a:t>前面板接口</a:t>
            </a:r>
            <a:endParaRPr lang="zh-CN" altLang="zh-CN" sz="1400" b="1" dirty="0">
              <a:solidFill>
                <a:schemeClr val="bg1"/>
              </a:solidFill>
              <a:latin typeface="微软雅黑" pitchFamily="34" charset="-122"/>
              <a:ea typeface="微软雅黑"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6351" y="2212931"/>
            <a:ext cx="6591298" cy="2013038"/>
          </a:xfrm>
          <a:prstGeom prst="rect">
            <a:avLst/>
          </a:prstGeom>
        </p:spPr>
      </p:pic>
    </p:spTree>
    <p:extLst>
      <p:ext uri="{BB962C8B-B14F-4D97-AF65-F5344CB8AC3E}">
        <p14:creationId xmlns:p14="http://schemas.microsoft.com/office/powerpoint/2010/main" val="414861563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04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实践技能</a:t>
            </a:r>
          </a:p>
        </p:txBody>
      </p:sp>
      <p:sp>
        <p:nvSpPr>
          <p:cNvPr id="9" name="iconfont-1187-868386">
            <a:extLst>
              <a:ext uri="{FF2B5EF4-FFF2-40B4-BE49-F238E27FC236}">
                <a16:creationId xmlns:a16="http://schemas.microsoft.com/office/drawing/2014/main" xmlns="" id="{0B9D936F-7820-4457-A7B3-914E475E6926}"/>
              </a:ext>
            </a:extLst>
          </p:cNvPr>
          <p:cNvSpPr>
            <a:spLocks noChangeAspect="1"/>
          </p:cNvSpPr>
          <p:nvPr/>
        </p:nvSpPr>
        <p:spPr bwMode="auto">
          <a:xfrm>
            <a:off x="4275108" y="983973"/>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948175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01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情境导入</a:t>
            </a:r>
          </a:p>
        </p:txBody>
      </p:sp>
      <p:sp>
        <p:nvSpPr>
          <p:cNvPr id="7" name="iconfont-1187-868386">
            <a:extLst>
              <a:ext uri="{FF2B5EF4-FFF2-40B4-BE49-F238E27FC236}">
                <a16:creationId xmlns:a16="http://schemas.microsoft.com/office/drawing/2014/main" xmlns="" id="{187DCAE7-917D-440F-A772-73766DCAAD89}"/>
              </a:ext>
            </a:extLst>
          </p:cNvPr>
          <p:cNvSpPr>
            <a:spLocks noChangeAspect="1"/>
          </p:cNvSpPr>
          <p:nvPr/>
        </p:nvSpPr>
        <p:spPr bwMode="auto">
          <a:xfrm>
            <a:off x="4285543" y="1007372"/>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6">
              <a:lumMod val="75000"/>
            </a:schemeClr>
          </a:solidFill>
          <a:ln>
            <a:noFill/>
          </a:ln>
        </p:spPr>
      </p:sp>
    </p:spTree>
    <p:extLst>
      <p:ext uri="{BB962C8B-B14F-4D97-AF65-F5344CB8AC3E}">
        <p14:creationId xmlns:p14="http://schemas.microsoft.com/office/powerpoint/2010/main" val="6643292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2" name="矩形 11">
            <a:extLst>
              <a:ext uri="{FF2B5EF4-FFF2-40B4-BE49-F238E27FC236}">
                <a16:creationId xmlns:a16="http://schemas.microsoft.com/office/drawing/2014/main" xmlns="" id="{AF76915F-1261-4A84-BD7D-0BE1C3064ABB}"/>
              </a:ext>
            </a:extLst>
          </p:cNvPr>
          <p:cNvSpPr/>
          <p:nvPr/>
        </p:nvSpPr>
        <p:spPr>
          <a:xfrm>
            <a:off x="1123017" y="3735523"/>
            <a:ext cx="1814920"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1-14 </a:t>
            </a:r>
            <a:r>
              <a:rPr lang="zh-CN" altLang="en-US" sz="1400" b="1" dirty="0">
                <a:solidFill>
                  <a:schemeClr val="bg1"/>
                </a:solidFill>
                <a:latin typeface="微软雅黑" pitchFamily="34" charset="-122"/>
                <a:ea typeface="微软雅黑" pitchFamily="34" charset="-122"/>
              </a:rPr>
              <a:t>开机画面</a:t>
            </a:r>
            <a:endParaRPr lang="zh-CN" altLang="zh-CN" sz="1400" b="1" dirty="0">
              <a:solidFill>
                <a:schemeClr val="bg1"/>
              </a:solidFill>
              <a:latin typeface="微软雅黑" pitchFamily="34" charset="-122"/>
              <a:ea typeface="微软雅黑" pitchFamily="34" charset="-122"/>
            </a:endParaRPr>
          </a:p>
        </p:txBody>
      </p:sp>
      <p:sp>
        <p:nvSpPr>
          <p:cNvPr id="13" name="TextBox 6">
            <a:extLst>
              <a:ext uri="{FF2B5EF4-FFF2-40B4-BE49-F238E27FC236}">
                <a16:creationId xmlns:a16="http://schemas.microsoft.com/office/drawing/2014/main" xmlns="" id="{E2F6B397-D9F2-4B01-A283-73965BA2252D}"/>
              </a:ext>
            </a:extLst>
          </p:cNvPr>
          <p:cNvSpPr txBox="1"/>
          <p:nvPr/>
        </p:nvSpPr>
        <p:spPr>
          <a:xfrm>
            <a:off x="4633440" y="1550249"/>
            <a:ext cx="4410074" cy="2785378"/>
          </a:xfrm>
          <a:prstGeom prst="rect">
            <a:avLst/>
          </a:prstGeom>
          <a:noFill/>
        </p:spPr>
        <p:txBody>
          <a:bodyPr wrap="square" rtlCol="0">
            <a:spAutoFit/>
          </a:bodyPr>
          <a:lstStyle/>
          <a:p>
            <a:pPr indent="457200">
              <a:lnSpc>
                <a:spcPts val="3500"/>
              </a:lnSpc>
              <a:spcAft>
                <a:spcPts val="600"/>
              </a:spcAft>
            </a:pPr>
            <a:r>
              <a:rPr lang="zh-CN" altLang="en-US" sz="2000" b="1" dirty="0">
                <a:solidFill>
                  <a:srgbClr val="FFFF00"/>
                </a:solidFill>
                <a:latin typeface="微软雅黑" pitchFamily="34" charset="-122"/>
                <a:ea typeface="微软雅黑" pitchFamily="34" charset="-122"/>
              </a:rPr>
              <a:t>正确安装计算机</a:t>
            </a:r>
            <a:r>
              <a:rPr lang="en-US" altLang="zh-CN" sz="2000" b="1" dirty="0">
                <a:solidFill>
                  <a:srgbClr val="FFFF00"/>
                </a:solidFill>
                <a:latin typeface="微软雅黑" pitchFamily="34" charset="-122"/>
                <a:ea typeface="微软雅黑" pitchFamily="34" charset="-122"/>
              </a:rPr>
              <a:t>H81</a:t>
            </a:r>
            <a:r>
              <a:rPr lang="zh-CN" altLang="en-US" sz="2000" b="1" dirty="0">
                <a:solidFill>
                  <a:srgbClr val="FFFF00"/>
                </a:solidFill>
                <a:latin typeface="微软雅黑" pitchFamily="34" charset="-122"/>
                <a:ea typeface="微软雅黑" pitchFamily="34" charset="-122"/>
              </a:rPr>
              <a:t>主板维修套件产品，完成安装</a:t>
            </a:r>
            <a:r>
              <a:rPr lang="en-US" altLang="zh-CN" sz="2000" b="1" dirty="0">
                <a:solidFill>
                  <a:srgbClr val="FFFF00"/>
                </a:solidFill>
                <a:latin typeface="微软雅黑" pitchFamily="34" charset="-122"/>
                <a:ea typeface="微软雅黑" pitchFamily="34" charset="-122"/>
              </a:rPr>
              <a:t>CPU</a:t>
            </a:r>
            <a:r>
              <a:rPr lang="zh-CN" altLang="en-US" sz="2000" b="1" dirty="0">
                <a:solidFill>
                  <a:srgbClr val="FFFF00"/>
                </a:solidFill>
                <a:latin typeface="微软雅黑" pitchFamily="34" charset="-122"/>
                <a:ea typeface="微软雅黑" pitchFamily="34" charset="-122"/>
              </a:rPr>
              <a:t>及</a:t>
            </a:r>
            <a:r>
              <a:rPr lang="en-US" altLang="zh-CN" sz="2000" b="1" dirty="0">
                <a:solidFill>
                  <a:srgbClr val="FFFF00"/>
                </a:solidFill>
                <a:latin typeface="微软雅黑" pitchFamily="34" charset="-122"/>
                <a:ea typeface="微软雅黑" pitchFamily="34" charset="-122"/>
              </a:rPr>
              <a:t>CPU</a:t>
            </a:r>
            <a:r>
              <a:rPr lang="zh-CN" altLang="en-US" sz="2000" b="1" dirty="0">
                <a:solidFill>
                  <a:srgbClr val="FFFF00"/>
                </a:solidFill>
                <a:latin typeface="微软雅黑" pitchFamily="34" charset="-122"/>
                <a:ea typeface="微软雅黑" pitchFamily="34" charset="-122"/>
              </a:rPr>
              <a:t>散热风扇；完成安装选配内存条；完成安装并检测电源；完成安装硬盘；完成安装前置接口；上电开机检验安装成果。出现如下图</a:t>
            </a:r>
            <a:r>
              <a:rPr lang="en-US" altLang="zh-CN" sz="2000" b="1" dirty="0">
                <a:solidFill>
                  <a:srgbClr val="FFFF00"/>
                </a:solidFill>
                <a:latin typeface="微软雅黑" pitchFamily="34" charset="-122"/>
                <a:ea typeface="微软雅黑" pitchFamily="34" charset="-122"/>
              </a:rPr>
              <a:t>1-14</a:t>
            </a:r>
            <a:r>
              <a:rPr lang="zh-CN" altLang="en-US" sz="2000" b="1" dirty="0">
                <a:solidFill>
                  <a:srgbClr val="FFFF00"/>
                </a:solidFill>
                <a:latin typeface="微软雅黑" pitchFamily="34" charset="-122"/>
                <a:ea typeface="微软雅黑" pitchFamily="34" charset="-122"/>
              </a:rPr>
              <a:t>且整机无报警。</a:t>
            </a:r>
            <a:endParaRPr lang="zh-CN" altLang="zh-CN" sz="2000" b="1" dirty="0">
              <a:solidFill>
                <a:srgbClr val="FFFF00"/>
              </a:solidFill>
              <a:latin typeface="微软雅黑" pitchFamily="34" charset="-122"/>
              <a:ea typeface="微软雅黑"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70" y="1704975"/>
            <a:ext cx="3432370" cy="1771650"/>
          </a:xfrm>
          <a:prstGeom prst="rect">
            <a:avLst/>
          </a:prstGeom>
        </p:spPr>
      </p:pic>
    </p:spTree>
    <p:extLst>
      <p:ext uri="{BB962C8B-B14F-4D97-AF65-F5344CB8AC3E}">
        <p14:creationId xmlns:p14="http://schemas.microsoft.com/office/powerpoint/2010/main" val="36129903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05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学习小结</a:t>
            </a:r>
          </a:p>
        </p:txBody>
      </p:sp>
      <p:sp>
        <p:nvSpPr>
          <p:cNvPr id="10" name="iconfont-1187-868386">
            <a:extLst>
              <a:ext uri="{FF2B5EF4-FFF2-40B4-BE49-F238E27FC236}">
                <a16:creationId xmlns:a16="http://schemas.microsoft.com/office/drawing/2014/main" xmlns="" id="{F91E9EE3-D69A-44D8-8D8F-3296451CF028}"/>
              </a:ext>
            </a:extLst>
          </p:cNvPr>
          <p:cNvSpPr>
            <a:spLocks noChangeAspect="1"/>
          </p:cNvSpPr>
          <p:nvPr/>
        </p:nvSpPr>
        <p:spPr bwMode="auto">
          <a:xfrm>
            <a:off x="4285543" y="1006091"/>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20832134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839173" y="1033363"/>
            <a:ext cx="7247552" cy="1056443"/>
          </a:xfrm>
          <a:prstGeom prst="rect">
            <a:avLst/>
          </a:prstGeom>
          <a:noFill/>
        </p:spPr>
        <p:txBody>
          <a:bodyPr wrap="square" rtlCol="0">
            <a:spAutoFit/>
          </a:bodyPr>
          <a:lstStyle/>
          <a:p>
            <a:pPr>
              <a:lnSpc>
                <a:spcPct val="130000"/>
              </a:lnSpc>
              <a:spcAft>
                <a:spcPts val="600"/>
              </a:spcAft>
            </a:pPr>
            <a:r>
              <a:rPr lang="en-US" altLang="zh-CN" dirty="0">
                <a:solidFill>
                  <a:schemeClr val="bg1"/>
                </a:solidFill>
                <a:latin typeface="微软雅黑" pitchFamily="34" charset="-122"/>
                <a:ea typeface="微软雅黑" pitchFamily="34" charset="-122"/>
              </a:rPr>
              <a:t>1.</a:t>
            </a:r>
            <a:r>
              <a:rPr lang="zh-CN" altLang="en-US" dirty="0">
                <a:solidFill>
                  <a:schemeClr val="bg1"/>
                </a:solidFill>
                <a:latin typeface="微软雅黑" pitchFamily="34" charset="-122"/>
                <a:ea typeface="微软雅黑" pitchFamily="34" charset="-122"/>
              </a:rPr>
              <a:t>了解英特尔第四代</a:t>
            </a:r>
            <a:r>
              <a:rPr lang="en-US" altLang="zh-CN" dirty="0">
                <a:solidFill>
                  <a:schemeClr val="bg1"/>
                </a:solidFill>
                <a:latin typeface="微软雅黑" pitchFamily="34" charset="-122"/>
                <a:ea typeface="微软雅黑" pitchFamily="34" charset="-122"/>
              </a:rPr>
              <a:t>PCU</a:t>
            </a:r>
            <a:r>
              <a:rPr lang="zh-CN" altLang="en-US" dirty="0">
                <a:solidFill>
                  <a:schemeClr val="bg1"/>
                </a:solidFill>
                <a:latin typeface="微软雅黑" pitchFamily="34" charset="-122"/>
                <a:ea typeface="微软雅黑" pitchFamily="34" charset="-122"/>
              </a:rPr>
              <a:t>的基本结构。</a:t>
            </a:r>
          </a:p>
          <a:p>
            <a:pPr>
              <a:lnSpc>
                <a:spcPct val="130000"/>
              </a:lnSpc>
              <a:spcAft>
                <a:spcPts val="600"/>
              </a:spcAft>
            </a:pPr>
            <a:r>
              <a:rPr lang="en-US" altLang="zh-CN" dirty="0">
                <a:solidFill>
                  <a:schemeClr val="bg1"/>
                </a:solidFill>
                <a:latin typeface="微软雅黑" pitchFamily="34" charset="-122"/>
                <a:ea typeface="微软雅黑" pitchFamily="34" charset="-122"/>
              </a:rPr>
              <a:t>2.</a:t>
            </a:r>
            <a:r>
              <a:rPr lang="zh-CN" altLang="en-US" dirty="0">
                <a:solidFill>
                  <a:schemeClr val="bg1"/>
                </a:solidFill>
                <a:latin typeface="微软雅黑" pitchFamily="34" charset="-122"/>
                <a:ea typeface="微软雅黑" pitchFamily="34" charset="-122"/>
              </a:rPr>
              <a:t>掌握</a:t>
            </a:r>
            <a:r>
              <a:rPr lang="en-US" altLang="zh-CN" dirty="0">
                <a:solidFill>
                  <a:schemeClr val="bg1"/>
                </a:solidFill>
                <a:latin typeface="微软雅黑" pitchFamily="34" charset="-122"/>
                <a:ea typeface="微软雅黑" pitchFamily="34" charset="-122"/>
              </a:rPr>
              <a:t>H81</a:t>
            </a:r>
            <a:r>
              <a:rPr lang="zh-CN" altLang="en-US" dirty="0">
                <a:solidFill>
                  <a:schemeClr val="bg1"/>
                </a:solidFill>
                <a:latin typeface="微软雅黑" pitchFamily="34" charset="-122"/>
                <a:ea typeface="微软雅黑" pitchFamily="34" charset="-122"/>
              </a:rPr>
              <a:t>主板芯片组的基本结构。</a:t>
            </a:r>
          </a:p>
          <a:p>
            <a:pPr>
              <a:lnSpc>
                <a:spcPct val="130000"/>
              </a:lnSpc>
              <a:spcAft>
                <a:spcPts val="600"/>
              </a:spcAft>
            </a:pPr>
            <a:r>
              <a:rPr lang="en-US" altLang="zh-CN" dirty="0">
                <a:solidFill>
                  <a:schemeClr val="bg1"/>
                </a:solidFill>
                <a:latin typeface="微软雅黑" pitchFamily="34" charset="-122"/>
                <a:ea typeface="微软雅黑" pitchFamily="34" charset="-122"/>
              </a:rPr>
              <a:t>3.</a:t>
            </a:r>
            <a:r>
              <a:rPr lang="zh-CN" altLang="en-US" dirty="0">
                <a:solidFill>
                  <a:schemeClr val="bg1"/>
                </a:solidFill>
                <a:latin typeface="微软雅黑" pitchFamily="34" charset="-122"/>
                <a:ea typeface="微软雅黑" pitchFamily="34" charset="-122"/>
              </a:rPr>
              <a:t>学会安装、检测、使用一套完整的主机。</a:t>
            </a:r>
            <a:endParaRPr lang="zh-CN" altLang="en-US" dirty="0">
              <a:solidFill>
                <a:schemeClr val="bg1"/>
              </a:solidFill>
              <a:latin typeface="微软雅黑" pitchFamily="34" charset="-122"/>
              <a:ea typeface="微软雅黑" pitchFamily="34" charset="-122"/>
            </a:endParaRPr>
          </a:p>
        </p:txBody>
      </p:sp>
      <p:graphicFrame>
        <p:nvGraphicFramePr>
          <p:cNvPr id="14" name="表格 13">
            <a:extLst>
              <a:ext uri="{FF2B5EF4-FFF2-40B4-BE49-F238E27FC236}">
                <a16:creationId xmlns:a16="http://schemas.microsoft.com/office/drawing/2014/main" xmlns="" id="{E177759D-5AA2-40FF-A55E-598FBE8573D9}"/>
              </a:ext>
            </a:extLst>
          </p:cNvPr>
          <p:cNvGraphicFramePr>
            <a:graphicFrameLocks noGrp="1"/>
          </p:cNvGraphicFramePr>
          <p:nvPr>
            <p:extLst>
              <p:ext uri="{D42A27DB-BD31-4B8C-83A1-F6EECF244321}">
                <p14:modId xmlns:p14="http://schemas.microsoft.com/office/powerpoint/2010/main" val="2404739946"/>
              </p:ext>
            </p:extLst>
          </p:nvPr>
        </p:nvGraphicFramePr>
        <p:xfrm>
          <a:off x="911676" y="2225739"/>
          <a:ext cx="7317925" cy="2422709"/>
        </p:xfrm>
        <a:graphic>
          <a:graphicData uri="http://schemas.openxmlformats.org/drawingml/2006/table">
            <a:tbl>
              <a:tblPr firstRow="1" firstCol="1" bandRow="1">
                <a:tableStyleId>{BDBED569-4797-4DF1-A0F4-6AAB3CD982D8}</a:tableStyleId>
              </a:tblPr>
              <a:tblGrid>
                <a:gridCol w="766125">
                  <a:extLst>
                    <a:ext uri="{9D8B030D-6E8A-4147-A177-3AD203B41FA5}">
                      <a16:colId xmlns:a16="http://schemas.microsoft.com/office/drawing/2014/main" xmlns="" val="20000"/>
                    </a:ext>
                  </a:extLst>
                </a:gridCol>
                <a:gridCol w="1234017">
                  <a:extLst>
                    <a:ext uri="{9D8B030D-6E8A-4147-A177-3AD203B41FA5}">
                      <a16:colId xmlns:a16="http://schemas.microsoft.com/office/drawing/2014/main" xmlns="" val="20001"/>
                    </a:ext>
                  </a:extLst>
                </a:gridCol>
                <a:gridCol w="2515570">
                  <a:extLst>
                    <a:ext uri="{9D8B030D-6E8A-4147-A177-3AD203B41FA5}">
                      <a16:colId xmlns:a16="http://schemas.microsoft.com/office/drawing/2014/main" xmlns="" val="20002"/>
                    </a:ext>
                  </a:extLst>
                </a:gridCol>
                <a:gridCol w="934071">
                  <a:extLst>
                    <a:ext uri="{9D8B030D-6E8A-4147-A177-3AD203B41FA5}">
                      <a16:colId xmlns:a16="http://schemas.microsoft.com/office/drawing/2014/main" xmlns="" val="20003"/>
                    </a:ext>
                  </a:extLst>
                </a:gridCol>
                <a:gridCol w="934071">
                  <a:extLst>
                    <a:ext uri="{9D8B030D-6E8A-4147-A177-3AD203B41FA5}">
                      <a16:colId xmlns:a16="http://schemas.microsoft.com/office/drawing/2014/main" xmlns="" val="20004"/>
                    </a:ext>
                  </a:extLst>
                </a:gridCol>
                <a:gridCol w="934071">
                  <a:extLst>
                    <a:ext uri="{9D8B030D-6E8A-4147-A177-3AD203B41FA5}">
                      <a16:colId xmlns:a16="http://schemas.microsoft.com/office/drawing/2014/main" xmlns="" val="20005"/>
                    </a:ext>
                  </a:extLst>
                </a:gridCol>
              </a:tblGrid>
              <a:tr h="552994">
                <a:tc gridSpan="2">
                  <a:txBody>
                    <a:bodyPr/>
                    <a:lstStyle/>
                    <a:p>
                      <a:pPr indent="125730" algn="ctr">
                        <a:lnSpc>
                          <a:spcPct val="150000"/>
                        </a:lnSpc>
                        <a:spcAft>
                          <a:spcPts val="0"/>
                        </a:spcAft>
                      </a:pPr>
                      <a:r>
                        <a:rPr lang="zh-CN" sz="1200" kern="0" dirty="0">
                          <a:solidFill>
                            <a:schemeClr val="bg1"/>
                          </a:solidFill>
                          <a:effectLst/>
                        </a:rPr>
                        <a:t>评价主体</a:t>
                      </a:r>
                      <a:endParaRPr lang="zh-CN" sz="12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70063" marR="70063" marT="35031" marB="35031"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a:txBody>
                    <a:bodyPr/>
                    <a:lstStyle/>
                    <a:p>
                      <a:pPr indent="267970" algn="ctr">
                        <a:lnSpc>
                          <a:spcPct val="150000"/>
                        </a:lnSpc>
                        <a:spcAft>
                          <a:spcPts val="0"/>
                        </a:spcAft>
                      </a:pPr>
                      <a:r>
                        <a:rPr lang="zh-CN" sz="1200" kern="0" dirty="0">
                          <a:solidFill>
                            <a:schemeClr val="bg1"/>
                          </a:solidFill>
                          <a:effectLst/>
                        </a:rPr>
                        <a:t>评分标准</a:t>
                      </a:r>
                      <a:endParaRPr lang="zh-CN" sz="12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gn="ctr">
                        <a:lnSpc>
                          <a:spcPct val="150000"/>
                        </a:lnSpc>
                        <a:spcAft>
                          <a:spcPts val="0"/>
                        </a:spcAft>
                      </a:pPr>
                      <a:r>
                        <a:rPr lang="zh-CN" sz="1200" kern="0" dirty="0">
                          <a:solidFill>
                            <a:schemeClr val="bg1"/>
                          </a:solidFill>
                          <a:effectLst/>
                        </a:rPr>
                        <a:t>分值</a:t>
                      </a:r>
                      <a:endParaRPr lang="zh-CN" sz="12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gn="ctr">
                        <a:lnSpc>
                          <a:spcPct val="150000"/>
                        </a:lnSpc>
                        <a:spcAft>
                          <a:spcPts val="0"/>
                        </a:spcAft>
                      </a:pPr>
                      <a:r>
                        <a:rPr lang="zh-CN" sz="1200" kern="0" dirty="0">
                          <a:solidFill>
                            <a:schemeClr val="bg1"/>
                          </a:solidFill>
                          <a:effectLst/>
                        </a:rPr>
                        <a:t>学生评价</a:t>
                      </a:r>
                      <a:endParaRPr lang="zh-CN" sz="12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127000" algn="ctr">
                        <a:lnSpc>
                          <a:spcPct val="150000"/>
                        </a:lnSpc>
                        <a:spcAft>
                          <a:spcPts val="0"/>
                        </a:spcAft>
                      </a:pPr>
                      <a:r>
                        <a:rPr lang="zh-CN" sz="1200" kern="0" dirty="0">
                          <a:solidFill>
                            <a:schemeClr val="bg1"/>
                          </a:solidFill>
                          <a:effectLst/>
                        </a:rPr>
                        <a:t>教师评价</a:t>
                      </a:r>
                      <a:endParaRPr lang="zh-CN" sz="12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xmlns="" val="10000"/>
                  </a:ext>
                </a:extLst>
              </a:tr>
              <a:tr h="780240">
                <a:tc rowSpan="2">
                  <a:txBody>
                    <a:bodyPr/>
                    <a:lstStyle/>
                    <a:p>
                      <a:pPr indent="127000" algn="ctr">
                        <a:lnSpc>
                          <a:spcPct val="150000"/>
                        </a:lnSpc>
                        <a:spcAft>
                          <a:spcPts val="0"/>
                        </a:spcAft>
                      </a:pPr>
                      <a:r>
                        <a:rPr lang="zh-CN" altLang="en-US" sz="1100" kern="0" dirty="0" smtClean="0">
                          <a:effectLst/>
                        </a:rPr>
                        <a:t>任务</a:t>
                      </a:r>
                      <a:r>
                        <a:rPr lang="en-US" altLang="zh-CN" sz="1100" kern="0" dirty="0" smtClean="0">
                          <a:effectLst/>
                        </a:rPr>
                        <a:t>1</a:t>
                      </a:r>
                    </a:p>
                    <a:p>
                      <a:pPr indent="127000" algn="ctr">
                        <a:lnSpc>
                          <a:spcPct val="150000"/>
                        </a:lnSpc>
                        <a:spcAft>
                          <a:spcPts val="0"/>
                        </a:spcAft>
                      </a:pPr>
                      <a:r>
                        <a:rPr lang="zh-CN" altLang="en-US" sz="1100" kern="0" dirty="0" smtClean="0">
                          <a:effectLst/>
                        </a:rPr>
                        <a:t>认识</a:t>
                      </a:r>
                      <a:r>
                        <a:rPr lang="en-US" altLang="zh-CN" sz="1100" kern="0" dirty="0" smtClean="0">
                          <a:effectLst/>
                        </a:rPr>
                        <a:t>H81</a:t>
                      </a:r>
                    </a:p>
                    <a:p>
                      <a:pPr indent="127000" algn="ctr">
                        <a:lnSpc>
                          <a:spcPct val="150000"/>
                        </a:lnSpc>
                        <a:spcAft>
                          <a:spcPts val="0"/>
                        </a:spcAft>
                      </a:pPr>
                      <a:r>
                        <a:rPr lang="zh-CN" altLang="en-US" sz="1100" kern="0" dirty="0" smtClean="0">
                          <a:effectLst/>
                        </a:rPr>
                        <a:t>主板</a:t>
                      </a:r>
                      <a:endParaRPr lang="zh-CN" altLang="en-US" sz="1100" kern="0" dirty="0" smtClean="0">
                        <a:effectLst/>
                      </a:endParaRPr>
                    </a:p>
                  </a:txBody>
                  <a:tcPr marL="70063" marR="70063" marT="35031" marB="35031"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zh-CN" sz="1100" kern="0" dirty="0">
                          <a:effectLst/>
                        </a:rPr>
                        <a:t>操作评价</a:t>
                      </a:r>
                      <a:endParaRPr lang="zh-CN" sz="11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l">
                        <a:lnSpc>
                          <a:spcPts val="2000"/>
                        </a:lnSpc>
                        <a:spcAft>
                          <a:spcPts val="0"/>
                        </a:spcAft>
                      </a:pPr>
                      <a:r>
                        <a:rPr lang="en-US" altLang="zh-CN" sz="900" kern="100" dirty="0" smtClean="0">
                          <a:effectLst/>
                        </a:rPr>
                        <a:t>1.</a:t>
                      </a:r>
                      <a:r>
                        <a:rPr lang="zh-CN" altLang="en-US" sz="900" kern="100" dirty="0" smtClean="0">
                          <a:effectLst/>
                        </a:rPr>
                        <a:t>熟练合理搭配</a:t>
                      </a:r>
                      <a:r>
                        <a:rPr lang="en-US" altLang="zh-CN" sz="900" kern="100" dirty="0" smtClean="0">
                          <a:effectLst/>
                        </a:rPr>
                        <a:t>H81</a:t>
                      </a:r>
                      <a:r>
                        <a:rPr lang="zh-CN" altLang="en-US" sz="900" kern="100" dirty="0" smtClean="0">
                          <a:effectLst/>
                        </a:rPr>
                        <a:t>主板的</a:t>
                      </a:r>
                      <a:r>
                        <a:rPr lang="en-US" altLang="zh-CN" sz="900" kern="100" dirty="0" smtClean="0">
                          <a:effectLst/>
                        </a:rPr>
                        <a:t>CPU</a:t>
                      </a:r>
                      <a:r>
                        <a:rPr lang="zh-CN" altLang="en-US" sz="900" kern="100" dirty="0" smtClean="0">
                          <a:effectLst/>
                        </a:rPr>
                        <a:t>、内存条；</a:t>
                      </a:r>
                    </a:p>
                    <a:p>
                      <a:pPr indent="127000" algn="l">
                        <a:lnSpc>
                          <a:spcPts val="2000"/>
                        </a:lnSpc>
                        <a:spcAft>
                          <a:spcPts val="0"/>
                        </a:spcAft>
                      </a:pPr>
                      <a:r>
                        <a:rPr lang="en-US" altLang="zh-CN" sz="900" kern="100" dirty="0" smtClean="0">
                          <a:effectLst/>
                        </a:rPr>
                        <a:t>2.</a:t>
                      </a:r>
                      <a:r>
                        <a:rPr lang="zh-CN" altLang="en-US" sz="900" kern="100" dirty="0" smtClean="0">
                          <a:effectLst/>
                        </a:rPr>
                        <a:t>熟练安装</a:t>
                      </a:r>
                      <a:r>
                        <a:rPr lang="en-US" altLang="zh-CN" sz="900" kern="100" dirty="0" smtClean="0">
                          <a:effectLst/>
                        </a:rPr>
                        <a:t>H81</a:t>
                      </a:r>
                      <a:r>
                        <a:rPr lang="zh-CN" altLang="en-US" sz="900" kern="100" dirty="0" smtClean="0">
                          <a:effectLst/>
                        </a:rPr>
                        <a:t>主板维修套件产品，并能成功开机。</a:t>
                      </a:r>
                      <a:endParaRPr lang="zh-CN" altLang="en-US" sz="900" kern="100" dirty="0" smtClean="0">
                        <a:effectLst/>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en-US" sz="1100" kern="0" dirty="0">
                          <a:effectLst/>
                        </a:rPr>
                        <a:t>50</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100" kern="0" dirty="0">
                          <a:effectLst/>
                        </a:rPr>
                        <a:t> </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100" kern="0" dirty="0">
                          <a:effectLst/>
                        </a:rPr>
                        <a:t> </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a16="http://schemas.microsoft.com/office/drawing/2014/main" xmlns="" val="10001"/>
                  </a:ext>
                </a:extLst>
              </a:tr>
              <a:tr h="698802">
                <a:tc vMerge="1">
                  <a:txBody>
                    <a:bodyPr/>
                    <a:lstStyle/>
                    <a:p>
                      <a:endParaRPr lang="zh-CN" altLang="en-US"/>
                    </a:p>
                  </a:txBody>
                  <a:tcPr/>
                </a:tc>
                <a:tc>
                  <a:txBody>
                    <a:bodyPr/>
                    <a:lstStyle/>
                    <a:p>
                      <a:pPr indent="127000" algn="ctr">
                        <a:lnSpc>
                          <a:spcPct val="150000"/>
                        </a:lnSpc>
                        <a:spcAft>
                          <a:spcPts val="0"/>
                        </a:spcAft>
                      </a:pPr>
                      <a:r>
                        <a:rPr lang="zh-CN" sz="1100" kern="0" dirty="0">
                          <a:effectLst/>
                        </a:rPr>
                        <a:t>成果评价</a:t>
                      </a:r>
                      <a:endParaRPr lang="zh-CN" sz="11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l">
                        <a:lnSpc>
                          <a:spcPts val="2000"/>
                        </a:lnSpc>
                        <a:spcAft>
                          <a:spcPts val="0"/>
                        </a:spcAft>
                      </a:pPr>
                      <a:r>
                        <a:rPr lang="en-US" altLang="zh-CN" sz="900" kern="100" dirty="0" smtClean="0">
                          <a:effectLst/>
                        </a:rPr>
                        <a:t>1.</a:t>
                      </a:r>
                      <a:r>
                        <a:rPr lang="zh-CN" altLang="en-US" sz="900" kern="100" dirty="0" smtClean="0">
                          <a:effectLst/>
                        </a:rPr>
                        <a:t>正确判断</a:t>
                      </a:r>
                      <a:r>
                        <a:rPr lang="en-US" altLang="zh-CN" sz="900" kern="100" dirty="0" smtClean="0">
                          <a:effectLst/>
                        </a:rPr>
                        <a:t>CPU</a:t>
                      </a:r>
                      <a:r>
                        <a:rPr lang="zh-CN" altLang="en-US" sz="900" kern="100" dirty="0" smtClean="0">
                          <a:effectLst/>
                        </a:rPr>
                        <a:t>以及内存条参数；</a:t>
                      </a:r>
                    </a:p>
                    <a:p>
                      <a:pPr indent="127000" algn="l">
                        <a:lnSpc>
                          <a:spcPts val="2000"/>
                        </a:lnSpc>
                        <a:spcAft>
                          <a:spcPts val="0"/>
                        </a:spcAft>
                      </a:pPr>
                      <a:r>
                        <a:rPr lang="en-US" altLang="zh-CN" sz="900" kern="100" dirty="0" smtClean="0">
                          <a:effectLst/>
                        </a:rPr>
                        <a:t>2.</a:t>
                      </a:r>
                      <a:r>
                        <a:rPr lang="zh-CN" altLang="en-US" sz="900" kern="100" dirty="0" smtClean="0">
                          <a:effectLst/>
                        </a:rPr>
                        <a:t>完成</a:t>
                      </a:r>
                      <a:r>
                        <a:rPr lang="en-US" altLang="zh-CN" sz="900" kern="100" dirty="0" smtClean="0">
                          <a:effectLst/>
                        </a:rPr>
                        <a:t>H81</a:t>
                      </a:r>
                      <a:r>
                        <a:rPr lang="zh-CN" altLang="en-US" sz="900" kern="100" dirty="0" smtClean="0">
                          <a:effectLst/>
                        </a:rPr>
                        <a:t>主板维修套件产品安装任务。</a:t>
                      </a:r>
                      <a:endParaRPr lang="zh-CN" altLang="en-US" sz="900" kern="100" dirty="0" smtClean="0">
                        <a:effectLst/>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127000" algn="ctr">
                        <a:lnSpc>
                          <a:spcPct val="150000"/>
                        </a:lnSpc>
                        <a:spcAft>
                          <a:spcPts val="0"/>
                        </a:spcAft>
                      </a:pPr>
                      <a:r>
                        <a:rPr lang="en-US" sz="1100" kern="0" dirty="0">
                          <a:effectLst/>
                        </a:rPr>
                        <a:t>50</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100" kern="0" dirty="0">
                          <a:effectLst/>
                        </a:rPr>
                        <a:t> </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tc>
                  <a:txBody>
                    <a:bodyPr/>
                    <a:lstStyle/>
                    <a:p>
                      <a:pPr indent="266700" algn="ctr">
                        <a:lnSpc>
                          <a:spcPct val="150000"/>
                        </a:lnSpc>
                        <a:spcAft>
                          <a:spcPts val="0"/>
                        </a:spcAft>
                      </a:pPr>
                      <a:r>
                        <a:rPr lang="en-US" sz="1100" kern="0" dirty="0">
                          <a:effectLst/>
                        </a:rPr>
                        <a:t> </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92000"/>
                      </a:schemeClr>
                    </a:solidFill>
                  </a:tcPr>
                </a:tc>
                <a:extLst>
                  <a:ext uri="{0D108BD9-81ED-4DB2-BD59-A6C34878D82A}">
                    <a16:rowId xmlns:a16="http://schemas.microsoft.com/office/drawing/2014/main" xmlns="" val="10002"/>
                  </a:ext>
                </a:extLst>
              </a:tr>
              <a:tr h="390673">
                <a:tc gridSpan="3">
                  <a:txBody>
                    <a:bodyPr/>
                    <a:lstStyle/>
                    <a:p>
                      <a:pPr indent="267970" algn="ctr">
                        <a:lnSpc>
                          <a:spcPct val="150000"/>
                        </a:lnSpc>
                        <a:spcAft>
                          <a:spcPts val="0"/>
                        </a:spcAft>
                      </a:pPr>
                      <a:r>
                        <a:rPr lang="zh-CN" sz="1100" kern="0" dirty="0">
                          <a:solidFill>
                            <a:schemeClr val="bg1"/>
                          </a:solidFill>
                          <a:effectLst/>
                        </a:rPr>
                        <a:t>合计（满分</a:t>
                      </a:r>
                      <a:r>
                        <a:rPr lang="en-US" sz="1100" kern="0" dirty="0">
                          <a:solidFill>
                            <a:schemeClr val="bg1"/>
                          </a:solidFill>
                          <a:effectLst/>
                        </a:rPr>
                        <a:t>100</a:t>
                      </a:r>
                      <a:r>
                        <a:rPr lang="zh-CN" sz="1100" kern="0" dirty="0">
                          <a:solidFill>
                            <a:schemeClr val="bg1"/>
                          </a:solidFill>
                          <a:effectLst/>
                        </a:rPr>
                        <a:t>分）</a:t>
                      </a:r>
                      <a:r>
                        <a:rPr lang="en-US" sz="1100" kern="0" dirty="0">
                          <a:solidFill>
                            <a:schemeClr val="bg1"/>
                          </a:solidFill>
                          <a:effectLst/>
                        </a:rPr>
                        <a:t> </a:t>
                      </a:r>
                      <a:endParaRPr lang="zh-CN" sz="11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100" kern="0" dirty="0">
                          <a:solidFill>
                            <a:schemeClr val="bg1"/>
                          </a:solidFill>
                          <a:effectLst/>
                        </a:rPr>
                        <a:t>100</a:t>
                      </a:r>
                      <a:endParaRPr lang="zh-CN" sz="11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266700" algn="ctr">
                        <a:lnSpc>
                          <a:spcPct val="150000"/>
                        </a:lnSpc>
                        <a:spcAft>
                          <a:spcPts val="0"/>
                        </a:spcAft>
                      </a:pPr>
                      <a:r>
                        <a:rPr lang="en-US" sz="1100" kern="0" dirty="0">
                          <a:solidFill>
                            <a:schemeClr val="bg1"/>
                          </a:solidFill>
                          <a:effectLst/>
                        </a:rPr>
                        <a:t> </a:t>
                      </a:r>
                      <a:endParaRPr lang="zh-CN" sz="11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indent="266700" algn="ctr">
                        <a:lnSpc>
                          <a:spcPct val="150000"/>
                        </a:lnSpc>
                        <a:spcAft>
                          <a:spcPts val="0"/>
                        </a:spcAft>
                      </a:pPr>
                      <a:r>
                        <a:rPr lang="en-US" sz="1100" kern="0" dirty="0">
                          <a:solidFill>
                            <a:schemeClr val="bg1"/>
                          </a:solidFill>
                          <a:effectLst/>
                        </a:rPr>
                        <a:t> </a:t>
                      </a:r>
                      <a:endParaRPr lang="zh-CN" sz="1100" kern="100" dirty="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52547" marR="52547" marT="0" marB="0" anchor="ctr">
                    <a:lnL w="12700" cap="flat" cmpd="sng" algn="ctr">
                      <a:solidFill>
                        <a:schemeClr val="accent6">
                          <a:lumMod val="50000"/>
                        </a:schemeClr>
                      </a:solidFill>
                      <a:prstDash val="solid"/>
                      <a:round/>
                      <a:headEnd type="none" w="med" len="med"/>
                      <a:tailEnd type="none" w="med" len="med"/>
                    </a:lnL>
                    <a:lnR w="12700" cap="flat" cmpd="sng" algn="ctr">
                      <a:solidFill>
                        <a:schemeClr val="accent6">
                          <a:lumMod val="50000"/>
                        </a:schemeClr>
                      </a:solidFill>
                      <a:prstDash val="solid"/>
                      <a:round/>
                      <a:headEnd type="none" w="med" len="med"/>
                      <a:tailEnd type="none" w="med" len="med"/>
                    </a:lnR>
                    <a:lnT w="12700" cap="flat" cmpd="sng" algn="ctr">
                      <a:solidFill>
                        <a:schemeClr val="accent6">
                          <a:lumMod val="50000"/>
                        </a:schemeClr>
                      </a:solidFill>
                      <a:prstDash val="solid"/>
                      <a:round/>
                      <a:headEnd type="none" w="med" len="med"/>
                      <a:tailEnd type="none" w="med" len="med"/>
                    </a:lnT>
                    <a:lnB w="12700" cap="flat" cmpd="sng" algn="ctr">
                      <a:solidFill>
                        <a:schemeClr val="accent6">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1173323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06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自主学习</a:t>
            </a:r>
          </a:p>
        </p:txBody>
      </p:sp>
      <p:sp>
        <p:nvSpPr>
          <p:cNvPr id="9" name="iconfont-1187-868386">
            <a:extLst>
              <a:ext uri="{FF2B5EF4-FFF2-40B4-BE49-F238E27FC236}">
                <a16:creationId xmlns:a16="http://schemas.microsoft.com/office/drawing/2014/main" xmlns="" id="{0D03ADC3-A1AB-4628-B951-B47DFDC5A87E}"/>
              </a:ext>
            </a:extLst>
          </p:cNvPr>
          <p:cNvSpPr>
            <a:spLocks noChangeAspect="1"/>
          </p:cNvSpPr>
          <p:nvPr/>
        </p:nvSpPr>
        <p:spPr bwMode="auto">
          <a:xfrm>
            <a:off x="4270970" y="956854"/>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21195981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自主学习</a:t>
            </a:r>
          </a:p>
        </p:txBody>
      </p:sp>
      <p:sp>
        <p:nvSpPr>
          <p:cNvPr id="13" name="TextBox 6">
            <a:extLst>
              <a:ext uri="{FF2B5EF4-FFF2-40B4-BE49-F238E27FC236}">
                <a16:creationId xmlns:a16="http://schemas.microsoft.com/office/drawing/2014/main" xmlns="" id="{39A2F764-AFD3-4C62-8D1E-8C8046E42202}"/>
              </a:ext>
            </a:extLst>
          </p:cNvPr>
          <p:cNvSpPr txBox="1"/>
          <p:nvPr/>
        </p:nvSpPr>
        <p:spPr>
          <a:xfrm>
            <a:off x="586859" y="1254346"/>
            <a:ext cx="7970287" cy="1297791"/>
          </a:xfrm>
          <a:prstGeom prst="rect">
            <a:avLst/>
          </a:prstGeom>
          <a:noFill/>
        </p:spPr>
        <p:txBody>
          <a:bodyPr wrap="square" rtlCol="0">
            <a:spAutoFit/>
          </a:bodyPr>
          <a:lstStyle/>
          <a:p>
            <a:pPr>
              <a:lnSpc>
                <a:spcPts val="2200"/>
              </a:lnSpc>
              <a:spcAft>
                <a:spcPts val="600"/>
              </a:spcAft>
            </a:pPr>
            <a:r>
              <a:rPr lang="zh-CN" altLang="en-US" sz="1400" b="1" dirty="0" smtClean="0">
                <a:solidFill>
                  <a:schemeClr val="bg1"/>
                </a:solidFill>
                <a:latin typeface="微软雅黑" pitchFamily="34" charset="-122"/>
                <a:ea typeface="微软雅黑" pitchFamily="34" charset="-122"/>
              </a:rPr>
              <a:t>掌握</a:t>
            </a:r>
            <a:r>
              <a:rPr lang="zh-CN" altLang="en-US" sz="1400" b="1" dirty="0">
                <a:solidFill>
                  <a:schemeClr val="bg1"/>
                </a:solidFill>
                <a:latin typeface="微软雅黑" pitchFamily="34" charset="-122"/>
                <a:ea typeface="微软雅黑" pitchFamily="34" charset="-122"/>
              </a:rPr>
              <a:t>主板使用、维修小</a:t>
            </a:r>
            <a:r>
              <a:rPr lang="zh-CN" altLang="en-US" sz="1400" b="1" dirty="0" smtClean="0">
                <a:solidFill>
                  <a:schemeClr val="bg1"/>
                </a:solidFill>
                <a:latin typeface="微软雅黑" pitchFamily="34" charset="-122"/>
                <a:ea typeface="微软雅黑" pitchFamily="34" charset="-122"/>
              </a:rPr>
              <a:t>技巧</a:t>
            </a:r>
            <a:endParaRPr lang="en-US" altLang="zh-CN" sz="1400" b="1" dirty="0" smtClean="0">
              <a:solidFill>
                <a:schemeClr val="bg1"/>
              </a:solidFill>
              <a:latin typeface="微软雅黑" pitchFamily="34" charset="-122"/>
              <a:ea typeface="微软雅黑" pitchFamily="34" charset="-122"/>
            </a:endParaRPr>
          </a:p>
          <a:p>
            <a:pPr indent="457200">
              <a:lnSpc>
                <a:spcPts val="2200"/>
              </a:lnSpc>
              <a:spcAft>
                <a:spcPts val="600"/>
              </a:spcAft>
            </a:pPr>
            <a:r>
              <a:rPr lang="zh-CN" altLang="en-US" sz="1400" dirty="0" smtClean="0">
                <a:solidFill>
                  <a:schemeClr val="bg1"/>
                </a:solidFill>
                <a:latin typeface="微软雅黑" pitchFamily="34" charset="-122"/>
                <a:ea typeface="微软雅黑" pitchFamily="34" charset="-122"/>
              </a:rPr>
              <a:t>开机时主机发出三声报警，</a:t>
            </a:r>
            <a:r>
              <a:rPr lang="en-US" altLang="zh-CN" sz="1400" dirty="0" smtClean="0">
                <a:solidFill>
                  <a:schemeClr val="bg1"/>
                </a:solidFill>
                <a:latin typeface="微软雅黑" pitchFamily="34" charset="-122"/>
                <a:ea typeface="微软雅黑" pitchFamily="34" charset="-122"/>
              </a:rPr>
              <a:t>CPU</a:t>
            </a:r>
            <a:r>
              <a:rPr lang="zh-CN" altLang="en-US" sz="1400" dirty="0" smtClean="0">
                <a:solidFill>
                  <a:schemeClr val="bg1"/>
                </a:solidFill>
                <a:latin typeface="微软雅黑" pitchFamily="34" charset="-122"/>
                <a:ea typeface="微软雅黑" pitchFamily="34" charset="-122"/>
              </a:rPr>
              <a:t>风扇正常运转但显示无画面，大概率为内存条故障；后置音频接口正常使用，前置音频无输出，原因为前面板没有接线或软件没有设置前置音频输出；安装有独立显卡的主机优先接入显示器，高阶版本的</a:t>
            </a:r>
            <a:r>
              <a:rPr lang="en-US" altLang="zh-CN" sz="1400" dirty="0" smtClean="0">
                <a:solidFill>
                  <a:schemeClr val="bg1"/>
                </a:solidFill>
                <a:latin typeface="微软雅黑" pitchFamily="34" charset="-122"/>
                <a:ea typeface="微软雅黑" pitchFamily="34" charset="-122"/>
              </a:rPr>
              <a:t>BIOS</a:t>
            </a:r>
            <a:r>
              <a:rPr lang="zh-CN" altLang="en-US" sz="1400" dirty="0" smtClean="0">
                <a:solidFill>
                  <a:schemeClr val="bg1"/>
                </a:solidFill>
                <a:latin typeface="微软雅黑" pitchFamily="34" charset="-122"/>
                <a:ea typeface="微软雅黑" pitchFamily="34" charset="-122"/>
              </a:rPr>
              <a:t>在检测到独立显卡时会屏蔽集显接口信号。</a:t>
            </a:r>
            <a:endParaRPr lang="zh-CN" altLang="en-US" sz="1400" dirty="0">
              <a:solidFill>
                <a:schemeClr val="bg1"/>
              </a:solidFill>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xmlns="" id="{768A7E1B-374F-40EB-9582-8939BD682AAA}"/>
              </a:ext>
            </a:extLst>
          </p:cNvPr>
          <p:cNvSpPr/>
          <p:nvPr/>
        </p:nvSpPr>
        <p:spPr>
          <a:xfrm>
            <a:off x="1048132" y="517193"/>
            <a:ext cx="2419252" cy="300082"/>
          </a:xfrm>
          <a:prstGeom prst="rect">
            <a:avLst/>
          </a:prstGeom>
        </p:spPr>
        <p:txBody>
          <a:bodyPr wrap="none">
            <a:spAutoFit/>
          </a:bodyPr>
          <a:lstStyle/>
          <a:p>
            <a:pPr algn="ctr"/>
            <a:r>
              <a:rPr lang="en-US" altLang="zh-CN" b="1" dirty="0">
                <a:solidFill>
                  <a:schemeClr val="accent6">
                    <a:lumMod val="75000"/>
                  </a:schemeClr>
                </a:solidFill>
                <a:latin typeface="微软雅黑" pitchFamily="34" charset="-122"/>
                <a:ea typeface="微软雅黑" pitchFamily="34" charset="-122"/>
              </a:rPr>
              <a:t>1.</a:t>
            </a:r>
            <a:r>
              <a:rPr lang="zh-CN" altLang="en-US" b="1" dirty="0">
                <a:solidFill>
                  <a:schemeClr val="accent6">
                    <a:lumMod val="75000"/>
                  </a:schemeClr>
                </a:solidFill>
                <a:latin typeface="微软雅黑" pitchFamily="34" charset="-122"/>
                <a:ea typeface="微软雅黑" pitchFamily="34" charset="-122"/>
              </a:rPr>
              <a:t>掌握主板使用、维修小技巧</a:t>
            </a:r>
            <a:endParaRPr lang="zh-CN" altLang="en-US" b="1"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06662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
          <p:cNvSpPr/>
          <p:nvPr/>
        </p:nvSpPr>
        <p:spPr>
          <a:xfrm>
            <a:off x="225217" y="296602"/>
            <a:ext cx="3000060" cy="2542014"/>
          </a:xfrm>
          <a:custGeom>
            <a:avLst/>
            <a:gdLst/>
            <a:ahLst/>
            <a:cxnLst/>
            <a:rect l="l" t="t" r="r" b="b"/>
            <a:pathLst>
              <a:path w="5184577" h="4393001">
                <a:moveTo>
                  <a:pt x="4403506" y="0"/>
                </a:moveTo>
                <a:lnTo>
                  <a:pt x="5124711" y="0"/>
                </a:lnTo>
                <a:cubicBezTo>
                  <a:pt x="5157774" y="0"/>
                  <a:pt x="5184577" y="26803"/>
                  <a:pt x="5184577" y="59866"/>
                </a:cubicBezTo>
                <a:lnTo>
                  <a:pt x="5184577" y="781071"/>
                </a:lnTo>
                <a:cubicBezTo>
                  <a:pt x="5184577" y="814134"/>
                  <a:pt x="5157774" y="840937"/>
                  <a:pt x="5124711" y="840937"/>
                </a:cubicBezTo>
                <a:lnTo>
                  <a:pt x="4664938" y="840937"/>
                </a:lnTo>
                <a:cubicBezTo>
                  <a:pt x="4185839" y="895314"/>
                  <a:pt x="4145316" y="1091500"/>
                  <a:pt x="4089942" y="1309197"/>
                </a:cubicBezTo>
                <a:lnTo>
                  <a:pt x="4089942" y="1853568"/>
                </a:lnTo>
                <a:cubicBezTo>
                  <a:pt x="4170377" y="2163348"/>
                  <a:pt x="4313555" y="2364450"/>
                  <a:pt x="4678179" y="2410673"/>
                </a:cubicBezTo>
                <a:lnTo>
                  <a:pt x="5110624" y="2410673"/>
                </a:lnTo>
                <a:cubicBezTo>
                  <a:pt x="5143687" y="2410673"/>
                  <a:pt x="5170490" y="2437476"/>
                  <a:pt x="5170490" y="2470539"/>
                </a:cubicBezTo>
                <a:lnTo>
                  <a:pt x="5170490" y="3191744"/>
                </a:lnTo>
                <a:cubicBezTo>
                  <a:pt x="5170490" y="3224807"/>
                  <a:pt x="5143687" y="3251610"/>
                  <a:pt x="5110624" y="3251610"/>
                </a:cubicBezTo>
                <a:lnTo>
                  <a:pt x="4389419" y="3251610"/>
                </a:lnTo>
                <a:cubicBezTo>
                  <a:pt x="4356356" y="3251610"/>
                  <a:pt x="4329553" y="3224807"/>
                  <a:pt x="4329553" y="3191744"/>
                </a:cubicBezTo>
                <a:lnTo>
                  <a:pt x="4329553" y="2772506"/>
                </a:lnTo>
                <a:cubicBezTo>
                  <a:pt x="4256602" y="2282831"/>
                  <a:pt x="3986395" y="2079206"/>
                  <a:pt x="3740179" y="2062445"/>
                </a:cubicBezTo>
                <a:lnTo>
                  <a:pt x="3357903" y="2062445"/>
                </a:lnTo>
                <a:cubicBezTo>
                  <a:pt x="3019306" y="2153584"/>
                  <a:pt x="2902030" y="2383129"/>
                  <a:pt x="2850730" y="2570508"/>
                </a:cubicBezTo>
                <a:lnTo>
                  <a:pt x="2850730" y="3050226"/>
                </a:lnTo>
                <a:lnTo>
                  <a:pt x="2851893" y="3048315"/>
                </a:lnTo>
                <a:cubicBezTo>
                  <a:pt x="2985393" y="3377292"/>
                  <a:pt x="3166461" y="3537242"/>
                  <a:pt x="3516064" y="3552064"/>
                </a:cubicBezTo>
                <a:lnTo>
                  <a:pt x="3934932" y="3552064"/>
                </a:lnTo>
                <a:cubicBezTo>
                  <a:pt x="3967995" y="3552064"/>
                  <a:pt x="3994798" y="3578867"/>
                  <a:pt x="3994798" y="3611930"/>
                </a:cubicBezTo>
                <a:lnTo>
                  <a:pt x="3994798" y="4333135"/>
                </a:lnTo>
                <a:cubicBezTo>
                  <a:pt x="3994798" y="4366198"/>
                  <a:pt x="3967995" y="4393001"/>
                  <a:pt x="3934932" y="4393001"/>
                </a:cubicBezTo>
                <a:lnTo>
                  <a:pt x="3213727" y="4393001"/>
                </a:lnTo>
                <a:cubicBezTo>
                  <a:pt x="3180664" y="4393001"/>
                  <a:pt x="3153861" y="4366198"/>
                  <a:pt x="3153861" y="4333135"/>
                </a:cubicBezTo>
                <a:lnTo>
                  <a:pt x="3153861" y="3960529"/>
                </a:lnTo>
                <a:cubicBezTo>
                  <a:pt x="3090810" y="3564784"/>
                  <a:pt x="2926264" y="3476650"/>
                  <a:pt x="2730976" y="3450465"/>
                </a:cubicBezTo>
                <a:lnTo>
                  <a:pt x="1781144" y="3450465"/>
                </a:lnTo>
                <a:cubicBezTo>
                  <a:pt x="1735868" y="3450465"/>
                  <a:pt x="1699164" y="3413761"/>
                  <a:pt x="1699164" y="3368485"/>
                </a:cubicBezTo>
                <a:lnTo>
                  <a:pt x="1699164" y="2779756"/>
                </a:lnTo>
                <a:cubicBezTo>
                  <a:pt x="1615849" y="2517843"/>
                  <a:pt x="1570079" y="2309549"/>
                  <a:pt x="1276826" y="2240843"/>
                </a:cubicBezTo>
                <a:lnTo>
                  <a:pt x="107651" y="2240843"/>
                </a:lnTo>
                <a:cubicBezTo>
                  <a:pt x="48197" y="2240843"/>
                  <a:pt x="0" y="2192646"/>
                  <a:pt x="0" y="2133192"/>
                </a:cubicBezTo>
                <a:lnTo>
                  <a:pt x="0" y="836326"/>
                </a:lnTo>
                <a:cubicBezTo>
                  <a:pt x="0" y="776872"/>
                  <a:pt x="48197" y="728675"/>
                  <a:pt x="107651" y="728675"/>
                </a:cubicBezTo>
                <a:lnTo>
                  <a:pt x="1404517" y="728675"/>
                </a:lnTo>
                <a:cubicBezTo>
                  <a:pt x="1463971" y="728675"/>
                  <a:pt x="1512168" y="776872"/>
                  <a:pt x="1512168" y="836326"/>
                </a:cubicBezTo>
                <a:lnTo>
                  <a:pt x="1512168" y="1827522"/>
                </a:lnTo>
                <a:cubicBezTo>
                  <a:pt x="1604420" y="2199887"/>
                  <a:pt x="1771219" y="2228626"/>
                  <a:pt x="1978744" y="2298090"/>
                </a:cubicBezTo>
                <a:lnTo>
                  <a:pt x="1978292" y="2298899"/>
                </a:lnTo>
                <a:lnTo>
                  <a:pt x="2543225" y="2298899"/>
                </a:lnTo>
                <a:cubicBezTo>
                  <a:pt x="2797103" y="2193307"/>
                  <a:pt x="3017493" y="2049585"/>
                  <a:pt x="3058719" y="1733395"/>
                </a:cubicBezTo>
                <a:lnTo>
                  <a:pt x="3058719" y="1104635"/>
                </a:lnTo>
                <a:cubicBezTo>
                  <a:pt x="3058719" y="1064090"/>
                  <a:pt x="3091587" y="1031222"/>
                  <a:pt x="3132132" y="1031222"/>
                </a:cubicBezTo>
                <a:lnTo>
                  <a:pt x="3766965" y="1031222"/>
                </a:lnTo>
                <a:lnTo>
                  <a:pt x="3761504" y="1026514"/>
                </a:lnTo>
                <a:cubicBezTo>
                  <a:pt x="4071764" y="957577"/>
                  <a:pt x="4317808" y="800290"/>
                  <a:pt x="4343640" y="435501"/>
                </a:cubicBezTo>
                <a:lnTo>
                  <a:pt x="4343640" y="59866"/>
                </a:lnTo>
                <a:cubicBezTo>
                  <a:pt x="4343640" y="26803"/>
                  <a:pt x="4370443" y="0"/>
                  <a:pt x="4403506" y="0"/>
                </a:cubicBezTo>
                <a:close/>
              </a:path>
            </a:pathLst>
          </a:cu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9591" y="598489"/>
            <a:ext cx="1142495" cy="1142495"/>
            <a:chOff x="401769" y="1325767"/>
            <a:chExt cx="1523327" cy="1523327"/>
          </a:xfrm>
        </p:grpSpPr>
        <p:sp>
          <p:nvSpPr>
            <p:cNvPr id="45" name="圆角矩形 44"/>
            <p:cNvSpPr/>
            <p:nvPr/>
          </p:nvSpPr>
          <p:spPr>
            <a:xfrm>
              <a:off x="401769" y="1325767"/>
              <a:ext cx="1523327" cy="152332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6" name="圆角矩形 45"/>
            <p:cNvSpPr/>
            <p:nvPr/>
          </p:nvSpPr>
          <p:spPr>
            <a:xfrm>
              <a:off x="493776" y="1426464"/>
              <a:ext cx="1358168" cy="1358168"/>
            </a:xfrm>
            <a:prstGeom prst="round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566134" y="858074"/>
            <a:ext cx="735253" cy="735253"/>
            <a:chOff x="3930343" y="1674224"/>
            <a:chExt cx="980337" cy="980337"/>
          </a:xfrm>
        </p:grpSpPr>
        <p:sp>
          <p:nvSpPr>
            <p:cNvPr id="48" name="圆角矩形 47"/>
            <p:cNvSpPr/>
            <p:nvPr/>
          </p:nvSpPr>
          <p:spPr>
            <a:xfrm>
              <a:off x="3930343" y="1674224"/>
              <a:ext cx="980337" cy="980337"/>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9" name="圆角矩形 48"/>
            <p:cNvSpPr/>
            <p:nvPr/>
          </p:nvSpPr>
          <p:spPr>
            <a:xfrm>
              <a:off x="3991979" y="1719944"/>
              <a:ext cx="876952" cy="876952"/>
            </a:xfrm>
            <a:prstGeom prst="roundRect">
              <a:avLst/>
            </a:prstGeom>
            <a:blipFill>
              <a:blip r:embed="rId4"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sp>
        <p:nvSpPr>
          <p:cNvPr id="54" name="圆角矩形 53"/>
          <p:cNvSpPr/>
          <p:nvPr/>
        </p:nvSpPr>
        <p:spPr>
          <a:xfrm>
            <a:off x="2223686" y="2533931"/>
            <a:ext cx="860200" cy="860200"/>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60" name="圆角矩形 59"/>
          <p:cNvSpPr/>
          <p:nvPr/>
        </p:nvSpPr>
        <p:spPr>
          <a:xfrm>
            <a:off x="3007419" y="3684251"/>
            <a:ext cx="587935" cy="587936"/>
          </a:xfrm>
          <a:prstGeom prst="roundRect">
            <a:avLst>
              <a:gd name="adj" fmla="val 7119"/>
            </a:avLst>
          </a:prstGeom>
          <a:gradFill flip="none" rotWithShape="1">
            <a:gsLst>
              <a:gs pos="100000">
                <a:srgbClr val="FCFCFC"/>
              </a:gs>
              <a:gs pos="0">
                <a:srgbClr val="CCCCCC"/>
              </a:gs>
            </a:gsLst>
            <a:lin ang="7200000" scaled="0"/>
            <a:tileRect/>
          </a:gradFill>
          <a:ln w="9525">
            <a:gradFill>
              <a:gsLst>
                <a:gs pos="89000">
                  <a:schemeClr val="bg1">
                    <a:lumMod val="85000"/>
                  </a:schemeClr>
                </a:gs>
                <a:gs pos="0">
                  <a:schemeClr val="bg1"/>
                </a:gs>
              </a:gsLst>
              <a:lin ang="7200000" scaled="0"/>
            </a:grad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7644CAB5-BD78-46D3-B395-32008B9A5944}"/>
              </a:ext>
            </a:extLst>
          </p:cNvPr>
          <p:cNvGrpSpPr/>
          <p:nvPr/>
        </p:nvGrpSpPr>
        <p:grpSpPr>
          <a:xfrm>
            <a:off x="4457602" y="2600114"/>
            <a:ext cx="2467073" cy="528458"/>
            <a:chOff x="4874550" y="2592163"/>
            <a:chExt cx="3349973" cy="528458"/>
          </a:xfrm>
        </p:grpSpPr>
        <p:grpSp>
          <p:nvGrpSpPr>
            <p:cNvPr id="75" name="组合 74"/>
            <p:cNvGrpSpPr/>
            <p:nvPr/>
          </p:nvGrpSpPr>
          <p:grpSpPr>
            <a:xfrm>
              <a:off x="4874550" y="2592163"/>
              <a:ext cx="3349973" cy="17681"/>
              <a:chOff x="3060700" y="4724400"/>
              <a:chExt cx="5955507" cy="31432"/>
            </a:xfrm>
          </p:grpSpPr>
          <p:cxnSp>
            <p:nvCxnSpPr>
              <p:cNvPr id="76" name="直接连接符 7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4874550" y="3102940"/>
              <a:ext cx="3349973" cy="17681"/>
              <a:chOff x="3060700" y="4724400"/>
              <a:chExt cx="5955507" cy="31432"/>
            </a:xfrm>
          </p:grpSpPr>
          <p:cxnSp>
            <p:nvCxnSpPr>
              <p:cNvPr id="79" name="直接连接符 7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1" name="文本框 80"/>
            <p:cNvSpPr txBox="1"/>
            <p:nvPr/>
          </p:nvSpPr>
          <p:spPr>
            <a:xfrm>
              <a:off x="5441124" y="2620046"/>
              <a:ext cx="2753232" cy="432812"/>
            </a:xfrm>
            <a:prstGeom prst="rect">
              <a:avLst/>
            </a:prstGeom>
            <a:noFill/>
          </p:spPr>
          <p:txBody>
            <a:bodyPr wrap="square" lIns="51435" tIns="25718" rIns="51435" bIns="25718" rtlCol="0">
              <a:spAutoFit/>
            </a:bodyPr>
            <a:lstStyle/>
            <a:p>
              <a:r>
                <a:rPr lang="en-US" altLang="zh-CN" sz="2475" b="1" dirty="0">
                  <a:solidFill>
                    <a:srgbClr val="92D050"/>
                  </a:solidFill>
                  <a:latin typeface="微软雅黑" panose="020B0503020204020204" pitchFamily="34" charset="-122"/>
                  <a:ea typeface="微软雅黑" panose="020B0503020204020204" pitchFamily="34" charset="-122"/>
                </a:rPr>
                <a:t>H81</a:t>
              </a:r>
              <a:r>
                <a:rPr lang="zh-CN" altLang="en-US" sz="2475" b="1" dirty="0">
                  <a:solidFill>
                    <a:srgbClr val="92D050"/>
                  </a:solidFill>
                  <a:latin typeface="微软雅黑" panose="020B0503020204020204" pitchFamily="34" charset="-122"/>
                  <a:ea typeface="微软雅黑" panose="020B0503020204020204" pitchFamily="34" charset="-122"/>
                </a:rPr>
                <a:t>主板</a:t>
              </a:r>
              <a:endParaRPr lang="zh-CN" altLang="en-US" sz="2475" b="1" dirty="0">
                <a:solidFill>
                  <a:srgbClr val="92D050"/>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930321" y="2768125"/>
            <a:ext cx="328491" cy="328491"/>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89" name="组合 88"/>
          <p:cNvGrpSpPr/>
          <p:nvPr/>
        </p:nvGrpSpPr>
        <p:grpSpPr>
          <a:xfrm>
            <a:off x="2111841" y="3640126"/>
            <a:ext cx="328491" cy="328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2" name="组合 91"/>
          <p:cNvGrpSpPr/>
          <p:nvPr/>
        </p:nvGrpSpPr>
        <p:grpSpPr>
          <a:xfrm>
            <a:off x="930657" y="3854974"/>
            <a:ext cx="328491" cy="328491"/>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5" name="组合 94"/>
          <p:cNvGrpSpPr/>
          <p:nvPr/>
        </p:nvGrpSpPr>
        <p:grpSpPr>
          <a:xfrm>
            <a:off x="7896032" y="4370336"/>
            <a:ext cx="328491" cy="32849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1" name="组合 100"/>
          <p:cNvGrpSpPr/>
          <p:nvPr/>
        </p:nvGrpSpPr>
        <p:grpSpPr>
          <a:xfrm>
            <a:off x="2877872" y="522252"/>
            <a:ext cx="328491" cy="32849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04" name="组合 103"/>
          <p:cNvGrpSpPr/>
          <p:nvPr/>
        </p:nvGrpSpPr>
        <p:grpSpPr>
          <a:xfrm>
            <a:off x="1727389" y="1209491"/>
            <a:ext cx="328491" cy="3284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8" name="矩形 107">
            <a:extLst>
              <a:ext uri="{FF2B5EF4-FFF2-40B4-BE49-F238E27FC236}">
                <a16:creationId xmlns:a16="http://schemas.microsoft.com/office/drawing/2014/main" xmlns="" id="{297E2C16-5BB1-414F-8C8A-64DA1C08DFC5}"/>
              </a:ext>
            </a:extLst>
          </p:cNvPr>
          <p:cNvSpPr/>
          <p:nvPr/>
        </p:nvSpPr>
        <p:spPr>
          <a:xfrm>
            <a:off x="5161762" y="241528"/>
            <a:ext cx="3751651"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accent6">
                    <a:lumMod val="75000"/>
                  </a:schemeClr>
                </a:solidFill>
                <a:latin typeface="微软雅黑" pitchFamily="34" charset="-122"/>
                <a:ea typeface="微软雅黑" pitchFamily="34" charset="-122"/>
              </a:rPr>
              <a:t>计算机检测维修与数据恢复项目化教程</a:t>
            </a:r>
          </a:p>
        </p:txBody>
      </p:sp>
      <p:sp>
        <p:nvSpPr>
          <p:cNvPr id="109" name="TextBox 13">
            <a:extLst>
              <a:ext uri="{FF2B5EF4-FFF2-40B4-BE49-F238E27FC236}">
                <a16:creationId xmlns:a16="http://schemas.microsoft.com/office/drawing/2014/main" xmlns="" id="{455D39FF-8087-4676-A6B6-39A179F006CF}"/>
              </a:ext>
            </a:extLst>
          </p:cNvPr>
          <p:cNvSpPr txBox="1"/>
          <p:nvPr/>
        </p:nvSpPr>
        <p:spPr>
          <a:xfrm>
            <a:off x="4356373" y="926692"/>
            <a:ext cx="4082835" cy="1206677"/>
          </a:xfrm>
          <a:prstGeom prst="rect">
            <a:avLst/>
          </a:prstGeom>
          <a:noFill/>
        </p:spPr>
        <p:txBody>
          <a:bodyPr wrap="square" rtlCol="0" anchor="ctr" anchorCtr="0">
            <a:spAutoFit/>
          </a:bodyPr>
          <a:lstStyle/>
          <a:p>
            <a:pPr>
              <a:lnSpc>
                <a:spcPts val="10000"/>
              </a:lnSpc>
            </a:pP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p>
        </p:txBody>
      </p:sp>
    </p:spTree>
    <p:extLst>
      <p:ext uri="{BB962C8B-B14F-4D97-AF65-F5344CB8AC3E}">
        <p14:creationId xmlns:p14="http://schemas.microsoft.com/office/powerpoint/2010/main" val="9031811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17" name="标题 11"/>
          <p:cNvSpPr txBox="1">
            <a:spLocks/>
          </p:cNvSpPr>
          <p:nvPr/>
        </p:nvSpPr>
        <p:spPr>
          <a:xfrm>
            <a:off x="2280559" y="1120827"/>
            <a:ext cx="445078"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83BB48"/>
                </a:solidFill>
                <a:latin typeface="Impact MT Std" pitchFamily="34" charset="0"/>
                <a:ea typeface="微软雅黑" panose="020B0503020204020204" pitchFamily="34" charset="-122"/>
              </a:rPr>
              <a:t>01</a:t>
            </a:r>
            <a:endParaRPr lang="zh-CN" altLang="en-US" sz="1800" dirty="0">
              <a:solidFill>
                <a:srgbClr val="83BB48"/>
              </a:solidFill>
              <a:latin typeface="Impact MT Std" pitchFamily="34" charset="0"/>
              <a:ea typeface="微软雅黑" panose="020B0503020204020204" pitchFamily="34" charset="-122"/>
            </a:endParaRPr>
          </a:p>
        </p:txBody>
      </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pic>
        <p:nvPicPr>
          <p:cNvPr id="86" name="Picture 2" descr="查看源图像">
            <a:extLst>
              <a:ext uri="{FF2B5EF4-FFF2-40B4-BE49-F238E27FC236}">
                <a16:creationId xmlns:a16="http://schemas.microsoft.com/office/drawing/2014/main" xmlns="" id="{604263CB-10C2-44C5-984F-BC8FDB592E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971" y="1169970"/>
            <a:ext cx="4919792" cy="3684655"/>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87" name="TextBox 6">
            <a:extLst>
              <a:ext uri="{FF2B5EF4-FFF2-40B4-BE49-F238E27FC236}">
                <a16:creationId xmlns:a16="http://schemas.microsoft.com/office/drawing/2014/main" xmlns="" id="{A98B687C-F77C-4677-B83B-A08D93D6DBA4}"/>
              </a:ext>
            </a:extLst>
          </p:cNvPr>
          <p:cNvSpPr txBox="1"/>
          <p:nvPr/>
        </p:nvSpPr>
        <p:spPr>
          <a:xfrm>
            <a:off x="5532722" y="1830833"/>
            <a:ext cx="3267308" cy="2308324"/>
          </a:xfrm>
          <a:prstGeom prst="rect">
            <a:avLst/>
          </a:prstGeom>
          <a:noFill/>
        </p:spPr>
        <p:txBody>
          <a:bodyPr wrap="square" rtlCol="0">
            <a:spAutoFit/>
          </a:bodyPr>
          <a:lstStyle/>
          <a:p>
            <a:pPr indent="457200">
              <a:lnSpc>
                <a:spcPct val="150000"/>
              </a:lnSpc>
              <a:spcAft>
                <a:spcPts val="600"/>
              </a:spcAft>
            </a:pPr>
            <a:r>
              <a:rPr lang="zh-CN" altLang="en-US" sz="1600" dirty="0">
                <a:solidFill>
                  <a:schemeClr val="bg1"/>
                </a:solidFill>
                <a:latin typeface="微软雅黑" pitchFamily="34" charset="-122"/>
                <a:ea typeface="微软雅黑" pitchFamily="34" charset="-122"/>
              </a:rPr>
              <a:t>作为一块全新的功能板，计算机</a:t>
            </a:r>
            <a:r>
              <a:rPr lang="en-US" altLang="zh-CN" sz="1600" dirty="0">
                <a:solidFill>
                  <a:schemeClr val="bg1"/>
                </a:solidFill>
                <a:latin typeface="微软雅黑" pitchFamily="34" charset="-122"/>
                <a:ea typeface="微软雅黑" pitchFamily="34" charset="-122"/>
              </a:rPr>
              <a:t>H81</a:t>
            </a:r>
            <a:r>
              <a:rPr lang="zh-CN" altLang="en-US" sz="1600" dirty="0">
                <a:solidFill>
                  <a:schemeClr val="bg1"/>
                </a:solidFill>
                <a:latin typeface="微软雅黑" pitchFamily="34" charset="-122"/>
                <a:ea typeface="微软雅黑" pitchFamily="34" charset="-122"/>
              </a:rPr>
              <a:t>主板维修套件产品为电脑主板电路的功能板，能够实现台式机主板电路工作过程，作为拆装机学习、系统安装学习、台式机故障维修学习提供载体</a:t>
            </a:r>
            <a:r>
              <a:rPr lang="zh-CN" altLang="en-US" sz="1600" dirty="0" smtClean="0">
                <a:solidFill>
                  <a:schemeClr val="bg1"/>
                </a:solidFill>
                <a:latin typeface="微软雅黑" pitchFamily="34" charset="-122"/>
                <a:ea typeface="微软雅黑" pitchFamily="34" charset="-122"/>
              </a:rPr>
              <a:t>。</a:t>
            </a:r>
            <a:endParaRPr lang="zh-CN" altLang="en-US" sz="1600" dirty="0">
              <a:solidFill>
                <a:srgbClr val="FFFF00"/>
              </a:solidFill>
              <a:latin typeface="微软雅黑" pitchFamily="34" charset="-122"/>
              <a:ea typeface="微软雅黑" pitchFamily="34" charset="-122"/>
            </a:endParaRPr>
          </a:p>
        </p:txBody>
      </p:sp>
    </p:spTree>
    <p:extLst>
      <p:ext uri="{BB962C8B-B14F-4D97-AF65-F5344CB8AC3E}">
        <p14:creationId xmlns:p14="http://schemas.microsoft.com/office/powerpoint/2010/main" val="13774834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02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学习要求</a:t>
            </a:r>
          </a:p>
        </p:txBody>
      </p:sp>
      <p:sp>
        <p:nvSpPr>
          <p:cNvPr id="9" name="iconfont-1187-868386">
            <a:extLst>
              <a:ext uri="{FF2B5EF4-FFF2-40B4-BE49-F238E27FC236}">
                <a16:creationId xmlns:a16="http://schemas.microsoft.com/office/drawing/2014/main" xmlns="" id="{42CAC689-26A6-4B6F-B1ED-D35DCD73914A}"/>
              </a:ext>
            </a:extLst>
          </p:cNvPr>
          <p:cNvSpPr>
            <a:spLocks noChangeAspect="1"/>
          </p:cNvSpPr>
          <p:nvPr/>
        </p:nvSpPr>
        <p:spPr bwMode="auto">
          <a:xfrm>
            <a:off x="4267157" y="1010200"/>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accent6">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27237195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a16="http://schemas.microsoft.com/office/drawing/2014/main" xmlns="" id="{DD70EDF5-F3FE-4B61-A044-155A77398593}"/>
              </a:ext>
            </a:extLst>
          </p:cNvPr>
          <p:cNvSpPr/>
          <p:nvPr/>
        </p:nvSpPr>
        <p:spPr>
          <a:xfrm>
            <a:off x="135172" y="1285707"/>
            <a:ext cx="8820000" cy="3381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
            <a:extLst>
              <a:ext uri="{FF2B5EF4-FFF2-40B4-BE49-F238E27FC236}">
                <a16:creationId xmlns:a16="http://schemas.microsoft.com/office/drawing/2014/main" xmlns="" id="{1F0D9005-5256-4CED-B654-5F88C4A867AF}"/>
              </a:ext>
            </a:extLst>
          </p:cNvPr>
          <p:cNvGrpSpPr>
            <a:grpSpLocks/>
          </p:cNvGrpSpPr>
          <p:nvPr/>
        </p:nvGrpSpPr>
        <p:grpSpPr bwMode="auto">
          <a:xfrm>
            <a:off x="300605" y="1498867"/>
            <a:ext cx="5743575" cy="2785456"/>
            <a:chOff x="859536" y="1549889"/>
            <a:chExt cx="5742745" cy="2783246"/>
          </a:xfrm>
        </p:grpSpPr>
        <p:sp>
          <p:nvSpPr>
            <p:cNvPr id="18" name="Title 1">
              <a:extLst>
                <a:ext uri="{FF2B5EF4-FFF2-40B4-BE49-F238E27FC236}">
                  <a16:creationId xmlns:a16="http://schemas.microsoft.com/office/drawing/2014/main" xmlns="" id="{300477A4-CC69-46D5-8F1D-6EAA3124E917}"/>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19" name="组合 3">
              <a:extLst>
                <a:ext uri="{FF2B5EF4-FFF2-40B4-BE49-F238E27FC236}">
                  <a16:creationId xmlns:a16="http://schemas.microsoft.com/office/drawing/2014/main" xmlns="" id="{5D44EA2C-6CFC-4FB5-928B-44AE078AF6DE}"/>
                </a:ext>
              </a:extLst>
            </p:cNvPr>
            <p:cNvGrpSpPr>
              <a:grpSpLocks/>
            </p:cNvGrpSpPr>
            <p:nvPr/>
          </p:nvGrpSpPr>
          <p:grpSpPr bwMode="auto">
            <a:xfrm>
              <a:off x="859536" y="1874121"/>
              <a:ext cx="676180" cy="676180"/>
              <a:chOff x="1218882" y="1600676"/>
              <a:chExt cx="406294" cy="406294"/>
            </a:xfrm>
          </p:grpSpPr>
          <p:sp>
            <p:nvSpPr>
              <p:cNvPr id="22" name="Freeform 16">
                <a:extLst>
                  <a:ext uri="{FF2B5EF4-FFF2-40B4-BE49-F238E27FC236}">
                    <a16:creationId xmlns:a16="http://schemas.microsoft.com/office/drawing/2014/main" xmlns="" id="{199F0963-803B-4B51-8D38-3ABC62D1A212}"/>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3" name="AutoShape 14">
                <a:extLst>
                  <a:ext uri="{FF2B5EF4-FFF2-40B4-BE49-F238E27FC236}">
                    <a16:creationId xmlns:a16="http://schemas.microsoft.com/office/drawing/2014/main" xmlns="" id="{D5E7D38C-5E92-48DF-A45A-CC19ADE27D51}"/>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4" name="Oval 13">
                <a:extLst>
                  <a:ext uri="{FF2B5EF4-FFF2-40B4-BE49-F238E27FC236}">
                    <a16:creationId xmlns:a16="http://schemas.microsoft.com/office/drawing/2014/main" xmlns="" id="{4163E768-B21B-407D-9911-8B47C9BB6D2D}"/>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0" name="矩形 4">
              <a:extLst>
                <a:ext uri="{FF2B5EF4-FFF2-40B4-BE49-F238E27FC236}">
                  <a16:creationId xmlns:a16="http://schemas.microsoft.com/office/drawing/2014/main" xmlns="" id="{A0E789FD-2666-4ABD-B9B0-1116107FA021}"/>
                </a:ext>
              </a:extLst>
            </p:cNvPr>
            <p:cNvSpPr>
              <a:spLocks noChangeArrowheads="1"/>
            </p:cNvSpPr>
            <p:nvPr/>
          </p:nvSpPr>
          <p:spPr bwMode="auto">
            <a:xfrm>
              <a:off x="1722447" y="1618964"/>
              <a:ext cx="1575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理论要求</a:t>
              </a:r>
              <a:endParaRPr lang="zh-CN" altLang="en-US" sz="2000" b="1" dirty="0">
                <a:solidFill>
                  <a:schemeClr val="accent6">
                    <a:lumMod val="75000"/>
                  </a:schemeClr>
                </a:solidFill>
              </a:endParaRPr>
            </a:p>
          </p:txBody>
        </p:sp>
        <p:sp>
          <p:nvSpPr>
            <p:cNvPr id="21" name="TextBox 11">
              <a:extLst>
                <a:ext uri="{FF2B5EF4-FFF2-40B4-BE49-F238E27FC236}">
                  <a16:creationId xmlns:a16="http://schemas.microsoft.com/office/drawing/2014/main" xmlns="" id="{50A18B32-94AF-4C0A-B3F8-D4FDE25BC451}"/>
                </a:ext>
              </a:extLst>
            </p:cNvPr>
            <p:cNvSpPr txBox="1">
              <a:spLocks noChangeArrowheads="1"/>
            </p:cNvSpPr>
            <p:nvPr/>
          </p:nvSpPr>
          <p:spPr bwMode="auto">
            <a:xfrm>
              <a:off x="1722447" y="2088149"/>
              <a:ext cx="3050442" cy="224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smtClean="0">
                  <a:solidFill>
                    <a:srgbClr val="000000"/>
                  </a:solidFill>
                  <a:latin typeface="微软雅黑" pitchFamily="34" charset="-122"/>
                  <a:ea typeface="微软雅黑" pitchFamily="34" charset="-122"/>
                </a:rPr>
                <a:t>关于</a:t>
              </a:r>
              <a:r>
                <a:rPr lang="en-US" altLang="zh-CN" sz="1400" dirty="0">
                  <a:solidFill>
                    <a:srgbClr val="000000"/>
                  </a:solidFill>
                  <a:latin typeface="微软雅黑" pitchFamily="34" charset="-122"/>
                  <a:ea typeface="微软雅黑" pitchFamily="34" charset="-122"/>
                </a:rPr>
                <a:t>H81</a:t>
              </a:r>
              <a:r>
                <a:rPr lang="zh-CN" altLang="en-US" sz="1400" dirty="0">
                  <a:solidFill>
                    <a:srgbClr val="000000"/>
                  </a:solidFill>
                  <a:latin typeface="微软雅黑" pitchFamily="34" charset="-122"/>
                  <a:ea typeface="微软雅黑" pitchFamily="34" charset="-122"/>
                </a:rPr>
                <a:t>主板</a:t>
              </a:r>
              <a:r>
                <a:rPr lang="en-US" altLang="zh-CN" sz="1400" dirty="0">
                  <a:solidFill>
                    <a:srgbClr val="000000"/>
                  </a:solidFill>
                  <a:latin typeface="微软雅黑" pitchFamily="34" charset="-122"/>
                  <a:ea typeface="微软雅黑" pitchFamily="34" charset="-122"/>
                </a:rPr>
                <a:t>CPU</a:t>
              </a:r>
              <a:r>
                <a:rPr lang="zh-CN" altLang="en-US" sz="1400" dirty="0">
                  <a:solidFill>
                    <a:srgbClr val="000000"/>
                  </a:solidFill>
                  <a:latin typeface="微软雅黑" pitchFamily="34" charset="-122"/>
                  <a:ea typeface="微软雅黑" pitchFamily="34" charset="-122"/>
                </a:rPr>
                <a:t>的知识点</a:t>
              </a:r>
              <a:r>
                <a:rPr lang="zh-CN" altLang="en-US" sz="1400" dirty="0" smtClean="0">
                  <a:solidFill>
                    <a:srgbClr val="000000"/>
                  </a:solidFill>
                  <a:latin typeface="微软雅黑" pitchFamily="34" charset="-122"/>
                  <a:ea typeface="微软雅黑" pitchFamily="34" charset="-122"/>
                </a:rPr>
                <a:t>简介</a:t>
              </a:r>
              <a:endParaRPr lang="en-US" altLang="zh-CN" sz="1400" dirty="0" smtClean="0">
                <a:solidFill>
                  <a:srgbClr val="000000"/>
                </a:solidFill>
                <a:latin typeface="微软雅黑" pitchFamily="34" charset="-122"/>
                <a:ea typeface="微软雅黑" pitchFamily="34" charset="-122"/>
              </a:endParaRPr>
            </a:p>
            <a:p>
              <a:r>
                <a:rPr lang="zh-CN" altLang="en-US" sz="1400" dirty="0" smtClean="0">
                  <a:solidFill>
                    <a:srgbClr val="000000"/>
                  </a:solidFill>
                  <a:latin typeface="微软雅黑" pitchFamily="34" charset="-122"/>
                  <a:ea typeface="微软雅黑" pitchFamily="34" charset="-122"/>
                </a:rPr>
                <a:t>关于</a:t>
              </a:r>
              <a:r>
                <a:rPr lang="en-US" altLang="zh-CN" sz="1400" dirty="0" smtClean="0">
                  <a:solidFill>
                    <a:srgbClr val="000000"/>
                  </a:solidFill>
                  <a:latin typeface="微软雅黑" pitchFamily="34" charset="-122"/>
                  <a:ea typeface="微软雅黑" pitchFamily="34" charset="-122"/>
                </a:rPr>
                <a:t>H81</a:t>
              </a:r>
              <a:r>
                <a:rPr lang="zh-CN" altLang="en-US" sz="1400" dirty="0" smtClean="0">
                  <a:solidFill>
                    <a:srgbClr val="000000"/>
                  </a:solidFill>
                  <a:latin typeface="微软雅黑" pitchFamily="34" charset="-122"/>
                  <a:ea typeface="微软雅黑" pitchFamily="34" charset="-122"/>
                </a:rPr>
                <a:t>主板芯片组的知识点简介</a:t>
              </a:r>
              <a:endParaRPr lang="en-US" altLang="zh-CN" sz="1400" dirty="0" smtClean="0">
                <a:solidFill>
                  <a:srgbClr val="000000"/>
                </a:solidFill>
                <a:latin typeface="微软雅黑" pitchFamily="34" charset="-122"/>
                <a:ea typeface="微软雅黑" pitchFamily="34" charset="-122"/>
              </a:endParaRPr>
            </a:p>
            <a:p>
              <a:r>
                <a:rPr lang="zh-CN" altLang="en-US" sz="1400" dirty="0" smtClean="0">
                  <a:solidFill>
                    <a:srgbClr val="000000"/>
                  </a:solidFill>
                  <a:latin typeface="微软雅黑" pitchFamily="34" charset="-122"/>
                  <a:ea typeface="微软雅黑" pitchFamily="34" charset="-122"/>
                </a:rPr>
                <a:t>关于内存条知识点的简介</a:t>
              </a:r>
              <a:endParaRPr lang="en-US" altLang="zh-CN" sz="1400" dirty="0" smtClean="0">
                <a:solidFill>
                  <a:srgbClr val="000000"/>
                </a:solidFill>
                <a:latin typeface="微软雅黑" pitchFamily="34" charset="-122"/>
                <a:ea typeface="微软雅黑" pitchFamily="34" charset="-122"/>
              </a:endParaRPr>
            </a:p>
            <a:p>
              <a:r>
                <a:rPr lang="zh-CN" altLang="en-US" sz="1400" dirty="0" smtClean="0">
                  <a:solidFill>
                    <a:srgbClr val="000000"/>
                  </a:solidFill>
                  <a:latin typeface="微软雅黑" pitchFamily="34" charset="-122"/>
                  <a:ea typeface="微软雅黑" pitchFamily="34" charset="-122"/>
                </a:rPr>
                <a:t>关于</a:t>
              </a:r>
              <a:r>
                <a:rPr lang="en-US" altLang="zh-CN" sz="1400" dirty="0">
                  <a:solidFill>
                    <a:srgbClr val="000000"/>
                  </a:solidFill>
                  <a:latin typeface="微软雅黑" pitchFamily="34" charset="-122"/>
                  <a:ea typeface="微软雅黑" pitchFamily="34" charset="-122"/>
                </a:rPr>
                <a:t>I/O</a:t>
              </a:r>
              <a:r>
                <a:rPr lang="zh-CN" altLang="en-US" sz="1400" dirty="0">
                  <a:solidFill>
                    <a:srgbClr val="000000"/>
                  </a:solidFill>
                  <a:latin typeface="微软雅黑" pitchFamily="34" charset="-122"/>
                  <a:ea typeface="微软雅黑" pitchFamily="34" charset="-122"/>
                </a:rPr>
                <a:t>芯片知识点的</a:t>
              </a:r>
              <a:r>
                <a:rPr lang="zh-CN" altLang="en-US" sz="1400" dirty="0" smtClean="0">
                  <a:solidFill>
                    <a:srgbClr val="000000"/>
                  </a:solidFill>
                  <a:latin typeface="微软雅黑" pitchFamily="34" charset="-122"/>
                  <a:ea typeface="微软雅黑" pitchFamily="34" charset="-122"/>
                </a:rPr>
                <a:t>简介</a:t>
              </a:r>
              <a:endParaRPr lang="en-US" altLang="zh-CN" sz="1400" dirty="0" smtClean="0">
                <a:solidFill>
                  <a:srgbClr val="000000"/>
                </a:solidFill>
                <a:latin typeface="微软雅黑" pitchFamily="34" charset="-122"/>
                <a:ea typeface="微软雅黑" pitchFamily="34" charset="-122"/>
              </a:endParaRPr>
            </a:p>
            <a:p>
              <a:r>
                <a:rPr lang="zh-CN" altLang="en-US" sz="1400" dirty="0" smtClean="0">
                  <a:solidFill>
                    <a:srgbClr val="000000"/>
                  </a:solidFill>
                  <a:latin typeface="微软雅黑" pitchFamily="34" charset="-122"/>
                  <a:ea typeface="微软雅黑" pitchFamily="34" charset="-122"/>
                </a:rPr>
                <a:t>关于</a:t>
              </a:r>
              <a:r>
                <a:rPr lang="en-US" altLang="zh-CN" sz="1400" dirty="0">
                  <a:solidFill>
                    <a:srgbClr val="000000"/>
                  </a:solidFill>
                  <a:latin typeface="微软雅黑" pitchFamily="34" charset="-122"/>
                  <a:ea typeface="微软雅黑" pitchFamily="34" charset="-122"/>
                </a:rPr>
                <a:t>ATX</a:t>
              </a:r>
              <a:r>
                <a:rPr lang="zh-CN" altLang="en-US" sz="1400" dirty="0">
                  <a:solidFill>
                    <a:srgbClr val="000000"/>
                  </a:solidFill>
                  <a:latin typeface="微软雅黑" pitchFamily="34" charset="-122"/>
                  <a:ea typeface="微软雅黑" pitchFamily="34" charset="-122"/>
                </a:rPr>
                <a:t>插座的知识</a:t>
              </a:r>
              <a:r>
                <a:rPr lang="zh-CN" altLang="en-US" sz="1400" dirty="0" smtClean="0">
                  <a:solidFill>
                    <a:srgbClr val="000000"/>
                  </a:solidFill>
                  <a:latin typeface="微软雅黑" pitchFamily="34" charset="-122"/>
                  <a:ea typeface="微软雅黑" pitchFamily="34" charset="-122"/>
                </a:rPr>
                <a:t>简介</a:t>
              </a:r>
              <a:endParaRPr lang="en-US" altLang="zh-CN" sz="1400" dirty="0" smtClean="0">
                <a:solidFill>
                  <a:srgbClr val="000000"/>
                </a:solidFill>
                <a:latin typeface="微软雅黑" pitchFamily="34" charset="-122"/>
                <a:ea typeface="微软雅黑" pitchFamily="34" charset="-122"/>
              </a:endParaRPr>
            </a:p>
            <a:p>
              <a:r>
                <a:rPr lang="zh-CN" altLang="en-US" sz="1400" dirty="0" smtClean="0">
                  <a:solidFill>
                    <a:srgbClr val="000000"/>
                  </a:solidFill>
                  <a:latin typeface="微软雅黑" pitchFamily="34" charset="-122"/>
                  <a:ea typeface="微软雅黑" pitchFamily="34" charset="-122"/>
                </a:rPr>
                <a:t>关于</a:t>
              </a:r>
              <a:r>
                <a:rPr lang="en-US" altLang="zh-CN" sz="1400" dirty="0">
                  <a:solidFill>
                    <a:srgbClr val="000000"/>
                  </a:solidFill>
                  <a:latin typeface="微软雅黑" pitchFamily="34" charset="-122"/>
                  <a:ea typeface="微软雅黑" pitchFamily="34" charset="-122"/>
                </a:rPr>
                <a:t>SATA</a:t>
              </a:r>
              <a:r>
                <a:rPr lang="zh-CN" altLang="en-US" sz="1400" dirty="0">
                  <a:solidFill>
                    <a:srgbClr val="000000"/>
                  </a:solidFill>
                  <a:latin typeface="微软雅黑" pitchFamily="34" charset="-122"/>
                  <a:ea typeface="微软雅黑" pitchFamily="34" charset="-122"/>
                </a:rPr>
                <a:t>接口的知识</a:t>
              </a:r>
              <a:r>
                <a:rPr lang="zh-CN" altLang="en-US" sz="1400" dirty="0" smtClean="0">
                  <a:solidFill>
                    <a:srgbClr val="000000"/>
                  </a:solidFill>
                  <a:latin typeface="微软雅黑" pitchFamily="34" charset="-122"/>
                  <a:ea typeface="微软雅黑" pitchFamily="34" charset="-122"/>
                </a:rPr>
                <a:t>简介</a:t>
              </a:r>
              <a:endParaRPr lang="en-US" altLang="zh-CN" sz="1400" dirty="0" smtClean="0">
                <a:solidFill>
                  <a:srgbClr val="000000"/>
                </a:solidFill>
                <a:latin typeface="微软雅黑" pitchFamily="34" charset="-122"/>
                <a:ea typeface="微软雅黑" pitchFamily="34" charset="-122"/>
              </a:endParaRPr>
            </a:p>
            <a:p>
              <a:r>
                <a:rPr lang="zh-CN" altLang="en-US" sz="1400" dirty="0" smtClean="0">
                  <a:solidFill>
                    <a:srgbClr val="000000"/>
                  </a:solidFill>
                  <a:latin typeface="微软雅黑" pitchFamily="34" charset="-122"/>
                  <a:ea typeface="微软雅黑" pitchFamily="34" charset="-122"/>
                </a:rPr>
                <a:t>关于</a:t>
              </a:r>
              <a:r>
                <a:rPr lang="en-US" altLang="zh-CN" sz="1400" dirty="0">
                  <a:solidFill>
                    <a:srgbClr val="000000"/>
                  </a:solidFill>
                  <a:latin typeface="微软雅黑" pitchFamily="34" charset="-122"/>
                  <a:ea typeface="微软雅黑" pitchFamily="34" charset="-122"/>
                </a:rPr>
                <a:t>PCIE</a:t>
              </a:r>
              <a:r>
                <a:rPr lang="zh-CN" altLang="en-US" sz="1400" dirty="0">
                  <a:solidFill>
                    <a:srgbClr val="000000"/>
                  </a:solidFill>
                  <a:latin typeface="微软雅黑" pitchFamily="34" charset="-122"/>
                  <a:ea typeface="微软雅黑" pitchFamily="34" charset="-122"/>
                </a:rPr>
                <a:t>接口的知识点</a:t>
              </a:r>
              <a:r>
                <a:rPr lang="zh-CN" altLang="en-US" sz="1400" dirty="0" smtClean="0">
                  <a:solidFill>
                    <a:srgbClr val="000000"/>
                  </a:solidFill>
                  <a:latin typeface="微软雅黑" pitchFamily="34" charset="-122"/>
                  <a:ea typeface="微软雅黑" pitchFamily="34" charset="-122"/>
                </a:rPr>
                <a:t>简介</a:t>
              </a:r>
              <a:endParaRPr lang="en-US" altLang="zh-CN" sz="1400" dirty="0" smtClean="0">
                <a:solidFill>
                  <a:srgbClr val="000000"/>
                </a:solidFill>
                <a:latin typeface="微软雅黑" pitchFamily="34" charset="-122"/>
                <a:ea typeface="微软雅黑" pitchFamily="34" charset="-122"/>
              </a:endParaRPr>
            </a:p>
            <a:p>
              <a:r>
                <a:rPr lang="zh-CN" altLang="en-US" sz="1400" dirty="0" smtClean="0">
                  <a:solidFill>
                    <a:srgbClr val="000000"/>
                  </a:solidFill>
                  <a:latin typeface="微软雅黑" pitchFamily="34" charset="-122"/>
                  <a:ea typeface="微软雅黑" pitchFamily="34" charset="-122"/>
                </a:rPr>
                <a:t>外设</a:t>
              </a:r>
              <a:r>
                <a:rPr lang="zh-CN" altLang="en-US" sz="1400" dirty="0">
                  <a:solidFill>
                    <a:srgbClr val="000000"/>
                  </a:solidFill>
                  <a:latin typeface="微软雅黑" pitchFamily="34" charset="-122"/>
                  <a:ea typeface="微软雅黑" pitchFamily="34" charset="-122"/>
                </a:rPr>
                <a:t>接口的</a:t>
              </a:r>
              <a:r>
                <a:rPr lang="zh-CN" altLang="en-US" sz="1400" dirty="0" smtClean="0">
                  <a:solidFill>
                    <a:srgbClr val="000000"/>
                  </a:solidFill>
                  <a:latin typeface="微软雅黑" pitchFamily="34" charset="-122"/>
                  <a:ea typeface="微软雅黑" pitchFamily="34" charset="-122"/>
                </a:rPr>
                <a:t>认识</a:t>
              </a:r>
              <a:endParaRPr lang="en-US" altLang="zh-CN" sz="1400" dirty="0" smtClean="0">
                <a:solidFill>
                  <a:srgbClr val="000000"/>
                </a:solidFill>
                <a:latin typeface="微软雅黑" pitchFamily="34" charset="-122"/>
                <a:ea typeface="微软雅黑" pitchFamily="34" charset="-122"/>
              </a:endParaRPr>
            </a:p>
            <a:p>
              <a:r>
                <a:rPr lang="zh-CN" altLang="en-US" sz="1400" dirty="0" smtClean="0">
                  <a:solidFill>
                    <a:srgbClr val="000000"/>
                  </a:solidFill>
                  <a:latin typeface="微软雅黑" pitchFamily="34" charset="-122"/>
                  <a:ea typeface="微软雅黑" pitchFamily="34" charset="-122"/>
                </a:rPr>
                <a:t>外</a:t>
              </a:r>
              <a:r>
                <a:rPr lang="zh-CN" altLang="en-US" sz="1400" dirty="0">
                  <a:solidFill>
                    <a:srgbClr val="000000"/>
                  </a:solidFill>
                  <a:latin typeface="微软雅黑" pitchFamily="34" charset="-122"/>
                  <a:ea typeface="微软雅黑" pitchFamily="34" charset="-122"/>
                </a:rPr>
                <a:t>接检测</a:t>
              </a:r>
              <a:r>
                <a:rPr lang="zh-CN" altLang="en-US" sz="1400" dirty="0" smtClean="0">
                  <a:solidFill>
                    <a:srgbClr val="000000"/>
                  </a:solidFill>
                  <a:latin typeface="微软雅黑" pitchFamily="34" charset="-122"/>
                  <a:ea typeface="微软雅黑" pitchFamily="34" charset="-122"/>
                </a:rPr>
                <a:t>接口</a:t>
              </a:r>
              <a:endParaRPr lang="en-US" altLang="zh-CN" sz="1400" dirty="0" smtClean="0">
                <a:solidFill>
                  <a:srgbClr val="000000"/>
                </a:solidFill>
                <a:latin typeface="微软雅黑" pitchFamily="34" charset="-122"/>
                <a:ea typeface="微软雅黑" pitchFamily="34" charset="-122"/>
              </a:endParaRPr>
            </a:p>
            <a:p>
              <a:r>
                <a:rPr lang="zh-CN" altLang="en-US" sz="1400" dirty="0" smtClean="0">
                  <a:solidFill>
                    <a:srgbClr val="000000"/>
                  </a:solidFill>
                  <a:latin typeface="微软雅黑" pitchFamily="34" charset="-122"/>
                  <a:ea typeface="微软雅黑" pitchFamily="34" charset="-122"/>
                </a:rPr>
                <a:t>前面</a:t>
              </a:r>
              <a:r>
                <a:rPr lang="zh-CN" altLang="en-US" sz="1400" dirty="0">
                  <a:solidFill>
                    <a:srgbClr val="000000"/>
                  </a:solidFill>
                  <a:latin typeface="微软雅黑" pitchFamily="34" charset="-122"/>
                  <a:ea typeface="微软雅黑" pitchFamily="34" charset="-122"/>
                </a:rPr>
                <a:t>板接口</a:t>
              </a:r>
              <a:endParaRPr lang="en-US" altLang="zh-CN" sz="1400" dirty="0">
                <a:solidFill>
                  <a:srgbClr val="000000"/>
                </a:solidFill>
                <a:latin typeface="微软雅黑" pitchFamily="34" charset="-122"/>
                <a:ea typeface="微软雅黑" pitchFamily="34" charset="-122"/>
              </a:endParaRPr>
            </a:p>
          </p:txBody>
        </p:sp>
      </p:grpSp>
      <p:grpSp>
        <p:nvGrpSpPr>
          <p:cNvPr id="25" name="组合 9">
            <a:extLst>
              <a:ext uri="{FF2B5EF4-FFF2-40B4-BE49-F238E27FC236}">
                <a16:creationId xmlns:a16="http://schemas.microsoft.com/office/drawing/2014/main" xmlns="" id="{68946B3C-CC61-4B67-BF83-50B5E4B2EA3E}"/>
              </a:ext>
            </a:extLst>
          </p:cNvPr>
          <p:cNvGrpSpPr>
            <a:grpSpLocks/>
          </p:cNvGrpSpPr>
          <p:nvPr/>
        </p:nvGrpSpPr>
        <p:grpSpPr bwMode="auto">
          <a:xfrm>
            <a:off x="4365336" y="1524947"/>
            <a:ext cx="5743575" cy="1001206"/>
            <a:chOff x="859536" y="1549889"/>
            <a:chExt cx="5742745" cy="1000412"/>
          </a:xfrm>
        </p:grpSpPr>
        <p:sp>
          <p:nvSpPr>
            <p:cNvPr id="26" name="Title 1">
              <a:extLst>
                <a:ext uri="{FF2B5EF4-FFF2-40B4-BE49-F238E27FC236}">
                  <a16:creationId xmlns:a16="http://schemas.microsoft.com/office/drawing/2014/main" xmlns="" id="{5D7E2213-374E-4394-8655-1E86BBC67AC6}"/>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微软雅黑" panose="020B0503020204020204" pitchFamily="34" charset="-122"/>
                <a:ea typeface="微软雅黑" panose="020B0503020204020204" pitchFamily="34" charset="-122"/>
                <a:cs typeface="Open Sans" pitchFamily="34" charset="0"/>
              </a:endParaRPr>
            </a:p>
          </p:txBody>
        </p:sp>
        <p:grpSp>
          <p:nvGrpSpPr>
            <p:cNvPr id="27" name="组合 11">
              <a:extLst>
                <a:ext uri="{FF2B5EF4-FFF2-40B4-BE49-F238E27FC236}">
                  <a16:creationId xmlns:a16="http://schemas.microsoft.com/office/drawing/2014/main" xmlns="" id="{AC2D047C-14A6-4E1D-A63F-A92C58D9695A}"/>
                </a:ext>
              </a:extLst>
            </p:cNvPr>
            <p:cNvGrpSpPr>
              <a:grpSpLocks/>
            </p:cNvGrpSpPr>
            <p:nvPr/>
          </p:nvGrpSpPr>
          <p:grpSpPr bwMode="auto">
            <a:xfrm>
              <a:off x="859536" y="1874121"/>
              <a:ext cx="676180" cy="676180"/>
              <a:chOff x="1218882" y="1600676"/>
              <a:chExt cx="406294" cy="406294"/>
            </a:xfrm>
          </p:grpSpPr>
          <p:sp>
            <p:nvSpPr>
              <p:cNvPr id="30" name="Freeform 16">
                <a:extLst>
                  <a:ext uri="{FF2B5EF4-FFF2-40B4-BE49-F238E27FC236}">
                    <a16:creationId xmlns:a16="http://schemas.microsoft.com/office/drawing/2014/main" xmlns="" id="{CF765CE1-0A7E-4B0B-821C-25D2D0D6C93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1" name="AutoShape 14">
                <a:extLst>
                  <a:ext uri="{FF2B5EF4-FFF2-40B4-BE49-F238E27FC236}">
                    <a16:creationId xmlns:a16="http://schemas.microsoft.com/office/drawing/2014/main" xmlns="" id="{DB18E1E6-7B26-4EB0-8BEE-E1A7FADF1A62}"/>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2" name="Oval 13">
                <a:extLst>
                  <a:ext uri="{FF2B5EF4-FFF2-40B4-BE49-F238E27FC236}">
                    <a16:creationId xmlns:a16="http://schemas.microsoft.com/office/drawing/2014/main" xmlns="" id="{7307572D-AAEB-4521-B028-C89AA026C9D8}"/>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8" name="矩形 12">
              <a:extLst>
                <a:ext uri="{FF2B5EF4-FFF2-40B4-BE49-F238E27FC236}">
                  <a16:creationId xmlns:a16="http://schemas.microsoft.com/office/drawing/2014/main" xmlns="" id="{B6236A2E-517A-4BA6-A314-B11405865283}"/>
                </a:ext>
              </a:extLst>
            </p:cNvPr>
            <p:cNvSpPr>
              <a:spLocks noChangeArrowheads="1"/>
            </p:cNvSpPr>
            <p:nvPr/>
          </p:nvSpPr>
          <p:spPr bwMode="auto">
            <a:xfrm>
              <a:off x="1722448" y="1618964"/>
              <a:ext cx="15750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6">
                      <a:lumMod val="75000"/>
                    </a:schemeClr>
                  </a:solidFill>
                  <a:latin typeface="微软雅黑" pitchFamily="34" charset="-122"/>
                  <a:ea typeface="微软雅黑" pitchFamily="34" charset="-122"/>
                </a:rPr>
                <a:t>技能要求</a:t>
              </a:r>
            </a:p>
          </p:txBody>
        </p:sp>
        <p:sp>
          <p:nvSpPr>
            <p:cNvPr id="29" name="TextBox 11">
              <a:extLst>
                <a:ext uri="{FF2B5EF4-FFF2-40B4-BE49-F238E27FC236}">
                  <a16:creationId xmlns:a16="http://schemas.microsoft.com/office/drawing/2014/main" xmlns="" id="{65309359-9240-40F5-838F-A318E02E38FA}"/>
                </a:ext>
              </a:extLst>
            </p:cNvPr>
            <p:cNvSpPr txBox="1">
              <a:spLocks noChangeArrowheads="1"/>
            </p:cNvSpPr>
            <p:nvPr/>
          </p:nvSpPr>
          <p:spPr bwMode="auto">
            <a:xfrm>
              <a:off x="1722447" y="2088149"/>
              <a:ext cx="1808967" cy="30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a:solidFill>
                    <a:srgbClr val="000000"/>
                  </a:solidFill>
                  <a:latin typeface="微软雅黑" pitchFamily="34" charset="-122"/>
                  <a:ea typeface="微软雅黑" pitchFamily="34" charset="-122"/>
                </a:rPr>
                <a:t>安装计算机</a:t>
              </a:r>
              <a:r>
                <a:rPr lang="en-US" altLang="zh-CN" sz="1400" dirty="0">
                  <a:solidFill>
                    <a:srgbClr val="000000"/>
                  </a:solidFill>
                  <a:latin typeface="微软雅黑" pitchFamily="34" charset="-122"/>
                  <a:ea typeface="微软雅黑" pitchFamily="34" charset="-122"/>
                </a:rPr>
                <a:t>H81</a:t>
              </a:r>
              <a:endParaRPr lang="en-US" altLang="zh-CN" sz="1400" dirty="0">
                <a:solidFill>
                  <a:srgbClr val="0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846490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A70884-1F3A-43FF-9C07-D994F1F8C191}"/>
              </a:ext>
            </a:extLst>
          </p:cNvPr>
          <p:cNvGrpSpPr/>
          <p:nvPr/>
        </p:nvGrpSpPr>
        <p:grpSpPr>
          <a:xfrm>
            <a:off x="3575282" y="355497"/>
            <a:ext cx="2030208" cy="1823162"/>
            <a:chOff x="3187269" y="778331"/>
            <a:chExt cx="2806233" cy="2520045"/>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rgbClr val="83BB48">
                  <a:alpha val="22000"/>
                </a:srgb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任意多边形 5"/>
            <p:cNvSpPr/>
            <p:nvPr/>
          </p:nvSpPr>
          <p:spPr>
            <a:xfrm>
              <a:off x="3529715" y="1085853"/>
              <a:ext cx="2121342" cy="1905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3BB48"/>
                </a:solidFill>
              </a:endParaRPr>
            </a:p>
          </p:txBody>
        </p:sp>
      </p:grpSp>
      <p:sp>
        <p:nvSpPr>
          <p:cNvPr id="11" name="矩形 10">
            <a:extLst>
              <a:ext uri="{FF2B5EF4-FFF2-40B4-BE49-F238E27FC236}">
                <a16:creationId xmlns:a16="http://schemas.microsoft.com/office/drawing/2014/main" xmlns="" id="{735EBB0E-49D2-4B07-A290-0548D215392E}"/>
              </a:ext>
            </a:extLst>
          </p:cNvPr>
          <p:cNvSpPr/>
          <p:nvPr/>
        </p:nvSpPr>
        <p:spPr>
          <a:xfrm>
            <a:off x="0" y="2662094"/>
            <a:ext cx="9144000" cy="861774"/>
          </a:xfrm>
          <a:prstGeom prst="rect">
            <a:avLst/>
          </a:prstGeom>
        </p:spPr>
        <p:txBody>
          <a:bodyPr wrap="square">
            <a:spAutoFit/>
          </a:bodyPr>
          <a:lstStyle/>
          <a:p>
            <a:pPr algn="ctr"/>
            <a:r>
              <a:rPr lang="en-US" altLang="zh-CN"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03  </a:t>
            </a:r>
            <a:r>
              <a:rPr lang="zh-CN" altLang="en-US" sz="5000" b="1" spc="600" dirty="0">
                <a:solidFill>
                  <a:schemeClr val="accent6">
                    <a:lumMod val="50000"/>
                  </a:schemeClr>
                </a:solid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rPr>
              <a:t>理论知识</a:t>
            </a:r>
          </a:p>
        </p:txBody>
      </p:sp>
      <p:sp>
        <p:nvSpPr>
          <p:cNvPr id="9" name="iconfont-1187-868386">
            <a:extLst>
              <a:ext uri="{FF2B5EF4-FFF2-40B4-BE49-F238E27FC236}">
                <a16:creationId xmlns:a16="http://schemas.microsoft.com/office/drawing/2014/main" xmlns="" id="{185E8EEB-1354-4D98-8840-9D6A25A1EEAE}"/>
              </a:ext>
            </a:extLst>
          </p:cNvPr>
          <p:cNvSpPr>
            <a:spLocks noChangeAspect="1"/>
          </p:cNvSpPr>
          <p:nvPr/>
        </p:nvSpPr>
        <p:spPr bwMode="auto">
          <a:xfrm>
            <a:off x="4285543" y="1104374"/>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accent6">
              <a:lumMod val="75000"/>
            </a:schemeClr>
          </a:solidFill>
          <a:ln>
            <a:noFill/>
          </a:ln>
        </p:spPr>
        <p:txBody>
          <a:bodyPr/>
          <a:lstStyle/>
          <a:p>
            <a:endParaRPr lang="zh-CN" altLang="en-US"/>
          </a:p>
        </p:txBody>
      </p:sp>
    </p:spTree>
    <p:extLst>
      <p:ext uri="{BB962C8B-B14F-4D97-AF65-F5344CB8AC3E}">
        <p14:creationId xmlns:p14="http://schemas.microsoft.com/office/powerpoint/2010/main" val="4697178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347823" y="1042166"/>
            <a:ext cx="8654113" cy="700576"/>
          </a:xfrm>
          <a:prstGeom prst="rect">
            <a:avLst/>
          </a:prstGeom>
          <a:noFill/>
        </p:spPr>
        <p:txBody>
          <a:bodyPr wrap="square" rtlCol="0">
            <a:spAutoFit/>
          </a:bodyPr>
          <a:lstStyle/>
          <a:p>
            <a:pPr indent="457200">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通过结合图</a:t>
            </a:r>
            <a:r>
              <a:rPr lang="en-US" altLang="zh-CN" sz="1400" b="1" dirty="0">
                <a:solidFill>
                  <a:schemeClr val="bg1"/>
                </a:solidFill>
                <a:latin typeface="微软雅黑" panose="020B0503020204020204" pitchFamily="34" charset="-122"/>
                <a:ea typeface="微软雅黑" panose="020B0503020204020204" pitchFamily="34" charset="-122"/>
              </a:rPr>
              <a:t>1-1 H81</a:t>
            </a:r>
            <a:r>
              <a:rPr lang="zh-CN" altLang="en-US" sz="1400" b="1" dirty="0">
                <a:solidFill>
                  <a:schemeClr val="bg1"/>
                </a:solidFill>
                <a:latin typeface="微软雅黑" panose="020B0503020204020204" pitchFamily="34" charset="-122"/>
                <a:ea typeface="微软雅黑" panose="020B0503020204020204" pitchFamily="34" charset="-122"/>
              </a:rPr>
              <a:t>主板点位图与图</a:t>
            </a:r>
            <a:r>
              <a:rPr lang="en-US" altLang="zh-CN" sz="1400" b="1" dirty="0">
                <a:solidFill>
                  <a:schemeClr val="bg1"/>
                </a:solidFill>
                <a:latin typeface="微软雅黑" panose="020B0503020204020204" pitchFamily="34" charset="-122"/>
                <a:ea typeface="微软雅黑" panose="020B0503020204020204" pitchFamily="34" charset="-122"/>
              </a:rPr>
              <a:t>1-2 H81</a:t>
            </a:r>
            <a:r>
              <a:rPr lang="zh-CN" altLang="en-US" sz="1400" b="1" dirty="0">
                <a:solidFill>
                  <a:schemeClr val="bg1"/>
                </a:solidFill>
                <a:latin typeface="微软雅黑" panose="020B0503020204020204" pitchFamily="34" charset="-122"/>
                <a:ea typeface="微软雅黑" panose="020B0503020204020204" pitchFamily="34" charset="-122"/>
              </a:rPr>
              <a:t>主板实物图了解计算机</a:t>
            </a:r>
            <a:r>
              <a:rPr lang="en-US" altLang="zh-CN" sz="1400" b="1" dirty="0">
                <a:solidFill>
                  <a:schemeClr val="bg1"/>
                </a:solidFill>
                <a:latin typeface="微软雅黑" panose="020B0503020204020204" pitchFamily="34" charset="-122"/>
                <a:ea typeface="微软雅黑" panose="020B0503020204020204" pitchFamily="34" charset="-122"/>
              </a:rPr>
              <a:t>H81</a:t>
            </a:r>
            <a:r>
              <a:rPr lang="zh-CN" altLang="en-US" sz="1400" b="1" dirty="0">
                <a:solidFill>
                  <a:schemeClr val="bg1"/>
                </a:solidFill>
                <a:latin typeface="微软雅黑" panose="020B0503020204020204" pitchFamily="34" charset="-122"/>
                <a:ea typeface="微软雅黑" panose="020B0503020204020204" pitchFamily="34" charset="-122"/>
              </a:rPr>
              <a:t>主板维修套件产品的布局，以便更好的进一步分析其架构。</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AF76915F-1261-4A84-BD7D-0BE1C3064ABB}"/>
              </a:ext>
            </a:extLst>
          </p:cNvPr>
          <p:cNvSpPr/>
          <p:nvPr/>
        </p:nvSpPr>
        <p:spPr>
          <a:xfrm>
            <a:off x="1242068" y="4598569"/>
            <a:ext cx="2305438"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1-1  H81</a:t>
            </a:r>
            <a:r>
              <a:rPr lang="zh-CN" altLang="en-US" sz="1400" b="1" dirty="0">
                <a:solidFill>
                  <a:schemeClr val="bg1"/>
                </a:solidFill>
                <a:latin typeface="微软雅黑" pitchFamily="34" charset="-122"/>
                <a:ea typeface="微软雅黑" pitchFamily="34" charset="-122"/>
              </a:rPr>
              <a:t>主板点位图</a:t>
            </a:r>
            <a:endParaRPr lang="zh-CN" altLang="zh-CN" sz="1400" b="1" dirty="0">
              <a:solidFill>
                <a:schemeClr val="bg1"/>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xmlns="" id="{AF76915F-1261-4A84-BD7D-0BE1C3064ABB}"/>
              </a:ext>
            </a:extLst>
          </p:cNvPr>
          <p:cNvSpPr/>
          <p:nvPr/>
        </p:nvSpPr>
        <p:spPr>
          <a:xfrm>
            <a:off x="5305370" y="4598569"/>
            <a:ext cx="2305438"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1-2  H81</a:t>
            </a:r>
            <a:r>
              <a:rPr lang="zh-CN" altLang="en-US" sz="1400" b="1" dirty="0">
                <a:solidFill>
                  <a:schemeClr val="bg1"/>
                </a:solidFill>
                <a:latin typeface="微软雅黑" pitchFamily="34" charset="-122"/>
                <a:ea typeface="微软雅黑" pitchFamily="34" charset="-122"/>
              </a:rPr>
              <a:t>主板实物图</a:t>
            </a:r>
            <a:endParaRPr lang="zh-CN" altLang="zh-CN" sz="1400" b="1"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8605" y="2004816"/>
            <a:ext cx="3250419" cy="2495378"/>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6324" y="1986177"/>
            <a:ext cx="3387715" cy="2542592"/>
          </a:xfrm>
          <a:prstGeom prst="rect">
            <a:avLst/>
          </a:prstGeom>
        </p:spPr>
      </p:pic>
    </p:spTree>
    <p:extLst>
      <p:ext uri="{BB962C8B-B14F-4D97-AF65-F5344CB8AC3E}">
        <p14:creationId xmlns:p14="http://schemas.microsoft.com/office/powerpoint/2010/main" val="9728540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402701" y="1476375"/>
            <a:ext cx="3623789" cy="3000821"/>
          </a:xfrm>
          <a:prstGeom prst="rect">
            <a:avLst/>
          </a:prstGeom>
          <a:noFill/>
        </p:spPr>
        <p:txBody>
          <a:bodyPr wrap="square" rtlCol="0">
            <a:spAutoFit/>
          </a:bodyPr>
          <a:lstStyle/>
          <a:p>
            <a:pPr indent="457200">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H81</a:t>
            </a:r>
            <a:r>
              <a:rPr lang="zh-CN" altLang="en-US" sz="1400" dirty="0">
                <a:solidFill>
                  <a:schemeClr val="bg1"/>
                </a:solidFill>
                <a:latin typeface="微软雅黑" panose="020B0503020204020204" pitchFamily="34" charset="-122"/>
                <a:ea typeface="微软雅黑" panose="020B0503020204020204" pitchFamily="34" charset="-122"/>
              </a:rPr>
              <a:t>主板采用英特尔第四代智能处理器，该系列处理器为</a:t>
            </a:r>
            <a:r>
              <a:rPr lang="en-US" altLang="zh-CN" sz="1400" dirty="0" err="1">
                <a:solidFill>
                  <a:schemeClr val="bg1"/>
                </a:solidFill>
                <a:latin typeface="微软雅黑" panose="020B0503020204020204" pitchFamily="34" charset="-122"/>
                <a:ea typeface="微软雅黑" panose="020B0503020204020204" pitchFamily="34" charset="-122"/>
              </a:rPr>
              <a:t>Haswell</a:t>
            </a:r>
            <a:r>
              <a:rPr lang="zh-CN" altLang="en-US" sz="1400" dirty="0">
                <a:solidFill>
                  <a:schemeClr val="bg1"/>
                </a:solidFill>
                <a:latin typeface="微软雅黑" panose="020B0503020204020204" pitchFamily="34" charset="-122"/>
                <a:ea typeface="微软雅黑" panose="020B0503020204020204" pitchFamily="34" charset="-122"/>
              </a:rPr>
              <a:t>架构，引脚数也随之增加故使用</a:t>
            </a:r>
            <a:r>
              <a:rPr lang="en-US" altLang="zh-CN" sz="1400" dirty="0">
                <a:solidFill>
                  <a:schemeClr val="bg1"/>
                </a:solidFill>
                <a:latin typeface="微软雅黑" panose="020B0503020204020204" pitchFamily="34" charset="-122"/>
                <a:ea typeface="微软雅黑" panose="020B0503020204020204" pitchFamily="34" charset="-122"/>
              </a:rPr>
              <a:t>LGA1150</a:t>
            </a:r>
            <a:r>
              <a:rPr lang="zh-CN" altLang="en-US" sz="1400" dirty="0">
                <a:solidFill>
                  <a:schemeClr val="bg1"/>
                </a:solidFill>
                <a:latin typeface="微软雅黑" panose="020B0503020204020204" pitchFamily="34" charset="-122"/>
                <a:ea typeface="微软雅黑" panose="020B0503020204020204" pitchFamily="34" charset="-122"/>
              </a:rPr>
              <a:t>插座，并添加了新的</a:t>
            </a:r>
            <a:r>
              <a:rPr lang="en-US" altLang="zh-CN" sz="1400" dirty="0">
                <a:solidFill>
                  <a:schemeClr val="bg1"/>
                </a:solidFill>
                <a:latin typeface="微软雅黑" panose="020B0503020204020204" pitchFamily="34" charset="-122"/>
                <a:ea typeface="微软雅黑" panose="020B0503020204020204" pitchFamily="34" charset="-122"/>
              </a:rPr>
              <a:t>AVX</a:t>
            </a:r>
            <a:r>
              <a:rPr lang="zh-CN" altLang="en-US" sz="1400" dirty="0">
                <a:solidFill>
                  <a:schemeClr val="bg1"/>
                </a:solidFill>
                <a:latin typeface="微软雅黑" panose="020B0503020204020204" pitchFamily="34" charset="-122"/>
                <a:ea typeface="微软雅黑" panose="020B0503020204020204" pitchFamily="34" charset="-122"/>
              </a:rPr>
              <a:t>指令集，改善</a:t>
            </a:r>
            <a:r>
              <a:rPr lang="en-US" altLang="zh-CN" sz="1400" dirty="0">
                <a:solidFill>
                  <a:schemeClr val="bg1"/>
                </a:solidFill>
                <a:latin typeface="微软雅黑" panose="020B0503020204020204" pitchFamily="34" charset="-122"/>
                <a:ea typeface="微软雅黑" panose="020B0503020204020204" pitchFamily="34" charset="-122"/>
              </a:rPr>
              <a:t>AES-NI</a:t>
            </a:r>
            <a:r>
              <a:rPr lang="zh-CN" altLang="en-US" sz="1400" dirty="0">
                <a:solidFill>
                  <a:schemeClr val="bg1"/>
                </a:solidFill>
                <a:latin typeface="微软雅黑" panose="020B0503020204020204" pitchFamily="34" charset="-122"/>
                <a:ea typeface="微软雅黑" panose="020B0503020204020204" pitchFamily="34" charset="-122"/>
              </a:rPr>
              <a:t>的性能，支持双通道</a:t>
            </a:r>
            <a:r>
              <a:rPr lang="en-US" altLang="zh-CN" sz="1400" dirty="0">
                <a:solidFill>
                  <a:schemeClr val="bg1"/>
                </a:solidFill>
                <a:latin typeface="微软雅黑" panose="020B0503020204020204" pitchFamily="34" charset="-122"/>
                <a:ea typeface="微软雅黑" panose="020B0503020204020204" pitchFamily="34" charset="-122"/>
              </a:rPr>
              <a:t>DDR3</a:t>
            </a:r>
            <a:r>
              <a:rPr lang="zh-CN" altLang="en-US" sz="1400" dirty="0">
                <a:solidFill>
                  <a:schemeClr val="bg1"/>
                </a:solidFill>
                <a:latin typeface="微软雅黑" panose="020B0503020204020204" pitchFamily="34" charset="-122"/>
                <a:ea typeface="微软雅黑" panose="020B0503020204020204" pitchFamily="34" charset="-122"/>
              </a:rPr>
              <a:t>内存，热设计功耗分</a:t>
            </a:r>
            <a:r>
              <a:rPr lang="en-US" altLang="zh-CN" sz="1400" dirty="0">
                <a:solidFill>
                  <a:schemeClr val="bg1"/>
                </a:solidFill>
                <a:latin typeface="微软雅黑" panose="020B0503020204020204" pitchFamily="34" charset="-122"/>
                <a:ea typeface="微软雅黑" panose="020B0503020204020204" pitchFamily="34" charset="-122"/>
              </a:rPr>
              <a:t>95W/65W/45W/35W</a:t>
            </a:r>
            <a:r>
              <a:rPr lang="zh-CN" altLang="en-US" sz="1400" dirty="0">
                <a:solidFill>
                  <a:schemeClr val="bg1"/>
                </a:solidFill>
                <a:latin typeface="微软雅黑" panose="020B0503020204020204" pitchFamily="34" charset="-122"/>
                <a:ea typeface="微软雅黑" panose="020B0503020204020204" pitchFamily="34" charset="-122"/>
              </a:rPr>
              <a:t>四个档次，采用</a:t>
            </a:r>
            <a:r>
              <a:rPr lang="en-US" altLang="zh-CN" sz="1400" dirty="0">
                <a:solidFill>
                  <a:schemeClr val="bg1"/>
                </a:solidFill>
                <a:latin typeface="微软雅黑" panose="020B0503020204020204" pitchFamily="34" charset="-122"/>
                <a:ea typeface="微软雅黑" panose="020B0503020204020204" pitchFamily="34" charset="-122"/>
              </a:rPr>
              <a:t>22</a:t>
            </a:r>
            <a:r>
              <a:rPr lang="zh-CN" altLang="en-US" sz="1400" dirty="0">
                <a:solidFill>
                  <a:schemeClr val="bg1"/>
                </a:solidFill>
                <a:latin typeface="微软雅黑" panose="020B0503020204020204" pitchFamily="34" charset="-122"/>
                <a:ea typeface="微软雅黑" panose="020B0503020204020204" pitchFamily="34" charset="-122"/>
              </a:rPr>
              <a:t>纳米工艺制作，集成了完整的电压调节器，如此一来，降低了主板的供电部分的设计难度。图</a:t>
            </a:r>
            <a:r>
              <a:rPr lang="en-US" altLang="zh-CN" sz="1400" dirty="0">
                <a:solidFill>
                  <a:schemeClr val="bg1"/>
                </a:solidFill>
                <a:latin typeface="微软雅黑" panose="020B0503020204020204" pitchFamily="34" charset="-122"/>
                <a:ea typeface="微软雅黑" panose="020B0503020204020204" pitchFamily="34" charset="-122"/>
              </a:rPr>
              <a:t>1-3</a:t>
            </a:r>
            <a:r>
              <a:rPr lang="zh-CN" altLang="en-US" sz="1400" dirty="0">
                <a:solidFill>
                  <a:schemeClr val="bg1"/>
                </a:solidFill>
                <a:latin typeface="微软雅黑" panose="020B0503020204020204" pitchFamily="34" charset="-122"/>
                <a:ea typeface="微软雅黑" panose="020B0503020204020204" pitchFamily="34" charset="-122"/>
              </a:rPr>
              <a:t>为英特尔第</a:t>
            </a:r>
            <a:r>
              <a:rPr lang="en-US" altLang="zh-CN" sz="1400" dirty="0">
                <a:solidFill>
                  <a:schemeClr val="bg1"/>
                </a:solidFill>
                <a:latin typeface="微软雅黑" panose="020B0503020204020204" pitchFamily="34" charset="-122"/>
                <a:ea typeface="微软雅黑" panose="020B0503020204020204" pitchFamily="34" charset="-122"/>
              </a:rPr>
              <a:t>4</a:t>
            </a:r>
            <a:r>
              <a:rPr lang="zh-CN" altLang="en-US" sz="1400" dirty="0">
                <a:solidFill>
                  <a:schemeClr val="bg1"/>
                </a:solidFill>
                <a:latin typeface="微软雅黑" panose="020B0503020204020204" pitchFamily="34" charset="-122"/>
                <a:ea typeface="微软雅黑" panose="020B0503020204020204" pitchFamily="34" charset="-122"/>
              </a:rPr>
              <a:t>代</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架构。</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5445" y="1476375"/>
            <a:ext cx="3921121" cy="2581521"/>
          </a:xfrm>
          <a:prstGeom prst="rect">
            <a:avLst/>
          </a:prstGeom>
        </p:spPr>
      </p:pic>
      <p:sp>
        <p:nvSpPr>
          <p:cNvPr id="14" name="矩形 13">
            <a:extLst>
              <a:ext uri="{FF2B5EF4-FFF2-40B4-BE49-F238E27FC236}">
                <a16:creationId xmlns:a16="http://schemas.microsoft.com/office/drawing/2014/main" xmlns="" id="{AF76915F-1261-4A84-BD7D-0BE1C3064ABB}"/>
              </a:ext>
            </a:extLst>
          </p:cNvPr>
          <p:cNvSpPr/>
          <p:nvPr/>
        </p:nvSpPr>
        <p:spPr>
          <a:xfrm>
            <a:off x="5250589" y="4227094"/>
            <a:ext cx="2784737" cy="327397"/>
          </a:xfrm>
          <a:prstGeom prst="rect">
            <a:avLst/>
          </a:prstGeom>
        </p:spPr>
        <p:txBody>
          <a:bodyPr wrap="none">
            <a:spAutoFit/>
          </a:bodyPr>
          <a:lstStyle/>
          <a:p>
            <a:pPr indent="266700" algn="ctr">
              <a:lnSpc>
                <a:spcPts val="2000"/>
              </a:lnSpc>
              <a:spcAft>
                <a:spcPts val="0"/>
              </a:spcAft>
            </a:pPr>
            <a:r>
              <a:rPr lang="zh-CN" altLang="en-US" sz="1400" b="1" dirty="0">
                <a:solidFill>
                  <a:schemeClr val="bg1"/>
                </a:solidFill>
                <a:latin typeface="微软雅黑" pitchFamily="34" charset="-122"/>
                <a:ea typeface="微软雅黑" pitchFamily="34" charset="-122"/>
              </a:rPr>
              <a:t>图</a:t>
            </a:r>
            <a:r>
              <a:rPr lang="en-US" altLang="zh-CN" sz="1400" b="1" dirty="0">
                <a:solidFill>
                  <a:schemeClr val="bg1"/>
                </a:solidFill>
                <a:latin typeface="微软雅黑" pitchFamily="34" charset="-122"/>
                <a:ea typeface="微软雅黑" pitchFamily="34" charset="-122"/>
              </a:rPr>
              <a:t>1-3  </a:t>
            </a:r>
            <a:r>
              <a:rPr lang="zh-CN" altLang="en-US" sz="1400" b="1" dirty="0">
                <a:solidFill>
                  <a:schemeClr val="bg1"/>
                </a:solidFill>
                <a:latin typeface="微软雅黑" pitchFamily="34" charset="-122"/>
                <a:ea typeface="微软雅黑" pitchFamily="34" charset="-122"/>
              </a:rPr>
              <a:t>英特尔第</a:t>
            </a:r>
            <a:r>
              <a:rPr lang="en-US" altLang="zh-CN" sz="1400" b="1" dirty="0">
                <a:solidFill>
                  <a:schemeClr val="bg1"/>
                </a:solidFill>
                <a:latin typeface="微软雅黑" pitchFamily="34" charset="-122"/>
                <a:ea typeface="微软雅黑" pitchFamily="34" charset="-122"/>
              </a:rPr>
              <a:t>4</a:t>
            </a:r>
            <a:r>
              <a:rPr lang="zh-CN" altLang="en-US" sz="1400" b="1" dirty="0">
                <a:solidFill>
                  <a:schemeClr val="bg1"/>
                </a:solidFill>
                <a:latin typeface="微软雅黑" pitchFamily="34" charset="-122"/>
                <a:ea typeface="微软雅黑" pitchFamily="34" charset="-122"/>
              </a:rPr>
              <a:t>代</a:t>
            </a:r>
            <a:r>
              <a:rPr lang="en-US" altLang="zh-CN" sz="1400" b="1" dirty="0">
                <a:solidFill>
                  <a:schemeClr val="bg1"/>
                </a:solidFill>
                <a:latin typeface="微软雅黑" pitchFamily="34" charset="-122"/>
                <a:ea typeface="微软雅黑" pitchFamily="34" charset="-122"/>
              </a:rPr>
              <a:t>CPU</a:t>
            </a:r>
            <a:r>
              <a:rPr lang="zh-CN" altLang="en-US" sz="1400" b="1" dirty="0">
                <a:solidFill>
                  <a:schemeClr val="bg1"/>
                </a:solidFill>
                <a:latin typeface="微软雅黑" pitchFamily="34" charset="-122"/>
                <a:ea typeface="微软雅黑" pitchFamily="34" charset="-122"/>
              </a:rPr>
              <a:t>架构</a:t>
            </a:r>
            <a:endParaRPr lang="zh-CN"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122839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36040" y="106474"/>
            <a:ext cx="4837293" cy="410719"/>
            <a:chOff x="4261425" y="611634"/>
            <a:chExt cx="4142700" cy="584449"/>
          </a:xfrm>
        </p:grpSpPr>
        <p:sp>
          <p:nvSpPr>
            <p:cNvPr id="8" name="圆角矩形 7"/>
            <p:cNvSpPr/>
            <p:nvPr/>
          </p:nvSpPr>
          <p:spPr>
            <a:xfrm>
              <a:off x="4261425" y="611634"/>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89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sp>
          <p:nvSpPr>
            <p:cNvPr id="9" name="圆角矩形 8"/>
            <p:cNvSpPr/>
            <p:nvPr/>
          </p:nvSpPr>
          <p:spPr>
            <a:xfrm>
              <a:off x="4282860" y="627605"/>
              <a:ext cx="4088103" cy="551953"/>
            </a:xfrm>
            <a:prstGeom prst="roundRect">
              <a:avLst>
                <a:gd name="adj" fmla="val 50000"/>
              </a:avLst>
            </a:prstGeom>
            <a:gradFill flip="none" rotWithShape="1">
              <a:gsLst>
                <a:gs pos="0">
                  <a:schemeClr val="bg1">
                    <a:lumMod val="89000"/>
                  </a:schemeClr>
                </a:gs>
                <a:gs pos="67000">
                  <a:srgbClr val="F9F9F9"/>
                </a:gs>
              </a:gsLst>
              <a:lin ang="81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srgbClr val="92D050"/>
                </a:solidFill>
                <a:latin typeface="+mn-ea"/>
              </a:endParaRPr>
            </a:p>
          </p:txBody>
        </p:sp>
      </p:grpSp>
      <p:sp>
        <p:nvSpPr>
          <p:cNvPr id="78" name="矩形 77">
            <a:extLst>
              <a:ext uri="{FF2B5EF4-FFF2-40B4-BE49-F238E27FC236}">
                <a16:creationId xmlns:a16="http://schemas.microsoft.com/office/drawing/2014/main" xmlns="" id="{0F4C0DE9-4242-42EC-B58B-36E2A8C5C4AB}"/>
              </a:ext>
            </a:extLst>
          </p:cNvPr>
          <p:cNvSpPr/>
          <p:nvPr/>
        </p:nvSpPr>
        <p:spPr>
          <a:xfrm>
            <a:off x="4365336" y="1602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情境导入</a:t>
            </a:r>
          </a:p>
        </p:txBody>
      </p:sp>
      <p:sp>
        <p:nvSpPr>
          <p:cNvPr id="79" name="矩形 78">
            <a:extLst>
              <a:ext uri="{FF2B5EF4-FFF2-40B4-BE49-F238E27FC236}">
                <a16:creationId xmlns:a16="http://schemas.microsoft.com/office/drawing/2014/main" xmlns="" id="{77740164-BE28-46D8-9049-812D0860D159}"/>
              </a:ext>
            </a:extLst>
          </p:cNvPr>
          <p:cNvSpPr/>
          <p:nvPr/>
        </p:nvSpPr>
        <p:spPr>
          <a:xfrm>
            <a:off x="5132612" y="16381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学习要求</a:t>
            </a:r>
          </a:p>
        </p:txBody>
      </p:sp>
      <p:sp>
        <p:nvSpPr>
          <p:cNvPr id="80" name="矩形 79">
            <a:extLst>
              <a:ext uri="{FF2B5EF4-FFF2-40B4-BE49-F238E27FC236}">
                <a16:creationId xmlns:a16="http://schemas.microsoft.com/office/drawing/2014/main" xmlns="" id="{C3962E95-51B3-42C0-B8B8-15B362F84D13}"/>
              </a:ext>
            </a:extLst>
          </p:cNvPr>
          <p:cNvSpPr/>
          <p:nvPr/>
        </p:nvSpPr>
        <p:spPr>
          <a:xfrm>
            <a:off x="5899888" y="167358"/>
            <a:ext cx="800219" cy="276999"/>
          </a:xfrm>
          <a:prstGeom prst="rect">
            <a:avLst/>
          </a:prstGeom>
        </p:spPr>
        <p:txBody>
          <a:bodyPr wrap="none">
            <a:spAutoFit/>
          </a:bodyPr>
          <a:lstStyle/>
          <a:p>
            <a:pPr algn="ctr"/>
            <a:r>
              <a:rPr lang="zh-CN" altLang="en-US" sz="1200" b="1" dirty="0">
                <a:solidFill>
                  <a:schemeClr val="accent6">
                    <a:lumMod val="75000"/>
                  </a:schemeClr>
                </a:solidFill>
                <a:latin typeface="微软雅黑" panose="020B0503020204020204" pitchFamily="34" charset="-122"/>
                <a:ea typeface="微软雅黑" panose="020B0503020204020204" pitchFamily="34" charset="-122"/>
              </a:rPr>
              <a:t>理论知识</a:t>
            </a:r>
          </a:p>
        </p:txBody>
      </p:sp>
      <p:sp>
        <p:nvSpPr>
          <p:cNvPr id="81" name="矩形 80">
            <a:extLst>
              <a:ext uri="{FF2B5EF4-FFF2-40B4-BE49-F238E27FC236}">
                <a16:creationId xmlns:a16="http://schemas.microsoft.com/office/drawing/2014/main" xmlns="" id="{EC11B820-AABF-4D75-BE76-CA3C6D8E172F}"/>
              </a:ext>
            </a:extLst>
          </p:cNvPr>
          <p:cNvSpPr/>
          <p:nvPr/>
        </p:nvSpPr>
        <p:spPr>
          <a:xfrm>
            <a:off x="6667164" y="17089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实践技能</a:t>
            </a:r>
          </a:p>
        </p:txBody>
      </p:sp>
      <p:sp>
        <p:nvSpPr>
          <p:cNvPr id="82" name="矩形 81">
            <a:extLst>
              <a:ext uri="{FF2B5EF4-FFF2-40B4-BE49-F238E27FC236}">
                <a16:creationId xmlns:a16="http://schemas.microsoft.com/office/drawing/2014/main" xmlns="" id="{13BA4E1F-421B-446D-8640-665100D88962}"/>
              </a:ext>
            </a:extLst>
          </p:cNvPr>
          <p:cNvSpPr/>
          <p:nvPr/>
        </p:nvSpPr>
        <p:spPr>
          <a:xfrm>
            <a:off x="7434440" y="17443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学习小结</a:t>
            </a:r>
          </a:p>
        </p:txBody>
      </p:sp>
      <p:sp>
        <p:nvSpPr>
          <p:cNvPr id="83" name="矩形 82">
            <a:extLst>
              <a:ext uri="{FF2B5EF4-FFF2-40B4-BE49-F238E27FC236}">
                <a16:creationId xmlns:a16="http://schemas.microsoft.com/office/drawing/2014/main" xmlns="" id="{6FDD3EEA-1524-42C9-AAE0-0472A243AF13}"/>
              </a:ext>
            </a:extLst>
          </p:cNvPr>
          <p:cNvSpPr/>
          <p:nvPr/>
        </p:nvSpPr>
        <p:spPr>
          <a:xfrm>
            <a:off x="8201717" y="177978"/>
            <a:ext cx="800219" cy="276999"/>
          </a:xfrm>
          <a:prstGeom prst="rect">
            <a:avLst/>
          </a:prstGeom>
        </p:spPr>
        <p:txBody>
          <a:bodyPr wrap="none">
            <a:spAutoFit/>
          </a:bodyPr>
          <a:lstStyle/>
          <a:p>
            <a:pPr algn="ctr"/>
            <a:r>
              <a:rPr lang="zh-CN" altLang="en-US" sz="1200" b="1" dirty="0">
                <a:solidFill>
                  <a:schemeClr val="bg2">
                    <a:lumMod val="75000"/>
                  </a:schemeClr>
                </a:solidFill>
                <a:latin typeface="微软雅黑" panose="020B0503020204020204" pitchFamily="34" charset="-122"/>
                <a:ea typeface="微软雅黑" panose="020B0503020204020204" pitchFamily="34" charset="-122"/>
              </a:rPr>
              <a:t>自主学习</a:t>
            </a:r>
          </a:p>
        </p:txBody>
      </p:sp>
      <p:sp>
        <p:nvSpPr>
          <p:cNvPr id="4" name="TextBox 3"/>
          <p:cNvSpPr txBox="1"/>
          <p:nvPr/>
        </p:nvSpPr>
        <p:spPr>
          <a:xfrm>
            <a:off x="345551" y="1200150"/>
            <a:ext cx="1711849" cy="3647152"/>
          </a:xfrm>
          <a:prstGeom prst="rect">
            <a:avLst/>
          </a:prstGeom>
          <a:noFill/>
        </p:spPr>
        <p:txBody>
          <a:bodyPr wrap="square" rtlCol="0">
            <a:spAutoFit/>
          </a:bodyPr>
          <a:lstStyle/>
          <a:p>
            <a:pPr indent="457200">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通过对英特尔第</a:t>
            </a:r>
            <a:r>
              <a:rPr lang="en-US" altLang="zh-CN" sz="1400" dirty="0">
                <a:solidFill>
                  <a:schemeClr val="bg1"/>
                </a:solidFill>
                <a:latin typeface="微软雅黑" panose="020B0503020204020204" pitchFamily="34" charset="-122"/>
                <a:ea typeface="微软雅黑" panose="020B0503020204020204" pitchFamily="34" charset="-122"/>
              </a:rPr>
              <a:t>4</a:t>
            </a:r>
            <a:r>
              <a:rPr lang="zh-CN" altLang="en-US" sz="1400" dirty="0">
                <a:solidFill>
                  <a:schemeClr val="bg1"/>
                </a:solidFill>
                <a:latin typeface="微软雅黑" panose="020B0503020204020204" pitchFamily="34" charset="-122"/>
                <a:ea typeface="微软雅黑" panose="020B0503020204020204" pitchFamily="34" charset="-122"/>
              </a:rPr>
              <a:t>代</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的学习发现，一些原本不需要</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承担的功能被集合在</a:t>
            </a:r>
            <a:r>
              <a:rPr lang="en-US" altLang="zh-CN" sz="1400" dirty="0">
                <a:solidFill>
                  <a:schemeClr val="bg1"/>
                </a:solidFill>
                <a:latin typeface="微软雅黑" panose="020B0503020204020204" pitchFamily="34" charset="-122"/>
                <a:ea typeface="微软雅黑" panose="020B0503020204020204" pitchFamily="34" charset="-122"/>
              </a:rPr>
              <a:t>CPU</a:t>
            </a:r>
            <a:r>
              <a:rPr lang="zh-CN" altLang="en-US" sz="1400" dirty="0">
                <a:solidFill>
                  <a:schemeClr val="bg1"/>
                </a:solidFill>
                <a:latin typeface="微软雅黑" panose="020B0503020204020204" pitchFamily="34" charset="-122"/>
                <a:ea typeface="微软雅黑" panose="020B0503020204020204" pitchFamily="34" charset="-122"/>
              </a:rPr>
              <a:t>中，这也是新架构的优势。下面通过对芯片组结构的对比来学习</a:t>
            </a:r>
            <a:r>
              <a:rPr lang="en-US" altLang="zh-CN" sz="1400" dirty="0">
                <a:solidFill>
                  <a:schemeClr val="bg1"/>
                </a:solidFill>
                <a:latin typeface="微软雅黑" panose="020B0503020204020204" pitchFamily="34" charset="-122"/>
                <a:ea typeface="微软雅黑" panose="020B0503020204020204" pitchFamily="34" charset="-122"/>
              </a:rPr>
              <a:t>H81</a:t>
            </a:r>
            <a:r>
              <a:rPr lang="zh-CN" altLang="en-US" sz="1400" dirty="0">
                <a:solidFill>
                  <a:schemeClr val="bg1"/>
                </a:solidFill>
                <a:latin typeface="微软雅黑" panose="020B0503020204020204" pitchFamily="34" charset="-122"/>
                <a:ea typeface="微软雅黑" panose="020B0503020204020204" pitchFamily="34" charset="-122"/>
              </a:rPr>
              <a:t>主板所采用的英特尔</a:t>
            </a:r>
            <a:r>
              <a:rPr lang="en-US" altLang="zh-CN" sz="1400" dirty="0">
                <a:solidFill>
                  <a:schemeClr val="bg1"/>
                </a:solidFill>
                <a:latin typeface="微软雅黑" panose="020B0503020204020204" pitchFamily="34" charset="-122"/>
                <a:ea typeface="微软雅黑" panose="020B0503020204020204" pitchFamily="34" charset="-122"/>
              </a:rPr>
              <a:t>H81</a:t>
            </a:r>
            <a:r>
              <a:rPr lang="zh-CN" altLang="en-US" sz="1400" dirty="0">
                <a:solidFill>
                  <a:schemeClr val="bg1"/>
                </a:solidFill>
                <a:latin typeface="微软雅黑" panose="020B0503020204020204" pitchFamily="34" charset="-122"/>
                <a:ea typeface="微软雅黑" panose="020B0503020204020204" pitchFamily="34" charset="-122"/>
              </a:rPr>
              <a:t>芯片组的知识。</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DD70EDF5-F3FE-4B61-A044-155A77398593}"/>
              </a:ext>
            </a:extLst>
          </p:cNvPr>
          <p:cNvSpPr/>
          <p:nvPr/>
        </p:nvSpPr>
        <p:spPr>
          <a:xfrm>
            <a:off x="2305050" y="1200150"/>
            <a:ext cx="6610350" cy="3647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130091646"/>
              </p:ext>
            </p:extLst>
          </p:nvPr>
        </p:nvGraphicFramePr>
        <p:xfrm>
          <a:off x="2361581" y="1686679"/>
          <a:ext cx="3095201" cy="1951871"/>
        </p:xfrm>
        <a:graphic>
          <a:graphicData uri="http://schemas.openxmlformats.org/presentationml/2006/ole">
            <mc:AlternateContent xmlns:mc="http://schemas.openxmlformats.org/markup-compatibility/2006">
              <mc:Choice xmlns:v="urn:schemas-microsoft-com:vml" Requires="v">
                <p:oleObj spid="_x0000_s1482" name="Visio" r:id="rId4" imgW="8701944" imgH="5992945" progId="Visio.Drawing.11">
                  <p:embed/>
                </p:oleObj>
              </mc:Choice>
              <mc:Fallback>
                <p:oleObj name="Visio" r:id="rId4" imgW="8701944" imgH="5992945" progId="Visio.Drawing.11">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1581" y="1686679"/>
                        <a:ext cx="3095201" cy="1951871"/>
                      </a:xfrm>
                      <a:prstGeom prst="rect">
                        <a:avLst/>
                      </a:prstGeom>
                      <a:noFill/>
                    </p:spPr>
                  </p:pic>
                </p:oleObj>
              </mc:Fallback>
            </mc:AlternateContent>
          </a:graphicData>
        </a:graphic>
      </p:graphicFrame>
      <p:sp>
        <p:nvSpPr>
          <p:cNvPr id="10"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233024049"/>
              </p:ext>
            </p:extLst>
          </p:nvPr>
        </p:nvGraphicFramePr>
        <p:xfrm>
          <a:off x="5675856" y="1431416"/>
          <a:ext cx="3048889" cy="2272920"/>
        </p:xfrm>
        <a:graphic>
          <a:graphicData uri="http://schemas.openxmlformats.org/presentationml/2006/ole">
            <mc:AlternateContent xmlns:mc="http://schemas.openxmlformats.org/markup-compatibility/2006">
              <mc:Choice xmlns:v="urn:schemas-microsoft-com:vml" Requires="v">
                <p:oleObj spid="_x0000_s1483" name="Visio" r:id="rId6" imgW="7154174" imgH="5763791" progId="Visio.Drawing.11">
                  <p:embed/>
                </p:oleObj>
              </mc:Choice>
              <mc:Fallback>
                <p:oleObj name="Visio" r:id="rId6" imgW="7154174" imgH="5763791" progId="Visio.Drawing.11">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75856" y="1431416"/>
                        <a:ext cx="3048889" cy="2272920"/>
                      </a:xfrm>
                      <a:prstGeom prst="rect">
                        <a:avLst/>
                      </a:prstGeom>
                      <a:noFill/>
                    </p:spPr>
                  </p:pic>
                </p:oleObj>
              </mc:Fallback>
            </mc:AlternateContent>
          </a:graphicData>
        </a:graphic>
      </p:graphicFrame>
      <p:sp>
        <p:nvSpPr>
          <p:cNvPr id="21" name="矩形 20">
            <a:extLst>
              <a:ext uri="{FF2B5EF4-FFF2-40B4-BE49-F238E27FC236}">
                <a16:creationId xmlns:a16="http://schemas.microsoft.com/office/drawing/2014/main" xmlns="" id="{AF76915F-1261-4A84-BD7D-0BE1C3064ABB}"/>
              </a:ext>
            </a:extLst>
          </p:cNvPr>
          <p:cNvSpPr/>
          <p:nvPr/>
        </p:nvSpPr>
        <p:spPr>
          <a:xfrm>
            <a:off x="2678382" y="3921507"/>
            <a:ext cx="2475357" cy="327397"/>
          </a:xfrm>
          <a:prstGeom prst="rect">
            <a:avLst/>
          </a:prstGeom>
        </p:spPr>
        <p:txBody>
          <a:bodyPr wrap="none">
            <a:spAutoFit/>
          </a:bodyPr>
          <a:lstStyle/>
          <a:p>
            <a:pPr indent="266700" algn="ctr">
              <a:lnSpc>
                <a:spcPts val="2000"/>
              </a:lnSpc>
              <a:spcAft>
                <a:spcPts val="0"/>
              </a:spcAft>
            </a:pPr>
            <a:r>
              <a:rPr lang="zh-CN" altLang="en-US" sz="1400" b="1" dirty="0">
                <a:solidFill>
                  <a:srgbClr val="00B0F0"/>
                </a:solidFill>
                <a:latin typeface="微软雅黑" pitchFamily="34" charset="-122"/>
                <a:ea typeface="微软雅黑" pitchFamily="34" charset="-122"/>
              </a:rPr>
              <a:t>图</a:t>
            </a:r>
            <a:r>
              <a:rPr lang="en-US" altLang="zh-CN" sz="1400" b="1" dirty="0">
                <a:solidFill>
                  <a:srgbClr val="00B0F0"/>
                </a:solidFill>
                <a:latin typeface="微软雅黑" pitchFamily="34" charset="-122"/>
                <a:ea typeface="微软雅黑" pitchFamily="34" charset="-122"/>
              </a:rPr>
              <a:t>1-4  </a:t>
            </a:r>
            <a:r>
              <a:rPr lang="zh-CN" altLang="en-US" sz="1400" b="1" dirty="0">
                <a:solidFill>
                  <a:srgbClr val="00B0F0"/>
                </a:solidFill>
                <a:latin typeface="微软雅黑" pitchFamily="34" charset="-122"/>
                <a:ea typeface="微软雅黑" pitchFamily="34" charset="-122"/>
              </a:rPr>
              <a:t>旧版本芯片组结构</a:t>
            </a:r>
            <a:endParaRPr lang="zh-CN" altLang="zh-CN" sz="1400" b="1" dirty="0">
              <a:solidFill>
                <a:srgbClr val="00B0F0"/>
              </a:solidFill>
              <a:latin typeface="微软雅黑" pitchFamily="34" charset="-122"/>
              <a:ea typeface="微软雅黑" pitchFamily="34" charset="-122"/>
            </a:endParaRPr>
          </a:p>
        </p:txBody>
      </p:sp>
      <p:sp>
        <p:nvSpPr>
          <p:cNvPr id="22" name="矩形 21">
            <a:extLst>
              <a:ext uri="{FF2B5EF4-FFF2-40B4-BE49-F238E27FC236}">
                <a16:creationId xmlns:a16="http://schemas.microsoft.com/office/drawing/2014/main" xmlns="" id="{AF76915F-1261-4A84-BD7D-0BE1C3064ABB}"/>
              </a:ext>
            </a:extLst>
          </p:cNvPr>
          <p:cNvSpPr/>
          <p:nvPr/>
        </p:nvSpPr>
        <p:spPr>
          <a:xfrm>
            <a:off x="6152918" y="3921507"/>
            <a:ext cx="2422458" cy="327397"/>
          </a:xfrm>
          <a:prstGeom prst="rect">
            <a:avLst/>
          </a:prstGeom>
        </p:spPr>
        <p:txBody>
          <a:bodyPr wrap="none">
            <a:spAutoFit/>
          </a:bodyPr>
          <a:lstStyle/>
          <a:p>
            <a:pPr indent="266700" algn="ctr">
              <a:lnSpc>
                <a:spcPts val="2000"/>
              </a:lnSpc>
              <a:spcAft>
                <a:spcPts val="0"/>
              </a:spcAft>
            </a:pPr>
            <a:r>
              <a:rPr lang="zh-CN" altLang="en-US" sz="1400" b="1" dirty="0">
                <a:solidFill>
                  <a:srgbClr val="00B0F0"/>
                </a:solidFill>
                <a:latin typeface="微软雅黑" pitchFamily="34" charset="-122"/>
                <a:ea typeface="微软雅黑" pitchFamily="34" charset="-122"/>
              </a:rPr>
              <a:t>图</a:t>
            </a:r>
            <a:r>
              <a:rPr lang="en-US" altLang="zh-CN" sz="1400" b="1" dirty="0">
                <a:solidFill>
                  <a:srgbClr val="00B0F0"/>
                </a:solidFill>
                <a:latin typeface="微软雅黑" pitchFamily="34" charset="-122"/>
                <a:ea typeface="微软雅黑" pitchFamily="34" charset="-122"/>
              </a:rPr>
              <a:t>1-5 </a:t>
            </a:r>
            <a:r>
              <a:rPr lang="zh-CN" altLang="en-US" sz="1400" b="1" dirty="0">
                <a:solidFill>
                  <a:srgbClr val="00B0F0"/>
                </a:solidFill>
                <a:latin typeface="微软雅黑" pitchFamily="34" charset="-122"/>
                <a:ea typeface="微软雅黑" pitchFamily="34" charset="-122"/>
              </a:rPr>
              <a:t>新版本芯片组结构</a:t>
            </a:r>
            <a:endParaRPr lang="zh-CN" altLang="zh-CN" sz="1400" b="1" dirty="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val="33015367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845</TotalTime>
  <Words>1686</Words>
  <Application>Microsoft Office PowerPoint</Application>
  <PresentationFormat>全屏显示(16:9)</PresentationFormat>
  <Paragraphs>210</Paragraphs>
  <Slides>25</Slides>
  <Notes>25</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9" baseType="lpstr">
      <vt:lpstr>Arial Unicode MS</vt:lpstr>
      <vt:lpstr>DIN-BoldItalic</vt:lpstr>
      <vt:lpstr>Impact MT Std</vt:lpstr>
      <vt:lpstr>Open Sans</vt:lpstr>
      <vt:lpstr>等线</vt:lpstr>
      <vt:lpstr>宋体</vt:lpstr>
      <vt:lpstr>微软雅黑</vt:lpstr>
      <vt:lpstr>Aharoni</vt:lpstr>
      <vt:lpstr>Arial</vt:lpstr>
      <vt:lpstr>Calibri</vt:lpstr>
      <vt:lpstr>Calibri Light</vt:lpstr>
      <vt:lpstr>Times New Roman</vt:lpstr>
      <vt:lpstr>Office 主题</vt:lpstr>
      <vt:lpstr>Microsoft Visio 2003-2010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gxjzy</cp:lastModifiedBy>
  <cp:revision>312</cp:revision>
  <dcterms:created xsi:type="dcterms:W3CDTF">2016-11-03T10:55:35Z</dcterms:created>
  <dcterms:modified xsi:type="dcterms:W3CDTF">2020-12-30T03:16:10Z</dcterms:modified>
</cp:coreProperties>
</file>