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58" r:id="rId3"/>
    <p:sldId id="259" r:id="rId4"/>
    <p:sldId id="279" r:id="rId5"/>
    <p:sldId id="284" r:id="rId6"/>
    <p:sldId id="280" r:id="rId7"/>
    <p:sldId id="285" r:id="rId8"/>
    <p:sldId id="300" r:id="rId9"/>
    <p:sldId id="301" r:id="rId10"/>
    <p:sldId id="302" r:id="rId11"/>
    <p:sldId id="323" r:id="rId12"/>
    <p:sldId id="324" r:id="rId13"/>
    <p:sldId id="325" r:id="rId14"/>
    <p:sldId id="326" r:id="rId15"/>
    <p:sldId id="327" r:id="rId16"/>
    <p:sldId id="328" r:id="rId17"/>
    <p:sldId id="330" r:id="rId18"/>
    <p:sldId id="331" r:id="rId19"/>
    <p:sldId id="332" r:id="rId20"/>
    <p:sldId id="333" r:id="rId21"/>
    <p:sldId id="335" r:id="rId22"/>
    <p:sldId id="336" r:id="rId23"/>
    <p:sldId id="281" r:id="rId24"/>
    <p:sldId id="287" r:id="rId25"/>
    <p:sldId id="289" r:id="rId26"/>
    <p:sldId id="320" r:id="rId27"/>
    <p:sldId id="290" r:id="rId28"/>
    <p:sldId id="291" r:id="rId29"/>
    <p:sldId id="338" r:id="rId30"/>
    <p:sldId id="282" r:id="rId31"/>
    <p:sldId id="295" r:id="rId32"/>
    <p:sldId id="283" r:id="rId33"/>
    <p:sldId id="296" r:id="rId34"/>
    <p:sldId id="340" r:id="rId35"/>
    <p:sldId id="299" r:id="rId3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3" autoAdjust="0"/>
    <p:restoredTop sz="94660"/>
  </p:normalViewPr>
  <p:slideViewPr>
    <p:cSldViewPr snapToGrid="0">
      <p:cViewPr varScale="1">
        <p:scale>
          <a:sx n="113" d="100"/>
          <a:sy n="113" d="100"/>
        </p:scale>
        <p:origin x="552" y="7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23</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24</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25</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26</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27</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28</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29</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30</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31</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32</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33</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34</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35</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Tree>
    <p:extLst>
      <p:ext uri="{BB962C8B-B14F-4D97-AF65-F5344CB8AC3E}">
        <p14:creationId xmlns:p14="http://schemas.microsoft.com/office/powerpoint/2010/main" val="3134612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ea typeface="微软雅黑" panose="020B0503020204020204" pitchFamily="34" charset="-122"/>
              </a:defRPr>
            </a:lvl1pPr>
          </a:lstStyle>
          <a:p>
            <a:fld id="{0454173E-8BE0-43B8-B9F2-AF9190E59ED5}" type="datetimeFigureOut">
              <a:rPr lang="zh-CN" altLang="en-US" smtClean="0"/>
              <a:pPr/>
              <a:t>2021/2/1</a:t>
            </a:fld>
            <a:endParaRPr lang="zh-CN" alt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ea typeface="微软雅黑" panose="020B0503020204020204" pitchFamily="34" charset="-122"/>
              </a:defRPr>
            </a:lvl1pPr>
          </a:lstStyle>
          <a:p>
            <a:fld id="{30EE5D71-07DE-437C-ACEC-D52CA2721CA4}" type="slidenum">
              <a:rPr lang="zh-CN" altLang="en-US" smtClean="0"/>
              <a:pPr/>
              <a:t>‹#›</a:t>
            </a:fld>
            <a:endParaRPr lang="zh-CN" altLang="en-US" dirty="0"/>
          </a:p>
        </p:txBody>
      </p:sp>
    </p:spTree>
    <p:extLst>
      <p:ext uri="{BB962C8B-B14F-4D97-AF65-F5344CB8AC3E}">
        <p14:creationId xmlns:p14="http://schemas.microsoft.com/office/powerpoint/2010/main" val="1774362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415772"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声卡电路基本结构</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248131" y="476317"/>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723549"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声卡电路工作基本原理</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248131" y="476317"/>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107996"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常见故障分析</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248131" y="476317"/>
            <a:ext cx="394660"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1.3</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3443812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故障现象</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解决方案</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70" r:id="rId4"/>
    <p:sldLayoutId id="2147483664" r:id="rId5"/>
    <p:sldLayoutId id="2147483665" r:id="rId6"/>
    <p:sldLayoutId id="2147483666" r:id="rId7"/>
    <p:sldLayoutId id="2147483667" r:id="rId8"/>
    <p:sldLayoutId id="2147483669" r:id="rId9"/>
    <p:sldLayoutId id="2147483662"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3742660" y="2600114"/>
            <a:ext cx="4827182"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188292" y="843444"/>
            <a:ext cx="3714910" cy="1374735"/>
          </a:xfrm>
          <a:prstGeom prst="rect">
            <a:avLst/>
          </a:prstGeom>
          <a:noFill/>
        </p:spPr>
        <p:txBody>
          <a:bodyPr wrap="square" rtlCol="0" anchor="ctr" anchorCtr="0">
            <a:spAutoFit/>
          </a:bodyPr>
          <a:lstStyle/>
          <a:p>
            <a:pPr>
              <a:lnSpc>
                <a:spcPts val="10000"/>
              </a:lnSpc>
            </a:pPr>
            <a:r>
              <a:rPr lang="zh-CN" altLang="zh-CN" sz="5000" b="1" spc="600" dirty="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声卡电路</a:t>
            </a:r>
            <a:endPar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015369" y="2600114"/>
            <a:ext cx="4310795" cy="473206"/>
          </a:xfrm>
          <a:prstGeom prst="rect">
            <a:avLst/>
          </a:prstGeom>
        </p:spPr>
        <p:txBody>
          <a:bodyPr wrap="none">
            <a:spAutoFit/>
          </a:bodyPr>
          <a:lstStyle/>
          <a:p>
            <a:r>
              <a:rPr lang="zh-CN" altLang="zh-CN" sz="2475" b="1" dirty="0">
                <a:solidFill>
                  <a:srgbClr val="92D050"/>
                </a:solidFill>
                <a:latin typeface="微软雅黑" panose="020B0503020204020204" pitchFamily="34" charset="-122"/>
                <a:ea typeface="微软雅黑" panose="020B0503020204020204" pitchFamily="34" charset="-122"/>
              </a:rPr>
              <a:t>功能</a:t>
            </a:r>
            <a:r>
              <a:rPr lang="zh-CN" altLang="zh-CN" sz="2475" b="1" dirty="0" smtClean="0">
                <a:solidFill>
                  <a:srgbClr val="92D050"/>
                </a:solidFill>
                <a:latin typeface="微软雅黑" panose="020B0503020204020204" pitchFamily="34" charset="-122"/>
                <a:ea typeface="微软雅黑" panose="020B0503020204020204" pitchFamily="34" charset="-122"/>
              </a:rPr>
              <a:t>板</a:t>
            </a:r>
            <a:r>
              <a:rPr lang="zh-CN" altLang="en-US" sz="2475" b="1" dirty="0">
                <a:solidFill>
                  <a:srgbClr val="92D050"/>
                </a:solidFill>
                <a:latin typeface="微软雅黑" panose="020B0503020204020204" pitchFamily="34" charset="-122"/>
                <a:ea typeface="微软雅黑" panose="020B0503020204020204" pitchFamily="34" charset="-122"/>
              </a:rPr>
              <a:t>的工作原理与故障分析</a:t>
            </a: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943850"/>
            <a:ext cx="8265049" cy="1384995"/>
          </a:xfrm>
          <a:prstGeom prst="rect">
            <a:avLst/>
          </a:prstGeom>
          <a:noFill/>
        </p:spPr>
        <p:txBody>
          <a:bodyPr wrap="square" rtlCol="0">
            <a:spAutoFit/>
          </a:bodyPr>
          <a:lstStyle/>
          <a:p>
            <a:pPr indent="457200">
              <a:lnSpc>
                <a:spcPct val="150000"/>
              </a:lnSpc>
            </a:pPr>
            <a:r>
              <a:rPr lang="en-US" altLang="zh-CN" sz="1400" dirty="0">
                <a:solidFill>
                  <a:schemeClr val="bg1"/>
                </a:solidFill>
                <a:ea typeface="微软雅黑" panose="020B0503020204020204" pitchFamily="34" charset="-122"/>
              </a:rPr>
              <a:t>b.</a:t>
            </a:r>
            <a:r>
              <a:rPr lang="zh-CN" altLang="zh-CN" sz="1400" dirty="0">
                <a:solidFill>
                  <a:schemeClr val="bg1"/>
                </a:solidFill>
                <a:ea typeface="微软雅黑" panose="020B0503020204020204" pitchFamily="34" charset="-122"/>
              </a:rPr>
              <a:t>集成块</a:t>
            </a:r>
          </a:p>
          <a:p>
            <a:pPr indent="457200">
              <a:lnSpc>
                <a:spcPct val="150000"/>
              </a:lnSpc>
            </a:pPr>
            <a:r>
              <a:rPr lang="zh-CN" altLang="zh-CN" sz="1400" dirty="0">
                <a:solidFill>
                  <a:schemeClr val="bg1"/>
                </a:solidFill>
                <a:ea typeface="微软雅黑" panose="020B0503020204020204" pitchFamily="34" charset="-122"/>
              </a:rPr>
              <a:t>声卡上还有很多集成电路块，主要有稳压电路块及主芯片外围控制芯片等。另外常见的芯片还有运算放大器（运放），运放的作用是将低电平做适当放大来相关设备使用，常见的运放芯片主要有</a:t>
            </a:r>
            <a:r>
              <a:rPr lang="en-US" altLang="zh-CN" sz="1400" dirty="0">
                <a:solidFill>
                  <a:schemeClr val="bg1"/>
                </a:solidFill>
                <a:ea typeface="微软雅黑" panose="020B0503020204020204" pitchFamily="34" charset="-122"/>
              </a:rPr>
              <a:t>PHILIPS</a:t>
            </a:r>
            <a:r>
              <a:rPr lang="zh-CN" altLang="zh-CN" sz="1400" dirty="0">
                <a:solidFill>
                  <a:schemeClr val="bg1"/>
                </a:solidFill>
                <a:ea typeface="微软雅黑" panose="020B0503020204020204" pitchFamily="34" charset="-122"/>
              </a:rPr>
              <a:t>的</a:t>
            </a:r>
            <a:r>
              <a:rPr lang="en-US" altLang="zh-CN" sz="1400" dirty="0">
                <a:solidFill>
                  <a:schemeClr val="bg1"/>
                </a:solidFill>
                <a:ea typeface="微软雅黑" panose="020B0503020204020204" pitchFamily="34" charset="-122"/>
              </a:rPr>
              <a:t>TDA</a:t>
            </a:r>
            <a:r>
              <a:rPr lang="zh-CN" altLang="zh-CN" sz="1400" dirty="0">
                <a:solidFill>
                  <a:schemeClr val="bg1"/>
                </a:solidFill>
                <a:ea typeface="微软雅黑" panose="020B0503020204020204" pitchFamily="34" charset="-122"/>
              </a:rPr>
              <a:t>系列和国家半导体的</a:t>
            </a:r>
            <a:r>
              <a:rPr lang="en-US" altLang="zh-CN" sz="1400" dirty="0">
                <a:solidFill>
                  <a:schemeClr val="bg1"/>
                </a:solidFill>
                <a:ea typeface="微软雅黑" panose="020B0503020204020204" pitchFamily="34" charset="-122"/>
              </a:rPr>
              <a:t>LM</a:t>
            </a:r>
            <a:r>
              <a:rPr lang="zh-CN" altLang="zh-CN" sz="1400" dirty="0">
                <a:solidFill>
                  <a:schemeClr val="bg1"/>
                </a:solidFill>
                <a:ea typeface="微软雅黑" panose="020B0503020204020204" pitchFamily="34" charset="-122"/>
              </a:rPr>
              <a:t>系列。如图</a:t>
            </a:r>
            <a:r>
              <a:rPr lang="en-US" altLang="zh-CN" sz="1400" dirty="0">
                <a:solidFill>
                  <a:schemeClr val="bg1"/>
                </a:solidFill>
                <a:ea typeface="微软雅黑" panose="020B0503020204020204" pitchFamily="34" charset="-122"/>
              </a:rPr>
              <a:t>5-3</a:t>
            </a:r>
            <a:r>
              <a:rPr lang="zh-CN" altLang="zh-CN" sz="1400" dirty="0">
                <a:solidFill>
                  <a:schemeClr val="bg1"/>
                </a:solidFill>
                <a:ea typeface="微软雅黑" panose="020B0503020204020204" pitchFamily="34" charset="-122"/>
              </a:rPr>
              <a:t>所示为运算放大器。</a:t>
            </a:r>
          </a:p>
        </p:txBody>
      </p:sp>
      <p:pic>
        <p:nvPicPr>
          <p:cNvPr id="12" name="图片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8494" y="2401537"/>
            <a:ext cx="2932112" cy="2198991"/>
          </a:xfrm>
          <a:prstGeom prst="rect">
            <a:avLst/>
          </a:prstGeom>
          <a:noFill/>
          <a:ln w="9525">
            <a:noFill/>
            <a:miter lim="800000"/>
            <a:headEnd/>
            <a:tailEnd/>
          </a:ln>
        </p:spPr>
      </p:pic>
      <p:sp>
        <p:nvSpPr>
          <p:cNvPr id="2" name="矩形 1"/>
          <p:cNvSpPr/>
          <p:nvPr/>
        </p:nvSpPr>
        <p:spPr>
          <a:xfrm>
            <a:off x="3590023" y="4678473"/>
            <a:ext cx="1491114"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5-3 </a:t>
            </a:r>
            <a:r>
              <a:rPr lang="zh-CN" altLang="zh-CN" dirty="0">
                <a:solidFill>
                  <a:schemeClr val="bg1"/>
                </a:solidFill>
                <a:ea typeface="微软雅黑" panose="020B0503020204020204" pitchFamily="34" charset="-122"/>
              </a:rPr>
              <a:t>运算放大器</a:t>
            </a:r>
            <a:endParaRPr lang="zh-CN" altLang="zh-CN" b="1"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1819404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1443601"/>
            <a:ext cx="4080399" cy="2677656"/>
          </a:xfrm>
          <a:prstGeom prst="rect">
            <a:avLst/>
          </a:prstGeom>
          <a:noFill/>
        </p:spPr>
        <p:txBody>
          <a:bodyPr wrap="square" rtlCol="0">
            <a:spAutoFit/>
          </a:bodyPr>
          <a:lstStyle/>
          <a:p>
            <a:pPr indent="457200">
              <a:lnSpc>
                <a:spcPct val="150000"/>
              </a:lnSpc>
            </a:pPr>
            <a:r>
              <a:rPr lang="en-US" altLang="zh-CN" sz="1400" dirty="0">
                <a:solidFill>
                  <a:schemeClr val="bg1"/>
                </a:solidFill>
                <a:ea typeface="微软雅黑" panose="020B0503020204020204" pitchFamily="34" charset="-122"/>
              </a:rPr>
              <a:t>c.</a:t>
            </a:r>
            <a:r>
              <a:rPr lang="zh-CN" altLang="zh-CN" sz="1400" dirty="0">
                <a:solidFill>
                  <a:schemeClr val="bg1"/>
                </a:solidFill>
                <a:ea typeface="微软雅黑" panose="020B0503020204020204" pitchFamily="34" charset="-122"/>
              </a:rPr>
              <a:t>电容</a:t>
            </a:r>
          </a:p>
          <a:p>
            <a:pPr indent="457200">
              <a:lnSpc>
                <a:spcPct val="150000"/>
              </a:lnSpc>
            </a:pPr>
            <a:r>
              <a:rPr lang="zh-CN" altLang="zh-CN" sz="1400" dirty="0">
                <a:solidFill>
                  <a:schemeClr val="bg1"/>
                </a:solidFill>
                <a:ea typeface="微软雅黑" panose="020B0503020204020204" pitchFamily="34" charset="-122"/>
              </a:rPr>
              <a:t>电容是声卡上的重要部件，而且电容质量的优劣也会直接关系到整块声卡品质的优劣。特别是直流电源输出端的耦合电容，其做用与品质都非常重要。耦合电容容量过小，电脑开机时音箱中常会有爆破声出现，而且一些耐压系统低的耦合电容还可能自身出现爆裂造成声卡的损坏。如图</a:t>
            </a:r>
            <a:r>
              <a:rPr lang="en-US" altLang="zh-CN" sz="1400" dirty="0">
                <a:solidFill>
                  <a:schemeClr val="bg1"/>
                </a:solidFill>
                <a:ea typeface="微软雅黑" panose="020B0503020204020204" pitchFamily="34" charset="-122"/>
              </a:rPr>
              <a:t>5-4</a:t>
            </a:r>
            <a:r>
              <a:rPr lang="zh-CN" altLang="zh-CN" sz="1400" dirty="0">
                <a:solidFill>
                  <a:schemeClr val="bg1"/>
                </a:solidFill>
                <a:ea typeface="微软雅黑" panose="020B0503020204020204" pitchFamily="34" charset="-122"/>
              </a:rPr>
              <a:t>所示为各类型电容。</a:t>
            </a:r>
          </a:p>
        </p:txBody>
      </p:sp>
      <p:sp>
        <p:nvSpPr>
          <p:cNvPr id="2" name="矩形 1"/>
          <p:cNvSpPr/>
          <p:nvPr/>
        </p:nvSpPr>
        <p:spPr>
          <a:xfrm>
            <a:off x="6539029" y="4439377"/>
            <a:ext cx="1539204"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5-4 </a:t>
            </a:r>
            <a:r>
              <a:rPr lang="zh-CN" altLang="zh-CN" sz="1400" dirty="0">
                <a:solidFill>
                  <a:schemeClr val="bg1"/>
                </a:solidFill>
                <a:ea typeface="微软雅黑" panose="020B0503020204020204" pitchFamily="34" charset="-122"/>
              </a:rPr>
              <a:t>各类型电容</a:t>
            </a:r>
          </a:p>
        </p:txBody>
      </p:sp>
      <p:pic>
        <p:nvPicPr>
          <p:cNvPr id="14" name="图片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296" y="1344749"/>
            <a:ext cx="2295164" cy="2854960"/>
          </a:xfrm>
          <a:prstGeom prst="rect">
            <a:avLst/>
          </a:prstGeom>
          <a:noFill/>
          <a:ln w="9525">
            <a:noFill/>
            <a:miter lim="800000"/>
            <a:headEnd/>
            <a:tailEnd/>
          </a:ln>
        </p:spPr>
      </p:pic>
    </p:spTree>
    <p:extLst>
      <p:ext uri="{BB962C8B-B14F-4D97-AF65-F5344CB8AC3E}">
        <p14:creationId xmlns:p14="http://schemas.microsoft.com/office/powerpoint/2010/main" val="29134361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519953" y="2018189"/>
            <a:ext cx="4080399" cy="1061829"/>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另外，声卡上还有电阻及晶振等必不可少的元器件。如图</a:t>
            </a:r>
            <a:r>
              <a:rPr lang="en-US" altLang="zh-CN" sz="1400" dirty="0">
                <a:solidFill>
                  <a:schemeClr val="bg1"/>
                </a:solidFill>
                <a:ea typeface="微软雅黑" panose="020B0503020204020204" pitchFamily="34" charset="-122"/>
              </a:rPr>
              <a:t>5-5</a:t>
            </a:r>
            <a:r>
              <a:rPr lang="zh-CN" altLang="zh-CN" sz="1400" dirty="0">
                <a:solidFill>
                  <a:schemeClr val="bg1"/>
                </a:solidFill>
                <a:ea typeface="微软雅黑" panose="020B0503020204020204" pitchFamily="34" charset="-122"/>
              </a:rPr>
              <a:t>所示为常见晶振和电阻、电容二极管等器件。</a:t>
            </a:r>
          </a:p>
        </p:txBody>
      </p:sp>
      <p:sp>
        <p:nvSpPr>
          <p:cNvPr id="2" name="矩形 1"/>
          <p:cNvSpPr/>
          <p:nvPr/>
        </p:nvSpPr>
        <p:spPr>
          <a:xfrm>
            <a:off x="5668493" y="3696427"/>
            <a:ext cx="1858201"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5-5</a:t>
            </a:r>
            <a:r>
              <a:rPr lang="zh-CN" altLang="zh-CN" sz="1400" dirty="0">
                <a:solidFill>
                  <a:schemeClr val="bg1"/>
                </a:solidFill>
                <a:ea typeface="微软雅黑" panose="020B0503020204020204" pitchFamily="34" charset="-122"/>
              </a:rPr>
              <a:t>常见晶振及器件</a:t>
            </a: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5395649" y="1648857"/>
            <a:ext cx="2286760" cy="1516380"/>
          </a:xfrm>
          <a:prstGeom prst="rect">
            <a:avLst/>
          </a:prstGeom>
          <a:noFill/>
          <a:ln w="9525">
            <a:noFill/>
            <a:miter lim="800000"/>
            <a:headEnd/>
            <a:tailEnd/>
          </a:ln>
        </p:spPr>
      </p:pic>
    </p:spTree>
    <p:extLst>
      <p:ext uri="{BB962C8B-B14F-4D97-AF65-F5344CB8AC3E}">
        <p14:creationId xmlns:p14="http://schemas.microsoft.com/office/powerpoint/2010/main" val="24402336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矩形 2"/>
          <p:cNvSpPr/>
          <p:nvPr/>
        </p:nvSpPr>
        <p:spPr>
          <a:xfrm>
            <a:off x="467833" y="1363796"/>
            <a:ext cx="8442251" cy="2666114"/>
          </a:xfrm>
          <a:prstGeom prst="rect">
            <a:avLst/>
          </a:prstGeom>
        </p:spPr>
        <p:txBody>
          <a:bodyPr wrap="square">
            <a:spAutoFit/>
          </a:bodyPr>
          <a:lstStyle/>
          <a:p>
            <a:pPr indent="457200">
              <a:lnSpc>
                <a:spcPct val="150000"/>
              </a:lnSpc>
            </a:pPr>
            <a:r>
              <a:rPr lang="en-US" altLang="zh-CN" sz="1400" dirty="0">
                <a:solidFill>
                  <a:schemeClr val="bg1"/>
                </a:solidFill>
                <a:ea typeface="微软雅黑" panose="020B0503020204020204" pitchFamily="34" charset="-122"/>
              </a:rPr>
              <a:t>3.</a:t>
            </a:r>
            <a:r>
              <a:rPr lang="zh-CN" altLang="en-US" sz="1400" dirty="0">
                <a:solidFill>
                  <a:schemeClr val="bg1"/>
                </a:solidFill>
                <a:ea typeface="微软雅黑" panose="020B0503020204020204" pitchFamily="34" charset="-122"/>
              </a:rPr>
              <a:t>主要接口一览</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smtClean="0">
                <a:solidFill>
                  <a:schemeClr val="bg1"/>
                </a:solidFill>
                <a:ea typeface="微软雅黑" panose="020B0503020204020204" pitchFamily="34" charset="-122"/>
              </a:rPr>
              <a:t>声卡</a:t>
            </a:r>
            <a:r>
              <a:rPr lang="zh-CN" altLang="zh-CN" sz="1400" dirty="0">
                <a:solidFill>
                  <a:schemeClr val="bg1"/>
                </a:solidFill>
                <a:ea typeface="微软雅黑" panose="020B0503020204020204" pitchFamily="34" charset="-122"/>
              </a:rPr>
              <a:t>上有很多接口，下面我们就对其进行一下简单介绍。如图</a:t>
            </a:r>
            <a:r>
              <a:rPr lang="en-US" altLang="zh-CN" sz="1400" dirty="0">
                <a:solidFill>
                  <a:schemeClr val="bg1"/>
                </a:solidFill>
                <a:ea typeface="微软雅黑" panose="020B0503020204020204" pitchFamily="34" charset="-122"/>
              </a:rPr>
              <a:t>5-6</a:t>
            </a:r>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5-7</a:t>
            </a:r>
            <a:r>
              <a:rPr lang="zh-CN" altLang="zh-CN" sz="1400" dirty="0">
                <a:solidFill>
                  <a:schemeClr val="bg1"/>
                </a:solidFill>
                <a:ea typeface="微软雅黑" panose="020B0503020204020204" pitchFamily="34" charset="-122"/>
              </a:rPr>
              <a:t>所示。</a:t>
            </a:r>
          </a:p>
          <a:p>
            <a:pPr indent="457200">
              <a:lnSpc>
                <a:spcPct val="150000"/>
              </a:lnSpc>
            </a:pPr>
            <a:r>
              <a:rPr lang="en-US" altLang="zh-CN" sz="1400" dirty="0">
                <a:solidFill>
                  <a:schemeClr val="bg1"/>
                </a:solidFill>
                <a:ea typeface="微软雅黑" panose="020B0503020204020204" pitchFamily="34" charset="-122"/>
              </a:rPr>
              <a:t>a.</a:t>
            </a:r>
            <a:r>
              <a:rPr lang="zh-CN" altLang="zh-CN" sz="1400" dirty="0">
                <a:solidFill>
                  <a:schemeClr val="bg1"/>
                </a:solidFill>
                <a:ea typeface="微软雅黑" panose="020B0503020204020204" pitchFamily="34" charset="-122"/>
              </a:rPr>
              <a:t>游戏杆</a:t>
            </a:r>
            <a:r>
              <a:rPr lang="en-US" altLang="zh-CN" sz="1400" dirty="0">
                <a:solidFill>
                  <a:schemeClr val="bg1"/>
                </a:solidFill>
                <a:ea typeface="微软雅黑" panose="020B0503020204020204" pitchFamily="34" charset="-122"/>
              </a:rPr>
              <a:t>/MIDI</a:t>
            </a:r>
            <a:r>
              <a:rPr lang="zh-CN" altLang="zh-CN" sz="1400" dirty="0">
                <a:solidFill>
                  <a:schemeClr val="bg1"/>
                </a:solidFill>
                <a:ea typeface="微软雅黑" panose="020B0503020204020204" pitchFamily="34" charset="-122"/>
              </a:rPr>
              <a:t>插口：用于连接游戏杆</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手柄</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方向盘等外界游戏控制器或</a:t>
            </a:r>
            <a:r>
              <a:rPr lang="en-US" altLang="zh-CN" sz="1400" dirty="0">
                <a:solidFill>
                  <a:schemeClr val="bg1"/>
                </a:solidFill>
                <a:ea typeface="微软雅黑" panose="020B0503020204020204" pitchFamily="34" charset="-122"/>
              </a:rPr>
              <a:t>MIDI</a:t>
            </a:r>
            <a:r>
              <a:rPr lang="zh-CN" altLang="zh-CN" sz="1400" dirty="0">
                <a:solidFill>
                  <a:schemeClr val="bg1"/>
                </a:solidFill>
                <a:ea typeface="微软雅黑" panose="020B0503020204020204" pitchFamily="34" charset="-122"/>
              </a:rPr>
              <a:t>键盘</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电子琴，你也可先购买一个光纤</a:t>
            </a:r>
            <a:r>
              <a:rPr lang="en-US" altLang="zh-CN" sz="1400" dirty="0">
                <a:solidFill>
                  <a:schemeClr val="bg1"/>
                </a:solidFill>
                <a:ea typeface="微软雅黑" panose="020B0503020204020204" pitchFamily="34" charset="-122"/>
              </a:rPr>
              <a:t>MIDI</a:t>
            </a:r>
            <a:r>
              <a:rPr lang="zh-CN" altLang="zh-CN" sz="1400" dirty="0">
                <a:solidFill>
                  <a:schemeClr val="bg1"/>
                </a:solidFill>
                <a:ea typeface="微软雅黑" panose="020B0503020204020204" pitchFamily="34" charset="-122"/>
              </a:rPr>
              <a:t>套件再来插入上述设备。</a:t>
            </a:r>
          </a:p>
          <a:p>
            <a:pPr indent="457200">
              <a:lnSpc>
                <a:spcPct val="150000"/>
              </a:lnSpc>
            </a:pPr>
            <a:r>
              <a:rPr lang="en-US" altLang="zh-CN" sz="1400" dirty="0">
                <a:solidFill>
                  <a:schemeClr val="bg1"/>
                </a:solidFill>
                <a:ea typeface="微软雅黑" panose="020B0503020204020204" pitchFamily="34" charset="-122"/>
              </a:rPr>
              <a:t>b.</a:t>
            </a:r>
            <a:r>
              <a:rPr lang="zh-CN" altLang="zh-CN" sz="1400" dirty="0">
                <a:solidFill>
                  <a:schemeClr val="bg1"/>
                </a:solidFill>
                <a:ea typeface="微软雅黑" panose="020B0503020204020204" pitchFamily="34" charset="-122"/>
              </a:rPr>
              <a:t>后置输出插孔：将音频信号输出到有源音箱或功率放大器。</a:t>
            </a:r>
          </a:p>
          <a:p>
            <a:pPr indent="457200">
              <a:lnSpc>
                <a:spcPct val="150000"/>
              </a:lnSpc>
            </a:pPr>
            <a:r>
              <a:rPr lang="en-US" altLang="zh-CN" sz="1400" dirty="0">
                <a:solidFill>
                  <a:schemeClr val="bg1"/>
                </a:solidFill>
                <a:ea typeface="微软雅黑" panose="020B0503020204020204" pitchFamily="34" charset="-122"/>
              </a:rPr>
              <a:t>c.</a:t>
            </a:r>
            <a:r>
              <a:rPr lang="zh-CN" altLang="zh-CN" sz="1400" dirty="0">
                <a:solidFill>
                  <a:schemeClr val="bg1"/>
                </a:solidFill>
                <a:ea typeface="微软雅黑" panose="020B0503020204020204" pitchFamily="34" charset="-122"/>
              </a:rPr>
              <a:t>线性输出插孔（</a:t>
            </a:r>
            <a:r>
              <a:rPr lang="en-US" altLang="zh-CN" sz="1400" dirty="0">
                <a:solidFill>
                  <a:schemeClr val="bg1"/>
                </a:solidFill>
                <a:ea typeface="微软雅黑" panose="020B0503020204020204" pitchFamily="34" charset="-122"/>
              </a:rPr>
              <a:t>LINE OUT</a:t>
            </a:r>
            <a:r>
              <a:rPr lang="zh-CN" altLang="zh-CN" sz="1400" dirty="0">
                <a:solidFill>
                  <a:schemeClr val="bg1"/>
                </a:solidFill>
                <a:ea typeface="微软雅黑" panose="020B0503020204020204" pitchFamily="34" charset="-122"/>
              </a:rPr>
              <a:t>）：将音频信号输出到有源音箱</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耳机或功率放大器。</a:t>
            </a:r>
          </a:p>
          <a:p>
            <a:pPr indent="457200">
              <a:lnSpc>
                <a:spcPct val="150000"/>
              </a:lnSpc>
            </a:pPr>
            <a:r>
              <a:rPr lang="en-US" altLang="zh-CN" sz="1400" dirty="0">
                <a:solidFill>
                  <a:schemeClr val="bg1"/>
                </a:solidFill>
                <a:ea typeface="微软雅黑" panose="020B0503020204020204" pitchFamily="34" charset="-122"/>
              </a:rPr>
              <a:t>d.</a:t>
            </a:r>
            <a:r>
              <a:rPr lang="zh-CN" altLang="zh-CN" sz="1400" dirty="0">
                <a:solidFill>
                  <a:schemeClr val="bg1"/>
                </a:solidFill>
                <a:ea typeface="微软雅黑" panose="020B0503020204020204" pitchFamily="34" charset="-122"/>
              </a:rPr>
              <a:t>话筒输入插孔（</a:t>
            </a:r>
            <a:r>
              <a:rPr lang="en-US" altLang="zh-CN" sz="1400" dirty="0">
                <a:solidFill>
                  <a:schemeClr val="bg1"/>
                </a:solidFill>
                <a:ea typeface="微软雅黑" panose="020B0503020204020204" pitchFamily="34" charset="-122"/>
              </a:rPr>
              <a:t>MIC IN</a:t>
            </a:r>
            <a:r>
              <a:rPr lang="zh-CN" altLang="zh-CN" sz="1400" dirty="0">
                <a:solidFill>
                  <a:schemeClr val="bg1"/>
                </a:solidFill>
                <a:ea typeface="微软雅黑" panose="020B0503020204020204" pitchFamily="34" charset="-122"/>
              </a:rPr>
              <a:t>）：用于连接话筒，主要用来语音输入。</a:t>
            </a:r>
          </a:p>
          <a:p>
            <a:pPr indent="457200">
              <a:lnSpc>
                <a:spcPct val="150000"/>
              </a:lnSpc>
            </a:pPr>
            <a:r>
              <a:rPr lang="en-US" altLang="zh-CN" sz="1400" dirty="0">
                <a:solidFill>
                  <a:schemeClr val="bg1"/>
                </a:solidFill>
                <a:ea typeface="微软雅黑" panose="020B0503020204020204" pitchFamily="34" charset="-122"/>
              </a:rPr>
              <a:t>e.</a:t>
            </a:r>
            <a:r>
              <a:rPr lang="zh-CN" altLang="zh-CN" sz="1400" dirty="0">
                <a:solidFill>
                  <a:schemeClr val="bg1"/>
                </a:solidFill>
                <a:ea typeface="微软雅黑" panose="020B0503020204020204" pitchFamily="34" charset="-122"/>
              </a:rPr>
              <a:t>线性输入插孔（</a:t>
            </a:r>
            <a:r>
              <a:rPr lang="en-US" altLang="zh-CN" sz="1400" dirty="0">
                <a:solidFill>
                  <a:schemeClr val="bg1"/>
                </a:solidFill>
                <a:ea typeface="微软雅黑" panose="020B0503020204020204" pitchFamily="34" charset="-122"/>
              </a:rPr>
              <a:t>LINE IN</a:t>
            </a:r>
            <a:r>
              <a:rPr lang="zh-CN" altLang="zh-CN" sz="1400" dirty="0">
                <a:solidFill>
                  <a:schemeClr val="bg1"/>
                </a:solidFill>
                <a:ea typeface="微软雅黑" panose="020B0503020204020204" pitchFamily="34" charset="-122"/>
              </a:rPr>
              <a:t>）：用于将随身听或影碟机等外部设备的声音信号输入电脑。</a:t>
            </a:r>
          </a:p>
        </p:txBody>
      </p:sp>
    </p:spTree>
    <p:extLst>
      <p:ext uri="{BB962C8B-B14F-4D97-AF65-F5344CB8AC3E}">
        <p14:creationId xmlns:p14="http://schemas.microsoft.com/office/powerpoint/2010/main" val="12560528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矩形 2"/>
          <p:cNvSpPr/>
          <p:nvPr/>
        </p:nvSpPr>
        <p:spPr>
          <a:xfrm>
            <a:off x="683376" y="1321264"/>
            <a:ext cx="7918450" cy="2677656"/>
          </a:xfrm>
          <a:prstGeom prst="rect">
            <a:avLst/>
          </a:prstGeom>
        </p:spPr>
        <p:txBody>
          <a:bodyPr wrap="square">
            <a:spAutoFit/>
          </a:bodyPr>
          <a:lstStyle/>
          <a:p>
            <a:pPr indent="457200">
              <a:lnSpc>
                <a:spcPct val="150000"/>
              </a:lnSpc>
            </a:pPr>
            <a:r>
              <a:rPr lang="en-US" altLang="zh-CN" sz="1400" dirty="0">
                <a:solidFill>
                  <a:schemeClr val="bg1"/>
                </a:solidFill>
                <a:ea typeface="微软雅黑" panose="020B0503020204020204" pitchFamily="34" charset="-122"/>
              </a:rPr>
              <a:t>f.</a:t>
            </a:r>
            <a:r>
              <a:rPr lang="zh-CN" altLang="zh-CN" sz="1400" dirty="0">
                <a:solidFill>
                  <a:schemeClr val="bg1"/>
                </a:solidFill>
                <a:ea typeface="微软雅黑" panose="020B0503020204020204" pitchFamily="34" charset="-122"/>
              </a:rPr>
              <a:t>电话应答设备接口（</a:t>
            </a:r>
            <a:r>
              <a:rPr lang="en-US" altLang="zh-CN" sz="1400" dirty="0">
                <a:solidFill>
                  <a:schemeClr val="bg1"/>
                </a:solidFill>
                <a:ea typeface="微软雅黑" panose="020B0503020204020204" pitchFamily="34" charset="-122"/>
              </a:rPr>
              <a:t>TAD</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Telephone Answering Device</a:t>
            </a:r>
            <a:r>
              <a:rPr lang="zh-CN" altLang="zh-CN" sz="1400" dirty="0">
                <a:solidFill>
                  <a:schemeClr val="bg1"/>
                </a:solidFill>
                <a:ea typeface="微软雅黑" panose="020B0503020204020204" pitchFamily="34" charset="-122"/>
              </a:rPr>
              <a:t>）：用来提供标准语音</a:t>
            </a:r>
            <a:r>
              <a:rPr lang="en-US" altLang="zh-CN" sz="1400" dirty="0">
                <a:solidFill>
                  <a:schemeClr val="bg1"/>
                </a:solidFill>
                <a:ea typeface="微软雅黑" panose="020B0503020204020204" pitchFamily="34" charset="-122"/>
              </a:rPr>
              <a:t>MODEM</a:t>
            </a:r>
            <a:r>
              <a:rPr lang="zh-CN" altLang="zh-CN" sz="1400" dirty="0">
                <a:solidFill>
                  <a:schemeClr val="bg1"/>
                </a:solidFill>
                <a:ea typeface="微软雅黑" panose="020B0503020204020204" pitchFamily="34" charset="-122"/>
              </a:rPr>
              <a:t>的连接并向</a:t>
            </a:r>
            <a:r>
              <a:rPr lang="en-US" altLang="zh-CN" sz="1400" dirty="0">
                <a:solidFill>
                  <a:schemeClr val="bg1"/>
                </a:solidFill>
                <a:ea typeface="微软雅黑" panose="020B0503020204020204" pitchFamily="34" charset="-122"/>
              </a:rPr>
              <a:t>MODEM</a:t>
            </a:r>
            <a:r>
              <a:rPr lang="zh-CN" altLang="zh-CN" sz="1400" dirty="0">
                <a:solidFill>
                  <a:schemeClr val="bg1"/>
                </a:solidFill>
                <a:ea typeface="微软雅黑" panose="020B0503020204020204" pitchFamily="34" charset="-122"/>
              </a:rPr>
              <a:t>传送话筒信号，所以配合</a:t>
            </a:r>
            <a:r>
              <a:rPr lang="en-US" altLang="zh-CN" sz="1400" dirty="0">
                <a:solidFill>
                  <a:schemeClr val="bg1"/>
                </a:solidFill>
                <a:ea typeface="微软雅黑" panose="020B0503020204020204" pitchFamily="34" charset="-122"/>
              </a:rPr>
              <a:t>MODEM</a:t>
            </a:r>
            <a:r>
              <a:rPr lang="zh-CN" altLang="zh-CN" sz="1400" dirty="0">
                <a:solidFill>
                  <a:schemeClr val="bg1"/>
                </a:solidFill>
                <a:ea typeface="微软雅黑" panose="020B0503020204020204" pitchFamily="34" charset="-122"/>
              </a:rPr>
              <a:t>卡和软件，可使电脑具备电话自动应答功能。</a:t>
            </a:r>
          </a:p>
          <a:p>
            <a:pPr indent="457200">
              <a:lnSpc>
                <a:spcPct val="150000"/>
              </a:lnSpc>
            </a:pPr>
            <a:r>
              <a:rPr lang="en-US" altLang="zh-CN" sz="1400" dirty="0">
                <a:solidFill>
                  <a:schemeClr val="bg1"/>
                </a:solidFill>
                <a:ea typeface="微软雅黑" panose="020B0503020204020204" pitchFamily="34" charset="-122"/>
              </a:rPr>
              <a:t>g.</a:t>
            </a:r>
            <a:r>
              <a:rPr lang="zh-CN" altLang="zh-CN" sz="1400" dirty="0">
                <a:solidFill>
                  <a:schemeClr val="bg1"/>
                </a:solidFill>
                <a:ea typeface="微软雅黑" panose="020B0503020204020204" pitchFamily="34" charset="-122"/>
              </a:rPr>
              <a:t>模拟</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音频输入接口（</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IN</a:t>
            </a:r>
            <a:r>
              <a:rPr lang="zh-CN" altLang="zh-CN" sz="1400" dirty="0">
                <a:solidFill>
                  <a:schemeClr val="bg1"/>
                </a:solidFill>
                <a:ea typeface="微软雅黑" panose="020B0503020204020204" pitchFamily="34" charset="-122"/>
              </a:rPr>
              <a:t>）：使用</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音源线将来自</a:t>
            </a:r>
            <a:r>
              <a:rPr lang="en-US" altLang="zh-CN" sz="1400" dirty="0">
                <a:solidFill>
                  <a:schemeClr val="bg1"/>
                </a:solidFill>
                <a:ea typeface="微软雅黑" panose="020B0503020204020204" pitchFamily="34" charset="-122"/>
              </a:rPr>
              <a:t>CD/DVD</a:t>
            </a:r>
            <a:r>
              <a:rPr lang="zh-CN" altLang="zh-CN" sz="1400" dirty="0">
                <a:solidFill>
                  <a:schemeClr val="bg1"/>
                </a:solidFill>
                <a:ea typeface="微软雅黑" panose="020B0503020204020204" pitchFamily="34" charset="-122"/>
              </a:rPr>
              <a:t>光驱的模拟音频信号接入。</a:t>
            </a:r>
          </a:p>
          <a:p>
            <a:pPr indent="457200">
              <a:lnSpc>
                <a:spcPct val="150000"/>
              </a:lnSpc>
            </a:pPr>
            <a:r>
              <a:rPr lang="en-US" altLang="zh-CN" sz="1400" dirty="0">
                <a:solidFill>
                  <a:schemeClr val="bg1"/>
                </a:solidFill>
                <a:ea typeface="微软雅黑" panose="020B0503020204020204" pitchFamily="34" charset="-122"/>
              </a:rPr>
              <a:t>h.</a:t>
            </a:r>
            <a:r>
              <a:rPr lang="zh-CN" altLang="zh-CN" sz="1400" dirty="0">
                <a:solidFill>
                  <a:schemeClr val="bg1"/>
                </a:solidFill>
                <a:ea typeface="微软雅黑" panose="020B0503020204020204" pitchFamily="34" charset="-122"/>
              </a:rPr>
              <a:t>辅助设备接口（</a:t>
            </a:r>
            <a:r>
              <a:rPr lang="en-US" altLang="zh-CN" sz="1400" dirty="0">
                <a:solidFill>
                  <a:schemeClr val="bg1"/>
                </a:solidFill>
                <a:ea typeface="微软雅黑" panose="020B0503020204020204" pitchFamily="34" charset="-122"/>
              </a:rPr>
              <a:t>AUX</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IN</a:t>
            </a:r>
            <a:r>
              <a:rPr lang="zh-CN" altLang="zh-CN" sz="1400" dirty="0">
                <a:solidFill>
                  <a:schemeClr val="bg1"/>
                </a:solidFill>
                <a:ea typeface="微软雅黑" panose="020B0503020204020204" pitchFamily="34" charset="-122"/>
              </a:rPr>
              <a:t>）：用于将电视卡，解压卡等设备的声音信号输入声卡并通过音箱播放。</a:t>
            </a:r>
          </a:p>
          <a:p>
            <a:pPr indent="457200">
              <a:lnSpc>
                <a:spcPct val="150000"/>
              </a:lnSpc>
            </a:pPr>
            <a:r>
              <a:rPr lang="en-US" altLang="zh-CN" sz="1400" dirty="0" err="1">
                <a:solidFill>
                  <a:schemeClr val="bg1"/>
                </a:solidFill>
                <a:ea typeface="微软雅黑" panose="020B0503020204020204" pitchFamily="34" charset="-122"/>
              </a:rPr>
              <a:t>i</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数字</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音频输入接口（</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SPDIF</a:t>
            </a:r>
            <a:r>
              <a:rPr lang="zh-CN" altLang="zh-CN" sz="1400" dirty="0">
                <a:solidFill>
                  <a:schemeClr val="bg1"/>
                </a:solidFill>
                <a:ea typeface="微软雅黑" panose="020B0503020204020204" pitchFamily="34" charset="-122"/>
              </a:rPr>
              <a:t>）：用来接收来自光驱的数字音频信号。</a:t>
            </a:r>
          </a:p>
          <a:p>
            <a:pPr indent="457200">
              <a:lnSpc>
                <a:spcPct val="150000"/>
              </a:lnSpc>
            </a:pPr>
            <a:r>
              <a:rPr lang="en-US" altLang="zh-CN" sz="1400" dirty="0">
                <a:solidFill>
                  <a:schemeClr val="bg1"/>
                </a:solidFill>
                <a:ea typeface="微软雅黑" panose="020B0503020204020204" pitchFamily="34" charset="-122"/>
              </a:rPr>
              <a:t>j.</a:t>
            </a:r>
            <a:r>
              <a:rPr lang="zh-CN" altLang="zh-CN" sz="1400" dirty="0">
                <a:solidFill>
                  <a:schemeClr val="bg1"/>
                </a:solidFill>
                <a:ea typeface="微软雅黑" panose="020B0503020204020204" pitchFamily="34" charset="-122"/>
              </a:rPr>
              <a:t>音频扩展接口（</a:t>
            </a:r>
            <a:r>
              <a:rPr lang="en-US" altLang="zh-CN" sz="1400" dirty="0">
                <a:solidFill>
                  <a:schemeClr val="bg1"/>
                </a:solidFill>
                <a:ea typeface="微软雅黑" panose="020B0503020204020204" pitchFamily="34" charset="-122"/>
              </a:rPr>
              <a:t>SPDIF</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EXT</a:t>
            </a:r>
            <a:r>
              <a:rPr lang="zh-CN" altLang="zh-CN" sz="1400" dirty="0">
                <a:solidFill>
                  <a:schemeClr val="bg1"/>
                </a:solidFill>
                <a:ea typeface="微软雅黑" panose="020B0503020204020204" pitchFamily="34" charset="-122"/>
              </a:rPr>
              <a:t>）：接到数字</a:t>
            </a:r>
            <a:r>
              <a:rPr lang="en-US" altLang="zh-CN" sz="1400" dirty="0">
                <a:solidFill>
                  <a:schemeClr val="bg1"/>
                </a:solidFill>
                <a:ea typeface="微软雅黑" panose="020B0503020204020204" pitchFamily="34" charset="-122"/>
              </a:rPr>
              <a:t>I/O</a:t>
            </a:r>
            <a:r>
              <a:rPr lang="zh-CN" altLang="zh-CN" sz="1400" dirty="0">
                <a:solidFill>
                  <a:schemeClr val="bg1"/>
                </a:solidFill>
                <a:ea typeface="微软雅黑" panose="020B0503020204020204" pitchFamily="34" charset="-122"/>
              </a:rPr>
              <a:t>子卡，实现数字信号的输入和输出，并可输出</a:t>
            </a:r>
            <a:r>
              <a:rPr lang="en-US" altLang="zh-CN" sz="1400" dirty="0">
                <a:solidFill>
                  <a:schemeClr val="bg1"/>
                </a:solidFill>
                <a:ea typeface="微软雅黑" panose="020B0503020204020204" pitchFamily="34" charset="-122"/>
              </a:rPr>
              <a:t>AC-3</a:t>
            </a:r>
            <a:r>
              <a:rPr lang="zh-CN" altLang="zh-CN" sz="1400" dirty="0">
                <a:solidFill>
                  <a:schemeClr val="bg1"/>
                </a:solidFill>
                <a:ea typeface="微软雅黑" panose="020B0503020204020204" pitchFamily="34" charset="-122"/>
              </a:rPr>
              <a:t>信号等。</a:t>
            </a:r>
          </a:p>
        </p:txBody>
      </p:sp>
    </p:spTree>
    <p:extLst>
      <p:ext uri="{BB962C8B-B14F-4D97-AF65-F5344CB8AC3E}">
        <p14:creationId xmlns:p14="http://schemas.microsoft.com/office/powerpoint/2010/main" val="24222346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626" y="1925414"/>
            <a:ext cx="2909887" cy="1010434"/>
          </a:xfrm>
          <a:prstGeom prst="rect">
            <a:avLst/>
          </a:prstGeom>
          <a:noFill/>
          <a:ln w="9525">
            <a:noFill/>
            <a:miter lim="800000"/>
            <a:headEnd/>
            <a:tailEnd/>
          </a:ln>
        </p:spPr>
      </p:pic>
      <p:sp>
        <p:nvSpPr>
          <p:cNvPr id="2" name="矩形 1"/>
          <p:cNvSpPr/>
          <p:nvPr/>
        </p:nvSpPr>
        <p:spPr>
          <a:xfrm>
            <a:off x="1648710" y="3552009"/>
            <a:ext cx="1718740"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5-6 </a:t>
            </a:r>
            <a:r>
              <a:rPr lang="zh-CN" altLang="zh-CN" sz="1400" dirty="0">
                <a:solidFill>
                  <a:schemeClr val="bg1"/>
                </a:solidFill>
                <a:ea typeface="微软雅黑" panose="020B0503020204020204" pitchFamily="34" charset="-122"/>
              </a:rPr>
              <a:t>声卡常见接口</a:t>
            </a:r>
            <a:endParaRPr lang="zh-CN" altLang="zh-CN" sz="1400" b="1" dirty="0">
              <a:solidFill>
                <a:schemeClr val="bg1"/>
              </a:solidFill>
              <a:ea typeface="微软雅黑" panose="020B0503020204020204" pitchFamily="34" charset="-122"/>
            </a:endParaRPr>
          </a:p>
        </p:txBody>
      </p:sp>
      <p:pic>
        <p:nvPicPr>
          <p:cNvPr id="15" name="图片 1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2371" y="1652861"/>
            <a:ext cx="3069105" cy="1820906"/>
          </a:xfrm>
          <a:prstGeom prst="rect">
            <a:avLst/>
          </a:prstGeom>
          <a:noFill/>
          <a:ln w="9525">
            <a:noFill/>
            <a:miter lim="800000"/>
            <a:headEnd/>
            <a:tailEnd/>
          </a:ln>
        </p:spPr>
      </p:pic>
      <p:sp>
        <p:nvSpPr>
          <p:cNvPr id="4" name="矩形 3"/>
          <p:cNvSpPr/>
          <p:nvPr/>
        </p:nvSpPr>
        <p:spPr>
          <a:xfrm>
            <a:off x="5824062" y="3848100"/>
            <a:ext cx="2077813"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5-7 </a:t>
            </a:r>
            <a:r>
              <a:rPr lang="zh-CN" altLang="zh-CN" sz="1400" dirty="0">
                <a:solidFill>
                  <a:schemeClr val="bg1"/>
                </a:solidFill>
                <a:ea typeface="微软雅黑" panose="020B0503020204020204" pitchFamily="34" charset="-122"/>
              </a:rPr>
              <a:t>声卡常见接口示意</a:t>
            </a:r>
            <a:endParaRPr lang="zh-CN" altLang="zh-CN" sz="1400" b="1"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37119820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7" name="矩形 6"/>
          <p:cNvSpPr/>
          <p:nvPr/>
        </p:nvSpPr>
        <p:spPr>
          <a:xfrm>
            <a:off x="202018" y="1186927"/>
            <a:ext cx="8697433" cy="3647152"/>
          </a:xfrm>
          <a:prstGeom prst="rect">
            <a:avLst/>
          </a:prstGeom>
        </p:spPr>
        <p:txBody>
          <a:bodyPr wrap="square">
            <a:spAutoFit/>
          </a:bodyPr>
          <a:lstStyle/>
          <a:p>
            <a:pPr indent="457200">
              <a:lnSpc>
                <a:spcPct val="150000"/>
              </a:lnSpc>
            </a:pPr>
            <a:r>
              <a:rPr lang="zh-CN" altLang="zh-CN" sz="1400" dirty="0">
                <a:solidFill>
                  <a:schemeClr val="bg1"/>
                </a:solidFill>
                <a:ea typeface="微软雅黑" panose="020B0503020204020204" pitchFamily="34" charset="-122"/>
              </a:rPr>
              <a:t>从本质上讲，声音是一种连续的波，称为声波，要把声音信号读取存储到计算机中，必须把波形连续变化的信号（称为模拟信号）转换成数字信号，因为计算机中只能存储和读写数字信号，声卡的基本功能是完成数字音频信号与模拟音频信号的转换，并将模拟信号通过音箱输出</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输出：</a:t>
            </a:r>
          </a:p>
          <a:p>
            <a:pPr indent="457200">
              <a:lnSpc>
                <a:spcPct val="150000"/>
              </a:lnSpc>
            </a:pP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或播放器软件对音源解码后，所得到的数字信号通过总线通道输入声卡，主芯片对数字信号进行处理，最后通过</a:t>
            </a:r>
            <a:r>
              <a:rPr lang="en-US" altLang="zh-CN" sz="1400" dirty="0">
                <a:solidFill>
                  <a:schemeClr val="bg1"/>
                </a:solidFill>
                <a:ea typeface="微软雅黑" panose="020B0503020204020204" pitchFamily="34" charset="-122"/>
              </a:rPr>
              <a:t>DAC</a:t>
            </a:r>
            <a:r>
              <a:rPr lang="zh-CN" altLang="zh-CN" sz="1400" dirty="0">
                <a:solidFill>
                  <a:schemeClr val="bg1"/>
                </a:solidFill>
                <a:ea typeface="微软雅黑" panose="020B0503020204020204" pitchFamily="34" charset="-122"/>
              </a:rPr>
              <a:t>进行数字信号到模拟信号的转换，再最终通过插座接口输出到耳机或音箱等播放设备成为我们听到的声音。</a:t>
            </a:r>
          </a:p>
          <a:p>
            <a:pPr indent="457200">
              <a:lnSpc>
                <a:spcPct val="150000"/>
              </a:lnSpc>
            </a:pPr>
            <a:r>
              <a:rPr lang="zh-CN" altLang="zh-CN" sz="1400" dirty="0">
                <a:solidFill>
                  <a:schemeClr val="bg1"/>
                </a:solidFill>
                <a:ea typeface="微软雅黑" panose="020B0503020204020204" pitchFamily="34" charset="-122"/>
              </a:rPr>
              <a:t>对于声卡的输出功能，还有一种情况，就是数字输出。声卡的主芯片对数字信号进行处理后，通过声卡上的同轴输出接口或光纤输出接口进行输出，此时所输出的信号仍为数字信号，需要额外的解码器对信号进行解码，转换为模拟信号，才能被播设备进行播放。现在市场上有部分独立声卡设计上比较极端，只带有数字输出接口，而无模拟输出接口，消费者选购时应</a:t>
            </a:r>
            <a:r>
              <a:rPr lang="zh-CN" altLang="zh-CN" sz="1400" dirty="0" smtClean="0">
                <a:solidFill>
                  <a:schemeClr val="bg1"/>
                </a:solidFill>
                <a:ea typeface="微软雅黑" panose="020B0503020204020204" pitchFamily="34" charset="-122"/>
              </a:rPr>
              <a:t>注意。</a:t>
            </a:r>
          </a:p>
        </p:txBody>
      </p:sp>
    </p:spTree>
    <p:extLst>
      <p:ext uri="{BB962C8B-B14F-4D97-AF65-F5344CB8AC3E}">
        <p14:creationId xmlns:p14="http://schemas.microsoft.com/office/powerpoint/2010/main" val="18125588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7" name="矩形 6"/>
          <p:cNvSpPr/>
          <p:nvPr/>
        </p:nvSpPr>
        <p:spPr>
          <a:xfrm>
            <a:off x="533400" y="1537807"/>
            <a:ext cx="7873999" cy="1384995"/>
          </a:xfrm>
          <a:prstGeom prst="rect">
            <a:avLst/>
          </a:prstGeom>
        </p:spPr>
        <p:txBody>
          <a:bodyPr wrap="square">
            <a:spAutoFit/>
          </a:bodyPr>
          <a:lstStyle/>
          <a:p>
            <a:pPr indent="457200">
              <a:lnSpc>
                <a:spcPct val="150000"/>
              </a:lnSpc>
            </a:pPr>
            <a:r>
              <a:rPr lang="zh-CN" altLang="zh-CN" sz="1400" dirty="0">
                <a:solidFill>
                  <a:schemeClr val="bg1"/>
                </a:solidFill>
                <a:ea typeface="微软雅黑" panose="020B0503020204020204" pitchFamily="34" charset="-122"/>
              </a:rPr>
              <a:t>输入：</a:t>
            </a:r>
          </a:p>
          <a:p>
            <a:pPr indent="457200">
              <a:lnSpc>
                <a:spcPct val="150000"/>
              </a:lnSpc>
            </a:pPr>
            <a:r>
              <a:rPr lang="zh-CN" altLang="zh-CN" sz="1400" dirty="0">
                <a:solidFill>
                  <a:schemeClr val="bg1"/>
                </a:solidFill>
                <a:ea typeface="微软雅黑" panose="020B0503020204020204" pitchFamily="34" charset="-122"/>
              </a:rPr>
              <a:t>麦克风接收外界声音产生模拟信号，模拟信号通过插座接口输入声卡进行模拟信号到数字信号转换</a:t>
            </a:r>
            <a:r>
              <a:rPr lang="en-US" altLang="zh-CN" sz="1400" dirty="0">
                <a:solidFill>
                  <a:schemeClr val="bg1"/>
                </a:solidFill>
                <a:ea typeface="微软雅黑" panose="020B0503020204020204" pitchFamily="34" charset="-122"/>
              </a:rPr>
              <a:t>ADC</a:t>
            </a:r>
            <a:r>
              <a:rPr lang="zh-CN" altLang="zh-CN" sz="1400" dirty="0">
                <a:solidFill>
                  <a:schemeClr val="bg1"/>
                </a:solidFill>
                <a:ea typeface="微软雅黑" panose="020B0503020204020204" pitchFamily="34" charset="-122"/>
              </a:rPr>
              <a:t>，接着交由主芯片进行数字信号处理，再由总线传入系统。同样相对于数字输出，同样也存在将</a:t>
            </a:r>
            <a:r>
              <a:rPr lang="en-US" altLang="zh-CN" sz="1400" dirty="0">
                <a:solidFill>
                  <a:schemeClr val="bg1"/>
                </a:solidFill>
                <a:ea typeface="微软雅黑" panose="020B0503020204020204" pitchFamily="34" charset="-122"/>
              </a:rPr>
              <a:t>ADC</a:t>
            </a:r>
            <a:r>
              <a:rPr lang="zh-CN" altLang="zh-CN" sz="1400" dirty="0">
                <a:solidFill>
                  <a:schemeClr val="bg1"/>
                </a:solidFill>
                <a:ea typeface="微软雅黑" panose="020B0503020204020204" pitchFamily="34" charset="-122"/>
              </a:rPr>
              <a:t>外置，进行数字输入的情况。</a:t>
            </a:r>
          </a:p>
        </p:txBody>
      </p:sp>
    </p:spTree>
    <p:extLst>
      <p:ext uri="{BB962C8B-B14F-4D97-AF65-F5344CB8AC3E}">
        <p14:creationId xmlns:p14="http://schemas.microsoft.com/office/powerpoint/2010/main" val="257205568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7" name="矩形 6"/>
          <p:cNvSpPr/>
          <p:nvPr/>
        </p:nvSpPr>
        <p:spPr>
          <a:xfrm>
            <a:off x="533400" y="1261349"/>
            <a:ext cx="7873999" cy="3323987"/>
          </a:xfrm>
          <a:prstGeom prst="rect">
            <a:avLst/>
          </a:prstGeom>
        </p:spPr>
        <p:txBody>
          <a:bodyPr wrap="square">
            <a:spAutoFit/>
          </a:bodyPr>
          <a:lstStyle/>
          <a:p>
            <a:pPr indent="457200">
              <a:lnSpc>
                <a:spcPct val="150000"/>
              </a:lnSpc>
            </a:pPr>
            <a:r>
              <a:rPr lang="zh-CN" altLang="zh-CN" sz="1400" dirty="0">
                <a:solidFill>
                  <a:schemeClr val="bg1"/>
                </a:solidFill>
                <a:ea typeface="微软雅黑" panose="020B0503020204020204" pitchFamily="34" charset="-122"/>
              </a:rPr>
              <a:t>①暴音是最常见的声卡问题，下面分析一下</a:t>
            </a:r>
            <a:r>
              <a:rPr lang="en-US" altLang="zh-CN" sz="1400" dirty="0">
                <a:solidFill>
                  <a:schemeClr val="bg1"/>
                </a:solidFill>
                <a:ea typeface="微软雅黑" panose="020B0503020204020204" pitchFamily="34" charset="-122"/>
              </a:rPr>
              <a:t>du</a:t>
            </a:r>
            <a:r>
              <a:rPr lang="zh-CN" altLang="zh-CN" sz="1400" dirty="0">
                <a:solidFill>
                  <a:schemeClr val="bg1"/>
                </a:solidFill>
                <a:ea typeface="微软雅黑" panose="020B0503020204020204" pitchFamily="34" charset="-122"/>
              </a:rPr>
              <a:t>暴音的原因。</a:t>
            </a:r>
          </a:p>
          <a:p>
            <a:pPr indent="457200">
              <a:lnSpc>
                <a:spcPct val="150000"/>
              </a:lnSpc>
            </a:pPr>
            <a:r>
              <a:rPr lang="en-US" altLang="zh-CN" sz="1400" dirty="0">
                <a:solidFill>
                  <a:schemeClr val="bg1"/>
                </a:solidFill>
                <a:ea typeface="微软雅黑" panose="020B0503020204020204" pitchFamily="34" charset="-122"/>
              </a:rPr>
              <a:t>a</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IDE</a:t>
            </a:r>
            <a:r>
              <a:rPr lang="zh-CN" altLang="zh-CN" sz="1400" dirty="0">
                <a:solidFill>
                  <a:schemeClr val="bg1"/>
                </a:solidFill>
                <a:ea typeface="微软雅黑" panose="020B0503020204020204" pitchFamily="34" charset="-122"/>
              </a:rPr>
              <a:t>设置的问题</a:t>
            </a:r>
          </a:p>
          <a:p>
            <a:pPr indent="457200">
              <a:lnSpc>
                <a:spcPct val="150000"/>
              </a:lnSpc>
            </a:pPr>
            <a:r>
              <a:rPr lang="zh-CN" altLang="zh-CN" sz="1400" dirty="0">
                <a:solidFill>
                  <a:schemeClr val="bg1"/>
                </a:solidFill>
                <a:ea typeface="微软雅黑" panose="020B0503020204020204" pitchFamily="34" charset="-122"/>
              </a:rPr>
              <a:t>有些朋友会遇到通过光驱播放</a:t>
            </a:r>
            <a:r>
              <a:rPr lang="en-US" altLang="zh-CN" sz="1400" dirty="0">
                <a:solidFill>
                  <a:schemeClr val="bg1"/>
                </a:solidFill>
                <a:ea typeface="微软雅黑" panose="020B0503020204020204" pitchFamily="34" charset="-122"/>
              </a:rPr>
              <a:t>DVD</a:t>
            </a:r>
            <a:r>
              <a:rPr lang="zh-CN" altLang="zh-CN" sz="1400" dirty="0">
                <a:solidFill>
                  <a:schemeClr val="bg1"/>
                </a:solidFill>
                <a:ea typeface="微软雅黑" panose="020B0503020204020204" pitchFamily="34" charset="-122"/>
              </a:rPr>
              <a:t>时，会发现声音暴音比较严重，而把文件复制到硬盘播放的时候，就没暴音了，那么这时候的光驱可能是出于</a:t>
            </a:r>
            <a:r>
              <a:rPr lang="en-US" altLang="zh-CN" sz="1400" dirty="0">
                <a:solidFill>
                  <a:schemeClr val="bg1"/>
                </a:solidFill>
                <a:ea typeface="微软雅黑" panose="020B0503020204020204" pitchFamily="34" charset="-122"/>
              </a:rPr>
              <a:t>PIO</a:t>
            </a:r>
            <a:r>
              <a:rPr lang="zh-CN" altLang="zh-CN" sz="1400" dirty="0">
                <a:solidFill>
                  <a:schemeClr val="bg1"/>
                </a:solidFill>
                <a:ea typeface="微软雅黑" panose="020B0503020204020204" pitchFamily="34" charset="-122"/>
              </a:rPr>
              <a:t>模式，改成</a:t>
            </a:r>
            <a:r>
              <a:rPr lang="en-US" altLang="zh-CN" sz="1400" dirty="0">
                <a:solidFill>
                  <a:schemeClr val="bg1"/>
                </a:solidFill>
                <a:ea typeface="微软雅黑" panose="020B0503020204020204" pitchFamily="34" charset="-122"/>
              </a:rPr>
              <a:t>DMA</a:t>
            </a:r>
            <a:r>
              <a:rPr lang="zh-CN" altLang="zh-CN" sz="1400" dirty="0">
                <a:solidFill>
                  <a:schemeClr val="bg1"/>
                </a:solidFill>
                <a:ea typeface="微软雅黑" panose="020B0503020204020204" pitchFamily="34" charset="-122"/>
              </a:rPr>
              <a:t>模式就可以了，修改光驱的工作模式在控制面板硬件治理器中。假如设置好后还无法解决问题，则可能是主板芯片组驱动需要更新</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en-US" altLang="zh-CN" sz="1400" dirty="0">
                <a:solidFill>
                  <a:schemeClr val="bg1"/>
                </a:solidFill>
                <a:ea typeface="微软雅黑" panose="020B0503020204020204" pitchFamily="34" charset="-122"/>
              </a:rPr>
              <a:t>b</a:t>
            </a:r>
            <a:r>
              <a:rPr lang="zh-CN" altLang="zh-CN" sz="1400" dirty="0">
                <a:solidFill>
                  <a:schemeClr val="bg1"/>
                </a:solidFill>
                <a:ea typeface="微软雅黑" panose="020B0503020204020204" pitchFamily="34" charset="-122"/>
              </a:rPr>
              <a:t>、电源出现故障</a:t>
            </a:r>
          </a:p>
          <a:p>
            <a:pPr indent="457200">
              <a:lnSpc>
                <a:spcPct val="150000"/>
              </a:lnSpc>
            </a:pPr>
            <a:r>
              <a:rPr lang="zh-CN" altLang="zh-CN" sz="1400" dirty="0">
                <a:solidFill>
                  <a:schemeClr val="bg1"/>
                </a:solidFill>
                <a:ea typeface="微软雅黑" panose="020B0503020204020204" pitchFamily="34" charset="-122"/>
              </a:rPr>
              <a:t>声卡是对电源比较敏感的设备，因此一个好的</a:t>
            </a:r>
            <a:r>
              <a:rPr lang="en-US" altLang="zh-CN" sz="1400" dirty="0">
                <a:solidFill>
                  <a:schemeClr val="bg1"/>
                </a:solidFill>
                <a:ea typeface="微软雅黑" panose="020B0503020204020204" pitchFamily="34" charset="-122"/>
              </a:rPr>
              <a:t>PC</a:t>
            </a:r>
            <a:r>
              <a:rPr lang="zh-CN" altLang="zh-CN" sz="1400" dirty="0">
                <a:solidFill>
                  <a:schemeClr val="bg1"/>
                </a:solidFill>
                <a:ea typeface="微软雅黑" panose="020B0503020204020204" pitchFamily="34" charset="-122"/>
              </a:rPr>
              <a:t>电源对音质的改善都有帮助。在搭配劣质电源的时候，可能经常出现暴音的现象，尤其是那些带有功率放大电路的声卡，电源一点点小波动都会造成噪音甚至暴音，这种情况的话就只有更换电源或者声卡了</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28823046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7" name="矩形 6"/>
          <p:cNvSpPr/>
          <p:nvPr/>
        </p:nvSpPr>
        <p:spPr>
          <a:xfrm>
            <a:off x="533400" y="1537807"/>
            <a:ext cx="7873999" cy="2677656"/>
          </a:xfrm>
          <a:prstGeom prst="rect">
            <a:avLst/>
          </a:prstGeom>
        </p:spPr>
        <p:txBody>
          <a:bodyPr wrap="square">
            <a:spAutoFit/>
          </a:bodyPr>
          <a:lstStyle/>
          <a:p>
            <a:pPr indent="457200">
              <a:lnSpc>
                <a:spcPct val="150000"/>
              </a:lnSpc>
            </a:pPr>
            <a:r>
              <a:rPr lang="en-US" altLang="zh-CN" sz="1400" dirty="0">
                <a:solidFill>
                  <a:schemeClr val="bg1"/>
                </a:solidFill>
                <a:ea typeface="微软雅黑" panose="020B0503020204020204" pitchFamily="34" charset="-122"/>
              </a:rPr>
              <a:t>c</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PCI</a:t>
            </a:r>
            <a:r>
              <a:rPr lang="zh-CN" altLang="zh-CN" sz="1400" dirty="0">
                <a:solidFill>
                  <a:schemeClr val="bg1"/>
                </a:solidFill>
                <a:ea typeface="微软雅黑" panose="020B0503020204020204" pitchFamily="34" charset="-122"/>
              </a:rPr>
              <a:t>设备争夺带宽</a:t>
            </a:r>
          </a:p>
          <a:p>
            <a:pPr indent="457200">
              <a:lnSpc>
                <a:spcPct val="150000"/>
              </a:lnSpc>
            </a:pPr>
            <a:r>
              <a:rPr lang="zh-CN" altLang="zh-CN" sz="1400" dirty="0">
                <a:solidFill>
                  <a:schemeClr val="bg1"/>
                </a:solidFill>
                <a:ea typeface="微软雅黑" panose="020B0503020204020204" pitchFamily="34" charset="-122"/>
              </a:rPr>
              <a:t>当</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负荷很大或者正在进行大量的数据复制的时候，出现暴音，这是声卡驱动执行级别太低无法和其他设备争夺带宽造成的，一般情况下声卡厂商这样做是为了求得系统的稳定性。这种情况非常轻易发生在使用</a:t>
            </a:r>
            <a:r>
              <a:rPr lang="en-US" altLang="zh-CN" sz="1400" dirty="0">
                <a:solidFill>
                  <a:schemeClr val="bg1"/>
                </a:solidFill>
                <a:ea typeface="微软雅黑" panose="020B0503020204020204" pitchFamily="34" charset="-122"/>
              </a:rPr>
              <a:t>PCI</a:t>
            </a:r>
            <a:r>
              <a:rPr lang="zh-CN" altLang="zh-CN" sz="1400" dirty="0">
                <a:solidFill>
                  <a:schemeClr val="bg1"/>
                </a:solidFill>
                <a:ea typeface="微软雅黑" panose="020B0503020204020204" pitchFamily="34" charset="-122"/>
              </a:rPr>
              <a:t>显卡的时候，这是因为</a:t>
            </a:r>
            <a:r>
              <a:rPr lang="en-US" altLang="zh-CN" sz="1400" dirty="0">
                <a:solidFill>
                  <a:schemeClr val="bg1"/>
                </a:solidFill>
                <a:ea typeface="微软雅黑" panose="020B0503020204020204" pitchFamily="34" charset="-122"/>
              </a:rPr>
              <a:t>PCI</a:t>
            </a:r>
            <a:r>
              <a:rPr lang="zh-CN" altLang="zh-CN" sz="1400" dirty="0">
                <a:solidFill>
                  <a:schemeClr val="bg1"/>
                </a:solidFill>
                <a:ea typeface="微软雅黑" panose="020B0503020204020204" pitchFamily="34" charset="-122"/>
              </a:rPr>
              <a:t>设备争夺带宽造成的</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en-US" altLang="zh-CN" sz="1400" dirty="0">
                <a:solidFill>
                  <a:schemeClr val="bg1"/>
                </a:solidFill>
                <a:ea typeface="微软雅黑" panose="020B0503020204020204" pitchFamily="34" charset="-122"/>
              </a:rPr>
              <a:t>d</a:t>
            </a:r>
            <a:r>
              <a:rPr lang="zh-CN" altLang="zh-CN" sz="1400" dirty="0">
                <a:solidFill>
                  <a:schemeClr val="bg1"/>
                </a:solidFill>
                <a:ea typeface="微软雅黑" panose="020B0503020204020204" pitchFamily="34" charset="-122"/>
              </a:rPr>
              <a:t>、可能是声卡和芯片组冲突</a:t>
            </a:r>
          </a:p>
          <a:p>
            <a:pPr indent="457200">
              <a:lnSpc>
                <a:spcPct val="150000"/>
              </a:lnSpc>
            </a:pPr>
            <a:r>
              <a:rPr lang="zh-CN" altLang="zh-CN" sz="1400" dirty="0">
                <a:solidFill>
                  <a:schemeClr val="bg1"/>
                </a:solidFill>
                <a:ea typeface="微软雅黑" panose="020B0503020204020204" pitchFamily="34" charset="-122"/>
              </a:rPr>
              <a:t>这种故障通常发生在新声卡配老主板的时候，比如创新发布</a:t>
            </a:r>
            <a:r>
              <a:rPr lang="en-US" altLang="zh-CN" sz="1400" dirty="0">
                <a:solidFill>
                  <a:schemeClr val="bg1"/>
                </a:solidFill>
                <a:ea typeface="微软雅黑" panose="020B0503020204020204" pitchFamily="34" charset="-122"/>
              </a:rPr>
              <a:t>Audigy</a:t>
            </a:r>
            <a:r>
              <a:rPr lang="zh-CN" altLang="zh-CN" sz="1400" dirty="0">
                <a:solidFill>
                  <a:schemeClr val="bg1"/>
                </a:solidFill>
                <a:ea typeface="微软雅黑" panose="020B0503020204020204" pitchFamily="34" charset="-122"/>
              </a:rPr>
              <a:t>芯片声卡的时候，和</a:t>
            </a:r>
            <a:r>
              <a:rPr lang="en-US" altLang="zh-CN" sz="1400" dirty="0">
                <a:solidFill>
                  <a:schemeClr val="bg1"/>
                </a:solidFill>
                <a:ea typeface="微软雅黑" panose="020B0503020204020204" pitchFamily="34" charset="-122"/>
              </a:rPr>
              <a:t>VIA</a:t>
            </a:r>
            <a:r>
              <a:rPr lang="zh-CN" altLang="zh-CN" sz="1400" dirty="0">
                <a:solidFill>
                  <a:schemeClr val="bg1"/>
                </a:solidFill>
                <a:ea typeface="微软雅黑" panose="020B0503020204020204" pitchFamily="34" charset="-122"/>
              </a:rPr>
              <a:t>主板就有不合，出现暴音甚至出现跳音的问题，这些故障可以通过更新主板</a:t>
            </a:r>
            <a:r>
              <a:rPr lang="en-US" altLang="zh-CN" sz="1400" dirty="0">
                <a:solidFill>
                  <a:schemeClr val="bg1"/>
                </a:solidFill>
                <a:ea typeface="微软雅黑" panose="020B0503020204020204" pitchFamily="34" charset="-122"/>
              </a:rPr>
              <a:t>Bios</a:t>
            </a:r>
            <a:r>
              <a:rPr lang="zh-CN" altLang="zh-CN" sz="1400" dirty="0">
                <a:solidFill>
                  <a:schemeClr val="bg1"/>
                </a:solidFill>
                <a:ea typeface="微软雅黑" panose="020B0503020204020204" pitchFamily="34" charset="-122"/>
              </a:rPr>
              <a:t>或者升级声卡驱动进行解决</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15214174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a16="http://schemas.microsoft.com/office/drawing/2014/main" xmlns=""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7" name="矩形 6"/>
          <p:cNvSpPr/>
          <p:nvPr/>
        </p:nvSpPr>
        <p:spPr>
          <a:xfrm>
            <a:off x="533400" y="1325147"/>
            <a:ext cx="7873999" cy="3000821"/>
          </a:xfrm>
          <a:prstGeom prst="rect">
            <a:avLst/>
          </a:prstGeom>
        </p:spPr>
        <p:txBody>
          <a:bodyPr wrap="square">
            <a:spAutoFit/>
          </a:bodyPr>
          <a:lstStyle/>
          <a:p>
            <a:pPr indent="457200">
              <a:lnSpc>
                <a:spcPct val="150000"/>
              </a:lnSpc>
            </a:pPr>
            <a:r>
              <a:rPr lang="zh-CN" altLang="zh-CN" sz="1400" dirty="0">
                <a:solidFill>
                  <a:schemeClr val="bg1"/>
                </a:solidFill>
                <a:ea typeface="微软雅黑" panose="020B0503020204020204" pitchFamily="34" charset="-122"/>
              </a:rPr>
              <a:t>②噪声问题</a:t>
            </a:r>
          </a:p>
          <a:p>
            <a:pPr indent="457200">
              <a:lnSpc>
                <a:spcPct val="150000"/>
              </a:lnSpc>
            </a:pPr>
            <a:r>
              <a:rPr lang="zh-CN" altLang="zh-CN" sz="1400" dirty="0">
                <a:solidFill>
                  <a:schemeClr val="bg1"/>
                </a:solidFill>
                <a:ea typeface="微软雅黑" panose="020B0503020204020204" pitchFamily="34" charset="-122"/>
              </a:rPr>
              <a:t>出现这样的问题可能是声卡上的其他设备通道没有被静音的缘故，可以打开</a:t>
            </a:r>
            <a:r>
              <a:rPr lang="en-US" altLang="zh-CN" sz="1400" dirty="0">
                <a:solidFill>
                  <a:schemeClr val="bg1"/>
                </a:solidFill>
                <a:ea typeface="微软雅黑" panose="020B0503020204020204" pitchFamily="34" charset="-122"/>
              </a:rPr>
              <a:t>Windows</a:t>
            </a:r>
            <a:r>
              <a:rPr lang="zh-CN" altLang="zh-CN" sz="1400" dirty="0">
                <a:solidFill>
                  <a:schemeClr val="bg1"/>
                </a:solidFill>
                <a:ea typeface="微软雅黑" panose="020B0503020204020204" pitchFamily="34" charset="-122"/>
              </a:rPr>
              <a:t>自带的混音器，然后关闭除去正在使用的通道之外所有通道，这样会带来不错的音质提升，尤其是对一些</a:t>
            </a:r>
            <a:r>
              <a:rPr lang="en-US" altLang="zh-CN" sz="1400" dirty="0">
                <a:solidFill>
                  <a:schemeClr val="bg1"/>
                </a:solidFill>
                <a:ea typeface="微软雅黑" panose="020B0503020204020204" pitchFamily="34" charset="-122"/>
              </a:rPr>
              <a:t>PCB</a:t>
            </a:r>
            <a:r>
              <a:rPr lang="zh-CN" altLang="zh-CN" sz="1400" dirty="0">
                <a:solidFill>
                  <a:schemeClr val="bg1"/>
                </a:solidFill>
                <a:ea typeface="微软雅黑" panose="020B0503020204020204" pitchFamily="34" charset="-122"/>
              </a:rPr>
              <a:t>设计有一定缺陷的声卡。另外还有些噪声是声卡本身抗干扰不佳造成的，加上主机又没接入地线，这时应该让</a:t>
            </a:r>
            <a:r>
              <a:rPr lang="en-US" altLang="zh-CN" sz="1400" dirty="0">
                <a:solidFill>
                  <a:schemeClr val="bg1"/>
                </a:solidFill>
                <a:ea typeface="微软雅黑" panose="020B0503020204020204" pitchFamily="34" charset="-122"/>
              </a:rPr>
              <a:t>PC</a:t>
            </a:r>
            <a:r>
              <a:rPr lang="zh-CN" altLang="zh-CN" sz="1400" dirty="0">
                <a:solidFill>
                  <a:schemeClr val="bg1"/>
                </a:solidFill>
                <a:ea typeface="微软雅黑" panose="020B0503020204020204" pitchFamily="34" charset="-122"/>
              </a:rPr>
              <a:t>接地，这样电脑也会更安全</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③不发声的故障</a:t>
            </a:r>
          </a:p>
          <a:p>
            <a:pPr indent="457200">
              <a:lnSpc>
                <a:spcPct val="150000"/>
              </a:lnSpc>
            </a:pPr>
            <a:r>
              <a:rPr lang="zh-CN" altLang="zh-CN" sz="1400" dirty="0">
                <a:solidFill>
                  <a:schemeClr val="bg1"/>
                </a:solidFill>
                <a:ea typeface="微软雅黑" panose="020B0503020204020204" pitchFamily="34" charset="-122"/>
              </a:rPr>
              <a:t>有些时候，声卡能够被识别，也能够顺利安装驱动，但是就是不会发生，查看设备资源的时候显示没有资源可用或者资源冲突，导致设备不可用，这种情况大多都是和网卡争夺地址造成的，重新排列</a:t>
            </a:r>
            <a:r>
              <a:rPr lang="en-US" altLang="zh-CN" sz="1400" dirty="0">
                <a:solidFill>
                  <a:schemeClr val="bg1"/>
                </a:solidFill>
                <a:ea typeface="微软雅黑" panose="020B0503020204020204" pitchFamily="34" charset="-122"/>
              </a:rPr>
              <a:t>PCI</a:t>
            </a:r>
            <a:r>
              <a:rPr lang="zh-CN" altLang="zh-CN" sz="1400" dirty="0">
                <a:solidFill>
                  <a:schemeClr val="bg1"/>
                </a:solidFill>
                <a:ea typeface="微软雅黑" panose="020B0503020204020204" pitchFamily="34" charset="-122"/>
              </a:rPr>
              <a:t>插槽顺序可以解决，假如显示资源冲突，也可以尝试手工分配资源</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3058039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7" name="矩形 6"/>
          <p:cNvSpPr/>
          <p:nvPr/>
        </p:nvSpPr>
        <p:spPr>
          <a:xfrm>
            <a:off x="680472" y="1654770"/>
            <a:ext cx="7921264" cy="2031325"/>
          </a:xfrm>
          <a:prstGeom prst="rect">
            <a:avLst/>
          </a:prstGeom>
        </p:spPr>
        <p:txBody>
          <a:bodyPr wrap="square">
            <a:spAutoFit/>
          </a:bodyPr>
          <a:lstStyle/>
          <a:p>
            <a:pPr indent="457200">
              <a:lnSpc>
                <a:spcPct val="150000"/>
              </a:lnSpc>
            </a:pPr>
            <a:r>
              <a:rPr lang="zh-CN" altLang="zh-CN" sz="1400" dirty="0">
                <a:solidFill>
                  <a:schemeClr val="bg1"/>
                </a:solidFill>
                <a:ea typeface="微软雅黑" panose="020B0503020204020204" pitchFamily="34" charset="-122"/>
              </a:rPr>
              <a:t>④安装多声卡导致声卡故障</a:t>
            </a:r>
          </a:p>
          <a:p>
            <a:pPr indent="457200">
              <a:lnSpc>
                <a:spcPct val="150000"/>
              </a:lnSpc>
            </a:pPr>
            <a:r>
              <a:rPr lang="zh-CN" altLang="zh-CN" sz="1400" dirty="0">
                <a:solidFill>
                  <a:schemeClr val="bg1"/>
                </a:solidFill>
                <a:ea typeface="微软雅黑" panose="020B0503020204020204" pitchFamily="34" charset="-122"/>
              </a:rPr>
              <a:t>当在</a:t>
            </a:r>
            <a:r>
              <a:rPr lang="en-US" altLang="zh-CN" sz="1400" dirty="0">
                <a:solidFill>
                  <a:schemeClr val="bg1"/>
                </a:solidFill>
                <a:ea typeface="微软雅黑" panose="020B0503020204020204" pitchFamily="34" charset="-122"/>
              </a:rPr>
              <a:t>Ghost win7</a:t>
            </a:r>
            <a:r>
              <a:rPr lang="zh-CN" altLang="zh-CN" sz="1400" dirty="0">
                <a:solidFill>
                  <a:schemeClr val="bg1"/>
                </a:solidFill>
                <a:ea typeface="微软雅黑" panose="020B0503020204020204" pitchFamily="34" charset="-122"/>
              </a:rPr>
              <a:t>系统中安装多个声卡很轻易出现问题，尤其使用相同的音频加速器的时候，声卡安装最轻易出现冲突的地方是游戏端口，他们往往被分配到相同的资源，在启动的时候轻易蓝屏，或者其中一个无法使用，这个时候应该禁止掉其中一个，由于有些驱动程序的文件结构非常相似，都来自公版驱动修改而来，所以有些声卡是无法一起工作的。这是因为系统无法正确指派资源给声卡造成的，重新安装或更换操作系统应该就可以解决问题了</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42930422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矩形 2"/>
          <p:cNvSpPr/>
          <p:nvPr/>
        </p:nvSpPr>
        <p:spPr>
          <a:xfrm>
            <a:off x="520995" y="1193213"/>
            <a:ext cx="8080831" cy="3000821"/>
          </a:xfrm>
          <a:prstGeom prst="rect">
            <a:avLst/>
          </a:prstGeom>
        </p:spPr>
        <p:txBody>
          <a:bodyPr wrap="square">
            <a:spAutoFit/>
          </a:bodyPr>
          <a:lstStyle/>
          <a:p>
            <a:pPr indent="457200">
              <a:lnSpc>
                <a:spcPct val="150000"/>
              </a:lnSpc>
            </a:pPr>
            <a:endParaRPr lang="en-US" altLang="zh-CN" sz="1400" dirty="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⑤</a:t>
            </a:r>
            <a:r>
              <a:rPr lang="en-US" altLang="zh-CN" sz="1400" dirty="0">
                <a:solidFill>
                  <a:schemeClr val="bg1"/>
                </a:solidFill>
                <a:ea typeface="微软雅黑" panose="020B0503020204020204" pitchFamily="34" charset="-122"/>
              </a:rPr>
              <a:t>DirectSound </a:t>
            </a:r>
            <a:r>
              <a:rPr lang="zh-CN" altLang="zh-CN" sz="1400" dirty="0">
                <a:solidFill>
                  <a:schemeClr val="bg1"/>
                </a:solidFill>
                <a:ea typeface="微软雅黑" panose="020B0503020204020204" pitchFamily="34" charset="-122"/>
              </a:rPr>
              <a:t>延迟</a:t>
            </a:r>
          </a:p>
          <a:p>
            <a:pPr indent="457200">
              <a:lnSpc>
                <a:spcPct val="150000"/>
              </a:lnSpc>
            </a:pPr>
            <a:r>
              <a:rPr lang="zh-CN" altLang="zh-CN" sz="1400" dirty="0">
                <a:solidFill>
                  <a:schemeClr val="bg1"/>
                </a:solidFill>
                <a:ea typeface="微软雅黑" panose="020B0503020204020204" pitchFamily="34" charset="-122"/>
              </a:rPr>
              <a:t>有些声卡本身处理能力不是很强大，在非满载运行的时候，播放</a:t>
            </a:r>
            <a:r>
              <a:rPr lang="en-US" altLang="zh-CN" sz="1400" dirty="0">
                <a:solidFill>
                  <a:schemeClr val="bg1"/>
                </a:solidFill>
                <a:ea typeface="微软雅黑" panose="020B0503020204020204" pitchFamily="34" charset="-122"/>
              </a:rPr>
              <a:t>DirectSound</a:t>
            </a:r>
            <a:r>
              <a:rPr lang="zh-CN" altLang="zh-CN" sz="1400" dirty="0">
                <a:solidFill>
                  <a:schemeClr val="bg1"/>
                </a:solidFill>
                <a:ea typeface="微软雅黑" panose="020B0503020204020204" pitchFamily="34" charset="-122"/>
              </a:rPr>
              <a:t>音频流可能出现延迟的现象或者一些基本的</a:t>
            </a:r>
            <a:r>
              <a:rPr lang="en-US" altLang="zh-CN" sz="1400" dirty="0">
                <a:solidFill>
                  <a:schemeClr val="bg1"/>
                </a:solidFill>
                <a:ea typeface="微软雅黑" panose="020B0503020204020204" pitchFamily="34" charset="-122"/>
              </a:rPr>
              <a:t>DirectSound</a:t>
            </a:r>
            <a:r>
              <a:rPr lang="zh-CN" altLang="zh-CN" sz="1400" dirty="0">
                <a:solidFill>
                  <a:schemeClr val="bg1"/>
                </a:solidFill>
                <a:ea typeface="微软雅黑" panose="020B0503020204020204" pitchFamily="34" charset="-122"/>
              </a:rPr>
              <a:t>音效要交给</a:t>
            </a:r>
            <a:r>
              <a:rPr lang="en-US" altLang="zh-CN" sz="1400" dirty="0">
                <a:solidFill>
                  <a:schemeClr val="bg1"/>
                </a:solidFill>
                <a:ea typeface="微软雅黑" panose="020B0503020204020204" pitchFamily="34" charset="-122"/>
              </a:rPr>
              <a:t>CPU</a:t>
            </a:r>
            <a:r>
              <a:rPr lang="zh-CN" altLang="zh-CN" sz="1400" dirty="0">
                <a:solidFill>
                  <a:schemeClr val="bg1"/>
                </a:solidFill>
                <a:ea typeface="微软雅黑" panose="020B0503020204020204" pitchFamily="34" charset="-122"/>
              </a:rPr>
              <a:t>来运算，这样会降低程序的运行效率，解决方法：在运行对话框中输入</a:t>
            </a:r>
            <a:r>
              <a:rPr lang="en-US" altLang="zh-CN" sz="1400" dirty="0">
                <a:solidFill>
                  <a:schemeClr val="bg1"/>
                </a:solidFill>
                <a:ea typeface="微软雅黑" panose="020B0503020204020204" pitchFamily="34" charset="-122"/>
              </a:rPr>
              <a:t>:</a:t>
            </a:r>
            <a:r>
              <a:rPr lang="en-US" altLang="zh-CN" sz="1400" dirty="0" err="1">
                <a:solidFill>
                  <a:schemeClr val="bg1"/>
                </a:solidFill>
                <a:ea typeface="微软雅黑" panose="020B0503020204020204" pitchFamily="34" charset="-122"/>
              </a:rPr>
              <a:t>DxDiag</a:t>
            </a:r>
            <a:r>
              <a:rPr lang="zh-CN" altLang="zh-CN" sz="1400" dirty="0">
                <a:solidFill>
                  <a:schemeClr val="bg1"/>
                </a:solidFill>
                <a:ea typeface="微软雅黑" panose="020B0503020204020204" pitchFamily="34" charset="-122"/>
              </a:rPr>
              <a:t>，然后回车执行，将</a:t>
            </a:r>
            <a:r>
              <a:rPr lang="en-US" altLang="zh-CN" sz="1400" dirty="0">
                <a:solidFill>
                  <a:schemeClr val="bg1"/>
                </a:solidFill>
                <a:ea typeface="微软雅黑" panose="020B0503020204020204" pitchFamily="34" charset="-122"/>
              </a:rPr>
              <a:t>Full acceleration(</a:t>
            </a:r>
            <a:r>
              <a:rPr lang="zh-CN" altLang="zh-CN" sz="1400" dirty="0">
                <a:solidFill>
                  <a:schemeClr val="bg1"/>
                </a:solidFill>
                <a:ea typeface="微软雅黑" panose="020B0503020204020204" pitchFamily="34" charset="-122"/>
              </a:rPr>
              <a:t>硬件加速</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滑杆拉到最右方，这样可以启用声卡主</a:t>
            </a:r>
            <a:r>
              <a:rPr lang="en-US" altLang="zh-CN" sz="1400" dirty="0">
                <a:solidFill>
                  <a:schemeClr val="bg1"/>
                </a:solidFill>
                <a:ea typeface="微软雅黑" panose="020B0503020204020204" pitchFamily="34" charset="-122"/>
              </a:rPr>
              <a:t>DSP</a:t>
            </a:r>
            <a:r>
              <a:rPr lang="zh-CN" altLang="zh-CN" sz="1400" dirty="0">
                <a:solidFill>
                  <a:schemeClr val="bg1"/>
                </a:solidFill>
                <a:ea typeface="微软雅黑" panose="020B0503020204020204" pitchFamily="34" charset="-122"/>
              </a:rPr>
              <a:t>芯片全部的加速能力了。</a:t>
            </a:r>
          </a:p>
          <a:p>
            <a:pPr indent="457200">
              <a:lnSpc>
                <a:spcPct val="150000"/>
              </a:lnSpc>
            </a:pPr>
            <a:r>
              <a:rPr lang="zh-CN" altLang="zh-CN" sz="1400" dirty="0">
                <a:solidFill>
                  <a:schemeClr val="bg1"/>
                </a:solidFill>
                <a:ea typeface="微软雅黑" panose="020B0503020204020204" pitchFamily="34" charset="-122"/>
              </a:rPr>
              <a:t>⑥无法播放多音频流</a:t>
            </a:r>
          </a:p>
          <a:p>
            <a:pPr indent="457200">
              <a:lnSpc>
                <a:spcPct val="150000"/>
              </a:lnSpc>
            </a:pPr>
            <a:r>
              <a:rPr lang="zh-CN" altLang="zh-CN" sz="1400" dirty="0">
                <a:solidFill>
                  <a:schemeClr val="bg1"/>
                </a:solidFill>
                <a:ea typeface="微软雅黑" panose="020B0503020204020204" pitchFamily="34" charset="-122"/>
              </a:rPr>
              <a:t>在</a:t>
            </a:r>
            <a:r>
              <a:rPr lang="en-US" altLang="zh-CN" sz="1400" dirty="0">
                <a:solidFill>
                  <a:schemeClr val="bg1"/>
                </a:solidFill>
                <a:ea typeface="微软雅黑" panose="020B0503020204020204" pitchFamily="34" charset="-122"/>
              </a:rPr>
              <a:t>Windows98</a:t>
            </a:r>
            <a:r>
              <a:rPr lang="zh-CN" altLang="zh-CN" sz="1400" dirty="0">
                <a:solidFill>
                  <a:schemeClr val="bg1"/>
                </a:solidFill>
                <a:ea typeface="微软雅黑" panose="020B0503020204020204" pitchFamily="34" charset="-122"/>
              </a:rPr>
              <a:t>下使用一些老声卡的时候，会发现播放音乐时，其他声音就发不出了，这是因为声卡多音频流支持不好，可以通过安装微软的</a:t>
            </a:r>
            <a:r>
              <a:rPr lang="en-US" altLang="zh-CN" sz="1400" dirty="0">
                <a:solidFill>
                  <a:schemeClr val="bg1"/>
                </a:solidFill>
                <a:ea typeface="微软雅黑" panose="020B0503020204020204" pitchFamily="34" charset="-122"/>
              </a:rPr>
              <a:t>WDM</a:t>
            </a:r>
            <a:r>
              <a:rPr lang="zh-CN" altLang="zh-CN" sz="1400" dirty="0">
                <a:solidFill>
                  <a:schemeClr val="bg1"/>
                </a:solidFill>
                <a:ea typeface="微软雅黑" panose="020B0503020204020204" pitchFamily="34" charset="-122"/>
              </a:rPr>
              <a:t>驱动进行解决。</a:t>
            </a:r>
          </a:p>
        </p:txBody>
      </p:sp>
    </p:spTree>
    <p:extLst>
      <p:ext uri="{BB962C8B-B14F-4D97-AF65-F5344CB8AC3E}">
        <p14:creationId xmlns:p14="http://schemas.microsoft.com/office/powerpoint/2010/main" val="40436014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xmlns=""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754913" y="1686436"/>
            <a:ext cx="7479746" cy="738664"/>
          </a:xfrm>
          <a:prstGeom prst="rect">
            <a:avLst/>
          </a:prstGeom>
        </p:spPr>
        <p:txBody>
          <a:bodyPr wrap="square">
            <a:spAutoFit/>
          </a:bodyPr>
          <a:lstStyle/>
          <a:p>
            <a:pPr>
              <a:lnSpc>
                <a:spcPct val="150000"/>
              </a:lnSpc>
            </a:pPr>
            <a:r>
              <a:rPr lang="en-US" altLang="zh-CN" sz="1400" b="1" dirty="0">
                <a:solidFill>
                  <a:schemeClr val="bg1"/>
                </a:solidFill>
                <a:ea typeface="微软雅黑" panose="020B0503020204020204" pitchFamily="34" charset="-122"/>
              </a:rPr>
              <a:t>1.</a:t>
            </a:r>
            <a:r>
              <a:rPr lang="zh-CN" altLang="zh-CN" sz="1400" b="1" dirty="0">
                <a:solidFill>
                  <a:schemeClr val="bg1"/>
                </a:solidFill>
                <a:ea typeface="微软雅黑" panose="020B0503020204020204" pitchFamily="34" charset="-122"/>
              </a:rPr>
              <a:t>故障现象</a:t>
            </a:r>
          </a:p>
          <a:p>
            <a:pPr indent="457200">
              <a:lnSpc>
                <a:spcPct val="150000"/>
              </a:lnSpc>
            </a:pPr>
            <a:r>
              <a:rPr lang="zh-CN" altLang="zh-CN" sz="1400" dirty="0">
                <a:solidFill>
                  <a:schemeClr val="bg1"/>
                </a:solidFill>
                <a:ea typeface="微软雅黑" panose="020B0503020204020204" pitchFamily="34" charset="-122"/>
              </a:rPr>
              <a:t>用户描述，电脑无法录音进行语音聊天，听歌看视频播放的声音变质甚至无声的故障。</a:t>
            </a:r>
          </a:p>
        </p:txBody>
      </p:sp>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CC13F31C-BEA6-41ED-90BA-A27B22543641}"/>
              </a:ext>
            </a:extLst>
          </p:cNvPr>
          <p:cNvSpPr txBox="1"/>
          <p:nvPr/>
        </p:nvSpPr>
        <p:spPr>
          <a:xfrm>
            <a:off x="369365" y="1041736"/>
            <a:ext cx="8381230" cy="2354491"/>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整个声卡功能板，分为几大部分，一是供电电路，二声卡面板接口电路，三是是主芯片电路，四是声卡信号输出电路。</a:t>
            </a:r>
          </a:p>
          <a:p>
            <a:pPr indent="457200">
              <a:lnSpc>
                <a:spcPct val="150000"/>
              </a:lnSpc>
            </a:pPr>
            <a:r>
              <a:rPr lang="zh-CN" altLang="zh-CN" sz="1400" dirty="0">
                <a:solidFill>
                  <a:schemeClr val="bg1"/>
                </a:solidFill>
                <a:ea typeface="微软雅黑" panose="020B0503020204020204" pitchFamily="34" charset="-122"/>
              </a:rPr>
              <a:t>首先，我们得先检查供电电路，犹如汽车一样，没油是跑不动的，声卡没有供电也是无法工作的</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smtClean="0">
                <a:solidFill>
                  <a:schemeClr val="bg1"/>
                </a:solidFill>
                <a:ea typeface="微软雅黑" panose="020B0503020204020204" pitchFamily="34" charset="-122"/>
              </a:rPr>
              <a:t>整个</a:t>
            </a:r>
            <a:r>
              <a:rPr lang="zh-CN" altLang="zh-CN" sz="1400" dirty="0">
                <a:solidFill>
                  <a:schemeClr val="bg1"/>
                </a:solidFill>
                <a:ea typeface="微软雅黑" panose="020B0503020204020204" pitchFamily="34" charset="-122"/>
              </a:rPr>
              <a:t>电路用</a:t>
            </a:r>
            <a:r>
              <a:rPr lang="en-US" altLang="zh-CN" sz="1400" dirty="0">
                <a:solidFill>
                  <a:schemeClr val="bg1"/>
                </a:solidFill>
                <a:ea typeface="微软雅黑" panose="020B0503020204020204" pitchFamily="34" charset="-122"/>
              </a:rPr>
              <a:t>9V</a:t>
            </a:r>
            <a:r>
              <a:rPr lang="zh-CN" altLang="zh-CN" sz="1400" dirty="0">
                <a:solidFill>
                  <a:schemeClr val="bg1"/>
                </a:solidFill>
                <a:ea typeface="微软雅黑" panose="020B0503020204020204" pitchFamily="34" charset="-122"/>
              </a:rPr>
              <a:t>电源作为输入，通过两个三端稳压和一些外围电容滤波，得到</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两个主电压供芯片和后面电路使用，如下图</a:t>
            </a:r>
            <a:r>
              <a:rPr lang="en-US" altLang="zh-CN" sz="1400" dirty="0">
                <a:solidFill>
                  <a:schemeClr val="bg1"/>
                </a:solidFill>
                <a:ea typeface="微软雅黑" panose="020B0503020204020204" pitchFamily="34" charset="-122"/>
              </a:rPr>
              <a:t>5-8</a:t>
            </a:r>
            <a:r>
              <a:rPr lang="zh-CN" altLang="zh-CN" sz="1400" dirty="0">
                <a:solidFill>
                  <a:schemeClr val="bg1"/>
                </a:solidFill>
                <a:ea typeface="微软雅黑" panose="020B0503020204020204" pitchFamily="34" charset="-122"/>
              </a:rPr>
              <a:t>所示是</a:t>
            </a:r>
            <a:r>
              <a:rPr lang="en-US" altLang="zh-CN" sz="1400" dirty="0">
                <a:solidFill>
                  <a:schemeClr val="bg1"/>
                </a:solidFill>
                <a:ea typeface="微软雅黑" panose="020B0503020204020204" pitchFamily="34" charset="-122"/>
              </a:rPr>
              <a:t>9V</a:t>
            </a:r>
            <a:r>
              <a:rPr lang="zh-CN" altLang="zh-CN" sz="1400" dirty="0">
                <a:solidFill>
                  <a:schemeClr val="bg1"/>
                </a:solidFill>
                <a:ea typeface="微软雅黑" panose="020B0503020204020204" pitchFamily="34" charset="-122"/>
              </a:rPr>
              <a:t>通过</a:t>
            </a:r>
            <a:r>
              <a:rPr lang="en-US" altLang="zh-CN" sz="1400" dirty="0">
                <a:solidFill>
                  <a:schemeClr val="bg1"/>
                </a:solidFill>
                <a:ea typeface="微软雅黑" panose="020B0503020204020204" pitchFamily="34" charset="-122"/>
              </a:rPr>
              <a:t>AMS1117-5</a:t>
            </a:r>
            <a:r>
              <a:rPr lang="zh-CN" altLang="zh-CN" sz="1400" dirty="0">
                <a:solidFill>
                  <a:schemeClr val="bg1"/>
                </a:solidFill>
                <a:ea typeface="微软雅黑" panose="020B0503020204020204" pitchFamily="34" charset="-122"/>
              </a:rPr>
              <a:t>芯片，稳压输出</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LED01</a:t>
            </a:r>
            <a:r>
              <a:rPr lang="zh-CN" altLang="zh-CN" sz="1400" dirty="0">
                <a:solidFill>
                  <a:schemeClr val="bg1"/>
                </a:solidFill>
                <a:ea typeface="微软雅黑" panose="020B0503020204020204" pitchFamily="34" charset="-122"/>
              </a:rPr>
              <a:t>接下输出端上，再加上一个限流电阻</a:t>
            </a:r>
            <a:r>
              <a:rPr lang="en-US" altLang="zh-CN" sz="1400" dirty="0">
                <a:solidFill>
                  <a:schemeClr val="bg1"/>
                </a:solidFill>
                <a:ea typeface="微软雅黑" panose="020B0503020204020204" pitchFamily="34" charset="-122"/>
              </a:rPr>
              <a:t>R81</a:t>
            </a:r>
            <a:r>
              <a:rPr lang="zh-CN" altLang="zh-CN" sz="1400" dirty="0">
                <a:solidFill>
                  <a:schemeClr val="bg1"/>
                </a:solidFill>
                <a:ea typeface="微软雅黑" panose="020B0503020204020204" pitchFamily="34" charset="-122"/>
              </a:rPr>
              <a:t>接地，作为电源指示灯用，当</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正常输出时，</a:t>
            </a:r>
            <a:r>
              <a:rPr lang="en-US" altLang="zh-CN" sz="1400" dirty="0">
                <a:solidFill>
                  <a:schemeClr val="bg1"/>
                </a:solidFill>
                <a:ea typeface="微软雅黑" panose="020B0503020204020204" pitchFamily="34" charset="-122"/>
              </a:rPr>
              <a:t>LED01</a:t>
            </a:r>
            <a:r>
              <a:rPr lang="zh-CN" altLang="zh-CN" sz="1400" dirty="0">
                <a:solidFill>
                  <a:schemeClr val="bg1"/>
                </a:solidFill>
                <a:ea typeface="微软雅黑" panose="020B0503020204020204" pitchFamily="34" charset="-122"/>
              </a:rPr>
              <a:t>点亮。我们用万用表测量点①、点②电压都正常。</a:t>
            </a: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04614" y="3403367"/>
            <a:ext cx="3227282" cy="1007374"/>
          </a:xfrm>
          <a:prstGeom prst="rect">
            <a:avLst/>
          </a:prstGeom>
          <a:noFill/>
          <a:ln w="9525">
            <a:noFill/>
            <a:miter lim="800000"/>
            <a:headEnd/>
            <a:tailEnd/>
          </a:ln>
        </p:spPr>
      </p:pic>
      <p:sp>
        <p:nvSpPr>
          <p:cNvPr id="2" name="矩形 1"/>
          <p:cNvSpPr/>
          <p:nvPr/>
        </p:nvSpPr>
        <p:spPr>
          <a:xfrm>
            <a:off x="3951271" y="4556785"/>
            <a:ext cx="1555234"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5-8  9V</a:t>
            </a:r>
            <a:r>
              <a:rPr lang="zh-CN" altLang="zh-CN" dirty="0">
                <a:solidFill>
                  <a:schemeClr val="bg1"/>
                </a:solidFill>
                <a:ea typeface="微软雅黑" panose="020B0503020204020204" pitchFamily="34" charset="-122"/>
              </a:rPr>
              <a:t>转</a:t>
            </a:r>
            <a:r>
              <a:rPr lang="en-US" altLang="zh-CN" dirty="0">
                <a:solidFill>
                  <a:schemeClr val="bg1"/>
                </a:solidFill>
                <a:ea typeface="微软雅黑" panose="020B0503020204020204" pitchFamily="34" charset="-122"/>
              </a:rPr>
              <a:t>5V</a:t>
            </a:r>
            <a:r>
              <a:rPr lang="zh-CN" altLang="zh-CN" dirty="0">
                <a:solidFill>
                  <a:schemeClr val="bg1"/>
                </a:solidFill>
                <a:ea typeface="微软雅黑" panose="020B0503020204020204" pitchFamily="34" charset="-122"/>
              </a:rPr>
              <a:t>电路</a:t>
            </a:r>
            <a:endParaRPr lang="zh-CN" altLang="zh-CN" b="1"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矩形 2"/>
          <p:cNvSpPr/>
          <p:nvPr/>
        </p:nvSpPr>
        <p:spPr>
          <a:xfrm>
            <a:off x="3484404" y="4085409"/>
            <a:ext cx="1704313"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5-9 5V</a:t>
            </a:r>
            <a:r>
              <a:rPr lang="zh-CN" altLang="zh-CN" sz="1400" dirty="0">
                <a:solidFill>
                  <a:schemeClr val="bg1"/>
                </a:solidFill>
                <a:ea typeface="微软雅黑" panose="020B0503020204020204" pitchFamily="34" charset="-122"/>
              </a:rPr>
              <a:t>转</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电路</a:t>
            </a:r>
            <a:endParaRPr lang="zh-CN" altLang="zh-CN" sz="1400" b="1" dirty="0">
              <a:solidFill>
                <a:schemeClr val="bg1"/>
              </a:solidFill>
              <a:ea typeface="微软雅黑" panose="020B0503020204020204" pitchFamily="34" charset="-122"/>
            </a:endParaRPr>
          </a:p>
        </p:txBody>
      </p:sp>
      <p:sp>
        <p:nvSpPr>
          <p:cNvPr id="4" name="矩形 3"/>
          <p:cNvSpPr/>
          <p:nvPr/>
        </p:nvSpPr>
        <p:spPr>
          <a:xfrm>
            <a:off x="776187" y="1131940"/>
            <a:ext cx="7692398" cy="381066"/>
          </a:xfrm>
          <a:prstGeom prst="rect">
            <a:avLst/>
          </a:prstGeom>
        </p:spPr>
        <p:txBody>
          <a:bodyPr wrap="square">
            <a:spAutoFit/>
          </a:bodyPr>
          <a:lstStyle/>
          <a:p>
            <a:pPr indent="457200">
              <a:lnSpc>
                <a:spcPct val="150000"/>
              </a:lnSpc>
            </a:pPr>
            <a:r>
              <a:rPr lang="en-US" altLang="zh-CN" sz="1400" dirty="0" smtClean="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电压则由</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通过</a:t>
            </a:r>
            <a:r>
              <a:rPr lang="en-US" altLang="zh-CN" sz="1400" dirty="0">
                <a:solidFill>
                  <a:schemeClr val="bg1"/>
                </a:solidFill>
                <a:ea typeface="微软雅黑" panose="020B0503020204020204" pitchFamily="34" charset="-122"/>
              </a:rPr>
              <a:t>AMS1117-3.3</a:t>
            </a:r>
            <a:r>
              <a:rPr lang="zh-CN" altLang="zh-CN" sz="1400" dirty="0">
                <a:solidFill>
                  <a:schemeClr val="bg1"/>
                </a:solidFill>
                <a:ea typeface="微软雅黑" panose="020B0503020204020204" pitchFamily="34" charset="-122"/>
              </a:rPr>
              <a:t>稳压而来，如下图</a:t>
            </a:r>
            <a:r>
              <a:rPr lang="en-US" altLang="zh-CN" sz="1400" dirty="0">
                <a:solidFill>
                  <a:schemeClr val="bg1"/>
                </a:solidFill>
                <a:ea typeface="微软雅黑" panose="020B0503020204020204" pitchFamily="34" charset="-122"/>
              </a:rPr>
              <a:t>5-9</a:t>
            </a:r>
            <a:r>
              <a:rPr lang="zh-CN" altLang="zh-CN" sz="1400" dirty="0">
                <a:solidFill>
                  <a:schemeClr val="bg1"/>
                </a:solidFill>
                <a:ea typeface="微软雅黑" panose="020B0503020204020204" pitchFamily="34" charset="-122"/>
              </a:rPr>
              <a:t>所示，点③电压也正常。</a:t>
            </a:r>
          </a:p>
        </p:txBody>
      </p:sp>
      <p:pic>
        <p:nvPicPr>
          <p:cNvPr id="17" name="图片 16"/>
          <p:cNvPicPr/>
          <p:nvPr/>
        </p:nvPicPr>
        <p:blipFill>
          <a:blip r:embed="rId3">
            <a:extLst>
              <a:ext uri="{28A0092B-C50C-407E-A947-70E740481C1C}">
                <a14:useLocalDpi xmlns:a14="http://schemas.microsoft.com/office/drawing/2010/main" val="0"/>
              </a:ext>
            </a:extLst>
          </a:blip>
          <a:srcRect/>
          <a:stretch>
            <a:fillRect/>
          </a:stretch>
        </p:blipFill>
        <p:spPr bwMode="auto">
          <a:xfrm>
            <a:off x="1936430" y="1894963"/>
            <a:ext cx="5004435" cy="1955800"/>
          </a:xfrm>
          <a:prstGeom prst="rect">
            <a:avLst/>
          </a:prstGeom>
          <a:noFill/>
          <a:ln w="9525">
            <a:noFill/>
            <a:miter lim="800000"/>
            <a:headEnd/>
            <a:tailEnd/>
          </a:ln>
        </p:spPr>
      </p:pic>
    </p:spTree>
    <p:extLst>
      <p:ext uri="{BB962C8B-B14F-4D97-AF65-F5344CB8AC3E}">
        <p14:creationId xmlns:p14="http://schemas.microsoft.com/office/powerpoint/2010/main" val="8062459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2EF257DB-3B50-4950-9969-0A0D48B1CDC2}"/>
              </a:ext>
            </a:extLst>
          </p:cNvPr>
          <p:cNvSpPr txBox="1"/>
          <p:nvPr/>
        </p:nvSpPr>
        <p:spPr>
          <a:xfrm>
            <a:off x="318976" y="1386088"/>
            <a:ext cx="5061097" cy="3000821"/>
          </a:xfrm>
          <a:prstGeom prst="rect">
            <a:avLst/>
          </a:prstGeom>
          <a:noFill/>
        </p:spPr>
        <p:txBody>
          <a:bodyPr wrap="square" rtlCol="0">
            <a:spAutoFit/>
          </a:bodyPr>
          <a:lstStyle/>
          <a:p>
            <a:pPr indent="457200">
              <a:lnSpc>
                <a:spcPct val="150000"/>
              </a:lnSpc>
            </a:pPr>
            <a:r>
              <a:rPr lang="zh-CN" altLang="zh-CN" sz="1400" dirty="0" smtClean="0">
                <a:solidFill>
                  <a:schemeClr val="bg1"/>
                </a:solidFill>
                <a:ea typeface="微软雅黑" panose="020B0503020204020204" pitchFamily="34" charset="-122"/>
              </a:rPr>
              <a:t>接下来</a:t>
            </a:r>
            <a:r>
              <a:rPr lang="zh-CN" altLang="zh-CN" sz="1400" dirty="0">
                <a:solidFill>
                  <a:schemeClr val="bg1"/>
                </a:solidFill>
                <a:ea typeface="微软雅黑" panose="020B0503020204020204" pitchFamily="34" charset="-122"/>
              </a:rPr>
              <a:t>我们去看一下无法录音的问题，声音无法录入，很可能面板接口部分问题，如下图</a:t>
            </a:r>
            <a:r>
              <a:rPr lang="en-US" altLang="zh-CN" sz="1400" dirty="0">
                <a:solidFill>
                  <a:schemeClr val="bg1"/>
                </a:solidFill>
                <a:ea typeface="微软雅黑" panose="020B0503020204020204" pitchFamily="34" charset="-122"/>
              </a:rPr>
              <a:t>5-10</a:t>
            </a:r>
            <a:r>
              <a:rPr lang="zh-CN" altLang="zh-CN" sz="1400" dirty="0">
                <a:solidFill>
                  <a:schemeClr val="bg1"/>
                </a:solidFill>
                <a:ea typeface="微软雅黑" panose="020B0503020204020204" pitchFamily="34" charset="-122"/>
              </a:rPr>
              <a:t>所示，是声卡前面板接口电路。录音的麦克风会接到前面板的</a:t>
            </a:r>
            <a:r>
              <a:rPr lang="en-US" altLang="zh-CN" sz="1400" dirty="0">
                <a:solidFill>
                  <a:schemeClr val="bg1"/>
                </a:solidFill>
                <a:ea typeface="微软雅黑" panose="020B0503020204020204" pitchFamily="34" charset="-122"/>
              </a:rPr>
              <a:t>3.5MM</a:t>
            </a:r>
            <a:r>
              <a:rPr lang="zh-CN" altLang="zh-CN" sz="1400" dirty="0">
                <a:solidFill>
                  <a:schemeClr val="bg1"/>
                </a:solidFill>
                <a:ea typeface="微软雅黑" panose="020B0503020204020204" pitchFamily="34" charset="-122"/>
              </a:rPr>
              <a:t>接口，然后通过线缆接到</a:t>
            </a:r>
            <a:r>
              <a:rPr lang="en-US" altLang="zh-CN" sz="1400" dirty="0">
                <a:solidFill>
                  <a:schemeClr val="bg1"/>
                </a:solidFill>
                <a:ea typeface="微软雅黑" panose="020B0503020204020204" pitchFamily="34" charset="-122"/>
              </a:rPr>
              <a:t>F_AUDIO1</a:t>
            </a:r>
            <a:r>
              <a:rPr lang="zh-CN" altLang="zh-CN" sz="1400" dirty="0">
                <a:solidFill>
                  <a:schemeClr val="bg1"/>
                </a:solidFill>
                <a:ea typeface="微软雅黑" panose="020B0503020204020204" pitchFamily="34" charset="-122"/>
              </a:rPr>
              <a:t>插座</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再接入主芯片处理。</a:t>
            </a:r>
            <a:r>
              <a:rPr lang="en-US" altLang="zh-CN" sz="1400" dirty="0">
                <a:solidFill>
                  <a:schemeClr val="bg1"/>
                </a:solidFill>
                <a:ea typeface="微软雅黑" panose="020B0503020204020204" pitchFamily="34" charset="-122"/>
              </a:rPr>
              <a:t>F_AUDIO1</a:t>
            </a:r>
            <a:r>
              <a:rPr lang="zh-CN" altLang="zh-CN" sz="1400" dirty="0">
                <a:solidFill>
                  <a:schemeClr val="bg1"/>
                </a:solidFill>
                <a:ea typeface="微软雅黑" panose="020B0503020204020204" pitchFamily="34" charset="-122"/>
              </a:rPr>
              <a:t>插座的</a:t>
            </a: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脚和</a:t>
            </a:r>
            <a:r>
              <a:rPr lang="en-US" altLang="zh-CN" sz="1400" dirty="0">
                <a:solidFill>
                  <a:schemeClr val="bg1"/>
                </a:solidFill>
                <a:ea typeface="微软雅黑" panose="020B0503020204020204" pitchFamily="34" charset="-122"/>
              </a:rPr>
              <a:t>3</a:t>
            </a:r>
            <a:r>
              <a:rPr lang="zh-CN" altLang="zh-CN" sz="1400" dirty="0">
                <a:solidFill>
                  <a:schemeClr val="bg1"/>
                </a:solidFill>
                <a:ea typeface="微软雅黑" panose="020B0503020204020204" pitchFamily="34" charset="-122"/>
              </a:rPr>
              <a:t>脚是麦克风左右声道输入，由</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通过</a:t>
            </a:r>
            <a:r>
              <a:rPr lang="en-US" altLang="zh-CN" sz="1400" dirty="0">
                <a:solidFill>
                  <a:schemeClr val="bg1"/>
                </a:solidFill>
                <a:ea typeface="微软雅黑" panose="020B0503020204020204" pitchFamily="34" charset="-122"/>
              </a:rPr>
              <a:t>BAT54A</a:t>
            </a:r>
            <a:r>
              <a:rPr lang="zh-CN" altLang="zh-CN" sz="1400" dirty="0">
                <a:solidFill>
                  <a:schemeClr val="bg1"/>
                </a:solidFill>
                <a:ea typeface="微软雅黑" panose="020B0503020204020204" pitchFamily="34" charset="-122"/>
              </a:rPr>
              <a:t>内部集成的两个肖特基二极管隔离，和对应电阻提供上拉电压</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点</a:t>
            </a:r>
            <a:r>
              <a:rPr lang="en-US" altLang="zh-CN" sz="1400" dirty="0">
                <a:solidFill>
                  <a:schemeClr val="bg1"/>
                </a:solidFill>
                <a:ea typeface="微软雅黑" panose="020B0503020204020204" pitchFamily="34" charset="-122"/>
              </a:rPr>
              <a:t>11</a:t>
            </a:r>
            <a:r>
              <a:rPr lang="zh-CN" altLang="zh-CN" sz="1400" dirty="0">
                <a:solidFill>
                  <a:schemeClr val="bg1"/>
                </a:solidFill>
                <a:ea typeface="微软雅黑" panose="020B0503020204020204" pitchFamily="34" charset="-122"/>
              </a:rPr>
              <a:t>正常电压应该为</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，而我们用万用表检测却不是，说明上拉电压无法到达，</a:t>
            </a:r>
            <a:r>
              <a:rPr lang="en-US" altLang="zh-CN" sz="1400" dirty="0">
                <a:solidFill>
                  <a:schemeClr val="bg1"/>
                </a:solidFill>
                <a:ea typeface="微软雅黑" panose="020B0503020204020204" pitchFamily="34" charset="-122"/>
              </a:rPr>
              <a:t>BAT54A</a:t>
            </a:r>
            <a:r>
              <a:rPr lang="zh-CN" altLang="zh-CN" sz="1400" dirty="0">
                <a:solidFill>
                  <a:schemeClr val="bg1"/>
                </a:solidFill>
                <a:ea typeface="微软雅黑" panose="020B0503020204020204" pitchFamily="34" charset="-122"/>
              </a:rPr>
              <a:t>的</a:t>
            </a: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脚</a:t>
            </a:r>
            <a:r>
              <a:rPr lang="en-US" altLang="zh-CN" sz="1400" dirty="0">
                <a:solidFill>
                  <a:schemeClr val="bg1"/>
                </a:solidFill>
                <a:ea typeface="微软雅黑" panose="020B0503020204020204" pitchFamily="34" charset="-122"/>
              </a:rPr>
              <a:t>2</a:t>
            </a:r>
            <a:r>
              <a:rPr lang="zh-CN" altLang="zh-CN" sz="1400" dirty="0">
                <a:solidFill>
                  <a:schemeClr val="bg1"/>
                </a:solidFill>
                <a:ea typeface="微软雅黑" panose="020B0503020204020204" pitchFamily="34" charset="-122"/>
              </a:rPr>
              <a:t>脚都正常，所以是</a:t>
            </a:r>
            <a:r>
              <a:rPr lang="en-US" altLang="zh-CN" sz="1400" dirty="0">
                <a:solidFill>
                  <a:schemeClr val="bg1"/>
                </a:solidFill>
                <a:ea typeface="微软雅黑" panose="020B0503020204020204" pitchFamily="34" charset="-122"/>
              </a:rPr>
              <a:t>AR44</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AR57</a:t>
            </a:r>
            <a:r>
              <a:rPr lang="zh-CN" altLang="zh-CN" sz="1400" dirty="0">
                <a:solidFill>
                  <a:schemeClr val="bg1"/>
                </a:solidFill>
                <a:ea typeface="微软雅黑" panose="020B0503020204020204" pitchFamily="34" charset="-122"/>
              </a:rPr>
              <a:t>的问题，我们更换对应阻值电阻即可修复录音问题</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3809" y="2029986"/>
            <a:ext cx="3040762" cy="1468126"/>
          </a:xfrm>
          <a:prstGeom prst="rect">
            <a:avLst/>
          </a:prstGeom>
          <a:noFill/>
          <a:ln w="9525">
            <a:noFill/>
            <a:miter lim="800000"/>
            <a:headEnd/>
            <a:tailEnd/>
          </a:ln>
        </p:spPr>
      </p:pic>
      <p:sp>
        <p:nvSpPr>
          <p:cNvPr id="16" name="矩形 15"/>
          <p:cNvSpPr/>
          <p:nvPr/>
        </p:nvSpPr>
        <p:spPr>
          <a:xfrm>
            <a:off x="6331495" y="3815899"/>
            <a:ext cx="2348720"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5-10 </a:t>
            </a:r>
            <a:r>
              <a:rPr lang="zh-CN" altLang="zh-CN" sz="1400" dirty="0">
                <a:solidFill>
                  <a:schemeClr val="bg1"/>
                </a:solidFill>
                <a:ea typeface="微软雅黑" panose="020B0503020204020204" pitchFamily="34" charset="-122"/>
              </a:rPr>
              <a:t>声卡前面板接口电路</a:t>
            </a:r>
          </a:p>
        </p:txBody>
      </p:sp>
    </p:spTree>
    <p:extLst>
      <p:ext uri="{BB962C8B-B14F-4D97-AF65-F5344CB8AC3E}">
        <p14:creationId xmlns:p14="http://schemas.microsoft.com/office/powerpoint/2010/main" val="2137966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5" name="TextBox 6">
            <a:extLst>
              <a:ext uri="{FF2B5EF4-FFF2-40B4-BE49-F238E27FC236}">
                <a16:creationId xmlns:a16="http://schemas.microsoft.com/office/drawing/2014/main" xmlns="" id="{2EF257DB-3B50-4950-9969-0A0D48B1CDC2}"/>
              </a:ext>
            </a:extLst>
          </p:cNvPr>
          <p:cNvSpPr txBox="1"/>
          <p:nvPr/>
        </p:nvSpPr>
        <p:spPr>
          <a:xfrm>
            <a:off x="528193" y="1125342"/>
            <a:ext cx="8158607" cy="1061829"/>
          </a:xfrm>
          <a:prstGeom prst="rect">
            <a:avLst/>
          </a:prstGeom>
          <a:noFill/>
        </p:spPr>
        <p:txBody>
          <a:bodyPr wrap="square" rtlCol="0">
            <a:spAutoFit/>
          </a:bodyPr>
          <a:lstStyle/>
          <a:p>
            <a:pPr indent="457200">
              <a:lnSpc>
                <a:spcPct val="150000"/>
              </a:lnSpc>
            </a:pPr>
            <a:r>
              <a:rPr lang="zh-CN" altLang="zh-CN" sz="1400" dirty="0" smtClean="0">
                <a:solidFill>
                  <a:schemeClr val="bg1"/>
                </a:solidFill>
                <a:ea typeface="微软雅黑" panose="020B0503020204020204" pitchFamily="34" charset="-122"/>
              </a:rPr>
              <a:t>最后</a:t>
            </a:r>
            <a:r>
              <a:rPr lang="zh-CN" altLang="zh-CN" sz="1400" dirty="0">
                <a:solidFill>
                  <a:schemeClr val="bg1"/>
                </a:solidFill>
                <a:ea typeface="微软雅黑" panose="020B0503020204020204" pitchFamily="34" charset="-122"/>
              </a:rPr>
              <a:t>我们去找声音无法输出的问题，声卡信号输出区域电路，主要通过</a:t>
            </a:r>
            <a:r>
              <a:rPr lang="en-US" altLang="zh-CN" sz="1400" dirty="0">
                <a:solidFill>
                  <a:schemeClr val="bg1"/>
                </a:solidFill>
                <a:ea typeface="微软雅黑" panose="020B0503020204020204" pitchFamily="34" charset="-122"/>
              </a:rPr>
              <a:t>Y1</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Y2</a:t>
            </a:r>
            <a:r>
              <a:rPr lang="zh-CN" altLang="zh-CN" sz="1400" dirty="0">
                <a:solidFill>
                  <a:schemeClr val="bg1"/>
                </a:solidFill>
                <a:ea typeface="微软雅黑" panose="020B0503020204020204" pitchFamily="34" charset="-122"/>
              </a:rPr>
              <a:t>两个晶振，模拟电脑左右声道的声音，它们两个都是有源晶振，有</a:t>
            </a:r>
            <a:r>
              <a:rPr lang="en-US" altLang="zh-CN" sz="1400" dirty="0">
                <a:solidFill>
                  <a:schemeClr val="bg1"/>
                </a:solidFill>
                <a:ea typeface="微软雅黑" panose="020B0503020204020204" pitchFamily="34" charset="-122"/>
              </a:rPr>
              <a:t>4</a:t>
            </a:r>
            <a:r>
              <a:rPr lang="zh-CN" altLang="zh-CN" sz="1400" dirty="0">
                <a:solidFill>
                  <a:schemeClr val="bg1"/>
                </a:solidFill>
                <a:ea typeface="微软雅黑" panose="020B0503020204020204" pitchFamily="34" charset="-122"/>
              </a:rPr>
              <a:t>个脚，有源晶振通常的用法：</a:t>
            </a: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脚悬空，二脚接地，三脚接输出，四脚接电压。如图</a:t>
            </a:r>
            <a:r>
              <a:rPr lang="en-US" altLang="zh-CN" sz="1400" dirty="0">
                <a:solidFill>
                  <a:schemeClr val="bg1"/>
                </a:solidFill>
                <a:ea typeface="微软雅黑" panose="020B0503020204020204" pitchFamily="34" charset="-122"/>
              </a:rPr>
              <a:t>5-11</a:t>
            </a:r>
            <a:r>
              <a:rPr lang="zh-CN" altLang="zh-CN" sz="1400" dirty="0">
                <a:solidFill>
                  <a:schemeClr val="bg1"/>
                </a:solidFill>
                <a:ea typeface="微软雅黑" panose="020B0503020204020204" pitchFamily="34" charset="-122"/>
              </a:rPr>
              <a:t>所示 ，正常</a:t>
            </a: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脚和</a:t>
            </a:r>
            <a:r>
              <a:rPr lang="en-US" altLang="zh-CN" sz="1400" dirty="0">
                <a:solidFill>
                  <a:schemeClr val="bg1"/>
                </a:solidFill>
                <a:ea typeface="微软雅黑" panose="020B0503020204020204" pitchFamily="34" charset="-122"/>
              </a:rPr>
              <a:t>4</a:t>
            </a:r>
            <a:r>
              <a:rPr lang="zh-CN" altLang="zh-CN" sz="1400" dirty="0">
                <a:solidFill>
                  <a:schemeClr val="bg1"/>
                </a:solidFill>
                <a:ea typeface="微软雅黑" panose="020B0503020204020204" pitchFamily="34" charset="-122"/>
              </a:rPr>
              <a:t>脚电压应该为</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3</a:t>
            </a:r>
            <a:r>
              <a:rPr lang="zh-CN" altLang="zh-CN" sz="1400" dirty="0">
                <a:solidFill>
                  <a:schemeClr val="bg1"/>
                </a:solidFill>
                <a:ea typeface="微软雅黑" panose="020B0503020204020204" pitchFamily="34" charset="-122"/>
              </a:rPr>
              <a:t>脚输出电压为</a:t>
            </a:r>
            <a:r>
              <a:rPr lang="en-US" altLang="zh-CN" sz="1400" dirty="0">
                <a:solidFill>
                  <a:schemeClr val="bg1"/>
                </a:solidFill>
                <a:ea typeface="微软雅黑" panose="020B0503020204020204" pitchFamily="34" charset="-122"/>
              </a:rPr>
              <a:t>1.6</a:t>
            </a:r>
            <a:r>
              <a:rPr lang="zh-CN" altLang="zh-CN" sz="1400" dirty="0">
                <a:solidFill>
                  <a:schemeClr val="bg1"/>
                </a:solidFill>
                <a:ea typeface="微软雅黑" panose="020B0503020204020204" pitchFamily="34" charset="-122"/>
              </a:rPr>
              <a:t>左右。 </a:t>
            </a:r>
          </a:p>
        </p:txBody>
      </p:sp>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6870" y="2373351"/>
            <a:ext cx="4077017" cy="2079636"/>
          </a:xfrm>
          <a:prstGeom prst="rect">
            <a:avLst/>
          </a:prstGeom>
          <a:noFill/>
          <a:ln w="9525">
            <a:noFill/>
            <a:miter lim="800000"/>
            <a:headEnd/>
            <a:tailEnd/>
          </a:ln>
        </p:spPr>
      </p:pic>
      <p:sp>
        <p:nvSpPr>
          <p:cNvPr id="16" name="矩形 15"/>
          <p:cNvSpPr/>
          <p:nvPr/>
        </p:nvSpPr>
        <p:spPr>
          <a:xfrm>
            <a:off x="3582932" y="4601849"/>
            <a:ext cx="2169184"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5-11 </a:t>
            </a:r>
            <a:r>
              <a:rPr lang="zh-CN" altLang="zh-CN" sz="1400" dirty="0">
                <a:solidFill>
                  <a:schemeClr val="bg1"/>
                </a:solidFill>
                <a:ea typeface="微软雅黑" panose="020B0503020204020204" pitchFamily="34" charset="-122"/>
              </a:rPr>
              <a:t>声卡信号输出区域</a:t>
            </a:r>
          </a:p>
        </p:txBody>
      </p:sp>
    </p:spTree>
    <p:extLst>
      <p:ext uri="{BB962C8B-B14F-4D97-AF65-F5344CB8AC3E}">
        <p14:creationId xmlns:p14="http://schemas.microsoft.com/office/powerpoint/2010/main" val="40886114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矩形 3"/>
          <p:cNvSpPr/>
          <p:nvPr/>
        </p:nvSpPr>
        <p:spPr>
          <a:xfrm>
            <a:off x="1148070" y="1204268"/>
            <a:ext cx="5305336" cy="307777"/>
          </a:xfrm>
          <a:prstGeom prst="rect">
            <a:avLst/>
          </a:prstGeom>
        </p:spPr>
        <p:txBody>
          <a:bodyPr wrap="square">
            <a:spAutoFit/>
          </a:bodyPr>
          <a:lstStyle/>
          <a:p>
            <a:r>
              <a:rPr lang="zh-CN" altLang="zh-CN" sz="1400" dirty="0">
                <a:solidFill>
                  <a:schemeClr val="bg1"/>
                </a:solidFill>
                <a:ea typeface="微软雅黑" panose="020B0503020204020204" pitchFamily="34" charset="-122"/>
              </a:rPr>
              <a:t>且用示波器测</a:t>
            </a:r>
            <a:r>
              <a:rPr lang="en-US" altLang="zh-CN" sz="1400" dirty="0">
                <a:solidFill>
                  <a:schemeClr val="bg1"/>
                </a:solidFill>
                <a:ea typeface="微软雅黑" panose="020B0503020204020204" pitchFamily="34" charset="-122"/>
              </a:rPr>
              <a:t>3</a:t>
            </a:r>
            <a:r>
              <a:rPr lang="zh-CN" altLang="zh-CN" sz="1400" dirty="0">
                <a:solidFill>
                  <a:schemeClr val="bg1"/>
                </a:solidFill>
                <a:ea typeface="微软雅黑" panose="020B0503020204020204" pitchFamily="34" charset="-122"/>
              </a:rPr>
              <a:t>脚输出端可以得到如图</a:t>
            </a:r>
            <a:r>
              <a:rPr lang="en-US" altLang="zh-CN" sz="1400" dirty="0">
                <a:solidFill>
                  <a:schemeClr val="bg1"/>
                </a:solidFill>
                <a:ea typeface="微软雅黑" panose="020B0503020204020204" pitchFamily="34" charset="-122"/>
              </a:rPr>
              <a:t>5-12</a:t>
            </a:r>
            <a:r>
              <a:rPr lang="zh-CN" altLang="zh-CN" sz="1400" dirty="0">
                <a:solidFill>
                  <a:schemeClr val="bg1"/>
                </a:solidFill>
                <a:ea typeface="微软雅黑" panose="020B0503020204020204" pitchFamily="34" charset="-122"/>
              </a:rPr>
              <a:t>所示</a:t>
            </a:r>
            <a:r>
              <a:rPr lang="en-US" altLang="zh-CN" sz="1400" dirty="0">
                <a:solidFill>
                  <a:schemeClr val="bg1"/>
                </a:solidFill>
                <a:ea typeface="微软雅黑" panose="020B0503020204020204" pitchFamily="34" charset="-122"/>
              </a:rPr>
              <a:t>32KHZ</a:t>
            </a:r>
            <a:r>
              <a:rPr lang="zh-CN" altLang="zh-CN" sz="1400" dirty="0">
                <a:solidFill>
                  <a:schemeClr val="bg1"/>
                </a:solidFill>
                <a:ea typeface="微软雅黑" panose="020B0503020204020204" pitchFamily="34" charset="-122"/>
              </a:rPr>
              <a:t>的方波。</a:t>
            </a:r>
          </a:p>
        </p:txBody>
      </p:sp>
      <p:sp>
        <p:nvSpPr>
          <p:cNvPr id="5" name="矩形 4"/>
          <p:cNvSpPr/>
          <p:nvPr/>
        </p:nvSpPr>
        <p:spPr>
          <a:xfrm>
            <a:off x="3402572" y="3704283"/>
            <a:ext cx="1925527"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5-12 </a:t>
            </a:r>
            <a:r>
              <a:rPr lang="zh-CN" altLang="zh-CN" dirty="0">
                <a:solidFill>
                  <a:schemeClr val="bg1"/>
                </a:solidFill>
                <a:ea typeface="微软雅黑" panose="020B0503020204020204" pitchFamily="34" charset="-122"/>
              </a:rPr>
              <a:t>示波器上的方波</a:t>
            </a: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2068731" y="1884006"/>
            <a:ext cx="4384675" cy="1630680"/>
          </a:xfrm>
          <a:prstGeom prst="rect">
            <a:avLst/>
          </a:prstGeom>
          <a:noFill/>
          <a:ln w="9525">
            <a:noFill/>
            <a:miter lim="800000"/>
            <a:headEnd/>
            <a:tailEnd/>
          </a:ln>
        </p:spPr>
      </p:pic>
      <p:sp>
        <p:nvSpPr>
          <p:cNvPr id="2" name="矩形 1"/>
          <p:cNvSpPr/>
          <p:nvPr/>
        </p:nvSpPr>
        <p:spPr>
          <a:xfrm>
            <a:off x="1227271" y="4168258"/>
            <a:ext cx="3954929"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要是这些参数不对，那么我们就更换晶振即可。</a:t>
            </a:r>
          </a:p>
        </p:txBody>
      </p:sp>
    </p:spTree>
    <p:extLst>
      <p:ext uri="{BB962C8B-B14F-4D97-AF65-F5344CB8AC3E}">
        <p14:creationId xmlns:p14="http://schemas.microsoft.com/office/powerpoint/2010/main" val="37381372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a16="http://schemas.microsoft.com/office/drawing/2014/main" xmlns=""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a16="http://schemas.microsoft.com/office/drawing/2014/main" xmlns="" id="{A98B687C-F77C-4677-B83B-A08D93D6DBA4}"/>
              </a:ext>
            </a:extLst>
          </p:cNvPr>
          <p:cNvSpPr txBox="1"/>
          <p:nvPr/>
        </p:nvSpPr>
        <p:spPr>
          <a:xfrm>
            <a:off x="5532722" y="1387820"/>
            <a:ext cx="3376328" cy="3046988"/>
          </a:xfrm>
          <a:prstGeom prst="rect">
            <a:avLst/>
          </a:prstGeom>
          <a:noFill/>
        </p:spPr>
        <p:txBody>
          <a:bodyPr wrap="square" rtlCol="0">
            <a:spAutoFit/>
          </a:bodyPr>
          <a:lstStyle/>
          <a:p>
            <a:pPr indent="457200">
              <a:lnSpc>
                <a:spcPct val="150000"/>
              </a:lnSpc>
            </a:pPr>
            <a:r>
              <a:rPr lang="zh-CN" altLang="zh-CN" sz="1600" dirty="0">
                <a:solidFill>
                  <a:schemeClr val="bg1"/>
                </a:solidFill>
                <a:ea typeface="微软雅黑" panose="020B0503020204020204" pitchFamily="34" charset="-122"/>
              </a:rPr>
              <a:t>声卡（</a:t>
            </a:r>
            <a:r>
              <a:rPr lang="en-US" altLang="zh-CN" sz="1600" dirty="0">
                <a:solidFill>
                  <a:schemeClr val="bg1"/>
                </a:solidFill>
                <a:ea typeface="微软雅黑" panose="020B0503020204020204" pitchFamily="34" charset="-122"/>
              </a:rPr>
              <a:t>Sound Card</a:t>
            </a:r>
            <a:r>
              <a:rPr lang="zh-CN" altLang="zh-CN" sz="1600" dirty="0">
                <a:solidFill>
                  <a:schemeClr val="bg1"/>
                </a:solidFill>
                <a:ea typeface="微软雅黑" panose="020B0503020204020204" pitchFamily="34" charset="-122"/>
              </a:rPr>
              <a:t>）也称音频卡，是大家比较熟悉的计算机主板主要部件之一，它包含记录和播放声音所需的硬件，想计算机发出各种声音，用计算机播放有声的音乐、看视频电影以及语音聊天，都离不开声卡，计算机处理的声音信号全靠它。</a:t>
            </a: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xmlns=""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839173" y="1042407"/>
            <a:ext cx="7247552" cy="1061829"/>
          </a:xfrm>
          <a:prstGeom prst="rect">
            <a:avLst/>
          </a:prstGeom>
          <a:noFill/>
        </p:spPr>
        <p:txBody>
          <a:bodyPr wrap="square" rtlCol="0">
            <a:spAutoFit/>
          </a:bodyPr>
          <a:lstStyle/>
          <a:p>
            <a:pPr>
              <a:lnSpc>
                <a:spcPct val="150000"/>
              </a:lnSpc>
            </a:pP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了解声卡电路基本结构。</a:t>
            </a:r>
          </a:p>
          <a:p>
            <a:pPr>
              <a:lnSpc>
                <a:spcPct val="150000"/>
              </a:lnSpc>
            </a:pPr>
            <a:r>
              <a:rPr lang="en-US" altLang="zh-CN" sz="1400" dirty="0">
                <a:solidFill>
                  <a:schemeClr val="bg1"/>
                </a:solidFill>
                <a:ea typeface="微软雅黑" panose="020B0503020204020204" pitchFamily="34" charset="-122"/>
              </a:rPr>
              <a:t>2.</a:t>
            </a:r>
            <a:r>
              <a:rPr lang="zh-CN" altLang="zh-CN" sz="1400" dirty="0">
                <a:solidFill>
                  <a:schemeClr val="bg1"/>
                </a:solidFill>
                <a:ea typeface="微软雅黑" panose="020B0503020204020204" pitchFamily="34" charset="-122"/>
              </a:rPr>
              <a:t>掌握声卡电路工作原理。</a:t>
            </a:r>
          </a:p>
          <a:p>
            <a:pPr>
              <a:lnSpc>
                <a:spcPct val="150000"/>
              </a:lnSpc>
            </a:pPr>
            <a:r>
              <a:rPr lang="en-US" altLang="zh-CN" sz="1400" dirty="0">
                <a:solidFill>
                  <a:schemeClr val="bg1"/>
                </a:solidFill>
                <a:ea typeface="微软雅黑" panose="020B0503020204020204" pitchFamily="34" charset="-122"/>
              </a:rPr>
              <a:t>3.</a:t>
            </a:r>
            <a:r>
              <a:rPr lang="zh-CN" altLang="zh-CN" sz="1400" dirty="0">
                <a:solidFill>
                  <a:schemeClr val="bg1"/>
                </a:solidFill>
                <a:ea typeface="微软雅黑" panose="020B0503020204020204" pitchFamily="34" charset="-122"/>
              </a:rPr>
              <a:t>声卡电路常见故障分析和解决方法</a:t>
            </a:r>
          </a:p>
        </p:txBody>
      </p:sp>
      <p:graphicFrame>
        <p:nvGraphicFramePr>
          <p:cNvPr id="14" name="表格 13">
            <a:extLst>
              <a:ext uri="{FF2B5EF4-FFF2-40B4-BE49-F238E27FC236}">
                <a16:creationId xmlns:a16="http://schemas.microsoft.com/office/drawing/2014/main" xmlns="" id="{E177759D-5AA2-40FF-A55E-598FBE8573D9}"/>
              </a:ext>
            </a:extLst>
          </p:cNvPr>
          <p:cNvGraphicFramePr>
            <a:graphicFrameLocks noGrp="1"/>
          </p:cNvGraphicFramePr>
          <p:nvPr>
            <p:extLst>
              <p:ext uri="{D42A27DB-BD31-4B8C-83A1-F6EECF244321}">
                <p14:modId xmlns:p14="http://schemas.microsoft.com/office/powerpoint/2010/main" val="4145128076"/>
              </p:ext>
            </p:extLst>
          </p:nvPr>
        </p:nvGraphicFramePr>
        <p:xfrm>
          <a:off x="911676" y="2225739"/>
          <a:ext cx="7317925" cy="2486506"/>
        </p:xfrm>
        <a:graphic>
          <a:graphicData uri="http://schemas.openxmlformats.org/drawingml/2006/table">
            <a:tbl>
              <a:tblPr firstRow="1" firstCol="1" bandRow="1">
                <a:tableStyleId>{BDBED569-4797-4DF1-A0F4-6AAB3CD982D8}</a:tableStyleId>
              </a:tblPr>
              <a:tblGrid>
                <a:gridCol w="766125">
                  <a:extLst>
                    <a:ext uri="{9D8B030D-6E8A-4147-A177-3AD203B41FA5}">
                      <a16:colId xmlns:a16="http://schemas.microsoft.com/office/drawing/2014/main" xmlns="" val="20000"/>
                    </a:ext>
                  </a:extLst>
                </a:gridCol>
                <a:gridCol w="1234017">
                  <a:extLst>
                    <a:ext uri="{9D8B030D-6E8A-4147-A177-3AD203B41FA5}">
                      <a16:colId xmlns:a16="http://schemas.microsoft.com/office/drawing/2014/main" xmlns="" val="20001"/>
                    </a:ext>
                  </a:extLst>
                </a:gridCol>
                <a:gridCol w="2515570">
                  <a:extLst>
                    <a:ext uri="{9D8B030D-6E8A-4147-A177-3AD203B41FA5}">
                      <a16:colId xmlns:a16="http://schemas.microsoft.com/office/drawing/2014/main" xmlns="" val="20002"/>
                    </a:ext>
                  </a:extLst>
                </a:gridCol>
                <a:gridCol w="934071">
                  <a:extLst>
                    <a:ext uri="{9D8B030D-6E8A-4147-A177-3AD203B41FA5}">
                      <a16:colId xmlns:a16="http://schemas.microsoft.com/office/drawing/2014/main" xmlns="" val="20003"/>
                    </a:ext>
                  </a:extLst>
                </a:gridCol>
                <a:gridCol w="934071">
                  <a:extLst>
                    <a:ext uri="{9D8B030D-6E8A-4147-A177-3AD203B41FA5}">
                      <a16:colId xmlns:a16="http://schemas.microsoft.com/office/drawing/2014/main" xmlns="" val="20004"/>
                    </a:ext>
                  </a:extLst>
                </a:gridCol>
                <a:gridCol w="934071">
                  <a:extLst>
                    <a:ext uri="{9D8B030D-6E8A-4147-A177-3AD203B41FA5}">
                      <a16:colId xmlns:a16="http://schemas.microsoft.com/office/drawing/2014/main" xmlns="" val="20005"/>
                    </a:ext>
                  </a:extLst>
                </a:gridCol>
              </a:tblGrid>
              <a:tr h="552994">
                <a:tc gridSpan="2">
                  <a:txBody>
                    <a:bodyPr/>
                    <a:lstStyle/>
                    <a:p>
                      <a:pPr indent="12573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评价主体</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gridSpan="3">
                  <a:txBody>
                    <a:bodyPr/>
                    <a:lstStyle/>
                    <a:p>
                      <a:pPr indent="267970" algn="ctr">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评分标准</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分值</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0"/>
                  </a:ext>
                </a:extLst>
              </a:tr>
              <a:tr h="780240">
                <a:tc>
                  <a:txBody>
                    <a:bodyPr/>
                    <a:lstStyle/>
                    <a:p>
                      <a:pPr indent="127000" algn="ctr">
                        <a:lnSpc>
                          <a:spcPct val="150000"/>
                        </a:lnSpc>
                        <a:spcAft>
                          <a:spcPts val="0"/>
                        </a:spcAft>
                      </a:pPr>
                      <a:r>
                        <a:rPr lang="zh-CN" sz="1050" kern="0" dirty="0">
                          <a:solidFill>
                            <a:srgbClr val="000000"/>
                          </a:solidFill>
                          <a:effectLst/>
                          <a:latin typeface="Calibri"/>
                          <a:ea typeface="微软雅黑" panose="020B0503020204020204" pitchFamily="34" charset="-122"/>
                          <a:cs typeface="Times New Roman"/>
                        </a:rPr>
                        <a:t>操作评价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gridSpan="2">
                  <a:txBody>
                    <a:bodyPr/>
                    <a:lstStyle/>
                    <a:p>
                      <a:pPr indent="127000">
                        <a:lnSpc>
                          <a:spcPts val="2000"/>
                        </a:lnSpc>
                        <a:spcAft>
                          <a:spcPts val="0"/>
                        </a:spcAft>
                      </a:pPr>
                      <a:r>
                        <a:rPr lang="en-US" sz="1050" kern="100" dirty="0">
                          <a:effectLst/>
                          <a:latin typeface="Calibri"/>
                          <a:ea typeface="微软雅黑" panose="020B0503020204020204" pitchFamily="34" charset="-122"/>
                          <a:cs typeface="Times New Roman"/>
                        </a:rPr>
                        <a:t>1.</a:t>
                      </a:r>
                      <a:r>
                        <a:rPr lang="zh-CN" sz="1050" kern="100" dirty="0">
                          <a:effectLst/>
                          <a:latin typeface="Calibri"/>
                          <a:ea typeface="微软雅黑" panose="020B0503020204020204" pitchFamily="34" charset="-122"/>
                          <a:cs typeface="Times New Roman"/>
                        </a:rPr>
                        <a:t>熟练使用万用表检测声卡电路各个区域重点标志电压</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hMerge="1">
                  <a:txBody>
                    <a:bodyPr/>
                    <a:lstStyle/>
                    <a:p>
                      <a:endParaRPr lang="zh-CN" altLang="en-US"/>
                    </a:p>
                  </a:txBody>
                  <a:tcP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gridSpan="2">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hMerge="1">
                  <a:txBody>
                    <a:bodyPr/>
                    <a:lstStyle/>
                    <a:p>
                      <a:endParaRPr lang="zh-CN" altLang="en-US"/>
                    </a:p>
                  </a:txBody>
                  <a:tcP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1"/>
                  </a:ext>
                </a:extLst>
              </a:tr>
              <a:tr h="698802">
                <a:tc>
                  <a:txBody>
                    <a:bodyPr/>
                    <a:lstStyle/>
                    <a:p>
                      <a:pPr indent="127000" algn="ctr">
                        <a:lnSpc>
                          <a:spcPct val="150000"/>
                        </a:lnSpc>
                        <a:spcAft>
                          <a:spcPts val="0"/>
                        </a:spcAft>
                      </a:pPr>
                      <a:r>
                        <a:rPr lang="zh-CN" sz="1050" kern="0" dirty="0">
                          <a:solidFill>
                            <a:srgbClr val="000000"/>
                          </a:solidFill>
                          <a:effectLst/>
                          <a:latin typeface="Calibri"/>
                          <a:ea typeface="微软雅黑" panose="020B0503020204020204" pitchFamily="34" charset="-122"/>
                          <a:cs typeface="Times New Roman"/>
                        </a:rPr>
                        <a:t>成果评价</a:t>
                      </a:r>
                      <a:endParaRPr lang="zh-CN" sz="1050" kern="100" dirty="0">
                        <a:effectLst/>
                        <a:latin typeface="Calibri"/>
                        <a:ea typeface="微软雅黑" panose="020B0503020204020204" pitchFamily="34" charset="-122"/>
                        <a:cs typeface="Times New Roman"/>
                      </a:endParaRPr>
                    </a:p>
                  </a:txBody>
                  <a:tcPr marL="68580" marR="68580" marT="0" marB="0" anchor="ctr">
                    <a:lnT w="12700" cap="flat" cmpd="sng" algn="ctr">
                      <a:solidFill>
                        <a:schemeClr val="accent6">
                          <a:lumMod val="50000"/>
                        </a:schemeClr>
                      </a:solidFill>
                      <a:prstDash val="solid"/>
                      <a:round/>
                      <a:headEnd type="none" w="med" len="med"/>
                      <a:tailEnd type="none" w="med" len="med"/>
                    </a:lnT>
                  </a:tcPr>
                </a:tc>
                <a:tc gridSpan="2">
                  <a:txBody>
                    <a:bodyPr/>
                    <a:lstStyle/>
                    <a:p>
                      <a:pPr indent="127000">
                        <a:lnSpc>
                          <a:spcPts val="2000"/>
                        </a:lnSpc>
                        <a:spcAft>
                          <a:spcPts val="0"/>
                        </a:spcAft>
                      </a:pPr>
                      <a:r>
                        <a:rPr lang="en-US" sz="1050" kern="100" dirty="0">
                          <a:effectLst/>
                          <a:latin typeface="Calibri"/>
                          <a:ea typeface="微软雅黑" panose="020B0503020204020204" pitchFamily="34" charset="-122"/>
                          <a:cs typeface="Times New Roman"/>
                        </a:rPr>
                        <a:t>1.</a:t>
                      </a:r>
                      <a:r>
                        <a:rPr lang="zh-CN" sz="1050" kern="100" dirty="0">
                          <a:effectLst/>
                          <a:latin typeface="Calibri"/>
                          <a:ea typeface="微软雅黑" panose="020B0503020204020204" pitchFamily="34" charset="-122"/>
                          <a:cs typeface="Times New Roman"/>
                        </a:rPr>
                        <a:t>了解声卡电路原理和工作流程；</a:t>
                      </a:r>
                    </a:p>
                    <a:p>
                      <a:pPr indent="127000">
                        <a:lnSpc>
                          <a:spcPts val="2000"/>
                        </a:lnSpc>
                        <a:spcAft>
                          <a:spcPts val="0"/>
                        </a:spcAft>
                      </a:pPr>
                      <a:r>
                        <a:rPr lang="en-US" sz="1050" kern="100" dirty="0">
                          <a:effectLst/>
                          <a:latin typeface="Calibri"/>
                          <a:ea typeface="微软雅黑" panose="020B0503020204020204" pitchFamily="34" charset="-122"/>
                          <a:cs typeface="Times New Roman"/>
                        </a:rPr>
                        <a:t>2.</a:t>
                      </a:r>
                      <a:r>
                        <a:rPr lang="zh-CN" sz="1050" kern="100" dirty="0">
                          <a:effectLst/>
                          <a:latin typeface="Calibri"/>
                          <a:ea typeface="微软雅黑" panose="020B0503020204020204" pitchFamily="34" charset="-122"/>
                          <a:cs typeface="Times New Roman"/>
                        </a:rPr>
                        <a:t>常见故障原因分析和解决方法。</a:t>
                      </a:r>
                    </a:p>
                  </a:txBody>
                  <a:tcPr marL="68580" marR="68580" marT="0" marB="0" anchor="ctr">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hMerge="1">
                  <a:txBody>
                    <a:bodyPr/>
                    <a:lstStyle/>
                    <a:p>
                      <a:endParaRPr lang="zh-CN" altLang="en-US"/>
                    </a:p>
                  </a:txBody>
                  <a:tcP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gridSpan="2">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hMerge="1">
                  <a:txBody>
                    <a:bodyPr/>
                    <a:lstStyle/>
                    <a:p>
                      <a:endParaRPr lang="zh-CN" altLang="en-US"/>
                    </a:p>
                  </a:txBody>
                  <a:tcP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2"/>
                  </a:ext>
                </a:extLst>
              </a:tr>
              <a:tr h="390673">
                <a:tc gridSpan="2">
                  <a:txBody>
                    <a:bodyPr/>
                    <a:lstStyle/>
                    <a:p>
                      <a:pPr indent="26797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合计</a:t>
                      </a:r>
                      <a:endParaRPr lang="zh-CN" sz="1050" kern="100" dirty="0">
                        <a:effectLst/>
                        <a:latin typeface="Calibri"/>
                        <a:ea typeface="微软雅黑" panose="020B0503020204020204" pitchFamily="34" charset="-122"/>
                        <a:cs typeface="Times New Roman"/>
                      </a:endParaRPr>
                    </a:p>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（满分</a:t>
                      </a:r>
                      <a:r>
                        <a:rPr lang="en-US" sz="1050" b="1" kern="0" dirty="0">
                          <a:solidFill>
                            <a:srgbClr val="000000"/>
                          </a:solidFill>
                          <a:effectLst/>
                          <a:latin typeface="Calibri"/>
                          <a:ea typeface="微软雅黑" panose="020B0503020204020204" pitchFamily="34" charset="-122"/>
                          <a:cs typeface="Times New Roman"/>
                        </a:rPr>
                        <a:t>100</a:t>
                      </a:r>
                      <a:r>
                        <a:rPr lang="zh-CN" sz="1050" b="1" kern="0" dirty="0">
                          <a:solidFill>
                            <a:srgbClr val="000000"/>
                          </a:solidFill>
                          <a:effectLst/>
                          <a:latin typeface="Calibri"/>
                          <a:ea typeface="微软雅黑" panose="020B0503020204020204" pitchFamily="34" charset="-122"/>
                          <a:cs typeface="Times New Roman"/>
                        </a:rPr>
                        <a:t>分）</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gridSpan="3">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6365"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100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xmlns=""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586859" y="1165064"/>
            <a:ext cx="7970287" cy="3647152"/>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声卡的好坏，单从外观上看是很难区分的，还应该从声卡的相关性能指标进行了解，以便更加清楚声卡的性能及功能。声卡的物理性能参数很重要，它体现着声卡的总体音响特征，直接影响着最终的播放效果，其中，影响主观听感的性能指标主要有以下几项</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①信噪比</a:t>
            </a:r>
          </a:p>
          <a:p>
            <a:pPr indent="457200">
              <a:lnSpc>
                <a:spcPct val="150000"/>
              </a:lnSpc>
            </a:pPr>
            <a:r>
              <a:rPr lang="zh-CN" altLang="zh-CN" sz="1400" dirty="0">
                <a:solidFill>
                  <a:schemeClr val="bg1"/>
                </a:solidFill>
                <a:ea typeface="微软雅黑" panose="020B0503020204020204" pitchFamily="34" charset="-122"/>
              </a:rPr>
              <a:t>信噪比是声卡抑制噪音的能力，单位是分贝（</a:t>
            </a:r>
            <a:r>
              <a:rPr lang="en-US" altLang="zh-CN" sz="1400" dirty="0">
                <a:solidFill>
                  <a:schemeClr val="bg1"/>
                </a:solidFill>
                <a:ea typeface="微软雅黑" panose="020B0503020204020204" pitchFamily="34" charset="-122"/>
              </a:rPr>
              <a:t>dB</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是指有用信号的功率和噪音信号功率比值。信噪比的值越高说明声卡的滤波性能越好，一般的</a:t>
            </a:r>
            <a:r>
              <a:rPr lang="en-US" altLang="zh-CN" sz="1400" dirty="0">
                <a:solidFill>
                  <a:schemeClr val="bg1"/>
                </a:solidFill>
                <a:ea typeface="微软雅黑" panose="020B0503020204020204" pitchFamily="34" charset="-122"/>
              </a:rPr>
              <a:t>PCI</a:t>
            </a:r>
            <a:r>
              <a:rPr lang="zh-CN" altLang="zh-CN" sz="1400" dirty="0">
                <a:solidFill>
                  <a:schemeClr val="bg1"/>
                </a:solidFill>
                <a:ea typeface="微软雅黑" panose="020B0503020204020204" pitchFamily="34" charset="-122"/>
              </a:rPr>
              <a:t>声卡信噪比都在</a:t>
            </a:r>
            <a:r>
              <a:rPr lang="en-US" altLang="zh-CN" sz="1400" dirty="0">
                <a:solidFill>
                  <a:schemeClr val="bg1"/>
                </a:solidFill>
                <a:ea typeface="微软雅黑" panose="020B0503020204020204" pitchFamily="34" charset="-122"/>
              </a:rPr>
              <a:t>90dB</a:t>
            </a:r>
            <a:r>
              <a:rPr lang="zh-CN" altLang="zh-CN" sz="1400" dirty="0">
                <a:solidFill>
                  <a:schemeClr val="bg1"/>
                </a:solidFill>
                <a:ea typeface="微软雅黑" panose="020B0503020204020204" pitchFamily="34" charset="-122"/>
              </a:rPr>
              <a:t>以上，高档的甚至可以达到</a:t>
            </a:r>
            <a:r>
              <a:rPr lang="en-US" altLang="zh-CN" sz="1400" dirty="0">
                <a:solidFill>
                  <a:schemeClr val="bg1"/>
                </a:solidFill>
                <a:ea typeface="微软雅黑" panose="020B0503020204020204" pitchFamily="34" charset="-122"/>
              </a:rPr>
              <a:t>120dB</a:t>
            </a:r>
            <a:r>
              <a:rPr lang="zh-CN" altLang="zh-CN" sz="1400" dirty="0">
                <a:solidFill>
                  <a:schemeClr val="bg1"/>
                </a:solidFill>
                <a:ea typeface="微软雅黑" panose="020B0503020204020204" pitchFamily="34" charset="-122"/>
              </a:rPr>
              <a:t>。更高的信噪比可以将噪音减少到最低限度，保证音色的纯正优美。</a:t>
            </a:r>
          </a:p>
          <a:p>
            <a:pPr indent="457200">
              <a:lnSpc>
                <a:spcPct val="150000"/>
              </a:lnSpc>
            </a:pPr>
            <a:r>
              <a:rPr lang="zh-CN" altLang="zh-CN" sz="1400" dirty="0">
                <a:solidFill>
                  <a:schemeClr val="bg1"/>
                </a:solidFill>
                <a:ea typeface="微软雅黑" panose="020B0503020204020204" pitchFamily="34" charset="-122"/>
              </a:rPr>
              <a:t>②采样率</a:t>
            </a:r>
          </a:p>
          <a:p>
            <a:pPr indent="457200">
              <a:lnSpc>
                <a:spcPct val="150000"/>
              </a:lnSpc>
            </a:pPr>
            <a:r>
              <a:rPr lang="zh-CN" altLang="zh-CN" sz="1400" dirty="0">
                <a:solidFill>
                  <a:schemeClr val="bg1"/>
                </a:solidFill>
                <a:ea typeface="微软雅黑" panose="020B0503020204020204" pitchFamily="34" charset="-122"/>
              </a:rPr>
              <a:t>采样率指的是对原始声音波形进行样本采集的频繁程度。采样率越高，记录下的声音信号与原始信号之间的差异就越小。采样率的单位是</a:t>
            </a:r>
            <a:r>
              <a:rPr lang="en-US" altLang="zh-CN" sz="1400" dirty="0">
                <a:solidFill>
                  <a:schemeClr val="bg1"/>
                </a:solidFill>
                <a:ea typeface="微软雅黑" panose="020B0503020204020204" pitchFamily="34" charset="-122"/>
              </a:rPr>
              <a:t>kHz</a:t>
            </a:r>
            <a:r>
              <a:rPr lang="zh-CN" altLang="zh-CN" sz="1400" dirty="0">
                <a:solidFill>
                  <a:schemeClr val="bg1"/>
                </a:solidFill>
                <a:ea typeface="微软雅黑" panose="020B0503020204020204" pitchFamily="34" charset="-122"/>
              </a:rPr>
              <a:t>，专业声卡通常会提供一下集中采样率：</a:t>
            </a:r>
            <a:r>
              <a:rPr lang="en-US" altLang="zh-CN" sz="1400" dirty="0">
                <a:solidFill>
                  <a:schemeClr val="bg1"/>
                </a:solidFill>
                <a:ea typeface="微软雅黑" panose="020B0503020204020204" pitchFamily="34" charset="-122"/>
              </a:rPr>
              <a:t>32/24/44.1/48/88.2/96kHZ </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
        <p:nvSpPr>
          <p:cNvPr id="15" name="矩形 14">
            <a:extLst>
              <a:ext uri="{FF2B5EF4-FFF2-40B4-BE49-F238E27FC236}">
                <a16:creationId xmlns:a16="http://schemas.microsoft.com/office/drawing/2014/main" xmlns="" id="{768A7E1B-374F-40EB-9582-8939BD682AAA}"/>
              </a:ext>
            </a:extLst>
          </p:cNvPr>
          <p:cNvSpPr/>
          <p:nvPr/>
        </p:nvSpPr>
        <p:spPr>
          <a:xfrm>
            <a:off x="1098690" y="517193"/>
            <a:ext cx="1446230" cy="300082"/>
          </a:xfrm>
          <a:prstGeom prst="rect">
            <a:avLst/>
          </a:prstGeom>
        </p:spPr>
        <p:txBody>
          <a:bodyPr wrap="none">
            <a:spAutoFit/>
          </a:bodyPr>
          <a:lstStyle/>
          <a:p>
            <a:pPr algn="ctr"/>
            <a:r>
              <a:rPr lang="zh-CN" altLang="en-US" b="1" dirty="0">
                <a:solidFill>
                  <a:schemeClr val="accent6">
                    <a:lumMod val="75000"/>
                  </a:schemeClr>
                </a:solidFill>
                <a:latin typeface="微软雅黑" pitchFamily="34" charset="-122"/>
                <a:ea typeface="微软雅黑" pitchFamily="34" charset="-122"/>
              </a:rPr>
              <a:t>声卡的性能指标</a:t>
            </a:r>
            <a:r>
              <a:rPr lang="en-US" altLang="zh-CN" b="1" dirty="0">
                <a:solidFill>
                  <a:schemeClr val="accent6">
                    <a:lumMod val="7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631539" y="1041323"/>
            <a:ext cx="7970287" cy="3970318"/>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③采样精度</a:t>
            </a:r>
          </a:p>
          <a:p>
            <a:pPr indent="457200">
              <a:lnSpc>
                <a:spcPct val="150000"/>
              </a:lnSpc>
            </a:pPr>
            <a:r>
              <a:rPr lang="zh-CN" altLang="zh-CN" sz="1400" dirty="0">
                <a:solidFill>
                  <a:schemeClr val="bg1"/>
                </a:solidFill>
                <a:ea typeface="微软雅黑" panose="020B0503020204020204" pitchFamily="34" charset="-122"/>
              </a:rPr>
              <a:t>采样精度值对声音进行</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模拟</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数字</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变换时，对音量进行度量的精确程度。就好像刻度越精密的尺子测量出的长度越准确那样，采样精度越高，声音听起来就越细腻，</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数码化</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的味道就越不明显。专业声卡支持的采样精度通常包括：</a:t>
            </a:r>
            <a:r>
              <a:rPr lang="en-US" altLang="zh-CN" sz="1400" dirty="0">
                <a:solidFill>
                  <a:schemeClr val="bg1"/>
                </a:solidFill>
                <a:ea typeface="微软雅黑" panose="020B0503020204020204" pitchFamily="34" charset="-122"/>
              </a:rPr>
              <a:t>16bit/18bit/20bit/24bit</a:t>
            </a:r>
            <a:r>
              <a:rPr lang="zh-CN" altLang="zh-CN" sz="1400" dirty="0">
                <a:solidFill>
                  <a:schemeClr val="bg1"/>
                </a:solidFill>
                <a:ea typeface="微软雅黑" panose="020B0503020204020204" pitchFamily="34" charset="-122"/>
              </a:rPr>
              <a:t>。对于声音的成品而言，最常用的音质标准是</a:t>
            </a:r>
            <a:r>
              <a:rPr lang="en-US" altLang="zh-CN" sz="1400" dirty="0">
                <a:solidFill>
                  <a:schemeClr val="bg1"/>
                </a:solidFill>
                <a:ea typeface="微软雅黑" panose="020B0503020204020204" pitchFamily="34" charset="-122"/>
              </a:rPr>
              <a:t>16bit/44.1kHz</a:t>
            </a:r>
            <a:r>
              <a:rPr lang="zh-CN" altLang="zh-CN" sz="1400" dirty="0">
                <a:solidFill>
                  <a:schemeClr val="bg1"/>
                </a:solidFill>
                <a:ea typeface="微软雅黑" panose="020B0503020204020204" pitchFamily="34" charset="-122"/>
              </a:rPr>
              <a:t>，即</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品质。无论在录音时采用了多高的采样率和采样精度，最终生成立体声音频文件时都必须将声音格式化为</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标准，以便使其能够在绝大多数的音响设备上顺利播放。使用高于</a:t>
            </a:r>
            <a:r>
              <a:rPr lang="en-US" altLang="zh-CN" sz="1400" dirty="0">
                <a:solidFill>
                  <a:schemeClr val="bg1"/>
                </a:solidFill>
                <a:ea typeface="微软雅黑" panose="020B0503020204020204" pitchFamily="34" charset="-122"/>
              </a:rPr>
              <a:t>CD</a:t>
            </a:r>
            <a:r>
              <a:rPr lang="zh-CN" altLang="zh-CN" sz="1400" dirty="0">
                <a:solidFill>
                  <a:schemeClr val="bg1"/>
                </a:solidFill>
                <a:ea typeface="微软雅黑" panose="020B0503020204020204" pitchFamily="34" charset="-122"/>
              </a:rPr>
              <a:t>音质的标准进行录音的好处是，如果不能保证声源信号与原始波形高度一致，那么经过了多次处理后，这个差别就会明显增大。此外，使用高的采样率与采样精度录制音频，量化噪声将会降至最低水平</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④失真度</a:t>
            </a:r>
          </a:p>
          <a:p>
            <a:pPr indent="457200">
              <a:lnSpc>
                <a:spcPct val="150000"/>
              </a:lnSpc>
            </a:pPr>
            <a:r>
              <a:rPr lang="zh-CN" altLang="zh-CN" sz="1400" dirty="0">
                <a:solidFill>
                  <a:schemeClr val="bg1"/>
                </a:solidFill>
                <a:ea typeface="微软雅黑" panose="020B0503020204020204" pitchFamily="34" charset="-122"/>
              </a:rPr>
              <a:t>失真度是表征处理后信号与原始波形之间的差异情况，为百分比值。其值越小说明声卡越能重视地记录或再现音乐作品的原貌</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
        <p:nvSpPr>
          <p:cNvPr id="16" name="矩形 15">
            <a:extLst>
              <a:ext uri="{FF2B5EF4-FFF2-40B4-BE49-F238E27FC236}">
                <a16:creationId xmlns:a16="http://schemas.microsoft.com/office/drawing/2014/main" xmlns="" id="{768A7E1B-374F-40EB-9582-8939BD682AAA}"/>
              </a:ext>
            </a:extLst>
          </p:cNvPr>
          <p:cNvSpPr/>
          <p:nvPr/>
        </p:nvSpPr>
        <p:spPr>
          <a:xfrm>
            <a:off x="1098690" y="517193"/>
            <a:ext cx="1446230" cy="300082"/>
          </a:xfrm>
          <a:prstGeom prst="rect">
            <a:avLst/>
          </a:prstGeom>
        </p:spPr>
        <p:txBody>
          <a:bodyPr wrap="none">
            <a:spAutoFit/>
          </a:bodyPr>
          <a:lstStyle/>
          <a:p>
            <a:pPr algn="ctr"/>
            <a:r>
              <a:rPr lang="zh-CN" altLang="en-US" b="1" dirty="0">
                <a:solidFill>
                  <a:schemeClr val="accent6">
                    <a:lumMod val="75000"/>
                  </a:schemeClr>
                </a:solidFill>
                <a:latin typeface="微软雅黑" pitchFamily="34" charset="-122"/>
                <a:ea typeface="微软雅黑" pitchFamily="34" charset="-122"/>
              </a:rPr>
              <a:t>声卡的性能指标</a:t>
            </a:r>
            <a:r>
              <a:rPr lang="en-US" altLang="zh-CN" b="1" dirty="0">
                <a:solidFill>
                  <a:schemeClr val="accent6">
                    <a:lumMod val="7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8512998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4286152" y="2600114"/>
            <a:ext cx="4076797"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
        <p:nvSpPr>
          <p:cNvPr id="3" name="矩形 2"/>
          <p:cNvSpPr/>
          <p:nvPr/>
        </p:nvSpPr>
        <p:spPr>
          <a:xfrm>
            <a:off x="4718484" y="2618599"/>
            <a:ext cx="3358612" cy="473206"/>
          </a:xfrm>
          <a:prstGeom prst="rect">
            <a:avLst/>
          </a:prstGeom>
        </p:spPr>
        <p:txBody>
          <a:bodyPr wrap="none">
            <a:spAutoFit/>
          </a:bodyPr>
          <a:lstStyle/>
          <a:p>
            <a:r>
              <a:rPr lang="zh-CN" altLang="zh-CN" sz="2475" b="1" dirty="0">
                <a:solidFill>
                  <a:srgbClr val="92D050"/>
                </a:solidFill>
                <a:latin typeface="微软雅黑" panose="020B0503020204020204" pitchFamily="34" charset="-122"/>
                <a:ea typeface="微软雅黑" panose="020B0503020204020204" pitchFamily="34" charset="-122"/>
              </a:rPr>
              <a:t>台式机供电电路功能板</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xmlns=""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DD70EDF5-F3FE-4B61-A044-155A77398593}"/>
              </a:ext>
            </a:extLst>
          </p:cNvPr>
          <p:cNvSpPr/>
          <p:nvPr/>
        </p:nvSpPr>
        <p:spPr>
          <a:xfrm>
            <a:off x="127308" y="1375570"/>
            <a:ext cx="8861928"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ea typeface="微软雅黑" panose="020B0503020204020204" pitchFamily="34" charset="-122"/>
            </a:endParaRPr>
          </a:p>
        </p:txBody>
      </p:sp>
      <p:grpSp>
        <p:nvGrpSpPr>
          <p:cNvPr id="16" name="组合 1">
            <a:extLst>
              <a:ext uri="{FF2B5EF4-FFF2-40B4-BE49-F238E27FC236}">
                <a16:creationId xmlns:a16="http://schemas.microsoft.com/office/drawing/2014/main" xmlns="" id="{1F0D9005-5256-4CED-B654-5F88C4A867AF}"/>
              </a:ext>
            </a:extLst>
          </p:cNvPr>
          <p:cNvGrpSpPr>
            <a:grpSpLocks/>
          </p:cNvGrpSpPr>
          <p:nvPr/>
        </p:nvGrpSpPr>
        <p:grpSpPr bwMode="auto">
          <a:xfrm>
            <a:off x="1203390" y="1487583"/>
            <a:ext cx="5743575" cy="1001206"/>
            <a:chOff x="859536" y="1549889"/>
            <a:chExt cx="5742745" cy="1000412"/>
          </a:xfrm>
        </p:grpSpPr>
        <p:sp>
          <p:nvSpPr>
            <p:cNvPr id="18" name="Title 1">
              <a:extLst>
                <a:ext uri="{FF2B5EF4-FFF2-40B4-BE49-F238E27FC236}">
                  <a16:creationId xmlns:a16="http://schemas.microsoft.com/office/drawing/2014/main" xmlns=""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a16="http://schemas.microsoft.com/office/drawing/2014/main" xmlns=""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a16="http://schemas.microsoft.com/office/drawing/2014/main" xmlns=""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a16="http://schemas.microsoft.com/office/drawing/2014/main" xmlns=""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a16="http://schemas.microsoft.com/office/drawing/2014/main" xmlns=""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a16="http://schemas.microsoft.com/office/drawing/2014/main" xmlns=""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a typeface="微软雅黑" panose="020B0503020204020204" pitchFamily="34" charset="-122"/>
              </a:endParaRPr>
            </a:p>
          </p:txBody>
        </p:sp>
      </p:grpSp>
      <p:grpSp>
        <p:nvGrpSpPr>
          <p:cNvPr id="25" name="组合 9">
            <a:extLst>
              <a:ext uri="{FF2B5EF4-FFF2-40B4-BE49-F238E27FC236}">
                <a16:creationId xmlns:a16="http://schemas.microsoft.com/office/drawing/2014/main" xmlns="" id="{68946B3C-CC61-4B67-BF83-50B5E4B2EA3E}"/>
              </a:ext>
            </a:extLst>
          </p:cNvPr>
          <p:cNvGrpSpPr>
            <a:grpSpLocks/>
          </p:cNvGrpSpPr>
          <p:nvPr/>
        </p:nvGrpSpPr>
        <p:grpSpPr bwMode="auto">
          <a:xfrm>
            <a:off x="4819740" y="1444180"/>
            <a:ext cx="5743575" cy="1001206"/>
            <a:chOff x="859536" y="1549889"/>
            <a:chExt cx="5742745" cy="1000412"/>
          </a:xfrm>
        </p:grpSpPr>
        <p:sp>
          <p:nvSpPr>
            <p:cNvPr id="26" name="Title 1">
              <a:extLst>
                <a:ext uri="{FF2B5EF4-FFF2-40B4-BE49-F238E27FC236}">
                  <a16:creationId xmlns:a16="http://schemas.microsoft.com/office/drawing/2014/main" xmlns=""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xmlns=""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xmlns=""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xmlns=""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xmlns=""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xmlns="" id="{B6236A2E-517A-4BA6-A314-B11405865283}"/>
                </a:ext>
              </a:extLst>
            </p:cNvPr>
            <p:cNvSpPr>
              <a:spLocks noChangeArrowheads="1"/>
            </p:cNvSpPr>
            <p:nvPr/>
          </p:nvSpPr>
          <p:spPr bwMode="auto">
            <a:xfrm>
              <a:off x="1722448" y="1618964"/>
              <a:ext cx="13888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grpSp>
      <p:sp>
        <p:nvSpPr>
          <p:cNvPr id="34"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70190" y="2012241"/>
            <a:ext cx="18092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b="1" dirty="0">
                <a:ea typeface="微软雅黑" panose="020B0503020204020204" pitchFamily="34" charset="-122"/>
              </a:rPr>
              <a:t>1.</a:t>
            </a:r>
            <a:r>
              <a:rPr lang="zh-CN" altLang="zh-CN" sz="1400" b="1" dirty="0">
                <a:ea typeface="微软雅黑" panose="020B0503020204020204" pitchFamily="34" charset="-122"/>
              </a:rPr>
              <a:t>声卡电路基本结构</a:t>
            </a:r>
          </a:p>
        </p:txBody>
      </p:sp>
      <p:sp>
        <p:nvSpPr>
          <p:cNvPr id="41"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70189" y="2317137"/>
            <a:ext cx="21023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b="1" dirty="0">
                <a:ea typeface="微软雅黑" panose="020B0503020204020204" pitchFamily="34" charset="-122"/>
              </a:rPr>
              <a:t>2.</a:t>
            </a:r>
            <a:r>
              <a:rPr lang="zh-CN" altLang="zh-CN" sz="1400" b="1" dirty="0">
                <a:ea typeface="微软雅黑" panose="020B0503020204020204" pitchFamily="34" charset="-122"/>
              </a:rPr>
              <a:t>声卡电路工作基本原理</a:t>
            </a:r>
          </a:p>
        </p:txBody>
      </p:sp>
      <p:sp>
        <p:nvSpPr>
          <p:cNvPr id="3" name="矩形 2"/>
          <p:cNvSpPr/>
          <p:nvPr/>
        </p:nvSpPr>
        <p:spPr>
          <a:xfrm>
            <a:off x="5786034" y="2017954"/>
            <a:ext cx="1182544" cy="300082"/>
          </a:xfrm>
          <a:prstGeom prst="rect">
            <a:avLst/>
          </a:prstGeom>
        </p:spPr>
        <p:txBody>
          <a:bodyPr wrap="square">
            <a:spAutoFit/>
          </a:bodyPr>
          <a:lstStyle/>
          <a:p>
            <a:r>
              <a:rPr lang="en-US" altLang="zh-CN" b="1" dirty="0">
                <a:ea typeface="微软雅黑" panose="020B0503020204020204" pitchFamily="34" charset="-122"/>
              </a:rPr>
              <a:t>1.</a:t>
            </a:r>
            <a:r>
              <a:rPr lang="zh-CN" altLang="zh-CN" b="1" dirty="0" smtClean="0">
                <a:ea typeface="微软雅黑" panose="020B0503020204020204" pitchFamily="34" charset="-122"/>
              </a:rPr>
              <a:t>故障现象</a:t>
            </a:r>
            <a:endParaRPr lang="en-US" altLang="zh-CN" b="1" dirty="0" smtClean="0">
              <a:ea typeface="微软雅黑" panose="020B0503020204020204" pitchFamily="34" charset="-122"/>
            </a:endParaRPr>
          </a:p>
        </p:txBody>
      </p:sp>
      <p:sp>
        <p:nvSpPr>
          <p:cNvPr id="44"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35744" y="3466163"/>
            <a:ext cx="5395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zh-CN" sz="1400" dirty="0">
                <a:ea typeface="微软雅黑" panose="020B0503020204020204" pitchFamily="34" charset="-122"/>
              </a:rPr>
              <a:t>了解声卡电路基本结构、工作原理和常见故障分析</a:t>
            </a:r>
          </a:p>
        </p:txBody>
      </p:sp>
      <p:sp>
        <p:nvSpPr>
          <p:cNvPr id="45" name="矩形 44"/>
          <p:cNvSpPr/>
          <p:nvPr/>
        </p:nvSpPr>
        <p:spPr>
          <a:xfrm>
            <a:off x="5786034" y="2339254"/>
            <a:ext cx="1182544" cy="300082"/>
          </a:xfrm>
          <a:prstGeom prst="rect">
            <a:avLst/>
          </a:prstGeom>
        </p:spPr>
        <p:txBody>
          <a:bodyPr wrap="square">
            <a:spAutoFit/>
          </a:bodyPr>
          <a:lstStyle/>
          <a:p>
            <a:r>
              <a:rPr lang="en-US" altLang="zh-CN" b="1" dirty="0">
                <a:ea typeface="微软雅黑" panose="020B0503020204020204" pitchFamily="34" charset="-122"/>
              </a:rPr>
              <a:t>2.</a:t>
            </a:r>
            <a:r>
              <a:rPr lang="zh-CN" altLang="zh-CN" b="1" dirty="0">
                <a:ea typeface="微软雅黑" panose="020B0503020204020204" pitchFamily="34" charset="-122"/>
              </a:rPr>
              <a:t>解决方案</a:t>
            </a:r>
          </a:p>
        </p:txBody>
      </p:sp>
      <p:sp>
        <p:nvSpPr>
          <p:cNvPr id="33"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70189" y="2641700"/>
            <a:ext cx="21023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b="1" dirty="0">
                <a:ea typeface="微软雅黑" panose="020B0503020204020204" pitchFamily="34" charset="-122"/>
              </a:rPr>
              <a:t>3. </a:t>
            </a:r>
            <a:r>
              <a:rPr lang="zh-CN" altLang="zh-CN" sz="1400" b="1" dirty="0">
                <a:ea typeface="微软雅黑" panose="020B0503020204020204" pitchFamily="34" charset="-122"/>
              </a:rPr>
              <a:t>常见故障分析</a:t>
            </a:r>
          </a:p>
        </p:txBody>
      </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xmlns=""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612251" y="1047130"/>
            <a:ext cx="7895645" cy="704232"/>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声卡做为多媒体电脑中的基本设备之一，越来越显现出其重要的作用。下面我们就来看一下声卡的基本结构。如图</a:t>
            </a:r>
            <a:r>
              <a:rPr lang="en-US" altLang="zh-CN" sz="1400" dirty="0">
                <a:solidFill>
                  <a:schemeClr val="bg1"/>
                </a:solidFill>
                <a:ea typeface="微软雅黑" panose="020B0503020204020204" pitchFamily="34" charset="-122"/>
              </a:rPr>
              <a:t>5-1</a:t>
            </a:r>
            <a:r>
              <a:rPr lang="zh-CN" altLang="zh-CN" sz="1400" dirty="0">
                <a:solidFill>
                  <a:schemeClr val="bg1"/>
                </a:solidFill>
                <a:ea typeface="微软雅黑" panose="020B0503020204020204" pitchFamily="34" charset="-122"/>
              </a:rPr>
              <a:t>所示为声卡各模块图解。</a:t>
            </a:r>
            <a:endParaRPr lang="zh-CN" altLang="zh-CN" sz="1400" b="1" dirty="0">
              <a:solidFill>
                <a:schemeClr val="bg1"/>
              </a:solidFill>
              <a:ea typeface="微软雅黑" panose="020B0503020204020204" pitchFamily="34" charset="-122"/>
            </a:endParaRPr>
          </a:p>
        </p:txBody>
      </p:sp>
      <p:sp>
        <p:nvSpPr>
          <p:cNvPr id="5" name="矩形 4"/>
          <p:cNvSpPr/>
          <p:nvPr/>
        </p:nvSpPr>
        <p:spPr>
          <a:xfrm>
            <a:off x="3515241" y="4225104"/>
            <a:ext cx="1898277" cy="307777"/>
          </a:xfrm>
          <a:prstGeom prst="rect">
            <a:avLst/>
          </a:prstGeom>
        </p:spPr>
        <p:txBody>
          <a:bodyPr wrap="none">
            <a:spAutoFit/>
          </a:bodyPr>
          <a:lstStyle/>
          <a:p>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5-1 </a:t>
            </a:r>
            <a:r>
              <a:rPr lang="zh-CN" altLang="zh-CN" sz="1400" dirty="0">
                <a:solidFill>
                  <a:schemeClr val="bg1"/>
                </a:solidFill>
                <a:ea typeface="微软雅黑" panose="020B0503020204020204" pitchFamily="34" charset="-122"/>
              </a:rPr>
              <a:t>声卡各模块图解</a:t>
            </a:r>
            <a:endParaRPr lang="zh-CN" altLang="zh-CN" sz="1400" dirty="0">
              <a:solidFill>
                <a:schemeClr val="bg1"/>
              </a:solidFill>
              <a:latin typeface="微软雅黑" panose="020B0503020204020204" pitchFamily="34" charset="-122"/>
              <a:ea typeface="微软雅黑" panose="020B0503020204020204" pitchFamily="34" charset="-122"/>
            </a:endParaRPr>
          </a:p>
        </p:txBody>
      </p:sp>
      <p:pic>
        <p:nvPicPr>
          <p:cNvPr id="15" name="图片 14" descr="声卡.gif"/>
          <p:cNvPicPr/>
          <p:nvPr/>
        </p:nvPicPr>
        <p:blipFill>
          <a:blip r:embed="rId3" cstate="print">
            <a:extLst>
              <a:ext uri="{28A0092B-C50C-407E-A947-70E740481C1C}">
                <a14:useLocalDpi xmlns:a14="http://schemas.microsoft.com/office/drawing/2010/main" val="0"/>
              </a:ext>
            </a:extLst>
          </a:blip>
          <a:stretch>
            <a:fillRect/>
          </a:stretch>
        </p:blipFill>
        <p:spPr>
          <a:xfrm>
            <a:off x="3153499" y="1966893"/>
            <a:ext cx="2813148" cy="2025352"/>
          </a:xfrm>
          <a:prstGeom prst="rect">
            <a:avLst/>
          </a:prstGeom>
        </p:spPr>
      </p:pic>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1323975"/>
            <a:ext cx="7757049" cy="3323987"/>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现将声卡主要部分介绍如下：</a:t>
            </a:r>
          </a:p>
          <a:p>
            <a:pPr indent="457200">
              <a:lnSpc>
                <a:spcPct val="150000"/>
              </a:lnSpc>
            </a:pPr>
            <a:r>
              <a:rPr lang="zh-CN" altLang="zh-CN" sz="1400" dirty="0">
                <a:solidFill>
                  <a:schemeClr val="bg1"/>
                </a:solidFill>
                <a:ea typeface="微软雅黑" panose="020B0503020204020204" pitchFamily="34" charset="-122"/>
              </a:rPr>
              <a:t>①线路板</a:t>
            </a:r>
          </a:p>
          <a:p>
            <a:pPr indent="457200">
              <a:lnSpc>
                <a:spcPct val="150000"/>
              </a:lnSpc>
            </a:pPr>
            <a:r>
              <a:rPr lang="zh-CN" altLang="zh-CN" sz="1400" dirty="0">
                <a:solidFill>
                  <a:schemeClr val="bg1"/>
                </a:solidFill>
                <a:ea typeface="微软雅黑" panose="020B0503020204020204" pitchFamily="34" charset="-122"/>
              </a:rPr>
              <a:t>线路板是声卡的基础，线路板质量的好坏一定程度上影响声卡的品质。声卡的线路板多为四层板也有少数六层板的。而在设计方面，很多中低档声卡普遍采用芯片厂家提供的公版</a:t>
            </a:r>
            <a:r>
              <a:rPr lang="en-US" altLang="zh-CN" sz="1400" dirty="0">
                <a:solidFill>
                  <a:schemeClr val="bg1"/>
                </a:solidFill>
                <a:ea typeface="微软雅黑" panose="020B0503020204020204" pitchFamily="34" charset="-122"/>
              </a:rPr>
              <a:t>PCB</a:t>
            </a:r>
            <a:r>
              <a:rPr lang="zh-CN" altLang="zh-CN" sz="1400" dirty="0">
                <a:solidFill>
                  <a:schemeClr val="bg1"/>
                </a:solidFill>
                <a:ea typeface="微软雅黑" panose="020B0503020204020204" pitchFamily="34" charset="-122"/>
              </a:rPr>
              <a:t>结构。另外在线路板上我们可以看见声卡的“金手指”，它为声卡和主板连接提供了总线接口，如今主流的声卡接口为</a:t>
            </a:r>
            <a:r>
              <a:rPr lang="en-US" altLang="zh-CN" sz="1400" dirty="0">
                <a:solidFill>
                  <a:schemeClr val="bg1"/>
                </a:solidFill>
                <a:ea typeface="微软雅黑" panose="020B0503020204020204" pitchFamily="34" charset="-122"/>
              </a:rPr>
              <a:t>PCI</a:t>
            </a:r>
            <a:r>
              <a:rPr lang="zh-CN" altLang="zh-CN" sz="1400" dirty="0">
                <a:solidFill>
                  <a:schemeClr val="bg1"/>
                </a:solidFill>
                <a:ea typeface="微软雅黑" panose="020B0503020204020204" pitchFamily="34" charset="-122"/>
              </a:rPr>
              <a:t>接口，另外市面上还可见少量的</a:t>
            </a:r>
            <a:r>
              <a:rPr lang="en-US" altLang="zh-CN" sz="1400" dirty="0">
                <a:solidFill>
                  <a:schemeClr val="bg1"/>
                </a:solidFill>
                <a:ea typeface="微软雅黑" panose="020B0503020204020204" pitchFamily="34" charset="-122"/>
              </a:rPr>
              <a:t>ISA</a:t>
            </a:r>
            <a:r>
              <a:rPr lang="zh-CN" altLang="zh-CN" sz="1400" dirty="0">
                <a:solidFill>
                  <a:schemeClr val="bg1"/>
                </a:solidFill>
                <a:ea typeface="微软雅黑" panose="020B0503020204020204" pitchFamily="34" charset="-122"/>
              </a:rPr>
              <a:t>接口或</a:t>
            </a:r>
            <a:r>
              <a:rPr lang="en-US" altLang="zh-CN" sz="1400" dirty="0">
                <a:solidFill>
                  <a:schemeClr val="bg1"/>
                </a:solidFill>
                <a:ea typeface="微软雅黑" panose="020B0503020204020204" pitchFamily="34" charset="-122"/>
              </a:rPr>
              <a:t>AMR</a:t>
            </a:r>
            <a:r>
              <a:rPr lang="zh-CN" altLang="zh-CN" sz="1400" dirty="0">
                <a:solidFill>
                  <a:schemeClr val="bg1"/>
                </a:solidFill>
                <a:ea typeface="微软雅黑" panose="020B0503020204020204" pitchFamily="34" charset="-122"/>
              </a:rPr>
              <a:t>等接口的声卡</a:t>
            </a:r>
            <a:r>
              <a:rPr lang="zh-CN" altLang="zh-CN" sz="1400" dirty="0" smtClean="0">
                <a:solidFill>
                  <a:schemeClr val="bg1"/>
                </a:solidFill>
                <a:ea typeface="微软雅黑" panose="020B0503020204020204" pitchFamily="34" charset="-122"/>
              </a:rPr>
              <a:t>。</a:t>
            </a:r>
            <a:endParaRPr lang="en-US" altLang="zh-CN" sz="1400" dirty="0" smtClean="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②主要元器件</a:t>
            </a:r>
          </a:p>
          <a:p>
            <a:pPr indent="457200">
              <a:lnSpc>
                <a:spcPct val="150000"/>
              </a:lnSpc>
            </a:pPr>
            <a:r>
              <a:rPr lang="en-US" altLang="zh-CN" sz="1400" dirty="0">
                <a:solidFill>
                  <a:schemeClr val="bg1"/>
                </a:solidFill>
                <a:ea typeface="微软雅黑" panose="020B0503020204020204" pitchFamily="34" charset="-122"/>
              </a:rPr>
              <a:t>a.</a:t>
            </a:r>
            <a:r>
              <a:rPr lang="zh-CN" altLang="zh-CN" sz="1400" dirty="0">
                <a:solidFill>
                  <a:schemeClr val="bg1"/>
                </a:solidFill>
                <a:ea typeface="微软雅黑" panose="020B0503020204020204" pitchFamily="34" charset="-122"/>
              </a:rPr>
              <a:t>主芯片</a:t>
            </a:r>
          </a:p>
          <a:p>
            <a:pPr indent="457200">
              <a:lnSpc>
                <a:spcPct val="150000"/>
              </a:lnSpc>
            </a:pPr>
            <a:r>
              <a:rPr lang="zh-CN" altLang="zh-CN" sz="1400" dirty="0">
                <a:solidFill>
                  <a:schemeClr val="bg1"/>
                </a:solidFill>
                <a:ea typeface="微软雅黑" panose="020B0503020204020204" pitchFamily="34" charset="-122"/>
              </a:rPr>
              <a:t>声卡上都有一块主音效处理芯片，它主要用来完成</a:t>
            </a:r>
            <a:r>
              <a:rPr lang="en-US" altLang="zh-CN" sz="1400" dirty="0">
                <a:solidFill>
                  <a:schemeClr val="bg1"/>
                </a:solidFill>
                <a:ea typeface="微软雅黑" panose="020B0503020204020204" pitchFamily="34" charset="-122"/>
              </a:rPr>
              <a:t>WAVE</a:t>
            </a:r>
            <a:r>
              <a:rPr lang="zh-CN" altLang="zh-CN" sz="1400" dirty="0">
                <a:solidFill>
                  <a:schemeClr val="bg1"/>
                </a:solidFill>
                <a:ea typeface="微软雅黑" panose="020B0503020204020204" pitchFamily="34" charset="-122"/>
              </a:rPr>
              <a:t>波形的采样与合成，</a:t>
            </a:r>
            <a:r>
              <a:rPr lang="en-US" altLang="zh-CN" sz="1400" dirty="0">
                <a:solidFill>
                  <a:schemeClr val="bg1"/>
                </a:solidFill>
                <a:ea typeface="微软雅黑" panose="020B0503020204020204" pitchFamily="34" charset="-122"/>
              </a:rPr>
              <a:t>MIDI</a:t>
            </a:r>
            <a:r>
              <a:rPr lang="zh-CN" altLang="zh-CN" sz="1400" dirty="0">
                <a:solidFill>
                  <a:schemeClr val="bg1"/>
                </a:solidFill>
                <a:ea typeface="微软雅黑" panose="020B0503020204020204" pitchFamily="34" charset="-122"/>
              </a:rPr>
              <a:t>音乐的合成，同时混音器</a:t>
            </a:r>
            <a:r>
              <a:rPr lang="en-US" altLang="zh-CN" sz="1400" dirty="0">
                <a:solidFill>
                  <a:schemeClr val="bg1"/>
                </a:solidFill>
                <a:ea typeface="微软雅黑" panose="020B0503020204020204" pitchFamily="34" charset="-122"/>
              </a:rPr>
              <a:t>/</a:t>
            </a:r>
            <a:r>
              <a:rPr lang="zh-CN" altLang="zh-CN" sz="1400" dirty="0">
                <a:solidFill>
                  <a:schemeClr val="bg1"/>
                </a:solidFill>
                <a:ea typeface="微软雅黑" panose="020B0503020204020204" pitchFamily="34" charset="-122"/>
              </a:rPr>
              <a:t>效果器也在其内部实现</a:t>
            </a:r>
            <a:r>
              <a:rPr lang="zh-CN" altLang="zh-CN"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33015367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466201" y="952117"/>
            <a:ext cx="8265049" cy="1708160"/>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常见的主芯片有</a:t>
            </a:r>
            <a:r>
              <a:rPr lang="en-US" altLang="zh-CN" sz="1400" dirty="0">
                <a:solidFill>
                  <a:schemeClr val="bg1"/>
                </a:solidFill>
                <a:ea typeface="微软雅黑" panose="020B0503020204020204" pitchFamily="34" charset="-122"/>
              </a:rPr>
              <a:t>CREATIVE</a:t>
            </a:r>
            <a:r>
              <a:rPr lang="zh-CN" altLang="zh-CN" sz="1400" dirty="0">
                <a:solidFill>
                  <a:schemeClr val="bg1"/>
                </a:solidFill>
                <a:ea typeface="微软雅黑" panose="020B0503020204020204" pitchFamily="34" charset="-122"/>
              </a:rPr>
              <a:t>创新</a:t>
            </a:r>
            <a:r>
              <a:rPr lang="en-US" altLang="zh-CN" sz="1400" dirty="0">
                <a:solidFill>
                  <a:schemeClr val="bg1"/>
                </a:solidFill>
                <a:ea typeface="微软雅黑" panose="020B0503020204020204" pitchFamily="34" charset="-122"/>
              </a:rPr>
              <a:t>137X</a:t>
            </a:r>
            <a:r>
              <a:rPr lang="zh-CN" altLang="zh-CN" sz="1400" dirty="0">
                <a:solidFill>
                  <a:schemeClr val="bg1"/>
                </a:solidFill>
                <a:ea typeface="微软雅黑" panose="020B0503020204020204" pitchFamily="34" charset="-122"/>
              </a:rPr>
              <a:t>系列（</a:t>
            </a:r>
            <a:r>
              <a:rPr lang="en-US" altLang="zh-CN" sz="1400" dirty="0">
                <a:solidFill>
                  <a:schemeClr val="bg1"/>
                </a:solidFill>
                <a:ea typeface="微软雅黑" panose="020B0503020204020204" pitchFamily="34" charset="-122"/>
              </a:rPr>
              <a:t>ES-137X</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CT-2518/CT-5507</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CT5880</a:t>
            </a:r>
            <a:r>
              <a:rPr lang="zh-CN" altLang="zh-CN" sz="1400" dirty="0">
                <a:solidFill>
                  <a:schemeClr val="bg1"/>
                </a:solidFill>
                <a:ea typeface="微软雅黑" panose="020B0503020204020204" pitchFamily="34" charset="-122"/>
              </a:rPr>
              <a:t>及</a:t>
            </a:r>
            <a:r>
              <a:rPr lang="en-US" altLang="zh-CN" sz="1400" dirty="0">
                <a:solidFill>
                  <a:schemeClr val="bg1"/>
                </a:solidFill>
                <a:ea typeface="微软雅黑" panose="020B0503020204020204" pitchFamily="34" charset="-122"/>
              </a:rPr>
              <a:t>EMU 10K1</a:t>
            </a:r>
            <a:r>
              <a:rPr lang="zh-CN" altLang="zh-CN" sz="1400" dirty="0">
                <a:solidFill>
                  <a:schemeClr val="bg1"/>
                </a:solidFill>
                <a:ea typeface="微软雅黑" panose="020B0503020204020204" pitchFamily="34" charset="-122"/>
              </a:rPr>
              <a:t>系列；</a:t>
            </a:r>
            <a:r>
              <a:rPr lang="en-US" altLang="zh-CN" sz="1400" dirty="0">
                <a:solidFill>
                  <a:schemeClr val="bg1"/>
                </a:solidFill>
                <a:ea typeface="微软雅黑" panose="020B0503020204020204" pitchFamily="34" charset="-122"/>
              </a:rPr>
              <a:t>ESS MAESTRO-I</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1948</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ESS MAESTRO-II</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1968</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ESS Canyon3D</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MAESTRO-2E 197OS</a:t>
            </a:r>
            <a:r>
              <a:rPr lang="zh-CN" altLang="zh-CN" sz="1400" dirty="0">
                <a:solidFill>
                  <a:schemeClr val="bg1"/>
                </a:solidFill>
                <a:ea typeface="微软雅黑" panose="020B0503020204020204" pitchFamily="34" charset="-122"/>
              </a:rPr>
              <a:t>）系列；</a:t>
            </a:r>
            <a:r>
              <a:rPr lang="en-US" altLang="zh-CN" sz="1400" dirty="0">
                <a:solidFill>
                  <a:schemeClr val="bg1"/>
                </a:solidFill>
                <a:ea typeface="微软雅黑" panose="020B0503020204020204" pitchFamily="34" charset="-122"/>
              </a:rPr>
              <a:t>YMF-724</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YMF-740/YMF-744</a:t>
            </a:r>
            <a:r>
              <a:rPr lang="zh-CN" altLang="zh-CN" sz="1400" dirty="0">
                <a:solidFill>
                  <a:schemeClr val="bg1"/>
                </a:solidFill>
                <a:ea typeface="微软雅黑" panose="020B0503020204020204" pitchFamily="34" charset="-122"/>
              </a:rPr>
              <a:t>系列；</a:t>
            </a:r>
            <a:r>
              <a:rPr lang="en-US" altLang="zh-CN" sz="1400" dirty="0" err="1">
                <a:solidFill>
                  <a:schemeClr val="bg1"/>
                </a:solidFill>
                <a:ea typeface="微软雅黑" panose="020B0503020204020204" pitchFamily="34" charset="-122"/>
              </a:rPr>
              <a:t>Aureal</a:t>
            </a:r>
            <a:r>
              <a:rPr lang="zh-CN" altLang="zh-CN" sz="1400" dirty="0">
                <a:solidFill>
                  <a:schemeClr val="bg1"/>
                </a:solidFill>
                <a:ea typeface="微软雅黑" panose="020B0503020204020204" pitchFamily="34" charset="-122"/>
              </a:rPr>
              <a:t>的</a:t>
            </a:r>
            <a:r>
              <a:rPr lang="en-US" altLang="zh-CN" sz="1400" dirty="0">
                <a:solidFill>
                  <a:schemeClr val="bg1"/>
                </a:solidFill>
                <a:ea typeface="微软雅黑" panose="020B0503020204020204" pitchFamily="34" charset="-122"/>
              </a:rPr>
              <a:t>Vortex AU8820</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Vortex-2 AU8830</a:t>
            </a:r>
            <a:r>
              <a:rPr lang="zh-CN" altLang="zh-CN" sz="1400" dirty="0">
                <a:solidFill>
                  <a:schemeClr val="bg1"/>
                </a:solidFill>
                <a:ea typeface="微软雅黑" panose="020B0503020204020204" pitchFamily="34" charset="-122"/>
              </a:rPr>
              <a:t>系列；</a:t>
            </a:r>
            <a:r>
              <a:rPr lang="en-US" altLang="zh-CN" sz="1400" dirty="0">
                <a:solidFill>
                  <a:schemeClr val="bg1"/>
                </a:solidFill>
                <a:ea typeface="微软雅黑" panose="020B0503020204020204" pitchFamily="34" charset="-122"/>
              </a:rPr>
              <a:t>S3 Sonic Vibes</a:t>
            </a:r>
            <a:r>
              <a:rPr lang="zh-CN" altLang="zh-CN" sz="1400" dirty="0">
                <a:solidFill>
                  <a:schemeClr val="bg1"/>
                </a:solidFill>
                <a:ea typeface="微软雅黑" panose="020B0503020204020204" pitchFamily="34" charset="-122"/>
              </a:rPr>
              <a:t>系列；</a:t>
            </a:r>
            <a:r>
              <a:rPr lang="en-US" altLang="zh-CN" sz="1400" dirty="0">
                <a:solidFill>
                  <a:schemeClr val="bg1"/>
                </a:solidFill>
                <a:ea typeface="微软雅黑" panose="020B0503020204020204" pitchFamily="34" charset="-122"/>
              </a:rPr>
              <a:t>CMI-8338/8738</a:t>
            </a:r>
            <a:r>
              <a:rPr lang="zh-CN" altLang="zh-CN" sz="1400" dirty="0">
                <a:solidFill>
                  <a:schemeClr val="bg1"/>
                </a:solidFill>
                <a:ea typeface="微软雅黑" panose="020B0503020204020204" pitchFamily="34" charset="-122"/>
              </a:rPr>
              <a:t>系列；</a:t>
            </a:r>
            <a:r>
              <a:rPr lang="en-US" altLang="zh-CN" sz="1400" dirty="0">
                <a:solidFill>
                  <a:schemeClr val="bg1"/>
                </a:solidFill>
                <a:ea typeface="微软雅黑" panose="020B0503020204020204" pitchFamily="34" charset="-122"/>
              </a:rPr>
              <a:t>Trident 4D Wave DX/NX</a:t>
            </a:r>
            <a:r>
              <a:rPr lang="zh-CN" altLang="zh-CN" sz="1400" dirty="0">
                <a:solidFill>
                  <a:schemeClr val="bg1"/>
                </a:solidFill>
                <a:ea typeface="微软雅黑" panose="020B0503020204020204" pitchFamily="34" charset="-122"/>
              </a:rPr>
              <a:t>系列；</a:t>
            </a:r>
            <a:r>
              <a:rPr lang="en-US" altLang="zh-CN" sz="1400" dirty="0">
                <a:solidFill>
                  <a:schemeClr val="bg1"/>
                </a:solidFill>
                <a:ea typeface="微软雅黑" panose="020B0503020204020204" pitchFamily="34" charset="-122"/>
              </a:rPr>
              <a:t>VLSI </a:t>
            </a:r>
            <a:r>
              <a:rPr lang="en-US" altLang="zh-CN" sz="1400" dirty="0" err="1">
                <a:solidFill>
                  <a:schemeClr val="bg1"/>
                </a:solidFill>
                <a:ea typeface="微软雅黑" panose="020B0503020204020204" pitchFamily="34" charset="-122"/>
              </a:rPr>
              <a:t>Qsound</a:t>
            </a:r>
            <a:r>
              <a:rPr lang="en-US" altLang="zh-CN" sz="1400" dirty="0">
                <a:solidFill>
                  <a:schemeClr val="bg1"/>
                </a:solidFill>
                <a:ea typeface="微软雅黑" panose="020B0503020204020204" pitchFamily="34" charset="-122"/>
              </a:rPr>
              <a:t> Thunderbird 128</a:t>
            </a:r>
            <a:r>
              <a:rPr lang="zh-CN" altLang="zh-CN" sz="1400" dirty="0">
                <a:solidFill>
                  <a:schemeClr val="bg1"/>
                </a:solidFill>
                <a:ea typeface="微软雅黑" panose="020B0503020204020204" pitchFamily="34" charset="-122"/>
              </a:rPr>
              <a:t>系列；</a:t>
            </a:r>
            <a:r>
              <a:rPr lang="en-US" altLang="zh-CN" sz="1400" dirty="0" err="1">
                <a:solidFill>
                  <a:schemeClr val="bg1"/>
                </a:solidFill>
                <a:ea typeface="微软雅黑" panose="020B0503020204020204" pitchFamily="34" charset="-122"/>
              </a:rPr>
              <a:t>Fortemedia</a:t>
            </a:r>
            <a:r>
              <a:rPr lang="en-US" altLang="zh-CN" sz="1400" dirty="0">
                <a:solidFill>
                  <a:schemeClr val="bg1"/>
                </a:solidFill>
                <a:ea typeface="微软雅黑" panose="020B0503020204020204" pitchFamily="34" charset="-122"/>
              </a:rPr>
              <a:t> FM-801AS</a:t>
            </a:r>
            <a:r>
              <a:rPr lang="zh-CN" altLang="zh-CN" sz="1400" dirty="0">
                <a:solidFill>
                  <a:schemeClr val="bg1"/>
                </a:solidFill>
                <a:ea typeface="微软雅黑" panose="020B0503020204020204" pitchFamily="34" charset="-122"/>
              </a:rPr>
              <a:t>系列等等。如图</a:t>
            </a:r>
            <a:r>
              <a:rPr lang="en-US" altLang="zh-CN" sz="1400" dirty="0">
                <a:solidFill>
                  <a:schemeClr val="bg1"/>
                </a:solidFill>
                <a:ea typeface="微软雅黑" panose="020B0503020204020204" pitchFamily="34" charset="-122"/>
              </a:rPr>
              <a:t>5-2</a:t>
            </a:r>
            <a:r>
              <a:rPr lang="zh-CN" altLang="zh-CN" sz="1400" dirty="0">
                <a:solidFill>
                  <a:schemeClr val="bg1"/>
                </a:solidFill>
                <a:ea typeface="微软雅黑" panose="020B0503020204020204" pitchFamily="34" charset="-122"/>
              </a:rPr>
              <a:t>所示为</a:t>
            </a:r>
            <a:r>
              <a:rPr lang="en-US" altLang="zh-CN" sz="1400" dirty="0">
                <a:solidFill>
                  <a:schemeClr val="bg1"/>
                </a:solidFill>
                <a:ea typeface="微软雅黑" panose="020B0503020204020204" pitchFamily="34" charset="-122"/>
              </a:rPr>
              <a:t>ESS Canyon3D</a:t>
            </a:r>
            <a:r>
              <a:rPr lang="zh-CN" altLang="zh-CN" sz="1400" dirty="0">
                <a:solidFill>
                  <a:schemeClr val="bg1"/>
                </a:solidFill>
                <a:ea typeface="微软雅黑" panose="020B0503020204020204" pitchFamily="34" charset="-122"/>
              </a:rPr>
              <a:t>芯片。</a:t>
            </a:r>
          </a:p>
        </p:txBody>
      </p:sp>
      <p:pic>
        <p:nvPicPr>
          <p:cNvPr id="12" name="图片 11"/>
          <p:cNvPicPr/>
          <p:nvPr/>
        </p:nvPicPr>
        <p:blipFill>
          <a:blip r:embed="rId3">
            <a:extLst>
              <a:ext uri="{28A0092B-C50C-407E-A947-70E740481C1C}">
                <a14:useLocalDpi xmlns:a14="http://schemas.microsoft.com/office/drawing/2010/main" val="0"/>
              </a:ext>
            </a:extLst>
          </a:blip>
          <a:srcRect/>
          <a:stretch>
            <a:fillRect/>
          </a:stretch>
        </p:blipFill>
        <p:spPr bwMode="auto">
          <a:xfrm>
            <a:off x="2674263" y="2749015"/>
            <a:ext cx="2978150" cy="1814011"/>
          </a:xfrm>
          <a:prstGeom prst="rect">
            <a:avLst/>
          </a:prstGeom>
          <a:noFill/>
          <a:ln w="9525">
            <a:noFill/>
            <a:miter lim="800000"/>
            <a:headEnd/>
            <a:tailEnd/>
          </a:ln>
        </p:spPr>
      </p:pic>
      <p:sp>
        <p:nvSpPr>
          <p:cNvPr id="2" name="矩形 1"/>
          <p:cNvSpPr/>
          <p:nvPr/>
        </p:nvSpPr>
        <p:spPr>
          <a:xfrm>
            <a:off x="3177587" y="4706834"/>
            <a:ext cx="1971502"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5-2 ESS Canyon3D</a:t>
            </a:r>
            <a:r>
              <a:rPr lang="zh-CN" altLang="zh-CN" dirty="0">
                <a:solidFill>
                  <a:schemeClr val="bg1"/>
                </a:solidFill>
                <a:ea typeface="微软雅黑" panose="020B0503020204020204" pitchFamily="34" charset="-122"/>
              </a:rPr>
              <a:t>芯片</a:t>
            </a:r>
            <a:endParaRPr lang="zh-CN" altLang="zh-CN" b="1"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30348245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845</TotalTime>
  <Words>3391</Words>
  <Application>Microsoft Office PowerPoint</Application>
  <PresentationFormat>全屏显示(16:9)</PresentationFormat>
  <Paragraphs>323</Paragraphs>
  <Slides>35</Slides>
  <Notes>35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Arial Unicode MS</vt:lpstr>
      <vt:lpstr>DIN-BoldItalic</vt:lpstr>
      <vt:lpstr>Impact MT Std</vt:lpstr>
      <vt:lpstr>Open Sans</vt:lpstr>
      <vt:lpstr>等线</vt:lpstr>
      <vt:lpstr>微软雅黑</vt:lpstr>
      <vt:lpstr>Aharoni</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262</cp:revision>
  <dcterms:created xsi:type="dcterms:W3CDTF">2016-11-03T10:55:35Z</dcterms:created>
  <dcterms:modified xsi:type="dcterms:W3CDTF">2021-02-01T13:52:52Z</dcterms:modified>
</cp:coreProperties>
</file>