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56" r:id="rId2"/>
    <p:sldId id="258" r:id="rId3"/>
    <p:sldId id="259" r:id="rId4"/>
    <p:sldId id="279" r:id="rId5"/>
    <p:sldId id="284" r:id="rId6"/>
    <p:sldId id="280" r:id="rId7"/>
    <p:sldId id="285" r:id="rId8"/>
    <p:sldId id="300" r:id="rId9"/>
    <p:sldId id="301" r:id="rId10"/>
    <p:sldId id="302" r:id="rId11"/>
    <p:sldId id="281" r:id="rId12"/>
    <p:sldId id="287" r:id="rId13"/>
    <p:sldId id="288" r:id="rId14"/>
    <p:sldId id="289" r:id="rId15"/>
    <p:sldId id="320" r:id="rId16"/>
    <p:sldId id="290" r:id="rId17"/>
    <p:sldId id="321" r:id="rId18"/>
    <p:sldId id="291" r:id="rId19"/>
    <p:sldId id="322" r:id="rId20"/>
    <p:sldId id="282" r:id="rId21"/>
    <p:sldId id="295" r:id="rId22"/>
    <p:sldId id="283" r:id="rId23"/>
    <p:sldId id="296" r:id="rId24"/>
    <p:sldId id="299" r:id="rId25"/>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a:srgbClr val="CCFF66"/>
    <a:srgbClr val="83BB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63" autoAdjust="0"/>
    <p:restoredTop sz="94660"/>
  </p:normalViewPr>
  <p:slideViewPr>
    <p:cSldViewPr snapToGrid="0">
      <p:cViewPr varScale="1">
        <p:scale>
          <a:sx n="110" d="100"/>
          <a:sy n="110" d="100"/>
        </p:scale>
        <p:origin x="144" y="8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20E8CD-5E1B-42EE-8B20-76330230D97F}" type="datetimeFigureOut">
              <a:rPr lang="zh-CN" altLang="en-US" smtClean="0"/>
              <a:t>2021/2/1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58A07B-FB81-4C63-B179-393650762683}" type="slidenum">
              <a:rPr lang="zh-CN" altLang="en-US" smtClean="0"/>
              <a:t>‹#›</a:t>
            </a:fld>
            <a:endParaRPr lang="zh-CN" altLang="en-US"/>
          </a:p>
        </p:txBody>
      </p:sp>
    </p:spTree>
    <p:extLst>
      <p:ext uri="{BB962C8B-B14F-4D97-AF65-F5344CB8AC3E}">
        <p14:creationId xmlns:p14="http://schemas.microsoft.com/office/powerpoint/2010/main" val="193714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a:t>
            </a:fld>
            <a:endParaRPr lang="zh-CN" altLang="en-US"/>
          </a:p>
        </p:txBody>
      </p:sp>
    </p:spTree>
    <p:extLst>
      <p:ext uri="{BB962C8B-B14F-4D97-AF65-F5344CB8AC3E}">
        <p14:creationId xmlns:p14="http://schemas.microsoft.com/office/powerpoint/2010/main" val="396892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10</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11</a:t>
            </a:fld>
            <a:endParaRPr lang="zh-CN" altLang="en-US"/>
          </a:p>
        </p:txBody>
      </p:sp>
    </p:spTree>
    <p:extLst>
      <p:ext uri="{BB962C8B-B14F-4D97-AF65-F5344CB8AC3E}">
        <p14:creationId xmlns:p14="http://schemas.microsoft.com/office/powerpoint/2010/main" val="36236954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12</a:t>
            </a:fld>
            <a:endParaRPr lang="zh-CN" altLang="en-US"/>
          </a:p>
        </p:txBody>
      </p:sp>
    </p:spTree>
    <p:extLst>
      <p:ext uri="{BB962C8B-B14F-4D97-AF65-F5344CB8AC3E}">
        <p14:creationId xmlns:p14="http://schemas.microsoft.com/office/powerpoint/2010/main" val="30317889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13</a:t>
            </a:fld>
            <a:endParaRPr lang="zh-CN" altLang="en-US"/>
          </a:p>
        </p:txBody>
      </p:sp>
    </p:spTree>
    <p:extLst>
      <p:ext uri="{BB962C8B-B14F-4D97-AF65-F5344CB8AC3E}">
        <p14:creationId xmlns:p14="http://schemas.microsoft.com/office/powerpoint/2010/main" val="13172883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14</a:t>
            </a:fld>
            <a:endParaRPr lang="zh-CN" altLang="en-US"/>
          </a:p>
        </p:txBody>
      </p:sp>
    </p:spTree>
    <p:extLst>
      <p:ext uri="{BB962C8B-B14F-4D97-AF65-F5344CB8AC3E}">
        <p14:creationId xmlns:p14="http://schemas.microsoft.com/office/powerpoint/2010/main" val="41041814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15</a:t>
            </a:fld>
            <a:endParaRPr lang="zh-CN" altLang="en-US"/>
          </a:p>
        </p:txBody>
      </p:sp>
    </p:spTree>
    <p:extLst>
      <p:ext uri="{BB962C8B-B14F-4D97-AF65-F5344CB8AC3E}">
        <p14:creationId xmlns:p14="http://schemas.microsoft.com/office/powerpoint/2010/main" val="41041814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16</a:t>
            </a:fld>
            <a:endParaRPr lang="zh-CN" altLang="en-US"/>
          </a:p>
        </p:txBody>
      </p:sp>
    </p:spTree>
    <p:extLst>
      <p:ext uri="{BB962C8B-B14F-4D97-AF65-F5344CB8AC3E}">
        <p14:creationId xmlns:p14="http://schemas.microsoft.com/office/powerpoint/2010/main" val="26815290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17</a:t>
            </a:fld>
            <a:endParaRPr lang="zh-CN" altLang="en-US"/>
          </a:p>
        </p:txBody>
      </p:sp>
    </p:spTree>
    <p:extLst>
      <p:ext uri="{BB962C8B-B14F-4D97-AF65-F5344CB8AC3E}">
        <p14:creationId xmlns:p14="http://schemas.microsoft.com/office/powerpoint/2010/main" val="26815290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18</a:t>
            </a:fld>
            <a:endParaRPr lang="zh-CN" altLang="en-US"/>
          </a:p>
        </p:txBody>
      </p:sp>
    </p:spTree>
    <p:extLst>
      <p:ext uri="{BB962C8B-B14F-4D97-AF65-F5344CB8AC3E}">
        <p14:creationId xmlns:p14="http://schemas.microsoft.com/office/powerpoint/2010/main" val="19288483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19</a:t>
            </a:fld>
            <a:endParaRPr lang="zh-CN" altLang="en-US"/>
          </a:p>
        </p:txBody>
      </p:sp>
    </p:spTree>
    <p:extLst>
      <p:ext uri="{BB962C8B-B14F-4D97-AF65-F5344CB8AC3E}">
        <p14:creationId xmlns:p14="http://schemas.microsoft.com/office/powerpoint/2010/main" val="1928848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a:t>
            </a:fld>
            <a:endParaRPr lang="zh-CN" altLang="en-US"/>
          </a:p>
        </p:txBody>
      </p:sp>
    </p:spTree>
    <p:extLst>
      <p:ext uri="{BB962C8B-B14F-4D97-AF65-F5344CB8AC3E}">
        <p14:creationId xmlns:p14="http://schemas.microsoft.com/office/powerpoint/2010/main" val="3192530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20</a:t>
            </a:fld>
            <a:endParaRPr lang="zh-CN" altLang="en-US"/>
          </a:p>
        </p:txBody>
      </p:sp>
    </p:spTree>
    <p:extLst>
      <p:ext uri="{BB962C8B-B14F-4D97-AF65-F5344CB8AC3E}">
        <p14:creationId xmlns:p14="http://schemas.microsoft.com/office/powerpoint/2010/main" val="38971199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21</a:t>
            </a:fld>
            <a:endParaRPr lang="zh-CN" altLang="en-US"/>
          </a:p>
        </p:txBody>
      </p:sp>
    </p:spTree>
    <p:extLst>
      <p:ext uri="{BB962C8B-B14F-4D97-AF65-F5344CB8AC3E}">
        <p14:creationId xmlns:p14="http://schemas.microsoft.com/office/powerpoint/2010/main" val="30910004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22</a:t>
            </a:fld>
            <a:endParaRPr lang="zh-CN" altLang="en-US"/>
          </a:p>
        </p:txBody>
      </p:sp>
    </p:spTree>
    <p:extLst>
      <p:ext uri="{BB962C8B-B14F-4D97-AF65-F5344CB8AC3E}">
        <p14:creationId xmlns:p14="http://schemas.microsoft.com/office/powerpoint/2010/main" val="8337069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23</a:t>
            </a:fld>
            <a:endParaRPr lang="zh-CN" altLang="en-US"/>
          </a:p>
        </p:txBody>
      </p:sp>
    </p:spTree>
    <p:extLst>
      <p:ext uri="{BB962C8B-B14F-4D97-AF65-F5344CB8AC3E}">
        <p14:creationId xmlns:p14="http://schemas.microsoft.com/office/powerpoint/2010/main" val="26590493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24</a:t>
            </a:fld>
            <a:endParaRPr lang="zh-CN" altLang="en-US"/>
          </a:p>
        </p:txBody>
      </p:sp>
    </p:spTree>
    <p:extLst>
      <p:ext uri="{BB962C8B-B14F-4D97-AF65-F5344CB8AC3E}">
        <p14:creationId xmlns:p14="http://schemas.microsoft.com/office/powerpoint/2010/main" val="1229902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3</a:t>
            </a:fld>
            <a:endParaRPr lang="zh-CN" altLang="en-US"/>
          </a:p>
        </p:txBody>
      </p:sp>
    </p:spTree>
    <p:extLst>
      <p:ext uri="{BB962C8B-B14F-4D97-AF65-F5344CB8AC3E}">
        <p14:creationId xmlns:p14="http://schemas.microsoft.com/office/powerpoint/2010/main" val="971584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4</a:t>
            </a:fld>
            <a:endParaRPr lang="zh-CN" altLang="en-US"/>
          </a:p>
        </p:txBody>
      </p:sp>
    </p:spTree>
    <p:extLst>
      <p:ext uri="{BB962C8B-B14F-4D97-AF65-F5344CB8AC3E}">
        <p14:creationId xmlns:p14="http://schemas.microsoft.com/office/powerpoint/2010/main" val="3754353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5</a:t>
            </a:fld>
            <a:endParaRPr lang="zh-CN" altLang="en-US"/>
          </a:p>
        </p:txBody>
      </p:sp>
    </p:spTree>
    <p:extLst>
      <p:ext uri="{BB962C8B-B14F-4D97-AF65-F5344CB8AC3E}">
        <p14:creationId xmlns:p14="http://schemas.microsoft.com/office/powerpoint/2010/main" val="55222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6</a:t>
            </a:fld>
            <a:endParaRPr lang="zh-CN" altLang="en-US"/>
          </a:p>
        </p:txBody>
      </p:sp>
    </p:spTree>
    <p:extLst>
      <p:ext uri="{BB962C8B-B14F-4D97-AF65-F5344CB8AC3E}">
        <p14:creationId xmlns:p14="http://schemas.microsoft.com/office/powerpoint/2010/main" val="699880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7</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8</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9</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Tree>
    <p:extLst>
      <p:ext uri="{BB962C8B-B14F-4D97-AF65-F5344CB8AC3E}">
        <p14:creationId xmlns:p14="http://schemas.microsoft.com/office/powerpoint/2010/main" val="3134612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415772" cy="276999"/>
          </a:xfrm>
          <a:prstGeom prst="rect">
            <a:avLst/>
          </a:prstGeom>
        </p:spPr>
        <p:txBody>
          <a:bodyPr wrap="none">
            <a:spAutoFit/>
          </a:bodyPr>
          <a:lstStyle/>
          <a:p>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主板供电基本原理</a:t>
            </a:r>
            <a:endParaRPr lang="zh-CN" altLang="en-US" dirty="0">
              <a:solidFill>
                <a:schemeClr val="accent6">
                  <a:lumMod val="75000"/>
                </a:schemeClr>
              </a:solidFill>
              <a:ea typeface="微软雅黑" panose="020B0503020204020204" pitchFamily="34" charset="-122"/>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258764" y="476317"/>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rPr>
              <a:t>1.1</a:t>
            </a:r>
            <a:endParaRPr lang="zh-CN" altLang="en-US"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35992444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415772" cy="276999"/>
          </a:xfrm>
          <a:prstGeom prst="rect">
            <a:avLst/>
          </a:prstGeom>
        </p:spPr>
        <p:txBody>
          <a:bodyPr wrap="none">
            <a:spAutoFit/>
          </a:bodyPr>
          <a:lstStyle/>
          <a:p>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主板供电基本原理</a:t>
            </a:r>
            <a:endParaRPr lang="zh-CN" altLang="en-US" dirty="0">
              <a:solidFill>
                <a:schemeClr val="accent6">
                  <a:lumMod val="75000"/>
                </a:schemeClr>
              </a:solidFill>
              <a:ea typeface="微软雅黑" panose="020B0503020204020204" pitchFamily="34" charset="-122"/>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258764" y="465684"/>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rPr>
              <a:t>1.2</a:t>
            </a:r>
            <a:endParaRPr lang="zh-CN" altLang="en-US"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4242831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800219"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故障现象</a:t>
            </a:r>
            <a:endParaRPr lang="zh-CN" altLang="en-US" dirty="0">
              <a:solidFill>
                <a:schemeClr val="accent6">
                  <a:lumMod val="75000"/>
                </a:schemeClr>
              </a:solidFill>
              <a:ea typeface="微软雅黑" panose="020B0503020204020204" pitchFamily="34" charset="-122"/>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rPr>
              <a:t>2.1</a:t>
            </a:r>
            <a:endParaRPr lang="zh-CN" altLang="en-US"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4147326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800219"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解决方案</a:t>
            </a:r>
            <a:endParaRPr lang="zh-CN" altLang="en-US" dirty="0">
              <a:solidFill>
                <a:schemeClr val="accent6">
                  <a:lumMod val="75000"/>
                </a:schemeClr>
              </a:solidFill>
              <a:ea typeface="微软雅黑" panose="020B0503020204020204" pitchFamily="34" charset="-122"/>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rPr>
              <a:t>2.2</a:t>
            </a:r>
            <a:endParaRPr lang="zh-CN" altLang="en-US"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1491882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261884"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学习总结及评价</a:t>
            </a:r>
          </a:p>
        </p:txBody>
      </p:sp>
    </p:spTree>
    <p:extLst>
      <p:ext uri="{BB962C8B-B14F-4D97-AF65-F5344CB8AC3E}">
        <p14:creationId xmlns:p14="http://schemas.microsoft.com/office/powerpoint/2010/main" val="27778613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261884"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学习总结及评价</a:t>
            </a:r>
          </a:p>
        </p:txBody>
      </p:sp>
    </p:spTree>
    <p:extLst>
      <p:ext uri="{BB962C8B-B14F-4D97-AF65-F5344CB8AC3E}">
        <p14:creationId xmlns:p14="http://schemas.microsoft.com/office/powerpoint/2010/main" val="3195227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2852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lvl1pPr>
              <a:defRPr>
                <a:ea typeface="微软雅黑" panose="020B0503020204020204" pitchFamily="34" charset="-122"/>
              </a:defRPr>
            </a:lvl1pPr>
          </a:lstStyle>
          <a:p>
            <a:fld id="{0454173E-8BE0-43B8-B9F2-AF9190E59ED5}" type="datetimeFigureOut">
              <a:rPr lang="zh-CN" altLang="en-US" smtClean="0"/>
              <a:pPr/>
              <a:t>2021/2/1</a:t>
            </a:fld>
            <a:endParaRPr lang="zh-CN" altLang="en-US" dirty="0"/>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lvl1pPr>
              <a:defRPr>
                <a:ea typeface="微软雅黑" panose="020B0503020204020204" pitchFamily="34" charset="-122"/>
              </a:defRPr>
            </a:lvl1pPr>
          </a:lstStyle>
          <a:p>
            <a:fld id="{30EE5D71-07DE-437C-ACEC-D52CA2721CA4}" type="slidenum">
              <a:rPr lang="zh-CN" altLang="en-US" smtClean="0"/>
              <a:pPr/>
              <a:t>‹#›</a:t>
            </a:fld>
            <a:endParaRPr lang="zh-CN" altLang="en-US" dirty="0"/>
          </a:p>
        </p:txBody>
      </p:sp>
    </p:spTree>
    <p:extLst>
      <p:ext uri="{BB962C8B-B14F-4D97-AF65-F5344CB8AC3E}">
        <p14:creationId xmlns:p14="http://schemas.microsoft.com/office/powerpoint/2010/main" val="177436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2886263"/>
      </p:ext>
    </p:extLst>
  </p:cSld>
  <p:clrMap bg1="lt1" tx1="dk1" bg2="lt2" tx2="dk2" accent1="accent1" accent2="accent2" accent3="accent3" accent4="accent4" accent5="accent5" accent6="accent6" hlink="hlink" folHlink="folHlink"/>
  <p:sldLayoutIdLst>
    <p:sldLayoutId id="2147483661" r:id="rId1"/>
    <p:sldLayoutId id="2147483668" r:id="rId2"/>
    <p:sldLayoutId id="2147483663" r:id="rId3"/>
    <p:sldLayoutId id="2147483664" r:id="rId4"/>
    <p:sldLayoutId id="2147483665" r:id="rId5"/>
    <p:sldLayoutId id="2147483666" r:id="rId6"/>
    <p:sldLayoutId id="2147483667" r:id="rId7"/>
    <p:sldLayoutId id="2147483669" r:id="rId8"/>
    <p:sldLayoutId id="2147483662" r:id="rId9"/>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
          <p:cNvSpPr/>
          <p:nvPr/>
        </p:nvSpPr>
        <p:spPr>
          <a:xfrm>
            <a:off x="225217" y="296602"/>
            <a:ext cx="3000060" cy="2542014"/>
          </a:xfrm>
          <a:custGeom>
            <a:avLst/>
            <a:gdLst/>
            <a:ahLst/>
            <a:cxnLst/>
            <a:rect l="l" t="t" r="r" b="b"/>
            <a:pathLst>
              <a:path w="5184577" h="4393001">
                <a:moveTo>
                  <a:pt x="4403506" y="0"/>
                </a:moveTo>
                <a:lnTo>
                  <a:pt x="5124711" y="0"/>
                </a:lnTo>
                <a:cubicBezTo>
                  <a:pt x="5157774" y="0"/>
                  <a:pt x="5184577" y="26803"/>
                  <a:pt x="5184577" y="59866"/>
                </a:cubicBezTo>
                <a:lnTo>
                  <a:pt x="5184577" y="781071"/>
                </a:lnTo>
                <a:cubicBezTo>
                  <a:pt x="5184577" y="814134"/>
                  <a:pt x="5157774" y="840937"/>
                  <a:pt x="5124711" y="840937"/>
                </a:cubicBezTo>
                <a:lnTo>
                  <a:pt x="4664938" y="840937"/>
                </a:lnTo>
                <a:cubicBezTo>
                  <a:pt x="4185839" y="895314"/>
                  <a:pt x="4145316" y="1091500"/>
                  <a:pt x="4089942" y="1309197"/>
                </a:cubicBezTo>
                <a:lnTo>
                  <a:pt x="4089942" y="1853568"/>
                </a:lnTo>
                <a:cubicBezTo>
                  <a:pt x="4170377" y="2163348"/>
                  <a:pt x="4313555" y="2364450"/>
                  <a:pt x="4678179" y="2410673"/>
                </a:cubicBezTo>
                <a:lnTo>
                  <a:pt x="5110624" y="2410673"/>
                </a:lnTo>
                <a:cubicBezTo>
                  <a:pt x="5143687" y="2410673"/>
                  <a:pt x="5170490" y="2437476"/>
                  <a:pt x="5170490" y="2470539"/>
                </a:cubicBezTo>
                <a:lnTo>
                  <a:pt x="5170490" y="3191744"/>
                </a:lnTo>
                <a:cubicBezTo>
                  <a:pt x="5170490" y="3224807"/>
                  <a:pt x="5143687" y="3251610"/>
                  <a:pt x="5110624" y="3251610"/>
                </a:cubicBezTo>
                <a:lnTo>
                  <a:pt x="4389419" y="3251610"/>
                </a:lnTo>
                <a:cubicBezTo>
                  <a:pt x="4356356" y="3251610"/>
                  <a:pt x="4329553" y="3224807"/>
                  <a:pt x="4329553" y="3191744"/>
                </a:cubicBezTo>
                <a:lnTo>
                  <a:pt x="4329553" y="2772506"/>
                </a:lnTo>
                <a:cubicBezTo>
                  <a:pt x="4256602" y="2282831"/>
                  <a:pt x="3986395" y="2079206"/>
                  <a:pt x="3740179" y="2062445"/>
                </a:cubicBezTo>
                <a:lnTo>
                  <a:pt x="3357903" y="2062445"/>
                </a:lnTo>
                <a:cubicBezTo>
                  <a:pt x="3019306" y="2153584"/>
                  <a:pt x="2902030" y="2383129"/>
                  <a:pt x="2850730" y="2570508"/>
                </a:cubicBezTo>
                <a:lnTo>
                  <a:pt x="2850730" y="3050226"/>
                </a:lnTo>
                <a:lnTo>
                  <a:pt x="2851893" y="3048315"/>
                </a:lnTo>
                <a:cubicBezTo>
                  <a:pt x="2985393" y="3377292"/>
                  <a:pt x="3166461" y="3537242"/>
                  <a:pt x="3516064" y="3552064"/>
                </a:cubicBezTo>
                <a:lnTo>
                  <a:pt x="3934932" y="3552064"/>
                </a:lnTo>
                <a:cubicBezTo>
                  <a:pt x="3967995" y="3552064"/>
                  <a:pt x="3994798" y="3578867"/>
                  <a:pt x="3994798" y="3611930"/>
                </a:cubicBezTo>
                <a:lnTo>
                  <a:pt x="3994798" y="4333135"/>
                </a:lnTo>
                <a:cubicBezTo>
                  <a:pt x="3994798" y="4366198"/>
                  <a:pt x="3967995" y="4393001"/>
                  <a:pt x="3934932" y="4393001"/>
                </a:cubicBezTo>
                <a:lnTo>
                  <a:pt x="3213727" y="4393001"/>
                </a:lnTo>
                <a:cubicBezTo>
                  <a:pt x="3180664" y="4393001"/>
                  <a:pt x="3153861" y="4366198"/>
                  <a:pt x="3153861" y="4333135"/>
                </a:cubicBezTo>
                <a:lnTo>
                  <a:pt x="3153861" y="3960529"/>
                </a:lnTo>
                <a:cubicBezTo>
                  <a:pt x="3090810" y="3564784"/>
                  <a:pt x="2926264" y="3476650"/>
                  <a:pt x="2730976" y="3450465"/>
                </a:cubicBezTo>
                <a:lnTo>
                  <a:pt x="1781144" y="3450465"/>
                </a:lnTo>
                <a:cubicBezTo>
                  <a:pt x="1735868" y="3450465"/>
                  <a:pt x="1699164" y="3413761"/>
                  <a:pt x="1699164" y="3368485"/>
                </a:cubicBezTo>
                <a:lnTo>
                  <a:pt x="1699164" y="2779756"/>
                </a:lnTo>
                <a:cubicBezTo>
                  <a:pt x="1615849" y="2517843"/>
                  <a:pt x="1570079" y="2309549"/>
                  <a:pt x="1276826" y="2240843"/>
                </a:cubicBezTo>
                <a:lnTo>
                  <a:pt x="107651" y="2240843"/>
                </a:lnTo>
                <a:cubicBezTo>
                  <a:pt x="48197" y="2240843"/>
                  <a:pt x="0" y="2192646"/>
                  <a:pt x="0" y="2133192"/>
                </a:cubicBezTo>
                <a:lnTo>
                  <a:pt x="0" y="836326"/>
                </a:lnTo>
                <a:cubicBezTo>
                  <a:pt x="0" y="776872"/>
                  <a:pt x="48197" y="728675"/>
                  <a:pt x="107651" y="728675"/>
                </a:cubicBezTo>
                <a:lnTo>
                  <a:pt x="1404517" y="728675"/>
                </a:lnTo>
                <a:cubicBezTo>
                  <a:pt x="1463971" y="728675"/>
                  <a:pt x="1512168" y="776872"/>
                  <a:pt x="1512168" y="836326"/>
                </a:cubicBezTo>
                <a:lnTo>
                  <a:pt x="1512168" y="1827522"/>
                </a:lnTo>
                <a:cubicBezTo>
                  <a:pt x="1604420" y="2199887"/>
                  <a:pt x="1771219" y="2228626"/>
                  <a:pt x="1978744" y="2298090"/>
                </a:cubicBezTo>
                <a:lnTo>
                  <a:pt x="1978292" y="2298899"/>
                </a:lnTo>
                <a:lnTo>
                  <a:pt x="2543225" y="2298899"/>
                </a:lnTo>
                <a:cubicBezTo>
                  <a:pt x="2797103" y="2193307"/>
                  <a:pt x="3017493" y="2049585"/>
                  <a:pt x="3058719" y="1733395"/>
                </a:cubicBezTo>
                <a:lnTo>
                  <a:pt x="3058719" y="1104635"/>
                </a:lnTo>
                <a:cubicBezTo>
                  <a:pt x="3058719" y="1064090"/>
                  <a:pt x="3091587" y="1031222"/>
                  <a:pt x="3132132" y="1031222"/>
                </a:cubicBezTo>
                <a:lnTo>
                  <a:pt x="3766965" y="1031222"/>
                </a:lnTo>
                <a:lnTo>
                  <a:pt x="3761504" y="1026514"/>
                </a:lnTo>
                <a:cubicBezTo>
                  <a:pt x="4071764" y="957577"/>
                  <a:pt x="4317808" y="800290"/>
                  <a:pt x="4343640" y="435501"/>
                </a:cubicBezTo>
                <a:lnTo>
                  <a:pt x="4343640" y="59866"/>
                </a:lnTo>
                <a:cubicBezTo>
                  <a:pt x="4343640" y="26803"/>
                  <a:pt x="4370443" y="0"/>
                  <a:pt x="4403506" y="0"/>
                </a:cubicBezTo>
                <a:close/>
              </a:path>
            </a:pathLst>
          </a:cu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59591" y="598489"/>
            <a:ext cx="1142495" cy="1142495"/>
            <a:chOff x="401769" y="1325767"/>
            <a:chExt cx="1523327" cy="1523327"/>
          </a:xfrm>
        </p:grpSpPr>
        <p:sp>
          <p:nvSpPr>
            <p:cNvPr id="45" name="圆角矩形 44"/>
            <p:cNvSpPr/>
            <p:nvPr/>
          </p:nvSpPr>
          <p:spPr>
            <a:xfrm>
              <a:off x="401769" y="1325767"/>
              <a:ext cx="1523327" cy="152332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6" name="圆角矩形 45"/>
            <p:cNvSpPr/>
            <p:nvPr/>
          </p:nvSpPr>
          <p:spPr>
            <a:xfrm>
              <a:off x="493776" y="1426464"/>
              <a:ext cx="1358168" cy="1358168"/>
            </a:xfrm>
            <a:prstGeom prst="roundRect">
              <a:avLst/>
            </a:prstGeom>
            <a:blipFill>
              <a:blip r:embed="rId3"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566134" y="858074"/>
            <a:ext cx="735253" cy="735253"/>
            <a:chOff x="3930343" y="1674224"/>
            <a:chExt cx="980337" cy="980337"/>
          </a:xfrm>
        </p:grpSpPr>
        <p:sp>
          <p:nvSpPr>
            <p:cNvPr id="48" name="圆角矩形 47"/>
            <p:cNvSpPr/>
            <p:nvPr/>
          </p:nvSpPr>
          <p:spPr>
            <a:xfrm>
              <a:off x="3930343" y="1674224"/>
              <a:ext cx="980337" cy="98033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9" name="圆角矩形 48"/>
            <p:cNvSpPr/>
            <p:nvPr/>
          </p:nvSpPr>
          <p:spPr>
            <a:xfrm>
              <a:off x="3991979" y="1719944"/>
              <a:ext cx="876952" cy="876952"/>
            </a:xfrm>
            <a:prstGeom prst="roundRect">
              <a:avLst/>
            </a:prstGeom>
            <a:blipFill>
              <a:blip r:embed="rId4"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sp>
        <p:nvSpPr>
          <p:cNvPr id="54" name="圆角矩形 53"/>
          <p:cNvSpPr/>
          <p:nvPr/>
        </p:nvSpPr>
        <p:spPr>
          <a:xfrm>
            <a:off x="2223686" y="2533931"/>
            <a:ext cx="860200" cy="860200"/>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60" name="圆角矩形 59"/>
          <p:cNvSpPr/>
          <p:nvPr/>
        </p:nvSpPr>
        <p:spPr>
          <a:xfrm>
            <a:off x="3007419" y="3684251"/>
            <a:ext cx="587935" cy="587936"/>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xmlns="" id="{7644CAB5-BD78-46D3-B395-32008B9A5944}"/>
              </a:ext>
            </a:extLst>
          </p:cNvPr>
          <p:cNvGrpSpPr/>
          <p:nvPr/>
        </p:nvGrpSpPr>
        <p:grpSpPr>
          <a:xfrm>
            <a:off x="3774557" y="2600114"/>
            <a:ext cx="4699591" cy="528458"/>
            <a:chOff x="4874550" y="2592163"/>
            <a:chExt cx="3349973" cy="528458"/>
          </a:xfrm>
        </p:grpSpPr>
        <p:grpSp>
          <p:nvGrpSpPr>
            <p:cNvPr id="75" name="组合 74"/>
            <p:cNvGrpSpPr/>
            <p:nvPr/>
          </p:nvGrpSpPr>
          <p:grpSpPr>
            <a:xfrm>
              <a:off x="4874550" y="2592163"/>
              <a:ext cx="3349973" cy="17681"/>
              <a:chOff x="3060700" y="4724400"/>
              <a:chExt cx="5955507" cy="31432"/>
            </a:xfrm>
          </p:grpSpPr>
          <p:cxnSp>
            <p:nvCxnSpPr>
              <p:cNvPr id="76" name="直接连接符 75"/>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4874550" y="3102940"/>
              <a:ext cx="3349973" cy="17681"/>
              <a:chOff x="3060700" y="4724400"/>
              <a:chExt cx="5955507" cy="31432"/>
            </a:xfrm>
          </p:grpSpPr>
          <p:cxnSp>
            <p:nvCxnSpPr>
              <p:cNvPr id="79" name="直接连接符 78"/>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86" name="组合 85"/>
          <p:cNvGrpSpPr/>
          <p:nvPr/>
        </p:nvGrpSpPr>
        <p:grpSpPr>
          <a:xfrm>
            <a:off x="930321" y="2768125"/>
            <a:ext cx="328491" cy="328491"/>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89" name="组合 88"/>
          <p:cNvGrpSpPr/>
          <p:nvPr/>
        </p:nvGrpSpPr>
        <p:grpSpPr>
          <a:xfrm>
            <a:off x="2111841" y="3640126"/>
            <a:ext cx="328491" cy="328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92" name="组合 91"/>
          <p:cNvGrpSpPr/>
          <p:nvPr/>
        </p:nvGrpSpPr>
        <p:grpSpPr>
          <a:xfrm>
            <a:off x="930657" y="3854974"/>
            <a:ext cx="328491" cy="328491"/>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4" name="椭圆 9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95" name="组合 94"/>
          <p:cNvGrpSpPr/>
          <p:nvPr/>
        </p:nvGrpSpPr>
        <p:grpSpPr>
          <a:xfrm>
            <a:off x="7896032" y="4370336"/>
            <a:ext cx="328491" cy="32849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101" name="组合 100"/>
          <p:cNvGrpSpPr/>
          <p:nvPr/>
        </p:nvGrpSpPr>
        <p:grpSpPr>
          <a:xfrm>
            <a:off x="2877872" y="522252"/>
            <a:ext cx="328491" cy="32849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103" name="椭圆 10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104" name="组合 103"/>
          <p:cNvGrpSpPr/>
          <p:nvPr/>
        </p:nvGrpSpPr>
        <p:grpSpPr>
          <a:xfrm>
            <a:off x="1727389" y="1209491"/>
            <a:ext cx="328491" cy="328491"/>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106" name="椭圆 10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sp>
        <p:nvSpPr>
          <p:cNvPr id="108" name="矩形 107">
            <a:extLst>
              <a:ext uri="{FF2B5EF4-FFF2-40B4-BE49-F238E27FC236}">
                <a16:creationId xmlns:a16="http://schemas.microsoft.com/office/drawing/2014/main" xmlns="" id="{297E2C16-5BB1-414F-8C8A-64DA1C08DFC5}"/>
              </a:ext>
            </a:extLst>
          </p:cNvPr>
          <p:cNvSpPr/>
          <p:nvPr/>
        </p:nvSpPr>
        <p:spPr>
          <a:xfrm>
            <a:off x="5161762" y="241528"/>
            <a:ext cx="3751651"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accent6">
                    <a:lumMod val="75000"/>
                  </a:schemeClr>
                </a:solidFill>
                <a:latin typeface="微软雅黑" pitchFamily="34" charset="-122"/>
                <a:ea typeface="微软雅黑" pitchFamily="34" charset="-122"/>
              </a:rPr>
              <a:t>计算机检测维修与数据恢复项目化教程</a:t>
            </a:r>
          </a:p>
        </p:txBody>
      </p:sp>
      <p:sp>
        <p:nvSpPr>
          <p:cNvPr id="109" name="TextBox 13">
            <a:extLst>
              <a:ext uri="{FF2B5EF4-FFF2-40B4-BE49-F238E27FC236}">
                <a16:creationId xmlns:a16="http://schemas.microsoft.com/office/drawing/2014/main" xmlns="" id="{455D39FF-8087-4676-A6B6-39A179F006CF}"/>
              </a:ext>
            </a:extLst>
          </p:cNvPr>
          <p:cNvSpPr txBox="1"/>
          <p:nvPr/>
        </p:nvSpPr>
        <p:spPr>
          <a:xfrm>
            <a:off x="3553291" y="775250"/>
            <a:ext cx="5463491" cy="1374735"/>
          </a:xfrm>
          <a:prstGeom prst="rect">
            <a:avLst/>
          </a:prstGeom>
          <a:noFill/>
        </p:spPr>
        <p:txBody>
          <a:bodyPr wrap="square" rtlCol="0" anchor="ctr" anchorCtr="0">
            <a:spAutoFit/>
          </a:bodyPr>
          <a:lstStyle/>
          <a:p>
            <a:pPr>
              <a:lnSpc>
                <a:spcPts val="10000"/>
              </a:lnSpc>
            </a:pPr>
            <a:r>
              <a:rPr lang="zh-CN"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台式机供电</a:t>
            </a:r>
            <a:r>
              <a:rPr lang="zh-CN" altLang="zh-CN" sz="5000" b="1" spc="600" dirty="0" smtClean="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电路</a:t>
            </a:r>
            <a:endPar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3" name="矩形 2"/>
          <p:cNvSpPr/>
          <p:nvPr/>
        </p:nvSpPr>
        <p:spPr>
          <a:xfrm>
            <a:off x="3999063" y="2600114"/>
            <a:ext cx="4310795" cy="473206"/>
          </a:xfrm>
          <a:prstGeom prst="rect">
            <a:avLst/>
          </a:prstGeom>
        </p:spPr>
        <p:txBody>
          <a:bodyPr wrap="none">
            <a:spAutoFit/>
          </a:bodyPr>
          <a:lstStyle/>
          <a:p>
            <a:r>
              <a:rPr lang="zh-CN" altLang="zh-CN" sz="2475" b="1" dirty="0">
                <a:solidFill>
                  <a:srgbClr val="92D050"/>
                </a:solidFill>
                <a:latin typeface="微软雅黑" panose="020B0503020204020204" pitchFamily="34" charset="-122"/>
                <a:ea typeface="微软雅黑" panose="020B0503020204020204" pitchFamily="34" charset="-122"/>
              </a:rPr>
              <a:t>功能</a:t>
            </a:r>
            <a:r>
              <a:rPr lang="zh-CN" altLang="zh-CN" sz="2475" b="1" dirty="0" smtClean="0">
                <a:solidFill>
                  <a:srgbClr val="92D050"/>
                </a:solidFill>
                <a:latin typeface="微软雅黑" panose="020B0503020204020204" pitchFamily="34" charset="-122"/>
                <a:ea typeface="微软雅黑" panose="020B0503020204020204" pitchFamily="34" charset="-122"/>
              </a:rPr>
              <a:t>板</a:t>
            </a:r>
            <a:r>
              <a:rPr lang="zh-CN" altLang="en-US" sz="2475" b="1" dirty="0">
                <a:solidFill>
                  <a:srgbClr val="92D050"/>
                </a:solidFill>
                <a:latin typeface="微软雅黑" panose="020B0503020204020204" pitchFamily="34" charset="-122"/>
                <a:ea typeface="微软雅黑" panose="020B0503020204020204" pitchFamily="34" charset="-122"/>
              </a:rPr>
              <a:t>的工作原理与故障分析</a:t>
            </a:r>
          </a:p>
        </p:txBody>
      </p:sp>
    </p:spTree>
    <p:extLst>
      <p:ext uri="{BB962C8B-B14F-4D97-AF65-F5344CB8AC3E}">
        <p14:creationId xmlns:p14="http://schemas.microsoft.com/office/powerpoint/2010/main" val="422304049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612250" y="1209675"/>
            <a:ext cx="8265049" cy="2677656"/>
          </a:xfrm>
          <a:prstGeom prst="rect">
            <a:avLst/>
          </a:prstGeom>
          <a:noFill/>
        </p:spPr>
        <p:txBody>
          <a:bodyPr wrap="square" rtlCol="0">
            <a:spAutoFit/>
          </a:bodyPr>
          <a:lstStyle/>
          <a:p>
            <a:pPr indent="457200">
              <a:lnSpc>
                <a:spcPct val="150000"/>
              </a:lnSpc>
            </a:pPr>
            <a:r>
              <a:rPr lang="zh-CN" altLang="zh-CN" sz="1400" dirty="0">
                <a:solidFill>
                  <a:schemeClr val="bg1"/>
                </a:solidFill>
                <a:ea typeface="微软雅黑" panose="020B0503020204020204" pitchFamily="34" charset="-122"/>
              </a:rPr>
              <a:t>二、电源是否因为电路短路而停止供电：</a:t>
            </a:r>
            <a:endParaRPr lang="zh-CN" altLang="zh-CN" sz="1400" b="1" dirty="0">
              <a:solidFill>
                <a:schemeClr val="bg1"/>
              </a:solidFill>
              <a:ea typeface="微软雅黑" panose="020B0503020204020204" pitchFamily="34" charset="-122"/>
            </a:endParaRPr>
          </a:p>
          <a:p>
            <a:pPr indent="457200">
              <a:lnSpc>
                <a:spcPct val="150000"/>
              </a:lnSpc>
            </a:pP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1</a:t>
            </a:r>
            <a:r>
              <a:rPr lang="zh-CN" altLang="zh-CN" sz="1400" dirty="0">
                <a:solidFill>
                  <a:schemeClr val="bg1"/>
                </a:solidFill>
                <a:ea typeface="微软雅黑" panose="020B0503020204020204" pitchFamily="34" charset="-122"/>
              </a:rPr>
              <a:t>）由于电源本身设计有侦测短路的功能，因此它会在侦测到输出的电路有短路的情况下，自行切断所有的供电，故造成电源不工作。这种情况可由散热风扇的运行看出来，如果电源是好的，而且主机内部某处发生了短路的现象，则在开启电源时，就会发现风扇转一下就停住，并且发出滋滋的声音，若是关掉开关后一会儿，风扇又自己转了几圈。这种症状就是典型的短路现象。要找出造成短路的组件，可将所有由电源出来的直流电输出接头拔除，如果所有的接头都被拔掉之后，短路的现象消失了，那就代表某个组件的线路是短路的，可将接头逐一插回去，直到短路现象再发生时，就可以确认该组件是坏掉的，更换该组件就可以了。要注意在拔接头及插接头之前电源需先关掉，以免烧掉计算机的零件。</a:t>
            </a:r>
            <a:endParaRPr lang="zh-CN" altLang="zh-CN" sz="1400" b="1" dirty="0">
              <a:solidFill>
                <a:schemeClr val="bg1"/>
              </a:solidFill>
              <a:ea typeface="微软雅黑" panose="020B0503020204020204" pitchFamily="34" charset="-122"/>
            </a:endParaRPr>
          </a:p>
        </p:txBody>
      </p:sp>
    </p:spTree>
    <p:extLst>
      <p:ext uri="{BB962C8B-B14F-4D97-AF65-F5344CB8AC3E}">
        <p14:creationId xmlns:p14="http://schemas.microsoft.com/office/powerpoint/2010/main" val="18194045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04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实践技能</a:t>
            </a:r>
          </a:p>
        </p:txBody>
      </p:sp>
      <p:sp>
        <p:nvSpPr>
          <p:cNvPr id="9" name="iconfont-1187-868386">
            <a:extLst>
              <a:ext uri="{FF2B5EF4-FFF2-40B4-BE49-F238E27FC236}">
                <a16:creationId xmlns:a16="http://schemas.microsoft.com/office/drawing/2014/main" xmlns="" id="{0B9D936F-7820-4457-A7B3-914E475E6926}"/>
              </a:ext>
            </a:extLst>
          </p:cNvPr>
          <p:cNvSpPr>
            <a:spLocks noChangeAspect="1"/>
          </p:cNvSpPr>
          <p:nvPr/>
        </p:nvSpPr>
        <p:spPr bwMode="auto">
          <a:xfrm>
            <a:off x="4275108" y="983973"/>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accent6">
              <a:lumMod val="75000"/>
            </a:schemeClr>
          </a:solidFill>
          <a:ln>
            <a:noFill/>
          </a:ln>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9481756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2" name="矩形 1"/>
          <p:cNvSpPr/>
          <p:nvPr/>
        </p:nvSpPr>
        <p:spPr>
          <a:xfrm>
            <a:off x="1879600" y="1686436"/>
            <a:ext cx="4572000" cy="2008242"/>
          </a:xfrm>
          <a:prstGeom prst="rect">
            <a:avLst/>
          </a:prstGeom>
        </p:spPr>
        <p:txBody>
          <a:bodyPr>
            <a:spAutoFit/>
          </a:bodyPr>
          <a:lstStyle/>
          <a:p>
            <a:pPr indent="457200">
              <a:lnSpc>
                <a:spcPct val="150000"/>
              </a:lnSpc>
            </a:pPr>
            <a:r>
              <a:rPr lang="en-US" altLang="zh-CN" b="1" dirty="0">
                <a:solidFill>
                  <a:schemeClr val="bg1"/>
                </a:solidFill>
                <a:ea typeface="微软雅黑" panose="020B0503020204020204" pitchFamily="34" charset="-122"/>
              </a:rPr>
              <a:t>1.</a:t>
            </a:r>
            <a:r>
              <a:rPr lang="zh-CN" altLang="zh-CN" b="1" dirty="0">
                <a:solidFill>
                  <a:schemeClr val="bg1"/>
                </a:solidFill>
                <a:ea typeface="微软雅黑" panose="020B0503020204020204" pitchFamily="34" charset="-122"/>
              </a:rPr>
              <a:t>故障现象</a:t>
            </a:r>
            <a:endParaRPr lang="zh-CN" altLang="zh-CN" sz="1400" b="1" dirty="0">
              <a:solidFill>
                <a:schemeClr val="bg1"/>
              </a:solidFill>
              <a:latin typeface="微软雅黑" panose="020B0503020204020204" pitchFamily="34" charset="-122"/>
              <a:ea typeface="微软雅黑" panose="020B0503020204020204" pitchFamily="34" charset="-122"/>
            </a:endParaRPr>
          </a:p>
          <a:p>
            <a:pPr indent="457200">
              <a:lnSpc>
                <a:spcPct val="150000"/>
              </a:lnSpc>
            </a:pPr>
            <a:r>
              <a:rPr lang="zh-CN" altLang="zh-CN" sz="1400" dirty="0">
                <a:solidFill>
                  <a:schemeClr val="bg1"/>
                </a:solidFill>
                <a:latin typeface="微软雅黑" panose="020B0503020204020204" pitchFamily="34" charset="-122"/>
                <a:ea typeface="微软雅黑" panose="020B0503020204020204" pitchFamily="34" charset="-122"/>
              </a:rPr>
              <a:t>用户描述，因操作问题，接入</a:t>
            </a:r>
            <a:r>
              <a:rPr lang="en-US" altLang="zh-CN" sz="1400" dirty="0">
                <a:solidFill>
                  <a:schemeClr val="bg1"/>
                </a:solidFill>
                <a:latin typeface="微软雅黑" panose="020B0503020204020204" pitchFamily="34" charset="-122"/>
                <a:ea typeface="微软雅黑" panose="020B0503020204020204" pitchFamily="34" charset="-122"/>
              </a:rPr>
              <a:t>USB</a:t>
            </a:r>
            <a:r>
              <a:rPr lang="zh-CN" altLang="zh-CN" sz="1400" dirty="0">
                <a:solidFill>
                  <a:schemeClr val="bg1"/>
                </a:solidFill>
                <a:latin typeface="微软雅黑" panose="020B0503020204020204" pitchFamily="34" charset="-122"/>
                <a:ea typeface="微软雅黑" panose="020B0503020204020204" pitchFamily="34" charset="-122"/>
              </a:rPr>
              <a:t>外接设备时，导致电脑自动断电保护之后，无法再启动开机。</a:t>
            </a:r>
          </a:p>
          <a:p>
            <a:pPr indent="457200">
              <a:lnSpc>
                <a:spcPct val="150000"/>
              </a:lnSpc>
            </a:pPr>
            <a:r>
              <a:rPr lang="en-US" altLang="zh-CN" b="1" dirty="0">
                <a:solidFill>
                  <a:schemeClr val="bg1"/>
                </a:solidFill>
                <a:ea typeface="微软雅黑" panose="020B0503020204020204" pitchFamily="34" charset="-122"/>
              </a:rPr>
              <a:t>2.</a:t>
            </a:r>
            <a:r>
              <a:rPr lang="zh-CN" altLang="zh-CN" b="1" dirty="0">
                <a:solidFill>
                  <a:schemeClr val="bg1"/>
                </a:solidFill>
                <a:ea typeface="微软雅黑" panose="020B0503020204020204" pitchFamily="34" charset="-122"/>
              </a:rPr>
              <a:t>解决方案</a:t>
            </a:r>
            <a:endParaRPr lang="zh-CN" altLang="zh-CN" sz="1400" b="1" dirty="0">
              <a:solidFill>
                <a:schemeClr val="bg1"/>
              </a:solidFill>
              <a:latin typeface="微软雅黑" panose="020B0503020204020204" pitchFamily="34" charset="-122"/>
              <a:ea typeface="微软雅黑" panose="020B0503020204020204" pitchFamily="34" charset="-122"/>
            </a:endParaRPr>
          </a:p>
          <a:p>
            <a:pPr indent="457200">
              <a:lnSpc>
                <a:spcPct val="150000"/>
              </a:lnSpc>
            </a:pPr>
            <a:r>
              <a:rPr lang="zh-CN" altLang="zh-CN" sz="1400" dirty="0">
                <a:solidFill>
                  <a:schemeClr val="bg1"/>
                </a:solidFill>
                <a:latin typeface="微软雅黑" panose="020B0503020204020204" pitchFamily="34" charset="-122"/>
                <a:ea typeface="微软雅黑" panose="020B0503020204020204" pitchFamily="34" charset="-122"/>
              </a:rPr>
              <a:t>这种现象，一般是原因是外接设备有短路或者用电功率超过</a:t>
            </a:r>
            <a:r>
              <a:rPr lang="en-US" altLang="zh-CN" sz="1400" dirty="0">
                <a:solidFill>
                  <a:schemeClr val="bg1"/>
                </a:solidFill>
                <a:latin typeface="微软雅黑" panose="020B0503020204020204" pitchFamily="34" charset="-122"/>
                <a:ea typeface="微软雅黑" panose="020B0503020204020204" pitchFamily="34" charset="-122"/>
              </a:rPr>
              <a:t>USB</a:t>
            </a:r>
            <a:r>
              <a:rPr lang="zh-CN" altLang="zh-CN" sz="1400" dirty="0">
                <a:solidFill>
                  <a:schemeClr val="bg1"/>
                </a:solidFill>
                <a:latin typeface="微软雅黑" panose="020B0503020204020204" pitchFamily="34" charset="-122"/>
                <a:ea typeface="微软雅黑" panose="020B0503020204020204" pitchFamily="34" charset="-122"/>
              </a:rPr>
              <a:t>承受范围，导致内部元件损坏。</a:t>
            </a:r>
          </a:p>
        </p:txBody>
      </p:sp>
    </p:spTree>
    <p:extLst>
      <p:ext uri="{BB962C8B-B14F-4D97-AF65-F5344CB8AC3E}">
        <p14:creationId xmlns:p14="http://schemas.microsoft.com/office/powerpoint/2010/main" val="36129903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2" name="矩形 1">
            <a:extLst>
              <a:ext uri="{FF2B5EF4-FFF2-40B4-BE49-F238E27FC236}">
                <a16:creationId xmlns:a16="http://schemas.microsoft.com/office/drawing/2014/main" xmlns="" id="{62DF3D51-20EC-48EB-9266-01A3646489A8}"/>
              </a:ext>
            </a:extLst>
          </p:cNvPr>
          <p:cNvSpPr/>
          <p:nvPr/>
        </p:nvSpPr>
        <p:spPr>
          <a:xfrm>
            <a:off x="2377940" y="517193"/>
            <a:ext cx="730520"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1</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17" name="TextBox 6">
            <a:extLst>
              <a:ext uri="{FF2B5EF4-FFF2-40B4-BE49-F238E27FC236}">
                <a16:creationId xmlns:a16="http://schemas.microsoft.com/office/drawing/2014/main" xmlns="" id="{6F731AAD-26A8-4699-BF00-515956D0CE77}"/>
              </a:ext>
            </a:extLst>
          </p:cNvPr>
          <p:cNvSpPr txBox="1"/>
          <p:nvPr/>
        </p:nvSpPr>
        <p:spPr>
          <a:xfrm>
            <a:off x="512596" y="1023581"/>
            <a:ext cx="8089230" cy="1646605"/>
          </a:xfrm>
          <a:prstGeom prst="rect">
            <a:avLst/>
          </a:prstGeom>
          <a:noFill/>
        </p:spPr>
        <p:txBody>
          <a:bodyPr wrap="square" rtlCol="0">
            <a:spAutoFit/>
          </a:bodyPr>
          <a:lstStyle/>
          <a:p>
            <a:pPr indent="457200" algn="just">
              <a:lnSpc>
                <a:spcPct val="15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1</a:t>
            </a:r>
            <a:r>
              <a:rPr lang="zh-CN" altLang="en-US" sz="2200" b="1" dirty="0">
                <a:solidFill>
                  <a:srgbClr val="FFFF00"/>
                </a:solidFill>
                <a:latin typeface="微软雅黑" pitchFamily="34" charset="-122"/>
                <a:ea typeface="微软雅黑" pitchFamily="34" charset="-122"/>
              </a:rPr>
              <a:t>步：</a:t>
            </a:r>
            <a:endParaRPr lang="en-US" altLang="zh-CN" sz="2200" b="1" dirty="0">
              <a:solidFill>
                <a:schemeClr val="bg1"/>
              </a:solidFill>
              <a:latin typeface="微软雅黑" pitchFamily="34" charset="-122"/>
              <a:ea typeface="微软雅黑" pitchFamily="34" charset="-122"/>
            </a:endParaRPr>
          </a:p>
          <a:p>
            <a:pPr indent="457200">
              <a:lnSpc>
                <a:spcPct val="150000"/>
              </a:lnSpc>
            </a:pPr>
            <a:r>
              <a:rPr lang="zh-CN" altLang="zh-CN" sz="1400" dirty="0" smtClean="0">
                <a:solidFill>
                  <a:schemeClr val="bg1"/>
                </a:solidFill>
                <a:ea typeface="微软雅黑" panose="020B0503020204020204" pitchFamily="34" charset="-122"/>
              </a:rPr>
              <a:t>首先</a:t>
            </a:r>
            <a:r>
              <a:rPr lang="zh-CN" altLang="zh-CN" sz="1400" dirty="0">
                <a:solidFill>
                  <a:schemeClr val="bg1"/>
                </a:solidFill>
                <a:ea typeface="微软雅黑" panose="020B0503020204020204" pitchFamily="34" charset="-122"/>
              </a:rPr>
              <a:t>我们要把外接设备拔掉，在不上电的时候，测量电源输入和主供电压部分对地是否有短路，如下图</a:t>
            </a:r>
            <a:r>
              <a:rPr lang="en-US" altLang="zh-CN" sz="1400" dirty="0">
                <a:solidFill>
                  <a:schemeClr val="bg1"/>
                </a:solidFill>
                <a:ea typeface="微软雅黑" panose="020B0503020204020204" pitchFamily="34" charset="-122"/>
              </a:rPr>
              <a:t>1-2</a:t>
            </a:r>
            <a:r>
              <a:rPr lang="zh-CN" altLang="zh-CN" sz="1400" dirty="0">
                <a:solidFill>
                  <a:schemeClr val="bg1"/>
                </a:solidFill>
                <a:ea typeface="微软雅黑" panose="020B0503020204020204" pitchFamily="34" charset="-122"/>
              </a:rPr>
              <a:t>所示，用万用表测量①号测试点电源输入端和②号测试点主供电压部分，对地无短路阻值正常，上电之后，电压也正常，说明这部分电路正常。</a:t>
            </a:r>
            <a:endParaRPr lang="zh-CN" altLang="zh-CN" sz="1400" b="1" dirty="0">
              <a:solidFill>
                <a:schemeClr val="bg1"/>
              </a:solidFill>
              <a:ea typeface="微软雅黑" panose="020B0503020204020204" pitchFamily="34" charset="-122"/>
            </a:endParaRPr>
          </a:p>
        </p:txBody>
      </p:sp>
      <p:pic>
        <p:nvPicPr>
          <p:cNvPr id="18" name="图片 1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63118" y="2825846"/>
            <a:ext cx="5004435" cy="1619250"/>
          </a:xfrm>
          <a:prstGeom prst="rect">
            <a:avLst/>
          </a:prstGeom>
          <a:noFill/>
          <a:ln w="9525">
            <a:noFill/>
            <a:miter lim="800000"/>
            <a:headEnd/>
            <a:tailEnd/>
          </a:ln>
        </p:spPr>
      </p:pic>
      <p:sp>
        <p:nvSpPr>
          <p:cNvPr id="3" name="矩形 2"/>
          <p:cNvSpPr/>
          <p:nvPr/>
        </p:nvSpPr>
        <p:spPr>
          <a:xfrm>
            <a:off x="3414232" y="4612459"/>
            <a:ext cx="2036135" cy="300082"/>
          </a:xfrm>
          <a:prstGeom prst="rect">
            <a:avLst/>
          </a:prstGeom>
        </p:spPr>
        <p:txBody>
          <a:bodyPr wrap="none">
            <a:spAutoFit/>
          </a:bodyPr>
          <a:lstStyle/>
          <a:p>
            <a:r>
              <a:rPr lang="zh-CN" altLang="zh-CN" dirty="0">
                <a:solidFill>
                  <a:schemeClr val="bg1"/>
                </a:solidFill>
                <a:ea typeface="微软雅黑" panose="020B0503020204020204" pitchFamily="34" charset="-122"/>
              </a:rPr>
              <a:t>图</a:t>
            </a:r>
            <a:r>
              <a:rPr lang="en-US" altLang="zh-CN" dirty="0">
                <a:solidFill>
                  <a:schemeClr val="bg1"/>
                </a:solidFill>
                <a:ea typeface="微软雅黑" panose="020B0503020204020204" pitchFamily="34" charset="-122"/>
              </a:rPr>
              <a:t>1-2 9V</a:t>
            </a:r>
            <a:r>
              <a:rPr lang="zh-CN" altLang="zh-CN" dirty="0">
                <a:solidFill>
                  <a:schemeClr val="bg1"/>
                </a:solidFill>
                <a:ea typeface="微软雅黑" panose="020B0503020204020204" pitchFamily="34" charset="-122"/>
              </a:rPr>
              <a:t>转</a:t>
            </a:r>
            <a:r>
              <a:rPr lang="en-US" altLang="zh-CN" dirty="0">
                <a:solidFill>
                  <a:schemeClr val="bg1"/>
                </a:solidFill>
                <a:ea typeface="微软雅黑" panose="020B0503020204020204" pitchFamily="34" charset="-122"/>
              </a:rPr>
              <a:t>5V</a:t>
            </a:r>
            <a:r>
              <a:rPr lang="zh-CN" altLang="zh-CN" dirty="0">
                <a:solidFill>
                  <a:schemeClr val="bg1"/>
                </a:solidFill>
                <a:ea typeface="微软雅黑" panose="020B0503020204020204" pitchFamily="34" charset="-122"/>
              </a:rPr>
              <a:t>电路的测量</a:t>
            </a:r>
          </a:p>
        </p:txBody>
      </p:sp>
    </p:spTree>
    <p:extLst>
      <p:ext uri="{BB962C8B-B14F-4D97-AF65-F5344CB8AC3E}">
        <p14:creationId xmlns:p14="http://schemas.microsoft.com/office/powerpoint/2010/main" val="42014700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CC13F31C-BEA6-41ED-90BA-A27B22543641}"/>
              </a:ext>
            </a:extLst>
          </p:cNvPr>
          <p:cNvSpPr txBox="1"/>
          <p:nvPr/>
        </p:nvSpPr>
        <p:spPr>
          <a:xfrm>
            <a:off x="369364" y="1296928"/>
            <a:ext cx="8632571" cy="2225225"/>
          </a:xfrm>
          <a:prstGeom prst="rect">
            <a:avLst/>
          </a:prstGeom>
          <a:noFill/>
        </p:spPr>
        <p:txBody>
          <a:bodyPr wrap="square" rtlCol="0">
            <a:spAutoFit/>
          </a:bodyPr>
          <a:lstStyle/>
          <a:p>
            <a:pPr indent="457200"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2</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nSpc>
                <a:spcPct val="150000"/>
              </a:lnSpc>
            </a:pPr>
            <a:r>
              <a:rPr lang="zh-CN" altLang="zh-CN" sz="1400" dirty="0" smtClean="0">
                <a:solidFill>
                  <a:schemeClr val="bg1"/>
                </a:solidFill>
                <a:ea typeface="微软雅黑" panose="020B0503020204020204" pitchFamily="34" charset="-122"/>
              </a:rPr>
              <a:t>接下来</a:t>
            </a:r>
            <a:r>
              <a:rPr lang="zh-CN" altLang="zh-CN" sz="1400" dirty="0">
                <a:solidFill>
                  <a:schemeClr val="bg1"/>
                </a:solidFill>
                <a:ea typeface="微软雅黑" panose="020B0503020204020204" pitchFamily="34" charset="-122"/>
              </a:rPr>
              <a:t>就去测量之前出问题的</a:t>
            </a:r>
            <a:r>
              <a:rPr lang="en-US" altLang="zh-CN" sz="1400" dirty="0">
                <a:solidFill>
                  <a:schemeClr val="bg1"/>
                </a:solidFill>
                <a:ea typeface="微软雅黑" panose="020B0503020204020204" pitchFamily="34" charset="-122"/>
              </a:rPr>
              <a:t>USB</a:t>
            </a:r>
            <a:r>
              <a:rPr lang="zh-CN" altLang="zh-CN" sz="1400" dirty="0">
                <a:solidFill>
                  <a:schemeClr val="bg1"/>
                </a:solidFill>
                <a:ea typeface="微软雅黑" panose="020B0503020204020204" pitchFamily="34" charset="-122"/>
              </a:rPr>
              <a:t>部分，如图</a:t>
            </a:r>
            <a:r>
              <a:rPr lang="en-US" altLang="zh-CN" sz="1400" dirty="0">
                <a:solidFill>
                  <a:schemeClr val="bg1"/>
                </a:solidFill>
                <a:ea typeface="微软雅黑" panose="020B0503020204020204" pitchFamily="34" charset="-122"/>
              </a:rPr>
              <a:t>1-3</a:t>
            </a:r>
            <a:r>
              <a:rPr lang="zh-CN" altLang="zh-CN" sz="1400" dirty="0">
                <a:solidFill>
                  <a:schemeClr val="bg1"/>
                </a:solidFill>
                <a:ea typeface="微软雅黑" panose="020B0503020204020204" pitchFamily="34" charset="-122"/>
              </a:rPr>
              <a:t>、图</a:t>
            </a:r>
            <a:r>
              <a:rPr lang="en-US" altLang="zh-CN" sz="1400" dirty="0">
                <a:solidFill>
                  <a:schemeClr val="bg1"/>
                </a:solidFill>
                <a:ea typeface="微软雅黑" panose="020B0503020204020204" pitchFamily="34" charset="-122"/>
              </a:rPr>
              <a:t>1-4</a:t>
            </a:r>
            <a:r>
              <a:rPr lang="zh-CN" altLang="zh-CN" sz="1400" dirty="0">
                <a:solidFill>
                  <a:schemeClr val="bg1"/>
                </a:solidFill>
                <a:ea typeface="微软雅黑" panose="020B0503020204020204" pitchFamily="34" charset="-122"/>
              </a:rPr>
              <a:t>，⑥号和⑦号测试点都是</a:t>
            </a:r>
            <a:r>
              <a:rPr lang="en-US" altLang="zh-CN" sz="1400" dirty="0">
                <a:solidFill>
                  <a:schemeClr val="bg1"/>
                </a:solidFill>
                <a:ea typeface="微软雅黑" panose="020B0503020204020204" pitchFamily="34" charset="-122"/>
              </a:rPr>
              <a:t>USB</a:t>
            </a:r>
            <a:r>
              <a:rPr lang="zh-CN" altLang="zh-CN" sz="1400" dirty="0">
                <a:solidFill>
                  <a:schemeClr val="bg1"/>
                </a:solidFill>
                <a:ea typeface="微软雅黑" panose="020B0503020204020204" pitchFamily="34" charset="-122"/>
              </a:rPr>
              <a:t>电压输出，经过用万用表测量，都没有电压输出，但是</a:t>
            </a:r>
            <a:r>
              <a:rPr lang="en-US" altLang="zh-CN" sz="1400" dirty="0">
                <a:solidFill>
                  <a:schemeClr val="bg1"/>
                </a:solidFill>
                <a:ea typeface="微软雅黑" panose="020B0503020204020204" pitchFamily="34" charset="-122"/>
              </a:rPr>
              <a:t>+V5S</a:t>
            </a:r>
            <a:r>
              <a:rPr lang="zh-CN" altLang="zh-CN" sz="1400" dirty="0">
                <a:solidFill>
                  <a:schemeClr val="bg1"/>
                </a:solidFill>
                <a:ea typeface="微软雅黑" panose="020B0503020204020204" pitchFamily="34" charset="-122"/>
              </a:rPr>
              <a:t>输入端却有正常</a:t>
            </a:r>
            <a:r>
              <a:rPr lang="en-US" altLang="zh-CN" sz="1400" dirty="0">
                <a:solidFill>
                  <a:schemeClr val="bg1"/>
                </a:solidFill>
                <a:ea typeface="微软雅黑" panose="020B0503020204020204" pitchFamily="34" charset="-122"/>
              </a:rPr>
              <a:t>5V</a:t>
            </a:r>
            <a:r>
              <a:rPr lang="zh-CN" altLang="zh-CN" sz="1400" dirty="0">
                <a:solidFill>
                  <a:schemeClr val="bg1"/>
                </a:solidFill>
                <a:ea typeface="微软雅黑" panose="020B0503020204020204" pitchFamily="34" charset="-122"/>
              </a:rPr>
              <a:t>电压，而它们之间都只有一个贴片保险管作限流保护作用，所以应该是这个保险管因为短路电流激增烧坏了，导致电压不能输出，正常保险管阻值几乎为</a:t>
            </a:r>
            <a:r>
              <a:rPr lang="en-US" altLang="zh-CN" sz="1400" dirty="0">
                <a:solidFill>
                  <a:schemeClr val="bg1"/>
                </a:solidFill>
                <a:ea typeface="微软雅黑" panose="020B0503020204020204" pitchFamily="34" charset="-122"/>
              </a:rPr>
              <a:t>0</a:t>
            </a:r>
            <a:r>
              <a:rPr lang="zh-CN" altLang="zh-CN" sz="1400" dirty="0">
                <a:solidFill>
                  <a:schemeClr val="bg1"/>
                </a:solidFill>
                <a:ea typeface="微软雅黑" panose="020B0503020204020204" pitchFamily="34" charset="-122"/>
              </a:rPr>
              <a:t>，烧坏保险管阻值非常大，基本都几十上百兆，经过我们用万用表蜂鸣档测量，发现</a:t>
            </a:r>
            <a:r>
              <a:rPr lang="en-US" altLang="zh-CN" sz="1400" dirty="0">
                <a:solidFill>
                  <a:schemeClr val="bg1"/>
                </a:solidFill>
                <a:ea typeface="微软雅黑" panose="020B0503020204020204" pitchFamily="34" charset="-122"/>
              </a:rPr>
              <a:t>FU18</a:t>
            </a:r>
            <a:r>
              <a:rPr lang="zh-CN" altLang="zh-CN" sz="1400" dirty="0">
                <a:solidFill>
                  <a:schemeClr val="bg1"/>
                </a:solidFill>
                <a:ea typeface="微软雅黑" panose="020B0503020204020204" pitchFamily="34" charset="-122"/>
              </a:rPr>
              <a:t>和</a:t>
            </a:r>
            <a:r>
              <a:rPr lang="en-US" altLang="zh-CN" sz="1400" dirty="0">
                <a:solidFill>
                  <a:schemeClr val="bg1"/>
                </a:solidFill>
                <a:ea typeface="微软雅黑" panose="020B0503020204020204" pitchFamily="34" charset="-122"/>
              </a:rPr>
              <a:t>FU19</a:t>
            </a:r>
            <a:r>
              <a:rPr lang="zh-CN" altLang="zh-CN" sz="1400" dirty="0">
                <a:solidFill>
                  <a:schemeClr val="bg1"/>
                </a:solidFill>
                <a:ea typeface="微软雅黑" panose="020B0503020204020204" pitchFamily="34" charset="-122"/>
              </a:rPr>
              <a:t>两个保险管都没有导通，我们拆下更换之后，⑥号和⑦号测试点电压都能正常输出了。</a:t>
            </a:r>
          </a:p>
        </p:txBody>
      </p:sp>
      <p:sp>
        <p:nvSpPr>
          <p:cNvPr id="14" name="矩形 13">
            <a:extLst>
              <a:ext uri="{FF2B5EF4-FFF2-40B4-BE49-F238E27FC236}">
                <a16:creationId xmlns:a16="http://schemas.microsoft.com/office/drawing/2014/main" xmlns="" id="{06C04460-1B76-4A5B-B228-04BA3DE40DCA}"/>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2</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219611641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4" name="矩形 13">
            <a:extLst>
              <a:ext uri="{FF2B5EF4-FFF2-40B4-BE49-F238E27FC236}">
                <a16:creationId xmlns:a16="http://schemas.microsoft.com/office/drawing/2014/main" xmlns="" id="{06C04460-1B76-4A5B-B228-04BA3DE40DCA}"/>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2</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pic>
        <p:nvPicPr>
          <p:cNvPr id="15" name="图片 14"/>
          <p:cNvPicPr/>
          <p:nvPr/>
        </p:nvPicPr>
        <p:blipFill>
          <a:blip r:embed="rId3" cstate="print"/>
          <a:srcRect l="3934" t="13270" r="3819" b="9953"/>
          <a:stretch>
            <a:fillRect/>
          </a:stretch>
        </p:blipFill>
        <p:spPr bwMode="auto">
          <a:xfrm>
            <a:off x="5147302" y="2092008"/>
            <a:ext cx="3463755" cy="771841"/>
          </a:xfrm>
          <a:prstGeom prst="rect">
            <a:avLst/>
          </a:prstGeom>
          <a:noFill/>
          <a:ln w="9525">
            <a:noFill/>
            <a:miter lim="800000"/>
            <a:headEnd/>
            <a:tailEnd/>
          </a:ln>
        </p:spPr>
      </p:pic>
      <p:pic>
        <p:nvPicPr>
          <p:cNvPr id="16" name="图片 15"/>
          <p:cNvPicPr/>
          <p:nvPr/>
        </p:nvPicPr>
        <p:blipFill>
          <a:blip r:embed="rId4" cstate="print"/>
          <a:srcRect l="2665" t="4933" r="2424" b="4709"/>
          <a:stretch>
            <a:fillRect/>
          </a:stretch>
        </p:blipFill>
        <p:spPr bwMode="auto">
          <a:xfrm>
            <a:off x="368299" y="1641475"/>
            <a:ext cx="4171951" cy="2247722"/>
          </a:xfrm>
          <a:prstGeom prst="rect">
            <a:avLst/>
          </a:prstGeom>
          <a:noFill/>
          <a:ln w="9525">
            <a:noFill/>
            <a:miter lim="800000"/>
            <a:headEnd/>
            <a:tailEnd/>
          </a:ln>
        </p:spPr>
      </p:pic>
      <p:sp>
        <p:nvSpPr>
          <p:cNvPr id="2" name="矩形 1"/>
          <p:cNvSpPr/>
          <p:nvPr/>
        </p:nvSpPr>
        <p:spPr>
          <a:xfrm>
            <a:off x="5532721" y="3397335"/>
            <a:ext cx="2730500" cy="300082"/>
          </a:xfrm>
          <a:prstGeom prst="rect">
            <a:avLst/>
          </a:prstGeom>
        </p:spPr>
        <p:txBody>
          <a:bodyPr wrap="square">
            <a:spAutoFit/>
          </a:bodyPr>
          <a:lstStyle/>
          <a:p>
            <a:r>
              <a:rPr lang="zh-CN" altLang="zh-CN" dirty="0">
                <a:solidFill>
                  <a:schemeClr val="bg1"/>
                </a:solidFill>
                <a:ea typeface="微软雅黑" panose="020B0503020204020204" pitchFamily="34" charset="-122"/>
              </a:rPr>
              <a:t>图</a:t>
            </a:r>
            <a:r>
              <a:rPr lang="en-US" altLang="zh-CN" dirty="0">
                <a:solidFill>
                  <a:schemeClr val="bg1"/>
                </a:solidFill>
                <a:ea typeface="微软雅黑" panose="020B0503020204020204" pitchFamily="34" charset="-122"/>
              </a:rPr>
              <a:t>1-3 USB</a:t>
            </a:r>
            <a:r>
              <a:rPr lang="zh-CN" altLang="zh-CN" dirty="0">
                <a:solidFill>
                  <a:schemeClr val="bg1"/>
                </a:solidFill>
                <a:ea typeface="微软雅黑" panose="020B0503020204020204" pitchFamily="34" charset="-122"/>
              </a:rPr>
              <a:t>部分</a:t>
            </a:r>
            <a:r>
              <a:rPr lang="en-US" altLang="zh-CN" dirty="0">
                <a:solidFill>
                  <a:schemeClr val="bg1"/>
                </a:solidFill>
                <a:ea typeface="微软雅黑" panose="020B0503020204020204" pitchFamily="34" charset="-122"/>
              </a:rPr>
              <a:t>6</a:t>
            </a:r>
            <a:r>
              <a:rPr lang="zh-CN" altLang="zh-CN" dirty="0">
                <a:solidFill>
                  <a:schemeClr val="bg1"/>
                </a:solidFill>
                <a:ea typeface="微软雅黑" panose="020B0503020204020204" pitchFamily="34" charset="-122"/>
              </a:rPr>
              <a:t>号测试点的</a:t>
            </a:r>
            <a:r>
              <a:rPr lang="zh-CN" altLang="zh-CN" dirty="0" smtClean="0">
                <a:solidFill>
                  <a:schemeClr val="bg1"/>
                </a:solidFill>
                <a:ea typeface="微软雅黑" panose="020B0503020204020204" pitchFamily="34" charset="-122"/>
              </a:rPr>
              <a:t>测量</a:t>
            </a:r>
            <a:endParaRPr lang="zh-CN" altLang="zh-CN" dirty="0">
              <a:solidFill>
                <a:schemeClr val="bg1"/>
              </a:solidFill>
              <a:ea typeface="微软雅黑" panose="020B0503020204020204" pitchFamily="34" charset="-122"/>
            </a:endParaRPr>
          </a:p>
        </p:txBody>
      </p:sp>
      <p:sp>
        <p:nvSpPr>
          <p:cNvPr id="3" name="矩形 2"/>
          <p:cNvSpPr/>
          <p:nvPr/>
        </p:nvSpPr>
        <p:spPr>
          <a:xfrm>
            <a:off x="1248745" y="4142559"/>
            <a:ext cx="2557110" cy="300082"/>
          </a:xfrm>
          <a:prstGeom prst="rect">
            <a:avLst/>
          </a:prstGeom>
        </p:spPr>
        <p:txBody>
          <a:bodyPr wrap="none">
            <a:spAutoFit/>
          </a:bodyPr>
          <a:lstStyle/>
          <a:p>
            <a:r>
              <a:rPr lang="zh-CN" altLang="zh-CN" dirty="0">
                <a:solidFill>
                  <a:schemeClr val="bg1"/>
                </a:solidFill>
                <a:ea typeface="微软雅黑" panose="020B0503020204020204" pitchFamily="34" charset="-122"/>
              </a:rPr>
              <a:t>图</a:t>
            </a:r>
            <a:r>
              <a:rPr lang="en-US" altLang="zh-CN" dirty="0">
                <a:solidFill>
                  <a:schemeClr val="bg1"/>
                </a:solidFill>
                <a:ea typeface="微软雅黑" panose="020B0503020204020204" pitchFamily="34" charset="-122"/>
              </a:rPr>
              <a:t>1-4 USB</a:t>
            </a:r>
            <a:r>
              <a:rPr lang="zh-CN" altLang="zh-CN" dirty="0">
                <a:solidFill>
                  <a:schemeClr val="bg1"/>
                </a:solidFill>
                <a:ea typeface="微软雅黑" panose="020B0503020204020204" pitchFamily="34" charset="-122"/>
              </a:rPr>
              <a:t>部分</a:t>
            </a:r>
            <a:r>
              <a:rPr lang="en-US" altLang="zh-CN" dirty="0">
                <a:solidFill>
                  <a:schemeClr val="bg1"/>
                </a:solidFill>
                <a:ea typeface="微软雅黑" panose="020B0503020204020204" pitchFamily="34" charset="-122"/>
              </a:rPr>
              <a:t>7</a:t>
            </a:r>
            <a:r>
              <a:rPr lang="zh-CN" altLang="zh-CN" dirty="0">
                <a:solidFill>
                  <a:schemeClr val="bg1"/>
                </a:solidFill>
                <a:ea typeface="微软雅黑" panose="020B0503020204020204" pitchFamily="34" charset="-122"/>
              </a:rPr>
              <a:t>号测试点的测量</a:t>
            </a:r>
          </a:p>
        </p:txBody>
      </p:sp>
    </p:spTree>
    <p:extLst>
      <p:ext uri="{BB962C8B-B14F-4D97-AF65-F5344CB8AC3E}">
        <p14:creationId xmlns:p14="http://schemas.microsoft.com/office/powerpoint/2010/main" val="80624595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2EF257DB-3B50-4950-9969-0A0D48B1CDC2}"/>
              </a:ext>
            </a:extLst>
          </p:cNvPr>
          <p:cNvSpPr txBox="1"/>
          <p:nvPr/>
        </p:nvSpPr>
        <p:spPr>
          <a:xfrm>
            <a:off x="440108" y="1279758"/>
            <a:ext cx="8331752" cy="2292935"/>
          </a:xfrm>
          <a:prstGeom prst="rect">
            <a:avLst/>
          </a:prstGeom>
          <a:noFill/>
        </p:spPr>
        <p:txBody>
          <a:bodyPr wrap="square" rtlCol="0">
            <a:spAutoFit/>
          </a:bodyPr>
          <a:lstStyle/>
          <a:p>
            <a:pPr indent="457200" algn="just">
              <a:lnSpc>
                <a:spcPct val="15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3</a:t>
            </a:r>
            <a:r>
              <a:rPr lang="zh-CN" altLang="en-US" sz="2200" b="1" dirty="0">
                <a:solidFill>
                  <a:srgbClr val="FFFF00"/>
                </a:solidFill>
                <a:latin typeface="微软雅黑" pitchFamily="34" charset="-122"/>
                <a:ea typeface="微软雅黑" pitchFamily="34" charset="-122"/>
              </a:rPr>
              <a:t>步：</a:t>
            </a:r>
            <a:endParaRPr lang="en-US" altLang="zh-CN" sz="2200" b="1" dirty="0">
              <a:solidFill>
                <a:schemeClr val="bg1"/>
              </a:solidFill>
              <a:latin typeface="微软雅黑" pitchFamily="34" charset="-122"/>
              <a:ea typeface="微软雅黑" pitchFamily="34" charset="-122"/>
            </a:endParaRPr>
          </a:p>
          <a:p>
            <a:pPr indent="457200">
              <a:lnSpc>
                <a:spcPct val="150000"/>
              </a:lnSpc>
            </a:pPr>
            <a:r>
              <a:rPr lang="zh-CN" altLang="zh-CN" sz="1400" dirty="0" smtClean="0">
                <a:solidFill>
                  <a:schemeClr val="bg1"/>
                </a:solidFill>
                <a:ea typeface="微软雅黑" panose="020B0503020204020204" pitchFamily="34" charset="-122"/>
              </a:rPr>
              <a:t>修复</a:t>
            </a:r>
            <a:r>
              <a:rPr lang="en-US" altLang="zh-CN" sz="1400" dirty="0">
                <a:solidFill>
                  <a:schemeClr val="bg1"/>
                </a:solidFill>
                <a:ea typeface="微软雅黑" panose="020B0503020204020204" pitchFamily="34" charset="-122"/>
              </a:rPr>
              <a:t>USB</a:t>
            </a:r>
            <a:r>
              <a:rPr lang="zh-CN" altLang="zh-CN" sz="1400" dirty="0">
                <a:solidFill>
                  <a:schemeClr val="bg1"/>
                </a:solidFill>
                <a:ea typeface="微软雅黑" panose="020B0503020204020204" pitchFamily="34" charset="-122"/>
              </a:rPr>
              <a:t>电路之后，我们发现，电脑仍旧无法开机，我们继续测量其它模块供电，发现内存供电和南北桥供电这两个部分都没有压输出，通过测量更个点电压，我们发现他们有一个共同现象点，无论是内存供电输入部分</a:t>
            </a:r>
            <a:r>
              <a:rPr lang="en-US" altLang="zh-CN" sz="1400" dirty="0">
                <a:solidFill>
                  <a:schemeClr val="bg1"/>
                </a:solidFill>
                <a:ea typeface="微软雅黑" panose="020B0503020204020204" pitchFamily="34" charset="-122"/>
              </a:rPr>
              <a:t>+9VS</a:t>
            </a:r>
            <a:r>
              <a:rPr lang="zh-CN" altLang="zh-CN" sz="1400" dirty="0">
                <a:solidFill>
                  <a:schemeClr val="bg1"/>
                </a:solidFill>
                <a:ea typeface="微软雅黑" panose="020B0503020204020204" pitchFamily="34" charset="-122"/>
              </a:rPr>
              <a:t>和南北桥输入部分的</a:t>
            </a:r>
            <a:r>
              <a:rPr lang="en-US" altLang="zh-CN" sz="1400" dirty="0">
                <a:solidFill>
                  <a:schemeClr val="bg1"/>
                </a:solidFill>
                <a:ea typeface="微软雅黑" panose="020B0503020204020204" pitchFamily="34" charset="-122"/>
              </a:rPr>
              <a:t>+5VS</a:t>
            </a:r>
            <a:r>
              <a:rPr lang="zh-CN" altLang="zh-CN" sz="1400" dirty="0">
                <a:solidFill>
                  <a:schemeClr val="bg1"/>
                </a:solidFill>
                <a:ea typeface="微软雅黑" panose="020B0503020204020204" pitchFamily="34" charset="-122"/>
              </a:rPr>
              <a:t>和基准电压</a:t>
            </a:r>
            <a:r>
              <a:rPr lang="en-US" altLang="zh-CN" sz="1400" dirty="0">
                <a:solidFill>
                  <a:schemeClr val="bg1"/>
                </a:solidFill>
                <a:ea typeface="微软雅黑" panose="020B0503020204020204" pitchFamily="34" charset="-122"/>
              </a:rPr>
              <a:t>2.5VREF</a:t>
            </a:r>
            <a:r>
              <a:rPr lang="zh-CN" altLang="zh-CN" sz="1400" dirty="0">
                <a:solidFill>
                  <a:schemeClr val="bg1"/>
                </a:solidFill>
                <a:ea typeface="微软雅黑" panose="020B0503020204020204" pitchFamily="34" charset="-122"/>
              </a:rPr>
              <a:t>都正常，唯独他们两个的场效应管的栅极（控制极）没有电压，说明它两都没能工作，而且他们的栅极（控制极）都接的是同一地方</a:t>
            </a:r>
            <a:r>
              <a:rPr lang="en-US" altLang="zh-CN" sz="1400" dirty="0">
                <a:solidFill>
                  <a:schemeClr val="bg1"/>
                </a:solidFill>
                <a:ea typeface="微软雅黑" panose="020B0503020204020204" pitchFamily="34" charset="-122"/>
              </a:rPr>
              <a:t>V_SM</a:t>
            </a:r>
            <a:r>
              <a:rPr lang="zh-CN" altLang="zh-CN" sz="1400" dirty="0">
                <a:solidFill>
                  <a:schemeClr val="bg1"/>
                </a:solidFill>
                <a:ea typeface="微软雅黑" panose="020B0503020204020204" pitchFamily="34" charset="-122"/>
              </a:rPr>
              <a:t>端，那么接下来我们就得去找这个</a:t>
            </a:r>
            <a:r>
              <a:rPr lang="en-US" altLang="zh-CN" sz="1400" dirty="0">
                <a:solidFill>
                  <a:schemeClr val="bg1"/>
                </a:solidFill>
                <a:ea typeface="微软雅黑" panose="020B0503020204020204" pitchFamily="34" charset="-122"/>
              </a:rPr>
              <a:t>V_SM</a:t>
            </a:r>
            <a:r>
              <a:rPr lang="zh-CN" altLang="zh-CN" sz="1400" dirty="0">
                <a:solidFill>
                  <a:schemeClr val="bg1"/>
                </a:solidFill>
                <a:ea typeface="微软雅黑" panose="020B0503020204020204" pitchFamily="34" charset="-122"/>
              </a:rPr>
              <a:t>端为什么不能输出控制场效应管的电压了。</a:t>
            </a:r>
            <a:endParaRPr lang="zh-CN" altLang="zh-CN" sz="1400" b="1" dirty="0">
              <a:solidFill>
                <a:schemeClr val="bg1"/>
              </a:solidFill>
              <a:ea typeface="微软雅黑" panose="020B0503020204020204" pitchFamily="34" charset="-122"/>
            </a:endParaRPr>
          </a:p>
        </p:txBody>
      </p:sp>
      <p:sp>
        <p:nvSpPr>
          <p:cNvPr id="14" name="矩形 13">
            <a:extLst>
              <a:ext uri="{FF2B5EF4-FFF2-40B4-BE49-F238E27FC236}">
                <a16:creationId xmlns:a16="http://schemas.microsoft.com/office/drawing/2014/main" xmlns="" id="{47626F9C-C995-4E3A-A39D-0CE03D055584}"/>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3</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213796619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4" name="矩形 13">
            <a:extLst>
              <a:ext uri="{FF2B5EF4-FFF2-40B4-BE49-F238E27FC236}">
                <a16:creationId xmlns:a16="http://schemas.microsoft.com/office/drawing/2014/main" xmlns="" id="{47626F9C-C995-4E3A-A39D-0CE03D055584}"/>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3</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pic>
        <p:nvPicPr>
          <p:cNvPr id="15" name="图片 14" descr="+1.5.jpg"/>
          <p:cNvPicPr/>
          <p:nvPr/>
        </p:nvPicPr>
        <p:blipFill>
          <a:blip r:embed="rId3" cstate="print"/>
          <a:stretch>
            <a:fillRect/>
          </a:stretch>
        </p:blipFill>
        <p:spPr>
          <a:xfrm>
            <a:off x="685800" y="1250174"/>
            <a:ext cx="2857500" cy="2521408"/>
          </a:xfrm>
          <a:prstGeom prst="rect">
            <a:avLst/>
          </a:prstGeom>
        </p:spPr>
      </p:pic>
      <p:sp>
        <p:nvSpPr>
          <p:cNvPr id="2" name="矩形 1"/>
          <p:cNvSpPr/>
          <p:nvPr/>
        </p:nvSpPr>
        <p:spPr>
          <a:xfrm>
            <a:off x="867253" y="4028259"/>
            <a:ext cx="2494594" cy="300082"/>
          </a:xfrm>
          <a:prstGeom prst="rect">
            <a:avLst/>
          </a:prstGeom>
        </p:spPr>
        <p:txBody>
          <a:bodyPr wrap="none">
            <a:spAutoFit/>
          </a:bodyPr>
          <a:lstStyle/>
          <a:p>
            <a:r>
              <a:rPr lang="zh-CN" altLang="zh-CN" dirty="0">
                <a:solidFill>
                  <a:schemeClr val="bg1"/>
                </a:solidFill>
                <a:ea typeface="微软雅黑" panose="020B0503020204020204" pitchFamily="34" charset="-122"/>
              </a:rPr>
              <a:t>图</a:t>
            </a:r>
            <a:r>
              <a:rPr lang="en-US" altLang="zh-CN" dirty="0">
                <a:solidFill>
                  <a:schemeClr val="bg1"/>
                </a:solidFill>
                <a:ea typeface="微软雅黑" panose="020B0503020204020204" pitchFamily="34" charset="-122"/>
              </a:rPr>
              <a:t>1-5 +V1.5S</a:t>
            </a:r>
            <a:r>
              <a:rPr lang="zh-CN" altLang="zh-CN" dirty="0">
                <a:solidFill>
                  <a:schemeClr val="bg1"/>
                </a:solidFill>
                <a:ea typeface="微软雅黑" panose="020B0503020204020204" pitchFamily="34" charset="-122"/>
              </a:rPr>
              <a:t>部分测试点的测量</a:t>
            </a:r>
          </a:p>
        </p:txBody>
      </p:sp>
      <p:pic>
        <p:nvPicPr>
          <p:cNvPr id="16" name="图片 15" descr="+1.05.jpg"/>
          <p:cNvPicPr/>
          <p:nvPr/>
        </p:nvPicPr>
        <p:blipFill>
          <a:blip r:embed="rId4" cstate="print"/>
          <a:stretch>
            <a:fillRect/>
          </a:stretch>
        </p:blipFill>
        <p:spPr>
          <a:xfrm>
            <a:off x="3976686" y="1435417"/>
            <a:ext cx="4810125" cy="1815465"/>
          </a:xfrm>
          <a:prstGeom prst="rect">
            <a:avLst/>
          </a:prstGeom>
        </p:spPr>
      </p:pic>
      <p:sp>
        <p:nvSpPr>
          <p:cNvPr id="3" name="矩形 2"/>
          <p:cNvSpPr/>
          <p:nvPr/>
        </p:nvSpPr>
        <p:spPr>
          <a:xfrm>
            <a:off x="4820264" y="3730536"/>
            <a:ext cx="2959465" cy="300082"/>
          </a:xfrm>
          <a:prstGeom prst="rect">
            <a:avLst/>
          </a:prstGeom>
        </p:spPr>
        <p:txBody>
          <a:bodyPr wrap="none">
            <a:spAutoFit/>
          </a:bodyPr>
          <a:lstStyle/>
          <a:p>
            <a:r>
              <a:rPr lang="zh-CN" altLang="zh-CN" dirty="0">
                <a:solidFill>
                  <a:schemeClr val="bg1"/>
                </a:solidFill>
                <a:ea typeface="微软雅黑" panose="020B0503020204020204" pitchFamily="34" charset="-122"/>
              </a:rPr>
              <a:t>图</a:t>
            </a:r>
            <a:r>
              <a:rPr lang="en-US" altLang="zh-CN" dirty="0">
                <a:solidFill>
                  <a:schemeClr val="bg1"/>
                </a:solidFill>
                <a:ea typeface="微软雅黑" panose="020B0503020204020204" pitchFamily="34" charset="-122"/>
              </a:rPr>
              <a:t>1-6 +V1.05S_PCH</a:t>
            </a:r>
            <a:r>
              <a:rPr lang="zh-CN" altLang="zh-CN" dirty="0">
                <a:solidFill>
                  <a:schemeClr val="bg1"/>
                </a:solidFill>
                <a:ea typeface="微软雅黑" panose="020B0503020204020204" pitchFamily="34" charset="-122"/>
              </a:rPr>
              <a:t>部分测试点的测量</a:t>
            </a:r>
          </a:p>
        </p:txBody>
      </p:sp>
    </p:spTree>
    <p:extLst>
      <p:ext uri="{BB962C8B-B14F-4D97-AF65-F5344CB8AC3E}">
        <p14:creationId xmlns:p14="http://schemas.microsoft.com/office/powerpoint/2010/main" val="195898614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4" name="矩形 13">
            <a:extLst>
              <a:ext uri="{FF2B5EF4-FFF2-40B4-BE49-F238E27FC236}">
                <a16:creationId xmlns:a16="http://schemas.microsoft.com/office/drawing/2014/main" xmlns="" id="{C6C8561D-9B9E-4A95-8638-CE246D9B9004}"/>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4</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15" name="TextBox 6">
            <a:extLst>
              <a:ext uri="{FF2B5EF4-FFF2-40B4-BE49-F238E27FC236}">
                <a16:creationId xmlns:a16="http://schemas.microsoft.com/office/drawing/2014/main" xmlns="" id="{2EF257DB-3B50-4950-9969-0A0D48B1CDC2}"/>
              </a:ext>
            </a:extLst>
          </p:cNvPr>
          <p:cNvSpPr txBox="1"/>
          <p:nvPr/>
        </p:nvSpPr>
        <p:spPr>
          <a:xfrm>
            <a:off x="528194" y="1593194"/>
            <a:ext cx="8073632" cy="2292935"/>
          </a:xfrm>
          <a:prstGeom prst="rect">
            <a:avLst/>
          </a:prstGeom>
          <a:noFill/>
        </p:spPr>
        <p:txBody>
          <a:bodyPr wrap="square" rtlCol="0">
            <a:spAutoFit/>
          </a:bodyPr>
          <a:lstStyle/>
          <a:p>
            <a:pPr indent="457200" algn="just">
              <a:lnSpc>
                <a:spcPct val="15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4</a:t>
            </a:r>
            <a:r>
              <a:rPr lang="zh-CN" altLang="en-US" sz="2200" b="1" dirty="0">
                <a:solidFill>
                  <a:srgbClr val="FFFF00"/>
                </a:solidFill>
                <a:latin typeface="微软雅黑" pitchFamily="34" charset="-122"/>
                <a:ea typeface="微软雅黑" pitchFamily="34" charset="-122"/>
              </a:rPr>
              <a:t>步：</a:t>
            </a:r>
            <a:endParaRPr lang="en-US" altLang="zh-CN" sz="2200" b="1" dirty="0">
              <a:solidFill>
                <a:schemeClr val="bg1"/>
              </a:solidFill>
              <a:latin typeface="微软雅黑" pitchFamily="34" charset="-122"/>
              <a:ea typeface="微软雅黑" pitchFamily="34" charset="-122"/>
            </a:endParaRPr>
          </a:p>
          <a:p>
            <a:pPr indent="457200">
              <a:lnSpc>
                <a:spcPct val="150000"/>
              </a:lnSpc>
            </a:pPr>
            <a:r>
              <a:rPr lang="zh-CN" altLang="zh-CN" sz="1400" b="1" dirty="0">
                <a:solidFill>
                  <a:schemeClr val="bg1"/>
                </a:solidFill>
                <a:ea typeface="微软雅黑" panose="020B0503020204020204" pitchFamily="34" charset="-122"/>
              </a:rPr>
              <a:t>第</a:t>
            </a:r>
            <a:r>
              <a:rPr lang="en-US" altLang="zh-CN" sz="1400" b="1" dirty="0">
                <a:solidFill>
                  <a:schemeClr val="bg1"/>
                </a:solidFill>
                <a:ea typeface="微软雅黑" panose="020B0503020204020204" pitchFamily="34" charset="-122"/>
              </a:rPr>
              <a:t>4</a:t>
            </a:r>
            <a:r>
              <a:rPr lang="zh-CN" altLang="zh-CN" sz="1400" b="1" dirty="0">
                <a:solidFill>
                  <a:schemeClr val="bg1"/>
                </a:solidFill>
                <a:ea typeface="微软雅黑" panose="020B0503020204020204" pitchFamily="34" charset="-122"/>
              </a:rPr>
              <a:t>步：</a:t>
            </a:r>
            <a:r>
              <a:rPr lang="en-US" altLang="zh-CN" sz="1400" dirty="0">
                <a:solidFill>
                  <a:schemeClr val="bg1"/>
                </a:solidFill>
                <a:ea typeface="微软雅黑" panose="020B0503020204020204" pitchFamily="34" charset="-122"/>
              </a:rPr>
              <a:t>V_SM</a:t>
            </a:r>
            <a:r>
              <a:rPr lang="zh-CN" altLang="zh-CN" sz="1400" dirty="0">
                <a:solidFill>
                  <a:schemeClr val="bg1"/>
                </a:solidFill>
                <a:ea typeface="微软雅黑" panose="020B0503020204020204" pitchFamily="34" charset="-122"/>
              </a:rPr>
              <a:t>部分就是我们整个供电电路的控制大脑，控制每个模块供电的输出，当检测到电路有短路或是某个模块输出的电压不稳定时候，就会关断控制输出信号，从而达到关闭输出。经过我们测量，整个电路供电都正常，芯片第</a:t>
            </a:r>
            <a:r>
              <a:rPr lang="en-US" altLang="zh-CN" sz="1400" dirty="0">
                <a:solidFill>
                  <a:schemeClr val="bg1"/>
                </a:solidFill>
                <a:ea typeface="微软雅黑" panose="020B0503020204020204" pitchFamily="34" charset="-122"/>
              </a:rPr>
              <a:t>13</a:t>
            </a:r>
            <a:r>
              <a:rPr lang="zh-CN" altLang="zh-CN" sz="1400" dirty="0">
                <a:solidFill>
                  <a:schemeClr val="bg1"/>
                </a:solidFill>
                <a:ea typeface="微软雅黑" panose="020B0503020204020204" pitchFamily="34" charset="-122"/>
              </a:rPr>
              <a:t>引脚输出的控制电压也正常，但经过电感</a:t>
            </a:r>
            <a:r>
              <a:rPr lang="en-US" altLang="zh-CN" sz="1400" dirty="0">
                <a:solidFill>
                  <a:schemeClr val="bg1"/>
                </a:solidFill>
                <a:ea typeface="微软雅黑" panose="020B0503020204020204" pitchFamily="34" charset="-122"/>
              </a:rPr>
              <a:t>PL2</a:t>
            </a:r>
            <a:r>
              <a:rPr lang="zh-CN" altLang="zh-CN" sz="1400" dirty="0">
                <a:solidFill>
                  <a:schemeClr val="bg1"/>
                </a:solidFill>
                <a:ea typeface="微软雅黑" panose="020B0503020204020204" pitchFamily="34" charset="-122"/>
              </a:rPr>
              <a:t>之后就没有了，电感本身是几乎没有什么阻值的，说明了这个器件是损坏的，果然，更换之后，</a:t>
            </a:r>
            <a:r>
              <a:rPr lang="en-US" altLang="zh-CN" sz="1400" dirty="0">
                <a:solidFill>
                  <a:schemeClr val="bg1"/>
                </a:solidFill>
                <a:ea typeface="微软雅黑" panose="020B0503020204020204" pitchFamily="34" charset="-122"/>
              </a:rPr>
              <a:t>V_SM</a:t>
            </a:r>
            <a:r>
              <a:rPr lang="zh-CN" altLang="zh-CN" sz="1400" dirty="0">
                <a:solidFill>
                  <a:schemeClr val="bg1"/>
                </a:solidFill>
                <a:ea typeface="微软雅黑" panose="020B0503020204020204" pitchFamily="34" charset="-122"/>
              </a:rPr>
              <a:t>控制信号正常了，同时内存供电和南北桥供电也正常了，电脑也可以正常启动了。</a:t>
            </a:r>
          </a:p>
        </p:txBody>
      </p:sp>
    </p:spTree>
    <p:extLst>
      <p:ext uri="{BB962C8B-B14F-4D97-AF65-F5344CB8AC3E}">
        <p14:creationId xmlns:p14="http://schemas.microsoft.com/office/powerpoint/2010/main" val="408861140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4" name="矩形 13">
            <a:extLst>
              <a:ext uri="{FF2B5EF4-FFF2-40B4-BE49-F238E27FC236}">
                <a16:creationId xmlns:a16="http://schemas.microsoft.com/office/drawing/2014/main" xmlns="" id="{C6C8561D-9B9E-4A95-8638-CE246D9B9004}"/>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4</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pic>
        <p:nvPicPr>
          <p:cNvPr id="13" name="图片 12" descr="V_SM.jpg"/>
          <p:cNvPicPr/>
          <p:nvPr/>
        </p:nvPicPr>
        <p:blipFill>
          <a:blip r:embed="rId3" cstate="print"/>
          <a:stretch>
            <a:fillRect/>
          </a:stretch>
        </p:blipFill>
        <p:spPr>
          <a:xfrm>
            <a:off x="563351" y="1633440"/>
            <a:ext cx="4202094" cy="1962150"/>
          </a:xfrm>
          <a:prstGeom prst="rect">
            <a:avLst/>
          </a:prstGeom>
        </p:spPr>
      </p:pic>
      <p:sp>
        <p:nvSpPr>
          <p:cNvPr id="2" name="矩形 1"/>
          <p:cNvSpPr/>
          <p:nvPr/>
        </p:nvSpPr>
        <p:spPr>
          <a:xfrm>
            <a:off x="1710782" y="3855487"/>
            <a:ext cx="1556836" cy="300082"/>
          </a:xfrm>
          <a:prstGeom prst="rect">
            <a:avLst/>
          </a:prstGeom>
        </p:spPr>
        <p:txBody>
          <a:bodyPr wrap="none">
            <a:spAutoFit/>
          </a:bodyPr>
          <a:lstStyle/>
          <a:p>
            <a:r>
              <a:rPr lang="zh-CN" altLang="zh-CN" dirty="0">
                <a:solidFill>
                  <a:schemeClr val="bg1"/>
                </a:solidFill>
                <a:ea typeface="微软雅黑" panose="020B0503020204020204" pitchFamily="34" charset="-122"/>
              </a:rPr>
              <a:t>图</a:t>
            </a:r>
            <a:r>
              <a:rPr lang="en-US" altLang="zh-CN" dirty="0">
                <a:solidFill>
                  <a:schemeClr val="bg1"/>
                </a:solidFill>
                <a:ea typeface="微软雅黑" panose="020B0503020204020204" pitchFamily="34" charset="-122"/>
              </a:rPr>
              <a:t>1-8 V_SM</a:t>
            </a:r>
            <a:r>
              <a:rPr lang="zh-CN" altLang="zh-CN" dirty="0">
                <a:solidFill>
                  <a:schemeClr val="bg1"/>
                </a:solidFill>
                <a:ea typeface="微软雅黑" panose="020B0503020204020204" pitchFamily="34" charset="-122"/>
              </a:rPr>
              <a:t>的测量</a:t>
            </a:r>
          </a:p>
        </p:txBody>
      </p:sp>
      <p:sp>
        <p:nvSpPr>
          <p:cNvPr id="3" name="矩形 2"/>
          <p:cNvSpPr/>
          <p:nvPr/>
        </p:nvSpPr>
        <p:spPr>
          <a:xfrm>
            <a:off x="5222645" y="1464186"/>
            <a:ext cx="3235555" cy="2677656"/>
          </a:xfrm>
          <a:prstGeom prst="rect">
            <a:avLst/>
          </a:prstGeom>
        </p:spPr>
        <p:txBody>
          <a:bodyPr wrap="square">
            <a:spAutoFit/>
          </a:bodyPr>
          <a:lstStyle/>
          <a:p>
            <a:pPr indent="457200">
              <a:lnSpc>
                <a:spcPct val="150000"/>
              </a:lnSpc>
            </a:pPr>
            <a:r>
              <a:rPr lang="zh-CN" altLang="zh-CN" sz="1400" dirty="0">
                <a:solidFill>
                  <a:schemeClr val="bg1"/>
                </a:solidFill>
                <a:ea typeface="微软雅黑" panose="020B0503020204020204" pitchFamily="34" charset="-122"/>
              </a:rPr>
              <a:t>总结：上述问题，是因为用户外接有问题的</a:t>
            </a:r>
            <a:r>
              <a:rPr lang="en-US" altLang="zh-CN" sz="1400" dirty="0">
                <a:solidFill>
                  <a:schemeClr val="bg1"/>
                </a:solidFill>
                <a:ea typeface="微软雅黑" panose="020B0503020204020204" pitchFamily="34" charset="-122"/>
              </a:rPr>
              <a:t>USB</a:t>
            </a:r>
            <a:r>
              <a:rPr lang="zh-CN" altLang="zh-CN" sz="1400" dirty="0">
                <a:solidFill>
                  <a:schemeClr val="bg1"/>
                </a:solidFill>
                <a:ea typeface="微软雅黑" panose="020B0503020204020204" pitchFamily="34" charset="-122"/>
              </a:rPr>
              <a:t>设备时，导致</a:t>
            </a:r>
            <a:r>
              <a:rPr lang="en-US" altLang="zh-CN" sz="1400" dirty="0">
                <a:solidFill>
                  <a:schemeClr val="bg1"/>
                </a:solidFill>
                <a:ea typeface="微软雅黑" panose="020B0503020204020204" pitchFamily="34" charset="-122"/>
              </a:rPr>
              <a:t>USB</a:t>
            </a:r>
            <a:r>
              <a:rPr lang="zh-CN" altLang="zh-CN" sz="1400" dirty="0">
                <a:solidFill>
                  <a:schemeClr val="bg1"/>
                </a:solidFill>
                <a:ea typeface="微软雅黑" panose="020B0503020204020204" pitchFamily="34" charset="-122"/>
              </a:rPr>
              <a:t>电路电流超过设计负荷量，烧坏</a:t>
            </a:r>
            <a:r>
              <a:rPr lang="en-US" altLang="zh-CN" sz="1400" dirty="0">
                <a:solidFill>
                  <a:schemeClr val="bg1"/>
                </a:solidFill>
                <a:ea typeface="微软雅黑" panose="020B0503020204020204" pitchFamily="34" charset="-122"/>
              </a:rPr>
              <a:t>USB</a:t>
            </a:r>
            <a:r>
              <a:rPr lang="zh-CN" altLang="zh-CN" sz="1400" dirty="0">
                <a:solidFill>
                  <a:schemeClr val="bg1"/>
                </a:solidFill>
                <a:ea typeface="微软雅黑" panose="020B0503020204020204" pitchFamily="34" charset="-122"/>
              </a:rPr>
              <a:t>保险管，导致</a:t>
            </a:r>
            <a:r>
              <a:rPr lang="en-US" altLang="zh-CN" sz="1400" dirty="0">
                <a:solidFill>
                  <a:schemeClr val="bg1"/>
                </a:solidFill>
                <a:ea typeface="微软雅黑" panose="020B0503020204020204" pitchFamily="34" charset="-122"/>
              </a:rPr>
              <a:t>USB</a:t>
            </a:r>
            <a:r>
              <a:rPr lang="zh-CN" altLang="zh-CN" sz="1400" dirty="0">
                <a:solidFill>
                  <a:schemeClr val="bg1"/>
                </a:solidFill>
                <a:ea typeface="微软雅黑" panose="020B0503020204020204" pitchFamily="34" charset="-122"/>
              </a:rPr>
              <a:t>没有电压输出，同时也烧坏了连接电路控制信号输出的电感，导致内存供电和南北桥供电电路正常但是却因没有收到控制电路输出的</a:t>
            </a:r>
            <a:r>
              <a:rPr lang="en-US" altLang="zh-CN" sz="1400" dirty="0">
                <a:solidFill>
                  <a:schemeClr val="bg1"/>
                </a:solidFill>
                <a:ea typeface="微软雅黑" panose="020B0503020204020204" pitchFamily="34" charset="-122"/>
              </a:rPr>
              <a:t>V_SM</a:t>
            </a:r>
            <a:r>
              <a:rPr lang="zh-CN" altLang="zh-CN" sz="1400" dirty="0">
                <a:solidFill>
                  <a:schemeClr val="bg1"/>
                </a:solidFill>
                <a:ea typeface="微软雅黑" panose="020B0503020204020204" pitchFamily="34" charset="-122"/>
              </a:rPr>
              <a:t>控制信号，而导致无法输出电压。</a:t>
            </a:r>
          </a:p>
        </p:txBody>
      </p:sp>
    </p:spTree>
    <p:extLst>
      <p:ext uri="{BB962C8B-B14F-4D97-AF65-F5344CB8AC3E}">
        <p14:creationId xmlns:p14="http://schemas.microsoft.com/office/powerpoint/2010/main" val="283685088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01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情境导入</a:t>
            </a:r>
          </a:p>
        </p:txBody>
      </p:sp>
      <p:sp>
        <p:nvSpPr>
          <p:cNvPr id="7" name="iconfont-1187-868386">
            <a:extLst>
              <a:ext uri="{FF2B5EF4-FFF2-40B4-BE49-F238E27FC236}">
                <a16:creationId xmlns:a16="http://schemas.microsoft.com/office/drawing/2014/main" xmlns="" id="{187DCAE7-917D-440F-A772-73766DCAAD89}"/>
              </a:ext>
            </a:extLst>
          </p:cNvPr>
          <p:cNvSpPr>
            <a:spLocks noChangeAspect="1"/>
          </p:cNvSpPr>
          <p:nvPr/>
        </p:nvSpPr>
        <p:spPr bwMode="auto">
          <a:xfrm>
            <a:off x="4285543" y="1007372"/>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accent6">
              <a:lumMod val="75000"/>
            </a:schemeClr>
          </a:solidFill>
          <a:ln>
            <a:noFill/>
          </a:ln>
        </p:spPr>
      </p:sp>
    </p:spTree>
    <p:extLst>
      <p:ext uri="{BB962C8B-B14F-4D97-AF65-F5344CB8AC3E}">
        <p14:creationId xmlns:p14="http://schemas.microsoft.com/office/powerpoint/2010/main" val="66432929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05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学习小结</a:t>
            </a:r>
          </a:p>
        </p:txBody>
      </p:sp>
      <p:sp>
        <p:nvSpPr>
          <p:cNvPr id="10" name="iconfont-1187-868386">
            <a:extLst>
              <a:ext uri="{FF2B5EF4-FFF2-40B4-BE49-F238E27FC236}">
                <a16:creationId xmlns:a16="http://schemas.microsoft.com/office/drawing/2014/main" xmlns="" id="{F91E9EE3-D69A-44D8-8D8F-3296451CF028}"/>
              </a:ext>
            </a:extLst>
          </p:cNvPr>
          <p:cNvSpPr>
            <a:spLocks noChangeAspect="1"/>
          </p:cNvSpPr>
          <p:nvPr/>
        </p:nvSpPr>
        <p:spPr bwMode="auto">
          <a:xfrm>
            <a:off x="4285543" y="1006091"/>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accent6">
              <a:lumMod val="75000"/>
            </a:schemeClr>
          </a:solidFill>
          <a:ln>
            <a:noFill/>
          </a:ln>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208321342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39A2F764-AFD3-4C62-8D1E-8C8046E42202}"/>
              </a:ext>
            </a:extLst>
          </p:cNvPr>
          <p:cNvSpPr txBox="1"/>
          <p:nvPr/>
        </p:nvSpPr>
        <p:spPr>
          <a:xfrm>
            <a:off x="839173" y="1033363"/>
            <a:ext cx="7247552" cy="1027204"/>
          </a:xfrm>
          <a:prstGeom prst="rect">
            <a:avLst/>
          </a:prstGeom>
          <a:noFill/>
        </p:spPr>
        <p:txBody>
          <a:bodyPr wrap="square" rtlCol="0">
            <a:spAutoFit/>
          </a:bodyPr>
          <a:lstStyle/>
          <a:p>
            <a:pPr>
              <a:lnSpc>
                <a:spcPct val="150000"/>
              </a:lnSpc>
            </a:pPr>
            <a:r>
              <a:rPr lang="en-US" altLang="zh-CN" dirty="0">
                <a:solidFill>
                  <a:schemeClr val="bg1"/>
                </a:solidFill>
                <a:ea typeface="微软雅黑" panose="020B0503020204020204" pitchFamily="34" charset="-122"/>
              </a:rPr>
              <a:t>1.</a:t>
            </a:r>
            <a:r>
              <a:rPr lang="zh-CN" altLang="zh-CN" dirty="0">
                <a:solidFill>
                  <a:schemeClr val="bg1"/>
                </a:solidFill>
                <a:ea typeface="微软雅黑" panose="020B0503020204020204" pitchFamily="34" charset="-122"/>
              </a:rPr>
              <a:t>了解台式机供电电路基本结构。</a:t>
            </a:r>
          </a:p>
          <a:p>
            <a:pPr>
              <a:lnSpc>
                <a:spcPct val="150000"/>
              </a:lnSpc>
            </a:pPr>
            <a:r>
              <a:rPr lang="en-US" altLang="zh-CN" dirty="0">
                <a:solidFill>
                  <a:schemeClr val="bg1"/>
                </a:solidFill>
                <a:ea typeface="微软雅黑" panose="020B0503020204020204" pitchFamily="34" charset="-122"/>
              </a:rPr>
              <a:t>2.</a:t>
            </a:r>
            <a:r>
              <a:rPr lang="zh-CN" altLang="zh-CN" dirty="0">
                <a:solidFill>
                  <a:schemeClr val="bg1"/>
                </a:solidFill>
                <a:ea typeface="微软雅黑" panose="020B0503020204020204" pitchFamily="34" charset="-122"/>
              </a:rPr>
              <a:t>掌握台式机供电电路电源工作原理。</a:t>
            </a:r>
          </a:p>
          <a:p>
            <a:pPr>
              <a:lnSpc>
                <a:spcPct val="150000"/>
              </a:lnSpc>
            </a:pPr>
            <a:r>
              <a:rPr lang="en-US" altLang="zh-CN" dirty="0">
                <a:solidFill>
                  <a:schemeClr val="bg1"/>
                </a:solidFill>
                <a:ea typeface="微软雅黑" panose="020B0503020204020204" pitchFamily="34" charset="-122"/>
              </a:rPr>
              <a:t>3. </a:t>
            </a:r>
            <a:r>
              <a:rPr lang="zh-CN" altLang="zh-CN" dirty="0">
                <a:solidFill>
                  <a:schemeClr val="bg1"/>
                </a:solidFill>
                <a:ea typeface="微软雅黑" panose="020B0503020204020204" pitchFamily="34" charset="-122"/>
              </a:rPr>
              <a:t>台式机供电电路常见故障分析和解决方法</a:t>
            </a:r>
          </a:p>
        </p:txBody>
      </p:sp>
      <p:graphicFrame>
        <p:nvGraphicFramePr>
          <p:cNvPr id="14" name="表格 13">
            <a:extLst>
              <a:ext uri="{FF2B5EF4-FFF2-40B4-BE49-F238E27FC236}">
                <a16:creationId xmlns:a16="http://schemas.microsoft.com/office/drawing/2014/main" xmlns="" id="{E177759D-5AA2-40FF-A55E-598FBE8573D9}"/>
              </a:ext>
            </a:extLst>
          </p:cNvPr>
          <p:cNvGraphicFramePr>
            <a:graphicFrameLocks noGrp="1"/>
          </p:cNvGraphicFramePr>
          <p:nvPr>
            <p:extLst>
              <p:ext uri="{D42A27DB-BD31-4B8C-83A1-F6EECF244321}">
                <p14:modId xmlns:p14="http://schemas.microsoft.com/office/powerpoint/2010/main" val="514940559"/>
              </p:ext>
            </p:extLst>
          </p:nvPr>
        </p:nvGraphicFramePr>
        <p:xfrm>
          <a:off x="911676" y="2225739"/>
          <a:ext cx="7317925" cy="2486506"/>
        </p:xfrm>
        <a:graphic>
          <a:graphicData uri="http://schemas.openxmlformats.org/drawingml/2006/table">
            <a:tbl>
              <a:tblPr firstRow="1" firstCol="1" bandRow="1">
                <a:tableStyleId>{BDBED569-4797-4DF1-A0F4-6AAB3CD982D8}</a:tableStyleId>
              </a:tblPr>
              <a:tblGrid>
                <a:gridCol w="950742">
                  <a:extLst>
                    <a:ext uri="{9D8B030D-6E8A-4147-A177-3AD203B41FA5}">
                      <a16:colId xmlns:a16="http://schemas.microsoft.com/office/drawing/2014/main" xmlns="" val="20000"/>
                    </a:ext>
                  </a:extLst>
                </a:gridCol>
                <a:gridCol w="1049400">
                  <a:extLst>
                    <a:ext uri="{9D8B030D-6E8A-4147-A177-3AD203B41FA5}">
                      <a16:colId xmlns:a16="http://schemas.microsoft.com/office/drawing/2014/main" xmlns="" val="20001"/>
                    </a:ext>
                  </a:extLst>
                </a:gridCol>
                <a:gridCol w="2648541">
                  <a:extLst>
                    <a:ext uri="{9D8B030D-6E8A-4147-A177-3AD203B41FA5}">
                      <a16:colId xmlns:a16="http://schemas.microsoft.com/office/drawing/2014/main" xmlns="" val="20002"/>
                    </a:ext>
                  </a:extLst>
                </a:gridCol>
                <a:gridCol w="801100">
                  <a:extLst>
                    <a:ext uri="{9D8B030D-6E8A-4147-A177-3AD203B41FA5}">
                      <a16:colId xmlns:a16="http://schemas.microsoft.com/office/drawing/2014/main" xmlns="" val="20003"/>
                    </a:ext>
                  </a:extLst>
                </a:gridCol>
                <a:gridCol w="934071">
                  <a:extLst>
                    <a:ext uri="{9D8B030D-6E8A-4147-A177-3AD203B41FA5}">
                      <a16:colId xmlns:a16="http://schemas.microsoft.com/office/drawing/2014/main" xmlns="" val="20004"/>
                    </a:ext>
                  </a:extLst>
                </a:gridCol>
                <a:gridCol w="934071">
                  <a:extLst>
                    <a:ext uri="{9D8B030D-6E8A-4147-A177-3AD203B41FA5}">
                      <a16:colId xmlns:a16="http://schemas.microsoft.com/office/drawing/2014/main" xmlns="" val="20005"/>
                    </a:ext>
                  </a:extLst>
                </a:gridCol>
              </a:tblGrid>
              <a:tr h="552994">
                <a:tc gridSpan="2">
                  <a:txBody>
                    <a:bodyPr/>
                    <a:lstStyle/>
                    <a:p>
                      <a:pPr indent="125730">
                        <a:lnSpc>
                          <a:spcPct val="150000"/>
                        </a:lnSpc>
                        <a:spcAft>
                          <a:spcPts val="0"/>
                        </a:spcAft>
                      </a:pPr>
                      <a:r>
                        <a:rPr lang="zh-CN" sz="1050" b="1" kern="0" dirty="0">
                          <a:solidFill>
                            <a:srgbClr val="000000"/>
                          </a:solidFill>
                          <a:effectLst/>
                          <a:latin typeface="Calibri"/>
                          <a:ea typeface="微软雅黑" panose="020B0503020204020204" pitchFamily="34" charset="-122"/>
                          <a:cs typeface="Times New Roman"/>
                        </a:rPr>
                        <a:t>评价主体</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hMerge="1">
                  <a:txBody>
                    <a:bodyPr/>
                    <a:lstStyle/>
                    <a:p>
                      <a:endParaRPr lang="zh-CN" altLang="en-US"/>
                    </a:p>
                  </a:txBody>
                  <a:tcPr/>
                </a:tc>
                <a:tc>
                  <a:txBody>
                    <a:bodyPr/>
                    <a:lstStyle/>
                    <a:p>
                      <a:pPr indent="267970" algn="ctr">
                        <a:lnSpc>
                          <a:spcPct val="150000"/>
                        </a:lnSpc>
                        <a:spcAft>
                          <a:spcPts val="0"/>
                        </a:spcAft>
                      </a:pPr>
                      <a:r>
                        <a:rPr lang="zh-CN" sz="1050" b="1" kern="0" dirty="0">
                          <a:solidFill>
                            <a:srgbClr val="000000"/>
                          </a:solidFill>
                          <a:effectLst/>
                          <a:latin typeface="Calibri"/>
                          <a:ea typeface="微软雅黑" panose="020B0503020204020204" pitchFamily="34" charset="-122"/>
                          <a:cs typeface="Times New Roman"/>
                        </a:rPr>
                        <a:t>评分标准</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127000">
                        <a:lnSpc>
                          <a:spcPct val="150000"/>
                        </a:lnSpc>
                        <a:spcAft>
                          <a:spcPts val="0"/>
                        </a:spcAft>
                      </a:pPr>
                      <a:r>
                        <a:rPr lang="zh-CN" sz="1050" b="1" kern="0" dirty="0">
                          <a:solidFill>
                            <a:srgbClr val="000000"/>
                          </a:solidFill>
                          <a:effectLst/>
                          <a:latin typeface="Calibri"/>
                          <a:ea typeface="微软雅黑" panose="020B0503020204020204" pitchFamily="34" charset="-122"/>
                          <a:cs typeface="Times New Roman"/>
                        </a:rPr>
                        <a:t>分值</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127000">
                        <a:lnSpc>
                          <a:spcPct val="150000"/>
                        </a:lnSpc>
                        <a:spcAft>
                          <a:spcPts val="0"/>
                        </a:spcAft>
                      </a:pPr>
                      <a:r>
                        <a:rPr lang="zh-CN" sz="1050" b="1" kern="0" dirty="0">
                          <a:solidFill>
                            <a:srgbClr val="000000"/>
                          </a:solidFill>
                          <a:effectLst/>
                          <a:latin typeface="Calibri"/>
                          <a:ea typeface="微软雅黑" panose="020B0503020204020204" pitchFamily="34" charset="-122"/>
                          <a:cs typeface="Times New Roman"/>
                        </a:rPr>
                        <a:t>学生评价</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127000">
                        <a:lnSpc>
                          <a:spcPct val="150000"/>
                        </a:lnSpc>
                        <a:spcAft>
                          <a:spcPts val="0"/>
                        </a:spcAft>
                      </a:pPr>
                      <a:r>
                        <a:rPr lang="zh-CN" sz="1050" b="1" kern="0" dirty="0">
                          <a:solidFill>
                            <a:srgbClr val="000000"/>
                          </a:solidFill>
                          <a:effectLst/>
                          <a:latin typeface="Calibri"/>
                          <a:ea typeface="微软雅黑" panose="020B0503020204020204" pitchFamily="34" charset="-122"/>
                          <a:cs typeface="Times New Roman"/>
                        </a:rPr>
                        <a:t>教师评价</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xmlns="" val="10000"/>
                  </a:ext>
                </a:extLst>
              </a:tr>
              <a:tr h="780240">
                <a:tc rowSpan="2">
                  <a:txBody>
                    <a:bodyPr/>
                    <a:lstStyle/>
                    <a:p>
                      <a:pPr indent="127000" algn="ctr">
                        <a:lnSpc>
                          <a:spcPct val="150000"/>
                        </a:lnSpc>
                        <a:spcAft>
                          <a:spcPts val="0"/>
                        </a:spcAft>
                      </a:pPr>
                      <a:r>
                        <a:rPr lang="zh-CN" sz="1050" kern="100" dirty="0">
                          <a:effectLst/>
                          <a:latin typeface="Calibri"/>
                          <a:ea typeface="微软雅黑" panose="020B0503020204020204" pitchFamily="34" charset="-122"/>
                          <a:cs typeface="Times New Roman"/>
                        </a:rPr>
                        <a:t>台式机供电电路功能板的工作原理与故障分析</a:t>
                      </a: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0" algn="ctr">
                        <a:lnSpc>
                          <a:spcPct val="150000"/>
                        </a:lnSpc>
                        <a:spcAft>
                          <a:spcPts val="0"/>
                        </a:spcAft>
                      </a:pPr>
                      <a:r>
                        <a:rPr lang="zh-CN" sz="1050" kern="0" dirty="0">
                          <a:solidFill>
                            <a:srgbClr val="000000"/>
                          </a:solidFill>
                          <a:effectLst/>
                          <a:latin typeface="Calibri"/>
                          <a:ea typeface="微软雅黑" panose="020B0503020204020204" pitchFamily="34" charset="-122"/>
                          <a:cs typeface="Times New Roman"/>
                        </a:rPr>
                        <a:t>操作评价</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nSpc>
                          <a:spcPts val="2000"/>
                        </a:lnSpc>
                        <a:spcAft>
                          <a:spcPts val="0"/>
                        </a:spcAft>
                      </a:pPr>
                      <a:r>
                        <a:rPr lang="en-US" sz="1050" kern="100" dirty="0">
                          <a:effectLst/>
                          <a:latin typeface="Calibri"/>
                          <a:ea typeface="微软雅黑" panose="020B0503020204020204" pitchFamily="34" charset="-122"/>
                          <a:cs typeface="Times New Roman"/>
                        </a:rPr>
                        <a:t>1.</a:t>
                      </a:r>
                      <a:r>
                        <a:rPr lang="zh-CN" sz="1050" kern="100" dirty="0">
                          <a:effectLst/>
                          <a:latin typeface="Calibri"/>
                          <a:ea typeface="微软雅黑" panose="020B0503020204020204" pitchFamily="34" charset="-122"/>
                          <a:cs typeface="Times New Roman"/>
                        </a:rPr>
                        <a:t>熟练使用万用表检测台式机供电电路各个区域重点标志电压</a:t>
                      </a: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50</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2667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2667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extLst>
                  <a:ext uri="{0D108BD9-81ED-4DB2-BD59-A6C34878D82A}">
                    <a16:rowId xmlns:a16="http://schemas.microsoft.com/office/drawing/2014/main" xmlns="" val="10001"/>
                  </a:ext>
                </a:extLst>
              </a:tr>
              <a:tr h="698802">
                <a:tc vMerge="1">
                  <a:txBody>
                    <a:bodyPr/>
                    <a:lstStyle/>
                    <a:p>
                      <a:endParaRPr lang="zh-CN" altLang="en-US"/>
                    </a:p>
                  </a:txBody>
                  <a:tcPr/>
                </a:tc>
                <a:tc>
                  <a:txBody>
                    <a:bodyPr/>
                    <a:lstStyle/>
                    <a:p>
                      <a:pPr indent="0" algn="ctr">
                        <a:lnSpc>
                          <a:spcPct val="150000"/>
                        </a:lnSpc>
                        <a:spcAft>
                          <a:spcPts val="0"/>
                        </a:spcAft>
                      </a:pPr>
                      <a:r>
                        <a:rPr lang="zh-CN" sz="1050" kern="0" dirty="0">
                          <a:solidFill>
                            <a:srgbClr val="000000"/>
                          </a:solidFill>
                          <a:effectLst/>
                          <a:latin typeface="Calibri"/>
                          <a:ea typeface="微软雅黑" panose="020B0503020204020204" pitchFamily="34" charset="-122"/>
                          <a:cs typeface="Times New Roman"/>
                        </a:rPr>
                        <a:t>成果评价</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nSpc>
                          <a:spcPts val="2000"/>
                        </a:lnSpc>
                        <a:spcAft>
                          <a:spcPts val="0"/>
                        </a:spcAft>
                      </a:pPr>
                      <a:r>
                        <a:rPr lang="en-US" sz="1050" kern="100" dirty="0">
                          <a:effectLst/>
                          <a:latin typeface="Calibri"/>
                          <a:ea typeface="微软雅黑" panose="020B0503020204020204" pitchFamily="34" charset="-122"/>
                          <a:cs typeface="Times New Roman"/>
                        </a:rPr>
                        <a:t>1.</a:t>
                      </a:r>
                      <a:r>
                        <a:rPr lang="zh-CN" sz="1050" kern="100" dirty="0">
                          <a:effectLst/>
                          <a:latin typeface="Calibri"/>
                          <a:ea typeface="微软雅黑" panose="020B0503020204020204" pitchFamily="34" charset="-122"/>
                          <a:cs typeface="Times New Roman"/>
                        </a:rPr>
                        <a:t>了解台式机供电电路原理和工作流程；</a:t>
                      </a:r>
                    </a:p>
                    <a:p>
                      <a:pPr indent="127000">
                        <a:lnSpc>
                          <a:spcPts val="2000"/>
                        </a:lnSpc>
                        <a:spcAft>
                          <a:spcPts val="0"/>
                        </a:spcAft>
                      </a:pPr>
                      <a:r>
                        <a:rPr lang="en-US" sz="1050" kern="100" dirty="0">
                          <a:effectLst/>
                          <a:latin typeface="Calibri"/>
                          <a:ea typeface="微软雅黑" panose="020B0503020204020204" pitchFamily="34" charset="-122"/>
                          <a:cs typeface="Times New Roman"/>
                        </a:rPr>
                        <a:t>2.</a:t>
                      </a:r>
                      <a:r>
                        <a:rPr lang="zh-CN" sz="1050" kern="100" dirty="0">
                          <a:effectLst/>
                          <a:latin typeface="Calibri"/>
                          <a:ea typeface="微软雅黑" panose="020B0503020204020204" pitchFamily="34" charset="-122"/>
                          <a:cs typeface="Times New Roman"/>
                        </a:rPr>
                        <a:t>常见故障原因分析和解决方法。</a:t>
                      </a: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50</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2667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2667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extLst>
                  <a:ext uri="{0D108BD9-81ED-4DB2-BD59-A6C34878D82A}">
                    <a16:rowId xmlns:a16="http://schemas.microsoft.com/office/drawing/2014/main" xmlns="" val="10002"/>
                  </a:ext>
                </a:extLst>
              </a:tr>
              <a:tr h="390673">
                <a:tc gridSpan="2">
                  <a:txBody>
                    <a:bodyPr/>
                    <a:lstStyle/>
                    <a:p>
                      <a:pPr indent="267970">
                        <a:lnSpc>
                          <a:spcPct val="150000"/>
                        </a:lnSpc>
                        <a:spcAft>
                          <a:spcPts val="0"/>
                        </a:spcAft>
                      </a:pPr>
                      <a:r>
                        <a:rPr lang="zh-CN" sz="1050" b="1" kern="0" dirty="0">
                          <a:solidFill>
                            <a:srgbClr val="000000"/>
                          </a:solidFill>
                          <a:effectLst/>
                          <a:latin typeface="Calibri"/>
                          <a:ea typeface="微软雅黑" panose="020B0503020204020204" pitchFamily="34" charset="-122"/>
                          <a:cs typeface="Times New Roman"/>
                        </a:rPr>
                        <a:t>合计</a:t>
                      </a:r>
                      <a:endParaRPr lang="zh-CN" sz="1050" kern="100" dirty="0">
                        <a:effectLst/>
                        <a:latin typeface="Calibri"/>
                        <a:ea typeface="微软雅黑" panose="020B0503020204020204" pitchFamily="34" charset="-122"/>
                        <a:cs typeface="Times New Roman"/>
                      </a:endParaRPr>
                    </a:p>
                    <a:p>
                      <a:pPr indent="127000">
                        <a:lnSpc>
                          <a:spcPct val="150000"/>
                        </a:lnSpc>
                        <a:spcAft>
                          <a:spcPts val="0"/>
                        </a:spcAft>
                      </a:pPr>
                      <a:r>
                        <a:rPr lang="zh-CN" sz="1050" b="1" kern="0" dirty="0">
                          <a:solidFill>
                            <a:srgbClr val="000000"/>
                          </a:solidFill>
                          <a:effectLst/>
                          <a:latin typeface="Calibri"/>
                          <a:ea typeface="微软雅黑" panose="020B0503020204020204" pitchFamily="34" charset="-122"/>
                          <a:cs typeface="Times New Roman"/>
                        </a:rPr>
                        <a:t>（满分</a:t>
                      </a:r>
                      <a:r>
                        <a:rPr lang="en-US" sz="1050" b="1" kern="0" dirty="0">
                          <a:solidFill>
                            <a:srgbClr val="000000"/>
                          </a:solidFill>
                          <a:effectLst/>
                          <a:latin typeface="Calibri"/>
                          <a:ea typeface="微软雅黑" panose="020B0503020204020204" pitchFamily="34" charset="-122"/>
                          <a:cs typeface="Times New Roman"/>
                        </a:rPr>
                        <a:t>100</a:t>
                      </a:r>
                      <a:r>
                        <a:rPr lang="zh-CN" sz="1050" b="1" kern="0" dirty="0">
                          <a:solidFill>
                            <a:srgbClr val="000000"/>
                          </a:solidFill>
                          <a:effectLst/>
                          <a:latin typeface="Calibri"/>
                          <a:ea typeface="微软雅黑" panose="020B0503020204020204" pitchFamily="34" charset="-122"/>
                          <a:cs typeface="Times New Roman"/>
                        </a:rPr>
                        <a:t>分）</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hMerge="1">
                  <a:txBody>
                    <a:bodyPr/>
                    <a:lstStyle/>
                    <a:p>
                      <a:endParaRPr lang="zh-CN" altLang="en-US"/>
                    </a:p>
                  </a:txBody>
                  <a:tcPr/>
                </a:tc>
                <a:tc>
                  <a:txBody>
                    <a:bodyPr/>
                    <a:lstStyle/>
                    <a:p>
                      <a:pPr indent="2667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100</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2667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2667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211733239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06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自主学习</a:t>
            </a:r>
          </a:p>
        </p:txBody>
      </p:sp>
      <p:sp>
        <p:nvSpPr>
          <p:cNvPr id="9" name="iconfont-1187-868386">
            <a:extLst>
              <a:ext uri="{FF2B5EF4-FFF2-40B4-BE49-F238E27FC236}">
                <a16:creationId xmlns:a16="http://schemas.microsoft.com/office/drawing/2014/main" xmlns="" id="{0D03ADC3-A1AB-4628-B951-B47DFDC5A87E}"/>
              </a:ext>
            </a:extLst>
          </p:cNvPr>
          <p:cNvSpPr>
            <a:spLocks noChangeAspect="1"/>
          </p:cNvSpPr>
          <p:nvPr/>
        </p:nvSpPr>
        <p:spPr bwMode="auto">
          <a:xfrm>
            <a:off x="4270970" y="956854"/>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accent6">
              <a:lumMod val="75000"/>
            </a:schemeClr>
          </a:solidFill>
          <a:ln>
            <a:noFill/>
          </a:ln>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211959812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39A2F764-AFD3-4C62-8D1E-8C8046E42202}"/>
              </a:ext>
            </a:extLst>
          </p:cNvPr>
          <p:cNvSpPr txBox="1"/>
          <p:nvPr/>
        </p:nvSpPr>
        <p:spPr>
          <a:xfrm>
            <a:off x="586859" y="1206721"/>
            <a:ext cx="7970287" cy="1344599"/>
          </a:xfrm>
          <a:prstGeom prst="rect">
            <a:avLst/>
          </a:prstGeom>
          <a:noFill/>
        </p:spPr>
        <p:txBody>
          <a:bodyPr wrap="square" rtlCol="0">
            <a:spAutoFit/>
          </a:bodyPr>
          <a:lstStyle/>
          <a:p>
            <a:pPr indent="457200">
              <a:lnSpc>
                <a:spcPct val="150000"/>
              </a:lnSpc>
              <a:spcAft>
                <a:spcPts val="600"/>
              </a:spcAft>
            </a:pPr>
            <a:r>
              <a:rPr lang="zh-CN" altLang="zh-CN" sz="1400" dirty="0">
                <a:solidFill>
                  <a:schemeClr val="bg1"/>
                </a:solidFill>
                <a:ea typeface="微软雅黑" panose="020B0503020204020204" pitchFamily="34" charset="-122"/>
              </a:rPr>
              <a:t>电脑的电源不单会因为本身损坏，或者主板短路等原因使电脑无法工作，还会因为供电不足影响电脑正常工作，甚至是无法工作。电源的功率是跟电脑硬件匹配的，我们在升级硬件，如加装独显，更换更强处理器的时候，功率也会同时增加，当电源标称功率小于这些硬件整体标称功率时，就会出现一系列现象影响电脑正常工作。</a:t>
            </a:r>
            <a:endParaRPr lang="zh-CN" altLang="en-US" sz="1400" dirty="0">
              <a:solidFill>
                <a:schemeClr val="bg1"/>
              </a:solidFill>
              <a:latin typeface="微软雅黑" pitchFamily="34" charset="-122"/>
              <a:ea typeface="微软雅黑" pitchFamily="34" charset="-122"/>
            </a:endParaRPr>
          </a:p>
        </p:txBody>
      </p:sp>
      <p:sp>
        <p:nvSpPr>
          <p:cNvPr id="2" name="矩形 1"/>
          <p:cNvSpPr/>
          <p:nvPr/>
        </p:nvSpPr>
        <p:spPr>
          <a:xfrm>
            <a:off x="1530350" y="2688693"/>
            <a:ext cx="4572000" cy="1962076"/>
          </a:xfrm>
          <a:prstGeom prst="rect">
            <a:avLst/>
          </a:prstGeom>
        </p:spPr>
        <p:txBody>
          <a:bodyPr>
            <a:spAutoFit/>
          </a:bodyPr>
          <a:lstStyle/>
          <a:p>
            <a:pPr>
              <a:lnSpc>
                <a:spcPct val="150000"/>
              </a:lnSpc>
            </a:pPr>
            <a:r>
              <a:rPr lang="zh-CN" altLang="zh-CN" dirty="0">
                <a:solidFill>
                  <a:schemeClr val="bg1"/>
                </a:solidFill>
                <a:ea typeface="微软雅黑" panose="020B0503020204020204" pitchFamily="34" charset="-122"/>
              </a:rPr>
              <a:t>如：</a:t>
            </a:r>
          </a:p>
          <a:p>
            <a:pPr>
              <a:lnSpc>
                <a:spcPct val="150000"/>
              </a:lnSpc>
            </a:pPr>
            <a:r>
              <a:rPr lang="en-US" altLang="zh-CN" dirty="0">
                <a:solidFill>
                  <a:schemeClr val="bg1"/>
                </a:solidFill>
                <a:ea typeface="微软雅黑" panose="020B0503020204020204" pitchFamily="34" charset="-122"/>
              </a:rPr>
              <a:t>1</a:t>
            </a:r>
            <a:r>
              <a:rPr lang="zh-CN" altLang="zh-CN" dirty="0">
                <a:solidFill>
                  <a:schemeClr val="bg1"/>
                </a:solidFill>
                <a:ea typeface="微软雅黑" panose="020B0503020204020204" pitchFamily="34" charset="-122"/>
              </a:rPr>
              <a:t>．主板不通电，风扇不转（电源带不动）。</a:t>
            </a:r>
          </a:p>
          <a:p>
            <a:pPr>
              <a:lnSpc>
                <a:spcPct val="150000"/>
              </a:lnSpc>
            </a:pPr>
            <a:r>
              <a:rPr lang="en-US" altLang="zh-CN" dirty="0">
                <a:solidFill>
                  <a:schemeClr val="bg1"/>
                </a:solidFill>
                <a:ea typeface="微软雅黑" panose="020B0503020204020204" pitchFamily="34" charset="-122"/>
              </a:rPr>
              <a:t>2</a:t>
            </a:r>
            <a:r>
              <a:rPr lang="zh-CN" altLang="zh-CN" dirty="0">
                <a:solidFill>
                  <a:schemeClr val="bg1"/>
                </a:solidFill>
                <a:ea typeface="微软雅黑" panose="020B0503020204020204" pitchFamily="34" charset="-122"/>
              </a:rPr>
              <a:t>．开机自检时经常检测不到硬盘（硬盘未供电）。</a:t>
            </a:r>
          </a:p>
          <a:p>
            <a:pPr>
              <a:lnSpc>
                <a:spcPct val="150000"/>
              </a:lnSpc>
            </a:pPr>
            <a:r>
              <a:rPr lang="en-US" altLang="zh-CN" dirty="0">
                <a:solidFill>
                  <a:schemeClr val="bg1"/>
                </a:solidFill>
                <a:ea typeface="微软雅黑" panose="020B0503020204020204" pitchFamily="34" charset="-122"/>
              </a:rPr>
              <a:t>3</a:t>
            </a:r>
            <a:r>
              <a:rPr lang="zh-CN" altLang="zh-CN" dirty="0">
                <a:solidFill>
                  <a:schemeClr val="bg1"/>
                </a:solidFill>
                <a:ea typeface="微软雅黑" panose="020B0503020204020204" pitchFamily="34" charset="-122"/>
              </a:rPr>
              <a:t>．开机后、风扇转一会就自动关机（供电不足原因）。</a:t>
            </a:r>
          </a:p>
          <a:p>
            <a:pPr>
              <a:lnSpc>
                <a:spcPct val="150000"/>
              </a:lnSpc>
            </a:pPr>
            <a:r>
              <a:rPr lang="en-US" altLang="zh-CN" dirty="0">
                <a:solidFill>
                  <a:schemeClr val="bg1"/>
                </a:solidFill>
                <a:ea typeface="微软雅黑" panose="020B0503020204020204" pitchFamily="34" charset="-122"/>
              </a:rPr>
              <a:t>4</a:t>
            </a:r>
            <a:r>
              <a:rPr lang="zh-CN" altLang="zh-CN" dirty="0">
                <a:solidFill>
                  <a:schemeClr val="bg1"/>
                </a:solidFill>
                <a:ea typeface="微软雅黑" panose="020B0503020204020204" pitchFamily="34" charset="-122"/>
              </a:rPr>
              <a:t>．开机后其它硬件识别不出（未供电原因）。</a:t>
            </a:r>
          </a:p>
          <a:p>
            <a:pPr>
              <a:lnSpc>
                <a:spcPct val="150000"/>
              </a:lnSpc>
            </a:pPr>
            <a:r>
              <a:rPr lang="en-US" altLang="zh-CN" dirty="0">
                <a:solidFill>
                  <a:schemeClr val="bg1"/>
                </a:solidFill>
                <a:ea typeface="微软雅黑" panose="020B0503020204020204" pitchFamily="34" charset="-122"/>
              </a:rPr>
              <a:t>5</a:t>
            </a:r>
            <a:r>
              <a:rPr lang="zh-CN" altLang="zh-CN" dirty="0">
                <a:solidFill>
                  <a:schemeClr val="bg1"/>
                </a:solidFill>
                <a:ea typeface="微软雅黑" panose="020B0503020204020204" pitchFamily="34" charset="-122"/>
              </a:rPr>
              <a:t>．系统无法启动或者电脑反复重启。</a:t>
            </a:r>
          </a:p>
        </p:txBody>
      </p:sp>
    </p:spTree>
    <p:extLst>
      <p:ext uri="{BB962C8B-B14F-4D97-AF65-F5344CB8AC3E}">
        <p14:creationId xmlns:p14="http://schemas.microsoft.com/office/powerpoint/2010/main" val="1706662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
          <p:cNvSpPr/>
          <p:nvPr/>
        </p:nvSpPr>
        <p:spPr>
          <a:xfrm>
            <a:off x="225217" y="296602"/>
            <a:ext cx="3000060" cy="2542014"/>
          </a:xfrm>
          <a:custGeom>
            <a:avLst/>
            <a:gdLst/>
            <a:ahLst/>
            <a:cxnLst/>
            <a:rect l="l" t="t" r="r" b="b"/>
            <a:pathLst>
              <a:path w="5184577" h="4393001">
                <a:moveTo>
                  <a:pt x="4403506" y="0"/>
                </a:moveTo>
                <a:lnTo>
                  <a:pt x="5124711" y="0"/>
                </a:lnTo>
                <a:cubicBezTo>
                  <a:pt x="5157774" y="0"/>
                  <a:pt x="5184577" y="26803"/>
                  <a:pt x="5184577" y="59866"/>
                </a:cubicBezTo>
                <a:lnTo>
                  <a:pt x="5184577" y="781071"/>
                </a:lnTo>
                <a:cubicBezTo>
                  <a:pt x="5184577" y="814134"/>
                  <a:pt x="5157774" y="840937"/>
                  <a:pt x="5124711" y="840937"/>
                </a:cubicBezTo>
                <a:lnTo>
                  <a:pt x="4664938" y="840937"/>
                </a:lnTo>
                <a:cubicBezTo>
                  <a:pt x="4185839" y="895314"/>
                  <a:pt x="4145316" y="1091500"/>
                  <a:pt x="4089942" y="1309197"/>
                </a:cubicBezTo>
                <a:lnTo>
                  <a:pt x="4089942" y="1853568"/>
                </a:lnTo>
                <a:cubicBezTo>
                  <a:pt x="4170377" y="2163348"/>
                  <a:pt x="4313555" y="2364450"/>
                  <a:pt x="4678179" y="2410673"/>
                </a:cubicBezTo>
                <a:lnTo>
                  <a:pt x="5110624" y="2410673"/>
                </a:lnTo>
                <a:cubicBezTo>
                  <a:pt x="5143687" y="2410673"/>
                  <a:pt x="5170490" y="2437476"/>
                  <a:pt x="5170490" y="2470539"/>
                </a:cubicBezTo>
                <a:lnTo>
                  <a:pt x="5170490" y="3191744"/>
                </a:lnTo>
                <a:cubicBezTo>
                  <a:pt x="5170490" y="3224807"/>
                  <a:pt x="5143687" y="3251610"/>
                  <a:pt x="5110624" y="3251610"/>
                </a:cubicBezTo>
                <a:lnTo>
                  <a:pt x="4389419" y="3251610"/>
                </a:lnTo>
                <a:cubicBezTo>
                  <a:pt x="4356356" y="3251610"/>
                  <a:pt x="4329553" y="3224807"/>
                  <a:pt x="4329553" y="3191744"/>
                </a:cubicBezTo>
                <a:lnTo>
                  <a:pt x="4329553" y="2772506"/>
                </a:lnTo>
                <a:cubicBezTo>
                  <a:pt x="4256602" y="2282831"/>
                  <a:pt x="3986395" y="2079206"/>
                  <a:pt x="3740179" y="2062445"/>
                </a:cubicBezTo>
                <a:lnTo>
                  <a:pt x="3357903" y="2062445"/>
                </a:lnTo>
                <a:cubicBezTo>
                  <a:pt x="3019306" y="2153584"/>
                  <a:pt x="2902030" y="2383129"/>
                  <a:pt x="2850730" y="2570508"/>
                </a:cubicBezTo>
                <a:lnTo>
                  <a:pt x="2850730" y="3050226"/>
                </a:lnTo>
                <a:lnTo>
                  <a:pt x="2851893" y="3048315"/>
                </a:lnTo>
                <a:cubicBezTo>
                  <a:pt x="2985393" y="3377292"/>
                  <a:pt x="3166461" y="3537242"/>
                  <a:pt x="3516064" y="3552064"/>
                </a:cubicBezTo>
                <a:lnTo>
                  <a:pt x="3934932" y="3552064"/>
                </a:lnTo>
                <a:cubicBezTo>
                  <a:pt x="3967995" y="3552064"/>
                  <a:pt x="3994798" y="3578867"/>
                  <a:pt x="3994798" y="3611930"/>
                </a:cubicBezTo>
                <a:lnTo>
                  <a:pt x="3994798" y="4333135"/>
                </a:lnTo>
                <a:cubicBezTo>
                  <a:pt x="3994798" y="4366198"/>
                  <a:pt x="3967995" y="4393001"/>
                  <a:pt x="3934932" y="4393001"/>
                </a:cubicBezTo>
                <a:lnTo>
                  <a:pt x="3213727" y="4393001"/>
                </a:lnTo>
                <a:cubicBezTo>
                  <a:pt x="3180664" y="4393001"/>
                  <a:pt x="3153861" y="4366198"/>
                  <a:pt x="3153861" y="4333135"/>
                </a:cubicBezTo>
                <a:lnTo>
                  <a:pt x="3153861" y="3960529"/>
                </a:lnTo>
                <a:cubicBezTo>
                  <a:pt x="3090810" y="3564784"/>
                  <a:pt x="2926264" y="3476650"/>
                  <a:pt x="2730976" y="3450465"/>
                </a:cubicBezTo>
                <a:lnTo>
                  <a:pt x="1781144" y="3450465"/>
                </a:lnTo>
                <a:cubicBezTo>
                  <a:pt x="1735868" y="3450465"/>
                  <a:pt x="1699164" y="3413761"/>
                  <a:pt x="1699164" y="3368485"/>
                </a:cubicBezTo>
                <a:lnTo>
                  <a:pt x="1699164" y="2779756"/>
                </a:lnTo>
                <a:cubicBezTo>
                  <a:pt x="1615849" y="2517843"/>
                  <a:pt x="1570079" y="2309549"/>
                  <a:pt x="1276826" y="2240843"/>
                </a:cubicBezTo>
                <a:lnTo>
                  <a:pt x="107651" y="2240843"/>
                </a:lnTo>
                <a:cubicBezTo>
                  <a:pt x="48197" y="2240843"/>
                  <a:pt x="0" y="2192646"/>
                  <a:pt x="0" y="2133192"/>
                </a:cubicBezTo>
                <a:lnTo>
                  <a:pt x="0" y="836326"/>
                </a:lnTo>
                <a:cubicBezTo>
                  <a:pt x="0" y="776872"/>
                  <a:pt x="48197" y="728675"/>
                  <a:pt x="107651" y="728675"/>
                </a:cubicBezTo>
                <a:lnTo>
                  <a:pt x="1404517" y="728675"/>
                </a:lnTo>
                <a:cubicBezTo>
                  <a:pt x="1463971" y="728675"/>
                  <a:pt x="1512168" y="776872"/>
                  <a:pt x="1512168" y="836326"/>
                </a:cubicBezTo>
                <a:lnTo>
                  <a:pt x="1512168" y="1827522"/>
                </a:lnTo>
                <a:cubicBezTo>
                  <a:pt x="1604420" y="2199887"/>
                  <a:pt x="1771219" y="2228626"/>
                  <a:pt x="1978744" y="2298090"/>
                </a:cubicBezTo>
                <a:lnTo>
                  <a:pt x="1978292" y="2298899"/>
                </a:lnTo>
                <a:lnTo>
                  <a:pt x="2543225" y="2298899"/>
                </a:lnTo>
                <a:cubicBezTo>
                  <a:pt x="2797103" y="2193307"/>
                  <a:pt x="3017493" y="2049585"/>
                  <a:pt x="3058719" y="1733395"/>
                </a:cubicBezTo>
                <a:lnTo>
                  <a:pt x="3058719" y="1104635"/>
                </a:lnTo>
                <a:cubicBezTo>
                  <a:pt x="3058719" y="1064090"/>
                  <a:pt x="3091587" y="1031222"/>
                  <a:pt x="3132132" y="1031222"/>
                </a:cubicBezTo>
                <a:lnTo>
                  <a:pt x="3766965" y="1031222"/>
                </a:lnTo>
                <a:lnTo>
                  <a:pt x="3761504" y="1026514"/>
                </a:lnTo>
                <a:cubicBezTo>
                  <a:pt x="4071764" y="957577"/>
                  <a:pt x="4317808" y="800290"/>
                  <a:pt x="4343640" y="435501"/>
                </a:cubicBezTo>
                <a:lnTo>
                  <a:pt x="4343640" y="59866"/>
                </a:lnTo>
                <a:cubicBezTo>
                  <a:pt x="4343640" y="26803"/>
                  <a:pt x="4370443" y="0"/>
                  <a:pt x="4403506" y="0"/>
                </a:cubicBezTo>
                <a:close/>
              </a:path>
            </a:pathLst>
          </a:cu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59591" y="598489"/>
            <a:ext cx="1142495" cy="1142495"/>
            <a:chOff x="401769" y="1325767"/>
            <a:chExt cx="1523327" cy="1523327"/>
          </a:xfrm>
        </p:grpSpPr>
        <p:sp>
          <p:nvSpPr>
            <p:cNvPr id="45" name="圆角矩形 44"/>
            <p:cNvSpPr/>
            <p:nvPr/>
          </p:nvSpPr>
          <p:spPr>
            <a:xfrm>
              <a:off x="401769" y="1325767"/>
              <a:ext cx="1523327" cy="152332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6" name="圆角矩形 45"/>
            <p:cNvSpPr/>
            <p:nvPr/>
          </p:nvSpPr>
          <p:spPr>
            <a:xfrm>
              <a:off x="493776" y="1426464"/>
              <a:ext cx="1358168" cy="1358168"/>
            </a:xfrm>
            <a:prstGeom prst="roundRect">
              <a:avLst/>
            </a:prstGeom>
            <a:blipFill>
              <a:blip r:embed="rId3"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566134" y="858074"/>
            <a:ext cx="735253" cy="735253"/>
            <a:chOff x="3930343" y="1674224"/>
            <a:chExt cx="980337" cy="980337"/>
          </a:xfrm>
        </p:grpSpPr>
        <p:sp>
          <p:nvSpPr>
            <p:cNvPr id="48" name="圆角矩形 47"/>
            <p:cNvSpPr/>
            <p:nvPr/>
          </p:nvSpPr>
          <p:spPr>
            <a:xfrm>
              <a:off x="3930343" y="1674224"/>
              <a:ext cx="980337" cy="98033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9" name="圆角矩形 48"/>
            <p:cNvSpPr/>
            <p:nvPr/>
          </p:nvSpPr>
          <p:spPr>
            <a:xfrm>
              <a:off x="3991979" y="1719944"/>
              <a:ext cx="876952" cy="876952"/>
            </a:xfrm>
            <a:prstGeom prst="roundRect">
              <a:avLst/>
            </a:prstGeom>
            <a:blipFill>
              <a:blip r:embed="rId4"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sp>
        <p:nvSpPr>
          <p:cNvPr id="54" name="圆角矩形 53"/>
          <p:cNvSpPr/>
          <p:nvPr/>
        </p:nvSpPr>
        <p:spPr>
          <a:xfrm>
            <a:off x="2223686" y="2533931"/>
            <a:ext cx="860200" cy="860200"/>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60" name="圆角矩形 59"/>
          <p:cNvSpPr/>
          <p:nvPr/>
        </p:nvSpPr>
        <p:spPr>
          <a:xfrm>
            <a:off x="3007419" y="3684251"/>
            <a:ext cx="587935" cy="587936"/>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xmlns="" id="{7644CAB5-BD78-46D3-B395-32008B9A5944}"/>
              </a:ext>
            </a:extLst>
          </p:cNvPr>
          <p:cNvGrpSpPr/>
          <p:nvPr/>
        </p:nvGrpSpPr>
        <p:grpSpPr>
          <a:xfrm>
            <a:off x="4286152" y="2600114"/>
            <a:ext cx="4076797" cy="528458"/>
            <a:chOff x="4874550" y="2592163"/>
            <a:chExt cx="3349973" cy="528458"/>
          </a:xfrm>
        </p:grpSpPr>
        <p:grpSp>
          <p:nvGrpSpPr>
            <p:cNvPr id="75" name="组合 74"/>
            <p:cNvGrpSpPr/>
            <p:nvPr/>
          </p:nvGrpSpPr>
          <p:grpSpPr>
            <a:xfrm>
              <a:off x="4874550" y="2592163"/>
              <a:ext cx="3349973" cy="17681"/>
              <a:chOff x="3060700" y="4724400"/>
              <a:chExt cx="5955507" cy="31432"/>
            </a:xfrm>
          </p:grpSpPr>
          <p:cxnSp>
            <p:nvCxnSpPr>
              <p:cNvPr id="76" name="直接连接符 75"/>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4874550" y="3102940"/>
              <a:ext cx="3349973" cy="17681"/>
              <a:chOff x="3060700" y="4724400"/>
              <a:chExt cx="5955507" cy="31432"/>
            </a:xfrm>
          </p:grpSpPr>
          <p:cxnSp>
            <p:nvCxnSpPr>
              <p:cNvPr id="79" name="直接连接符 78"/>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86" name="组合 85"/>
          <p:cNvGrpSpPr/>
          <p:nvPr/>
        </p:nvGrpSpPr>
        <p:grpSpPr>
          <a:xfrm>
            <a:off x="930321" y="2768125"/>
            <a:ext cx="328491" cy="328491"/>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89" name="组合 88"/>
          <p:cNvGrpSpPr/>
          <p:nvPr/>
        </p:nvGrpSpPr>
        <p:grpSpPr>
          <a:xfrm>
            <a:off x="2111841" y="3640126"/>
            <a:ext cx="328491" cy="328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92" name="组合 91"/>
          <p:cNvGrpSpPr/>
          <p:nvPr/>
        </p:nvGrpSpPr>
        <p:grpSpPr>
          <a:xfrm>
            <a:off x="930657" y="3854974"/>
            <a:ext cx="328491" cy="328491"/>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4" name="椭圆 9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95" name="组合 94"/>
          <p:cNvGrpSpPr/>
          <p:nvPr/>
        </p:nvGrpSpPr>
        <p:grpSpPr>
          <a:xfrm>
            <a:off x="7896032" y="4370336"/>
            <a:ext cx="328491" cy="32849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101" name="组合 100"/>
          <p:cNvGrpSpPr/>
          <p:nvPr/>
        </p:nvGrpSpPr>
        <p:grpSpPr>
          <a:xfrm>
            <a:off x="2877872" y="522252"/>
            <a:ext cx="328491" cy="32849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103" name="椭圆 10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104" name="组合 103"/>
          <p:cNvGrpSpPr/>
          <p:nvPr/>
        </p:nvGrpSpPr>
        <p:grpSpPr>
          <a:xfrm>
            <a:off x="1727389" y="1209491"/>
            <a:ext cx="328491" cy="328491"/>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106" name="椭圆 10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sp>
        <p:nvSpPr>
          <p:cNvPr id="108" name="矩形 107">
            <a:extLst>
              <a:ext uri="{FF2B5EF4-FFF2-40B4-BE49-F238E27FC236}">
                <a16:creationId xmlns:a16="http://schemas.microsoft.com/office/drawing/2014/main" xmlns="" id="{297E2C16-5BB1-414F-8C8A-64DA1C08DFC5}"/>
              </a:ext>
            </a:extLst>
          </p:cNvPr>
          <p:cNvSpPr/>
          <p:nvPr/>
        </p:nvSpPr>
        <p:spPr>
          <a:xfrm>
            <a:off x="5161762" y="241528"/>
            <a:ext cx="3751651"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accent6">
                    <a:lumMod val="75000"/>
                  </a:schemeClr>
                </a:solidFill>
                <a:latin typeface="微软雅黑" pitchFamily="34" charset="-122"/>
                <a:ea typeface="微软雅黑" pitchFamily="34" charset="-122"/>
              </a:rPr>
              <a:t>计算机检测维修与数据恢复项目化教程</a:t>
            </a:r>
          </a:p>
        </p:txBody>
      </p:sp>
      <p:sp>
        <p:nvSpPr>
          <p:cNvPr id="109" name="TextBox 13">
            <a:extLst>
              <a:ext uri="{FF2B5EF4-FFF2-40B4-BE49-F238E27FC236}">
                <a16:creationId xmlns:a16="http://schemas.microsoft.com/office/drawing/2014/main" xmlns="" id="{455D39FF-8087-4676-A6B6-39A179F006CF}"/>
              </a:ext>
            </a:extLst>
          </p:cNvPr>
          <p:cNvSpPr txBox="1"/>
          <p:nvPr/>
        </p:nvSpPr>
        <p:spPr>
          <a:xfrm>
            <a:off x="4356373" y="926692"/>
            <a:ext cx="4082835" cy="1206677"/>
          </a:xfrm>
          <a:prstGeom prst="rect">
            <a:avLst/>
          </a:prstGeom>
          <a:noFill/>
        </p:spPr>
        <p:txBody>
          <a:bodyPr wrap="square" rtlCol="0" anchor="ctr" anchorCtr="0">
            <a:spAutoFit/>
          </a:bodyPr>
          <a:lstStyle/>
          <a:p>
            <a:pPr>
              <a:lnSpc>
                <a:spcPts val="10000"/>
              </a:lnSpc>
            </a:pP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p>
        </p:txBody>
      </p:sp>
      <p:sp>
        <p:nvSpPr>
          <p:cNvPr id="3" name="矩形 2"/>
          <p:cNvSpPr/>
          <p:nvPr/>
        </p:nvSpPr>
        <p:spPr>
          <a:xfrm>
            <a:off x="4718484" y="2618599"/>
            <a:ext cx="3358612" cy="473206"/>
          </a:xfrm>
          <a:prstGeom prst="rect">
            <a:avLst/>
          </a:prstGeom>
        </p:spPr>
        <p:txBody>
          <a:bodyPr wrap="none">
            <a:spAutoFit/>
          </a:bodyPr>
          <a:lstStyle/>
          <a:p>
            <a:r>
              <a:rPr lang="zh-CN" altLang="zh-CN" sz="2475" b="1" dirty="0">
                <a:solidFill>
                  <a:srgbClr val="92D050"/>
                </a:solidFill>
                <a:latin typeface="微软雅黑" panose="020B0503020204020204" pitchFamily="34" charset="-122"/>
                <a:ea typeface="微软雅黑" panose="020B0503020204020204" pitchFamily="34" charset="-122"/>
              </a:rPr>
              <a:t>台式机供电电路功能板</a:t>
            </a:r>
            <a:endParaRPr lang="zh-CN" altLang="en-US" sz="2475" b="1" dirty="0">
              <a:solidFill>
                <a:srgbClr val="92D05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0318114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17" name="标题 11"/>
          <p:cNvSpPr txBox="1">
            <a:spLocks/>
          </p:cNvSpPr>
          <p:nvPr/>
        </p:nvSpPr>
        <p:spPr>
          <a:xfrm>
            <a:off x="2280559" y="1120827"/>
            <a:ext cx="445078" cy="34795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rgbClr val="83BB48"/>
                </a:solidFill>
                <a:latin typeface="Impact MT Std" pitchFamily="34" charset="0"/>
                <a:ea typeface="微软雅黑" panose="020B0503020204020204" pitchFamily="34" charset="-122"/>
              </a:rPr>
              <a:t>01</a:t>
            </a:r>
            <a:endParaRPr lang="zh-CN" altLang="en-US" sz="1800" dirty="0">
              <a:solidFill>
                <a:srgbClr val="83BB48"/>
              </a:solidFill>
              <a:latin typeface="Impact MT Std" pitchFamily="34" charset="0"/>
              <a:ea typeface="微软雅黑" panose="020B0503020204020204" pitchFamily="34" charset="-122"/>
            </a:endParaRPr>
          </a:p>
        </p:txBody>
      </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pic>
        <p:nvPicPr>
          <p:cNvPr id="86" name="Picture 2" descr="查看源图像">
            <a:extLst>
              <a:ext uri="{FF2B5EF4-FFF2-40B4-BE49-F238E27FC236}">
                <a16:creationId xmlns:a16="http://schemas.microsoft.com/office/drawing/2014/main" xmlns="" id="{604263CB-10C2-44C5-984F-BC8FDB592E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971" y="1169970"/>
            <a:ext cx="4919792" cy="3684655"/>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sp>
        <p:nvSpPr>
          <p:cNvPr id="87" name="TextBox 6">
            <a:extLst>
              <a:ext uri="{FF2B5EF4-FFF2-40B4-BE49-F238E27FC236}">
                <a16:creationId xmlns:a16="http://schemas.microsoft.com/office/drawing/2014/main" xmlns="" id="{A98B687C-F77C-4677-B83B-A08D93D6DBA4}"/>
              </a:ext>
            </a:extLst>
          </p:cNvPr>
          <p:cNvSpPr txBox="1"/>
          <p:nvPr/>
        </p:nvSpPr>
        <p:spPr>
          <a:xfrm>
            <a:off x="5532722" y="1866305"/>
            <a:ext cx="3376328" cy="2308324"/>
          </a:xfrm>
          <a:prstGeom prst="rect">
            <a:avLst/>
          </a:prstGeom>
          <a:noFill/>
        </p:spPr>
        <p:txBody>
          <a:bodyPr wrap="square" rtlCol="0">
            <a:spAutoFit/>
          </a:bodyPr>
          <a:lstStyle/>
          <a:p>
            <a:pPr indent="457200">
              <a:lnSpc>
                <a:spcPct val="150000"/>
              </a:lnSpc>
            </a:pPr>
            <a:r>
              <a:rPr lang="zh-CN" altLang="zh-CN" sz="1600" dirty="0">
                <a:solidFill>
                  <a:schemeClr val="bg1"/>
                </a:solidFill>
                <a:latin typeface="微软雅黑" pitchFamily="34" charset="-122"/>
                <a:ea typeface="微软雅黑" pitchFamily="34" charset="-122"/>
              </a:rPr>
              <a:t>电源就像电脑的心脏一样，为电脑中的其他部件提供能源，它把</a:t>
            </a:r>
            <a:r>
              <a:rPr lang="en-US" altLang="zh-CN" sz="1600" dirty="0">
                <a:solidFill>
                  <a:schemeClr val="bg1"/>
                </a:solidFill>
                <a:latin typeface="微软雅黑" pitchFamily="34" charset="-122"/>
                <a:ea typeface="微软雅黑" pitchFamily="34" charset="-122"/>
              </a:rPr>
              <a:t>220V</a:t>
            </a:r>
            <a:r>
              <a:rPr lang="zh-CN" altLang="zh-CN" sz="1600" dirty="0">
                <a:solidFill>
                  <a:schemeClr val="bg1"/>
                </a:solidFill>
                <a:latin typeface="微软雅黑" pitchFamily="34" charset="-122"/>
                <a:ea typeface="微软雅黑" pitchFamily="34" charset="-122"/>
              </a:rPr>
              <a:t>交流电转换为电脑内部使用的</a:t>
            </a:r>
            <a:r>
              <a:rPr lang="en-US" altLang="zh-CN" sz="1600" dirty="0">
                <a:solidFill>
                  <a:schemeClr val="bg1"/>
                </a:solidFill>
                <a:latin typeface="微软雅黑" pitchFamily="34" charset="-122"/>
                <a:ea typeface="微软雅黑" pitchFamily="34" charset="-122"/>
              </a:rPr>
              <a:t>3.3V</a:t>
            </a:r>
            <a:r>
              <a:rPr lang="zh-CN" altLang="zh-CN" sz="1600" dirty="0">
                <a:solidFill>
                  <a:schemeClr val="bg1"/>
                </a:solidFill>
                <a:latin typeface="微软雅黑" pitchFamily="34" charset="-122"/>
                <a:ea typeface="微软雅黑" pitchFamily="34" charset="-122"/>
              </a:rPr>
              <a:t>、</a:t>
            </a:r>
            <a:r>
              <a:rPr lang="en-US" altLang="zh-CN" sz="1600" dirty="0">
                <a:solidFill>
                  <a:schemeClr val="bg1"/>
                </a:solidFill>
                <a:latin typeface="微软雅黑" pitchFamily="34" charset="-122"/>
                <a:ea typeface="微软雅黑" pitchFamily="34" charset="-122"/>
              </a:rPr>
              <a:t>5V</a:t>
            </a:r>
            <a:r>
              <a:rPr lang="zh-CN" altLang="zh-CN" sz="1600" dirty="0">
                <a:solidFill>
                  <a:schemeClr val="bg1"/>
                </a:solidFill>
                <a:latin typeface="微软雅黑" pitchFamily="34" charset="-122"/>
                <a:ea typeface="微软雅黑" pitchFamily="34" charset="-122"/>
              </a:rPr>
              <a:t>和</a:t>
            </a:r>
            <a:r>
              <a:rPr lang="en-US" altLang="zh-CN" sz="1600" dirty="0">
                <a:solidFill>
                  <a:schemeClr val="bg1"/>
                </a:solidFill>
                <a:latin typeface="微软雅黑" pitchFamily="34" charset="-122"/>
                <a:ea typeface="微软雅黑" pitchFamily="34" charset="-122"/>
              </a:rPr>
              <a:t>12V</a:t>
            </a:r>
            <a:r>
              <a:rPr lang="zh-CN" altLang="zh-CN" sz="1600" dirty="0">
                <a:solidFill>
                  <a:schemeClr val="bg1"/>
                </a:solidFill>
                <a:latin typeface="微软雅黑" pitchFamily="34" charset="-122"/>
                <a:ea typeface="微软雅黑" pitchFamily="34" charset="-122"/>
              </a:rPr>
              <a:t>等直流电，当电源供电不正常的时候，电脑就会无法正常工作。</a:t>
            </a:r>
          </a:p>
        </p:txBody>
      </p:sp>
    </p:spTree>
    <p:extLst>
      <p:ext uri="{BB962C8B-B14F-4D97-AF65-F5344CB8AC3E}">
        <p14:creationId xmlns:p14="http://schemas.microsoft.com/office/powerpoint/2010/main" val="13774834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02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学习要求</a:t>
            </a:r>
          </a:p>
        </p:txBody>
      </p:sp>
      <p:sp>
        <p:nvSpPr>
          <p:cNvPr id="9" name="iconfont-1187-868386">
            <a:extLst>
              <a:ext uri="{FF2B5EF4-FFF2-40B4-BE49-F238E27FC236}">
                <a16:creationId xmlns:a16="http://schemas.microsoft.com/office/drawing/2014/main" xmlns="" id="{42CAC689-26A6-4B6F-B1ED-D35DCD73914A}"/>
              </a:ext>
            </a:extLst>
          </p:cNvPr>
          <p:cNvSpPr>
            <a:spLocks noChangeAspect="1"/>
          </p:cNvSpPr>
          <p:nvPr/>
        </p:nvSpPr>
        <p:spPr bwMode="auto">
          <a:xfrm>
            <a:off x="4267157" y="1010200"/>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accent6">
              <a:lumMod val="7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272371957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4" name="矩形 13">
            <a:extLst>
              <a:ext uri="{FF2B5EF4-FFF2-40B4-BE49-F238E27FC236}">
                <a16:creationId xmlns:a16="http://schemas.microsoft.com/office/drawing/2014/main" xmlns="" id="{DD70EDF5-F3FE-4B61-A044-155A77398593}"/>
              </a:ext>
            </a:extLst>
          </p:cNvPr>
          <p:cNvSpPr/>
          <p:nvPr/>
        </p:nvSpPr>
        <p:spPr>
          <a:xfrm>
            <a:off x="127308" y="1372214"/>
            <a:ext cx="8861928" cy="3381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dirty="0">
              <a:ea typeface="微软雅黑" panose="020B0503020204020204" pitchFamily="34" charset="-122"/>
            </a:endParaRPr>
          </a:p>
        </p:txBody>
      </p:sp>
      <p:grpSp>
        <p:nvGrpSpPr>
          <p:cNvPr id="16" name="组合 1">
            <a:extLst>
              <a:ext uri="{FF2B5EF4-FFF2-40B4-BE49-F238E27FC236}">
                <a16:creationId xmlns:a16="http://schemas.microsoft.com/office/drawing/2014/main" xmlns="" id="{1F0D9005-5256-4CED-B654-5F88C4A867AF}"/>
              </a:ext>
            </a:extLst>
          </p:cNvPr>
          <p:cNvGrpSpPr>
            <a:grpSpLocks/>
          </p:cNvGrpSpPr>
          <p:nvPr/>
        </p:nvGrpSpPr>
        <p:grpSpPr bwMode="auto">
          <a:xfrm>
            <a:off x="1173357" y="1487583"/>
            <a:ext cx="5743575" cy="1001206"/>
            <a:chOff x="859536" y="1549889"/>
            <a:chExt cx="5742745" cy="1000412"/>
          </a:xfrm>
        </p:grpSpPr>
        <p:sp>
          <p:nvSpPr>
            <p:cNvPr id="18" name="Title 1">
              <a:extLst>
                <a:ext uri="{FF2B5EF4-FFF2-40B4-BE49-F238E27FC236}">
                  <a16:creationId xmlns:a16="http://schemas.microsoft.com/office/drawing/2014/main" xmlns="" id="{300477A4-CC69-46D5-8F1D-6EAA3124E917}"/>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微软雅黑" panose="020B0503020204020204" pitchFamily="34" charset="-122"/>
                <a:ea typeface="微软雅黑" panose="020B0503020204020204" pitchFamily="34" charset="-122"/>
                <a:cs typeface="Open Sans" pitchFamily="34" charset="0"/>
              </a:endParaRPr>
            </a:p>
          </p:txBody>
        </p:sp>
        <p:grpSp>
          <p:nvGrpSpPr>
            <p:cNvPr id="19" name="组合 3">
              <a:extLst>
                <a:ext uri="{FF2B5EF4-FFF2-40B4-BE49-F238E27FC236}">
                  <a16:creationId xmlns:a16="http://schemas.microsoft.com/office/drawing/2014/main" xmlns="" id="{5D44EA2C-6CFC-4FB5-928B-44AE078AF6DE}"/>
                </a:ext>
              </a:extLst>
            </p:cNvPr>
            <p:cNvGrpSpPr>
              <a:grpSpLocks/>
            </p:cNvGrpSpPr>
            <p:nvPr/>
          </p:nvGrpSpPr>
          <p:grpSpPr bwMode="auto">
            <a:xfrm>
              <a:off x="859536" y="1874121"/>
              <a:ext cx="676180" cy="676180"/>
              <a:chOff x="1218882" y="1600676"/>
              <a:chExt cx="406294" cy="406294"/>
            </a:xfrm>
          </p:grpSpPr>
          <p:sp>
            <p:nvSpPr>
              <p:cNvPr id="22" name="Freeform 16">
                <a:extLst>
                  <a:ext uri="{FF2B5EF4-FFF2-40B4-BE49-F238E27FC236}">
                    <a16:creationId xmlns:a16="http://schemas.microsoft.com/office/drawing/2014/main" xmlns="" id="{199F0963-803B-4B51-8D38-3ABC62D1A212}"/>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3" name="AutoShape 14">
                <a:extLst>
                  <a:ext uri="{FF2B5EF4-FFF2-40B4-BE49-F238E27FC236}">
                    <a16:creationId xmlns:a16="http://schemas.microsoft.com/office/drawing/2014/main" xmlns="" id="{D5E7D38C-5E92-48DF-A45A-CC19ADE27D51}"/>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4" name="Oval 13">
                <a:extLst>
                  <a:ext uri="{FF2B5EF4-FFF2-40B4-BE49-F238E27FC236}">
                    <a16:creationId xmlns:a16="http://schemas.microsoft.com/office/drawing/2014/main" xmlns="" id="{4163E768-B21B-407D-9911-8B47C9BB6D2D}"/>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0" name="矩形 4">
              <a:extLst>
                <a:ext uri="{FF2B5EF4-FFF2-40B4-BE49-F238E27FC236}">
                  <a16:creationId xmlns:a16="http://schemas.microsoft.com/office/drawing/2014/main" xmlns="" id="{A0E789FD-2666-4ABD-B9B0-1116107FA021}"/>
                </a:ext>
              </a:extLst>
            </p:cNvPr>
            <p:cNvSpPr>
              <a:spLocks noChangeArrowheads="1"/>
            </p:cNvSpPr>
            <p:nvPr/>
          </p:nvSpPr>
          <p:spPr bwMode="auto">
            <a:xfrm>
              <a:off x="1722447" y="1618964"/>
              <a:ext cx="15750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b="1" dirty="0">
                  <a:solidFill>
                    <a:schemeClr val="accent6">
                      <a:lumMod val="75000"/>
                    </a:schemeClr>
                  </a:solidFill>
                  <a:latin typeface="微软雅黑" pitchFamily="34" charset="-122"/>
                  <a:ea typeface="微软雅黑" pitchFamily="34" charset="-122"/>
                </a:rPr>
                <a:t>理论要求</a:t>
              </a:r>
              <a:endParaRPr lang="zh-CN" altLang="en-US" sz="2000" b="1" dirty="0">
                <a:solidFill>
                  <a:schemeClr val="accent6">
                    <a:lumMod val="75000"/>
                  </a:schemeClr>
                </a:solidFill>
                <a:ea typeface="微软雅黑" panose="020B0503020204020204" pitchFamily="34" charset="-122"/>
              </a:endParaRPr>
            </a:p>
          </p:txBody>
        </p:sp>
      </p:grpSp>
      <p:grpSp>
        <p:nvGrpSpPr>
          <p:cNvPr id="25" name="组合 9">
            <a:extLst>
              <a:ext uri="{FF2B5EF4-FFF2-40B4-BE49-F238E27FC236}">
                <a16:creationId xmlns:a16="http://schemas.microsoft.com/office/drawing/2014/main" xmlns="" id="{68946B3C-CC61-4B67-BF83-50B5E4B2EA3E}"/>
              </a:ext>
            </a:extLst>
          </p:cNvPr>
          <p:cNvGrpSpPr>
            <a:grpSpLocks/>
          </p:cNvGrpSpPr>
          <p:nvPr/>
        </p:nvGrpSpPr>
        <p:grpSpPr bwMode="auto">
          <a:xfrm>
            <a:off x="4962761" y="1444180"/>
            <a:ext cx="5743575" cy="1001206"/>
            <a:chOff x="859536" y="1549889"/>
            <a:chExt cx="5742745" cy="1000412"/>
          </a:xfrm>
        </p:grpSpPr>
        <p:sp>
          <p:nvSpPr>
            <p:cNvPr id="26" name="Title 1">
              <a:extLst>
                <a:ext uri="{FF2B5EF4-FFF2-40B4-BE49-F238E27FC236}">
                  <a16:creationId xmlns:a16="http://schemas.microsoft.com/office/drawing/2014/main" xmlns="" id="{5D7E2213-374E-4394-8655-1E86BBC67AC6}"/>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微软雅黑" panose="020B0503020204020204" pitchFamily="34" charset="-122"/>
                <a:ea typeface="微软雅黑" panose="020B0503020204020204" pitchFamily="34" charset="-122"/>
                <a:cs typeface="Open Sans" pitchFamily="34" charset="0"/>
              </a:endParaRPr>
            </a:p>
          </p:txBody>
        </p:sp>
        <p:grpSp>
          <p:nvGrpSpPr>
            <p:cNvPr id="27" name="组合 11">
              <a:extLst>
                <a:ext uri="{FF2B5EF4-FFF2-40B4-BE49-F238E27FC236}">
                  <a16:creationId xmlns:a16="http://schemas.microsoft.com/office/drawing/2014/main" xmlns="" id="{AC2D047C-14A6-4E1D-A63F-A92C58D9695A}"/>
                </a:ext>
              </a:extLst>
            </p:cNvPr>
            <p:cNvGrpSpPr>
              <a:grpSpLocks/>
            </p:cNvGrpSpPr>
            <p:nvPr/>
          </p:nvGrpSpPr>
          <p:grpSpPr bwMode="auto">
            <a:xfrm>
              <a:off x="859536" y="1874121"/>
              <a:ext cx="676180" cy="676180"/>
              <a:chOff x="1218882" y="1600676"/>
              <a:chExt cx="406294" cy="406294"/>
            </a:xfrm>
          </p:grpSpPr>
          <p:sp>
            <p:nvSpPr>
              <p:cNvPr id="30" name="Freeform 16">
                <a:extLst>
                  <a:ext uri="{FF2B5EF4-FFF2-40B4-BE49-F238E27FC236}">
                    <a16:creationId xmlns:a16="http://schemas.microsoft.com/office/drawing/2014/main" xmlns="" id="{CF765CE1-0A7E-4B0B-821C-25D2D0D6C93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1" name="AutoShape 14">
                <a:extLst>
                  <a:ext uri="{FF2B5EF4-FFF2-40B4-BE49-F238E27FC236}">
                    <a16:creationId xmlns:a16="http://schemas.microsoft.com/office/drawing/2014/main" xmlns="" id="{DB18E1E6-7B26-4EB0-8BEE-E1A7FADF1A62}"/>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2" name="Oval 13">
                <a:extLst>
                  <a:ext uri="{FF2B5EF4-FFF2-40B4-BE49-F238E27FC236}">
                    <a16:creationId xmlns:a16="http://schemas.microsoft.com/office/drawing/2014/main" xmlns="" id="{7307572D-AAEB-4521-B028-C89AA026C9D8}"/>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8" name="矩形 12">
              <a:extLst>
                <a:ext uri="{FF2B5EF4-FFF2-40B4-BE49-F238E27FC236}">
                  <a16:creationId xmlns:a16="http://schemas.microsoft.com/office/drawing/2014/main" xmlns="" id="{B6236A2E-517A-4BA6-A314-B11405865283}"/>
                </a:ext>
              </a:extLst>
            </p:cNvPr>
            <p:cNvSpPr>
              <a:spLocks noChangeArrowheads="1"/>
            </p:cNvSpPr>
            <p:nvPr/>
          </p:nvSpPr>
          <p:spPr bwMode="auto">
            <a:xfrm>
              <a:off x="1722448" y="1618964"/>
              <a:ext cx="13888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b="1" dirty="0">
                  <a:solidFill>
                    <a:schemeClr val="accent6">
                      <a:lumMod val="75000"/>
                    </a:schemeClr>
                  </a:solidFill>
                  <a:latin typeface="微软雅黑" pitchFamily="34" charset="-122"/>
                  <a:ea typeface="微软雅黑" pitchFamily="34" charset="-122"/>
                </a:rPr>
                <a:t>技能要求</a:t>
              </a:r>
            </a:p>
          </p:txBody>
        </p:sp>
      </p:grpSp>
      <p:sp>
        <p:nvSpPr>
          <p:cNvPr id="34" name="TextBox 11">
            <a:extLst>
              <a:ext uri="{FF2B5EF4-FFF2-40B4-BE49-F238E27FC236}">
                <a16:creationId xmlns:a16="http://schemas.microsoft.com/office/drawing/2014/main" xmlns="" id="{65309359-9240-40F5-838F-A318E02E38FA}"/>
              </a:ext>
            </a:extLst>
          </p:cNvPr>
          <p:cNvSpPr txBox="1">
            <a:spLocks noChangeArrowheads="1"/>
          </p:cNvSpPr>
          <p:nvPr/>
        </p:nvSpPr>
        <p:spPr bwMode="auto">
          <a:xfrm>
            <a:off x="2140157" y="2012241"/>
            <a:ext cx="18092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en-US" altLang="zh-CN" sz="1400" b="1" dirty="0">
                <a:ea typeface="微软雅黑" panose="020B0503020204020204" pitchFamily="34" charset="-122"/>
              </a:rPr>
              <a:t>1.</a:t>
            </a:r>
            <a:r>
              <a:rPr lang="zh-CN" altLang="zh-CN" sz="1400" b="1" dirty="0">
                <a:ea typeface="微软雅黑" panose="020B0503020204020204" pitchFamily="34" charset="-122"/>
              </a:rPr>
              <a:t>主板供电基本原理</a:t>
            </a:r>
          </a:p>
        </p:txBody>
      </p:sp>
      <p:sp>
        <p:nvSpPr>
          <p:cNvPr id="41" name="TextBox 11">
            <a:extLst>
              <a:ext uri="{FF2B5EF4-FFF2-40B4-BE49-F238E27FC236}">
                <a16:creationId xmlns:a16="http://schemas.microsoft.com/office/drawing/2014/main" xmlns="" id="{65309359-9240-40F5-838F-A318E02E38FA}"/>
              </a:ext>
            </a:extLst>
          </p:cNvPr>
          <p:cNvSpPr txBox="1">
            <a:spLocks noChangeArrowheads="1"/>
          </p:cNvSpPr>
          <p:nvPr/>
        </p:nvSpPr>
        <p:spPr bwMode="auto">
          <a:xfrm>
            <a:off x="2140156" y="2317137"/>
            <a:ext cx="199570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en-US" altLang="zh-CN" sz="1400" b="1" dirty="0">
                <a:ea typeface="微软雅黑" panose="020B0503020204020204" pitchFamily="34" charset="-122"/>
              </a:rPr>
              <a:t>2. </a:t>
            </a:r>
            <a:r>
              <a:rPr lang="zh-CN" altLang="zh-CN" sz="1400" b="1" dirty="0">
                <a:ea typeface="微软雅黑" panose="020B0503020204020204" pitchFamily="34" charset="-122"/>
              </a:rPr>
              <a:t>常见故障分析</a:t>
            </a:r>
          </a:p>
        </p:txBody>
      </p:sp>
      <p:sp>
        <p:nvSpPr>
          <p:cNvPr id="3" name="矩形 2"/>
          <p:cNvSpPr/>
          <p:nvPr/>
        </p:nvSpPr>
        <p:spPr>
          <a:xfrm>
            <a:off x="5929055" y="2017954"/>
            <a:ext cx="1182544" cy="300082"/>
          </a:xfrm>
          <a:prstGeom prst="rect">
            <a:avLst/>
          </a:prstGeom>
        </p:spPr>
        <p:txBody>
          <a:bodyPr wrap="square">
            <a:spAutoFit/>
          </a:bodyPr>
          <a:lstStyle/>
          <a:p>
            <a:r>
              <a:rPr lang="en-US" altLang="zh-CN" b="1" dirty="0">
                <a:ea typeface="微软雅黑" panose="020B0503020204020204" pitchFamily="34" charset="-122"/>
              </a:rPr>
              <a:t>1.</a:t>
            </a:r>
            <a:r>
              <a:rPr lang="zh-CN" altLang="zh-CN" b="1" dirty="0" smtClean="0">
                <a:ea typeface="微软雅黑" panose="020B0503020204020204" pitchFamily="34" charset="-122"/>
              </a:rPr>
              <a:t>故障现象</a:t>
            </a:r>
            <a:endParaRPr lang="en-US" altLang="zh-CN" b="1" dirty="0" smtClean="0">
              <a:ea typeface="微软雅黑" panose="020B0503020204020204" pitchFamily="34" charset="-122"/>
            </a:endParaRPr>
          </a:p>
        </p:txBody>
      </p:sp>
      <p:sp>
        <p:nvSpPr>
          <p:cNvPr id="33" name="矩形 32"/>
          <p:cNvSpPr/>
          <p:nvPr/>
        </p:nvSpPr>
        <p:spPr>
          <a:xfrm>
            <a:off x="-13728" y="3223134"/>
            <a:ext cx="9144000" cy="87350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11">
            <a:extLst>
              <a:ext uri="{FF2B5EF4-FFF2-40B4-BE49-F238E27FC236}">
                <a16:creationId xmlns:a16="http://schemas.microsoft.com/office/drawing/2014/main" xmlns="" id="{65309359-9240-40F5-838F-A318E02E38FA}"/>
              </a:ext>
            </a:extLst>
          </p:cNvPr>
          <p:cNvSpPr txBox="1">
            <a:spLocks noChangeArrowheads="1"/>
          </p:cNvSpPr>
          <p:nvPr/>
        </p:nvSpPr>
        <p:spPr bwMode="auto">
          <a:xfrm>
            <a:off x="1563113" y="3437870"/>
            <a:ext cx="53959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en-US" altLang="zh-CN" sz="1400" dirty="0">
                <a:ea typeface="微软雅黑" panose="020B0503020204020204" pitchFamily="34" charset="-122"/>
              </a:rPr>
              <a:t>1.</a:t>
            </a:r>
            <a:r>
              <a:rPr lang="zh-CN" altLang="zh-CN" sz="1400" dirty="0">
                <a:ea typeface="微软雅黑" panose="020B0503020204020204" pitchFamily="34" charset="-122"/>
              </a:rPr>
              <a:t>了解台式机主板供电电路基本工作原理和常见故障分析；</a:t>
            </a:r>
          </a:p>
          <a:p>
            <a:r>
              <a:rPr lang="en-US" altLang="zh-CN" sz="1400" dirty="0">
                <a:ea typeface="微软雅黑" panose="020B0503020204020204" pitchFamily="34" charset="-122"/>
              </a:rPr>
              <a:t>2.</a:t>
            </a:r>
            <a:r>
              <a:rPr lang="zh-CN" altLang="zh-CN" sz="1400" dirty="0">
                <a:ea typeface="微软雅黑" panose="020B0503020204020204" pitchFamily="34" charset="-122"/>
              </a:rPr>
              <a:t>利用数字万用表快速检测电路关键电压点，从而判断故障原因。</a:t>
            </a:r>
          </a:p>
        </p:txBody>
      </p:sp>
      <p:sp>
        <p:nvSpPr>
          <p:cNvPr id="45" name="矩形 44"/>
          <p:cNvSpPr/>
          <p:nvPr/>
        </p:nvSpPr>
        <p:spPr>
          <a:xfrm>
            <a:off x="5929055" y="2339254"/>
            <a:ext cx="1182544" cy="300082"/>
          </a:xfrm>
          <a:prstGeom prst="rect">
            <a:avLst/>
          </a:prstGeom>
        </p:spPr>
        <p:txBody>
          <a:bodyPr wrap="square">
            <a:spAutoFit/>
          </a:bodyPr>
          <a:lstStyle/>
          <a:p>
            <a:r>
              <a:rPr lang="en-US" altLang="zh-CN" b="1" dirty="0">
                <a:ea typeface="微软雅黑" panose="020B0503020204020204" pitchFamily="34" charset="-122"/>
              </a:rPr>
              <a:t>2.</a:t>
            </a:r>
            <a:r>
              <a:rPr lang="zh-CN" altLang="zh-CN" b="1" dirty="0">
                <a:ea typeface="微软雅黑" panose="020B0503020204020204" pitchFamily="34" charset="-122"/>
              </a:rPr>
              <a:t>解决方案</a:t>
            </a:r>
          </a:p>
        </p:txBody>
      </p:sp>
    </p:spTree>
    <p:extLst>
      <p:ext uri="{BB962C8B-B14F-4D97-AF65-F5344CB8AC3E}">
        <p14:creationId xmlns:p14="http://schemas.microsoft.com/office/powerpoint/2010/main" val="248464904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03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理论知识</a:t>
            </a:r>
          </a:p>
        </p:txBody>
      </p:sp>
      <p:sp>
        <p:nvSpPr>
          <p:cNvPr id="9" name="iconfont-1187-868386">
            <a:extLst>
              <a:ext uri="{FF2B5EF4-FFF2-40B4-BE49-F238E27FC236}">
                <a16:creationId xmlns:a16="http://schemas.microsoft.com/office/drawing/2014/main" xmlns="" id="{185E8EEB-1354-4D98-8840-9D6A25A1EEAE}"/>
              </a:ext>
            </a:extLst>
          </p:cNvPr>
          <p:cNvSpPr>
            <a:spLocks noChangeAspect="1"/>
          </p:cNvSpPr>
          <p:nvPr/>
        </p:nvSpPr>
        <p:spPr bwMode="auto">
          <a:xfrm>
            <a:off x="4285543" y="1104374"/>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accent6">
              <a:lumMod val="75000"/>
            </a:schemeClr>
          </a:solidFill>
          <a:ln>
            <a:noFill/>
          </a:ln>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4697178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3" name="TextBox 2"/>
          <p:cNvSpPr txBox="1"/>
          <p:nvPr/>
        </p:nvSpPr>
        <p:spPr>
          <a:xfrm>
            <a:off x="612251" y="1047130"/>
            <a:ext cx="7895645" cy="700576"/>
          </a:xfrm>
          <a:prstGeom prst="rect">
            <a:avLst/>
          </a:prstGeom>
          <a:noFill/>
        </p:spPr>
        <p:txBody>
          <a:bodyPr wrap="square" rtlCol="0">
            <a:spAutoFit/>
          </a:bodyPr>
          <a:lstStyle/>
          <a:p>
            <a:pPr indent="457200">
              <a:lnSpc>
                <a:spcPct val="150000"/>
              </a:lnSpc>
            </a:pPr>
            <a:r>
              <a:rPr lang="zh-CN" altLang="zh-CN" sz="1400" dirty="0">
                <a:solidFill>
                  <a:schemeClr val="bg1"/>
                </a:solidFill>
                <a:latin typeface="微软雅黑" panose="020B0503020204020204" pitchFamily="34" charset="-122"/>
                <a:ea typeface="微软雅黑" panose="020B0503020204020204" pitchFamily="34" charset="-122"/>
              </a:rPr>
              <a:t>主板上常见的供电电路有：内存供电电路，北桥芯片供电电路，南桥芯片供电电路，显卡供电电路，</a:t>
            </a:r>
            <a:r>
              <a:rPr lang="en-US" altLang="zh-CN" sz="1400" dirty="0">
                <a:solidFill>
                  <a:schemeClr val="bg1"/>
                </a:solidFill>
                <a:latin typeface="微软雅黑" panose="020B0503020204020204" pitchFamily="34" charset="-122"/>
                <a:ea typeface="微软雅黑" panose="020B0503020204020204" pitchFamily="34" charset="-122"/>
              </a:rPr>
              <a:t>CPU</a:t>
            </a:r>
            <a:r>
              <a:rPr lang="zh-CN" altLang="zh-CN" sz="1400" dirty="0">
                <a:solidFill>
                  <a:schemeClr val="bg1"/>
                </a:solidFill>
                <a:latin typeface="微软雅黑" panose="020B0503020204020204" pitchFamily="34" charset="-122"/>
                <a:ea typeface="微软雅黑" panose="020B0503020204020204" pitchFamily="34" charset="-122"/>
              </a:rPr>
              <a:t>供电电路，时钟芯片供电电路，共六大电路，常见的供电电压如图</a:t>
            </a:r>
            <a:r>
              <a:rPr lang="en-US" altLang="zh-CN" sz="1400" dirty="0">
                <a:solidFill>
                  <a:schemeClr val="bg1"/>
                </a:solidFill>
                <a:latin typeface="微软雅黑" panose="020B0503020204020204" pitchFamily="34" charset="-122"/>
                <a:ea typeface="微软雅黑" panose="020B0503020204020204" pitchFamily="34" charset="-122"/>
              </a:rPr>
              <a:t>1-1</a:t>
            </a:r>
            <a:r>
              <a:rPr lang="zh-CN" altLang="zh-CN" sz="1400" dirty="0">
                <a:solidFill>
                  <a:schemeClr val="bg1"/>
                </a:solidFill>
                <a:latin typeface="微软雅黑" panose="020B0503020204020204" pitchFamily="34" charset="-122"/>
                <a:ea typeface="微软雅黑" panose="020B0503020204020204" pitchFamily="34" charset="-122"/>
              </a:rPr>
              <a:t>所示。</a:t>
            </a:r>
          </a:p>
        </p:txBody>
      </p:sp>
      <p:pic>
        <p:nvPicPr>
          <p:cNvPr id="13" name="图片 12" descr="ATX.jpg"/>
          <p:cNvPicPr/>
          <p:nvPr/>
        </p:nvPicPr>
        <p:blipFill>
          <a:blip r:embed="rId3" cstate="print">
            <a:extLst>
              <a:ext uri="{28A0092B-C50C-407E-A947-70E740481C1C}">
                <a14:useLocalDpi xmlns:a14="http://schemas.microsoft.com/office/drawing/2010/main" val="0"/>
              </a:ext>
            </a:extLst>
          </a:blip>
          <a:stretch>
            <a:fillRect/>
          </a:stretch>
        </p:blipFill>
        <p:spPr>
          <a:xfrm>
            <a:off x="977900" y="2106653"/>
            <a:ext cx="3505517" cy="2246271"/>
          </a:xfrm>
          <a:prstGeom prst="rect">
            <a:avLst/>
          </a:prstGeom>
        </p:spPr>
      </p:pic>
      <p:sp>
        <p:nvSpPr>
          <p:cNvPr id="2" name="矩形 1"/>
          <p:cNvSpPr/>
          <p:nvPr/>
        </p:nvSpPr>
        <p:spPr>
          <a:xfrm>
            <a:off x="4989625" y="1910003"/>
            <a:ext cx="3518271" cy="2639569"/>
          </a:xfrm>
          <a:prstGeom prst="rect">
            <a:avLst/>
          </a:prstGeom>
        </p:spPr>
        <p:txBody>
          <a:bodyPr wrap="none">
            <a:spAutoFit/>
          </a:bodyPr>
          <a:lstStyle/>
          <a:p>
            <a:pPr>
              <a:lnSpc>
                <a:spcPct val="150000"/>
              </a:lnSpc>
            </a:pPr>
            <a:r>
              <a:rPr lang="zh-CN" altLang="zh-CN" sz="1400" dirty="0">
                <a:solidFill>
                  <a:schemeClr val="bg1"/>
                </a:solidFill>
                <a:latin typeface="微软雅黑" panose="020B0503020204020204" pitchFamily="34" charset="-122"/>
                <a:ea typeface="微软雅黑" panose="020B0503020204020204" pitchFamily="34" charset="-122"/>
              </a:rPr>
              <a:t>内存供电：</a:t>
            </a:r>
            <a:r>
              <a:rPr lang="en-US" altLang="zh-CN" sz="1400" dirty="0">
                <a:solidFill>
                  <a:schemeClr val="bg1"/>
                </a:solidFill>
                <a:latin typeface="微软雅黑" panose="020B0503020204020204" pitchFamily="34" charset="-122"/>
                <a:ea typeface="微软雅黑" panose="020B0503020204020204" pitchFamily="34" charset="-122"/>
              </a:rPr>
              <a:t>3.3V</a:t>
            </a:r>
            <a:r>
              <a:rPr lang="zh-CN" altLang="zh-CN"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2.5V</a:t>
            </a:r>
            <a:r>
              <a:rPr lang="zh-CN" altLang="zh-CN"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1.8V</a:t>
            </a:r>
            <a:r>
              <a:rPr lang="zh-CN" altLang="zh-CN"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1.5V;</a:t>
            </a:r>
            <a:endParaRPr lang="zh-CN" altLang="zh-CN"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zh-CN" sz="1400" dirty="0">
                <a:solidFill>
                  <a:schemeClr val="bg1"/>
                </a:solidFill>
                <a:latin typeface="微软雅黑" panose="020B0503020204020204" pitchFamily="34" charset="-122"/>
                <a:ea typeface="微软雅黑" panose="020B0503020204020204" pitchFamily="34" charset="-122"/>
              </a:rPr>
              <a:t>北桥供电：</a:t>
            </a:r>
            <a:r>
              <a:rPr lang="en-US" altLang="zh-CN" sz="1400" dirty="0">
                <a:solidFill>
                  <a:schemeClr val="bg1"/>
                </a:solidFill>
                <a:latin typeface="微软雅黑" panose="020B0503020204020204" pitchFamily="34" charset="-122"/>
                <a:ea typeface="微软雅黑" panose="020B0503020204020204" pitchFamily="34" charset="-122"/>
              </a:rPr>
              <a:t>3.3V</a:t>
            </a:r>
            <a:r>
              <a:rPr lang="zh-CN" altLang="zh-CN"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2.5V</a:t>
            </a:r>
            <a:r>
              <a:rPr lang="zh-CN" altLang="zh-CN"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1.8V</a:t>
            </a:r>
            <a:r>
              <a:rPr lang="zh-CN" altLang="zh-CN"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1.5V;</a:t>
            </a:r>
            <a:endParaRPr lang="zh-CN" altLang="zh-CN"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zh-CN" sz="1400" dirty="0">
                <a:solidFill>
                  <a:schemeClr val="bg1"/>
                </a:solidFill>
                <a:latin typeface="微软雅黑" panose="020B0503020204020204" pitchFamily="34" charset="-122"/>
                <a:ea typeface="微软雅黑" panose="020B0503020204020204" pitchFamily="34" charset="-122"/>
              </a:rPr>
              <a:t>北桥总线：</a:t>
            </a:r>
            <a:r>
              <a:rPr lang="en-US" altLang="zh-CN" sz="1400" dirty="0">
                <a:solidFill>
                  <a:schemeClr val="bg1"/>
                </a:solidFill>
                <a:latin typeface="微软雅黑" panose="020B0503020204020204" pitchFamily="34" charset="-122"/>
                <a:ea typeface="微软雅黑" panose="020B0503020204020204" pitchFamily="34" charset="-122"/>
              </a:rPr>
              <a:t>1.2V;</a:t>
            </a:r>
          </a:p>
          <a:p>
            <a:pPr>
              <a:lnSpc>
                <a:spcPct val="150000"/>
              </a:lnSpc>
            </a:pPr>
            <a:endParaRPr lang="zh-CN" altLang="zh-CN"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CPU</a:t>
            </a:r>
            <a:r>
              <a:rPr lang="zh-CN" altLang="zh-CN" sz="1400" dirty="0">
                <a:solidFill>
                  <a:schemeClr val="bg1"/>
                </a:solidFill>
                <a:latin typeface="微软雅黑" panose="020B0503020204020204" pitchFamily="34" charset="-122"/>
                <a:ea typeface="微软雅黑" panose="020B0503020204020204" pitchFamily="34" charset="-122"/>
              </a:rPr>
              <a:t>供电：</a:t>
            </a:r>
            <a:r>
              <a:rPr lang="en-US" altLang="zh-CN" sz="1400" dirty="0">
                <a:solidFill>
                  <a:schemeClr val="bg1"/>
                </a:solidFill>
                <a:latin typeface="微软雅黑" panose="020B0503020204020204" pitchFamily="34" charset="-122"/>
                <a:ea typeface="微软雅黑" panose="020B0503020204020204" pitchFamily="34" charset="-122"/>
              </a:rPr>
              <a:t>1.75V</a:t>
            </a:r>
            <a:r>
              <a:rPr lang="zh-CN" altLang="zh-CN"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1.5V</a:t>
            </a:r>
            <a:r>
              <a:rPr lang="zh-CN" altLang="zh-CN" sz="1400" dirty="0">
                <a:solidFill>
                  <a:schemeClr val="bg1"/>
                </a:solidFill>
                <a:latin typeface="微软雅黑" panose="020B0503020204020204" pitchFamily="34" charset="-122"/>
                <a:ea typeface="微软雅黑" panose="020B0503020204020204" pitchFamily="34" charset="-122"/>
              </a:rPr>
              <a:t>（特殊：</a:t>
            </a:r>
            <a:r>
              <a:rPr lang="en-US" altLang="zh-CN" sz="1400" dirty="0">
                <a:solidFill>
                  <a:schemeClr val="bg1"/>
                </a:solidFill>
                <a:latin typeface="微软雅黑" panose="020B0503020204020204" pitchFamily="34" charset="-122"/>
                <a:ea typeface="微软雅黑" panose="020B0503020204020204" pitchFamily="34" charset="-122"/>
              </a:rPr>
              <a:t>0.9V</a:t>
            </a:r>
            <a:r>
              <a:rPr lang="zh-CN" altLang="zh-CN"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a:t>
            </a:r>
            <a:endParaRPr lang="zh-CN" altLang="zh-CN"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zh-CN" sz="1400" dirty="0">
                <a:solidFill>
                  <a:schemeClr val="bg1"/>
                </a:solidFill>
                <a:latin typeface="微软雅黑" panose="020B0503020204020204" pitchFamily="34" charset="-122"/>
                <a:ea typeface="微软雅黑" panose="020B0503020204020204" pitchFamily="34" charset="-122"/>
              </a:rPr>
              <a:t>显卡供电：</a:t>
            </a:r>
            <a:r>
              <a:rPr lang="en-US" altLang="zh-CN" sz="1400" dirty="0">
                <a:solidFill>
                  <a:schemeClr val="bg1"/>
                </a:solidFill>
                <a:latin typeface="微软雅黑" panose="020B0503020204020204" pitchFamily="34" charset="-122"/>
                <a:ea typeface="微软雅黑" panose="020B0503020204020204" pitchFamily="34" charset="-122"/>
              </a:rPr>
              <a:t>3.3V</a:t>
            </a:r>
            <a:r>
              <a:rPr lang="zh-CN" altLang="zh-CN"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1.5V</a:t>
            </a:r>
            <a:r>
              <a:rPr lang="zh-CN" altLang="zh-CN" sz="1400" dirty="0">
                <a:solidFill>
                  <a:schemeClr val="bg1"/>
                </a:solidFill>
                <a:latin typeface="微软雅黑" panose="020B0503020204020204" pitchFamily="34" charset="-122"/>
                <a:ea typeface="微软雅黑" panose="020B0503020204020204" pitchFamily="34" charset="-122"/>
              </a:rPr>
              <a:t>（特殊：</a:t>
            </a:r>
            <a:r>
              <a:rPr lang="en-US" altLang="zh-CN" sz="1400" dirty="0">
                <a:solidFill>
                  <a:schemeClr val="bg1"/>
                </a:solidFill>
                <a:latin typeface="微软雅黑" panose="020B0503020204020204" pitchFamily="34" charset="-122"/>
                <a:ea typeface="微软雅黑" panose="020B0503020204020204" pitchFamily="34" charset="-122"/>
              </a:rPr>
              <a:t>0.8V</a:t>
            </a:r>
            <a:r>
              <a:rPr lang="zh-CN" altLang="zh-CN"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a:t>
            </a:r>
            <a:endParaRPr lang="zh-CN" altLang="zh-CN"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zh-CN" sz="1400" dirty="0">
                <a:solidFill>
                  <a:schemeClr val="bg1"/>
                </a:solidFill>
                <a:latin typeface="微软雅黑" panose="020B0503020204020204" pitchFamily="34" charset="-122"/>
                <a:ea typeface="微软雅黑" panose="020B0503020204020204" pitchFamily="34" charset="-122"/>
              </a:rPr>
              <a:t>南桥：</a:t>
            </a:r>
            <a:r>
              <a:rPr lang="en-US" altLang="zh-CN" sz="1400" dirty="0">
                <a:solidFill>
                  <a:schemeClr val="bg1"/>
                </a:solidFill>
                <a:latin typeface="微软雅黑" panose="020B0503020204020204" pitchFamily="34" charset="-122"/>
                <a:ea typeface="微软雅黑" panose="020B0503020204020204" pitchFamily="34" charset="-122"/>
              </a:rPr>
              <a:t>5VSB</a:t>
            </a:r>
            <a:r>
              <a:rPr lang="zh-CN" altLang="zh-CN"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3.3VSB</a:t>
            </a:r>
            <a:r>
              <a:rPr lang="zh-CN" altLang="zh-CN"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1.5VSB</a:t>
            </a:r>
            <a:r>
              <a:rPr lang="zh-CN" altLang="zh-CN"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1.2VSB;</a:t>
            </a:r>
            <a:endParaRPr lang="zh-CN" altLang="zh-CN"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zh-CN" sz="1400" dirty="0">
                <a:solidFill>
                  <a:schemeClr val="bg1"/>
                </a:solidFill>
                <a:latin typeface="微软雅黑" panose="020B0503020204020204" pitchFamily="34" charset="-122"/>
                <a:ea typeface="微软雅黑" panose="020B0503020204020204" pitchFamily="34" charset="-122"/>
              </a:rPr>
              <a:t>时钟：</a:t>
            </a:r>
            <a:r>
              <a:rPr lang="en-US" altLang="zh-CN" sz="1400" dirty="0">
                <a:solidFill>
                  <a:schemeClr val="bg1"/>
                </a:solidFill>
                <a:latin typeface="微软雅黑" panose="020B0503020204020204" pitchFamily="34" charset="-122"/>
                <a:ea typeface="微软雅黑" panose="020B0503020204020204" pitchFamily="34" charset="-122"/>
              </a:rPr>
              <a:t>3.3V</a:t>
            </a:r>
            <a:r>
              <a:rPr lang="zh-CN" altLang="zh-CN"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2.5V</a:t>
            </a:r>
            <a:endParaRPr lang="zh-CN" altLang="zh-CN"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406268" y="4504509"/>
            <a:ext cx="2448106" cy="307777"/>
          </a:xfrm>
          <a:prstGeom prst="rect">
            <a:avLst/>
          </a:prstGeom>
        </p:spPr>
        <p:txBody>
          <a:bodyPr wrap="none">
            <a:spAutoFit/>
          </a:bodyPr>
          <a:lstStyle/>
          <a:p>
            <a:r>
              <a:rPr lang="zh-CN" altLang="zh-CN" sz="1400" dirty="0">
                <a:solidFill>
                  <a:schemeClr val="bg1"/>
                </a:solidFill>
                <a:latin typeface="微软雅黑" panose="020B0503020204020204" pitchFamily="34" charset="-122"/>
                <a:ea typeface="微软雅黑" panose="020B0503020204020204" pitchFamily="34" charset="-122"/>
              </a:rPr>
              <a:t>图</a:t>
            </a:r>
            <a:r>
              <a:rPr lang="en-US" altLang="zh-CN" sz="1400" dirty="0">
                <a:solidFill>
                  <a:schemeClr val="bg1"/>
                </a:solidFill>
                <a:latin typeface="微软雅黑" panose="020B0503020204020204" pitchFamily="34" charset="-122"/>
                <a:ea typeface="微软雅黑" panose="020B0503020204020204" pitchFamily="34" charset="-122"/>
              </a:rPr>
              <a:t>1-1</a:t>
            </a:r>
            <a:r>
              <a:rPr lang="zh-CN" altLang="zh-CN" sz="1400" dirty="0">
                <a:solidFill>
                  <a:schemeClr val="bg1"/>
                </a:solidFill>
                <a:latin typeface="微软雅黑" panose="020B0503020204020204" pitchFamily="34" charset="-122"/>
                <a:ea typeface="微软雅黑" panose="020B0503020204020204" pitchFamily="34" charset="-122"/>
              </a:rPr>
              <a:t>主板上常见的供电电压</a:t>
            </a:r>
          </a:p>
        </p:txBody>
      </p:sp>
    </p:spTree>
    <p:extLst>
      <p:ext uri="{BB962C8B-B14F-4D97-AF65-F5344CB8AC3E}">
        <p14:creationId xmlns:p14="http://schemas.microsoft.com/office/powerpoint/2010/main" val="97285401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612250" y="1323975"/>
            <a:ext cx="7757049" cy="2031325"/>
          </a:xfrm>
          <a:prstGeom prst="rect">
            <a:avLst/>
          </a:prstGeom>
          <a:noFill/>
        </p:spPr>
        <p:txBody>
          <a:bodyPr wrap="square" rtlCol="0">
            <a:spAutoFit/>
          </a:bodyPr>
          <a:lstStyle/>
          <a:p>
            <a:pPr indent="457200">
              <a:lnSpc>
                <a:spcPct val="150000"/>
              </a:lnSpc>
            </a:pPr>
            <a:r>
              <a:rPr lang="zh-CN" altLang="zh-CN" sz="1400" dirty="0" smtClean="0">
                <a:solidFill>
                  <a:schemeClr val="bg1"/>
                </a:solidFill>
                <a:ea typeface="微软雅黑" panose="020B0503020204020204" pitchFamily="34" charset="-122"/>
              </a:rPr>
              <a:t>电脑</a:t>
            </a:r>
            <a:r>
              <a:rPr lang="zh-CN" altLang="zh-CN" sz="1400" dirty="0">
                <a:solidFill>
                  <a:schemeClr val="bg1"/>
                </a:solidFill>
                <a:ea typeface="微软雅黑" panose="020B0503020204020204" pitchFamily="34" charset="-122"/>
              </a:rPr>
              <a:t>电源接入市电</a:t>
            </a:r>
            <a:r>
              <a:rPr lang="en-US" altLang="zh-CN" sz="1400" dirty="0">
                <a:solidFill>
                  <a:schemeClr val="bg1"/>
                </a:solidFill>
                <a:ea typeface="微软雅黑" panose="020B0503020204020204" pitchFamily="34" charset="-122"/>
              </a:rPr>
              <a:t>220V</a:t>
            </a:r>
            <a:r>
              <a:rPr lang="zh-CN" altLang="zh-CN" sz="1400" dirty="0">
                <a:solidFill>
                  <a:schemeClr val="bg1"/>
                </a:solidFill>
                <a:ea typeface="微软雅黑" panose="020B0503020204020204" pitchFamily="34" charset="-122"/>
              </a:rPr>
              <a:t>之后，会有一个</a:t>
            </a:r>
            <a:r>
              <a:rPr lang="en-US" altLang="zh-CN" sz="1400" dirty="0">
                <a:solidFill>
                  <a:schemeClr val="bg1"/>
                </a:solidFill>
                <a:ea typeface="微软雅黑" panose="020B0503020204020204" pitchFamily="34" charset="-122"/>
              </a:rPr>
              <a:t>5V</a:t>
            </a:r>
            <a:r>
              <a:rPr lang="zh-CN" altLang="zh-CN" sz="1400" dirty="0">
                <a:solidFill>
                  <a:schemeClr val="bg1"/>
                </a:solidFill>
                <a:ea typeface="微软雅黑" panose="020B0503020204020204" pitchFamily="34" charset="-122"/>
              </a:rPr>
              <a:t>电压（紫色</a:t>
            </a:r>
            <a:r>
              <a:rPr lang="en-US" altLang="zh-CN" sz="1400" dirty="0">
                <a:solidFill>
                  <a:schemeClr val="bg1"/>
                </a:solidFill>
                <a:ea typeface="微软雅黑" panose="020B0503020204020204" pitchFamily="34" charset="-122"/>
              </a:rPr>
              <a:t>5VSB</a:t>
            </a:r>
            <a:r>
              <a:rPr lang="zh-CN" altLang="zh-CN" sz="1400" dirty="0">
                <a:solidFill>
                  <a:schemeClr val="bg1"/>
                </a:solidFill>
                <a:ea typeface="微软雅黑" panose="020B0503020204020204" pitchFamily="34" charset="-122"/>
              </a:rPr>
              <a:t>待机电压）供给主板，当我们按下开机键之后，</a:t>
            </a:r>
            <a:r>
              <a:rPr lang="en-US" altLang="zh-CN" sz="1400" dirty="0">
                <a:solidFill>
                  <a:schemeClr val="bg1"/>
                </a:solidFill>
                <a:ea typeface="微软雅黑" panose="020B0503020204020204" pitchFamily="34" charset="-122"/>
              </a:rPr>
              <a:t> PS-ON</a:t>
            </a:r>
            <a:r>
              <a:rPr lang="zh-CN" altLang="zh-CN" sz="1400" dirty="0">
                <a:solidFill>
                  <a:schemeClr val="bg1"/>
                </a:solidFill>
                <a:ea typeface="微软雅黑" panose="020B0503020204020204" pitchFamily="34" charset="-122"/>
              </a:rPr>
              <a:t>（绿色开机线）变为低电平输给</a:t>
            </a:r>
            <a:r>
              <a:rPr lang="en-US" altLang="zh-CN" sz="1400" dirty="0">
                <a:solidFill>
                  <a:schemeClr val="bg1"/>
                </a:solidFill>
                <a:ea typeface="微软雅黑" panose="020B0503020204020204" pitchFamily="34" charset="-122"/>
              </a:rPr>
              <a:t>ATX</a:t>
            </a:r>
            <a:r>
              <a:rPr lang="zh-CN" altLang="zh-CN" sz="1400" dirty="0">
                <a:solidFill>
                  <a:schemeClr val="bg1"/>
                </a:solidFill>
                <a:ea typeface="微软雅黑" panose="020B0503020204020204" pitchFamily="34" charset="-122"/>
              </a:rPr>
              <a:t>电源，电源开始输出</a:t>
            </a:r>
            <a:r>
              <a:rPr lang="en-US" altLang="zh-CN" sz="1400" dirty="0">
                <a:solidFill>
                  <a:schemeClr val="bg1"/>
                </a:solidFill>
                <a:ea typeface="微软雅黑" panose="020B0503020204020204" pitchFamily="34" charset="-122"/>
              </a:rPr>
              <a:t>+3.3V</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+5V</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+12V</a:t>
            </a:r>
            <a:r>
              <a:rPr lang="zh-CN" altLang="zh-CN" sz="1400" dirty="0">
                <a:solidFill>
                  <a:schemeClr val="bg1"/>
                </a:solidFill>
                <a:ea typeface="微软雅黑" panose="020B0503020204020204" pitchFamily="34" charset="-122"/>
              </a:rPr>
              <a:t>等各路电压做准备，此时电源内部控制</a:t>
            </a:r>
            <a:r>
              <a:rPr lang="en-US" altLang="zh-CN" sz="1400" dirty="0">
                <a:solidFill>
                  <a:schemeClr val="bg1"/>
                </a:solidFill>
                <a:ea typeface="微软雅黑" panose="020B0503020204020204" pitchFamily="34" charset="-122"/>
              </a:rPr>
              <a:t>IC</a:t>
            </a:r>
            <a:r>
              <a:rPr lang="zh-CN" altLang="zh-CN" sz="1400" dirty="0">
                <a:solidFill>
                  <a:schemeClr val="bg1"/>
                </a:solidFill>
                <a:ea typeface="微软雅黑" panose="020B0503020204020204" pitchFamily="34" charset="-122"/>
              </a:rPr>
              <a:t>为了侦测这些输出的</a:t>
            </a:r>
            <a:r>
              <a:rPr lang="en-US" altLang="zh-CN" sz="1400" dirty="0">
                <a:solidFill>
                  <a:schemeClr val="bg1"/>
                </a:solidFill>
                <a:ea typeface="微软雅黑" panose="020B0503020204020204" pitchFamily="34" charset="-122"/>
              </a:rPr>
              <a:t>+3.3V</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+5V</a:t>
            </a: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+12V</a:t>
            </a:r>
            <a:r>
              <a:rPr lang="zh-CN" altLang="zh-CN" sz="1400" dirty="0">
                <a:solidFill>
                  <a:schemeClr val="bg1"/>
                </a:solidFill>
                <a:ea typeface="微软雅黑" panose="020B0503020204020204" pitchFamily="34" charset="-122"/>
              </a:rPr>
              <a:t>等电压是否能够平稳输出，会再输出一个</a:t>
            </a:r>
            <a:r>
              <a:rPr lang="en-US" altLang="zh-CN" sz="1400" dirty="0">
                <a:solidFill>
                  <a:schemeClr val="bg1"/>
                </a:solidFill>
                <a:ea typeface="微软雅黑" panose="020B0503020204020204" pitchFamily="34" charset="-122"/>
              </a:rPr>
              <a:t>5V</a:t>
            </a:r>
            <a:r>
              <a:rPr lang="zh-CN" altLang="zh-CN" sz="1400" dirty="0">
                <a:solidFill>
                  <a:schemeClr val="bg1"/>
                </a:solidFill>
                <a:ea typeface="微软雅黑" panose="020B0503020204020204" pitchFamily="34" charset="-122"/>
              </a:rPr>
              <a:t>电压（</a:t>
            </a:r>
            <a:r>
              <a:rPr lang="en-US" altLang="zh-CN" sz="1400" dirty="0">
                <a:solidFill>
                  <a:schemeClr val="bg1"/>
                </a:solidFill>
                <a:ea typeface="微软雅黑" panose="020B0503020204020204" pitchFamily="34" charset="-122"/>
              </a:rPr>
              <a:t>PG</a:t>
            </a:r>
            <a:r>
              <a:rPr lang="zh-CN" altLang="zh-CN" sz="1400" dirty="0">
                <a:solidFill>
                  <a:schemeClr val="bg1"/>
                </a:solidFill>
                <a:ea typeface="微软雅黑" panose="020B0503020204020204" pitchFamily="34" charset="-122"/>
              </a:rPr>
              <a:t>信号</a:t>
            </a:r>
            <a:r>
              <a:rPr lang="en-US" altLang="zh-CN" sz="1400" dirty="0">
                <a:solidFill>
                  <a:schemeClr val="bg1"/>
                </a:solidFill>
                <a:ea typeface="微软雅黑" panose="020B0503020204020204" pitchFamily="34" charset="-122"/>
              </a:rPr>
              <a:t>POWER GOOD</a:t>
            </a:r>
            <a:r>
              <a:rPr lang="zh-CN" altLang="zh-CN" sz="1400" dirty="0">
                <a:solidFill>
                  <a:schemeClr val="bg1"/>
                </a:solidFill>
                <a:ea typeface="微软雅黑" panose="020B0503020204020204" pitchFamily="34" charset="-122"/>
              </a:rPr>
              <a:t>），若电源或是主板有短路，则电源会立刻启动自我保护并自动切断所有供电，只有当电源内部</a:t>
            </a:r>
            <a:r>
              <a:rPr lang="en-US" altLang="zh-CN" sz="1400" dirty="0">
                <a:solidFill>
                  <a:schemeClr val="bg1"/>
                </a:solidFill>
                <a:ea typeface="微软雅黑" panose="020B0503020204020204" pitchFamily="34" charset="-122"/>
              </a:rPr>
              <a:t>IC</a:t>
            </a:r>
            <a:r>
              <a:rPr lang="zh-CN" altLang="zh-CN" sz="1400" dirty="0">
                <a:solidFill>
                  <a:schemeClr val="bg1"/>
                </a:solidFill>
                <a:ea typeface="微软雅黑" panose="020B0503020204020204" pitchFamily="34" charset="-122"/>
              </a:rPr>
              <a:t>检查和测试，所有电源电压在规定的范围内，电源才会正常输出所有电压，允许计算机启动或运行。</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015367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612250" y="1252654"/>
            <a:ext cx="8265049" cy="2354491"/>
          </a:xfrm>
          <a:prstGeom prst="rect">
            <a:avLst/>
          </a:prstGeom>
          <a:noFill/>
        </p:spPr>
        <p:txBody>
          <a:bodyPr wrap="square" rtlCol="0">
            <a:spAutoFit/>
          </a:bodyPr>
          <a:lstStyle/>
          <a:p>
            <a:pPr indent="457200">
              <a:lnSpc>
                <a:spcPct val="150000"/>
              </a:lnSpc>
            </a:pPr>
            <a:r>
              <a:rPr lang="zh-CN" altLang="zh-CN" sz="1400" dirty="0">
                <a:solidFill>
                  <a:schemeClr val="bg1"/>
                </a:solidFill>
                <a:ea typeface="微软雅黑" panose="020B0503020204020204" pitchFamily="34" charset="-122"/>
              </a:rPr>
              <a:t>一、电源有没有工作，要判断电源是否有在工作可检查三个地方：</a:t>
            </a:r>
            <a:endParaRPr lang="zh-CN" altLang="zh-CN" sz="1400" b="1" dirty="0">
              <a:solidFill>
                <a:schemeClr val="bg1"/>
              </a:solidFill>
              <a:ea typeface="微软雅黑" panose="020B0503020204020204" pitchFamily="34" charset="-122"/>
            </a:endParaRPr>
          </a:p>
          <a:p>
            <a:pPr indent="457200">
              <a:lnSpc>
                <a:spcPct val="150000"/>
              </a:lnSpc>
            </a:pP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1</a:t>
            </a:r>
            <a:r>
              <a:rPr lang="zh-CN" altLang="zh-CN" sz="1400" dirty="0">
                <a:solidFill>
                  <a:schemeClr val="bg1"/>
                </a:solidFill>
                <a:ea typeface="微软雅黑" panose="020B0503020204020204" pitchFamily="34" charset="-122"/>
              </a:rPr>
              <a:t>）电源背面的散热风扇是否不转。说明：若是电源坏了，它的散热风扇一定不会转，但也有可能刚好是风扇本身坏了，故还应检查其他地方，以判断是否电源坏掉。</a:t>
            </a:r>
            <a:endParaRPr lang="zh-CN" altLang="zh-CN" sz="1400" b="1" dirty="0">
              <a:solidFill>
                <a:schemeClr val="bg1"/>
              </a:solidFill>
              <a:ea typeface="微软雅黑" panose="020B0503020204020204" pitchFamily="34" charset="-122"/>
            </a:endParaRPr>
          </a:p>
          <a:p>
            <a:pPr indent="457200">
              <a:lnSpc>
                <a:spcPct val="150000"/>
              </a:lnSpc>
            </a:pP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2</a:t>
            </a:r>
            <a:r>
              <a:rPr lang="zh-CN" altLang="zh-CN" sz="1400" dirty="0">
                <a:solidFill>
                  <a:schemeClr val="bg1"/>
                </a:solidFill>
                <a:ea typeface="微软雅黑" panose="020B0503020204020204" pitchFamily="34" charset="-122"/>
              </a:rPr>
              <a:t>）计算机主机面板上的</a:t>
            </a:r>
            <a:r>
              <a:rPr lang="en-US" altLang="zh-CN" sz="1400" dirty="0">
                <a:solidFill>
                  <a:schemeClr val="bg1"/>
                </a:solidFill>
                <a:ea typeface="微软雅黑" panose="020B0503020204020204" pitchFamily="34" charset="-122"/>
              </a:rPr>
              <a:t>POWER</a:t>
            </a:r>
            <a:r>
              <a:rPr lang="zh-CN" altLang="zh-CN" sz="1400" dirty="0">
                <a:solidFill>
                  <a:schemeClr val="bg1"/>
                </a:solidFill>
                <a:ea typeface="微软雅黑" panose="020B0503020204020204" pitchFamily="34" charset="-122"/>
              </a:rPr>
              <a:t>指示灯是否不亮。说明：计算机主机上的</a:t>
            </a:r>
            <a:r>
              <a:rPr lang="en-US" altLang="zh-CN" sz="1400" dirty="0">
                <a:solidFill>
                  <a:schemeClr val="bg1"/>
                </a:solidFill>
                <a:ea typeface="微软雅黑" panose="020B0503020204020204" pitchFamily="34" charset="-122"/>
              </a:rPr>
              <a:t>LED</a:t>
            </a:r>
            <a:r>
              <a:rPr lang="zh-CN" altLang="zh-CN" sz="1400" dirty="0">
                <a:solidFill>
                  <a:schemeClr val="bg1"/>
                </a:solidFill>
                <a:ea typeface="微软雅黑" panose="020B0503020204020204" pitchFamily="34" charset="-122"/>
              </a:rPr>
              <a:t>指示灯，指示电源、硬盘、软盘遥工作情况，若是这些</a:t>
            </a:r>
            <a:r>
              <a:rPr lang="en-US" altLang="zh-CN" sz="1400" dirty="0">
                <a:solidFill>
                  <a:schemeClr val="bg1"/>
                </a:solidFill>
                <a:ea typeface="微软雅黑" panose="020B0503020204020204" pitchFamily="34" charset="-122"/>
              </a:rPr>
              <a:t>LED</a:t>
            </a:r>
            <a:r>
              <a:rPr lang="zh-CN" altLang="zh-CN" sz="1400" dirty="0">
                <a:solidFill>
                  <a:schemeClr val="bg1"/>
                </a:solidFill>
                <a:ea typeface="微软雅黑" panose="020B0503020204020204" pitchFamily="34" charset="-122"/>
              </a:rPr>
              <a:t>指示灯不亮，很可能就是电源没有供电。</a:t>
            </a:r>
            <a:endParaRPr lang="zh-CN" altLang="zh-CN" sz="1400" b="1" dirty="0">
              <a:solidFill>
                <a:schemeClr val="bg1"/>
              </a:solidFill>
              <a:ea typeface="微软雅黑" panose="020B0503020204020204" pitchFamily="34" charset="-122"/>
            </a:endParaRPr>
          </a:p>
          <a:p>
            <a:pPr indent="457200">
              <a:lnSpc>
                <a:spcPct val="150000"/>
              </a:lnSpc>
            </a:pPr>
            <a:r>
              <a:rPr lang="zh-CN" altLang="zh-CN" sz="1400" dirty="0">
                <a:solidFill>
                  <a:schemeClr val="bg1"/>
                </a:solidFill>
                <a:ea typeface="微软雅黑" panose="020B0503020204020204" pitchFamily="34" charset="-122"/>
              </a:rPr>
              <a:t>（</a:t>
            </a:r>
            <a:r>
              <a:rPr lang="en-US" altLang="zh-CN" sz="1400" dirty="0">
                <a:solidFill>
                  <a:schemeClr val="bg1"/>
                </a:solidFill>
                <a:ea typeface="微软雅黑" panose="020B0503020204020204" pitchFamily="34" charset="-122"/>
              </a:rPr>
              <a:t>3</a:t>
            </a:r>
            <a:r>
              <a:rPr lang="zh-CN" altLang="zh-CN" sz="1400" dirty="0">
                <a:solidFill>
                  <a:schemeClr val="bg1"/>
                </a:solidFill>
                <a:ea typeface="微软雅黑" panose="020B0503020204020204" pitchFamily="34" charset="-122"/>
              </a:rPr>
              <a:t>）启动时是否听不到软驱、硬盘或光驱在工作的声音。说明：启动时计算机会对这些硬件装置做检查，若是听不到这些声音，表示电源根本没有供给它们。</a:t>
            </a:r>
            <a:endParaRPr lang="zh-CN" altLang="zh-CN" sz="1400" b="1" dirty="0">
              <a:solidFill>
                <a:schemeClr val="bg1"/>
              </a:solidFill>
              <a:ea typeface="微软雅黑" panose="020B0503020204020204" pitchFamily="34" charset="-122"/>
            </a:endParaRPr>
          </a:p>
        </p:txBody>
      </p:sp>
    </p:spTree>
    <p:extLst>
      <p:ext uri="{BB962C8B-B14F-4D97-AF65-F5344CB8AC3E}">
        <p14:creationId xmlns:p14="http://schemas.microsoft.com/office/powerpoint/2010/main" val="30348245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808</TotalTime>
  <Words>1990</Words>
  <Application>Microsoft Office PowerPoint</Application>
  <PresentationFormat>全屏显示(16:9)</PresentationFormat>
  <Paragraphs>218</Paragraphs>
  <Slides>24</Slides>
  <Notes>24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Arial Unicode MS</vt:lpstr>
      <vt:lpstr>DIN-BoldItalic</vt:lpstr>
      <vt:lpstr>Impact MT Std</vt:lpstr>
      <vt:lpstr>Open Sans</vt:lpstr>
      <vt:lpstr>等线</vt:lpstr>
      <vt:lpstr>宋体</vt:lpstr>
      <vt:lpstr>微软雅黑</vt:lpstr>
      <vt:lpstr>Aharoni</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kk</dc:creator>
  <cp:lastModifiedBy>Administrator</cp:lastModifiedBy>
  <cp:revision>215</cp:revision>
  <dcterms:created xsi:type="dcterms:W3CDTF">2016-11-03T10:55:35Z</dcterms:created>
  <dcterms:modified xsi:type="dcterms:W3CDTF">2021-02-01T13:50:41Z</dcterms:modified>
</cp:coreProperties>
</file>