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288" r:id="rId11"/>
    <p:sldId id="289" r:id="rId12"/>
    <p:sldId id="290" r:id="rId13"/>
    <p:sldId id="291" r:id="rId14"/>
    <p:sldId id="282" r:id="rId15"/>
    <p:sldId id="295" r:id="rId16"/>
    <p:sldId id="283" r:id="rId17"/>
    <p:sldId id="296" r:id="rId18"/>
    <p:sldId id="305" r:id="rId19"/>
    <p:sldId id="299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7" autoAdjust="0"/>
    <p:restoredTop sz="94660"/>
  </p:normalViewPr>
  <p:slideViewPr>
    <p:cSldViewPr snapToGrid="0">
      <p:cViewPr varScale="1">
        <p:scale>
          <a:sx n="99" d="100"/>
          <a:sy n="99" d="100"/>
        </p:scale>
        <p:origin x="58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9734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553291" y="1001281"/>
            <a:ext cx="5463491" cy="116397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NTFS</a:t>
            </a:r>
            <a:r>
              <a:rPr lang="zh-CN" altLang="en-US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  <a:r>
              <a:rPr lang="en-US" altLang="zh-CN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DBR</a:t>
            </a:r>
            <a:endParaRPr lang="zh-CN" altLang="en-US" sz="36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3021885" y="4271020"/>
            <a:ext cx="2046459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选择故障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210378" y="1415021"/>
            <a:ext cx="2556069" cy="2094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运行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软件并选择故障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所示。此时，点击确定后，打开窗口如下图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 descr="案例1-002">
            <a:extLst>
              <a:ext uri="{FF2B5EF4-FFF2-40B4-BE49-F238E27FC236}">
                <a16:creationId xmlns:a16="http://schemas.microsoft.com/office/drawing/2014/main" id="{CDBCCB9D-FF1C-4F89-B9B0-93DDBB0F123C}"/>
              </a:ext>
            </a:extLst>
          </p:cNvPr>
          <p:cNvPicPr/>
          <p:nvPr/>
        </p:nvPicPr>
        <p:blipFill rotWithShape="1">
          <a:blip r:embed="rId3" cstate="print"/>
          <a:srcRect l="32533" t="3014" r="6878" b="8399"/>
          <a:stretch/>
        </p:blipFill>
        <p:spPr bwMode="auto">
          <a:xfrm>
            <a:off x="2781661" y="1348353"/>
            <a:ext cx="3000590" cy="271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案例2-002">
            <a:extLst>
              <a:ext uri="{FF2B5EF4-FFF2-40B4-BE49-F238E27FC236}">
                <a16:creationId xmlns:a16="http://schemas.microsoft.com/office/drawing/2014/main" id="{898CBFA7-9AF4-489A-A465-F554BCE94DD1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9888" y="1557390"/>
            <a:ext cx="3000590" cy="250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713E1E2C-A0AA-4478-AA1A-6AC3C0A7492D}"/>
              </a:ext>
            </a:extLst>
          </p:cNvPr>
          <p:cNvSpPr/>
          <p:nvPr/>
        </p:nvSpPr>
        <p:spPr>
          <a:xfrm>
            <a:off x="6376953" y="4271020"/>
            <a:ext cx="2046459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打开故障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4522829" y="4645205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故障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3195245" cy="257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用鼠标左键点击分区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位置，此时，系统会自动定位到该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的起始位置，如下图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所示。由下图可知，该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已经完全被破坏。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案例2-003">
            <a:extLst>
              <a:ext uri="{FF2B5EF4-FFF2-40B4-BE49-F238E27FC236}">
                <a16:creationId xmlns:a16="http://schemas.microsoft.com/office/drawing/2014/main" id="{974C0180-6D9D-446E-A9BE-3815379D1D7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8563" y="1016575"/>
            <a:ext cx="4473922" cy="351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4867310" y="4643760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 NTFS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3279485" cy="257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因为该故障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文件系统，故它的备份在该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盘的最后一个扇区位置，将扇区拉至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盘最后一个扇区位置，即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2047997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案例2-005">
            <a:extLst>
              <a:ext uri="{FF2B5EF4-FFF2-40B4-BE49-F238E27FC236}">
                <a16:creationId xmlns:a16="http://schemas.microsoft.com/office/drawing/2014/main" id="{CC0E93E8-49B3-4951-829C-E80C48275C94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8972" y="1034454"/>
            <a:ext cx="4272854" cy="357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852675" y="456926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备份后的数据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287569" y="1119721"/>
            <a:ext cx="4373723" cy="206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备份扇区复制，然后写入刚才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的起始位置（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1040128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扇区）点击保存即可，如下图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1992000" y="517193"/>
            <a:ext cx="150239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4---Step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案例2-006">
            <a:extLst>
              <a:ext uri="{FF2B5EF4-FFF2-40B4-BE49-F238E27FC236}">
                <a16:creationId xmlns:a16="http://schemas.microsoft.com/office/drawing/2014/main" id="{3333DDD1-848A-47D1-8671-575865252F8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9042" y="1051702"/>
            <a:ext cx="4276371" cy="343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C3909D7C-4094-4D4A-BD21-137851EB0624}"/>
              </a:ext>
            </a:extLst>
          </p:cNvPr>
          <p:cNvSpPr txBox="1"/>
          <p:nvPr/>
        </p:nvSpPr>
        <p:spPr>
          <a:xfrm>
            <a:off x="198587" y="3447206"/>
            <a:ext cx="4373723" cy="1036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将故障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盘拔出后重新插入，即可完成故障排除。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扇区的基本结构及其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破坏恢复流程。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F73B803-8504-457F-90AF-285FB17981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154540"/>
              </p:ext>
            </p:extLst>
          </p:nvPr>
        </p:nvGraphicFramePr>
        <p:xfrm>
          <a:off x="916665" y="2106503"/>
          <a:ext cx="7762654" cy="275524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031564">
                  <a:extLst>
                    <a:ext uri="{9D8B030D-6E8A-4147-A177-3AD203B41FA5}">
                      <a16:colId xmlns:a16="http://schemas.microsoft.com/office/drawing/2014/main" val="2911447749"/>
                    </a:ext>
                  </a:extLst>
                </a:gridCol>
                <a:gridCol w="872463">
                  <a:extLst>
                    <a:ext uri="{9D8B030D-6E8A-4147-A177-3AD203B41FA5}">
                      <a16:colId xmlns:a16="http://schemas.microsoft.com/office/drawing/2014/main" val="2557518381"/>
                    </a:ext>
                  </a:extLst>
                </a:gridCol>
                <a:gridCol w="3587857">
                  <a:extLst>
                    <a:ext uri="{9D8B030D-6E8A-4147-A177-3AD203B41FA5}">
                      <a16:colId xmlns:a16="http://schemas.microsoft.com/office/drawing/2014/main" val="2292217081"/>
                    </a:ext>
                  </a:extLst>
                </a:gridCol>
                <a:gridCol w="596685">
                  <a:extLst>
                    <a:ext uri="{9D8B030D-6E8A-4147-A177-3AD203B41FA5}">
                      <a16:colId xmlns:a16="http://schemas.microsoft.com/office/drawing/2014/main" val="181590788"/>
                    </a:ext>
                  </a:extLst>
                </a:gridCol>
                <a:gridCol w="852407">
                  <a:extLst>
                    <a:ext uri="{9D8B030D-6E8A-4147-A177-3AD203B41FA5}">
                      <a16:colId xmlns:a16="http://schemas.microsoft.com/office/drawing/2014/main" val="4144944867"/>
                    </a:ext>
                  </a:extLst>
                </a:gridCol>
                <a:gridCol w="821678">
                  <a:extLst>
                    <a:ext uri="{9D8B030D-6E8A-4147-A177-3AD203B41FA5}">
                      <a16:colId xmlns:a16="http://schemas.microsoft.com/office/drawing/2014/main" val="2643049091"/>
                    </a:ext>
                  </a:extLst>
                </a:gridCol>
              </a:tblGrid>
              <a:tr h="64058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分值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学生评价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1252620"/>
                  </a:ext>
                </a:extLst>
              </a:tr>
              <a:tr h="911016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任务二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NTFS</a:t>
                      </a:r>
                      <a:r>
                        <a:rPr lang="zh-CN" sz="1050" kern="0">
                          <a:effectLst/>
                        </a:rPr>
                        <a:t>文件系统</a:t>
                      </a:r>
                      <a:r>
                        <a:rPr lang="en-US" sz="1050" kern="0">
                          <a:effectLst/>
                        </a:rPr>
                        <a:t>DBR</a:t>
                      </a:r>
                      <a:r>
                        <a:rPr lang="zh-CN" sz="1050" kern="0">
                          <a:effectLst/>
                        </a:rPr>
                        <a:t>的故障恢复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操作评价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1.</a:t>
                      </a:r>
                      <a:r>
                        <a:rPr lang="zh-CN" sz="1050" kern="100" dirty="0">
                          <a:effectLst/>
                        </a:rPr>
                        <a:t>熟练使用</a:t>
                      </a:r>
                      <a:r>
                        <a:rPr lang="en-US" sz="1050" kern="100" dirty="0" err="1">
                          <a:effectLst/>
                        </a:rPr>
                        <a:t>Winhex</a:t>
                      </a:r>
                      <a:r>
                        <a:rPr lang="zh-CN" sz="1050" kern="100" dirty="0">
                          <a:effectLst/>
                        </a:rPr>
                        <a:t>软件修复</a:t>
                      </a:r>
                      <a:r>
                        <a:rPr lang="en-US" sz="1050" kern="100" dirty="0">
                          <a:effectLst/>
                        </a:rPr>
                        <a:t>NTFS</a:t>
                      </a:r>
                      <a:r>
                        <a:rPr lang="zh-CN" sz="1050" kern="100" dirty="0">
                          <a:effectLst/>
                        </a:rPr>
                        <a:t>文件系统的</a:t>
                      </a:r>
                      <a:r>
                        <a:rPr lang="en-US" sz="1050" kern="100" dirty="0">
                          <a:effectLst/>
                        </a:rPr>
                        <a:t>DBR</a:t>
                      </a:r>
                      <a:r>
                        <a:rPr lang="zh-CN" sz="1050" kern="100" dirty="0">
                          <a:effectLst/>
                        </a:rPr>
                        <a:t>备份数据；</a:t>
                      </a:r>
                    </a:p>
                    <a:p>
                      <a:pPr indent="127000">
                        <a:lnSpc>
                          <a:spcPts val="2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2.</a:t>
                      </a:r>
                      <a:r>
                        <a:rPr lang="zh-CN" sz="1050" kern="100" dirty="0">
                          <a:effectLst/>
                        </a:rPr>
                        <a:t>快速定位</a:t>
                      </a:r>
                      <a:r>
                        <a:rPr lang="en-US" sz="1050" kern="100" dirty="0">
                          <a:effectLst/>
                        </a:rPr>
                        <a:t>NTFS</a:t>
                      </a:r>
                      <a:r>
                        <a:rPr lang="zh-CN" sz="1050" kern="100" dirty="0">
                          <a:effectLst/>
                        </a:rPr>
                        <a:t>文件系统</a:t>
                      </a:r>
                      <a:r>
                        <a:rPr lang="en-US" sz="1050" kern="100" dirty="0">
                          <a:effectLst/>
                        </a:rPr>
                        <a:t>DBR</a:t>
                      </a:r>
                      <a:r>
                        <a:rPr lang="zh-CN" sz="1050" kern="100" dirty="0">
                          <a:effectLst/>
                        </a:rPr>
                        <a:t>备份扇区的位置。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1043174"/>
                  </a:ext>
                </a:extLst>
              </a:tr>
              <a:tr h="7510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</a:pPr>
                      <a:r>
                        <a:rPr lang="en-US" sz="1050" kern="100">
                          <a:effectLst/>
                        </a:rPr>
                        <a:t>1.</a:t>
                      </a:r>
                      <a:r>
                        <a:rPr lang="zh-CN" sz="1050" kern="100">
                          <a:effectLst/>
                        </a:rPr>
                        <a:t>了解硬盘</a:t>
                      </a:r>
                      <a:r>
                        <a:rPr lang="en-US" sz="1050" kern="100">
                          <a:effectLst/>
                        </a:rPr>
                        <a:t>NTFS</a:t>
                      </a:r>
                      <a:r>
                        <a:rPr lang="zh-CN" sz="1050" kern="100">
                          <a:effectLst/>
                        </a:rPr>
                        <a:t>文件系统结构；</a:t>
                      </a:r>
                    </a:p>
                    <a:p>
                      <a:pPr indent="127000">
                        <a:lnSpc>
                          <a:spcPts val="2000"/>
                        </a:lnSpc>
                      </a:pPr>
                      <a:r>
                        <a:rPr lang="en-US" sz="1050" kern="100">
                          <a:effectLst/>
                        </a:rPr>
                        <a:t>2.</a:t>
                      </a:r>
                      <a:r>
                        <a:rPr lang="zh-CN" sz="1050" kern="100">
                          <a:effectLst/>
                        </a:rPr>
                        <a:t>完成案例中</a:t>
                      </a:r>
                      <a:r>
                        <a:rPr lang="en-US" sz="1050" kern="100">
                          <a:effectLst/>
                        </a:rPr>
                        <a:t>NTFS</a:t>
                      </a:r>
                      <a:r>
                        <a:rPr lang="zh-CN" sz="1050" kern="100">
                          <a:effectLst/>
                        </a:rPr>
                        <a:t>分区修复任务。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6642056"/>
                  </a:ext>
                </a:extLst>
              </a:tr>
              <a:tr h="418598">
                <a:tc gridSpan="2">
                  <a:txBody>
                    <a:bodyPr/>
                    <a:lstStyle/>
                    <a:p>
                      <a:pPr indent="267970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合计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5008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75926" y="1020192"/>
            <a:ext cx="3683892" cy="332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80H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数据属性分析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DATA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容纳文件数据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未命名数据流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，文件的大小一般指是未命名数据流的大小，没有长度限制，当它为常驻时，数据长度最小。它的结构为属性头加上数据流，如果数据流太大，则标记为非常驻，以运行的方式索引到外部。例如找一个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MP3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文件，从它的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项中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0x80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属性中可以看到它一定是非常驻，它的运行所指向的一系列簇就是音乐文件数据流；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属性实例如下图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30369" y="517193"/>
            <a:ext cx="1861407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80H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数据属性分析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C23E471-2DF1-469F-8969-20CB03D8A03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9818" y="1185049"/>
            <a:ext cx="4837293" cy="87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1FFB9465-1EB3-4038-83C4-3B2134E316EF}"/>
              </a:ext>
            </a:extLst>
          </p:cNvPr>
          <p:cNvSpPr txBox="1"/>
          <p:nvPr/>
        </p:nvSpPr>
        <p:spPr>
          <a:xfrm>
            <a:off x="5184184" y="2131398"/>
            <a:ext cx="3683892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 80H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数据属性分析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D5A85CE3-AAED-4EA8-8985-5DDC0A882F4E}"/>
              </a:ext>
            </a:extLst>
          </p:cNvPr>
          <p:cNvSpPr txBox="1"/>
          <p:nvPr/>
        </p:nvSpPr>
        <p:spPr>
          <a:xfrm>
            <a:off x="4154099" y="2577358"/>
            <a:ext cx="4706226" cy="2398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0x00~0x37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是属性头；运行列表偏移是紫色和橙色区域，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开始，可以得到运行列表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 40 34 00 00 0C 32 80 31 07 54 16 ;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分析如下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，表示紧随其后的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2Byte 0x3440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作为运行簇大小，高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，表示簇大小之后的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Byte 0x0C0000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是起始簇，这是一个运行结束；接下来的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同理得簇起始号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0x165407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，运行大小为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0x3180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簇；一个运行的结束后跟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为列表结束，之后填充无效字符。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31150" y="517193"/>
            <a:ext cx="285321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0750479C-01B0-4F97-84E7-441BA86864B7}"/>
              </a:ext>
            </a:extLst>
          </p:cNvPr>
          <p:cNvSpPr txBox="1"/>
          <p:nvPr/>
        </p:nvSpPr>
        <p:spPr>
          <a:xfrm>
            <a:off x="216710" y="1019658"/>
            <a:ext cx="3107676" cy="210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结构分析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扇区的结构如下图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所示，主要包含跳转指令、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OEM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代号、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BPB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参数、引导程序和结束标志构成。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D80F7C8-C6C9-4CA1-A08B-B937049304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595" y="1162372"/>
            <a:ext cx="5532695" cy="374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478140" cy="528458"/>
            <a:chOff x="4874550" y="2592163"/>
            <a:chExt cx="367976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679763" cy="17681"/>
              <a:chOff x="3060700" y="4724400"/>
              <a:chExt cx="6541801" cy="31432"/>
            </a:xfrm>
          </p:grpSpPr>
          <p:cxnSp>
            <p:nvCxnSpPr>
              <p:cNvPr id="76" name="直接连接符 75"/>
              <p:cNvCxnSpPr>
                <a:cxnSpLocks/>
              </p:cNvCxnSpPr>
              <p:nvPr/>
            </p:nvCxnSpPr>
            <p:spPr>
              <a:xfrm>
                <a:off x="3060700" y="4724400"/>
                <a:ext cx="6541801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cxnSpLocks/>
              </p:cNvCxnSpPr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679763" cy="17681"/>
              <a:chOff x="3060700" y="4724400"/>
              <a:chExt cx="6541801" cy="31432"/>
            </a:xfrm>
          </p:grpSpPr>
          <p:cxnSp>
            <p:nvCxnSpPr>
              <p:cNvPr id="79" name="直接连接符 78"/>
              <p:cNvCxnSpPr>
                <a:cxnSpLocks/>
              </p:cNvCxnSpPr>
              <p:nvPr/>
            </p:nvCxnSpPr>
            <p:spPr>
              <a:xfrm>
                <a:off x="3060700" y="4724400"/>
                <a:ext cx="6541801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4874550" y="2620046"/>
              <a:ext cx="3679763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NTFS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</a:t>
              </a:r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DBR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465744" y="1169970"/>
            <a:ext cx="3469214" cy="3542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户：今天我的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盘在使用时系统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提示需要格式化。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盘分区是什么文件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系统？您对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盘进行了操作？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 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的，今天早上我使 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用过程中发现太慢了，重新  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拔插后就出现这种情况了。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NTFS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Box 11">
            <a:extLst>
              <a:ext uri="{FF2B5EF4-FFF2-40B4-BE49-F238E27FC236}">
                <a16:creationId xmlns:a16="http://schemas.microsoft.com/office/drawing/2014/main" id="{8B2A9373-CFC0-4481-BD5C-B4401BD26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640" y="2284097"/>
            <a:ext cx="29236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备份位置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2" y="1047130"/>
            <a:ext cx="2851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2214" y="1430765"/>
            <a:ext cx="3848855" cy="3383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当用户将硬盘的一个分区格式化为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分区时，就建立了一个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文件系统。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文件系统一样，也是用“簇”为存储单位，一个文件总是占用一个或多个簇。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文件系统使用逻辑簇号（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LCN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）和虚拟簇号（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VCN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）对分区进行管理。逻辑簇号：既对分区内的第一个簇到最后一个簇进行编号，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使用逻辑簇号对簇进行定位。虚拟簇号：既将文件所占用的簇从开头到尾进行编号的，虚拟簇号不要求在物理上是连续的。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文件系统一共由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个“元文件”构成，它们是在分区格式化时写入到硬盘的隐藏文件（以”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$”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开头），也是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文件系统的系统信息。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基本结构如下图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DF25326-19CA-42CC-989C-CEE9DB63176C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6040" y="1103546"/>
            <a:ext cx="4648200" cy="134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D52A76-2D94-411F-961B-69C552C06F12}"/>
              </a:ext>
            </a:extLst>
          </p:cNvPr>
          <p:cNvSpPr txBox="1"/>
          <p:nvPr/>
        </p:nvSpPr>
        <p:spPr>
          <a:xfrm>
            <a:off x="5266922" y="2542406"/>
            <a:ext cx="2611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 NTFS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文件系统结构图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4B98E6C3-0FCD-4B34-9286-7BCD94F18B3B}"/>
              </a:ext>
            </a:extLst>
          </p:cNvPr>
          <p:cNvSpPr txBox="1"/>
          <p:nvPr/>
        </p:nvSpPr>
        <p:spPr>
          <a:xfrm>
            <a:off x="4551725" y="3113106"/>
            <a:ext cx="3282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6342664A-39EC-4C0C-82AA-F08D3FC8D4A3}"/>
              </a:ext>
            </a:extLst>
          </p:cNvPr>
          <p:cNvSpPr txBox="1"/>
          <p:nvPr/>
        </p:nvSpPr>
        <p:spPr>
          <a:xfrm>
            <a:off x="4988936" y="3694074"/>
            <a:ext cx="384885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文件系统的数据分布结构可知，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的备份在该分区的最后一个扇区。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44360" y="4261845"/>
            <a:ext cx="508825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★注意，此时</a:t>
            </a:r>
            <a:r>
              <a:rPr lang="zh-CN" altLang="en-US" sz="1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千万不要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点击格式化磁盘，应点击取消按钮。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将故障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盘插入电脑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USB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后，系统会弹出如下图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所示窗口：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案例1-001">
            <a:extLst>
              <a:ext uri="{FF2B5EF4-FFF2-40B4-BE49-F238E27FC236}">
                <a16:creationId xmlns:a16="http://schemas.microsoft.com/office/drawing/2014/main" id="{55C0AF6E-059A-455C-97C7-965B4FF32D15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376" y="1868756"/>
            <a:ext cx="34766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3995B4C-0EFF-4F71-A881-939BD866C169}"/>
              </a:ext>
            </a:extLst>
          </p:cNvPr>
          <p:cNvSpPr/>
          <p:nvPr/>
        </p:nvSpPr>
        <p:spPr>
          <a:xfrm>
            <a:off x="1297138" y="3592772"/>
            <a:ext cx="2202846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 U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盘提示格式化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790</TotalTime>
  <Words>1196</Words>
  <Application>Microsoft Office PowerPoint</Application>
  <PresentationFormat>全屏显示(16:9)</PresentationFormat>
  <Paragraphs>177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179</cp:revision>
  <dcterms:created xsi:type="dcterms:W3CDTF">2016-11-03T10:55:35Z</dcterms:created>
  <dcterms:modified xsi:type="dcterms:W3CDTF">2021-01-03T11:45:07Z</dcterms:modified>
</cp:coreProperties>
</file>