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8" r:id="rId3"/>
    <p:sldId id="259" r:id="rId4"/>
    <p:sldId id="279" r:id="rId5"/>
    <p:sldId id="284" r:id="rId6"/>
    <p:sldId id="280" r:id="rId7"/>
    <p:sldId id="285" r:id="rId8"/>
    <p:sldId id="286" r:id="rId9"/>
    <p:sldId id="300" r:id="rId10"/>
    <p:sldId id="281" r:id="rId11"/>
    <p:sldId id="287" r:id="rId12"/>
    <p:sldId id="301" r:id="rId13"/>
    <p:sldId id="288" r:id="rId14"/>
    <p:sldId id="289" r:id="rId15"/>
    <p:sldId id="290" r:id="rId16"/>
    <p:sldId id="291" r:id="rId17"/>
    <p:sldId id="292" r:id="rId18"/>
    <p:sldId id="293" r:id="rId19"/>
    <p:sldId id="282" r:id="rId20"/>
    <p:sldId id="295" r:id="rId21"/>
    <p:sldId id="283" r:id="rId22"/>
    <p:sldId id="296" r:id="rId23"/>
    <p:sldId id="297" r:id="rId24"/>
    <p:sldId id="298" r:id="rId25"/>
    <p:sldId id="299"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BB48"/>
    <a:srgbClr val="CCFFCC"/>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76" autoAdjust="0"/>
    <p:restoredTop sz="94660"/>
  </p:normalViewPr>
  <p:slideViewPr>
    <p:cSldViewPr snapToGrid="0">
      <p:cViewPr>
        <p:scale>
          <a:sx n="80" d="100"/>
          <a:sy n="80" d="100"/>
        </p:scale>
        <p:origin x="612" y="4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2020/12/21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1317288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2540330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20706879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23</a:t>
            </a:fld>
            <a:endParaRPr lang="zh-CN" altLang="en-US"/>
          </a:p>
        </p:txBody>
      </p:sp>
    </p:spTree>
    <p:extLst>
      <p:ext uri="{BB962C8B-B14F-4D97-AF65-F5344CB8AC3E}">
        <p14:creationId xmlns:p14="http://schemas.microsoft.com/office/powerpoint/2010/main" val="6444347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24</a:t>
            </a:fld>
            <a:endParaRPr lang="zh-CN" altLang="en-US"/>
          </a:p>
        </p:txBody>
      </p:sp>
    </p:spTree>
    <p:extLst>
      <p:ext uri="{BB962C8B-B14F-4D97-AF65-F5344CB8AC3E}">
        <p14:creationId xmlns:p14="http://schemas.microsoft.com/office/powerpoint/2010/main" val="16491331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25</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1779004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1779004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134612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F50BC9A4-A06F-43FB-A566-44B5F06B1387}"/>
              </a:ext>
            </a:extLst>
          </p:cNvPr>
          <p:cNvSpPr/>
          <p:nvPr userDrawn="1"/>
        </p:nvSpPr>
        <p:spPr>
          <a:xfrm>
            <a:off x="817625" y="534561"/>
            <a:ext cx="1018227" cy="276999"/>
          </a:xfrm>
          <a:prstGeom prst="rect">
            <a:avLst/>
          </a:prstGeom>
        </p:spPr>
        <p:txBody>
          <a:bodyPr wrap="none">
            <a:spAutoFit/>
          </a:bodyPr>
          <a:lstStyle/>
          <a:p>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MBR</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的定义</a:t>
            </a:r>
            <a:endParaRPr lang="zh-CN" altLang="en-US" dirty="0">
              <a:solidFill>
                <a:schemeClr val="accent6">
                  <a:lumMod val="75000"/>
                </a:schemeClr>
              </a:solidFill>
            </a:endParaRPr>
          </a:p>
        </p:txBody>
      </p:sp>
      <p:sp>
        <p:nvSpPr>
          <p:cNvPr id="16" name="文本框 15">
            <a:extLst>
              <a:ext uri="{FF2B5EF4-FFF2-40B4-BE49-F238E27FC236}">
                <a16:creationId xmlns=""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F50BC9A4-A06F-43FB-A566-44B5F06B1387}"/>
              </a:ext>
            </a:extLst>
          </p:cNvPr>
          <p:cNvSpPr/>
          <p:nvPr userDrawn="1"/>
        </p:nvSpPr>
        <p:spPr>
          <a:xfrm>
            <a:off x="817625" y="534561"/>
            <a:ext cx="2031325"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主引导扇区由三个部分组成</a:t>
            </a:r>
            <a:endParaRPr lang="zh-CN" altLang="en-US" dirty="0">
              <a:solidFill>
                <a:schemeClr val="accent6">
                  <a:lumMod val="75000"/>
                </a:schemeClr>
              </a:solidFill>
            </a:endParaRPr>
          </a:p>
        </p:txBody>
      </p:sp>
      <p:sp>
        <p:nvSpPr>
          <p:cNvPr id="16" name="文本框 15">
            <a:extLst>
              <a:ext uri="{FF2B5EF4-FFF2-40B4-BE49-F238E27FC236}">
                <a16:creationId xmlns=""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故障现象</a:t>
            </a:r>
            <a:endParaRPr lang="zh-CN" altLang="en-US" dirty="0">
              <a:solidFill>
                <a:schemeClr val="accent6">
                  <a:lumMod val="75000"/>
                </a:schemeClr>
              </a:solidFill>
            </a:endParaRPr>
          </a:p>
        </p:txBody>
      </p:sp>
      <p:sp>
        <p:nvSpPr>
          <p:cNvPr id="16" name="文本框 15">
            <a:extLst>
              <a:ext uri="{FF2B5EF4-FFF2-40B4-BE49-F238E27FC236}">
                <a16:creationId xmlns=""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解决方案</a:t>
            </a:r>
            <a:endParaRPr lang="zh-CN" altLang="en-US" dirty="0">
              <a:solidFill>
                <a:schemeClr val="accent6">
                  <a:lumMod val="75000"/>
                </a:schemeClr>
              </a:solidFill>
            </a:endParaRPr>
          </a:p>
        </p:txBody>
      </p:sp>
      <p:sp>
        <p:nvSpPr>
          <p:cNvPr id="16" name="文本框 15">
            <a:extLst>
              <a:ext uri="{FF2B5EF4-FFF2-40B4-BE49-F238E27FC236}">
                <a16:creationId xmlns=""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454173E-8BE0-43B8-B9F2-AF9190E59ED5}" type="datetimeFigureOut">
              <a:rPr lang="zh-CN" altLang="en-US" smtClean="0"/>
              <a:t>2020/12/21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0EE5D71-07DE-437C-ACEC-D52CA2721CA4}" type="slidenum">
              <a:rPr lang="zh-CN" altLang="en-US" smtClean="0"/>
              <a:t>‹#›</a:t>
            </a:fld>
            <a:endParaRPr lang="zh-CN" altLang="en-US"/>
          </a:p>
        </p:txBody>
      </p:sp>
    </p:spTree>
    <p:extLst>
      <p:ext uri="{BB962C8B-B14F-4D97-AF65-F5344CB8AC3E}">
        <p14:creationId xmlns:p14="http://schemas.microsoft.com/office/powerpoint/2010/main" val="1774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66" r:id="rId6"/>
    <p:sldLayoutId id="2147483667" r:id="rId7"/>
    <p:sldLayoutId id="2147483669" r:id="rId8"/>
    <p:sldLayoutId id="214748366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 xmlns:a16="http://schemas.microsoft.com/office/drawing/2014/main" id="{7644CAB5-BD78-46D3-B395-32008B9A5944}"/>
              </a:ext>
            </a:extLst>
          </p:cNvPr>
          <p:cNvGrpSpPr/>
          <p:nvPr/>
        </p:nvGrpSpPr>
        <p:grpSpPr>
          <a:xfrm>
            <a:off x="4286153" y="2771564"/>
            <a:ext cx="3931200"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5363521" y="2620046"/>
              <a:ext cx="2772875" cy="432812"/>
            </a:xfrm>
            <a:prstGeom prst="rect">
              <a:avLst/>
            </a:prstGeom>
            <a:noFill/>
          </p:spPr>
          <p:txBody>
            <a:bodyPr wrap="none" lIns="51435" tIns="25718" rIns="51435" bIns="25718" rtlCol="0">
              <a:spAutoFit/>
            </a:bodyPr>
            <a:lstStyle/>
            <a:p>
              <a:r>
                <a:rPr lang="zh-CN" altLang="en-US" sz="2475" b="1" dirty="0">
                  <a:solidFill>
                    <a:srgbClr val="92D050"/>
                  </a:solidFill>
                  <a:latin typeface="微软雅黑" panose="020B0503020204020204" pitchFamily="34" charset="-122"/>
                  <a:ea typeface="微软雅黑" panose="020B0503020204020204" pitchFamily="34" charset="-122"/>
                </a:rPr>
                <a:t>恢复</a:t>
              </a:r>
              <a:r>
                <a:rPr lang="en-US" altLang="zh-CN" sz="2475" b="1" dirty="0">
                  <a:solidFill>
                    <a:srgbClr val="92D050"/>
                  </a:solidFill>
                  <a:latin typeface="微软雅黑" panose="020B0503020204020204" pitchFamily="34" charset="-122"/>
                  <a:ea typeface="微软雅黑" panose="020B0503020204020204" pitchFamily="34" charset="-122"/>
                </a:rPr>
                <a:t>MBR</a:t>
              </a:r>
              <a:r>
                <a:rPr lang="zh-CN" altLang="en-US" sz="2475" b="1" dirty="0">
                  <a:solidFill>
                    <a:srgbClr val="92D050"/>
                  </a:solidFill>
                  <a:latin typeface="微软雅黑" panose="020B0503020204020204" pitchFamily="34" charset="-122"/>
                  <a:ea typeface="微软雅黑" panose="020B0503020204020204" pitchFamily="34" charset="-122"/>
                </a:rPr>
                <a:t>故障恢复</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 xmlns:a16="http://schemas.microsoft.com/office/drawing/2014/main" id="{455D39FF-8087-4676-A6B6-39A179F006CF}"/>
              </a:ext>
            </a:extLst>
          </p:cNvPr>
          <p:cNvSpPr txBox="1"/>
          <p:nvPr/>
        </p:nvSpPr>
        <p:spPr>
          <a:xfrm>
            <a:off x="3198187" y="1078287"/>
            <a:ext cx="6060114" cy="1374735"/>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使用</a:t>
            </a:r>
            <a:r>
              <a:rPr lang="en-US" altLang="zh-CN" sz="5000" b="1" spc="600" dirty="0" err="1">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WinHex</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软件</a:t>
            </a: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 xmlns:a16="http://schemas.microsoft.com/office/drawing/2014/main"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11" name="图片 10">
            <a:extLst>
              <a:ext uri="{FF2B5EF4-FFF2-40B4-BE49-F238E27FC236}">
                <a16:creationId xmlns="" xmlns:a16="http://schemas.microsoft.com/office/drawing/2014/main" id="{A089C5E0-0672-47A7-A4BE-56B0044C9BB3}"/>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355113" y="1600200"/>
            <a:ext cx="4023036" cy="2502626"/>
          </a:xfrm>
          <a:prstGeom prst="rect">
            <a:avLst/>
          </a:prstGeom>
          <a:noFill/>
          <a:ln w="9525">
            <a:noFill/>
            <a:miter lim="800000"/>
            <a:headEnd/>
            <a:tailEnd/>
          </a:ln>
        </p:spPr>
      </p:pic>
      <p:sp>
        <p:nvSpPr>
          <p:cNvPr id="12" name="矩形 11">
            <a:extLst>
              <a:ext uri="{FF2B5EF4-FFF2-40B4-BE49-F238E27FC236}">
                <a16:creationId xmlns="" xmlns:a16="http://schemas.microsoft.com/office/drawing/2014/main" id="{AF76915F-1261-4A84-BD7D-0BE1C3064ABB}"/>
              </a:ext>
            </a:extLst>
          </p:cNvPr>
          <p:cNvSpPr/>
          <p:nvPr/>
        </p:nvSpPr>
        <p:spPr>
          <a:xfrm>
            <a:off x="1101154" y="4162347"/>
            <a:ext cx="2242922"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1-2 </a:t>
            </a:r>
            <a:r>
              <a:rPr lang="zh-CN" altLang="en-US" sz="1400" b="1" dirty="0">
                <a:solidFill>
                  <a:schemeClr val="bg1"/>
                </a:solidFill>
                <a:latin typeface="微软雅黑" pitchFamily="34" charset="-122"/>
                <a:ea typeface="微软雅黑" pitchFamily="34" charset="-122"/>
              </a:rPr>
              <a:t>无法显示故障盘</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 xmlns:a16="http://schemas.microsoft.com/office/drawing/2014/main" id="{E2F6B397-D9F2-4B01-A283-73965BA2252D}"/>
              </a:ext>
            </a:extLst>
          </p:cNvPr>
          <p:cNvSpPr txBox="1"/>
          <p:nvPr/>
        </p:nvSpPr>
        <p:spPr>
          <a:xfrm>
            <a:off x="4910290" y="2312249"/>
            <a:ext cx="3691536" cy="990015"/>
          </a:xfrm>
          <a:prstGeom prst="rect">
            <a:avLst/>
          </a:prstGeom>
          <a:noFill/>
        </p:spPr>
        <p:txBody>
          <a:bodyPr wrap="square" rtlCol="0">
            <a:spAutoFit/>
          </a:bodyPr>
          <a:lstStyle/>
          <a:p>
            <a:pPr>
              <a:lnSpc>
                <a:spcPts val="3500"/>
              </a:lnSpc>
              <a:spcAft>
                <a:spcPts val="600"/>
              </a:spcAft>
            </a:pPr>
            <a:r>
              <a:rPr lang="en-US" altLang="zh-CN" sz="2000" b="1" dirty="0">
                <a:solidFill>
                  <a:srgbClr val="FFFF00"/>
                </a:solidFill>
                <a:latin typeface="微软雅黑" pitchFamily="34" charset="-122"/>
                <a:ea typeface="微软雅黑" pitchFamily="34" charset="-122"/>
              </a:rPr>
              <a:t>       </a:t>
            </a:r>
            <a:r>
              <a:rPr lang="zh-CN" altLang="en-US" sz="2000" b="1" dirty="0">
                <a:solidFill>
                  <a:srgbClr val="FFFF00"/>
                </a:solidFill>
                <a:latin typeface="微软雅黑" pitchFamily="34" charset="-122"/>
                <a:ea typeface="微软雅黑" pitchFamily="34" charset="-122"/>
              </a:rPr>
              <a:t> 插入故障硬盘后，硬盘无法显示。如下图</a:t>
            </a:r>
            <a:r>
              <a:rPr lang="en-US" altLang="zh-CN" sz="2000" b="1" dirty="0">
                <a:solidFill>
                  <a:srgbClr val="FFFF00"/>
                </a:solidFill>
                <a:latin typeface="微软雅黑" pitchFamily="34" charset="-122"/>
                <a:ea typeface="微软雅黑" pitchFamily="34" charset="-122"/>
              </a:rPr>
              <a:t>1-2</a:t>
            </a:r>
            <a:r>
              <a:rPr lang="zh-CN" altLang="en-US" sz="2000" b="1" dirty="0">
                <a:solidFill>
                  <a:srgbClr val="FFFF00"/>
                </a:solidFill>
                <a:latin typeface="微软雅黑" pitchFamily="34" charset="-122"/>
                <a:ea typeface="微软雅黑" pitchFamily="34" charset="-122"/>
              </a:rPr>
              <a:t>所示：</a:t>
            </a:r>
            <a:endParaRPr lang="zh-CN" altLang="zh-CN" sz="2000" b="1" dirty="0">
              <a:solidFill>
                <a:srgbClr val="FFFF00"/>
              </a:solidFill>
              <a:latin typeface="微软雅黑" pitchFamily="34" charset="-122"/>
              <a:ea typeface="微软雅黑" pitchFamily="34" charset="-122"/>
            </a:endParaRPr>
          </a:p>
        </p:txBody>
      </p:sp>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11" name="图片 10">
            <a:extLst>
              <a:ext uri="{FF2B5EF4-FFF2-40B4-BE49-F238E27FC236}">
                <a16:creationId xmlns="" xmlns:a16="http://schemas.microsoft.com/office/drawing/2014/main" id="{A089C5E0-0672-47A7-A4BE-56B0044C9BB3}"/>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528177" y="1531154"/>
            <a:ext cx="3676908" cy="2621668"/>
          </a:xfrm>
          <a:prstGeom prst="rect">
            <a:avLst/>
          </a:prstGeom>
          <a:noFill/>
          <a:ln w="9525">
            <a:noFill/>
            <a:miter lim="800000"/>
            <a:headEnd/>
            <a:tailEnd/>
          </a:ln>
        </p:spPr>
      </p:pic>
      <p:sp>
        <p:nvSpPr>
          <p:cNvPr id="12" name="矩形 11">
            <a:extLst>
              <a:ext uri="{FF2B5EF4-FFF2-40B4-BE49-F238E27FC236}">
                <a16:creationId xmlns="" xmlns:a16="http://schemas.microsoft.com/office/drawing/2014/main" id="{AF76915F-1261-4A84-BD7D-0BE1C3064ABB}"/>
              </a:ext>
            </a:extLst>
          </p:cNvPr>
          <p:cNvSpPr/>
          <p:nvPr/>
        </p:nvSpPr>
        <p:spPr>
          <a:xfrm>
            <a:off x="1045851" y="4162347"/>
            <a:ext cx="2353528"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1-3 </a:t>
            </a:r>
            <a:r>
              <a:rPr lang="zh-CN" altLang="en-US" sz="1400" b="1" dirty="0">
                <a:solidFill>
                  <a:schemeClr val="bg1"/>
                </a:solidFill>
                <a:latin typeface="微软雅黑" pitchFamily="34" charset="-122"/>
                <a:ea typeface="微软雅黑" pitchFamily="34" charset="-122"/>
              </a:rPr>
              <a:t>磁盘</a:t>
            </a: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显示未分配</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 xmlns:a16="http://schemas.microsoft.com/office/drawing/2014/main" id="{E2F6B397-D9F2-4B01-A283-73965BA2252D}"/>
              </a:ext>
            </a:extLst>
          </p:cNvPr>
          <p:cNvSpPr txBox="1"/>
          <p:nvPr/>
        </p:nvSpPr>
        <p:spPr>
          <a:xfrm>
            <a:off x="4910290" y="1683244"/>
            <a:ext cx="3691536" cy="2336537"/>
          </a:xfrm>
          <a:prstGeom prst="rect">
            <a:avLst/>
          </a:prstGeom>
          <a:noFill/>
        </p:spPr>
        <p:txBody>
          <a:bodyPr wrap="square" rtlCol="0">
            <a:spAutoFit/>
          </a:bodyPr>
          <a:lstStyle/>
          <a:p>
            <a:pPr>
              <a:lnSpc>
                <a:spcPts val="3500"/>
              </a:lnSpc>
              <a:spcAft>
                <a:spcPts val="600"/>
              </a:spcAft>
            </a:pPr>
            <a:r>
              <a:rPr lang="en-US" altLang="zh-CN" sz="2000" b="1" dirty="0">
                <a:solidFill>
                  <a:srgbClr val="FFFF00"/>
                </a:solidFill>
                <a:latin typeface="微软雅黑" pitchFamily="34" charset="-122"/>
                <a:ea typeface="微软雅黑" pitchFamily="34" charset="-122"/>
              </a:rPr>
              <a:t>       </a:t>
            </a:r>
            <a:r>
              <a:rPr lang="zh-CN" altLang="en-US" sz="2000" b="1" dirty="0">
                <a:solidFill>
                  <a:srgbClr val="FFFF00"/>
                </a:solidFill>
                <a:latin typeface="微软雅黑" pitchFamily="34" charset="-122"/>
                <a:ea typeface="微软雅黑" pitchFamily="34" charset="-122"/>
              </a:rPr>
              <a:t>  选择桌面“计算机”图标，单击鼠标右键，选择管理，在弹出的计算机管理窗口，再点击磁盘管理查看，发现故障硬盘显示未分配。如下图</a:t>
            </a:r>
            <a:r>
              <a:rPr lang="en-US" altLang="zh-CN" sz="2000" b="1" dirty="0">
                <a:solidFill>
                  <a:srgbClr val="FFFF00"/>
                </a:solidFill>
                <a:latin typeface="微软雅黑" pitchFamily="34" charset="-122"/>
                <a:ea typeface="微软雅黑" pitchFamily="34" charset="-122"/>
              </a:rPr>
              <a:t>1-3</a:t>
            </a:r>
            <a:r>
              <a:rPr lang="zh-CN" altLang="en-US" sz="2000" b="1" dirty="0">
                <a:solidFill>
                  <a:srgbClr val="FFFF00"/>
                </a:solidFill>
                <a:latin typeface="微软雅黑" pitchFamily="34" charset="-122"/>
                <a:ea typeface="微软雅黑" pitchFamily="34" charset="-122"/>
              </a:rPr>
              <a:t>所示：</a:t>
            </a:r>
            <a:endParaRPr lang="zh-CN" altLang="zh-CN" sz="2000" b="1" dirty="0">
              <a:solidFill>
                <a:srgbClr val="FFFF00"/>
              </a:solidFill>
              <a:latin typeface="微软雅黑" pitchFamily="34" charset="-122"/>
              <a:ea typeface="微软雅黑" pitchFamily="34" charset="-122"/>
            </a:endParaRPr>
          </a:p>
        </p:txBody>
      </p:sp>
    </p:spTree>
    <p:extLst>
      <p:ext uri="{BB962C8B-B14F-4D97-AF65-F5344CB8AC3E}">
        <p14:creationId xmlns:p14="http://schemas.microsoft.com/office/powerpoint/2010/main" val="42782676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 xmlns:a16="http://schemas.microsoft.com/office/drawing/2014/main" id="{62DF3D51-20EC-48EB-9266-01A3646489A8}"/>
              </a:ext>
            </a:extLst>
          </p:cNvPr>
          <p:cNvSpPr/>
          <p:nvPr/>
        </p:nvSpPr>
        <p:spPr>
          <a:xfrm>
            <a:off x="2377940" y="517193"/>
            <a:ext cx="730520"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1</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5" name="矩形 14">
            <a:extLst>
              <a:ext uri="{FF2B5EF4-FFF2-40B4-BE49-F238E27FC236}">
                <a16:creationId xmlns="" xmlns:a16="http://schemas.microsoft.com/office/drawing/2014/main" id="{55D3A687-4ADF-43C0-AB52-56E39E5153DD}"/>
              </a:ext>
            </a:extLst>
          </p:cNvPr>
          <p:cNvSpPr/>
          <p:nvPr/>
        </p:nvSpPr>
        <p:spPr>
          <a:xfrm>
            <a:off x="5995827" y="4587971"/>
            <a:ext cx="2231701"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1-4</a:t>
            </a:r>
            <a:r>
              <a:rPr lang="zh-CN" altLang="en-US" sz="1400" b="1" dirty="0">
                <a:solidFill>
                  <a:schemeClr val="bg1"/>
                </a:solidFill>
                <a:latin typeface="微软雅黑" pitchFamily="34" charset="-122"/>
                <a:ea typeface="微软雅黑" pitchFamily="34" charset="-122"/>
              </a:rPr>
              <a:t>选择故障盘</a:t>
            </a:r>
            <a:r>
              <a:rPr lang="en-US" altLang="zh-CN" sz="1400" b="1" dirty="0">
                <a:solidFill>
                  <a:schemeClr val="bg1"/>
                </a:solidFill>
                <a:latin typeface="微软雅黑" pitchFamily="34" charset="-122"/>
                <a:ea typeface="微软雅黑" pitchFamily="34" charset="-122"/>
              </a:rPr>
              <a:t>HD1</a:t>
            </a:r>
            <a:endParaRPr lang="zh-CN" altLang="zh-CN" sz="1400" b="1" dirty="0">
              <a:solidFill>
                <a:schemeClr val="bg1"/>
              </a:solidFill>
              <a:latin typeface="微软雅黑" pitchFamily="34" charset="-122"/>
              <a:ea typeface="微软雅黑" pitchFamily="34" charset="-122"/>
            </a:endParaRPr>
          </a:p>
        </p:txBody>
      </p:sp>
      <p:pic>
        <p:nvPicPr>
          <p:cNvPr id="16" name="图片 15">
            <a:extLst>
              <a:ext uri="{FF2B5EF4-FFF2-40B4-BE49-F238E27FC236}">
                <a16:creationId xmlns="" xmlns:a16="http://schemas.microsoft.com/office/drawing/2014/main" id="{264042E4-7816-4B8C-A37D-E86C749EB51D}"/>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5573864" y="1778037"/>
            <a:ext cx="3077141" cy="2131311"/>
          </a:xfrm>
          <a:prstGeom prst="rect">
            <a:avLst/>
          </a:prstGeom>
          <a:noFill/>
          <a:ln w="9525">
            <a:noFill/>
            <a:miter lim="800000"/>
            <a:headEnd/>
            <a:tailEnd/>
          </a:ln>
        </p:spPr>
      </p:pic>
      <p:sp>
        <p:nvSpPr>
          <p:cNvPr id="17" name="TextBox 6">
            <a:extLst>
              <a:ext uri="{FF2B5EF4-FFF2-40B4-BE49-F238E27FC236}">
                <a16:creationId xmlns="" xmlns:a16="http://schemas.microsoft.com/office/drawing/2014/main" id="{6F731AAD-26A8-4699-BF00-515956D0CE77}"/>
              </a:ext>
            </a:extLst>
          </p:cNvPr>
          <p:cNvSpPr txBox="1"/>
          <p:nvPr/>
        </p:nvSpPr>
        <p:spPr>
          <a:xfrm>
            <a:off x="512595" y="1438268"/>
            <a:ext cx="4425165" cy="1378839"/>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1</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3000"/>
              </a:lnSpc>
              <a:spcAft>
                <a:spcPts val="600"/>
              </a:spcAft>
            </a:pPr>
            <a:r>
              <a:rPr lang="zh-CN" altLang="en-US" sz="1400" b="1" dirty="0">
                <a:solidFill>
                  <a:schemeClr val="bg1"/>
                </a:solidFill>
                <a:latin typeface="微软雅黑" pitchFamily="34" charset="-122"/>
                <a:ea typeface="微软雅黑" pitchFamily="34" charset="-122"/>
              </a:rPr>
              <a:t>打开</a:t>
            </a:r>
            <a:r>
              <a:rPr lang="en-US" altLang="zh-CN" sz="1400" b="1" dirty="0">
                <a:solidFill>
                  <a:schemeClr val="bg1"/>
                </a:solidFill>
                <a:latin typeface="微软雅黑" pitchFamily="34" charset="-122"/>
                <a:ea typeface="微软雅黑" pitchFamily="34" charset="-122"/>
              </a:rPr>
              <a:t>WINHEX</a:t>
            </a:r>
            <a:r>
              <a:rPr lang="zh-CN" altLang="en-US" sz="1400" b="1" dirty="0">
                <a:solidFill>
                  <a:schemeClr val="bg1"/>
                </a:solidFill>
                <a:latin typeface="微软雅黑" pitchFamily="34" charset="-122"/>
                <a:ea typeface="微软雅黑" pitchFamily="34" charset="-122"/>
              </a:rPr>
              <a:t>数据恢复软件对目标硬盘进行编辑，选择故障盘</a:t>
            </a:r>
            <a:r>
              <a:rPr lang="en-US" altLang="zh-CN" sz="1400" b="1" dirty="0">
                <a:solidFill>
                  <a:schemeClr val="bg1"/>
                </a:solidFill>
                <a:latin typeface="微软雅黑" pitchFamily="34" charset="-122"/>
                <a:ea typeface="微软雅黑" pitchFamily="34" charset="-122"/>
              </a:rPr>
              <a:t>HD1</a:t>
            </a:r>
            <a:r>
              <a:rPr lang="zh-CN" altLang="en-US" sz="1400" b="1" dirty="0">
                <a:solidFill>
                  <a:schemeClr val="bg1"/>
                </a:solidFill>
                <a:latin typeface="微软雅黑" pitchFamily="34" charset="-122"/>
                <a:ea typeface="微软雅黑" pitchFamily="34" charset="-122"/>
              </a:rPr>
              <a:t>，如下</a:t>
            </a:r>
            <a:r>
              <a:rPr lang="en-US" altLang="zh-CN" sz="1400" b="1" dirty="0">
                <a:solidFill>
                  <a:schemeClr val="bg1"/>
                </a:solidFill>
                <a:latin typeface="微软雅黑" pitchFamily="34" charset="-122"/>
                <a:ea typeface="微软雅黑" pitchFamily="34" charset="-122"/>
              </a:rPr>
              <a:t>1-4</a:t>
            </a:r>
            <a:r>
              <a:rPr lang="zh-CN" altLang="en-US" sz="1400" b="1" dirty="0">
                <a:solidFill>
                  <a:schemeClr val="bg1"/>
                </a:solidFill>
                <a:latin typeface="微软雅黑" pitchFamily="34" charset="-122"/>
                <a:ea typeface="微软雅黑" pitchFamily="34" charset="-122"/>
              </a:rPr>
              <a:t>所</a:t>
            </a:r>
            <a:r>
              <a:rPr lang="zh-CN" altLang="en-US" sz="1400" b="1" dirty="0" smtClean="0">
                <a:solidFill>
                  <a:schemeClr val="bg1"/>
                </a:solidFill>
                <a:latin typeface="微软雅黑" pitchFamily="34" charset="-122"/>
                <a:ea typeface="微软雅黑" pitchFamily="34" charset="-122"/>
              </a:rPr>
              <a:t>示</a:t>
            </a:r>
            <a:r>
              <a:rPr lang="zh-CN" altLang="en-US" sz="1400" b="1" dirty="0">
                <a:solidFill>
                  <a:schemeClr val="bg1"/>
                </a:solidFill>
                <a:latin typeface="微软雅黑" pitchFamily="34" charset="-122"/>
                <a:ea typeface="微软雅黑" pitchFamily="34" charset="-122"/>
              </a:rPr>
              <a:t>。</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0147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 xmlns:a16="http://schemas.microsoft.com/office/drawing/2014/main" id="{05E03C80-EBC3-4B62-9EAA-81E853D80351}"/>
              </a:ext>
            </a:extLst>
          </p:cNvPr>
          <p:cNvSpPr/>
          <p:nvPr/>
        </p:nvSpPr>
        <p:spPr>
          <a:xfrm>
            <a:off x="5325451" y="4607806"/>
            <a:ext cx="2820004"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1-5</a:t>
            </a:r>
            <a:r>
              <a:rPr lang="zh-CN" altLang="en-US" sz="1400" b="1" dirty="0">
                <a:solidFill>
                  <a:schemeClr val="bg1"/>
                </a:solidFill>
                <a:latin typeface="微软雅黑" pitchFamily="34" charset="-122"/>
                <a:ea typeface="微软雅黑" pitchFamily="34" charset="-122"/>
              </a:rPr>
              <a:t>查看分区表</a:t>
            </a:r>
            <a:endParaRPr lang="zh-CN" altLang="zh-CN" sz="1400" b="1" dirty="0">
              <a:solidFill>
                <a:schemeClr val="bg1"/>
              </a:solidFill>
              <a:latin typeface="微软雅黑" pitchFamily="34" charset="-122"/>
              <a:ea typeface="微软雅黑" pitchFamily="34" charset="-122"/>
            </a:endParaRPr>
          </a:p>
        </p:txBody>
      </p:sp>
      <p:pic>
        <p:nvPicPr>
          <p:cNvPr id="12" name="图片 11">
            <a:extLst>
              <a:ext uri="{FF2B5EF4-FFF2-40B4-BE49-F238E27FC236}">
                <a16:creationId xmlns="" xmlns:a16="http://schemas.microsoft.com/office/drawing/2014/main" id="{FB5450E5-0E33-4AF1-9F42-B3FBA728772F}"/>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5077645" y="1145853"/>
            <a:ext cx="3402469" cy="3357147"/>
          </a:xfrm>
          <a:prstGeom prst="rect">
            <a:avLst/>
          </a:prstGeom>
          <a:noFill/>
          <a:ln w="12700">
            <a:solidFill>
              <a:schemeClr val="bg1"/>
            </a:solidFill>
            <a:miter lim="800000"/>
            <a:headEnd/>
            <a:tailEnd/>
          </a:ln>
        </p:spPr>
      </p:pic>
      <p:sp>
        <p:nvSpPr>
          <p:cNvPr id="13" name="TextBox 6">
            <a:extLst>
              <a:ext uri="{FF2B5EF4-FFF2-40B4-BE49-F238E27FC236}">
                <a16:creationId xmlns="" xmlns:a16="http://schemas.microsoft.com/office/drawing/2014/main" id="{CC13F31C-BEA6-41ED-90BA-A27B22543641}"/>
              </a:ext>
            </a:extLst>
          </p:cNvPr>
          <p:cNvSpPr txBox="1"/>
          <p:nvPr/>
        </p:nvSpPr>
        <p:spPr>
          <a:xfrm>
            <a:off x="369365" y="1296928"/>
            <a:ext cx="4051560" cy="1635319"/>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b="1" dirty="0">
                <a:solidFill>
                  <a:schemeClr val="bg1"/>
                </a:solidFill>
                <a:latin typeface="微软雅黑" pitchFamily="34" charset="-122"/>
                <a:ea typeface="微软雅黑" pitchFamily="34" charset="-122"/>
              </a:rPr>
              <a:t>打开故障硬盘</a:t>
            </a:r>
            <a:r>
              <a:rPr lang="en-US" altLang="zh-CN" sz="1400" b="1" dirty="0">
                <a:solidFill>
                  <a:schemeClr val="bg1"/>
                </a:solidFill>
                <a:latin typeface="微软雅黑" pitchFamily="34" charset="-122"/>
                <a:ea typeface="微软雅黑" pitchFamily="34" charset="-122"/>
              </a:rPr>
              <a:t>HD1</a:t>
            </a:r>
            <a:r>
              <a:rPr lang="zh-CN" altLang="en-US" sz="1400" b="1" dirty="0">
                <a:solidFill>
                  <a:schemeClr val="bg1"/>
                </a:solidFill>
                <a:latin typeface="微软雅黑" pitchFamily="34" charset="-122"/>
                <a:ea typeface="微软雅黑" pitchFamily="34" charset="-122"/>
              </a:rPr>
              <a:t>，查看</a:t>
            </a:r>
            <a:r>
              <a:rPr lang="en-US" altLang="zh-CN" sz="1400" b="1" dirty="0">
                <a:solidFill>
                  <a:schemeClr val="bg1"/>
                </a:solidFill>
                <a:latin typeface="微软雅黑" pitchFamily="34" charset="-122"/>
                <a:ea typeface="微软雅黑" pitchFamily="34" charset="-122"/>
              </a:rPr>
              <a:t>0</a:t>
            </a:r>
            <a:r>
              <a:rPr lang="zh-CN" altLang="en-US" sz="1400" b="1" dirty="0">
                <a:solidFill>
                  <a:schemeClr val="bg1"/>
                </a:solidFill>
                <a:latin typeface="微软雅黑" pitchFamily="34" charset="-122"/>
                <a:ea typeface="微软雅黑" pitchFamily="34" charset="-122"/>
              </a:rPr>
              <a:t>号扇区时发现</a:t>
            </a:r>
            <a:r>
              <a:rPr lang="en-US" altLang="zh-CN" sz="1400" b="1" dirty="0">
                <a:solidFill>
                  <a:schemeClr val="bg1"/>
                </a:solidFill>
                <a:latin typeface="微软雅黑" pitchFamily="34" charset="-122"/>
                <a:ea typeface="微软雅黑" pitchFamily="34" charset="-122"/>
              </a:rPr>
              <a:t>MBR</a:t>
            </a:r>
            <a:r>
              <a:rPr lang="zh-CN" altLang="en-US" sz="1400" b="1" dirty="0">
                <a:solidFill>
                  <a:schemeClr val="bg1"/>
                </a:solidFill>
                <a:latin typeface="微软雅黑" pitchFamily="34" charset="-122"/>
                <a:ea typeface="微软雅黑" pitchFamily="34" charset="-122"/>
              </a:rPr>
              <a:t>被清空。如下图</a:t>
            </a:r>
            <a:r>
              <a:rPr lang="en-US" altLang="zh-CN" sz="1400" b="1" dirty="0">
                <a:solidFill>
                  <a:schemeClr val="bg1"/>
                </a:solidFill>
                <a:latin typeface="微软雅黑" pitchFamily="34" charset="-122"/>
                <a:ea typeface="微软雅黑" pitchFamily="34" charset="-122"/>
              </a:rPr>
              <a:t>1-5</a:t>
            </a:r>
            <a:r>
              <a:rPr lang="zh-CN" altLang="en-US" sz="1400" b="1" dirty="0">
                <a:solidFill>
                  <a:schemeClr val="bg1"/>
                </a:solidFill>
                <a:latin typeface="微软雅黑" pitchFamily="34" charset="-122"/>
                <a:ea typeface="微软雅黑" pitchFamily="34" charset="-122"/>
              </a:rPr>
              <a:t>所示</a:t>
            </a:r>
            <a:r>
              <a:rPr lang="en-US" altLang="zh-CN" sz="1400" b="1" dirty="0">
                <a:solidFill>
                  <a:schemeClr val="bg1"/>
                </a:solidFill>
                <a:latin typeface="微软雅黑" pitchFamily="34" charset="-122"/>
                <a:ea typeface="微软雅黑" pitchFamily="34" charset="-122"/>
              </a:rPr>
              <a:t>:</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 xmlns:a16="http://schemas.microsoft.com/office/drawing/2014/main"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 xmlns:a16="http://schemas.microsoft.com/office/drawing/2014/main" id="{0AD7E612-E973-4617-93BC-AE08F8174B30}"/>
              </a:ext>
            </a:extLst>
          </p:cNvPr>
          <p:cNvSpPr/>
          <p:nvPr/>
        </p:nvSpPr>
        <p:spPr>
          <a:xfrm>
            <a:off x="5280737" y="4285367"/>
            <a:ext cx="3196177"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1-6</a:t>
            </a:r>
            <a:r>
              <a:rPr lang="zh-CN" altLang="en-US" sz="1400" b="1" dirty="0">
                <a:solidFill>
                  <a:schemeClr val="bg1"/>
                </a:solidFill>
                <a:latin typeface="微软雅黑" pitchFamily="34" charset="-122"/>
                <a:ea typeface="微软雅黑" pitchFamily="34" charset="-122"/>
              </a:rPr>
              <a:t>寻找结束标号</a:t>
            </a:r>
            <a:r>
              <a:rPr lang="en-US" altLang="zh-CN" sz="1400" b="1" dirty="0">
                <a:solidFill>
                  <a:schemeClr val="bg1"/>
                </a:solidFill>
                <a:latin typeface="微软雅黑" pitchFamily="34" charset="-122"/>
                <a:ea typeface="微软雅黑" pitchFamily="34" charset="-122"/>
              </a:rPr>
              <a:t>55AA</a:t>
            </a:r>
            <a:endParaRPr lang="zh-CN" altLang="zh-CN" sz="1400" b="1" dirty="0">
              <a:solidFill>
                <a:schemeClr val="bg1"/>
              </a:solidFill>
              <a:latin typeface="微软雅黑" pitchFamily="34" charset="-122"/>
              <a:ea typeface="微软雅黑" pitchFamily="34" charset="-122"/>
            </a:endParaRPr>
          </a:p>
        </p:txBody>
      </p:sp>
      <p:pic>
        <p:nvPicPr>
          <p:cNvPr id="12" name="图片 11">
            <a:extLst>
              <a:ext uri="{FF2B5EF4-FFF2-40B4-BE49-F238E27FC236}">
                <a16:creationId xmlns="" xmlns:a16="http://schemas.microsoft.com/office/drawing/2014/main" id="{2A9A7894-47E5-4246-A80A-C35037AA19B6}"/>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757485" y="1319513"/>
            <a:ext cx="2330823" cy="2583984"/>
          </a:xfrm>
          <a:prstGeom prst="rect">
            <a:avLst/>
          </a:prstGeom>
          <a:noFill/>
          <a:ln w="9525">
            <a:noFill/>
            <a:miter lim="800000"/>
            <a:headEnd/>
            <a:tailEnd/>
          </a:ln>
        </p:spPr>
      </p:pic>
      <p:sp>
        <p:nvSpPr>
          <p:cNvPr id="13" name="TextBox 6">
            <a:extLst>
              <a:ext uri="{FF2B5EF4-FFF2-40B4-BE49-F238E27FC236}">
                <a16:creationId xmlns="" xmlns:a16="http://schemas.microsoft.com/office/drawing/2014/main" id="{2EF257DB-3B50-4950-9969-0A0D48B1CDC2}"/>
              </a:ext>
            </a:extLst>
          </p:cNvPr>
          <p:cNvSpPr txBox="1"/>
          <p:nvPr/>
        </p:nvSpPr>
        <p:spPr>
          <a:xfrm>
            <a:off x="440108" y="1279758"/>
            <a:ext cx="4290918" cy="1635319"/>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3</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b="1" dirty="0">
                <a:solidFill>
                  <a:schemeClr val="bg1"/>
                </a:solidFill>
                <a:latin typeface="微软雅黑" pitchFamily="34" charset="-122"/>
                <a:ea typeface="微软雅黑" pitchFamily="34" charset="-122"/>
              </a:rPr>
              <a:t>到</a:t>
            </a: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号扇区开始向下搜索结束标号</a:t>
            </a:r>
            <a:r>
              <a:rPr lang="en-US" altLang="zh-CN" sz="1400" b="1" dirty="0">
                <a:solidFill>
                  <a:schemeClr val="bg1"/>
                </a:solidFill>
                <a:latin typeface="微软雅黑" pitchFamily="34" charset="-122"/>
                <a:ea typeface="微软雅黑" pitchFamily="34" charset="-122"/>
              </a:rPr>
              <a:t>55AA</a:t>
            </a:r>
            <a:r>
              <a:rPr lang="zh-CN" altLang="en-US" sz="1400" b="1" dirty="0">
                <a:solidFill>
                  <a:schemeClr val="bg1"/>
                </a:solidFill>
                <a:latin typeface="微软雅黑" pitchFamily="34" charset="-122"/>
                <a:ea typeface="微软雅黑" pitchFamily="34" charset="-122"/>
              </a:rPr>
              <a:t>。如下图</a:t>
            </a:r>
            <a:r>
              <a:rPr lang="en-US" altLang="zh-CN" sz="1400" b="1" dirty="0">
                <a:solidFill>
                  <a:schemeClr val="bg1"/>
                </a:solidFill>
                <a:latin typeface="微软雅黑" pitchFamily="34" charset="-122"/>
                <a:ea typeface="微软雅黑" pitchFamily="34" charset="-122"/>
              </a:rPr>
              <a:t>1-6</a:t>
            </a:r>
            <a:r>
              <a:rPr lang="zh-CN" altLang="en-US" sz="1400" b="1" dirty="0">
                <a:solidFill>
                  <a:schemeClr val="bg1"/>
                </a:solidFill>
                <a:latin typeface="微软雅黑" pitchFamily="34" charset="-122"/>
                <a:ea typeface="微软雅黑" pitchFamily="34" charset="-122"/>
              </a:rPr>
              <a:t>所示</a:t>
            </a:r>
            <a:r>
              <a:rPr lang="en-US" altLang="zh-CN" sz="1400" b="1" dirty="0">
                <a:solidFill>
                  <a:schemeClr val="bg1"/>
                </a:solidFill>
                <a:latin typeface="微软雅黑" pitchFamily="34" charset="-122"/>
                <a:ea typeface="微软雅黑" pitchFamily="34" charset="-122"/>
              </a:rPr>
              <a:t>:</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 xmlns:a16="http://schemas.microsoft.com/office/drawing/2014/main"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3</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2137966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 xmlns:a16="http://schemas.microsoft.com/office/drawing/2014/main" id="{2F17EFA7-846B-4C8A-9910-A486EA1C9455}"/>
              </a:ext>
            </a:extLst>
          </p:cNvPr>
          <p:cNvSpPr/>
          <p:nvPr/>
        </p:nvSpPr>
        <p:spPr>
          <a:xfrm>
            <a:off x="5392773" y="4484028"/>
            <a:ext cx="3196177"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1-7 DBR</a:t>
            </a:r>
            <a:r>
              <a:rPr lang="zh-CN" altLang="en-US" sz="1400" b="1" dirty="0">
                <a:solidFill>
                  <a:schemeClr val="bg1"/>
                </a:solidFill>
                <a:latin typeface="微软雅黑" pitchFamily="34" charset="-122"/>
                <a:ea typeface="微软雅黑" pitchFamily="34" charset="-122"/>
              </a:rPr>
              <a:t>扇区</a:t>
            </a:r>
            <a:endParaRPr lang="zh-CN" altLang="zh-CN" sz="1400" b="1" dirty="0">
              <a:solidFill>
                <a:schemeClr val="bg1"/>
              </a:solidFill>
              <a:latin typeface="微软雅黑" pitchFamily="34" charset="-122"/>
              <a:ea typeface="微软雅黑" pitchFamily="34" charset="-122"/>
            </a:endParaRPr>
          </a:p>
        </p:txBody>
      </p:sp>
      <p:pic>
        <p:nvPicPr>
          <p:cNvPr id="12" name="图片 11">
            <a:extLst>
              <a:ext uri="{FF2B5EF4-FFF2-40B4-BE49-F238E27FC236}">
                <a16:creationId xmlns="" xmlns:a16="http://schemas.microsoft.com/office/drawing/2014/main" id="{A289BC3A-A931-4913-8D9D-AF0116E659EF}"/>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467939" y="1290904"/>
            <a:ext cx="3198667" cy="2968055"/>
          </a:xfrm>
          <a:prstGeom prst="rect">
            <a:avLst/>
          </a:prstGeom>
          <a:noFill/>
          <a:ln w="12700">
            <a:solidFill>
              <a:schemeClr val="accent5">
                <a:lumMod val="75000"/>
              </a:schemeClr>
            </a:solidFill>
            <a:miter lim="800000"/>
            <a:headEnd/>
            <a:tailEnd/>
          </a:ln>
        </p:spPr>
      </p:pic>
      <p:sp>
        <p:nvSpPr>
          <p:cNvPr id="13" name="TextBox 6">
            <a:extLst>
              <a:ext uri="{FF2B5EF4-FFF2-40B4-BE49-F238E27FC236}">
                <a16:creationId xmlns="" xmlns:a16="http://schemas.microsoft.com/office/drawing/2014/main" id="{13ED63F5-0D49-47BC-93EE-7680989E226A}"/>
              </a:ext>
            </a:extLst>
          </p:cNvPr>
          <p:cNvSpPr txBox="1"/>
          <p:nvPr/>
        </p:nvSpPr>
        <p:spPr>
          <a:xfrm>
            <a:off x="477394" y="1597294"/>
            <a:ext cx="4412658" cy="2661241"/>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4</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b="1" dirty="0">
                <a:solidFill>
                  <a:schemeClr val="bg1"/>
                </a:solidFill>
                <a:latin typeface="微软雅黑" pitchFamily="34" charset="-122"/>
                <a:ea typeface="微软雅黑" pitchFamily="34" charset="-122"/>
              </a:rPr>
              <a:t>搜索到</a:t>
            </a:r>
            <a:r>
              <a:rPr lang="en-US" altLang="zh-CN" sz="1400" b="1" dirty="0">
                <a:solidFill>
                  <a:schemeClr val="bg1"/>
                </a:solidFill>
                <a:latin typeface="微软雅黑" pitchFamily="34" charset="-122"/>
                <a:ea typeface="微软雅黑" pitchFamily="34" charset="-122"/>
              </a:rPr>
              <a:t>55AA</a:t>
            </a:r>
            <a:r>
              <a:rPr lang="zh-CN" altLang="en-US" sz="1400" b="1" dirty="0">
                <a:solidFill>
                  <a:schemeClr val="bg1"/>
                </a:solidFill>
                <a:latin typeface="微软雅黑" pitchFamily="34" charset="-122"/>
                <a:ea typeface="微软雅黑" pitchFamily="34" charset="-122"/>
              </a:rPr>
              <a:t>后看到当前</a:t>
            </a:r>
            <a:r>
              <a:rPr lang="en-US" altLang="zh-CN" sz="1400" b="1" dirty="0">
                <a:solidFill>
                  <a:schemeClr val="bg1"/>
                </a:solidFill>
                <a:latin typeface="微软雅黑" pitchFamily="34" charset="-122"/>
                <a:ea typeface="微软雅黑" pitchFamily="34" charset="-122"/>
              </a:rPr>
              <a:t>DBR</a:t>
            </a:r>
            <a:r>
              <a:rPr lang="zh-CN" altLang="en-US" sz="1400" b="1" dirty="0">
                <a:solidFill>
                  <a:schemeClr val="bg1"/>
                </a:solidFill>
                <a:latin typeface="微软雅黑" pitchFamily="34" charset="-122"/>
                <a:ea typeface="微软雅黑" pitchFamily="34" charset="-122"/>
              </a:rPr>
              <a:t>扇区是</a:t>
            </a:r>
            <a:r>
              <a:rPr lang="en-US" altLang="zh-CN" sz="1400" b="1" dirty="0">
                <a:solidFill>
                  <a:schemeClr val="bg1"/>
                </a:solidFill>
                <a:latin typeface="微软雅黑" pitchFamily="34" charset="-122"/>
                <a:ea typeface="微软雅黑" pitchFamily="34" charset="-122"/>
              </a:rPr>
              <a:t>2048</a:t>
            </a:r>
            <a:r>
              <a:rPr lang="zh-CN" altLang="en-US" sz="1400" b="1" dirty="0">
                <a:solidFill>
                  <a:schemeClr val="bg1"/>
                </a:solidFill>
                <a:latin typeface="微软雅黑" pitchFamily="34" charset="-122"/>
                <a:ea typeface="微软雅黑" pitchFamily="34" charset="-122"/>
              </a:rPr>
              <a:t>，从引导号</a:t>
            </a:r>
            <a:r>
              <a:rPr lang="en-US" altLang="zh-CN" sz="1400" b="1" dirty="0">
                <a:solidFill>
                  <a:schemeClr val="bg1"/>
                </a:solidFill>
                <a:latin typeface="微软雅黑" pitchFamily="34" charset="-122"/>
                <a:ea typeface="微软雅黑" pitchFamily="34" charset="-122"/>
              </a:rPr>
              <a:t>EB 52 90</a:t>
            </a:r>
            <a:r>
              <a:rPr lang="zh-CN" altLang="en-US" sz="1400" b="1" dirty="0">
                <a:solidFill>
                  <a:schemeClr val="bg1"/>
                </a:solidFill>
                <a:latin typeface="微软雅黑" pitchFamily="34" charset="-122"/>
                <a:ea typeface="微软雅黑" pitchFamily="34" charset="-122"/>
              </a:rPr>
              <a:t>得知硬盘为</a:t>
            </a:r>
            <a:r>
              <a:rPr lang="en-US" altLang="zh-CN" sz="1400" b="1" dirty="0">
                <a:solidFill>
                  <a:schemeClr val="bg1"/>
                </a:solidFill>
                <a:latin typeface="微软雅黑" pitchFamily="34" charset="-122"/>
                <a:ea typeface="微软雅黑" pitchFamily="34" charset="-122"/>
              </a:rPr>
              <a:t>NTFS</a:t>
            </a:r>
            <a:r>
              <a:rPr lang="zh-CN" altLang="en-US" sz="1400" b="1" dirty="0">
                <a:solidFill>
                  <a:schemeClr val="bg1"/>
                </a:solidFill>
                <a:latin typeface="微软雅黑" pitchFamily="34" charset="-122"/>
                <a:ea typeface="微软雅黑" pitchFamily="34" charset="-122"/>
              </a:rPr>
              <a:t>格式（</a:t>
            </a:r>
            <a:r>
              <a:rPr lang="en-US" altLang="zh-CN" sz="1400" b="1" dirty="0">
                <a:solidFill>
                  <a:schemeClr val="bg1"/>
                </a:solidFill>
                <a:latin typeface="微软雅黑" pitchFamily="34" charset="-122"/>
                <a:ea typeface="微软雅黑" pitchFamily="34" charset="-122"/>
              </a:rPr>
              <a:t>EB 58 90</a:t>
            </a:r>
            <a:r>
              <a:rPr lang="zh-CN" altLang="en-US" sz="1400" b="1" dirty="0">
                <a:solidFill>
                  <a:schemeClr val="bg1"/>
                </a:solidFill>
                <a:latin typeface="微软雅黑" pitchFamily="34" charset="-122"/>
                <a:ea typeface="微软雅黑" pitchFamily="34" charset="-122"/>
              </a:rPr>
              <a:t>为</a:t>
            </a:r>
            <a:r>
              <a:rPr lang="en-US" altLang="zh-CN" sz="1400" b="1" dirty="0">
                <a:solidFill>
                  <a:schemeClr val="bg1"/>
                </a:solidFill>
                <a:latin typeface="微软雅黑" pitchFamily="34" charset="-122"/>
                <a:ea typeface="微软雅黑" pitchFamily="34" charset="-122"/>
              </a:rPr>
              <a:t>FAT32</a:t>
            </a:r>
            <a:r>
              <a:rPr lang="zh-CN" altLang="en-US" sz="1400" b="1" dirty="0">
                <a:solidFill>
                  <a:schemeClr val="bg1"/>
                </a:solidFill>
                <a:latin typeface="微软雅黑" pitchFamily="34" charset="-122"/>
                <a:ea typeface="微软雅黑" pitchFamily="34" charset="-122"/>
              </a:rPr>
              <a:t>格式），从</a:t>
            </a:r>
            <a:r>
              <a:rPr lang="en-US" altLang="zh-CN" sz="1400" b="1" dirty="0">
                <a:solidFill>
                  <a:schemeClr val="bg1"/>
                </a:solidFill>
                <a:latin typeface="微软雅黑" pitchFamily="34" charset="-122"/>
                <a:ea typeface="微软雅黑" pitchFamily="34" charset="-122"/>
              </a:rPr>
              <a:t>0X28-0X2C</a:t>
            </a:r>
            <a:r>
              <a:rPr lang="zh-CN" altLang="en-US" sz="1400" b="1" dirty="0">
                <a:solidFill>
                  <a:schemeClr val="bg1"/>
                </a:solidFill>
                <a:latin typeface="微软雅黑" pitchFamily="34" charset="-122"/>
                <a:ea typeface="微软雅黑" pitchFamily="34" charset="-122"/>
              </a:rPr>
              <a:t>字节为分区大小（</a:t>
            </a:r>
            <a:r>
              <a:rPr lang="en-US" altLang="zh-CN" sz="1400" b="1" dirty="0">
                <a:solidFill>
                  <a:schemeClr val="bg1"/>
                </a:solidFill>
                <a:latin typeface="微软雅黑" pitchFamily="34" charset="-122"/>
                <a:ea typeface="微软雅黑" pitchFamily="34" charset="-122"/>
              </a:rPr>
              <a:t>32 D2 42 25</a:t>
            </a:r>
            <a:r>
              <a:rPr lang="zh-CN" altLang="en-US" sz="1400" b="1" dirty="0">
                <a:solidFill>
                  <a:schemeClr val="bg1"/>
                </a:solidFill>
                <a:latin typeface="微软雅黑" pitchFamily="34" charset="-122"/>
                <a:ea typeface="微软雅黑" pitchFamily="34" charset="-122"/>
              </a:rPr>
              <a:t>）。将以上数据记录。如下图</a:t>
            </a:r>
            <a:r>
              <a:rPr lang="en-US" altLang="zh-CN" sz="1400" b="1" dirty="0">
                <a:solidFill>
                  <a:schemeClr val="bg1"/>
                </a:solidFill>
                <a:latin typeface="微软雅黑" pitchFamily="34" charset="-122"/>
                <a:ea typeface="微软雅黑" pitchFamily="34" charset="-122"/>
              </a:rPr>
              <a:t>1-7</a:t>
            </a:r>
            <a:r>
              <a:rPr lang="zh-CN" altLang="en-US" sz="1400" b="1" dirty="0">
                <a:solidFill>
                  <a:schemeClr val="bg1"/>
                </a:solidFill>
                <a:latin typeface="微软雅黑" pitchFamily="34" charset="-122"/>
                <a:ea typeface="微软雅黑" pitchFamily="34" charset="-122"/>
              </a:rPr>
              <a:t>所示</a:t>
            </a:r>
            <a:r>
              <a:rPr lang="en-US" altLang="zh-CN" sz="1400" b="1" dirty="0">
                <a:solidFill>
                  <a:schemeClr val="bg1"/>
                </a:solidFill>
                <a:latin typeface="微软雅黑" pitchFamily="34" charset="-122"/>
                <a:ea typeface="微软雅黑" pitchFamily="34" charset="-122"/>
              </a:rPr>
              <a:t>:</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 xmlns:a16="http://schemas.microsoft.com/office/drawing/2014/main" id="{C6C8561D-9B9E-4A95-8638-CE246D9B900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0886114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 xmlns:a16="http://schemas.microsoft.com/office/drawing/2014/main" id="{4F32FD13-7F35-4C95-8F72-D54A8FF98842}"/>
              </a:ext>
            </a:extLst>
          </p:cNvPr>
          <p:cNvSpPr/>
          <p:nvPr/>
        </p:nvSpPr>
        <p:spPr>
          <a:xfrm>
            <a:off x="5553357" y="4523989"/>
            <a:ext cx="3196177"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1-8</a:t>
            </a:r>
            <a:r>
              <a:rPr lang="zh-CN" altLang="en-US" sz="1400" b="1" dirty="0">
                <a:solidFill>
                  <a:schemeClr val="bg1"/>
                </a:solidFill>
                <a:latin typeface="微软雅黑" pitchFamily="34" charset="-122"/>
                <a:ea typeface="微软雅黑" pitchFamily="34" charset="-122"/>
              </a:rPr>
              <a:t>恢复</a:t>
            </a:r>
            <a:r>
              <a:rPr lang="en-US" altLang="zh-CN" sz="1400" b="1" dirty="0">
                <a:solidFill>
                  <a:schemeClr val="bg1"/>
                </a:solidFill>
                <a:latin typeface="微软雅黑" pitchFamily="34" charset="-122"/>
                <a:ea typeface="微软雅黑" pitchFamily="34" charset="-122"/>
              </a:rPr>
              <a:t>MBR</a:t>
            </a:r>
            <a:endParaRPr lang="zh-CN" altLang="zh-CN" sz="1400" b="1" dirty="0">
              <a:solidFill>
                <a:schemeClr val="bg1"/>
              </a:solidFill>
              <a:latin typeface="微软雅黑" pitchFamily="34" charset="-122"/>
              <a:ea typeface="微软雅黑" pitchFamily="34" charset="-122"/>
            </a:endParaRPr>
          </a:p>
        </p:txBody>
      </p:sp>
      <p:pic>
        <p:nvPicPr>
          <p:cNvPr id="12" name="图片 11">
            <a:extLst>
              <a:ext uri="{FF2B5EF4-FFF2-40B4-BE49-F238E27FC236}">
                <a16:creationId xmlns="" xmlns:a16="http://schemas.microsoft.com/office/drawing/2014/main" id="{65A7C981-CAEA-4CE6-B7DD-C2437BE8F565}"/>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836169" y="1192572"/>
            <a:ext cx="2585124" cy="3148841"/>
          </a:xfrm>
          <a:prstGeom prst="rect">
            <a:avLst/>
          </a:prstGeom>
          <a:noFill/>
          <a:ln w="12700">
            <a:solidFill>
              <a:schemeClr val="accent5">
                <a:lumMod val="75000"/>
              </a:schemeClr>
            </a:solidFill>
            <a:miter lim="800000"/>
            <a:headEnd/>
            <a:tailEnd/>
          </a:ln>
        </p:spPr>
      </p:pic>
      <p:sp>
        <p:nvSpPr>
          <p:cNvPr id="13" name="TextBox 6">
            <a:extLst>
              <a:ext uri="{FF2B5EF4-FFF2-40B4-BE49-F238E27FC236}">
                <a16:creationId xmlns="" xmlns:a16="http://schemas.microsoft.com/office/drawing/2014/main" id="{4E849DCF-BB7D-4219-B44C-B733E24F5146}"/>
              </a:ext>
            </a:extLst>
          </p:cNvPr>
          <p:cNvSpPr txBox="1"/>
          <p:nvPr/>
        </p:nvSpPr>
        <p:spPr>
          <a:xfrm>
            <a:off x="464970" y="1154258"/>
            <a:ext cx="4529075" cy="3687163"/>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5</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b="1" dirty="0">
                <a:solidFill>
                  <a:schemeClr val="bg1"/>
                </a:solidFill>
                <a:latin typeface="微软雅黑" pitchFamily="34" charset="-122"/>
                <a:ea typeface="微软雅黑" pitchFamily="34" charset="-122"/>
              </a:rPr>
              <a:t>回到</a:t>
            </a:r>
            <a:r>
              <a:rPr lang="en-US" altLang="zh-CN" sz="1400" b="1" dirty="0">
                <a:solidFill>
                  <a:schemeClr val="bg1"/>
                </a:solidFill>
                <a:latin typeface="微软雅黑" pitchFamily="34" charset="-122"/>
                <a:ea typeface="微软雅黑" pitchFamily="34" charset="-122"/>
              </a:rPr>
              <a:t>0</a:t>
            </a:r>
            <a:r>
              <a:rPr lang="zh-CN" altLang="en-US" sz="1400" b="1" dirty="0">
                <a:solidFill>
                  <a:schemeClr val="bg1"/>
                </a:solidFill>
                <a:latin typeface="微软雅黑" pitchFamily="34" charset="-122"/>
                <a:ea typeface="微软雅黑" pitchFamily="34" charset="-122"/>
              </a:rPr>
              <a:t>号扇区按位置填入数值，</a:t>
            </a:r>
            <a:r>
              <a:rPr lang="en-US" altLang="zh-CN" sz="1400" b="1" dirty="0">
                <a:solidFill>
                  <a:schemeClr val="bg1"/>
                </a:solidFill>
                <a:latin typeface="微软雅黑" pitchFamily="34" charset="-122"/>
                <a:ea typeface="微软雅黑" pitchFamily="34" charset="-122"/>
              </a:rPr>
              <a:t>0XBE</a:t>
            </a:r>
            <a:r>
              <a:rPr lang="zh-CN" altLang="en-US" sz="1400" b="1" dirty="0">
                <a:solidFill>
                  <a:schemeClr val="bg1"/>
                </a:solidFill>
                <a:latin typeface="微软雅黑" pitchFamily="34" charset="-122"/>
                <a:ea typeface="微软雅黑" pitchFamily="34" charset="-122"/>
              </a:rPr>
              <a:t>位置是</a:t>
            </a:r>
            <a:r>
              <a:rPr lang="en-US" altLang="zh-CN" sz="1400" b="1" dirty="0">
                <a:solidFill>
                  <a:schemeClr val="bg1"/>
                </a:solidFill>
                <a:latin typeface="微软雅黑" pitchFamily="34" charset="-122"/>
                <a:ea typeface="微软雅黑" pitchFamily="34" charset="-122"/>
              </a:rPr>
              <a:t>MBR</a:t>
            </a:r>
            <a:r>
              <a:rPr lang="zh-CN" altLang="en-US" sz="1400" b="1" dirty="0">
                <a:solidFill>
                  <a:schemeClr val="bg1"/>
                </a:solidFill>
                <a:latin typeface="微软雅黑" pitchFamily="34" charset="-122"/>
                <a:ea typeface="微软雅黑" pitchFamily="34" charset="-122"/>
              </a:rPr>
              <a:t>激活引导为</a:t>
            </a:r>
            <a:r>
              <a:rPr lang="en-US" altLang="zh-CN" sz="1400" b="1" dirty="0">
                <a:solidFill>
                  <a:schemeClr val="bg1"/>
                </a:solidFill>
                <a:latin typeface="微软雅黑" pitchFamily="34" charset="-122"/>
                <a:ea typeface="微软雅黑" pitchFamily="34" charset="-122"/>
              </a:rPr>
              <a:t>80</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0XC2</a:t>
            </a:r>
            <a:r>
              <a:rPr lang="zh-CN" altLang="en-US" sz="1400" b="1" dirty="0">
                <a:solidFill>
                  <a:schemeClr val="bg1"/>
                </a:solidFill>
                <a:latin typeface="微软雅黑" pitchFamily="34" charset="-122"/>
                <a:ea typeface="微软雅黑" pitchFamily="34" charset="-122"/>
              </a:rPr>
              <a:t>位置是</a:t>
            </a:r>
            <a:r>
              <a:rPr lang="en-US" altLang="zh-CN" sz="1400" b="1" dirty="0">
                <a:solidFill>
                  <a:schemeClr val="bg1"/>
                </a:solidFill>
                <a:latin typeface="微软雅黑" pitchFamily="34" charset="-122"/>
                <a:ea typeface="微软雅黑" pitchFamily="34" charset="-122"/>
              </a:rPr>
              <a:t>NTFS</a:t>
            </a:r>
            <a:r>
              <a:rPr lang="zh-CN" altLang="en-US" sz="1400" b="1" dirty="0">
                <a:solidFill>
                  <a:schemeClr val="bg1"/>
                </a:solidFill>
                <a:latin typeface="微软雅黑" pitchFamily="34" charset="-122"/>
                <a:ea typeface="微软雅黑" pitchFamily="34" charset="-122"/>
              </a:rPr>
              <a:t>格式为</a:t>
            </a:r>
            <a:r>
              <a:rPr lang="en-US" altLang="zh-CN" sz="1400" b="1" dirty="0">
                <a:solidFill>
                  <a:schemeClr val="bg1"/>
                </a:solidFill>
                <a:latin typeface="微软雅黑" pitchFamily="34" charset="-122"/>
                <a:ea typeface="微软雅黑" pitchFamily="34" charset="-122"/>
              </a:rPr>
              <a:t>07</a:t>
            </a:r>
            <a:r>
              <a:rPr lang="zh-CN" altLang="en-US" sz="1400" b="1" dirty="0">
                <a:solidFill>
                  <a:schemeClr val="bg1"/>
                </a:solidFill>
                <a:latin typeface="微软雅黑" pitchFamily="34" charset="-122"/>
                <a:ea typeface="微软雅黑" pitchFamily="34" charset="-122"/>
              </a:rPr>
              <a:t>（若为</a:t>
            </a:r>
            <a:r>
              <a:rPr lang="en-US" altLang="zh-CN" sz="1400" b="1" dirty="0">
                <a:solidFill>
                  <a:schemeClr val="bg1"/>
                </a:solidFill>
                <a:latin typeface="微软雅黑" pitchFamily="34" charset="-122"/>
                <a:ea typeface="微软雅黑" pitchFamily="34" charset="-122"/>
              </a:rPr>
              <a:t>FAT32</a:t>
            </a:r>
            <a:r>
              <a:rPr lang="zh-CN" altLang="en-US" sz="1400" b="1" dirty="0">
                <a:solidFill>
                  <a:schemeClr val="bg1"/>
                </a:solidFill>
                <a:latin typeface="微软雅黑" pitchFamily="34" charset="-122"/>
                <a:ea typeface="微软雅黑" pitchFamily="34" charset="-122"/>
              </a:rPr>
              <a:t>则是</a:t>
            </a:r>
            <a:r>
              <a:rPr lang="en-US" altLang="zh-CN" sz="1400" b="1" dirty="0">
                <a:solidFill>
                  <a:schemeClr val="bg1"/>
                </a:solidFill>
                <a:latin typeface="微软雅黑" pitchFamily="34" charset="-122"/>
                <a:ea typeface="微软雅黑" pitchFamily="34" charset="-122"/>
              </a:rPr>
              <a:t>0B</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0XC6-0XC9</a:t>
            </a:r>
            <a:r>
              <a:rPr lang="zh-CN" altLang="en-US" sz="1400" b="1" dirty="0">
                <a:solidFill>
                  <a:schemeClr val="bg1"/>
                </a:solidFill>
                <a:latin typeface="微软雅黑" pitchFamily="34" charset="-122"/>
                <a:ea typeface="微软雅黑" pitchFamily="34" charset="-122"/>
              </a:rPr>
              <a:t>四个字节是主分区</a:t>
            </a:r>
            <a:r>
              <a:rPr lang="en-US" altLang="zh-CN" sz="1400" b="1" dirty="0">
                <a:solidFill>
                  <a:schemeClr val="bg1"/>
                </a:solidFill>
                <a:latin typeface="微软雅黑" pitchFamily="34" charset="-122"/>
                <a:ea typeface="微软雅黑" pitchFamily="34" charset="-122"/>
              </a:rPr>
              <a:t>DBR</a:t>
            </a:r>
            <a:r>
              <a:rPr lang="zh-CN" altLang="en-US" sz="1400" b="1" dirty="0">
                <a:solidFill>
                  <a:schemeClr val="bg1"/>
                </a:solidFill>
                <a:latin typeface="微软雅黑" pitchFamily="34" charset="-122"/>
                <a:ea typeface="微软雅黑" pitchFamily="34" charset="-122"/>
              </a:rPr>
              <a:t>扇区所在位置为</a:t>
            </a:r>
            <a:r>
              <a:rPr lang="en-US" altLang="zh-CN" sz="1400" b="1" dirty="0">
                <a:solidFill>
                  <a:schemeClr val="bg1"/>
                </a:solidFill>
                <a:latin typeface="微软雅黑" pitchFamily="34" charset="-122"/>
                <a:ea typeface="微软雅黑" pitchFamily="34" charset="-122"/>
              </a:rPr>
              <a:t>00 08 00 00</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0XCA-0XCD</a:t>
            </a:r>
            <a:r>
              <a:rPr lang="zh-CN" altLang="en-US" sz="1400" b="1" dirty="0">
                <a:solidFill>
                  <a:schemeClr val="bg1"/>
                </a:solidFill>
                <a:latin typeface="微软雅黑" pitchFamily="34" charset="-122"/>
                <a:ea typeface="微软雅黑" pitchFamily="34" charset="-122"/>
              </a:rPr>
              <a:t>四个字节是分区大小</a:t>
            </a: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后的值为</a:t>
            </a:r>
            <a:r>
              <a:rPr lang="en-US" altLang="zh-CN" sz="1400" b="1" dirty="0">
                <a:solidFill>
                  <a:schemeClr val="bg1"/>
                </a:solidFill>
                <a:latin typeface="微软雅黑" pitchFamily="34" charset="-122"/>
                <a:ea typeface="微软雅黑" pitchFamily="34" charset="-122"/>
              </a:rPr>
              <a:t>EC 52 90 4E</a:t>
            </a:r>
            <a:r>
              <a:rPr lang="zh-CN" altLang="en-US" sz="1400" b="1" dirty="0">
                <a:solidFill>
                  <a:schemeClr val="bg1"/>
                </a:solidFill>
                <a:latin typeface="微软雅黑" pitchFamily="34" charset="-122"/>
                <a:ea typeface="微软雅黑" pitchFamily="34" charset="-122"/>
              </a:rPr>
              <a:t>。将以上数据填入后保存数据。如下图</a:t>
            </a:r>
            <a:r>
              <a:rPr lang="en-US" altLang="zh-CN" sz="1400" b="1" dirty="0">
                <a:solidFill>
                  <a:schemeClr val="bg1"/>
                </a:solidFill>
                <a:latin typeface="微软雅黑" pitchFamily="34" charset="-122"/>
                <a:ea typeface="微软雅黑" pitchFamily="34" charset="-122"/>
              </a:rPr>
              <a:t>1-8</a:t>
            </a:r>
            <a:r>
              <a:rPr lang="zh-CN" altLang="en-US" sz="1400" b="1" dirty="0">
                <a:solidFill>
                  <a:schemeClr val="bg1"/>
                </a:solidFill>
                <a:latin typeface="微软雅黑" pitchFamily="34" charset="-122"/>
                <a:ea typeface="微软雅黑" pitchFamily="34" charset="-122"/>
              </a:rPr>
              <a:t>所示</a:t>
            </a:r>
            <a:r>
              <a:rPr lang="en-US" altLang="zh-CN" sz="1400" b="1" dirty="0">
                <a:solidFill>
                  <a:schemeClr val="bg1"/>
                </a:solidFill>
                <a:latin typeface="微软雅黑" pitchFamily="34" charset="-122"/>
                <a:ea typeface="微软雅黑" pitchFamily="34" charset="-122"/>
              </a:rPr>
              <a:t>:</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 xmlns:a16="http://schemas.microsoft.com/office/drawing/2014/main" id="{5CF1C381-4B49-44CF-8C3D-76547733185C}"/>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5</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36135558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 xmlns:a16="http://schemas.microsoft.com/office/drawing/2014/main" id="{6E564E95-1743-463A-9C28-58E8DD460242}"/>
              </a:ext>
            </a:extLst>
          </p:cNvPr>
          <p:cNvSpPr/>
          <p:nvPr/>
        </p:nvSpPr>
        <p:spPr>
          <a:xfrm>
            <a:off x="5354873" y="4323404"/>
            <a:ext cx="3086734"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1-9</a:t>
            </a:r>
            <a:r>
              <a:rPr lang="zh-CN" altLang="en-US" sz="1400" b="1" dirty="0">
                <a:solidFill>
                  <a:schemeClr val="bg1"/>
                </a:solidFill>
                <a:latin typeface="微软雅黑" pitchFamily="34" charset="-122"/>
                <a:ea typeface="微软雅黑" pitchFamily="34" charset="-122"/>
              </a:rPr>
              <a:t>成功恢复故障硬盘</a:t>
            </a:r>
            <a:endParaRPr lang="zh-CN" altLang="zh-CN" sz="1400" b="1" dirty="0">
              <a:solidFill>
                <a:schemeClr val="bg1"/>
              </a:solidFill>
              <a:latin typeface="微软雅黑" pitchFamily="34" charset="-122"/>
              <a:ea typeface="微软雅黑" pitchFamily="34" charset="-122"/>
            </a:endParaRPr>
          </a:p>
        </p:txBody>
      </p:sp>
      <p:pic>
        <p:nvPicPr>
          <p:cNvPr id="12" name="图片 11">
            <a:extLst>
              <a:ext uri="{FF2B5EF4-FFF2-40B4-BE49-F238E27FC236}">
                <a16:creationId xmlns="" xmlns:a16="http://schemas.microsoft.com/office/drawing/2014/main" id="{B0B77037-B1A7-45DF-A6FD-43DC140A79B1}"/>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5197989" y="1825226"/>
            <a:ext cx="3494416" cy="2175273"/>
          </a:xfrm>
          <a:prstGeom prst="rect">
            <a:avLst/>
          </a:prstGeom>
          <a:noFill/>
          <a:ln w="12700">
            <a:solidFill>
              <a:schemeClr val="accent5">
                <a:lumMod val="75000"/>
              </a:schemeClr>
            </a:solidFill>
            <a:miter lim="800000"/>
            <a:headEnd/>
            <a:tailEnd/>
          </a:ln>
        </p:spPr>
      </p:pic>
      <p:sp>
        <p:nvSpPr>
          <p:cNvPr id="13" name="TextBox 6">
            <a:extLst>
              <a:ext uri="{FF2B5EF4-FFF2-40B4-BE49-F238E27FC236}">
                <a16:creationId xmlns="" xmlns:a16="http://schemas.microsoft.com/office/drawing/2014/main" id="{2712CFE9-B2C2-4412-B1E2-E9FBE52F4594}"/>
              </a:ext>
            </a:extLst>
          </p:cNvPr>
          <p:cNvSpPr txBox="1"/>
          <p:nvPr/>
        </p:nvSpPr>
        <p:spPr>
          <a:xfrm>
            <a:off x="475451" y="1423041"/>
            <a:ext cx="4039400" cy="1635319"/>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6</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b="1" dirty="0">
                <a:solidFill>
                  <a:schemeClr val="bg1"/>
                </a:solidFill>
                <a:latin typeface="微软雅黑" pitchFamily="34" charset="-122"/>
                <a:ea typeface="微软雅黑" pitchFamily="34" charset="-122"/>
              </a:rPr>
              <a:t>重新加载故障硬盘，打开“计算机”查看。如下图</a:t>
            </a:r>
            <a:r>
              <a:rPr lang="en-US" altLang="zh-CN" sz="1400" b="1" dirty="0">
                <a:solidFill>
                  <a:schemeClr val="bg1"/>
                </a:solidFill>
                <a:latin typeface="微软雅黑" pitchFamily="34" charset="-122"/>
                <a:ea typeface="微软雅黑" pitchFamily="34" charset="-122"/>
              </a:rPr>
              <a:t>1-9</a:t>
            </a:r>
            <a:r>
              <a:rPr lang="zh-CN" altLang="en-US" sz="1400" b="1" dirty="0">
                <a:solidFill>
                  <a:schemeClr val="bg1"/>
                </a:solidFill>
                <a:latin typeface="微软雅黑" pitchFamily="34" charset="-122"/>
                <a:ea typeface="微软雅黑" pitchFamily="34" charset="-122"/>
              </a:rPr>
              <a:t>所示</a:t>
            </a:r>
            <a:r>
              <a:rPr lang="en-US" altLang="zh-CN" sz="1400" b="1" dirty="0">
                <a:solidFill>
                  <a:schemeClr val="bg1"/>
                </a:solidFill>
                <a:latin typeface="微软雅黑" pitchFamily="34" charset="-122"/>
                <a:ea typeface="微软雅黑" pitchFamily="34" charset="-122"/>
              </a:rPr>
              <a:t>:</a:t>
            </a:r>
            <a:endParaRPr lang="zh-CN" altLang="zh-CN" sz="1400" b="1"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 xmlns:a16="http://schemas.microsoft.com/office/drawing/2014/main" id="{941ABD49-F993-4EB7-AD85-8921A589510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6</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11698903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 xmlns:a16="http://schemas.microsoft.com/office/drawing/2014/main"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 xmlns:a16="http://schemas.microsoft.com/office/drawing/2014/main"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 xmlns:a16="http://schemas.microsoft.com/office/drawing/2014/main" id="{39A2F764-AFD3-4C62-8D1E-8C8046E42202}"/>
              </a:ext>
            </a:extLst>
          </p:cNvPr>
          <p:cNvSpPr txBox="1"/>
          <p:nvPr/>
        </p:nvSpPr>
        <p:spPr>
          <a:xfrm>
            <a:off x="839173" y="1166713"/>
            <a:ext cx="6762273" cy="1056443"/>
          </a:xfrm>
          <a:prstGeom prst="rect">
            <a:avLst/>
          </a:prstGeom>
          <a:noFill/>
        </p:spPr>
        <p:txBody>
          <a:bodyPr wrap="square" rtlCol="0">
            <a:spAutoFit/>
          </a:bodyPr>
          <a:lstStyle/>
          <a:p>
            <a:pPr>
              <a:lnSpc>
                <a:spcPct val="130000"/>
              </a:lnSpc>
              <a:spcAft>
                <a:spcPts val="600"/>
              </a:spcAft>
            </a:pPr>
            <a:r>
              <a:rPr lang="en-US" altLang="zh-CN" dirty="0">
                <a:solidFill>
                  <a:schemeClr val="bg1"/>
                </a:solidFill>
                <a:latin typeface="微软雅黑" pitchFamily="34" charset="-122"/>
                <a:ea typeface="微软雅黑" pitchFamily="34" charset="-122"/>
              </a:rPr>
              <a:t>1.</a:t>
            </a:r>
            <a:r>
              <a:rPr lang="zh-CN" altLang="en-US" dirty="0">
                <a:solidFill>
                  <a:schemeClr val="bg1"/>
                </a:solidFill>
                <a:latin typeface="微软雅黑" pitchFamily="34" charset="-122"/>
                <a:ea typeface="微软雅黑" pitchFamily="34" charset="-122"/>
              </a:rPr>
              <a:t>了解</a:t>
            </a:r>
            <a:r>
              <a:rPr lang="en-US" altLang="zh-CN" dirty="0">
                <a:solidFill>
                  <a:schemeClr val="bg1"/>
                </a:solidFill>
                <a:latin typeface="微软雅黑" pitchFamily="34" charset="-122"/>
                <a:ea typeface="微软雅黑" pitchFamily="34" charset="-122"/>
              </a:rPr>
              <a:t>MBR</a:t>
            </a:r>
            <a:r>
              <a:rPr lang="zh-CN" altLang="en-US" dirty="0">
                <a:solidFill>
                  <a:schemeClr val="bg1"/>
                </a:solidFill>
                <a:latin typeface="微软雅黑" pitchFamily="34" charset="-122"/>
                <a:ea typeface="微软雅黑" pitchFamily="34" charset="-122"/>
              </a:rPr>
              <a:t>文件系统的基本结构。</a:t>
            </a:r>
          </a:p>
          <a:p>
            <a:pPr>
              <a:lnSpc>
                <a:spcPct val="130000"/>
              </a:lnSpc>
              <a:spcAft>
                <a:spcPts val="600"/>
              </a:spcAft>
            </a:pPr>
            <a:r>
              <a:rPr lang="en-US" altLang="zh-CN" dirty="0">
                <a:solidFill>
                  <a:schemeClr val="bg1"/>
                </a:solidFill>
                <a:latin typeface="微软雅黑" pitchFamily="34" charset="-122"/>
                <a:ea typeface="微软雅黑" pitchFamily="34" charset="-122"/>
              </a:rPr>
              <a:t>2.</a:t>
            </a:r>
            <a:r>
              <a:rPr lang="zh-CN" altLang="en-US" dirty="0">
                <a:solidFill>
                  <a:schemeClr val="bg1"/>
                </a:solidFill>
                <a:latin typeface="微软雅黑" pitchFamily="34" charset="-122"/>
                <a:ea typeface="微软雅黑" pitchFamily="34" charset="-122"/>
              </a:rPr>
              <a:t>掌握</a:t>
            </a:r>
            <a:r>
              <a:rPr lang="en-US" altLang="zh-CN" dirty="0">
                <a:solidFill>
                  <a:schemeClr val="bg1"/>
                </a:solidFill>
                <a:latin typeface="微软雅黑" pitchFamily="34" charset="-122"/>
                <a:ea typeface="微软雅黑" pitchFamily="34" charset="-122"/>
              </a:rPr>
              <a:t>MBR</a:t>
            </a:r>
            <a:r>
              <a:rPr lang="zh-CN" altLang="en-US" dirty="0">
                <a:solidFill>
                  <a:schemeClr val="bg1"/>
                </a:solidFill>
                <a:latin typeface="微软雅黑" pitchFamily="34" charset="-122"/>
                <a:ea typeface="微软雅黑" pitchFamily="34" charset="-122"/>
              </a:rPr>
              <a:t>文件系统所在扇区。</a:t>
            </a:r>
          </a:p>
          <a:p>
            <a:pPr>
              <a:lnSpc>
                <a:spcPct val="130000"/>
              </a:lnSpc>
              <a:spcAft>
                <a:spcPts val="600"/>
              </a:spcAft>
            </a:pPr>
            <a:r>
              <a:rPr lang="en-US" altLang="zh-CN" dirty="0">
                <a:solidFill>
                  <a:schemeClr val="bg1"/>
                </a:solidFill>
                <a:latin typeface="微软雅黑" pitchFamily="34" charset="-122"/>
                <a:ea typeface="微软雅黑" pitchFamily="34" charset="-122"/>
              </a:rPr>
              <a:t>3.</a:t>
            </a:r>
            <a:r>
              <a:rPr lang="zh-CN" altLang="en-US" dirty="0">
                <a:solidFill>
                  <a:schemeClr val="bg1"/>
                </a:solidFill>
                <a:latin typeface="微软雅黑" pitchFamily="34" charset="-122"/>
                <a:ea typeface="微软雅黑" pitchFamily="34" charset="-122"/>
              </a:rPr>
              <a:t>利用数据恢复软件完成</a:t>
            </a:r>
            <a:r>
              <a:rPr lang="en-US" altLang="zh-CN" dirty="0">
                <a:solidFill>
                  <a:schemeClr val="bg1"/>
                </a:solidFill>
                <a:latin typeface="微软雅黑" pitchFamily="34" charset="-122"/>
                <a:ea typeface="微软雅黑" pitchFamily="34" charset="-122"/>
              </a:rPr>
              <a:t>MBR</a:t>
            </a:r>
            <a:r>
              <a:rPr lang="zh-CN" altLang="en-US" dirty="0">
                <a:solidFill>
                  <a:schemeClr val="bg1"/>
                </a:solidFill>
                <a:latin typeface="微软雅黑" pitchFamily="34" charset="-122"/>
                <a:ea typeface="微软雅黑" pitchFamily="34" charset="-122"/>
              </a:rPr>
              <a:t>破坏恢复流程。</a:t>
            </a:r>
          </a:p>
        </p:txBody>
      </p:sp>
      <p:graphicFrame>
        <p:nvGraphicFramePr>
          <p:cNvPr id="14" name="表格 13">
            <a:extLst>
              <a:ext uri="{FF2B5EF4-FFF2-40B4-BE49-F238E27FC236}">
                <a16:creationId xmlns="" xmlns:a16="http://schemas.microsoft.com/office/drawing/2014/main" id="{E177759D-5AA2-40FF-A55E-598FBE8573D9}"/>
              </a:ext>
            </a:extLst>
          </p:cNvPr>
          <p:cNvGraphicFramePr>
            <a:graphicFrameLocks noGrp="1"/>
          </p:cNvGraphicFramePr>
          <p:nvPr>
            <p:extLst>
              <p:ext uri="{D42A27DB-BD31-4B8C-83A1-F6EECF244321}">
                <p14:modId xmlns:p14="http://schemas.microsoft.com/office/powerpoint/2010/main" val="705571743"/>
              </p:ext>
            </p:extLst>
          </p:nvPr>
        </p:nvGraphicFramePr>
        <p:xfrm>
          <a:off x="911676" y="2292414"/>
          <a:ext cx="7317925" cy="2493787"/>
        </p:xfrm>
        <a:graphic>
          <a:graphicData uri="http://schemas.openxmlformats.org/drawingml/2006/table">
            <a:tbl>
              <a:tblPr firstRow="1" firstCol="1" bandRow="1">
                <a:tableStyleId>{BDBED569-4797-4DF1-A0F4-6AAB3CD982D8}</a:tableStyleId>
              </a:tblPr>
              <a:tblGrid>
                <a:gridCol w="766125">
                  <a:extLst>
                    <a:ext uri="{9D8B030D-6E8A-4147-A177-3AD203B41FA5}">
                      <a16:colId xmlns="" xmlns:a16="http://schemas.microsoft.com/office/drawing/2014/main" val="20000"/>
                    </a:ext>
                  </a:extLst>
                </a:gridCol>
                <a:gridCol w="1234017">
                  <a:extLst>
                    <a:ext uri="{9D8B030D-6E8A-4147-A177-3AD203B41FA5}">
                      <a16:colId xmlns="" xmlns:a16="http://schemas.microsoft.com/office/drawing/2014/main" val="20001"/>
                    </a:ext>
                  </a:extLst>
                </a:gridCol>
                <a:gridCol w="2515570">
                  <a:extLst>
                    <a:ext uri="{9D8B030D-6E8A-4147-A177-3AD203B41FA5}">
                      <a16:colId xmlns="" xmlns:a16="http://schemas.microsoft.com/office/drawing/2014/main" val="20002"/>
                    </a:ext>
                  </a:extLst>
                </a:gridCol>
                <a:gridCol w="934071">
                  <a:extLst>
                    <a:ext uri="{9D8B030D-6E8A-4147-A177-3AD203B41FA5}">
                      <a16:colId xmlns="" xmlns:a16="http://schemas.microsoft.com/office/drawing/2014/main" val="20003"/>
                    </a:ext>
                  </a:extLst>
                </a:gridCol>
                <a:gridCol w="934071">
                  <a:extLst>
                    <a:ext uri="{9D8B030D-6E8A-4147-A177-3AD203B41FA5}">
                      <a16:colId xmlns="" xmlns:a16="http://schemas.microsoft.com/office/drawing/2014/main" val="20004"/>
                    </a:ext>
                  </a:extLst>
                </a:gridCol>
                <a:gridCol w="934071">
                  <a:extLst>
                    <a:ext uri="{9D8B030D-6E8A-4147-A177-3AD203B41FA5}">
                      <a16:colId xmlns="" xmlns:a16="http://schemas.microsoft.com/office/drawing/2014/main" val="20005"/>
                    </a:ext>
                  </a:extLst>
                </a:gridCol>
              </a:tblGrid>
              <a:tr h="552994">
                <a:tc gridSpan="2">
                  <a:txBody>
                    <a:bodyPr/>
                    <a:lstStyle/>
                    <a:p>
                      <a:pPr indent="125730" algn="ctr">
                        <a:lnSpc>
                          <a:spcPct val="150000"/>
                        </a:lnSpc>
                        <a:spcAft>
                          <a:spcPts val="0"/>
                        </a:spcAft>
                      </a:pPr>
                      <a:r>
                        <a:rPr lang="zh-CN" sz="1200" kern="0" dirty="0">
                          <a:solidFill>
                            <a:schemeClr val="bg1"/>
                          </a:solidFill>
                          <a:effectLst/>
                        </a:rPr>
                        <a:t>评价主体</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70063" marR="70063" marT="35031" marB="35031"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267970" algn="ctr">
                        <a:lnSpc>
                          <a:spcPct val="150000"/>
                        </a:lnSpc>
                        <a:spcAft>
                          <a:spcPts val="0"/>
                        </a:spcAft>
                      </a:pPr>
                      <a:r>
                        <a:rPr lang="zh-CN" sz="1200" kern="0" dirty="0">
                          <a:solidFill>
                            <a:schemeClr val="bg1"/>
                          </a:solidFill>
                          <a:effectLst/>
                        </a:rPr>
                        <a:t>评分标准</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ct val="150000"/>
                        </a:lnSpc>
                        <a:spcAft>
                          <a:spcPts val="0"/>
                        </a:spcAft>
                      </a:pPr>
                      <a:r>
                        <a:rPr lang="zh-CN" sz="1200" kern="0" dirty="0">
                          <a:solidFill>
                            <a:schemeClr val="bg1"/>
                          </a:solidFill>
                          <a:effectLst/>
                        </a:rPr>
                        <a:t>分值</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ct val="150000"/>
                        </a:lnSpc>
                        <a:spcAft>
                          <a:spcPts val="0"/>
                        </a:spcAft>
                      </a:pPr>
                      <a:r>
                        <a:rPr lang="zh-CN" sz="1200" kern="0" dirty="0">
                          <a:solidFill>
                            <a:schemeClr val="bg1"/>
                          </a:solidFill>
                          <a:effectLst/>
                        </a:rPr>
                        <a:t>学生评价</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ct val="150000"/>
                        </a:lnSpc>
                        <a:spcAft>
                          <a:spcPts val="0"/>
                        </a:spcAft>
                      </a:pPr>
                      <a:r>
                        <a:rPr lang="zh-CN" sz="1200" kern="0" dirty="0">
                          <a:solidFill>
                            <a:schemeClr val="bg1"/>
                          </a:solidFill>
                          <a:effectLst/>
                        </a:rPr>
                        <a:t>教师评价</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 xmlns:a16="http://schemas.microsoft.com/office/drawing/2014/main" val="10000"/>
                  </a:ext>
                </a:extLst>
              </a:tr>
              <a:tr h="780240">
                <a:tc rowSpan="2">
                  <a:txBody>
                    <a:bodyPr/>
                    <a:lstStyle/>
                    <a:p>
                      <a:pPr indent="127000" algn="ctr">
                        <a:lnSpc>
                          <a:spcPct val="150000"/>
                        </a:lnSpc>
                        <a:spcAft>
                          <a:spcPts val="0"/>
                        </a:spcAft>
                      </a:pPr>
                      <a:r>
                        <a:rPr lang="zh-CN" altLang="en-US" sz="1100" kern="0" dirty="0" smtClean="0">
                          <a:effectLst/>
                        </a:rPr>
                        <a:t>任务一</a:t>
                      </a:r>
                    </a:p>
                    <a:p>
                      <a:pPr indent="127000" algn="ctr">
                        <a:lnSpc>
                          <a:spcPct val="150000"/>
                        </a:lnSpc>
                        <a:spcAft>
                          <a:spcPts val="0"/>
                        </a:spcAft>
                      </a:pPr>
                      <a:r>
                        <a:rPr lang="zh-CN" altLang="en-US" sz="1100" kern="0" dirty="0" smtClean="0">
                          <a:effectLst/>
                        </a:rPr>
                        <a:t>使用</a:t>
                      </a:r>
                      <a:r>
                        <a:rPr lang="en-US" altLang="zh-CN" sz="1100" kern="0" dirty="0" err="1" smtClean="0">
                          <a:effectLst/>
                        </a:rPr>
                        <a:t>WinHex</a:t>
                      </a:r>
                      <a:r>
                        <a:rPr lang="zh-CN" altLang="en-US" sz="1100" kern="0" dirty="0" smtClean="0">
                          <a:effectLst/>
                        </a:rPr>
                        <a:t>软件恢复</a:t>
                      </a:r>
                      <a:r>
                        <a:rPr lang="en-US" altLang="zh-CN" sz="1100" kern="0" dirty="0" smtClean="0">
                          <a:effectLst/>
                        </a:rPr>
                        <a:t>MBR</a:t>
                      </a:r>
                      <a:r>
                        <a:rPr lang="zh-CN" altLang="en-US" sz="1100" kern="0" dirty="0" smtClean="0">
                          <a:effectLst/>
                        </a:rPr>
                        <a:t>故障恢复</a:t>
                      </a:r>
                      <a:endParaRPr lang="zh-CN" altLang="en-US" sz="1100" kern="0" dirty="0">
                        <a:effectLst/>
                      </a:endParaRPr>
                    </a:p>
                  </a:txBody>
                  <a:tcPr marL="70063" marR="70063" marT="35031" marB="35031"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zh-CN" sz="1100" kern="0" dirty="0">
                          <a:effectLst/>
                        </a:rPr>
                        <a:t>操作评价</a:t>
                      </a:r>
                      <a:endParaRPr lang="zh-CN" sz="11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l">
                        <a:lnSpc>
                          <a:spcPts val="2000"/>
                        </a:lnSpc>
                        <a:spcAft>
                          <a:spcPts val="0"/>
                        </a:spcAft>
                      </a:pPr>
                      <a:r>
                        <a:rPr lang="en-US" altLang="zh-CN" sz="900" kern="100" dirty="0" smtClean="0">
                          <a:effectLst/>
                        </a:rPr>
                        <a:t>1.</a:t>
                      </a:r>
                      <a:r>
                        <a:rPr lang="zh-CN" altLang="en-US" sz="900" kern="100" dirty="0" smtClean="0">
                          <a:effectLst/>
                        </a:rPr>
                        <a:t>熟练使用</a:t>
                      </a:r>
                      <a:r>
                        <a:rPr lang="en-US" altLang="zh-CN" sz="900" kern="100" dirty="0" err="1" smtClean="0">
                          <a:effectLst/>
                        </a:rPr>
                        <a:t>Winhex</a:t>
                      </a:r>
                      <a:r>
                        <a:rPr lang="zh-CN" altLang="en-US" sz="900" kern="100" dirty="0" smtClean="0">
                          <a:effectLst/>
                        </a:rPr>
                        <a:t>软件修复</a:t>
                      </a:r>
                      <a:r>
                        <a:rPr lang="en-US" altLang="zh-CN" sz="900" kern="100" dirty="0" smtClean="0">
                          <a:effectLst/>
                        </a:rPr>
                        <a:t>MBR</a:t>
                      </a:r>
                      <a:r>
                        <a:rPr lang="zh-CN" altLang="en-US" sz="900" kern="100" dirty="0" smtClean="0">
                          <a:effectLst/>
                        </a:rPr>
                        <a:t>文件系统的数据；</a:t>
                      </a:r>
                    </a:p>
                    <a:p>
                      <a:pPr indent="127000" algn="l">
                        <a:lnSpc>
                          <a:spcPts val="2000"/>
                        </a:lnSpc>
                        <a:spcAft>
                          <a:spcPts val="0"/>
                        </a:spcAft>
                      </a:pPr>
                      <a:r>
                        <a:rPr lang="en-US" altLang="zh-CN" sz="900" kern="100" dirty="0" smtClean="0">
                          <a:effectLst/>
                        </a:rPr>
                        <a:t>2.</a:t>
                      </a:r>
                      <a:r>
                        <a:rPr lang="zh-CN" altLang="en-US" sz="900" kern="100" dirty="0" smtClean="0">
                          <a:effectLst/>
                        </a:rPr>
                        <a:t>快速找到</a:t>
                      </a:r>
                      <a:r>
                        <a:rPr lang="en-US" altLang="zh-CN" sz="900" kern="100" dirty="0" smtClean="0">
                          <a:effectLst/>
                        </a:rPr>
                        <a:t>MBR</a:t>
                      </a:r>
                      <a:r>
                        <a:rPr lang="zh-CN" altLang="en-US" sz="900" kern="100" dirty="0" smtClean="0">
                          <a:effectLst/>
                        </a:rPr>
                        <a:t>扇区的位置。</a:t>
                      </a:r>
                      <a:endParaRPr lang="zh-CN" altLang="en-US" sz="900" kern="100" dirty="0">
                        <a:effectLst/>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100" kern="0" dirty="0">
                          <a:effectLst/>
                        </a:rPr>
                        <a:t>50</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 xmlns:a16="http://schemas.microsoft.com/office/drawing/2014/main" val="10001"/>
                  </a:ext>
                </a:extLst>
              </a:tr>
              <a:tr h="698802">
                <a:tc vMerge="1">
                  <a:txBody>
                    <a:bodyPr/>
                    <a:lstStyle/>
                    <a:p>
                      <a:endParaRPr lang="zh-CN" altLang="en-US"/>
                    </a:p>
                  </a:txBody>
                  <a:tcPr/>
                </a:tc>
                <a:tc>
                  <a:txBody>
                    <a:bodyPr/>
                    <a:lstStyle/>
                    <a:p>
                      <a:pPr indent="127000" algn="ctr">
                        <a:lnSpc>
                          <a:spcPct val="150000"/>
                        </a:lnSpc>
                        <a:spcAft>
                          <a:spcPts val="0"/>
                        </a:spcAft>
                      </a:pPr>
                      <a:r>
                        <a:rPr lang="zh-CN" sz="1100" kern="0" dirty="0">
                          <a:effectLst/>
                        </a:rPr>
                        <a:t>成果评价</a:t>
                      </a:r>
                      <a:endParaRPr lang="zh-CN" sz="11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l">
                        <a:lnSpc>
                          <a:spcPts val="2000"/>
                        </a:lnSpc>
                        <a:spcAft>
                          <a:spcPts val="0"/>
                        </a:spcAft>
                      </a:pPr>
                      <a:r>
                        <a:rPr lang="en-US" altLang="zh-CN" sz="900" kern="100" dirty="0" smtClean="0">
                          <a:effectLst/>
                        </a:rPr>
                        <a:t>1.</a:t>
                      </a:r>
                      <a:r>
                        <a:rPr lang="zh-CN" altLang="en-US" sz="900" kern="100" dirty="0" smtClean="0">
                          <a:effectLst/>
                        </a:rPr>
                        <a:t>了解硬盘</a:t>
                      </a:r>
                      <a:r>
                        <a:rPr lang="en-US" altLang="zh-CN" sz="900" kern="100" dirty="0" smtClean="0">
                          <a:effectLst/>
                        </a:rPr>
                        <a:t>MBR</a:t>
                      </a:r>
                      <a:r>
                        <a:rPr lang="zh-CN" altLang="en-US" sz="900" kern="100" dirty="0" smtClean="0">
                          <a:effectLst/>
                        </a:rPr>
                        <a:t>文件系统结构；</a:t>
                      </a:r>
                    </a:p>
                    <a:p>
                      <a:pPr indent="127000" algn="l">
                        <a:lnSpc>
                          <a:spcPts val="2000"/>
                        </a:lnSpc>
                        <a:spcAft>
                          <a:spcPts val="0"/>
                        </a:spcAft>
                      </a:pPr>
                      <a:r>
                        <a:rPr lang="en-US" altLang="zh-CN" sz="900" kern="100" dirty="0" smtClean="0">
                          <a:effectLst/>
                        </a:rPr>
                        <a:t>2.</a:t>
                      </a:r>
                      <a:r>
                        <a:rPr lang="zh-CN" altLang="en-US" sz="900" kern="100" dirty="0" smtClean="0">
                          <a:effectLst/>
                        </a:rPr>
                        <a:t>完成案例中</a:t>
                      </a:r>
                      <a:r>
                        <a:rPr lang="en-US" altLang="zh-CN" sz="900" kern="100" dirty="0" smtClean="0">
                          <a:effectLst/>
                        </a:rPr>
                        <a:t>MBR</a:t>
                      </a:r>
                      <a:r>
                        <a:rPr lang="zh-CN" altLang="en-US" sz="900" kern="100" dirty="0" smtClean="0">
                          <a:effectLst/>
                        </a:rPr>
                        <a:t>故障修复任务。</a:t>
                      </a:r>
                      <a:endParaRPr lang="zh-CN" altLang="en-US" sz="900" kern="100" dirty="0">
                        <a:effectLst/>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100" kern="0" dirty="0">
                          <a:effectLst/>
                        </a:rPr>
                        <a:t>50</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 xmlns:a16="http://schemas.microsoft.com/office/drawing/2014/main" val="10002"/>
                  </a:ext>
                </a:extLst>
              </a:tr>
              <a:tr h="390673">
                <a:tc gridSpan="3">
                  <a:txBody>
                    <a:bodyPr/>
                    <a:lstStyle/>
                    <a:p>
                      <a:pPr indent="267970" algn="ctr">
                        <a:lnSpc>
                          <a:spcPct val="150000"/>
                        </a:lnSpc>
                        <a:spcAft>
                          <a:spcPts val="0"/>
                        </a:spcAft>
                      </a:pPr>
                      <a:r>
                        <a:rPr lang="zh-CN" sz="1100" kern="0" dirty="0">
                          <a:solidFill>
                            <a:schemeClr val="bg1"/>
                          </a:solidFill>
                          <a:effectLst/>
                        </a:rPr>
                        <a:t>合计（满分</a:t>
                      </a:r>
                      <a:r>
                        <a:rPr lang="en-US" sz="1100" kern="0" dirty="0">
                          <a:solidFill>
                            <a:schemeClr val="bg1"/>
                          </a:solidFill>
                          <a:effectLst/>
                        </a:rPr>
                        <a:t>100</a:t>
                      </a:r>
                      <a:r>
                        <a:rPr lang="zh-CN" sz="1100" kern="0" dirty="0">
                          <a:solidFill>
                            <a:schemeClr val="bg1"/>
                          </a:solidFill>
                          <a:effectLst/>
                        </a:rPr>
                        <a:t>分）</a:t>
                      </a:r>
                      <a:r>
                        <a:rPr lang="en-US" sz="1100" kern="0" dirty="0">
                          <a:solidFill>
                            <a:schemeClr val="bg1"/>
                          </a:solidFill>
                          <a:effectLst/>
                        </a:rPr>
                        <a:t> </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100" kern="0" dirty="0">
                          <a:solidFill>
                            <a:schemeClr val="bg1"/>
                          </a:solidFill>
                          <a:effectLst/>
                        </a:rPr>
                        <a:t>100</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100" kern="0" dirty="0">
                          <a:solidFill>
                            <a:schemeClr val="bg1"/>
                          </a:solidFill>
                          <a:effectLst/>
                        </a:rPr>
                        <a:t> </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100" kern="0" dirty="0">
                          <a:solidFill>
                            <a:schemeClr val="bg1"/>
                          </a:solidFill>
                          <a:effectLst/>
                        </a:rPr>
                        <a:t> </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 xmlns:a16="http://schemas.microsoft.com/office/drawing/2014/main"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 xmlns:a16="http://schemas.microsoft.com/office/drawing/2014/main" id="{39A2F764-AFD3-4C62-8D1E-8C8046E42202}"/>
              </a:ext>
            </a:extLst>
          </p:cNvPr>
          <p:cNvSpPr txBox="1"/>
          <p:nvPr/>
        </p:nvSpPr>
        <p:spPr>
          <a:xfrm>
            <a:off x="552450" y="1349593"/>
            <a:ext cx="7940346" cy="2785378"/>
          </a:xfrm>
          <a:prstGeom prst="rect">
            <a:avLst/>
          </a:prstGeom>
          <a:noFill/>
        </p:spPr>
        <p:txBody>
          <a:bodyPr wrap="square" rtlCol="0">
            <a:spAutoFit/>
          </a:bodyPr>
          <a:lstStyle/>
          <a:p>
            <a:pPr indent="457200">
              <a:lnSpc>
                <a:spcPts val="3000"/>
              </a:lnSpc>
              <a:spcAft>
                <a:spcPts val="600"/>
              </a:spcAft>
            </a:pPr>
            <a:r>
              <a:rPr lang="zh-CN" altLang="en-US" dirty="0">
                <a:solidFill>
                  <a:schemeClr val="bg1"/>
                </a:solidFill>
                <a:latin typeface="微软雅黑" pitchFamily="34" charset="-122"/>
                <a:ea typeface="微软雅黑" pitchFamily="34" charset="-122"/>
              </a:rPr>
              <a:t>在</a:t>
            </a:r>
            <a:r>
              <a:rPr lang="en-US" altLang="zh-CN" dirty="0">
                <a:solidFill>
                  <a:schemeClr val="bg1"/>
                </a:solidFill>
                <a:latin typeface="微软雅黑" pitchFamily="34" charset="-122"/>
                <a:ea typeface="微软雅黑" pitchFamily="34" charset="-122"/>
              </a:rPr>
              <a:t>Basic Disk</a:t>
            </a:r>
            <a:r>
              <a:rPr lang="zh-CN" altLang="en-US" dirty="0">
                <a:solidFill>
                  <a:schemeClr val="bg1"/>
                </a:solidFill>
                <a:latin typeface="微软雅黑" pitchFamily="34" charset="-122"/>
                <a:ea typeface="微软雅黑" pitchFamily="34" charset="-122"/>
              </a:rPr>
              <a:t>中的</a:t>
            </a:r>
            <a:r>
              <a:rPr lang="en-US" altLang="zh-CN" dirty="0">
                <a:solidFill>
                  <a:schemeClr val="bg1"/>
                </a:solidFill>
                <a:latin typeface="微软雅黑" pitchFamily="34" charset="-122"/>
                <a:ea typeface="微软雅黑" pitchFamily="34" charset="-122"/>
              </a:rPr>
              <a:t>Partition Table</a:t>
            </a:r>
            <a:r>
              <a:rPr lang="zh-CN" altLang="en-US" dirty="0">
                <a:solidFill>
                  <a:schemeClr val="bg1"/>
                </a:solidFill>
                <a:latin typeface="微软雅黑" pitchFamily="34" charset="-122"/>
                <a:ea typeface="微软雅黑" pitchFamily="34" charset="-122"/>
              </a:rPr>
              <a:t>是一个</a:t>
            </a:r>
            <a:r>
              <a:rPr lang="en-US" altLang="zh-CN" dirty="0">
                <a:solidFill>
                  <a:schemeClr val="bg1"/>
                </a:solidFill>
                <a:latin typeface="微软雅黑" pitchFamily="34" charset="-122"/>
                <a:ea typeface="微软雅黑" pitchFamily="34" charset="-122"/>
              </a:rPr>
              <a:t>64</a:t>
            </a:r>
            <a:r>
              <a:rPr lang="zh-CN" altLang="en-US" dirty="0">
                <a:solidFill>
                  <a:schemeClr val="bg1"/>
                </a:solidFill>
                <a:latin typeface="微软雅黑" pitchFamily="34" charset="-122"/>
                <a:ea typeface="微软雅黑" pitchFamily="34" charset="-122"/>
              </a:rPr>
              <a:t>个字节的数据结构用来定义物理磁盘上的分区类型与位置的，独立于操作系统。每个分区表的记录是</a:t>
            </a:r>
            <a:r>
              <a:rPr lang="en-US" altLang="zh-CN" dirty="0">
                <a:solidFill>
                  <a:schemeClr val="bg1"/>
                </a:solidFill>
                <a:latin typeface="微软雅黑" pitchFamily="34" charset="-122"/>
                <a:ea typeface="微软雅黑" pitchFamily="34" charset="-122"/>
              </a:rPr>
              <a:t>16</a:t>
            </a:r>
            <a:r>
              <a:rPr lang="zh-CN" altLang="en-US" dirty="0">
                <a:solidFill>
                  <a:schemeClr val="bg1"/>
                </a:solidFill>
                <a:latin typeface="微软雅黑" pitchFamily="34" charset="-122"/>
                <a:ea typeface="微软雅黑" pitchFamily="34" charset="-122"/>
              </a:rPr>
              <a:t>个直接长度，最大包括四条记录，每条记录从预先定义的起始位置。下面的例子显示一段</a:t>
            </a:r>
            <a:r>
              <a:rPr lang="en-US" altLang="zh-CN" dirty="0">
                <a:solidFill>
                  <a:schemeClr val="bg1"/>
                </a:solidFill>
                <a:latin typeface="微软雅黑" pitchFamily="34" charset="-122"/>
                <a:ea typeface="微软雅黑" pitchFamily="34" charset="-122"/>
              </a:rPr>
              <a:t>MBR</a:t>
            </a:r>
            <a:r>
              <a:rPr lang="zh-CN" altLang="en-US" dirty="0">
                <a:solidFill>
                  <a:schemeClr val="bg1"/>
                </a:solidFill>
                <a:latin typeface="微软雅黑" pitchFamily="34" charset="-122"/>
                <a:ea typeface="微软雅黑" pitchFamily="34" charset="-122"/>
              </a:rPr>
              <a:t>的记录，其中包括显示了一个三个分区记录，起始位置分别是</a:t>
            </a:r>
            <a:r>
              <a:rPr lang="en-US" altLang="zh-CN" dirty="0">
                <a:solidFill>
                  <a:schemeClr val="bg1"/>
                </a:solidFill>
                <a:latin typeface="微软雅黑" pitchFamily="34" charset="-122"/>
                <a:ea typeface="微软雅黑" pitchFamily="34" charset="-122"/>
              </a:rPr>
              <a:t>0x01BE</a:t>
            </a:r>
            <a:r>
              <a:rPr lang="zh-CN" altLang="en-US" dirty="0">
                <a:solidFill>
                  <a:schemeClr val="bg1"/>
                </a:solidFill>
                <a:latin typeface="微软雅黑" pitchFamily="34" charset="-122"/>
                <a:ea typeface="微软雅黑" pitchFamily="34" charset="-122"/>
              </a:rPr>
              <a:t>、</a:t>
            </a:r>
            <a:r>
              <a:rPr lang="en-US" altLang="zh-CN" dirty="0">
                <a:solidFill>
                  <a:schemeClr val="bg1"/>
                </a:solidFill>
                <a:latin typeface="微软雅黑" pitchFamily="34" charset="-122"/>
                <a:ea typeface="微软雅黑" pitchFamily="34" charset="-122"/>
              </a:rPr>
              <a:t>0x01CE</a:t>
            </a:r>
            <a:r>
              <a:rPr lang="zh-CN" altLang="en-US" dirty="0">
                <a:solidFill>
                  <a:schemeClr val="bg1"/>
                </a:solidFill>
                <a:latin typeface="微软雅黑" pitchFamily="34" charset="-122"/>
                <a:ea typeface="微软雅黑" pitchFamily="34" charset="-122"/>
              </a:rPr>
              <a:t>、</a:t>
            </a:r>
            <a:r>
              <a:rPr lang="en-US" altLang="zh-CN" dirty="0">
                <a:solidFill>
                  <a:schemeClr val="bg1"/>
                </a:solidFill>
                <a:latin typeface="微软雅黑" pitchFamily="34" charset="-122"/>
                <a:ea typeface="微软雅黑" pitchFamily="34" charset="-122"/>
              </a:rPr>
              <a:t>0x01DE</a:t>
            </a:r>
            <a:r>
              <a:rPr lang="zh-CN" altLang="en-US" dirty="0">
                <a:solidFill>
                  <a:schemeClr val="bg1"/>
                </a:solidFill>
                <a:latin typeface="微软雅黑" pitchFamily="34" charset="-122"/>
                <a:ea typeface="微软雅黑" pitchFamily="34" charset="-122"/>
              </a:rPr>
              <a:t>。图中还显示了，分区记录中几个关键的字段。</a:t>
            </a:r>
            <a:r>
              <a:rPr lang="en-US" altLang="zh-CN" dirty="0">
                <a:solidFill>
                  <a:schemeClr val="bg1"/>
                </a:solidFill>
                <a:latin typeface="微软雅黑" pitchFamily="34" charset="-122"/>
                <a:ea typeface="微软雅黑" pitchFamily="34" charset="-122"/>
              </a:rPr>
              <a:t>0x01C2</a:t>
            </a:r>
            <a:r>
              <a:rPr lang="zh-CN" altLang="en-US" dirty="0">
                <a:solidFill>
                  <a:schemeClr val="bg1"/>
                </a:solidFill>
                <a:latin typeface="微软雅黑" pitchFamily="34" charset="-122"/>
                <a:ea typeface="微软雅黑" pitchFamily="34" charset="-122"/>
              </a:rPr>
              <a:t>是</a:t>
            </a:r>
            <a:r>
              <a:rPr lang="en-US" altLang="zh-CN" dirty="0">
                <a:solidFill>
                  <a:schemeClr val="bg1"/>
                </a:solidFill>
                <a:latin typeface="微软雅黑" pitchFamily="34" charset="-122"/>
                <a:ea typeface="微软雅黑" pitchFamily="34" charset="-122"/>
              </a:rPr>
              <a:t>System ID</a:t>
            </a:r>
            <a:r>
              <a:rPr lang="zh-CN" altLang="en-US" dirty="0">
                <a:solidFill>
                  <a:schemeClr val="bg1"/>
                </a:solidFill>
                <a:latin typeface="微软雅黑" pitchFamily="34" charset="-122"/>
                <a:ea typeface="微软雅黑" pitchFamily="34" charset="-122"/>
              </a:rPr>
              <a:t>，用来定义逻辑卷的类型，图中</a:t>
            </a:r>
            <a:r>
              <a:rPr lang="en-US" altLang="zh-CN" dirty="0">
                <a:solidFill>
                  <a:schemeClr val="bg1"/>
                </a:solidFill>
                <a:latin typeface="微软雅黑" pitchFamily="34" charset="-122"/>
                <a:ea typeface="微软雅黑" pitchFamily="34" charset="-122"/>
              </a:rPr>
              <a:t>1-10</a:t>
            </a:r>
            <a:r>
              <a:rPr lang="zh-CN" altLang="en-US" dirty="0">
                <a:solidFill>
                  <a:schemeClr val="bg1"/>
                </a:solidFill>
                <a:latin typeface="微软雅黑" pitchFamily="34" charset="-122"/>
                <a:ea typeface="微软雅黑" pitchFamily="34" charset="-122"/>
              </a:rPr>
              <a:t>就是表示</a:t>
            </a:r>
            <a:r>
              <a:rPr lang="en-US" altLang="zh-CN" dirty="0">
                <a:solidFill>
                  <a:schemeClr val="bg1"/>
                </a:solidFill>
                <a:latin typeface="微软雅黑" pitchFamily="34" charset="-122"/>
                <a:ea typeface="微软雅黑" pitchFamily="34" charset="-122"/>
              </a:rPr>
              <a:t>Installable File System</a:t>
            </a:r>
            <a:r>
              <a:rPr lang="zh-CN" altLang="en-US" dirty="0">
                <a:solidFill>
                  <a:schemeClr val="bg1"/>
                </a:solidFill>
                <a:latin typeface="微软雅黑" pitchFamily="34" charset="-122"/>
                <a:ea typeface="微软雅黑" pitchFamily="34" charset="-122"/>
              </a:rPr>
              <a:t>（</a:t>
            </a:r>
            <a:r>
              <a:rPr lang="en-US" altLang="zh-CN" dirty="0">
                <a:solidFill>
                  <a:schemeClr val="bg1"/>
                </a:solidFill>
                <a:latin typeface="微软雅黑" pitchFamily="34" charset="-122"/>
                <a:ea typeface="微软雅黑" pitchFamily="34" charset="-122"/>
              </a:rPr>
              <a:t>NTFS</a:t>
            </a:r>
            <a:r>
              <a:rPr lang="zh-CN" altLang="en-US" dirty="0">
                <a:solidFill>
                  <a:schemeClr val="bg1"/>
                </a:solidFill>
                <a:latin typeface="微软雅黑" pitchFamily="34" charset="-122"/>
                <a:ea typeface="微软雅黑" pitchFamily="34" charset="-122"/>
              </a:rPr>
              <a:t>）。</a:t>
            </a:r>
            <a:r>
              <a:rPr lang="en-US" altLang="zh-CN" dirty="0">
                <a:solidFill>
                  <a:schemeClr val="bg1"/>
                </a:solidFill>
                <a:latin typeface="微软雅黑" pitchFamily="34" charset="-122"/>
                <a:ea typeface="微软雅黑" pitchFamily="34" charset="-122"/>
              </a:rPr>
              <a:t>0x01C6</a:t>
            </a:r>
            <a:r>
              <a:rPr lang="zh-CN" altLang="en-US" dirty="0">
                <a:solidFill>
                  <a:schemeClr val="bg1"/>
                </a:solidFill>
                <a:latin typeface="微软雅黑" pitchFamily="34" charset="-122"/>
                <a:ea typeface="微软雅黑" pitchFamily="34" charset="-122"/>
              </a:rPr>
              <a:t>开始的四个字节是</a:t>
            </a:r>
            <a:r>
              <a:rPr lang="en-US" altLang="zh-CN" dirty="0">
                <a:solidFill>
                  <a:schemeClr val="bg1"/>
                </a:solidFill>
                <a:latin typeface="微软雅黑" pitchFamily="34" charset="-122"/>
                <a:ea typeface="微软雅黑" pitchFamily="34" charset="-122"/>
              </a:rPr>
              <a:t>Relative </a:t>
            </a:r>
            <a:r>
              <a:rPr lang="en-US" altLang="zh-CN" dirty="0" err="1">
                <a:solidFill>
                  <a:schemeClr val="bg1"/>
                </a:solidFill>
                <a:latin typeface="微软雅黑" pitchFamily="34" charset="-122"/>
                <a:ea typeface="微软雅黑" pitchFamily="34" charset="-122"/>
              </a:rPr>
              <a:t>Sectore</a:t>
            </a:r>
            <a:r>
              <a:rPr lang="zh-CN" altLang="en-US" dirty="0">
                <a:solidFill>
                  <a:schemeClr val="bg1"/>
                </a:solidFill>
                <a:latin typeface="微软雅黑" pitchFamily="34" charset="-122"/>
                <a:ea typeface="微软雅黑" pitchFamily="34" charset="-122"/>
              </a:rPr>
              <a:t>，表示了逻辑卷的起始位置。</a:t>
            </a:r>
            <a:r>
              <a:rPr lang="en-US" altLang="zh-CN" dirty="0">
                <a:solidFill>
                  <a:schemeClr val="bg1"/>
                </a:solidFill>
                <a:latin typeface="微软雅黑" pitchFamily="34" charset="-122"/>
                <a:ea typeface="微软雅黑" pitchFamily="34" charset="-122"/>
              </a:rPr>
              <a:t>0x01CA</a:t>
            </a:r>
            <a:r>
              <a:rPr lang="zh-CN" altLang="en-US" dirty="0">
                <a:solidFill>
                  <a:schemeClr val="bg1"/>
                </a:solidFill>
                <a:latin typeface="微软雅黑" pitchFamily="34" charset="-122"/>
                <a:ea typeface="微软雅黑" pitchFamily="34" charset="-122"/>
              </a:rPr>
              <a:t>开始的四个字节显示了整个逻辑卷的扇区总数。</a:t>
            </a:r>
            <a:r>
              <a:rPr lang="en-US" altLang="zh-CN" dirty="0">
                <a:solidFill>
                  <a:schemeClr val="bg1"/>
                </a:solidFill>
                <a:latin typeface="微软雅黑" pitchFamily="34" charset="-122"/>
                <a:ea typeface="微软雅黑" pitchFamily="34" charset="-122"/>
              </a:rPr>
              <a:t>Boot Indictor</a:t>
            </a:r>
            <a:r>
              <a:rPr lang="zh-CN" altLang="en-US" dirty="0">
                <a:solidFill>
                  <a:schemeClr val="bg1"/>
                </a:solidFill>
                <a:latin typeface="微软雅黑" pitchFamily="34" charset="-122"/>
                <a:ea typeface="微软雅黑" pitchFamily="34" charset="-122"/>
              </a:rPr>
              <a:t>显示了是否分区为活动分区。</a:t>
            </a:r>
          </a:p>
        </p:txBody>
      </p:sp>
      <p:sp>
        <p:nvSpPr>
          <p:cNvPr id="15" name="矩形 14">
            <a:extLst>
              <a:ext uri="{FF2B5EF4-FFF2-40B4-BE49-F238E27FC236}">
                <a16:creationId xmlns="" xmlns:a16="http://schemas.microsoft.com/office/drawing/2014/main" id="{768A7E1B-374F-40EB-9582-8939BD682AAA}"/>
              </a:ext>
            </a:extLst>
          </p:cNvPr>
          <p:cNvSpPr/>
          <p:nvPr/>
        </p:nvSpPr>
        <p:spPr>
          <a:xfrm>
            <a:off x="762065" y="517193"/>
            <a:ext cx="2961067" cy="300082"/>
          </a:xfrm>
          <a:prstGeom prst="rect">
            <a:avLst/>
          </a:prstGeom>
        </p:spPr>
        <p:txBody>
          <a:bodyPr wrap="none">
            <a:spAutoFit/>
          </a:bodyPr>
          <a:lstStyle/>
          <a:p>
            <a:pPr algn="ctr"/>
            <a:r>
              <a:rPr lang="en-US" altLang="zh-CN" b="1" dirty="0">
                <a:solidFill>
                  <a:schemeClr val="accent6">
                    <a:lumMod val="75000"/>
                  </a:schemeClr>
                </a:solidFill>
                <a:latin typeface="微软雅黑" pitchFamily="34" charset="-122"/>
                <a:ea typeface="微软雅黑" pitchFamily="34" charset="-122"/>
              </a:rPr>
              <a:t>1</a:t>
            </a:r>
            <a:r>
              <a:rPr lang="zh-CN" altLang="en-US" b="1" dirty="0" smtClean="0">
                <a:solidFill>
                  <a:schemeClr val="accent6">
                    <a:lumMod val="75000"/>
                  </a:schemeClr>
                </a:solidFill>
                <a:latin typeface="微软雅黑" pitchFamily="34" charset="-122"/>
                <a:ea typeface="微软雅黑" pitchFamily="34" charset="-122"/>
              </a:rPr>
              <a:t>、</a:t>
            </a:r>
            <a:r>
              <a:rPr lang="en-US" altLang="zh-CN" b="1" dirty="0">
                <a:solidFill>
                  <a:schemeClr val="accent6">
                    <a:lumMod val="75000"/>
                  </a:schemeClr>
                </a:solidFill>
                <a:latin typeface="微软雅黑" pitchFamily="34" charset="-122"/>
                <a:ea typeface="微软雅黑" pitchFamily="34" charset="-122"/>
              </a:rPr>
              <a:t>Windows Basic Disk</a:t>
            </a:r>
            <a:r>
              <a:rPr lang="zh-CN" altLang="en-US" b="1" dirty="0">
                <a:solidFill>
                  <a:schemeClr val="accent6">
                    <a:lumMod val="75000"/>
                  </a:schemeClr>
                </a:solidFill>
                <a:latin typeface="微软雅黑" pitchFamily="34" charset="-122"/>
                <a:ea typeface="微软雅黑" pitchFamily="34" charset="-122"/>
              </a:rPr>
              <a:t>中的</a:t>
            </a:r>
            <a:r>
              <a:rPr lang="en-US" altLang="zh-CN" b="1" dirty="0">
                <a:solidFill>
                  <a:schemeClr val="accent6">
                    <a:lumMod val="75000"/>
                  </a:schemeClr>
                </a:solidFill>
                <a:latin typeface="微软雅黑" pitchFamily="34" charset="-122"/>
                <a:ea typeface="微软雅黑" pitchFamily="34" charset="-122"/>
              </a:rPr>
              <a:t>MBR</a:t>
            </a: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5" name="矩形 14">
            <a:extLst>
              <a:ext uri="{FF2B5EF4-FFF2-40B4-BE49-F238E27FC236}">
                <a16:creationId xmlns="" xmlns:a16="http://schemas.microsoft.com/office/drawing/2014/main" id="{768A7E1B-374F-40EB-9582-8939BD682AAA}"/>
              </a:ext>
            </a:extLst>
          </p:cNvPr>
          <p:cNvSpPr/>
          <p:nvPr/>
        </p:nvSpPr>
        <p:spPr>
          <a:xfrm>
            <a:off x="793567" y="517193"/>
            <a:ext cx="3012363" cy="300082"/>
          </a:xfrm>
          <a:prstGeom prst="rect">
            <a:avLst/>
          </a:prstGeom>
        </p:spPr>
        <p:txBody>
          <a:bodyPr wrap="none">
            <a:spAutoFit/>
          </a:bodyPr>
          <a:lstStyle/>
          <a:p>
            <a:pPr algn="ctr"/>
            <a:r>
              <a:rPr lang="en-US" altLang="zh-CN" b="1" dirty="0" smtClean="0">
                <a:solidFill>
                  <a:schemeClr val="accent6">
                    <a:lumMod val="75000"/>
                  </a:schemeClr>
                </a:solidFill>
                <a:latin typeface="微软雅黑" pitchFamily="34" charset="-122"/>
                <a:ea typeface="微软雅黑" pitchFamily="34" charset="-122"/>
              </a:rPr>
              <a:t>1</a:t>
            </a:r>
            <a:r>
              <a:rPr lang="zh-CN" altLang="en-US" b="1" dirty="0" smtClean="0">
                <a:solidFill>
                  <a:schemeClr val="accent6">
                    <a:lumMod val="75000"/>
                  </a:schemeClr>
                </a:solidFill>
                <a:latin typeface="微软雅黑" pitchFamily="34" charset="-122"/>
                <a:ea typeface="微软雅黑" pitchFamily="34" charset="-122"/>
              </a:rPr>
              <a:t>、</a:t>
            </a:r>
            <a:r>
              <a:rPr lang="en-US" altLang="zh-CN" b="1" dirty="0">
                <a:solidFill>
                  <a:schemeClr val="accent6">
                    <a:lumMod val="75000"/>
                  </a:schemeClr>
                </a:solidFill>
                <a:latin typeface="微软雅黑" pitchFamily="34" charset="-122"/>
                <a:ea typeface="微软雅黑" pitchFamily="34" charset="-122"/>
              </a:rPr>
              <a:t> Windows Basic Disk</a:t>
            </a:r>
            <a:r>
              <a:rPr lang="zh-CN" altLang="en-US" b="1" dirty="0">
                <a:solidFill>
                  <a:schemeClr val="accent6">
                    <a:lumMod val="75000"/>
                  </a:schemeClr>
                </a:solidFill>
                <a:latin typeface="微软雅黑" pitchFamily="34" charset="-122"/>
                <a:ea typeface="微软雅黑" pitchFamily="34" charset="-122"/>
              </a:rPr>
              <a:t>中的</a:t>
            </a:r>
            <a:r>
              <a:rPr lang="en-US" altLang="zh-CN" b="1" dirty="0">
                <a:solidFill>
                  <a:schemeClr val="accent6">
                    <a:lumMod val="75000"/>
                  </a:schemeClr>
                </a:solidFill>
                <a:latin typeface="微软雅黑" pitchFamily="34" charset="-122"/>
                <a:ea typeface="微软雅黑" pitchFamily="34" charset="-122"/>
              </a:rPr>
              <a:t>MBR</a:t>
            </a:r>
            <a:endParaRPr lang="zh-CN" altLang="en-US" b="1" dirty="0">
              <a:solidFill>
                <a:schemeClr val="accent6">
                  <a:lumMod val="75000"/>
                </a:schemeClr>
              </a:solidFill>
              <a:latin typeface="微软雅黑" pitchFamily="34" charset="-122"/>
              <a:ea typeface="微软雅黑" pitchFamily="34" charset="-122"/>
            </a:endParaRPr>
          </a:p>
        </p:txBody>
      </p:sp>
      <p:sp>
        <p:nvSpPr>
          <p:cNvPr id="14" name="矩形 13">
            <a:extLst>
              <a:ext uri="{FF2B5EF4-FFF2-40B4-BE49-F238E27FC236}">
                <a16:creationId xmlns="" xmlns:a16="http://schemas.microsoft.com/office/drawing/2014/main" id="{6E564E95-1743-463A-9C28-58E8DD460242}"/>
              </a:ext>
            </a:extLst>
          </p:cNvPr>
          <p:cNvSpPr/>
          <p:nvPr/>
        </p:nvSpPr>
        <p:spPr>
          <a:xfrm>
            <a:off x="778466" y="3791674"/>
            <a:ext cx="3336207" cy="348813"/>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1-10</a:t>
            </a:r>
            <a:r>
              <a:rPr lang="zh-CN" altLang="en-US" sz="1400" b="1" dirty="0">
                <a:solidFill>
                  <a:schemeClr val="bg1"/>
                </a:solidFill>
                <a:latin typeface="微软雅黑" pitchFamily="34" charset="-122"/>
                <a:ea typeface="微软雅黑" pitchFamily="34" charset="-122"/>
              </a:rPr>
              <a:t>为</a:t>
            </a:r>
            <a:r>
              <a:rPr lang="en-US" altLang="zh-CN" sz="1400" b="1" dirty="0">
                <a:solidFill>
                  <a:schemeClr val="bg1"/>
                </a:solidFill>
                <a:latin typeface="微软雅黑" pitchFamily="34" charset="-122"/>
                <a:ea typeface="微软雅黑" pitchFamily="34" charset="-122"/>
              </a:rPr>
              <a:t>MBR</a:t>
            </a:r>
            <a:r>
              <a:rPr lang="zh-CN" altLang="en-US" sz="1400" b="1" dirty="0">
                <a:solidFill>
                  <a:schemeClr val="bg1"/>
                </a:solidFill>
                <a:latin typeface="微软雅黑" pitchFamily="34" charset="-122"/>
                <a:ea typeface="微软雅黑" pitchFamily="34" charset="-122"/>
              </a:rPr>
              <a:t>扇区</a:t>
            </a:r>
            <a:r>
              <a:rPr lang="en-US" altLang="zh-CN" sz="1400" b="1" dirty="0">
                <a:solidFill>
                  <a:schemeClr val="bg1"/>
                </a:solidFill>
                <a:latin typeface="微软雅黑" pitchFamily="34" charset="-122"/>
                <a:ea typeface="微软雅黑" pitchFamily="34" charset="-122"/>
              </a:rPr>
              <a:t>448</a:t>
            </a:r>
            <a:r>
              <a:rPr lang="zh-CN" altLang="en-US" sz="1400" b="1" dirty="0">
                <a:solidFill>
                  <a:schemeClr val="bg1"/>
                </a:solidFill>
                <a:latin typeface="微软雅黑" pitchFamily="34" charset="-122"/>
                <a:ea typeface="微软雅黑" pitchFamily="34" charset="-122"/>
              </a:rPr>
              <a:t>字节数据区</a:t>
            </a:r>
            <a:endParaRPr lang="zh-CN" altLang="zh-CN" sz="1400" b="1" dirty="0">
              <a:solidFill>
                <a:schemeClr val="bg1"/>
              </a:solidFill>
              <a:latin typeface="微软雅黑" pitchFamily="34" charset="-122"/>
              <a:ea typeface="微软雅黑" pitchFamily="34" charset="-122"/>
            </a:endParaRPr>
          </a:p>
        </p:txBody>
      </p:sp>
      <p:pic>
        <p:nvPicPr>
          <p:cNvPr id="16" name="图片 15">
            <a:extLst>
              <a:ext uri="{FF2B5EF4-FFF2-40B4-BE49-F238E27FC236}">
                <a16:creationId xmlns="" xmlns:a16="http://schemas.microsoft.com/office/drawing/2014/main" id="{B0B77037-B1A7-45DF-A6FD-43DC140A79B1}"/>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1024179" y="1093471"/>
            <a:ext cx="3211861" cy="2564130"/>
          </a:xfrm>
          <a:prstGeom prst="rect">
            <a:avLst/>
          </a:prstGeom>
          <a:noFill/>
          <a:ln w="12700">
            <a:solidFill>
              <a:schemeClr val="accent5">
                <a:lumMod val="75000"/>
              </a:schemeClr>
            </a:solidFill>
            <a:miter lim="800000"/>
            <a:headEnd/>
            <a:tailEnd/>
          </a:ln>
        </p:spPr>
      </p:pic>
      <p:sp>
        <p:nvSpPr>
          <p:cNvPr id="17" name="矩形 16">
            <a:extLst>
              <a:ext uri="{FF2B5EF4-FFF2-40B4-BE49-F238E27FC236}">
                <a16:creationId xmlns="" xmlns:a16="http://schemas.microsoft.com/office/drawing/2014/main" id="{6E564E95-1743-463A-9C28-58E8DD460242}"/>
              </a:ext>
            </a:extLst>
          </p:cNvPr>
          <p:cNvSpPr/>
          <p:nvPr/>
        </p:nvSpPr>
        <p:spPr>
          <a:xfrm>
            <a:off x="4774180" y="3802381"/>
            <a:ext cx="3336207"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1-11</a:t>
            </a:r>
            <a:r>
              <a:rPr lang="zh-CN" altLang="en-US" sz="1400" b="1" dirty="0">
                <a:solidFill>
                  <a:schemeClr val="bg1"/>
                </a:solidFill>
                <a:latin typeface="微软雅黑" pitchFamily="34" charset="-122"/>
                <a:ea typeface="微软雅黑" pitchFamily="34" charset="-122"/>
              </a:rPr>
              <a:t>为后</a:t>
            </a:r>
            <a:r>
              <a:rPr lang="en-US" altLang="zh-CN" sz="1400" b="1" dirty="0">
                <a:solidFill>
                  <a:schemeClr val="bg1"/>
                </a:solidFill>
                <a:latin typeface="微软雅黑" pitchFamily="34" charset="-122"/>
                <a:ea typeface="微软雅黑" pitchFamily="34" charset="-122"/>
              </a:rPr>
              <a:t>MBR</a:t>
            </a:r>
            <a:r>
              <a:rPr lang="zh-CN" altLang="en-US" sz="1400" b="1" dirty="0">
                <a:solidFill>
                  <a:schemeClr val="bg1"/>
                </a:solidFill>
                <a:latin typeface="微软雅黑" pitchFamily="34" charset="-122"/>
                <a:ea typeface="微软雅黑" pitchFamily="34" charset="-122"/>
              </a:rPr>
              <a:t>的后</a:t>
            </a:r>
            <a:r>
              <a:rPr lang="en-US" altLang="zh-CN" sz="1400" b="1" dirty="0">
                <a:solidFill>
                  <a:schemeClr val="bg1"/>
                </a:solidFill>
                <a:latin typeface="微软雅黑" pitchFamily="34" charset="-122"/>
                <a:ea typeface="微软雅黑" pitchFamily="34" charset="-122"/>
              </a:rPr>
              <a:t>64</a:t>
            </a:r>
            <a:r>
              <a:rPr lang="zh-CN" altLang="en-US" sz="1400" b="1" dirty="0">
                <a:solidFill>
                  <a:schemeClr val="bg1"/>
                </a:solidFill>
                <a:latin typeface="微软雅黑" pitchFamily="34" charset="-122"/>
                <a:ea typeface="微软雅黑" pitchFamily="34" charset="-122"/>
              </a:rPr>
              <a:t>字节数据</a:t>
            </a:r>
            <a:endParaRPr lang="zh-CN" altLang="zh-CN" sz="1400" b="1" dirty="0">
              <a:solidFill>
                <a:schemeClr val="bg1"/>
              </a:solidFill>
              <a:latin typeface="微软雅黑" pitchFamily="34" charset="-122"/>
              <a:ea typeface="微软雅黑" pitchFamily="34" charset="-122"/>
            </a:endParaRPr>
          </a:p>
        </p:txBody>
      </p:sp>
      <p:pic>
        <p:nvPicPr>
          <p:cNvPr id="18" name="图片 17">
            <a:extLst>
              <a:ext uri="{FF2B5EF4-FFF2-40B4-BE49-F238E27FC236}">
                <a16:creationId xmlns="" xmlns:a16="http://schemas.microsoft.com/office/drawing/2014/main" id="{B0B77037-B1A7-45DF-A6FD-43DC140A79B1}"/>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4886543" y="2404245"/>
            <a:ext cx="3211861" cy="1218931"/>
          </a:xfrm>
          <a:prstGeom prst="rect">
            <a:avLst/>
          </a:prstGeom>
          <a:noFill/>
          <a:ln w="12700">
            <a:solidFill>
              <a:schemeClr val="accent5">
                <a:lumMod val="75000"/>
              </a:schemeClr>
            </a:solidFill>
            <a:miter lim="800000"/>
            <a:headEnd/>
            <a:tailEnd/>
          </a:ln>
        </p:spPr>
      </p:pic>
    </p:spTree>
    <p:extLst>
      <p:ext uri="{BB962C8B-B14F-4D97-AF65-F5344CB8AC3E}">
        <p14:creationId xmlns:p14="http://schemas.microsoft.com/office/powerpoint/2010/main" val="60859536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 xmlns:a16="http://schemas.microsoft.com/office/drawing/2014/main" id="{39A2F764-AFD3-4C62-8D1E-8C8046E42202}"/>
              </a:ext>
            </a:extLst>
          </p:cNvPr>
          <p:cNvSpPr txBox="1"/>
          <p:nvPr/>
        </p:nvSpPr>
        <p:spPr>
          <a:xfrm>
            <a:off x="588396" y="1665903"/>
            <a:ext cx="7613321" cy="3631763"/>
          </a:xfrm>
          <a:prstGeom prst="rect">
            <a:avLst/>
          </a:prstGeom>
          <a:noFill/>
        </p:spPr>
        <p:txBody>
          <a:bodyPr wrap="square" rtlCol="0">
            <a:spAutoFit/>
          </a:bodyPr>
          <a:lstStyle/>
          <a:p>
            <a:pPr indent="457200">
              <a:lnSpc>
                <a:spcPts val="3000"/>
              </a:lnSpc>
              <a:spcAft>
                <a:spcPts val="600"/>
              </a:spcAft>
            </a:pPr>
            <a:r>
              <a:rPr lang="en-US" altLang="zh-CN" sz="1400" dirty="0" smtClean="0">
                <a:solidFill>
                  <a:schemeClr val="bg1"/>
                </a:solidFill>
                <a:latin typeface="微软雅黑" pitchFamily="34" charset="-122"/>
                <a:ea typeface="微软雅黑" pitchFamily="34" charset="-122"/>
              </a:rPr>
              <a:t>0x00~0x102</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字节，代表</a:t>
            </a:r>
            <a:r>
              <a:rPr lang="en-US" altLang="zh-CN" sz="1400" dirty="0">
                <a:solidFill>
                  <a:schemeClr val="bg1"/>
                </a:solidFill>
                <a:latin typeface="微软雅黑" pitchFamily="34" charset="-122"/>
                <a:ea typeface="微软雅黑" pitchFamily="34" charset="-122"/>
              </a:rPr>
              <a:t>MBR</a:t>
            </a:r>
            <a:r>
              <a:rPr lang="zh-CN" altLang="en-US" sz="1400" dirty="0">
                <a:solidFill>
                  <a:schemeClr val="bg1"/>
                </a:solidFill>
                <a:latin typeface="微软雅黑" pitchFamily="34" charset="-122"/>
                <a:ea typeface="微软雅黑" pitchFamily="34" charset="-122"/>
              </a:rPr>
              <a:t>的引导指令。</a:t>
            </a:r>
          </a:p>
          <a:p>
            <a:pPr indent="457200">
              <a:lnSpc>
                <a:spcPts val="3000"/>
              </a:lnSpc>
              <a:spcAft>
                <a:spcPts val="600"/>
              </a:spcAft>
            </a:pPr>
            <a:r>
              <a:rPr lang="en-US" altLang="zh-CN" sz="1400" dirty="0" smtClean="0">
                <a:solidFill>
                  <a:schemeClr val="bg1"/>
                </a:solidFill>
                <a:latin typeface="微软雅黑" pitchFamily="34" charset="-122"/>
                <a:ea typeface="微软雅黑" pitchFamily="34" charset="-122"/>
              </a:rPr>
              <a:t>0x1BE</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字节，</a:t>
            </a:r>
            <a:r>
              <a:rPr lang="en-US" altLang="zh-CN" sz="1400" dirty="0">
                <a:solidFill>
                  <a:schemeClr val="bg1"/>
                </a:solidFill>
                <a:latin typeface="微软雅黑" pitchFamily="34" charset="-122"/>
                <a:ea typeface="微软雅黑" pitchFamily="34" charset="-122"/>
              </a:rPr>
              <a:t>80--&gt; </a:t>
            </a:r>
            <a:r>
              <a:rPr lang="zh-CN" altLang="en-US" sz="1400" dirty="0">
                <a:solidFill>
                  <a:schemeClr val="bg1"/>
                </a:solidFill>
                <a:latin typeface="微软雅黑" pitchFamily="34" charset="-122"/>
                <a:ea typeface="微软雅黑" pitchFamily="34" charset="-122"/>
              </a:rPr>
              <a:t>活动分区、</a:t>
            </a:r>
            <a:r>
              <a:rPr lang="en-US" altLang="zh-CN" sz="1400" dirty="0">
                <a:solidFill>
                  <a:schemeClr val="bg1"/>
                </a:solidFill>
                <a:latin typeface="微软雅黑" pitchFamily="34" charset="-122"/>
                <a:ea typeface="微软雅黑" pitchFamily="34" charset="-122"/>
              </a:rPr>
              <a:t>0--&gt;</a:t>
            </a:r>
            <a:r>
              <a:rPr lang="zh-CN" altLang="en-US" sz="1400" dirty="0">
                <a:solidFill>
                  <a:schemeClr val="bg1"/>
                </a:solidFill>
                <a:latin typeface="微软雅黑" pitchFamily="34" charset="-122"/>
                <a:ea typeface="微软雅黑" pitchFamily="34" charset="-122"/>
              </a:rPr>
              <a:t>非活动分区。</a:t>
            </a:r>
          </a:p>
          <a:p>
            <a:pPr indent="457200">
              <a:lnSpc>
                <a:spcPts val="3000"/>
              </a:lnSpc>
              <a:spcAft>
                <a:spcPts val="600"/>
              </a:spcAft>
            </a:pPr>
            <a:r>
              <a:rPr lang="en-US" altLang="zh-CN" sz="1400" dirty="0">
                <a:solidFill>
                  <a:schemeClr val="bg1"/>
                </a:solidFill>
                <a:latin typeface="微软雅黑" pitchFamily="34" charset="-122"/>
                <a:ea typeface="微软雅黑" pitchFamily="34" charset="-122"/>
              </a:rPr>
              <a:t>0x1C2</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字节，代表文件系统类型，</a:t>
            </a:r>
            <a:r>
              <a:rPr lang="en-US" altLang="zh-CN" sz="1400" dirty="0">
                <a:solidFill>
                  <a:schemeClr val="bg1"/>
                </a:solidFill>
                <a:latin typeface="微软雅黑" pitchFamily="34" charset="-122"/>
                <a:ea typeface="微软雅黑" pitchFamily="34" charset="-122"/>
              </a:rPr>
              <a:t>07</a:t>
            </a:r>
            <a:r>
              <a:rPr lang="zh-CN" altLang="en-US" sz="1400" dirty="0">
                <a:solidFill>
                  <a:schemeClr val="bg1"/>
                </a:solidFill>
                <a:latin typeface="微软雅黑" pitchFamily="34" charset="-122"/>
                <a:ea typeface="微软雅黑" pitchFamily="34" charset="-122"/>
              </a:rPr>
              <a:t>代表</a:t>
            </a:r>
            <a:r>
              <a:rPr lang="en-US" altLang="zh-CN" sz="1400" dirty="0">
                <a:solidFill>
                  <a:schemeClr val="bg1"/>
                </a:solidFill>
                <a:latin typeface="微软雅黑" pitchFamily="34" charset="-122"/>
                <a:ea typeface="微软雅黑" pitchFamily="34" charset="-122"/>
              </a:rPr>
              <a:t>NTFS</a:t>
            </a:r>
            <a:r>
              <a:rPr lang="zh-CN" altLang="en-US" sz="1400" dirty="0">
                <a:solidFill>
                  <a:schemeClr val="bg1"/>
                </a:solidFill>
                <a:latin typeface="微软雅黑" pitchFamily="34" charset="-122"/>
                <a:ea typeface="微软雅黑" pitchFamily="34" charset="-122"/>
              </a:rPr>
              <a:t>文件系统主分区标志、</a:t>
            </a:r>
            <a:r>
              <a:rPr lang="en-US" altLang="zh-CN" sz="1400" dirty="0">
                <a:solidFill>
                  <a:schemeClr val="bg1"/>
                </a:solidFill>
                <a:latin typeface="微软雅黑" pitchFamily="34" charset="-122"/>
                <a:ea typeface="微软雅黑" pitchFamily="34" charset="-122"/>
              </a:rPr>
              <a:t>0F</a:t>
            </a:r>
            <a:r>
              <a:rPr lang="zh-CN" altLang="en-US" sz="1400" dirty="0">
                <a:solidFill>
                  <a:schemeClr val="bg1"/>
                </a:solidFill>
                <a:latin typeface="微软雅黑" pitchFamily="34" charset="-122"/>
                <a:ea typeface="微软雅黑" pitchFamily="34" charset="-122"/>
              </a:rPr>
              <a:t>则代表逻辑分区标志、</a:t>
            </a:r>
            <a:r>
              <a:rPr lang="en-US" altLang="zh-CN" sz="1400" dirty="0">
                <a:solidFill>
                  <a:schemeClr val="bg1"/>
                </a:solidFill>
                <a:latin typeface="微软雅黑" pitchFamily="34" charset="-122"/>
                <a:ea typeface="微软雅黑" pitchFamily="34" charset="-122"/>
              </a:rPr>
              <a:t>0C</a:t>
            </a:r>
            <a:r>
              <a:rPr lang="zh-CN" altLang="en-US" sz="1400" dirty="0">
                <a:solidFill>
                  <a:schemeClr val="bg1"/>
                </a:solidFill>
                <a:latin typeface="微软雅黑" pitchFamily="34" charset="-122"/>
                <a:ea typeface="微软雅黑" pitchFamily="34" charset="-122"/>
              </a:rPr>
              <a:t>代表</a:t>
            </a:r>
            <a:r>
              <a:rPr lang="en-US" altLang="zh-CN" sz="1400" dirty="0">
                <a:solidFill>
                  <a:schemeClr val="bg1"/>
                </a:solidFill>
                <a:latin typeface="微软雅黑" pitchFamily="34" charset="-122"/>
                <a:ea typeface="微软雅黑" pitchFamily="34" charset="-122"/>
              </a:rPr>
              <a:t>FAT32</a:t>
            </a:r>
            <a:r>
              <a:rPr lang="zh-CN" altLang="en-US" sz="1400" dirty="0">
                <a:solidFill>
                  <a:schemeClr val="bg1"/>
                </a:solidFill>
                <a:latin typeface="微软雅黑" pitchFamily="34" charset="-122"/>
                <a:ea typeface="微软雅黑" pitchFamily="34" charset="-122"/>
              </a:rPr>
              <a:t>文件系统分区标志、</a:t>
            </a:r>
            <a:r>
              <a:rPr lang="en-US" altLang="zh-CN" sz="1400" dirty="0">
                <a:solidFill>
                  <a:schemeClr val="bg1"/>
                </a:solidFill>
                <a:latin typeface="微软雅黑" pitchFamily="34" charset="-122"/>
                <a:ea typeface="微软雅黑" pitchFamily="34" charset="-122"/>
              </a:rPr>
              <a:t>0F</a:t>
            </a:r>
            <a:r>
              <a:rPr lang="zh-CN" altLang="en-US" sz="1400" dirty="0">
                <a:solidFill>
                  <a:schemeClr val="bg1"/>
                </a:solidFill>
                <a:latin typeface="微软雅黑" pitchFamily="34" charset="-122"/>
                <a:ea typeface="微软雅黑" pitchFamily="34" charset="-122"/>
              </a:rPr>
              <a:t>则代表逻辑分区标志等等。</a:t>
            </a:r>
          </a:p>
          <a:p>
            <a:pPr indent="457200">
              <a:lnSpc>
                <a:spcPts val="3000"/>
              </a:lnSpc>
              <a:spcAft>
                <a:spcPts val="600"/>
              </a:spcAft>
            </a:pPr>
            <a:r>
              <a:rPr lang="en-US" altLang="zh-CN" sz="1400" dirty="0">
                <a:solidFill>
                  <a:schemeClr val="bg1"/>
                </a:solidFill>
                <a:latin typeface="微软雅黑" pitchFamily="34" charset="-122"/>
                <a:ea typeface="微软雅黑" pitchFamily="34" charset="-122"/>
              </a:rPr>
              <a:t>0x1C6~0x1C9</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字节，代表已使用扇区数。</a:t>
            </a:r>
          </a:p>
          <a:p>
            <a:pPr indent="457200">
              <a:lnSpc>
                <a:spcPts val="3000"/>
              </a:lnSpc>
              <a:spcAft>
                <a:spcPts val="600"/>
              </a:spcAft>
            </a:pPr>
            <a:r>
              <a:rPr lang="en-US" altLang="zh-CN" sz="1400" dirty="0">
                <a:solidFill>
                  <a:schemeClr val="bg1"/>
                </a:solidFill>
                <a:latin typeface="微软雅黑" pitchFamily="34" charset="-122"/>
                <a:ea typeface="微软雅黑" pitchFamily="34" charset="-122"/>
              </a:rPr>
              <a:t>0x1FE~0x1FF</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字节，代表</a:t>
            </a:r>
            <a:r>
              <a:rPr lang="en-US" altLang="zh-CN" sz="1400" dirty="0">
                <a:solidFill>
                  <a:schemeClr val="bg1"/>
                </a:solidFill>
                <a:latin typeface="微软雅黑" pitchFamily="34" charset="-122"/>
                <a:ea typeface="微软雅黑" pitchFamily="34" charset="-122"/>
              </a:rPr>
              <a:t>MBR</a:t>
            </a:r>
            <a:r>
              <a:rPr lang="zh-CN" altLang="en-US" sz="1400" dirty="0">
                <a:solidFill>
                  <a:schemeClr val="bg1"/>
                </a:solidFill>
                <a:latin typeface="微软雅黑" pitchFamily="34" charset="-122"/>
                <a:ea typeface="微软雅黑" pitchFamily="34" charset="-122"/>
              </a:rPr>
              <a:t>结束标志</a:t>
            </a:r>
            <a:r>
              <a:rPr lang="en-US" altLang="zh-CN" sz="1400" dirty="0">
                <a:solidFill>
                  <a:schemeClr val="bg1"/>
                </a:solidFill>
                <a:latin typeface="微软雅黑" pitchFamily="34" charset="-122"/>
                <a:ea typeface="微软雅黑" pitchFamily="34" charset="-122"/>
              </a:rPr>
              <a:t>55AA</a:t>
            </a:r>
            <a:r>
              <a:rPr lang="zh-CN" altLang="en-US" sz="1400" dirty="0">
                <a:solidFill>
                  <a:schemeClr val="bg1"/>
                </a:solidFill>
                <a:latin typeface="微软雅黑" pitchFamily="34" charset="-122"/>
                <a:ea typeface="微软雅黑" pitchFamily="34" charset="-122"/>
              </a:rPr>
              <a:t>。</a:t>
            </a:r>
          </a:p>
          <a:p>
            <a:pPr indent="457200">
              <a:lnSpc>
                <a:spcPts val="3000"/>
              </a:lnSpc>
              <a:spcAft>
                <a:spcPts val="600"/>
              </a:spcAft>
            </a:pPr>
            <a:r>
              <a:rPr lang="en-US" altLang="zh-CN" sz="1400" dirty="0">
                <a:solidFill>
                  <a:schemeClr val="bg1"/>
                </a:solidFill>
                <a:latin typeface="微软雅黑" pitchFamily="34" charset="-122"/>
                <a:ea typeface="微软雅黑" pitchFamily="34" charset="-122"/>
              </a:rPr>
              <a:t>0x1CA~0x1CD</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字节，代表该分区扇区数总大小。</a:t>
            </a:r>
          </a:p>
          <a:p>
            <a:pPr>
              <a:lnSpc>
                <a:spcPts val="3000"/>
              </a:lnSpc>
              <a:spcAft>
                <a:spcPts val="600"/>
              </a:spcAft>
            </a:pPr>
            <a:endParaRPr lang="zh-CN" altLang="en-US" sz="1400" dirty="0">
              <a:solidFill>
                <a:schemeClr val="bg1"/>
              </a:solidFill>
              <a:latin typeface="微软雅黑" pitchFamily="34" charset="-122"/>
              <a:ea typeface="微软雅黑" pitchFamily="34" charset="-122"/>
            </a:endParaRPr>
          </a:p>
        </p:txBody>
      </p:sp>
      <p:sp>
        <p:nvSpPr>
          <p:cNvPr id="15" name="矩形 14">
            <a:extLst>
              <a:ext uri="{FF2B5EF4-FFF2-40B4-BE49-F238E27FC236}">
                <a16:creationId xmlns="" xmlns:a16="http://schemas.microsoft.com/office/drawing/2014/main" id="{768A7E1B-374F-40EB-9582-8939BD682AAA}"/>
              </a:ext>
            </a:extLst>
          </p:cNvPr>
          <p:cNvSpPr/>
          <p:nvPr/>
        </p:nvSpPr>
        <p:spPr>
          <a:xfrm>
            <a:off x="794643" y="517193"/>
            <a:ext cx="3012364" cy="300082"/>
          </a:xfrm>
          <a:prstGeom prst="rect">
            <a:avLst/>
          </a:prstGeom>
        </p:spPr>
        <p:txBody>
          <a:bodyPr wrap="none">
            <a:spAutoFit/>
          </a:bodyPr>
          <a:lstStyle/>
          <a:p>
            <a:pPr algn="ctr"/>
            <a:r>
              <a:rPr lang="en-US" altLang="zh-CN" b="1" dirty="0" smtClean="0">
                <a:solidFill>
                  <a:schemeClr val="accent6">
                    <a:lumMod val="75000"/>
                  </a:schemeClr>
                </a:solidFill>
                <a:latin typeface="微软雅黑" pitchFamily="34" charset="-122"/>
                <a:ea typeface="微软雅黑" pitchFamily="34" charset="-122"/>
              </a:rPr>
              <a:t>1</a:t>
            </a:r>
            <a:r>
              <a:rPr lang="zh-CN" altLang="en-US" b="1" dirty="0" smtClean="0">
                <a:solidFill>
                  <a:schemeClr val="accent6">
                    <a:lumMod val="75000"/>
                  </a:schemeClr>
                </a:solidFill>
                <a:latin typeface="微软雅黑" pitchFamily="34" charset="-122"/>
                <a:ea typeface="微软雅黑" pitchFamily="34" charset="-122"/>
              </a:rPr>
              <a:t>、</a:t>
            </a:r>
            <a:r>
              <a:rPr lang="en-US" altLang="zh-CN" b="1" dirty="0">
                <a:solidFill>
                  <a:schemeClr val="accent6">
                    <a:lumMod val="75000"/>
                  </a:schemeClr>
                </a:solidFill>
                <a:latin typeface="微软雅黑" pitchFamily="34" charset="-122"/>
                <a:ea typeface="微软雅黑" pitchFamily="34" charset="-122"/>
              </a:rPr>
              <a:t> Windows Basic Disk</a:t>
            </a:r>
            <a:r>
              <a:rPr lang="zh-CN" altLang="en-US" b="1" dirty="0">
                <a:solidFill>
                  <a:schemeClr val="accent6">
                    <a:lumMod val="75000"/>
                  </a:schemeClr>
                </a:solidFill>
                <a:latin typeface="微软雅黑" pitchFamily="34" charset="-122"/>
                <a:ea typeface="微软雅黑" pitchFamily="34" charset="-122"/>
              </a:rPr>
              <a:t>中的</a:t>
            </a:r>
            <a:r>
              <a:rPr lang="en-US" altLang="zh-CN" b="1" dirty="0">
                <a:solidFill>
                  <a:schemeClr val="accent6">
                    <a:lumMod val="75000"/>
                  </a:schemeClr>
                </a:solidFill>
                <a:latin typeface="微软雅黑" pitchFamily="34" charset="-122"/>
                <a:ea typeface="微软雅黑" pitchFamily="34" charset="-122"/>
              </a:rPr>
              <a:t>MBR</a:t>
            </a:r>
            <a:endParaRPr lang="zh-CN" altLang="en-US" b="1" dirty="0">
              <a:solidFill>
                <a:schemeClr val="accent6">
                  <a:lumMod val="75000"/>
                </a:schemeClr>
              </a:solidFill>
              <a:latin typeface="微软雅黑" pitchFamily="34" charset="-122"/>
              <a:ea typeface="微软雅黑" pitchFamily="34" charset="-122"/>
            </a:endParaRPr>
          </a:p>
        </p:txBody>
      </p:sp>
      <p:sp>
        <p:nvSpPr>
          <p:cNvPr id="14" name="TextBox 6">
            <a:extLst>
              <a:ext uri="{FF2B5EF4-FFF2-40B4-BE49-F238E27FC236}">
                <a16:creationId xmlns="" xmlns:a16="http://schemas.microsoft.com/office/drawing/2014/main" id="{39A2F764-AFD3-4C62-8D1E-8C8046E42202}"/>
              </a:ext>
            </a:extLst>
          </p:cNvPr>
          <p:cNvSpPr txBox="1"/>
          <p:nvPr/>
        </p:nvSpPr>
        <p:spPr>
          <a:xfrm>
            <a:off x="573309" y="1179548"/>
            <a:ext cx="7488804" cy="423577"/>
          </a:xfrm>
          <a:prstGeom prst="rect">
            <a:avLst/>
          </a:prstGeom>
          <a:noFill/>
        </p:spPr>
        <p:txBody>
          <a:bodyPr wrap="square" rtlCol="0">
            <a:spAutoFit/>
          </a:bodyPr>
          <a:lstStyle/>
          <a:p>
            <a:pPr indent="457200">
              <a:lnSpc>
                <a:spcPts val="3000"/>
              </a:lnSpc>
              <a:spcAft>
                <a:spcPts val="600"/>
              </a:spcAft>
            </a:pPr>
            <a:r>
              <a:rPr lang="zh-CN" altLang="en-US" sz="1400" b="1" dirty="0">
                <a:solidFill>
                  <a:schemeClr val="bg1"/>
                </a:solidFill>
                <a:latin typeface="微软雅黑" pitchFamily="34" charset="-122"/>
                <a:ea typeface="微软雅黑" pitchFamily="34" charset="-122"/>
              </a:rPr>
              <a:t>往下来是硬盘的分区表，由</a:t>
            </a:r>
            <a:r>
              <a:rPr lang="en-US" altLang="zh-CN" sz="1400" b="1" dirty="0">
                <a:solidFill>
                  <a:schemeClr val="bg1"/>
                </a:solidFill>
                <a:latin typeface="微软雅黑" pitchFamily="34" charset="-122"/>
                <a:ea typeface="微软雅黑" pitchFamily="34" charset="-122"/>
              </a:rPr>
              <a:t>4</a:t>
            </a:r>
            <a:r>
              <a:rPr lang="zh-CN" altLang="en-US" sz="1400" b="1" dirty="0">
                <a:solidFill>
                  <a:schemeClr val="bg1"/>
                </a:solidFill>
                <a:latin typeface="微软雅黑" pitchFamily="34" charset="-122"/>
                <a:ea typeface="微软雅黑" pitchFamily="34" charset="-122"/>
              </a:rPr>
              <a:t>个</a:t>
            </a:r>
            <a:r>
              <a:rPr lang="en-US" altLang="zh-CN" sz="1400" b="1" dirty="0">
                <a:solidFill>
                  <a:schemeClr val="bg1"/>
                </a:solidFill>
                <a:latin typeface="微软雅黑" pitchFamily="34" charset="-122"/>
                <a:ea typeface="微软雅黑" pitchFamily="34" charset="-122"/>
              </a:rPr>
              <a:t>16</a:t>
            </a:r>
            <a:r>
              <a:rPr lang="zh-CN" altLang="en-US" sz="1400" b="1" dirty="0">
                <a:solidFill>
                  <a:schemeClr val="bg1"/>
                </a:solidFill>
                <a:latin typeface="微软雅黑" pitchFamily="34" charset="-122"/>
                <a:ea typeface="微软雅黑" pitchFamily="34" charset="-122"/>
              </a:rPr>
              <a:t>字节的分区信息表组成。每个信息表的结构如下：</a:t>
            </a:r>
          </a:p>
        </p:txBody>
      </p:sp>
    </p:spTree>
    <p:extLst>
      <p:ext uri="{BB962C8B-B14F-4D97-AF65-F5344CB8AC3E}">
        <p14:creationId xmlns:p14="http://schemas.microsoft.com/office/powerpoint/2010/main" val="40531466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 xmlns:a16="http://schemas.microsoft.com/office/drawing/2014/main" id="{7644CAB5-BD78-46D3-B395-32008B9A5944}"/>
              </a:ext>
            </a:extLst>
          </p:cNvPr>
          <p:cNvGrpSpPr/>
          <p:nvPr/>
        </p:nvGrpSpPr>
        <p:grpSpPr>
          <a:xfrm>
            <a:off x="4286153" y="2600114"/>
            <a:ext cx="3349973"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5363521" y="2620046"/>
              <a:ext cx="2138086" cy="432812"/>
            </a:xfrm>
            <a:prstGeom prst="rect">
              <a:avLst/>
            </a:prstGeom>
            <a:noFill/>
          </p:spPr>
          <p:txBody>
            <a:bodyPr wrap="none" lIns="51435" tIns="25718" rIns="51435" bIns="25718" rtlCol="0">
              <a:spAutoFit/>
            </a:bodyPr>
            <a:lstStyle/>
            <a:p>
              <a:r>
                <a:rPr lang="zh-CN" altLang="en-US" sz="2475" b="1" dirty="0">
                  <a:solidFill>
                    <a:srgbClr val="92D050"/>
                  </a:solidFill>
                  <a:latin typeface="微软雅黑" panose="020B0503020204020204" pitchFamily="34" charset="-122"/>
                  <a:ea typeface="微软雅黑" panose="020B0503020204020204" pitchFamily="34" charset="-122"/>
                </a:rPr>
                <a:t>恢复</a:t>
              </a:r>
              <a:r>
                <a:rPr lang="en-US" altLang="zh-CN" sz="2475" b="1" dirty="0">
                  <a:solidFill>
                    <a:srgbClr val="92D050"/>
                  </a:solidFill>
                  <a:latin typeface="微软雅黑" panose="020B0503020204020204" pitchFamily="34" charset="-122"/>
                  <a:ea typeface="微软雅黑" panose="020B0503020204020204" pitchFamily="34" charset="-122"/>
                </a:rPr>
                <a:t>MBR</a:t>
              </a:r>
              <a:r>
                <a:rPr lang="zh-CN" altLang="en-US" sz="2475" b="1" dirty="0">
                  <a:solidFill>
                    <a:srgbClr val="92D050"/>
                  </a:solidFill>
                  <a:latin typeface="微软雅黑" panose="020B0503020204020204" pitchFamily="34" charset="-122"/>
                  <a:ea typeface="微软雅黑" panose="020B0503020204020204" pitchFamily="34" charset="-122"/>
                </a:rPr>
                <a:t>故障</a:t>
              </a: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 xmlns:a16="http://schemas.microsoft.com/office/drawing/2014/main"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 xmlns:a16="http://schemas.microsoft.com/office/drawing/2014/main"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 xmlns:a16="http://schemas.microsoft.com/office/drawing/2014/main" id="{A98B687C-F77C-4677-B83B-A08D93D6DBA4}"/>
              </a:ext>
            </a:extLst>
          </p:cNvPr>
          <p:cNvSpPr txBox="1"/>
          <p:nvPr/>
        </p:nvSpPr>
        <p:spPr>
          <a:xfrm>
            <a:off x="5532722" y="1294805"/>
            <a:ext cx="3267308" cy="2693045"/>
          </a:xfrm>
          <a:prstGeom prst="rect">
            <a:avLst/>
          </a:prstGeom>
          <a:noFill/>
        </p:spPr>
        <p:txBody>
          <a:bodyPr wrap="square" rtlCol="0">
            <a:spAutoFit/>
          </a:bodyPr>
          <a:lstStyle/>
          <a:p>
            <a:pPr>
              <a:lnSpc>
                <a:spcPct val="150000"/>
              </a:lnSpc>
              <a:spcAft>
                <a:spcPts val="600"/>
              </a:spcAft>
            </a:pPr>
            <a:r>
              <a:rPr lang="zh-CN" altLang="en-US" sz="1600" dirty="0">
                <a:solidFill>
                  <a:schemeClr val="bg1"/>
                </a:solidFill>
                <a:latin typeface="微软雅黑" pitchFamily="34" charset="-122"/>
                <a:ea typeface="微软雅黑" pitchFamily="34" charset="-122"/>
              </a:rPr>
              <a:t>客户</a:t>
            </a:r>
            <a:r>
              <a:rPr lang="zh-CN" altLang="en-US" sz="1600" dirty="0" smtClean="0">
                <a:solidFill>
                  <a:schemeClr val="bg1"/>
                </a:solidFill>
                <a:latin typeface="微软雅黑" pitchFamily="34" charset="-122"/>
                <a:ea typeface="微软雅黑" pitchFamily="34" charset="-122"/>
              </a:rPr>
              <a:t>：我的</a:t>
            </a:r>
            <a:r>
              <a:rPr lang="zh-CN" altLang="en-US" sz="1600" dirty="0">
                <a:solidFill>
                  <a:schemeClr val="bg1"/>
                </a:solidFill>
                <a:latin typeface="微软雅黑" pitchFamily="34" charset="-122"/>
                <a:ea typeface="微软雅黑" pitchFamily="34" charset="-122"/>
              </a:rPr>
              <a:t>硬</a:t>
            </a:r>
            <a:r>
              <a:rPr lang="zh-CN" altLang="en-US" sz="1600" dirty="0" smtClean="0">
                <a:solidFill>
                  <a:schemeClr val="bg1"/>
                </a:solidFill>
                <a:latin typeface="微软雅黑" pitchFamily="34" charset="-122"/>
                <a:ea typeface="微软雅黑" pitchFamily="34" charset="-122"/>
              </a:rPr>
              <a:t>盘在使用时系统提示</a:t>
            </a:r>
            <a:endParaRPr lang="en-US" altLang="zh-CN" sz="1600" dirty="0" smtClean="0">
              <a:solidFill>
                <a:schemeClr val="bg1"/>
              </a:solidFill>
              <a:latin typeface="微软雅黑" pitchFamily="34" charset="-122"/>
              <a:ea typeface="微软雅黑" pitchFamily="34" charset="-122"/>
            </a:endParaRPr>
          </a:p>
          <a:p>
            <a:pPr>
              <a:lnSpc>
                <a:spcPct val="150000"/>
              </a:lnSpc>
              <a:spcAft>
                <a:spcPts val="600"/>
              </a:spcAft>
            </a:pPr>
            <a:r>
              <a:rPr lang="en-US" altLang="zh-CN" sz="1600" dirty="0" smtClean="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未初始化。</a:t>
            </a:r>
          </a:p>
          <a:p>
            <a:pPr>
              <a:lnSpc>
                <a:spcPct val="150000"/>
              </a:lnSpc>
              <a:spcAft>
                <a:spcPts val="600"/>
              </a:spcAft>
            </a:pPr>
            <a:r>
              <a:rPr lang="zh-CN" altLang="en-US" sz="1600" dirty="0" smtClean="0">
                <a:solidFill>
                  <a:srgbClr val="FFFF00"/>
                </a:solidFill>
                <a:latin typeface="微软雅黑" pitchFamily="34" charset="-122"/>
                <a:ea typeface="微软雅黑" pitchFamily="34" charset="-122"/>
              </a:rPr>
              <a:t>工程师</a:t>
            </a:r>
            <a:r>
              <a:rPr lang="zh-CN" altLang="en-US" sz="1600" dirty="0">
                <a:solidFill>
                  <a:srgbClr val="FFFF00"/>
                </a:solidFill>
                <a:latin typeface="微软雅黑" pitchFamily="34" charset="-122"/>
                <a:ea typeface="微软雅黑" pitchFamily="34" charset="-122"/>
              </a:rPr>
              <a:t>：您</a:t>
            </a:r>
            <a:r>
              <a:rPr lang="zh-CN" altLang="en-US" sz="1600" dirty="0" smtClean="0">
                <a:solidFill>
                  <a:srgbClr val="FFFF00"/>
                </a:solidFill>
                <a:latin typeface="微软雅黑" pitchFamily="34" charset="-122"/>
                <a:ea typeface="微软雅黑" pitchFamily="34" charset="-122"/>
              </a:rPr>
              <a:t>的硬盘分区</a:t>
            </a:r>
            <a:r>
              <a:rPr lang="zh-CN" altLang="en-US" sz="1600" dirty="0">
                <a:solidFill>
                  <a:srgbClr val="FFFF00"/>
                </a:solidFill>
                <a:latin typeface="微软雅黑" pitchFamily="34" charset="-122"/>
                <a:ea typeface="微软雅黑" pitchFamily="34" charset="-122"/>
              </a:rPr>
              <a:t>是什么文件</a:t>
            </a:r>
            <a:endParaRPr lang="en-US" altLang="zh-CN" sz="1600" dirty="0">
              <a:solidFill>
                <a:srgbClr val="FFFF00"/>
              </a:solidFill>
              <a:latin typeface="微软雅黑" pitchFamily="34" charset="-122"/>
              <a:ea typeface="微软雅黑" pitchFamily="34" charset="-122"/>
            </a:endParaRPr>
          </a:p>
          <a:p>
            <a:pPr>
              <a:lnSpc>
                <a:spcPct val="150000"/>
              </a:lnSpc>
              <a:spcAft>
                <a:spcPts val="600"/>
              </a:spcAft>
            </a:pPr>
            <a:r>
              <a:rPr lang="en-US" altLang="zh-CN" sz="1600" dirty="0">
                <a:solidFill>
                  <a:srgbClr val="FFFF00"/>
                </a:solidFill>
                <a:latin typeface="微软雅黑" pitchFamily="34" charset="-122"/>
                <a:ea typeface="微软雅黑" pitchFamily="34" charset="-122"/>
              </a:rPr>
              <a:t>             </a:t>
            </a:r>
            <a:r>
              <a:rPr lang="zh-CN" altLang="en-US" sz="1600" dirty="0">
                <a:solidFill>
                  <a:srgbClr val="FFFF00"/>
                </a:solidFill>
                <a:latin typeface="微软雅黑" pitchFamily="34" charset="-122"/>
                <a:ea typeface="微软雅黑" pitchFamily="34" charset="-122"/>
              </a:rPr>
              <a:t>系统？</a:t>
            </a:r>
          </a:p>
          <a:p>
            <a:pPr>
              <a:lnSpc>
                <a:spcPct val="150000"/>
              </a:lnSpc>
              <a:spcAft>
                <a:spcPts val="600"/>
              </a:spcAft>
            </a:pPr>
            <a:r>
              <a:rPr lang="zh-CN" altLang="en-US" sz="1600" dirty="0">
                <a:solidFill>
                  <a:schemeClr val="bg1"/>
                </a:solidFill>
                <a:latin typeface="微软雅黑" pitchFamily="34" charset="-122"/>
                <a:ea typeface="微软雅黑" pitchFamily="34" charset="-122"/>
              </a:rPr>
              <a:t>客户：</a:t>
            </a:r>
            <a:r>
              <a:rPr lang="zh-CN" altLang="en-US" sz="1600" dirty="0" smtClean="0">
                <a:solidFill>
                  <a:schemeClr val="bg1"/>
                </a:solidFill>
                <a:latin typeface="微软雅黑" pitchFamily="34" charset="-122"/>
                <a:ea typeface="微软雅黑" pitchFamily="34" charset="-122"/>
              </a:rPr>
              <a:t>是</a:t>
            </a:r>
            <a:r>
              <a:rPr lang="en-US" altLang="zh-CN" sz="1600" dirty="0">
                <a:solidFill>
                  <a:schemeClr val="bg1"/>
                </a:solidFill>
                <a:latin typeface="微软雅黑" pitchFamily="34" charset="-122"/>
                <a:ea typeface="微软雅黑" pitchFamily="34" charset="-122"/>
              </a:rPr>
              <a:t>w</a:t>
            </a:r>
            <a:r>
              <a:rPr lang="en-US" altLang="zh-CN" sz="1600" dirty="0" smtClean="0">
                <a:solidFill>
                  <a:schemeClr val="bg1"/>
                </a:solidFill>
                <a:latin typeface="微软雅黑" pitchFamily="34" charset="-122"/>
                <a:ea typeface="微软雅黑" pitchFamily="34" charset="-122"/>
              </a:rPr>
              <a:t>inds</a:t>
            </a:r>
            <a:r>
              <a:rPr lang="zh-CN" altLang="en-US" sz="1600" dirty="0" smtClean="0">
                <a:solidFill>
                  <a:schemeClr val="bg1"/>
                </a:solidFill>
                <a:latin typeface="微软雅黑" pitchFamily="34" charset="-122"/>
                <a:ea typeface="微软雅黑" pitchFamily="34" charset="-122"/>
              </a:rPr>
              <a:t>系统的</a:t>
            </a:r>
            <a:r>
              <a:rPr lang="zh-CN" altLang="en-US" sz="1600" dirty="0">
                <a:solidFill>
                  <a:schemeClr val="bg1"/>
                </a:solidFill>
                <a:latin typeface="微软雅黑" pitchFamily="34" charset="-122"/>
                <a:ea typeface="微软雅黑" pitchFamily="34" charset="-122"/>
              </a:rPr>
              <a:t>。</a:t>
            </a:r>
          </a:p>
          <a:p>
            <a:pPr>
              <a:lnSpc>
                <a:spcPct val="150000"/>
              </a:lnSpc>
              <a:spcAft>
                <a:spcPts val="600"/>
              </a:spcAft>
            </a:pPr>
            <a:r>
              <a:rPr lang="zh-CN" altLang="en-US" sz="1600" dirty="0">
                <a:solidFill>
                  <a:srgbClr val="FFFF00"/>
                </a:solidFill>
                <a:latin typeface="微软雅黑" pitchFamily="34" charset="-122"/>
                <a:ea typeface="微软雅黑" pitchFamily="34" charset="-122"/>
              </a:rPr>
              <a:t>工程师：请稍等，我帮您检查一下。</a:t>
            </a: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 xmlns:a16="http://schemas.microsoft.com/office/drawing/2014/main"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 xmlns:a16="http://schemas.microsoft.com/office/drawing/2014/main" id="{DD70EDF5-F3FE-4B61-A044-155A77398593}"/>
              </a:ext>
            </a:extLst>
          </p:cNvPr>
          <p:cNvSpPr/>
          <p:nvPr/>
        </p:nvSpPr>
        <p:spPr>
          <a:xfrm>
            <a:off x="135172" y="1285707"/>
            <a:ext cx="8820000"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9ED7FAB9-49C1-4BE1-BF7A-C1EF72174312}"/>
              </a:ext>
            </a:extLst>
          </p:cNvPr>
          <p:cNvPicPr>
            <a:picLocks noChangeAspect="1"/>
          </p:cNvPicPr>
          <p:nvPr/>
        </p:nvPicPr>
        <p:blipFill>
          <a:blip r:embed="rId3"/>
          <a:stretch>
            <a:fillRect/>
          </a:stretch>
        </p:blipFill>
        <p:spPr>
          <a:xfrm>
            <a:off x="3951798" y="1285707"/>
            <a:ext cx="4997932" cy="3378963"/>
          </a:xfrm>
          <a:prstGeom prst="rect">
            <a:avLst/>
          </a:prstGeom>
        </p:spPr>
      </p:pic>
      <p:grpSp>
        <p:nvGrpSpPr>
          <p:cNvPr id="16" name="组合 1">
            <a:extLst>
              <a:ext uri="{FF2B5EF4-FFF2-40B4-BE49-F238E27FC236}">
                <a16:creationId xmlns="" xmlns:a16="http://schemas.microsoft.com/office/drawing/2014/main" id="{1F0D9005-5256-4CED-B654-5F88C4A867AF}"/>
              </a:ext>
            </a:extLst>
          </p:cNvPr>
          <p:cNvGrpSpPr>
            <a:grpSpLocks/>
          </p:cNvGrpSpPr>
          <p:nvPr/>
        </p:nvGrpSpPr>
        <p:grpSpPr bwMode="auto">
          <a:xfrm>
            <a:off x="300605" y="1417947"/>
            <a:ext cx="5743575" cy="1061907"/>
            <a:chOff x="859536" y="1549889"/>
            <a:chExt cx="5742745" cy="1061065"/>
          </a:xfrm>
        </p:grpSpPr>
        <p:sp>
          <p:nvSpPr>
            <p:cNvPr id="18" name="Title 1">
              <a:extLst>
                <a:ext uri="{FF2B5EF4-FFF2-40B4-BE49-F238E27FC236}">
                  <a16:creationId xmlns="" xmlns:a16="http://schemas.microsoft.com/office/drawing/2014/main"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 xmlns:a16="http://schemas.microsoft.com/office/drawing/2014/main"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 xmlns:a16="http://schemas.microsoft.com/office/drawing/2014/main"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 xmlns:a16="http://schemas.microsoft.com/office/drawing/2014/main"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 xmlns:a16="http://schemas.microsoft.com/office/drawing/2014/main"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 xmlns:a16="http://schemas.microsoft.com/office/drawing/2014/main"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ndParaRPr>
            </a:p>
          </p:txBody>
        </p:sp>
        <p:sp>
          <p:nvSpPr>
            <p:cNvPr id="21" name="TextBox 11">
              <a:extLst>
                <a:ext uri="{FF2B5EF4-FFF2-40B4-BE49-F238E27FC236}">
                  <a16:creationId xmlns="" xmlns:a16="http://schemas.microsoft.com/office/drawing/2014/main" id="{50A18B32-94AF-4C0A-B3F8-D4FDE25BC451}"/>
                </a:ext>
              </a:extLst>
            </p:cNvPr>
            <p:cNvSpPr txBox="1">
              <a:spLocks noChangeArrowheads="1"/>
            </p:cNvSpPr>
            <p:nvPr/>
          </p:nvSpPr>
          <p:spPr bwMode="auto">
            <a:xfrm>
              <a:off x="1722447" y="2088149"/>
              <a:ext cx="2923185"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a:solidFill>
                    <a:srgbClr val="000000"/>
                  </a:solidFill>
                  <a:latin typeface="微软雅黑" pitchFamily="34" charset="-122"/>
                  <a:ea typeface="微软雅黑" pitchFamily="34" charset="-122"/>
                </a:rPr>
                <a:t> MBR</a:t>
              </a:r>
              <a:r>
                <a:rPr lang="zh-CN" altLang="en-US" sz="1400" dirty="0">
                  <a:solidFill>
                    <a:srgbClr val="000000"/>
                  </a:solidFill>
                  <a:latin typeface="微软雅黑" pitchFamily="34" charset="-122"/>
                  <a:ea typeface="微软雅黑" pitchFamily="34" charset="-122"/>
                </a:rPr>
                <a:t>的</a:t>
              </a:r>
              <a:r>
                <a:rPr lang="zh-CN" altLang="en-US" sz="1400" dirty="0" smtClean="0">
                  <a:solidFill>
                    <a:srgbClr val="000000"/>
                  </a:solidFill>
                  <a:latin typeface="微软雅黑" pitchFamily="34" charset="-122"/>
                  <a:ea typeface="微软雅黑" pitchFamily="34" charset="-122"/>
                </a:rPr>
                <a:t>定义</a:t>
              </a:r>
              <a:endParaRPr lang="zh-CN" altLang="zh-CN" sz="1400" dirty="0" smtClean="0">
                <a:solidFill>
                  <a:srgbClr val="000000"/>
                </a:solidFill>
                <a:latin typeface="微软雅黑" pitchFamily="34" charset="-122"/>
                <a:ea typeface="微软雅黑" pitchFamily="34" charset="-122"/>
              </a:endParaRPr>
            </a:p>
            <a:p>
              <a:r>
                <a:rPr lang="zh-CN" altLang="en-US" sz="1400" dirty="0">
                  <a:solidFill>
                    <a:srgbClr val="000000"/>
                  </a:solidFill>
                  <a:latin typeface="微软雅黑" pitchFamily="34" charset="-122"/>
                  <a:ea typeface="微软雅黑" pitchFamily="34" charset="-122"/>
                </a:rPr>
                <a:t>主引导扇区由三个部分组成</a:t>
              </a:r>
              <a:endParaRPr lang="en-US" altLang="zh-CN" sz="1400" dirty="0">
                <a:solidFill>
                  <a:srgbClr val="000000"/>
                </a:solidFill>
                <a:latin typeface="微软雅黑" pitchFamily="34" charset="-122"/>
                <a:ea typeface="微软雅黑" pitchFamily="34" charset="-122"/>
              </a:endParaRPr>
            </a:p>
          </p:txBody>
        </p:sp>
      </p:grpSp>
      <p:grpSp>
        <p:nvGrpSpPr>
          <p:cNvPr id="25" name="组合 9">
            <a:extLst>
              <a:ext uri="{FF2B5EF4-FFF2-40B4-BE49-F238E27FC236}">
                <a16:creationId xmlns="" xmlns:a16="http://schemas.microsoft.com/office/drawing/2014/main" id="{68946B3C-CC61-4B67-BF83-50B5E4B2EA3E}"/>
              </a:ext>
            </a:extLst>
          </p:cNvPr>
          <p:cNvGrpSpPr>
            <a:grpSpLocks/>
          </p:cNvGrpSpPr>
          <p:nvPr/>
        </p:nvGrpSpPr>
        <p:grpSpPr bwMode="auto">
          <a:xfrm>
            <a:off x="300605" y="3365373"/>
            <a:ext cx="5743575" cy="1061907"/>
            <a:chOff x="859536" y="1549889"/>
            <a:chExt cx="5742745" cy="1061065"/>
          </a:xfrm>
        </p:grpSpPr>
        <p:sp>
          <p:nvSpPr>
            <p:cNvPr id="26" name="Title 1">
              <a:extLst>
                <a:ext uri="{FF2B5EF4-FFF2-40B4-BE49-F238E27FC236}">
                  <a16:creationId xmlns="" xmlns:a16="http://schemas.microsoft.com/office/drawing/2014/main"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 xmlns:a16="http://schemas.microsoft.com/office/drawing/2014/main"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 xmlns:a16="http://schemas.microsoft.com/office/drawing/2014/main"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 xmlns:a16="http://schemas.microsoft.com/office/drawing/2014/main"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 xmlns:a16="http://schemas.microsoft.com/office/drawing/2014/main"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 xmlns:a16="http://schemas.microsoft.com/office/drawing/2014/main" id="{B6236A2E-517A-4BA6-A314-B11405865283}"/>
                </a:ext>
              </a:extLst>
            </p:cNvPr>
            <p:cNvSpPr>
              <a:spLocks noChangeArrowheads="1"/>
            </p:cNvSpPr>
            <p:nvPr/>
          </p:nvSpPr>
          <p:spPr bwMode="auto">
            <a:xfrm>
              <a:off x="1722448" y="1618964"/>
              <a:ext cx="15750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sp>
          <p:nvSpPr>
            <p:cNvPr id="29" name="TextBox 11">
              <a:extLst>
                <a:ext uri="{FF2B5EF4-FFF2-40B4-BE49-F238E27FC236}">
                  <a16:creationId xmlns="" xmlns:a16="http://schemas.microsoft.com/office/drawing/2014/main" id="{65309359-9240-40F5-838F-A318E02E38FA}"/>
                </a:ext>
              </a:extLst>
            </p:cNvPr>
            <p:cNvSpPr txBox="1">
              <a:spLocks noChangeArrowheads="1"/>
            </p:cNvSpPr>
            <p:nvPr/>
          </p:nvSpPr>
          <p:spPr bwMode="auto">
            <a:xfrm>
              <a:off x="1722447" y="2088149"/>
              <a:ext cx="180896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a:solidFill>
                    <a:srgbClr val="000000"/>
                  </a:solidFill>
                  <a:latin typeface="微软雅黑" pitchFamily="34" charset="-122"/>
                  <a:ea typeface="微软雅黑" pitchFamily="34" charset="-122"/>
                </a:rPr>
                <a:t>认识故障现象</a:t>
              </a:r>
              <a:endParaRPr lang="en-US" altLang="zh-CN" sz="1400" dirty="0">
                <a:solidFill>
                  <a:srgbClr val="000000"/>
                </a:solidFill>
                <a:latin typeface="微软雅黑" pitchFamily="34" charset="-122"/>
                <a:ea typeface="微软雅黑" pitchFamily="34" charset="-122"/>
              </a:endParaRPr>
            </a:p>
            <a:p>
              <a:r>
                <a:rPr lang="zh-CN" altLang="en-US" sz="1400" dirty="0">
                  <a:solidFill>
                    <a:srgbClr val="000000"/>
                  </a:solidFill>
                  <a:latin typeface="微软雅黑" pitchFamily="34" charset="-122"/>
                  <a:ea typeface="微软雅黑" pitchFamily="34" charset="-122"/>
                </a:rPr>
                <a:t>解决出现的问题</a:t>
              </a:r>
              <a:endParaRPr lang="en-US" altLang="zh-CN" sz="1400" dirty="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 xmlns:a16="http://schemas.microsoft.com/office/drawing/2014/main"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56" name="矩形: 圆角 55">
            <a:extLst>
              <a:ext uri="{FF2B5EF4-FFF2-40B4-BE49-F238E27FC236}">
                <a16:creationId xmlns="" xmlns:a16="http://schemas.microsoft.com/office/drawing/2014/main" id="{E87BFCB7-50B5-4A45-AE2E-CEB29AB2FE5F}"/>
              </a:ext>
            </a:extLst>
          </p:cNvPr>
          <p:cNvSpPr/>
          <p:nvPr/>
        </p:nvSpPr>
        <p:spPr>
          <a:xfrm>
            <a:off x="497238" y="1228725"/>
            <a:ext cx="8076921" cy="3152775"/>
          </a:xfrm>
          <a:prstGeom prst="roundRect">
            <a:avLst>
              <a:gd name="adj" fmla="val 8712"/>
            </a:avLst>
          </a:prstGeom>
          <a:solidFill>
            <a:schemeClr val="bg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 xmlns:a16="http://schemas.microsoft.com/office/drawing/2014/main" id="{B075D7B7-4B46-450D-B67B-F74453579970}"/>
              </a:ext>
            </a:extLst>
          </p:cNvPr>
          <p:cNvSpPr/>
          <p:nvPr/>
        </p:nvSpPr>
        <p:spPr>
          <a:xfrm>
            <a:off x="993913" y="1409231"/>
            <a:ext cx="7028952" cy="2731902"/>
          </a:xfrm>
          <a:prstGeom prst="rect">
            <a:avLst/>
          </a:prstGeom>
        </p:spPr>
        <p:txBody>
          <a:bodyPr wrap="square">
            <a:spAutoFit/>
          </a:bodyPr>
          <a:lstStyle/>
          <a:p>
            <a:pPr indent="532800" algn="just">
              <a:lnSpc>
                <a:spcPts val="3000"/>
              </a:lnSpc>
              <a:spcAft>
                <a:spcPts val="0"/>
              </a:spcAft>
            </a:pPr>
            <a:r>
              <a:rPr lang="en-US" altLang="zh-CN" sz="1400" dirty="0">
                <a:solidFill>
                  <a:schemeClr val="accent6">
                    <a:lumMod val="50000"/>
                  </a:schemeClr>
                </a:solidFill>
                <a:latin typeface="微软雅黑" pitchFamily="34" charset="-122"/>
                <a:ea typeface="微软雅黑" pitchFamily="34" charset="-122"/>
              </a:rPr>
              <a:t>MBR</a:t>
            </a:r>
            <a:r>
              <a:rPr lang="zh-CN" altLang="en-US" sz="1400" dirty="0">
                <a:solidFill>
                  <a:schemeClr val="accent6">
                    <a:lumMod val="50000"/>
                  </a:schemeClr>
                </a:solidFill>
                <a:latin typeface="微软雅黑" pitchFamily="34" charset="-122"/>
                <a:ea typeface="微软雅黑" pitchFamily="34" charset="-122"/>
              </a:rPr>
              <a:t>（</a:t>
            </a:r>
            <a:r>
              <a:rPr lang="en-US" altLang="zh-CN" sz="1400" dirty="0">
                <a:solidFill>
                  <a:schemeClr val="accent6">
                    <a:lumMod val="50000"/>
                  </a:schemeClr>
                </a:solidFill>
                <a:latin typeface="微软雅黑" pitchFamily="34" charset="-122"/>
                <a:ea typeface="微软雅黑" pitchFamily="34" charset="-122"/>
              </a:rPr>
              <a:t>Main Boot Record</a:t>
            </a:r>
            <a:r>
              <a:rPr lang="zh-CN" altLang="en-US" sz="1400" dirty="0">
                <a:solidFill>
                  <a:schemeClr val="accent6">
                    <a:lumMod val="50000"/>
                  </a:schemeClr>
                </a:solidFill>
                <a:latin typeface="微软雅黑" pitchFamily="34" charset="-122"/>
                <a:ea typeface="微软雅黑" pitchFamily="34" charset="-122"/>
              </a:rPr>
              <a:t>）主引导记录是位于磁盘最前边的一段引导代码，由磁盘操作系统（</a:t>
            </a:r>
            <a:r>
              <a:rPr lang="en-US" altLang="zh-CN" sz="1400" dirty="0">
                <a:solidFill>
                  <a:schemeClr val="accent6">
                    <a:lumMod val="50000"/>
                  </a:schemeClr>
                </a:solidFill>
                <a:latin typeface="微软雅黑" pitchFamily="34" charset="-122"/>
                <a:ea typeface="微软雅黑" pitchFamily="34" charset="-122"/>
              </a:rPr>
              <a:t>DOS</a:t>
            </a:r>
            <a:r>
              <a:rPr lang="zh-CN" altLang="en-US" sz="1400" dirty="0">
                <a:solidFill>
                  <a:schemeClr val="accent6">
                    <a:lumMod val="50000"/>
                  </a:schemeClr>
                </a:solidFill>
                <a:latin typeface="微软雅黑" pitchFamily="34" charset="-122"/>
                <a:ea typeface="微软雅黑" pitchFamily="34" charset="-122"/>
              </a:rPr>
              <a:t>）在对磁盘初始化时产生，负责磁盘操作系统（</a:t>
            </a:r>
            <a:r>
              <a:rPr lang="en-US" altLang="zh-CN" sz="1400" dirty="0">
                <a:solidFill>
                  <a:schemeClr val="accent6">
                    <a:lumMod val="50000"/>
                  </a:schemeClr>
                </a:solidFill>
                <a:latin typeface="微软雅黑" pitchFamily="34" charset="-122"/>
                <a:ea typeface="微软雅黑" pitchFamily="34" charset="-122"/>
              </a:rPr>
              <a:t>DOS</a:t>
            </a:r>
            <a:r>
              <a:rPr lang="zh-CN" altLang="en-US" sz="1400" dirty="0">
                <a:solidFill>
                  <a:schemeClr val="accent6">
                    <a:lumMod val="50000"/>
                  </a:schemeClr>
                </a:solidFill>
                <a:latin typeface="微软雅黑" pitchFamily="34" charset="-122"/>
                <a:ea typeface="微软雅黑" pitchFamily="34" charset="-122"/>
              </a:rPr>
              <a:t>）对磁盘进行读写时磁盘分区合法性的检查以及磁盘分区引导信息的定位。包含</a:t>
            </a:r>
            <a:r>
              <a:rPr lang="en-US" altLang="zh-CN" sz="1400" dirty="0">
                <a:solidFill>
                  <a:schemeClr val="accent6">
                    <a:lumMod val="50000"/>
                  </a:schemeClr>
                </a:solidFill>
                <a:latin typeface="微软雅黑" pitchFamily="34" charset="-122"/>
                <a:ea typeface="微软雅黑" pitchFamily="34" charset="-122"/>
              </a:rPr>
              <a:t>MRB</a:t>
            </a:r>
            <a:r>
              <a:rPr lang="zh-CN" altLang="en-US" sz="1400" dirty="0">
                <a:solidFill>
                  <a:schemeClr val="accent6">
                    <a:lumMod val="50000"/>
                  </a:schemeClr>
                </a:solidFill>
                <a:latin typeface="微软雅黑" pitchFamily="34" charset="-122"/>
                <a:ea typeface="微软雅黑" pitchFamily="34" charset="-122"/>
              </a:rPr>
              <a:t>主引导记录的扇区称为主引导扇区，由于这一扇区承担有不同于磁盘上其他普通存储空间的特殊管理职能，作为管理整个磁盘存储空间的一个特殊存储空间，它不属于磁盘上的任何分区，因而分区内的格式化命令不能清除</a:t>
            </a:r>
            <a:r>
              <a:rPr lang="en-US" altLang="zh-CN" sz="1400" dirty="0">
                <a:solidFill>
                  <a:schemeClr val="accent6">
                    <a:lumMod val="50000"/>
                  </a:schemeClr>
                </a:solidFill>
                <a:latin typeface="微软雅黑" pitchFamily="34" charset="-122"/>
                <a:ea typeface="微软雅黑" pitchFamily="34" charset="-122"/>
              </a:rPr>
              <a:t>MBR</a:t>
            </a:r>
            <a:r>
              <a:rPr lang="zh-CN" altLang="en-US" sz="1400" dirty="0">
                <a:solidFill>
                  <a:schemeClr val="accent6">
                    <a:lumMod val="50000"/>
                  </a:schemeClr>
                </a:solidFill>
                <a:latin typeface="微软雅黑" pitchFamily="34" charset="-122"/>
                <a:ea typeface="微软雅黑" pitchFamily="34" charset="-122"/>
              </a:rPr>
              <a:t>主引导记录的任何信息，主引导扇区占</a:t>
            </a:r>
            <a:r>
              <a:rPr lang="en-US" altLang="zh-CN" sz="1400" dirty="0">
                <a:solidFill>
                  <a:schemeClr val="accent6">
                    <a:lumMod val="50000"/>
                  </a:schemeClr>
                </a:solidFill>
                <a:latin typeface="微软雅黑" pitchFamily="34" charset="-122"/>
                <a:ea typeface="微软雅黑" pitchFamily="34" charset="-122"/>
              </a:rPr>
              <a:t>512</a:t>
            </a:r>
            <a:r>
              <a:rPr lang="zh-CN" altLang="en-US" sz="1400" dirty="0">
                <a:solidFill>
                  <a:schemeClr val="accent6">
                    <a:lumMod val="50000"/>
                  </a:schemeClr>
                </a:solidFill>
                <a:latin typeface="微软雅黑" pitchFamily="34" charset="-122"/>
                <a:ea typeface="微软雅黑" pitchFamily="34" charset="-122"/>
              </a:rPr>
              <a:t>个字节也就是平时所说的</a:t>
            </a:r>
            <a:r>
              <a:rPr lang="en-US" altLang="zh-CN" sz="1400" dirty="0">
                <a:solidFill>
                  <a:schemeClr val="accent6">
                    <a:lumMod val="50000"/>
                  </a:schemeClr>
                </a:solidFill>
                <a:latin typeface="微软雅黑" pitchFamily="34" charset="-122"/>
                <a:ea typeface="微软雅黑" pitchFamily="34" charset="-122"/>
              </a:rPr>
              <a:t>0</a:t>
            </a:r>
            <a:r>
              <a:rPr lang="zh-CN" altLang="en-US" sz="1400" dirty="0">
                <a:solidFill>
                  <a:schemeClr val="accent6">
                    <a:lumMod val="50000"/>
                  </a:schemeClr>
                </a:solidFill>
                <a:latin typeface="微软雅黑" pitchFamily="34" charset="-122"/>
                <a:ea typeface="微软雅黑" pitchFamily="34" charset="-122"/>
              </a:rPr>
              <a:t>扇区就称之为</a:t>
            </a:r>
            <a:r>
              <a:rPr lang="en-US" altLang="zh-CN" sz="1400" dirty="0">
                <a:solidFill>
                  <a:schemeClr val="accent6">
                    <a:lumMod val="50000"/>
                  </a:schemeClr>
                </a:solidFill>
                <a:latin typeface="微软雅黑" pitchFamily="34" charset="-122"/>
                <a:ea typeface="微软雅黑" pitchFamily="34" charset="-122"/>
              </a:rPr>
              <a:t>MBR</a:t>
            </a:r>
            <a:r>
              <a:rPr lang="zh-CN" altLang="en-US" sz="1400" dirty="0">
                <a:solidFill>
                  <a:schemeClr val="accent6">
                    <a:lumMod val="50000"/>
                  </a:schemeClr>
                </a:solidFill>
                <a:latin typeface="微软雅黑" pitchFamily="34" charset="-122"/>
                <a:ea typeface="微软雅黑" pitchFamily="34" charset="-122"/>
              </a:rPr>
              <a:t>。</a:t>
            </a:r>
            <a:endParaRPr lang="zh-CN" altLang="zh-CN" sz="1400" dirty="0">
              <a:solidFill>
                <a:schemeClr val="accent6">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8" name="矩形 27">
            <a:extLst>
              <a:ext uri="{FF2B5EF4-FFF2-40B4-BE49-F238E27FC236}">
                <a16:creationId xmlns="" xmlns:a16="http://schemas.microsoft.com/office/drawing/2014/main" id="{DFC29421-1821-4A7B-A201-19AB92A83086}"/>
              </a:ext>
            </a:extLst>
          </p:cNvPr>
          <p:cNvSpPr/>
          <p:nvPr/>
        </p:nvSpPr>
        <p:spPr>
          <a:xfrm>
            <a:off x="135172" y="1285707"/>
            <a:ext cx="8820000"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39B6A3EA-89FF-4BDA-9E3A-3A697EEE2D6F}"/>
              </a:ext>
            </a:extLst>
          </p:cNvPr>
          <p:cNvSpPr/>
          <p:nvPr/>
        </p:nvSpPr>
        <p:spPr>
          <a:xfrm>
            <a:off x="705819" y="1474599"/>
            <a:ext cx="8047656" cy="3000821"/>
          </a:xfrm>
          <a:prstGeom prst="rect">
            <a:avLst/>
          </a:prstGeom>
        </p:spPr>
        <p:txBody>
          <a:bodyPr wrap="square">
            <a:spAutoFit/>
          </a:bodyPr>
          <a:lstStyle/>
          <a:p>
            <a:pPr indent="532800" algn="just">
              <a:lnSpc>
                <a:spcPct val="150000"/>
              </a:lnSpc>
              <a:spcAft>
                <a:spcPts val="0"/>
              </a:spcAft>
            </a:pPr>
            <a:r>
              <a:rPr lang="en-US" altLang="zh-CN" sz="1400" b="1" dirty="0">
                <a:solidFill>
                  <a:schemeClr val="accent6">
                    <a:lumMod val="75000"/>
                  </a:schemeClr>
                </a:solidFill>
                <a:latin typeface="微软雅黑" pitchFamily="34" charset="-122"/>
                <a:ea typeface="微软雅黑" pitchFamily="34" charset="-122"/>
              </a:rPr>
              <a:t>1</a:t>
            </a:r>
            <a:r>
              <a:rPr lang="zh-CN" altLang="en-US" sz="1400" b="1" dirty="0">
                <a:solidFill>
                  <a:schemeClr val="accent6">
                    <a:lumMod val="75000"/>
                  </a:schemeClr>
                </a:solidFill>
                <a:latin typeface="微软雅黑" pitchFamily="34" charset="-122"/>
                <a:ea typeface="微软雅黑" pitchFamily="34" charset="-122"/>
              </a:rPr>
              <a:t>、主引导记录（</a:t>
            </a:r>
            <a:r>
              <a:rPr lang="en-US" altLang="zh-CN" sz="1400" b="1" dirty="0">
                <a:solidFill>
                  <a:schemeClr val="accent6">
                    <a:lumMod val="75000"/>
                  </a:schemeClr>
                </a:solidFill>
                <a:latin typeface="微软雅黑" pitchFamily="34" charset="-122"/>
                <a:ea typeface="微软雅黑" pitchFamily="34" charset="-122"/>
              </a:rPr>
              <a:t>MBR</a:t>
            </a:r>
            <a:r>
              <a:rPr lang="zh-CN" altLang="en-US" sz="1400" b="1" dirty="0">
                <a:solidFill>
                  <a:schemeClr val="accent6">
                    <a:lumMod val="75000"/>
                  </a:schemeClr>
                </a:solidFill>
                <a:latin typeface="微软雅黑" pitchFamily="34" charset="-122"/>
                <a:ea typeface="微软雅黑" pitchFamily="34" charset="-122"/>
              </a:rPr>
              <a:t>）（占</a:t>
            </a:r>
            <a:r>
              <a:rPr lang="en-US" altLang="zh-CN" sz="1400" b="1" dirty="0">
                <a:solidFill>
                  <a:schemeClr val="accent6">
                    <a:lumMod val="75000"/>
                  </a:schemeClr>
                </a:solidFill>
                <a:latin typeface="微软雅黑" pitchFamily="34" charset="-122"/>
                <a:ea typeface="微软雅黑" pitchFamily="34" charset="-122"/>
              </a:rPr>
              <a:t>446</a:t>
            </a:r>
            <a:r>
              <a:rPr lang="zh-CN" altLang="en-US" sz="1400" b="1" dirty="0">
                <a:solidFill>
                  <a:schemeClr val="accent6">
                    <a:lumMod val="75000"/>
                  </a:schemeClr>
                </a:solidFill>
                <a:latin typeface="微软雅黑" pitchFamily="34" charset="-122"/>
                <a:ea typeface="微软雅黑" pitchFamily="34" charset="-122"/>
              </a:rPr>
              <a:t>个字节）</a:t>
            </a:r>
          </a:p>
          <a:p>
            <a:pPr indent="532800" algn="just">
              <a:lnSpc>
                <a:spcPct val="150000"/>
              </a:lnSpc>
              <a:spcAft>
                <a:spcPts val="0"/>
              </a:spcAft>
            </a:pPr>
            <a:r>
              <a:rPr lang="zh-CN" altLang="en-US" sz="1400" dirty="0">
                <a:solidFill>
                  <a:schemeClr val="accent6">
                    <a:lumMod val="75000"/>
                  </a:schemeClr>
                </a:solidFill>
                <a:latin typeface="微软雅黑" pitchFamily="34" charset="-122"/>
                <a:ea typeface="微软雅黑" pitchFamily="34" charset="-122"/>
              </a:rPr>
              <a:t>   它可在</a:t>
            </a:r>
            <a:r>
              <a:rPr lang="en-US" altLang="zh-CN" sz="1400" dirty="0">
                <a:solidFill>
                  <a:schemeClr val="accent6">
                    <a:lumMod val="75000"/>
                  </a:schemeClr>
                </a:solidFill>
                <a:latin typeface="微软雅黑" pitchFamily="34" charset="-122"/>
                <a:ea typeface="微软雅黑" pitchFamily="34" charset="-122"/>
              </a:rPr>
              <a:t>FDISK</a:t>
            </a:r>
            <a:r>
              <a:rPr lang="zh-CN" altLang="en-US" sz="1400" dirty="0">
                <a:solidFill>
                  <a:schemeClr val="accent6">
                    <a:lumMod val="75000"/>
                  </a:schemeClr>
                </a:solidFill>
                <a:latin typeface="微软雅黑" pitchFamily="34" charset="-122"/>
                <a:ea typeface="微软雅黑" pitchFamily="34" charset="-122"/>
              </a:rPr>
              <a:t>程序中找到，它用于硬盘启动时将系统控制转给用户指定的并在分区表中登记了的某个操作系统。</a:t>
            </a:r>
          </a:p>
          <a:p>
            <a:pPr indent="532800" algn="just">
              <a:lnSpc>
                <a:spcPct val="150000"/>
              </a:lnSpc>
              <a:spcAft>
                <a:spcPts val="0"/>
              </a:spcAft>
            </a:pPr>
            <a:r>
              <a:rPr lang="en-US" altLang="zh-CN" sz="1400" b="1" dirty="0">
                <a:solidFill>
                  <a:schemeClr val="accent6">
                    <a:lumMod val="75000"/>
                  </a:schemeClr>
                </a:solidFill>
                <a:latin typeface="微软雅黑" pitchFamily="34" charset="-122"/>
                <a:ea typeface="微软雅黑" pitchFamily="34" charset="-122"/>
              </a:rPr>
              <a:t>2</a:t>
            </a:r>
            <a:r>
              <a:rPr lang="zh-CN" altLang="en-US" sz="1400" b="1" dirty="0">
                <a:solidFill>
                  <a:schemeClr val="accent6">
                    <a:lumMod val="75000"/>
                  </a:schemeClr>
                </a:solidFill>
                <a:latin typeface="微软雅黑" pitchFamily="34" charset="-122"/>
                <a:ea typeface="微软雅黑" pitchFamily="34" charset="-122"/>
              </a:rPr>
              <a:t>、磁盘分区表（</a:t>
            </a:r>
            <a:r>
              <a:rPr lang="en-US" altLang="zh-CN" sz="1400" b="1" dirty="0">
                <a:solidFill>
                  <a:schemeClr val="accent6">
                    <a:lumMod val="75000"/>
                  </a:schemeClr>
                </a:solidFill>
                <a:latin typeface="微软雅黑" pitchFamily="34" charset="-122"/>
                <a:ea typeface="微软雅黑" pitchFamily="34" charset="-122"/>
              </a:rPr>
              <a:t>DPT</a:t>
            </a:r>
            <a:r>
              <a:rPr lang="zh-CN" altLang="en-US" sz="1400" b="1" dirty="0">
                <a:solidFill>
                  <a:schemeClr val="accent6">
                    <a:lumMod val="75000"/>
                  </a:schemeClr>
                </a:solidFill>
                <a:latin typeface="微软雅黑" pitchFamily="34" charset="-122"/>
                <a:ea typeface="微软雅黑" pitchFamily="34" charset="-122"/>
              </a:rPr>
              <a:t>）（</a:t>
            </a:r>
            <a:r>
              <a:rPr lang="en-US" altLang="zh-CN" sz="1400" b="1" dirty="0" err="1">
                <a:solidFill>
                  <a:schemeClr val="accent6">
                    <a:lumMod val="75000"/>
                  </a:schemeClr>
                </a:solidFill>
                <a:latin typeface="微软雅黑" pitchFamily="34" charset="-122"/>
                <a:ea typeface="微软雅黑" pitchFamily="34" charset="-122"/>
              </a:rPr>
              <a:t>DiskPartitionTable</a:t>
            </a:r>
            <a:r>
              <a:rPr lang="zh-CN" altLang="en-US" sz="1400" b="1" dirty="0">
                <a:solidFill>
                  <a:schemeClr val="accent6">
                    <a:lumMod val="75000"/>
                  </a:schemeClr>
                </a:solidFill>
                <a:latin typeface="微软雅黑" pitchFamily="34" charset="-122"/>
                <a:ea typeface="微软雅黑" pitchFamily="34" charset="-122"/>
              </a:rPr>
              <a:t>）（占</a:t>
            </a:r>
            <a:r>
              <a:rPr lang="en-US" altLang="zh-CN" sz="1400" b="1" dirty="0">
                <a:solidFill>
                  <a:schemeClr val="accent6">
                    <a:lumMod val="75000"/>
                  </a:schemeClr>
                </a:solidFill>
                <a:latin typeface="微软雅黑" pitchFamily="34" charset="-122"/>
                <a:ea typeface="微软雅黑" pitchFamily="34" charset="-122"/>
              </a:rPr>
              <a:t>64</a:t>
            </a:r>
            <a:r>
              <a:rPr lang="zh-CN" altLang="en-US" sz="1400" b="1" dirty="0">
                <a:solidFill>
                  <a:schemeClr val="accent6">
                    <a:lumMod val="75000"/>
                  </a:schemeClr>
                </a:solidFill>
                <a:latin typeface="微软雅黑" pitchFamily="34" charset="-122"/>
                <a:ea typeface="微软雅黑" pitchFamily="34" charset="-122"/>
              </a:rPr>
              <a:t>个字节）</a:t>
            </a:r>
          </a:p>
          <a:p>
            <a:pPr indent="532800" algn="just">
              <a:lnSpc>
                <a:spcPct val="150000"/>
              </a:lnSpc>
              <a:spcAft>
                <a:spcPts val="0"/>
              </a:spcAft>
            </a:pPr>
            <a:r>
              <a:rPr lang="zh-CN" altLang="en-US" sz="1400" dirty="0">
                <a:solidFill>
                  <a:schemeClr val="accent6">
                    <a:lumMod val="75000"/>
                  </a:schemeClr>
                </a:solidFill>
                <a:latin typeface="微软雅黑" pitchFamily="34" charset="-122"/>
                <a:ea typeface="微软雅黑" pitchFamily="34" charset="-122"/>
              </a:rPr>
              <a:t>   它由四个分区表项组成，它说明磁盘上的分区情况，其内容由磁盘介质及用户在使用</a:t>
            </a:r>
            <a:r>
              <a:rPr lang="en-US" altLang="zh-CN" sz="1400" dirty="0">
                <a:solidFill>
                  <a:schemeClr val="accent6">
                    <a:lumMod val="75000"/>
                  </a:schemeClr>
                </a:solidFill>
                <a:latin typeface="微软雅黑" pitchFamily="34" charset="-122"/>
                <a:ea typeface="微软雅黑" pitchFamily="34" charset="-122"/>
              </a:rPr>
              <a:t>FDISK</a:t>
            </a:r>
            <a:r>
              <a:rPr lang="zh-CN" altLang="en-US" sz="1400" dirty="0">
                <a:solidFill>
                  <a:schemeClr val="accent6">
                    <a:lumMod val="75000"/>
                  </a:schemeClr>
                </a:solidFill>
                <a:latin typeface="微软雅黑" pitchFamily="34" charset="-122"/>
                <a:ea typeface="微软雅黑" pitchFamily="34" charset="-122"/>
              </a:rPr>
              <a:t>程序定义分区时决定。</a:t>
            </a:r>
          </a:p>
          <a:p>
            <a:pPr indent="532800" algn="just">
              <a:lnSpc>
                <a:spcPct val="150000"/>
              </a:lnSpc>
              <a:spcAft>
                <a:spcPts val="0"/>
              </a:spcAft>
            </a:pPr>
            <a:r>
              <a:rPr lang="en-US" altLang="zh-CN" sz="1400" b="1" dirty="0">
                <a:solidFill>
                  <a:schemeClr val="accent6">
                    <a:lumMod val="75000"/>
                  </a:schemeClr>
                </a:solidFill>
                <a:latin typeface="微软雅黑" pitchFamily="34" charset="-122"/>
                <a:ea typeface="微软雅黑" pitchFamily="34" charset="-122"/>
              </a:rPr>
              <a:t>3</a:t>
            </a:r>
            <a:r>
              <a:rPr lang="zh-CN" altLang="en-US" sz="1400" b="1" dirty="0">
                <a:solidFill>
                  <a:schemeClr val="accent6">
                    <a:lumMod val="75000"/>
                  </a:schemeClr>
                </a:solidFill>
                <a:latin typeface="微软雅黑" pitchFamily="34" charset="-122"/>
                <a:ea typeface="微软雅黑" pitchFamily="34" charset="-122"/>
              </a:rPr>
              <a:t>、结束标志（占</a:t>
            </a:r>
            <a:r>
              <a:rPr lang="en-US" altLang="zh-CN" sz="1400" b="1" dirty="0">
                <a:solidFill>
                  <a:schemeClr val="accent6">
                    <a:lumMod val="75000"/>
                  </a:schemeClr>
                </a:solidFill>
                <a:latin typeface="微软雅黑" pitchFamily="34" charset="-122"/>
                <a:ea typeface="微软雅黑" pitchFamily="34" charset="-122"/>
              </a:rPr>
              <a:t>2</a:t>
            </a:r>
            <a:r>
              <a:rPr lang="zh-CN" altLang="en-US" sz="1400" b="1" dirty="0">
                <a:solidFill>
                  <a:schemeClr val="accent6">
                    <a:lumMod val="75000"/>
                  </a:schemeClr>
                </a:solidFill>
                <a:latin typeface="微软雅黑" pitchFamily="34" charset="-122"/>
                <a:ea typeface="微软雅黑" pitchFamily="34" charset="-122"/>
              </a:rPr>
              <a:t>个字节）</a:t>
            </a:r>
          </a:p>
          <a:p>
            <a:pPr indent="532800" algn="just">
              <a:lnSpc>
                <a:spcPct val="150000"/>
              </a:lnSpc>
              <a:spcAft>
                <a:spcPts val="0"/>
              </a:spcAft>
            </a:pPr>
            <a:r>
              <a:rPr lang="zh-CN" altLang="en-US" sz="1400" dirty="0">
                <a:solidFill>
                  <a:schemeClr val="accent6">
                    <a:lumMod val="75000"/>
                  </a:schemeClr>
                </a:solidFill>
                <a:latin typeface="微软雅黑" pitchFamily="34" charset="-122"/>
                <a:ea typeface="微软雅黑" pitchFamily="34" charset="-122"/>
              </a:rPr>
              <a:t>   它的值为</a:t>
            </a:r>
            <a:r>
              <a:rPr lang="en-US" altLang="zh-CN" sz="1400" dirty="0">
                <a:solidFill>
                  <a:schemeClr val="accent6">
                    <a:lumMod val="75000"/>
                  </a:schemeClr>
                </a:solidFill>
                <a:latin typeface="微软雅黑" pitchFamily="34" charset="-122"/>
                <a:ea typeface="微软雅黑" pitchFamily="34" charset="-122"/>
              </a:rPr>
              <a:t>AA55</a:t>
            </a:r>
            <a:r>
              <a:rPr lang="zh-CN" altLang="en-US" sz="1400" dirty="0">
                <a:solidFill>
                  <a:schemeClr val="accent6">
                    <a:lumMod val="75000"/>
                  </a:schemeClr>
                </a:solidFill>
                <a:latin typeface="微软雅黑" pitchFamily="34" charset="-122"/>
                <a:ea typeface="微软雅黑" pitchFamily="34" charset="-122"/>
              </a:rPr>
              <a:t>（十六进制），存储时低位在前，高位在后（小端存储），即顺看是</a:t>
            </a:r>
            <a:r>
              <a:rPr lang="en-US" altLang="zh-CN" sz="1400" dirty="0">
                <a:solidFill>
                  <a:schemeClr val="accent6">
                    <a:lumMod val="75000"/>
                  </a:schemeClr>
                </a:solidFill>
                <a:latin typeface="微软雅黑" pitchFamily="34" charset="-122"/>
                <a:ea typeface="微软雅黑" pitchFamily="34" charset="-122"/>
              </a:rPr>
              <a:t>55AA</a:t>
            </a:r>
            <a:r>
              <a:rPr lang="zh-CN" altLang="en-US" sz="1400" dirty="0">
                <a:solidFill>
                  <a:schemeClr val="accent6">
                    <a:lumMod val="75000"/>
                  </a:schemeClr>
                </a:solidFill>
                <a:latin typeface="微软雅黑" pitchFamily="34" charset="-122"/>
                <a:ea typeface="微软雅黑" pitchFamily="34" charset="-122"/>
              </a:rPr>
              <a:t>（十六进制）。</a:t>
            </a:r>
          </a:p>
        </p:txBody>
      </p:sp>
      <p:cxnSp>
        <p:nvCxnSpPr>
          <p:cNvPr id="31" name="直接连接符 30">
            <a:extLst>
              <a:ext uri="{FF2B5EF4-FFF2-40B4-BE49-F238E27FC236}">
                <a16:creationId xmlns="" xmlns:a16="http://schemas.microsoft.com/office/drawing/2014/main" id="{1A19FF87-80C4-49C0-B9CE-74A4C6F2DDD8}"/>
              </a:ext>
            </a:extLst>
          </p:cNvPr>
          <p:cNvCxnSpPr/>
          <p:nvPr/>
        </p:nvCxnSpPr>
        <p:spPr>
          <a:xfrm>
            <a:off x="135172" y="1404085"/>
            <a:ext cx="8820000" cy="0"/>
          </a:xfrm>
          <a:prstGeom prst="line">
            <a:avLst/>
          </a:prstGeom>
          <a:ln w="12700">
            <a:solidFill>
              <a:schemeClr val="accent6">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34F989DA-7434-47C1-97A8-93481FFC8451}"/>
              </a:ext>
            </a:extLst>
          </p:cNvPr>
          <p:cNvCxnSpPr/>
          <p:nvPr/>
        </p:nvCxnSpPr>
        <p:spPr>
          <a:xfrm>
            <a:off x="135172" y="4549775"/>
            <a:ext cx="8820000" cy="0"/>
          </a:xfrm>
          <a:prstGeom prst="line">
            <a:avLst/>
          </a:prstGeom>
          <a:ln w="12700">
            <a:solidFill>
              <a:schemeClr val="accent6">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60448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8" name="矩形 27">
            <a:extLst>
              <a:ext uri="{FF2B5EF4-FFF2-40B4-BE49-F238E27FC236}">
                <a16:creationId xmlns="" xmlns:a16="http://schemas.microsoft.com/office/drawing/2014/main" id="{DFC29421-1821-4A7B-A201-19AB92A83086}"/>
              </a:ext>
            </a:extLst>
          </p:cNvPr>
          <p:cNvSpPr/>
          <p:nvPr/>
        </p:nvSpPr>
        <p:spPr>
          <a:xfrm>
            <a:off x="135172" y="1285707"/>
            <a:ext cx="8820000"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9" name="图片 28">
            <a:extLst>
              <a:ext uri="{FF2B5EF4-FFF2-40B4-BE49-F238E27FC236}">
                <a16:creationId xmlns="" xmlns:a16="http://schemas.microsoft.com/office/drawing/2014/main" id="{87FF31D3-BF58-4910-A922-F61E030E0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3204" y="1886013"/>
            <a:ext cx="3724247" cy="2180541"/>
          </a:xfrm>
          <a:prstGeom prst="rect">
            <a:avLst/>
          </a:prstGeom>
        </p:spPr>
      </p:pic>
      <p:sp>
        <p:nvSpPr>
          <p:cNvPr id="30" name="矩形 29">
            <a:extLst>
              <a:ext uri="{FF2B5EF4-FFF2-40B4-BE49-F238E27FC236}">
                <a16:creationId xmlns="" xmlns:a16="http://schemas.microsoft.com/office/drawing/2014/main" id="{39B6A3EA-89FF-4BDA-9E3A-3A697EEE2D6F}"/>
              </a:ext>
            </a:extLst>
          </p:cNvPr>
          <p:cNvSpPr/>
          <p:nvPr/>
        </p:nvSpPr>
        <p:spPr>
          <a:xfrm>
            <a:off x="705819" y="1865124"/>
            <a:ext cx="3476566" cy="2400657"/>
          </a:xfrm>
          <a:prstGeom prst="rect">
            <a:avLst/>
          </a:prstGeom>
        </p:spPr>
        <p:txBody>
          <a:bodyPr wrap="square">
            <a:spAutoFit/>
          </a:bodyPr>
          <a:lstStyle/>
          <a:p>
            <a:pPr indent="532800" algn="just">
              <a:lnSpc>
                <a:spcPct val="150000"/>
              </a:lnSpc>
              <a:spcAft>
                <a:spcPts val="0"/>
              </a:spcAft>
            </a:pPr>
            <a:r>
              <a:rPr lang="en-US" altLang="zh-CN" sz="2000" b="1" dirty="0">
                <a:solidFill>
                  <a:schemeClr val="accent6">
                    <a:lumMod val="75000"/>
                  </a:schemeClr>
                </a:solidFill>
                <a:latin typeface="微软雅黑" pitchFamily="34" charset="-122"/>
                <a:ea typeface="微软雅黑" pitchFamily="34" charset="-122"/>
              </a:rPr>
              <a:t>Windows</a:t>
            </a:r>
            <a:r>
              <a:rPr lang="zh-CN" altLang="en-US" sz="2000" b="1" dirty="0">
                <a:solidFill>
                  <a:schemeClr val="accent6">
                    <a:lumMod val="75000"/>
                  </a:schemeClr>
                </a:solidFill>
                <a:latin typeface="微软雅黑" pitchFamily="34" charset="-122"/>
                <a:ea typeface="微软雅黑" pitchFamily="34" charset="-122"/>
              </a:rPr>
              <a:t>文件系统</a:t>
            </a:r>
            <a:r>
              <a:rPr lang="en-US" altLang="zh-CN" sz="2000" b="1" dirty="0">
                <a:solidFill>
                  <a:schemeClr val="accent6">
                    <a:lumMod val="75000"/>
                  </a:schemeClr>
                </a:solidFill>
                <a:latin typeface="微软雅黑" pitchFamily="34" charset="-122"/>
                <a:ea typeface="微软雅黑" pitchFamily="34" charset="-122"/>
              </a:rPr>
              <a:t>MBR</a:t>
            </a:r>
            <a:r>
              <a:rPr lang="zh-CN" altLang="en-US" sz="2000" b="1" dirty="0">
                <a:solidFill>
                  <a:schemeClr val="accent6">
                    <a:lumMod val="75000"/>
                  </a:schemeClr>
                </a:solidFill>
                <a:latin typeface="微软雅黑" pitchFamily="34" charset="-122"/>
                <a:ea typeface="微软雅黑" pitchFamily="34" charset="-122"/>
              </a:rPr>
              <a:t>基本结构依次为：引导指令、活动分区、已用扇区数、本分区扇区数。具体结构如下图</a:t>
            </a:r>
            <a:r>
              <a:rPr lang="en-US" altLang="zh-CN" sz="2000" b="1" dirty="0">
                <a:solidFill>
                  <a:schemeClr val="accent6">
                    <a:lumMod val="75000"/>
                  </a:schemeClr>
                </a:solidFill>
                <a:latin typeface="微软雅黑" pitchFamily="34" charset="-122"/>
                <a:ea typeface="微软雅黑" pitchFamily="34" charset="-122"/>
              </a:rPr>
              <a:t>1-1</a:t>
            </a:r>
            <a:r>
              <a:rPr lang="zh-CN" altLang="en-US" sz="2000" b="1" dirty="0">
                <a:solidFill>
                  <a:schemeClr val="accent6">
                    <a:lumMod val="75000"/>
                  </a:schemeClr>
                </a:solidFill>
                <a:latin typeface="微软雅黑" pitchFamily="34" charset="-122"/>
                <a:ea typeface="微软雅黑" pitchFamily="34" charset="-122"/>
              </a:rPr>
              <a:t>所示</a:t>
            </a:r>
            <a:r>
              <a:rPr lang="zh-CN" altLang="en-US" sz="2000" b="1" dirty="0" smtClean="0">
                <a:solidFill>
                  <a:schemeClr val="accent6">
                    <a:lumMod val="75000"/>
                  </a:schemeClr>
                </a:solidFill>
                <a:latin typeface="微软雅黑" pitchFamily="34" charset="-122"/>
                <a:ea typeface="微软雅黑" pitchFamily="34" charset="-122"/>
              </a:rPr>
              <a:t>。</a:t>
            </a:r>
            <a:endParaRPr lang="zh-CN" altLang="zh-CN" sz="2000" b="1" dirty="0">
              <a:solidFill>
                <a:schemeClr val="accent6">
                  <a:lumMod val="75000"/>
                </a:schemeClr>
              </a:solidFill>
              <a:latin typeface="微软雅黑" pitchFamily="34" charset="-122"/>
              <a:ea typeface="微软雅黑" pitchFamily="34" charset="-122"/>
            </a:endParaRPr>
          </a:p>
        </p:txBody>
      </p:sp>
      <p:cxnSp>
        <p:nvCxnSpPr>
          <p:cNvPr id="31" name="直接连接符 30">
            <a:extLst>
              <a:ext uri="{FF2B5EF4-FFF2-40B4-BE49-F238E27FC236}">
                <a16:creationId xmlns="" xmlns:a16="http://schemas.microsoft.com/office/drawing/2014/main" id="{1A19FF87-80C4-49C0-B9CE-74A4C6F2DDD8}"/>
              </a:ext>
            </a:extLst>
          </p:cNvPr>
          <p:cNvCxnSpPr/>
          <p:nvPr/>
        </p:nvCxnSpPr>
        <p:spPr>
          <a:xfrm>
            <a:off x="410678" y="1689835"/>
            <a:ext cx="4134494" cy="0"/>
          </a:xfrm>
          <a:prstGeom prst="line">
            <a:avLst/>
          </a:prstGeom>
          <a:ln w="12700">
            <a:solidFill>
              <a:schemeClr val="accent6">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34F989DA-7434-47C1-97A8-93481FFC8451}"/>
              </a:ext>
            </a:extLst>
          </p:cNvPr>
          <p:cNvCxnSpPr/>
          <p:nvPr/>
        </p:nvCxnSpPr>
        <p:spPr>
          <a:xfrm>
            <a:off x="414222" y="4425950"/>
            <a:ext cx="4130950" cy="0"/>
          </a:xfrm>
          <a:prstGeom prst="line">
            <a:avLst/>
          </a:prstGeom>
          <a:ln w="12700">
            <a:solidFill>
              <a:schemeClr val="accent6">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AF76915F-1261-4A84-BD7D-0BE1C3064ABB}"/>
              </a:ext>
            </a:extLst>
          </p:cNvPr>
          <p:cNvSpPr/>
          <p:nvPr/>
        </p:nvSpPr>
        <p:spPr>
          <a:xfrm>
            <a:off x="5113205" y="4162347"/>
            <a:ext cx="3629519" cy="327397"/>
          </a:xfrm>
          <a:prstGeom prst="rect">
            <a:avLst/>
          </a:prstGeom>
        </p:spPr>
        <p:txBody>
          <a:bodyPr wrap="none">
            <a:spAutoFit/>
          </a:bodyPr>
          <a:lstStyle/>
          <a:p>
            <a:pPr indent="266700" algn="ctr">
              <a:lnSpc>
                <a:spcPts val="2000"/>
              </a:lnSpc>
              <a:spcAft>
                <a:spcPts val="0"/>
              </a:spcAft>
            </a:pPr>
            <a:r>
              <a:rPr lang="zh-CN" altLang="en-US" sz="1400" b="1" dirty="0">
                <a:solidFill>
                  <a:srgbClr val="83BB48"/>
                </a:solidFill>
                <a:latin typeface="微软雅黑" pitchFamily="34" charset="-122"/>
                <a:ea typeface="微软雅黑" pitchFamily="34" charset="-122"/>
              </a:rPr>
              <a:t>图</a:t>
            </a:r>
            <a:r>
              <a:rPr lang="en-US" altLang="zh-CN" sz="1400" b="1" dirty="0">
                <a:solidFill>
                  <a:srgbClr val="83BB48"/>
                </a:solidFill>
                <a:latin typeface="微软雅黑" pitchFamily="34" charset="-122"/>
                <a:ea typeface="微软雅黑" pitchFamily="34" charset="-122"/>
              </a:rPr>
              <a:t>1-1</a:t>
            </a:r>
            <a:r>
              <a:rPr lang="zh-CN" altLang="en-US" sz="1400" b="1" dirty="0">
                <a:solidFill>
                  <a:srgbClr val="83BB48"/>
                </a:solidFill>
                <a:latin typeface="微软雅黑" pitchFamily="34" charset="-122"/>
                <a:ea typeface="微软雅黑" pitchFamily="34" charset="-122"/>
              </a:rPr>
              <a:t>为</a:t>
            </a:r>
            <a:r>
              <a:rPr lang="en-US" altLang="zh-CN" sz="1400" b="1" dirty="0" err="1">
                <a:solidFill>
                  <a:srgbClr val="83BB48"/>
                </a:solidFill>
                <a:latin typeface="微软雅黑" pitchFamily="34" charset="-122"/>
                <a:ea typeface="微软雅黑" pitchFamily="34" charset="-122"/>
              </a:rPr>
              <a:t>windos</a:t>
            </a:r>
            <a:r>
              <a:rPr lang="zh-CN" altLang="en-US" sz="1400" b="1" dirty="0">
                <a:solidFill>
                  <a:srgbClr val="83BB48"/>
                </a:solidFill>
                <a:latin typeface="微软雅黑" pitchFamily="34" charset="-122"/>
                <a:ea typeface="微软雅黑" pitchFamily="34" charset="-122"/>
              </a:rPr>
              <a:t>文件系统</a:t>
            </a:r>
            <a:r>
              <a:rPr lang="en-US" altLang="zh-CN" sz="1400" b="1" dirty="0">
                <a:solidFill>
                  <a:srgbClr val="83BB48"/>
                </a:solidFill>
                <a:latin typeface="微软雅黑" pitchFamily="34" charset="-122"/>
                <a:ea typeface="微软雅黑" pitchFamily="34" charset="-122"/>
              </a:rPr>
              <a:t>MBR</a:t>
            </a:r>
            <a:r>
              <a:rPr lang="zh-CN" altLang="en-US" sz="1400" b="1" dirty="0">
                <a:solidFill>
                  <a:srgbClr val="83BB48"/>
                </a:solidFill>
                <a:latin typeface="微软雅黑" pitchFamily="34" charset="-122"/>
                <a:ea typeface="微软雅黑" pitchFamily="34" charset="-122"/>
              </a:rPr>
              <a:t>的结构图</a:t>
            </a:r>
            <a:endParaRPr lang="zh-CN" altLang="zh-CN" sz="1400" b="1" dirty="0">
              <a:solidFill>
                <a:srgbClr val="83BB48"/>
              </a:solidFill>
              <a:latin typeface="微软雅黑" pitchFamily="34" charset="-122"/>
              <a:ea typeface="微软雅黑" pitchFamily="34" charset="-122"/>
            </a:endParaRPr>
          </a:p>
        </p:txBody>
      </p:sp>
    </p:spTree>
    <p:extLst>
      <p:ext uri="{BB962C8B-B14F-4D97-AF65-F5344CB8AC3E}">
        <p14:creationId xmlns:p14="http://schemas.microsoft.com/office/powerpoint/2010/main" val="12972099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687</TotalTime>
  <Words>1442</Words>
  <Application>Microsoft Office PowerPoint</Application>
  <PresentationFormat>全屏显示(16:9)</PresentationFormat>
  <Paragraphs>228</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 Unicode MS</vt:lpstr>
      <vt:lpstr>DIN-BoldItalic</vt:lpstr>
      <vt:lpstr>Impact MT Std</vt:lpstr>
      <vt:lpstr>Open Sans</vt:lpstr>
      <vt:lpstr>等线</vt:lpstr>
      <vt:lpstr>宋体</vt:lpstr>
      <vt:lpstr>微软雅黑</vt:lpstr>
      <vt:lpstr>Aharoni</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gxjzy</cp:lastModifiedBy>
  <cp:revision>113</cp:revision>
  <dcterms:created xsi:type="dcterms:W3CDTF">2016-11-03T10:55:35Z</dcterms:created>
  <dcterms:modified xsi:type="dcterms:W3CDTF">2020-12-21T02:11:36Z</dcterms:modified>
</cp:coreProperties>
</file>