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58" r:id="rId3"/>
    <p:sldId id="259" r:id="rId4"/>
    <p:sldId id="279" r:id="rId5"/>
    <p:sldId id="284" r:id="rId6"/>
    <p:sldId id="280" r:id="rId7"/>
    <p:sldId id="285" r:id="rId8"/>
    <p:sldId id="281" r:id="rId9"/>
    <p:sldId id="287" r:id="rId10"/>
    <p:sldId id="320" r:id="rId11"/>
    <p:sldId id="282" r:id="rId12"/>
    <p:sldId id="295" r:id="rId13"/>
    <p:sldId id="283" r:id="rId14"/>
    <p:sldId id="321" r:id="rId15"/>
    <p:sldId id="288" r:id="rId16"/>
    <p:sldId id="299" r:id="rId17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CCFF66"/>
    <a:srgbClr val="83BB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576" autoAdjust="0"/>
    <p:restoredTop sz="94660"/>
  </p:normalViewPr>
  <p:slideViewPr>
    <p:cSldViewPr snapToGrid="0">
      <p:cViewPr>
        <p:scale>
          <a:sx n="100" d="100"/>
          <a:sy n="100" d="100"/>
        </p:scale>
        <p:origin x="-450" y="-87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20E8CD-5E1B-42EE-8B20-76330230D97F}" type="datetimeFigureOut">
              <a:rPr lang="zh-CN" altLang="en-US" smtClean="0"/>
              <a:t>2020-12-31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58A07B-FB81-4C63-B179-3936507626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14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924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7889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1199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0004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7069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7889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2883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9022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5303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5849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3532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224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8807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6954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788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=""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=""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=""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=""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3134612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关于内存条的维修与注意事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=""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=""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=""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=""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218521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b="1" kern="12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关于内存条的维修与注意事项</a:t>
            </a:r>
          </a:p>
        </p:txBody>
      </p:sp>
    </p:spTree>
    <p:extLst>
      <p:ext uri="{BB962C8B-B14F-4D97-AF65-F5344CB8AC3E}">
        <p14:creationId xmlns:p14="http://schemas.microsoft.com/office/powerpoint/2010/main" val="3599244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=""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=""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=""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=""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58729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kern="12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CPU</a:t>
            </a:r>
            <a:r>
              <a:rPr lang="zh-CN" altLang="zh-CN" sz="1200" b="1" kern="12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供电电路的原理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8319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=""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=""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=""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=""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42378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sz="1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H81</a:t>
            </a:r>
            <a:r>
              <a:rPr lang="zh-CN" altLang="pt-BR" sz="1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主板工作原理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28224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2.1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147326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=""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=""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=""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=""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57767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algn="l" defTabSz="685800" rtl="0" eaLnBrk="1" latinLnBrk="0" hangingPunct="1"/>
            <a:r>
              <a:rPr lang="en-US" altLang="zh-CN" sz="1200" b="1" kern="12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H81</a:t>
            </a:r>
            <a:r>
              <a:rPr lang="zh-CN" altLang="zh-CN" sz="1200" b="1" kern="12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主板的各类时钟</a:t>
            </a:r>
            <a:endParaRPr lang="zh-CN" altLang="zh-CN" sz="1200" b="1" kern="12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2.2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491882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=""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=""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=""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=""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</p:spTree>
    <p:extLst>
      <p:ext uri="{BB962C8B-B14F-4D97-AF65-F5344CB8AC3E}">
        <p14:creationId xmlns:p14="http://schemas.microsoft.com/office/powerpoint/2010/main" val="2777861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=""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=""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=""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=""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</p:spTree>
    <p:extLst>
      <p:ext uri="{BB962C8B-B14F-4D97-AF65-F5344CB8AC3E}">
        <p14:creationId xmlns:p14="http://schemas.microsoft.com/office/powerpoint/2010/main" val="3195227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2852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454173E-8BE0-43B8-B9F2-AF9190E59ED5}" type="datetimeFigureOut">
              <a:rPr lang="zh-CN" altLang="en-US" smtClean="0"/>
              <a:t>2020-12-31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0EE5D71-07DE-437C-ACEC-D52CA2721C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362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2886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8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9" r:id="rId8"/>
    <p:sldLayoutId id="2147483662" r:id="rId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"/>
          <p:cNvSpPr/>
          <p:nvPr/>
        </p:nvSpPr>
        <p:spPr>
          <a:xfrm>
            <a:off x="225217" y="296602"/>
            <a:ext cx="3000060" cy="2542014"/>
          </a:xfrm>
          <a:custGeom>
            <a:avLst/>
            <a:gdLst/>
            <a:ahLst/>
            <a:cxnLst/>
            <a:rect l="l" t="t" r="r" b="b"/>
            <a:pathLst>
              <a:path w="5184577" h="4393001">
                <a:moveTo>
                  <a:pt x="4403506" y="0"/>
                </a:moveTo>
                <a:lnTo>
                  <a:pt x="5124711" y="0"/>
                </a:lnTo>
                <a:cubicBezTo>
                  <a:pt x="5157774" y="0"/>
                  <a:pt x="5184577" y="26803"/>
                  <a:pt x="5184577" y="59866"/>
                </a:cubicBezTo>
                <a:lnTo>
                  <a:pt x="5184577" y="781071"/>
                </a:lnTo>
                <a:cubicBezTo>
                  <a:pt x="5184577" y="814134"/>
                  <a:pt x="5157774" y="840937"/>
                  <a:pt x="5124711" y="840937"/>
                </a:cubicBezTo>
                <a:lnTo>
                  <a:pt x="4664938" y="840937"/>
                </a:lnTo>
                <a:cubicBezTo>
                  <a:pt x="4185839" y="895314"/>
                  <a:pt x="4145316" y="1091500"/>
                  <a:pt x="4089942" y="1309197"/>
                </a:cubicBezTo>
                <a:lnTo>
                  <a:pt x="4089942" y="1853568"/>
                </a:lnTo>
                <a:cubicBezTo>
                  <a:pt x="4170377" y="2163348"/>
                  <a:pt x="4313555" y="2364450"/>
                  <a:pt x="4678179" y="2410673"/>
                </a:cubicBezTo>
                <a:lnTo>
                  <a:pt x="5110624" y="2410673"/>
                </a:lnTo>
                <a:cubicBezTo>
                  <a:pt x="5143687" y="2410673"/>
                  <a:pt x="5170490" y="2437476"/>
                  <a:pt x="5170490" y="2470539"/>
                </a:cubicBezTo>
                <a:lnTo>
                  <a:pt x="5170490" y="3191744"/>
                </a:lnTo>
                <a:cubicBezTo>
                  <a:pt x="5170490" y="3224807"/>
                  <a:pt x="5143687" y="3251610"/>
                  <a:pt x="5110624" y="3251610"/>
                </a:cubicBezTo>
                <a:lnTo>
                  <a:pt x="4389419" y="3251610"/>
                </a:lnTo>
                <a:cubicBezTo>
                  <a:pt x="4356356" y="3251610"/>
                  <a:pt x="4329553" y="3224807"/>
                  <a:pt x="4329553" y="3191744"/>
                </a:cubicBezTo>
                <a:lnTo>
                  <a:pt x="4329553" y="2772506"/>
                </a:lnTo>
                <a:cubicBezTo>
                  <a:pt x="4256602" y="2282831"/>
                  <a:pt x="3986395" y="2079206"/>
                  <a:pt x="3740179" y="2062445"/>
                </a:cubicBezTo>
                <a:lnTo>
                  <a:pt x="3357903" y="2062445"/>
                </a:lnTo>
                <a:cubicBezTo>
                  <a:pt x="3019306" y="2153584"/>
                  <a:pt x="2902030" y="2383129"/>
                  <a:pt x="2850730" y="2570508"/>
                </a:cubicBezTo>
                <a:lnTo>
                  <a:pt x="2850730" y="3050226"/>
                </a:lnTo>
                <a:lnTo>
                  <a:pt x="2851893" y="3048315"/>
                </a:lnTo>
                <a:cubicBezTo>
                  <a:pt x="2985393" y="3377292"/>
                  <a:pt x="3166461" y="3537242"/>
                  <a:pt x="3516064" y="3552064"/>
                </a:cubicBezTo>
                <a:lnTo>
                  <a:pt x="3934932" y="3552064"/>
                </a:lnTo>
                <a:cubicBezTo>
                  <a:pt x="3967995" y="3552064"/>
                  <a:pt x="3994798" y="3578867"/>
                  <a:pt x="3994798" y="3611930"/>
                </a:cubicBezTo>
                <a:lnTo>
                  <a:pt x="3994798" y="4333135"/>
                </a:lnTo>
                <a:cubicBezTo>
                  <a:pt x="3994798" y="4366198"/>
                  <a:pt x="3967995" y="4393001"/>
                  <a:pt x="3934932" y="4393001"/>
                </a:cubicBezTo>
                <a:lnTo>
                  <a:pt x="3213727" y="4393001"/>
                </a:lnTo>
                <a:cubicBezTo>
                  <a:pt x="3180664" y="4393001"/>
                  <a:pt x="3153861" y="4366198"/>
                  <a:pt x="3153861" y="4333135"/>
                </a:cubicBezTo>
                <a:lnTo>
                  <a:pt x="3153861" y="3960529"/>
                </a:lnTo>
                <a:cubicBezTo>
                  <a:pt x="3090810" y="3564784"/>
                  <a:pt x="2926264" y="3476650"/>
                  <a:pt x="2730976" y="3450465"/>
                </a:cubicBezTo>
                <a:lnTo>
                  <a:pt x="1781144" y="3450465"/>
                </a:lnTo>
                <a:cubicBezTo>
                  <a:pt x="1735868" y="3450465"/>
                  <a:pt x="1699164" y="3413761"/>
                  <a:pt x="1699164" y="3368485"/>
                </a:cubicBezTo>
                <a:lnTo>
                  <a:pt x="1699164" y="2779756"/>
                </a:lnTo>
                <a:cubicBezTo>
                  <a:pt x="1615849" y="2517843"/>
                  <a:pt x="1570079" y="2309549"/>
                  <a:pt x="1276826" y="2240843"/>
                </a:cubicBezTo>
                <a:lnTo>
                  <a:pt x="107651" y="2240843"/>
                </a:lnTo>
                <a:cubicBezTo>
                  <a:pt x="48197" y="2240843"/>
                  <a:pt x="0" y="2192646"/>
                  <a:pt x="0" y="2133192"/>
                </a:cubicBezTo>
                <a:lnTo>
                  <a:pt x="0" y="836326"/>
                </a:lnTo>
                <a:cubicBezTo>
                  <a:pt x="0" y="776872"/>
                  <a:pt x="48197" y="728675"/>
                  <a:pt x="107651" y="728675"/>
                </a:cubicBezTo>
                <a:lnTo>
                  <a:pt x="1404517" y="728675"/>
                </a:lnTo>
                <a:cubicBezTo>
                  <a:pt x="1463971" y="728675"/>
                  <a:pt x="1512168" y="776872"/>
                  <a:pt x="1512168" y="836326"/>
                </a:cubicBezTo>
                <a:lnTo>
                  <a:pt x="1512168" y="1827522"/>
                </a:lnTo>
                <a:cubicBezTo>
                  <a:pt x="1604420" y="2199887"/>
                  <a:pt x="1771219" y="2228626"/>
                  <a:pt x="1978744" y="2298090"/>
                </a:cubicBezTo>
                <a:lnTo>
                  <a:pt x="1978292" y="2298899"/>
                </a:lnTo>
                <a:lnTo>
                  <a:pt x="2543225" y="2298899"/>
                </a:lnTo>
                <a:cubicBezTo>
                  <a:pt x="2797103" y="2193307"/>
                  <a:pt x="3017493" y="2049585"/>
                  <a:pt x="3058719" y="1733395"/>
                </a:cubicBezTo>
                <a:lnTo>
                  <a:pt x="3058719" y="1104635"/>
                </a:lnTo>
                <a:cubicBezTo>
                  <a:pt x="3058719" y="1064090"/>
                  <a:pt x="3091587" y="1031222"/>
                  <a:pt x="3132132" y="1031222"/>
                </a:cubicBezTo>
                <a:lnTo>
                  <a:pt x="3766965" y="1031222"/>
                </a:lnTo>
                <a:lnTo>
                  <a:pt x="3761504" y="1026514"/>
                </a:lnTo>
                <a:cubicBezTo>
                  <a:pt x="4071764" y="957577"/>
                  <a:pt x="4317808" y="800290"/>
                  <a:pt x="4343640" y="435501"/>
                </a:cubicBezTo>
                <a:lnTo>
                  <a:pt x="4343640" y="59866"/>
                </a:lnTo>
                <a:cubicBezTo>
                  <a:pt x="4343640" y="26803"/>
                  <a:pt x="4370443" y="0"/>
                  <a:pt x="4403506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59591" y="598489"/>
            <a:ext cx="1142495" cy="1142495"/>
            <a:chOff x="401769" y="1325767"/>
            <a:chExt cx="1523327" cy="1523327"/>
          </a:xfrm>
        </p:grpSpPr>
        <p:sp>
          <p:nvSpPr>
            <p:cNvPr id="45" name="圆角矩形 44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66134" y="858074"/>
            <a:ext cx="735253" cy="735253"/>
            <a:chOff x="3930343" y="1674224"/>
            <a:chExt cx="980337" cy="980337"/>
          </a:xfrm>
        </p:grpSpPr>
        <p:sp>
          <p:nvSpPr>
            <p:cNvPr id="48" name="圆角矩形 47"/>
            <p:cNvSpPr/>
            <p:nvPr/>
          </p:nvSpPr>
          <p:spPr>
            <a:xfrm>
              <a:off x="3930343" y="1674224"/>
              <a:ext cx="980337" cy="98033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3991979" y="1719944"/>
              <a:ext cx="876952" cy="876952"/>
            </a:xfrm>
            <a:prstGeom prst="round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2223686" y="2533931"/>
            <a:ext cx="860200" cy="860200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3007419" y="3684251"/>
            <a:ext cx="587935" cy="587936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7644CAB5-BD78-46D3-B395-32008B9A5944}"/>
              </a:ext>
            </a:extLst>
          </p:cNvPr>
          <p:cNvGrpSpPr/>
          <p:nvPr/>
        </p:nvGrpSpPr>
        <p:grpSpPr>
          <a:xfrm>
            <a:off x="4286154" y="2600114"/>
            <a:ext cx="2496310" cy="528458"/>
            <a:chOff x="4874550" y="2592163"/>
            <a:chExt cx="3349973" cy="528458"/>
          </a:xfrm>
        </p:grpSpPr>
        <p:grpSp>
          <p:nvGrpSpPr>
            <p:cNvPr id="75" name="组合 74"/>
            <p:cNvGrpSpPr/>
            <p:nvPr/>
          </p:nvGrpSpPr>
          <p:grpSpPr>
            <a:xfrm>
              <a:off x="4874550" y="2592163"/>
              <a:ext cx="3349973" cy="17681"/>
              <a:chOff x="3060700" y="4724400"/>
              <a:chExt cx="5955507" cy="31432"/>
            </a:xfrm>
          </p:grpSpPr>
          <p:cxnSp>
            <p:nvCxnSpPr>
              <p:cNvPr id="76" name="直接连接符 75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组合 77"/>
            <p:cNvGrpSpPr/>
            <p:nvPr/>
          </p:nvGrpSpPr>
          <p:grpSpPr>
            <a:xfrm>
              <a:off x="4874550" y="3102940"/>
              <a:ext cx="3349973" cy="17681"/>
              <a:chOff x="3060700" y="4724400"/>
              <a:chExt cx="5955507" cy="31432"/>
            </a:xfrm>
          </p:grpSpPr>
          <p:cxnSp>
            <p:nvCxnSpPr>
              <p:cNvPr id="79" name="直接连接符 78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6" name="组合 85"/>
          <p:cNvGrpSpPr/>
          <p:nvPr/>
        </p:nvGrpSpPr>
        <p:grpSpPr>
          <a:xfrm>
            <a:off x="930321" y="2768125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111841" y="364012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30657" y="3854974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96032" y="437033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877872" y="522252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727389" y="1209491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同心圆 1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08" name="矩形 107">
            <a:extLst>
              <a:ext uri="{FF2B5EF4-FFF2-40B4-BE49-F238E27FC236}">
                <a16:creationId xmlns="" xmlns:a16="http://schemas.microsoft.com/office/drawing/2014/main" id="{297E2C16-5BB1-414F-8C8A-64DA1C08DFC5}"/>
              </a:ext>
            </a:extLst>
          </p:cNvPr>
          <p:cNvSpPr/>
          <p:nvPr/>
        </p:nvSpPr>
        <p:spPr>
          <a:xfrm>
            <a:off x="5161762" y="241528"/>
            <a:ext cx="3751651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计算机检测维修与数据恢复项目化教程</a:t>
            </a:r>
          </a:p>
        </p:txBody>
      </p:sp>
      <p:sp>
        <p:nvSpPr>
          <p:cNvPr id="109" name="TextBox 13">
            <a:extLst>
              <a:ext uri="{FF2B5EF4-FFF2-40B4-BE49-F238E27FC236}">
                <a16:creationId xmlns="" xmlns:a16="http://schemas.microsoft.com/office/drawing/2014/main" id="{455D39FF-8087-4676-A6B6-39A179F006CF}"/>
              </a:ext>
            </a:extLst>
          </p:cNvPr>
          <p:cNvSpPr txBox="1"/>
          <p:nvPr/>
        </p:nvSpPr>
        <p:spPr>
          <a:xfrm>
            <a:off x="3981917" y="895900"/>
            <a:ext cx="3752384" cy="13747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10000"/>
              </a:lnSpc>
            </a:pPr>
            <a:r>
              <a:rPr lang="pt-BR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H81</a:t>
            </a:r>
            <a:r>
              <a:rPr lang="zh-CN" altLang="pt-BR" sz="5000" b="1" spc="600" dirty="0" smtClean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主板</a:t>
            </a:r>
            <a:endParaRPr lang="zh-CN" altLang="en-US" sz="5000" b="1" spc="600" dirty="0">
              <a:solidFill>
                <a:schemeClr val="accent6">
                  <a:lumMod val="50000"/>
                </a:schemeClr>
              </a:solidFill>
              <a:effectLst>
                <a:glow rad="127000">
                  <a:schemeClr val="bg1"/>
                </a:glow>
                <a:outerShdw dist="25400" dir="5400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48489" y="2600114"/>
            <a:ext cx="1771639" cy="4732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75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的故障分析</a:t>
            </a:r>
          </a:p>
        </p:txBody>
      </p:sp>
    </p:spTree>
    <p:extLst>
      <p:ext uri="{BB962C8B-B14F-4D97-AF65-F5344CB8AC3E}">
        <p14:creationId xmlns:p14="http://schemas.microsoft.com/office/powerpoint/2010/main" val="422304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3" name="矩形 2"/>
          <p:cNvSpPr/>
          <p:nvPr/>
        </p:nvSpPr>
        <p:spPr>
          <a:xfrm>
            <a:off x="349360" y="1045727"/>
            <a:ext cx="8489840" cy="3932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3-1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和图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3-2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中可以了解到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ISL95812HRTZ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12V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5V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3.3V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三种待机电压提供电源，每组供电都搭配滤波电容，其中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12V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电压设计最高通过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6A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的电流；设计驱动两路场效应管，输出最大电流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43A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；电路设计要求芯片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IMON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引脚、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PROG1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引脚、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PROG2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引脚、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PROG3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引脚、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NTC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引脚、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95812_COMP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引脚均为低电平，且部分引脚不参与电路功能中，此类引脚可以忽略；现在从电路原理图左边开始梳理，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+V1.05S_PCH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V_CPU_VCCIO_RIGHT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分别为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PCH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控制端，在开机前的都要经过这类信号的同意，电路才允许正常启动；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95812_FB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为电源反馈信号；左边起功能性作用的引脚就这些，接下来看原理图右边设计，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PHASE1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PHASE2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为电源输出端，而输出的电压由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UGATE1 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LGATE2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UGATE1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LGATE2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信号控制的高低两组场效应管决定，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PWM3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引脚输出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PWM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波，同步驱动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ISL6208CBZ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，使其驱动另一组场效应管，从而达到两块芯片驱动三组场效应管得到三相电提供给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供电的效果。通过结合原理图并实际测量；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V_CPU_CORE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没有电压存在，导致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没有正常工作，在检测中排除了供电、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PWM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芯片以及场效应管自身损坏，最终发现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VR1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中电压异常，导致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PCH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无法传输电源好给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ISL95812HRTZ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，最终更换新的器件后可以正常开机啦。</a:t>
            </a:r>
          </a:p>
        </p:txBody>
      </p:sp>
    </p:spTree>
    <p:extLst>
      <p:ext uri="{BB962C8B-B14F-4D97-AF65-F5344CB8AC3E}">
        <p14:creationId xmlns:p14="http://schemas.microsoft.com/office/powerpoint/2010/main" val="3611932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05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10" name="iconfont-1187-868386">
            <a:extLst>
              <a:ext uri="{FF2B5EF4-FFF2-40B4-BE49-F238E27FC236}">
                <a16:creationId xmlns="" xmlns:a16="http://schemas.microsoft.com/office/drawing/2014/main" id="{F91E9EE3-D69A-44D8-8D8F-3296451CF028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006091"/>
            <a:ext cx="609685" cy="508274"/>
          </a:xfrm>
          <a:custGeom>
            <a:avLst/>
            <a:gdLst>
              <a:gd name="connsiteX0" fmla="*/ 122377 w 606647"/>
              <a:gd name="connsiteY0" fmla="*/ 356214 h 505742"/>
              <a:gd name="connsiteX1" fmla="*/ 101023 w 606647"/>
              <a:gd name="connsiteY1" fmla="*/ 418139 h 505742"/>
              <a:gd name="connsiteX2" fmla="*/ 130361 w 606647"/>
              <a:gd name="connsiteY2" fmla="*/ 415914 h 505742"/>
              <a:gd name="connsiteX3" fmla="*/ 194600 w 606647"/>
              <a:gd name="connsiteY3" fmla="*/ 494964 h 505742"/>
              <a:gd name="connsiteX4" fmla="*/ 194714 w 606647"/>
              <a:gd name="connsiteY4" fmla="*/ 495298 h 505742"/>
              <a:gd name="connsiteX5" fmla="*/ 194761 w 606647"/>
              <a:gd name="connsiteY5" fmla="*/ 495162 h 505742"/>
              <a:gd name="connsiteX6" fmla="*/ 195072 w 606647"/>
              <a:gd name="connsiteY6" fmla="*/ 495545 h 505742"/>
              <a:gd name="connsiteX7" fmla="*/ 259783 w 606647"/>
              <a:gd name="connsiteY7" fmla="*/ 415914 h 505742"/>
              <a:gd name="connsiteX8" fmla="*/ 289121 w 606647"/>
              <a:gd name="connsiteY8" fmla="*/ 418139 h 505742"/>
              <a:gd name="connsiteX9" fmla="*/ 268139 w 606647"/>
              <a:gd name="connsiteY9" fmla="*/ 356214 h 505742"/>
              <a:gd name="connsiteX10" fmla="*/ 279373 w 606647"/>
              <a:gd name="connsiteY10" fmla="*/ 362240 h 505742"/>
              <a:gd name="connsiteX11" fmla="*/ 345941 w 606647"/>
              <a:gd name="connsiteY11" fmla="*/ 395056 h 505742"/>
              <a:gd name="connsiteX12" fmla="*/ 379178 w 606647"/>
              <a:gd name="connsiteY12" fmla="*/ 438904 h 505742"/>
              <a:gd name="connsiteX13" fmla="*/ 389762 w 606647"/>
              <a:gd name="connsiteY13" fmla="*/ 497492 h 505742"/>
              <a:gd name="connsiteX14" fmla="*/ 382892 w 606647"/>
              <a:gd name="connsiteY14" fmla="*/ 505742 h 505742"/>
              <a:gd name="connsiteX15" fmla="*/ 197393 w 606647"/>
              <a:gd name="connsiteY15" fmla="*/ 505742 h 505742"/>
              <a:gd name="connsiteX16" fmla="*/ 192472 w 606647"/>
              <a:gd name="connsiteY16" fmla="*/ 505742 h 505742"/>
              <a:gd name="connsiteX17" fmla="*/ 7067 w 606647"/>
              <a:gd name="connsiteY17" fmla="*/ 505742 h 505742"/>
              <a:gd name="connsiteX18" fmla="*/ 103 w 606647"/>
              <a:gd name="connsiteY18" fmla="*/ 497492 h 505742"/>
              <a:gd name="connsiteX19" fmla="*/ 10780 w 606647"/>
              <a:gd name="connsiteY19" fmla="*/ 438812 h 505742"/>
              <a:gd name="connsiteX20" fmla="*/ 43925 w 606647"/>
              <a:gd name="connsiteY20" fmla="*/ 394871 h 505742"/>
              <a:gd name="connsiteX21" fmla="*/ 108914 w 606647"/>
              <a:gd name="connsiteY21" fmla="*/ 362889 h 505742"/>
              <a:gd name="connsiteX22" fmla="*/ 587524 w 606647"/>
              <a:gd name="connsiteY22" fmla="*/ 186787 h 505742"/>
              <a:gd name="connsiteX23" fmla="*/ 570433 w 606647"/>
              <a:gd name="connsiteY23" fmla="*/ 208027 h 505742"/>
              <a:gd name="connsiteX24" fmla="*/ 560215 w 606647"/>
              <a:gd name="connsiteY24" fmla="*/ 197825 h 505742"/>
              <a:gd name="connsiteX25" fmla="*/ 602554 w 606647"/>
              <a:gd name="connsiteY25" fmla="*/ 152210 h 505742"/>
              <a:gd name="connsiteX26" fmla="*/ 596985 w 606647"/>
              <a:gd name="connsiteY26" fmla="*/ 168729 h 505742"/>
              <a:gd name="connsiteX27" fmla="*/ 550200 w 606647"/>
              <a:gd name="connsiteY27" fmla="*/ 187846 h 505742"/>
              <a:gd name="connsiteX28" fmla="*/ 540174 w 606647"/>
              <a:gd name="connsiteY28" fmla="*/ 177545 h 505742"/>
              <a:gd name="connsiteX29" fmla="*/ 606554 w 606647"/>
              <a:gd name="connsiteY29" fmla="*/ 122008 h 505742"/>
              <a:gd name="connsiteX30" fmla="*/ 606647 w 606647"/>
              <a:gd name="connsiteY30" fmla="*/ 122194 h 505742"/>
              <a:gd name="connsiteX31" fmla="*/ 605718 w 606647"/>
              <a:gd name="connsiteY31" fmla="*/ 136653 h 505742"/>
              <a:gd name="connsiteX32" fmla="*/ 530117 w 606647"/>
              <a:gd name="connsiteY32" fmla="*/ 167240 h 505742"/>
              <a:gd name="connsiteX33" fmla="*/ 519993 w 606647"/>
              <a:gd name="connsiteY33" fmla="*/ 157137 h 505742"/>
              <a:gd name="connsiteX34" fmla="*/ 603573 w 606647"/>
              <a:gd name="connsiteY34" fmla="*/ 94769 h 505742"/>
              <a:gd name="connsiteX35" fmla="*/ 605801 w 606647"/>
              <a:gd name="connsiteY35" fmla="*/ 108119 h 505742"/>
              <a:gd name="connsiteX36" fmla="*/ 509907 w 606647"/>
              <a:gd name="connsiteY36" fmla="*/ 147058 h 505742"/>
              <a:gd name="connsiteX37" fmla="*/ 499882 w 606647"/>
              <a:gd name="connsiteY37" fmla="*/ 136860 h 505742"/>
              <a:gd name="connsiteX38" fmla="*/ 594951 w 606647"/>
              <a:gd name="connsiteY38" fmla="*/ 69719 h 505742"/>
              <a:gd name="connsiteX39" fmla="*/ 599873 w 606647"/>
              <a:gd name="connsiteY39" fmla="*/ 81957 h 505742"/>
              <a:gd name="connsiteX40" fmla="*/ 489632 w 606647"/>
              <a:gd name="connsiteY40" fmla="*/ 126736 h 505742"/>
              <a:gd name="connsiteX41" fmla="*/ 484710 w 606647"/>
              <a:gd name="connsiteY41" fmla="*/ 121637 h 505742"/>
              <a:gd name="connsiteX42" fmla="*/ 484710 w 606647"/>
              <a:gd name="connsiteY42" fmla="*/ 114498 h 505742"/>
              <a:gd name="connsiteX43" fmla="*/ 187673 w 606647"/>
              <a:gd name="connsiteY43" fmla="*/ 51167 h 505742"/>
              <a:gd name="connsiteX44" fmla="*/ 232134 w 606647"/>
              <a:gd name="connsiteY44" fmla="*/ 69546 h 505742"/>
              <a:gd name="connsiteX45" fmla="*/ 302424 w 606647"/>
              <a:gd name="connsiteY45" fmla="*/ 206088 h 505742"/>
              <a:gd name="connsiteX46" fmla="*/ 336594 w 606647"/>
              <a:gd name="connsiteY46" fmla="*/ 293592 h 505742"/>
              <a:gd name="connsiteX47" fmla="*/ 247733 w 606647"/>
              <a:gd name="connsiteY47" fmla="*/ 320938 h 505742"/>
              <a:gd name="connsiteX48" fmla="*/ 247733 w 606647"/>
              <a:gd name="connsiteY48" fmla="*/ 339940 h 505742"/>
              <a:gd name="connsiteX49" fmla="*/ 247548 w 606647"/>
              <a:gd name="connsiteY49" fmla="*/ 341331 h 505742"/>
              <a:gd name="connsiteX50" fmla="*/ 194761 w 606647"/>
              <a:gd name="connsiteY50" fmla="*/ 495162 h 505742"/>
              <a:gd name="connsiteX51" fmla="*/ 194600 w 606647"/>
              <a:gd name="connsiteY51" fmla="*/ 494964 h 505742"/>
              <a:gd name="connsiteX52" fmla="*/ 141881 w 606647"/>
              <a:gd name="connsiteY52" fmla="*/ 340960 h 505742"/>
              <a:gd name="connsiteX53" fmla="*/ 141881 w 606647"/>
              <a:gd name="connsiteY53" fmla="*/ 321401 h 505742"/>
              <a:gd name="connsiteX54" fmla="*/ 51721 w 606647"/>
              <a:gd name="connsiteY54" fmla="*/ 292202 h 505742"/>
              <a:gd name="connsiteX55" fmla="*/ 89141 w 606647"/>
              <a:gd name="connsiteY55" fmla="*/ 186807 h 505742"/>
              <a:gd name="connsiteX56" fmla="*/ 153116 w 606647"/>
              <a:gd name="connsiteY56" fmla="*/ 57774 h 505742"/>
              <a:gd name="connsiteX57" fmla="*/ 187673 w 606647"/>
              <a:gd name="connsiteY57" fmla="*/ 51167 h 505742"/>
              <a:gd name="connsiteX58" fmla="*/ 580826 w 606647"/>
              <a:gd name="connsiteY58" fmla="*/ 46926 h 505742"/>
              <a:gd name="connsiteX59" fmla="*/ 588441 w 606647"/>
              <a:gd name="connsiteY59" fmla="*/ 58049 h 505742"/>
              <a:gd name="connsiteX60" fmla="*/ 484710 w 606647"/>
              <a:gd name="connsiteY60" fmla="*/ 100132 h 505742"/>
              <a:gd name="connsiteX61" fmla="*/ 484803 w 606647"/>
              <a:gd name="connsiteY61" fmla="*/ 85857 h 505742"/>
              <a:gd name="connsiteX62" fmla="*/ 560620 w 606647"/>
              <a:gd name="connsiteY62" fmla="*/ 26533 h 505742"/>
              <a:gd name="connsiteX63" fmla="*/ 571576 w 606647"/>
              <a:gd name="connsiteY63" fmla="*/ 36264 h 505742"/>
              <a:gd name="connsiteX64" fmla="*/ 484851 w 606647"/>
              <a:gd name="connsiteY64" fmla="*/ 71483 h 505742"/>
              <a:gd name="connsiteX65" fmla="*/ 485036 w 606647"/>
              <a:gd name="connsiteY65" fmla="*/ 57117 h 505742"/>
              <a:gd name="connsiteX66" fmla="*/ 531999 w 606647"/>
              <a:gd name="connsiteY66" fmla="*/ 9526 h 505742"/>
              <a:gd name="connsiteX67" fmla="*/ 547513 w 606647"/>
              <a:gd name="connsiteY67" fmla="*/ 17406 h 505742"/>
              <a:gd name="connsiteX68" fmla="*/ 484992 w 606647"/>
              <a:gd name="connsiteY68" fmla="*/ 42903 h 505742"/>
              <a:gd name="connsiteX69" fmla="*/ 485085 w 606647"/>
              <a:gd name="connsiteY69" fmla="*/ 28532 h 505742"/>
              <a:gd name="connsiteX70" fmla="*/ 465815 w 606647"/>
              <a:gd name="connsiteY70" fmla="*/ 8538 h 505742"/>
              <a:gd name="connsiteX71" fmla="*/ 465815 w 606647"/>
              <a:gd name="connsiteY71" fmla="*/ 130510 h 505742"/>
              <a:gd name="connsiteX72" fmla="*/ 552241 w 606647"/>
              <a:gd name="connsiteY72" fmla="*/ 216799 h 505742"/>
              <a:gd name="connsiteX73" fmla="*/ 465815 w 606647"/>
              <a:gd name="connsiteY73" fmla="*/ 252482 h 505742"/>
              <a:gd name="connsiteX74" fmla="*/ 403526 w 606647"/>
              <a:gd name="connsiteY74" fmla="*/ 235428 h 505742"/>
              <a:gd name="connsiteX75" fmla="*/ 351912 w 606647"/>
              <a:gd name="connsiteY75" fmla="*/ 249424 h 505742"/>
              <a:gd name="connsiteX76" fmla="*/ 350612 w 606647"/>
              <a:gd name="connsiteY76" fmla="*/ 240526 h 505742"/>
              <a:gd name="connsiteX77" fmla="*/ 375491 w 606647"/>
              <a:gd name="connsiteY77" fmla="*/ 212628 h 505742"/>
              <a:gd name="connsiteX78" fmla="*/ 343650 w 606647"/>
              <a:gd name="connsiteY78" fmla="*/ 130510 h 505742"/>
              <a:gd name="connsiteX79" fmla="*/ 465815 w 606647"/>
              <a:gd name="connsiteY79" fmla="*/ 8538 h 505742"/>
              <a:gd name="connsiteX80" fmla="*/ 485204 w 606647"/>
              <a:gd name="connsiteY80" fmla="*/ 0 h 505742"/>
              <a:gd name="connsiteX81" fmla="*/ 512513 w 606647"/>
              <a:gd name="connsiteY81" fmla="*/ 3147 h 505742"/>
              <a:gd name="connsiteX82" fmla="*/ 485204 w 606647"/>
              <a:gd name="connsiteY82" fmla="*/ 14254 h 505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606647" h="505742">
                <a:moveTo>
                  <a:pt x="122377" y="356214"/>
                </a:moveTo>
                <a:lnTo>
                  <a:pt x="101023" y="418139"/>
                </a:lnTo>
                <a:lnTo>
                  <a:pt x="130361" y="415914"/>
                </a:lnTo>
                <a:lnTo>
                  <a:pt x="194600" y="494964"/>
                </a:lnTo>
                <a:lnTo>
                  <a:pt x="194714" y="495298"/>
                </a:lnTo>
                <a:lnTo>
                  <a:pt x="194761" y="495162"/>
                </a:lnTo>
                <a:lnTo>
                  <a:pt x="195072" y="495545"/>
                </a:lnTo>
                <a:lnTo>
                  <a:pt x="259783" y="415914"/>
                </a:lnTo>
                <a:lnTo>
                  <a:pt x="289121" y="418139"/>
                </a:lnTo>
                <a:lnTo>
                  <a:pt x="268139" y="356214"/>
                </a:lnTo>
                <a:cubicBezTo>
                  <a:pt x="271852" y="358346"/>
                  <a:pt x="275566" y="360386"/>
                  <a:pt x="279373" y="362240"/>
                </a:cubicBezTo>
                <a:lnTo>
                  <a:pt x="345941" y="395056"/>
                </a:lnTo>
                <a:cubicBezTo>
                  <a:pt x="363395" y="403585"/>
                  <a:pt x="375650" y="419900"/>
                  <a:pt x="379178" y="438904"/>
                </a:cubicBezTo>
                <a:lnTo>
                  <a:pt x="389762" y="497492"/>
                </a:lnTo>
                <a:cubicBezTo>
                  <a:pt x="390505" y="501849"/>
                  <a:pt x="387348" y="505742"/>
                  <a:pt x="382892" y="505742"/>
                </a:cubicBezTo>
                <a:lnTo>
                  <a:pt x="197393" y="505742"/>
                </a:lnTo>
                <a:lnTo>
                  <a:pt x="192472" y="505742"/>
                </a:lnTo>
                <a:lnTo>
                  <a:pt x="7067" y="505742"/>
                </a:lnTo>
                <a:cubicBezTo>
                  <a:pt x="2703" y="505742"/>
                  <a:pt x="-639" y="501849"/>
                  <a:pt x="103" y="497492"/>
                </a:cubicBezTo>
                <a:lnTo>
                  <a:pt x="10780" y="438812"/>
                </a:lnTo>
                <a:cubicBezTo>
                  <a:pt x="14215" y="419715"/>
                  <a:pt x="26564" y="403399"/>
                  <a:pt x="43925" y="394871"/>
                </a:cubicBezTo>
                <a:lnTo>
                  <a:pt x="108914" y="362889"/>
                </a:lnTo>
                <a:close/>
                <a:moveTo>
                  <a:pt x="587524" y="186787"/>
                </a:moveTo>
                <a:cubicBezTo>
                  <a:pt x="582508" y="194578"/>
                  <a:pt x="576842" y="201627"/>
                  <a:pt x="570433" y="208027"/>
                </a:cubicBezTo>
                <a:lnTo>
                  <a:pt x="560215" y="197825"/>
                </a:lnTo>
                <a:close/>
                <a:moveTo>
                  <a:pt x="602554" y="152210"/>
                </a:moveTo>
                <a:cubicBezTo>
                  <a:pt x="601069" y="157871"/>
                  <a:pt x="599212" y="163439"/>
                  <a:pt x="596985" y="168729"/>
                </a:cubicBezTo>
                <a:lnTo>
                  <a:pt x="550200" y="187846"/>
                </a:lnTo>
                <a:lnTo>
                  <a:pt x="540174" y="177545"/>
                </a:lnTo>
                <a:close/>
                <a:moveTo>
                  <a:pt x="606554" y="122008"/>
                </a:moveTo>
                <a:cubicBezTo>
                  <a:pt x="606554" y="122194"/>
                  <a:pt x="606554" y="122194"/>
                  <a:pt x="606647" y="122194"/>
                </a:cubicBezTo>
                <a:cubicBezTo>
                  <a:pt x="606647" y="127106"/>
                  <a:pt x="606276" y="131926"/>
                  <a:pt x="605718" y="136653"/>
                </a:cubicBezTo>
                <a:lnTo>
                  <a:pt x="530117" y="167240"/>
                </a:lnTo>
                <a:lnTo>
                  <a:pt x="519993" y="157137"/>
                </a:lnTo>
                <a:close/>
                <a:moveTo>
                  <a:pt x="603573" y="94769"/>
                </a:moveTo>
                <a:cubicBezTo>
                  <a:pt x="604594" y="99033"/>
                  <a:pt x="605337" y="103484"/>
                  <a:pt x="605801" y="108119"/>
                </a:cubicBezTo>
                <a:lnTo>
                  <a:pt x="509907" y="147058"/>
                </a:lnTo>
                <a:lnTo>
                  <a:pt x="499882" y="136860"/>
                </a:lnTo>
                <a:close/>
                <a:moveTo>
                  <a:pt x="594951" y="69719"/>
                </a:moveTo>
                <a:cubicBezTo>
                  <a:pt x="596808" y="73705"/>
                  <a:pt x="598387" y="77785"/>
                  <a:pt x="599873" y="81957"/>
                </a:cubicBezTo>
                <a:lnTo>
                  <a:pt x="489632" y="126736"/>
                </a:lnTo>
                <a:lnTo>
                  <a:pt x="484710" y="121637"/>
                </a:lnTo>
                <a:lnTo>
                  <a:pt x="484710" y="114498"/>
                </a:lnTo>
                <a:close/>
                <a:moveTo>
                  <a:pt x="187673" y="51167"/>
                </a:moveTo>
                <a:cubicBezTo>
                  <a:pt x="217301" y="51662"/>
                  <a:pt x="232134" y="69546"/>
                  <a:pt x="232134" y="69546"/>
                </a:cubicBezTo>
                <a:cubicBezTo>
                  <a:pt x="293139" y="63985"/>
                  <a:pt x="309852" y="130448"/>
                  <a:pt x="302424" y="206088"/>
                </a:cubicBezTo>
                <a:cubicBezTo>
                  <a:pt x="294996" y="281820"/>
                  <a:pt x="336594" y="293592"/>
                  <a:pt x="336594" y="293592"/>
                </a:cubicBezTo>
                <a:cubicBezTo>
                  <a:pt x="307995" y="322792"/>
                  <a:pt x="247733" y="320938"/>
                  <a:pt x="247733" y="320938"/>
                </a:cubicBezTo>
                <a:lnTo>
                  <a:pt x="247733" y="339940"/>
                </a:lnTo>
                <a:lnTo>
                  <a:pt x="247548" y="341331"/>
                </a:lnTo>
                <a:lnTo>
                  <a:pt x="194761" y="495162"/>
                </a:lnTo>
                <a:lnTo>
                  <a:pt x="194600" y="494964"/>
                </a:lnTo>
                <a:lnTo>
                  <a:pt x="141881" y="340960"/>
                </a:lnTo>
                <a:lnTo>
                  <a:pt x="141881" y="321401"/>
                </a:lnTo>
                <a:cubicBezTo>
                  <a:pt x="72241" y="322050"/>
                  <a:pt x="51721" y="292202"/>
                  <a:pt x="51721" y="292202"/>
                </a:cubicBezTo>
                <a:cubicBezTo>
                  <a:pt x="51721" y="292202"/>
                  <a:pt x="91555" y="291646"/>
                  <a:pt x="89141" y="186807"/>
                </a:cubicBezTo>
                <a:cubicBezTo>
                  <a:pt x="86633" y="81968"/>
                  <a:pt x="135010" y="64541"/>
                  <a:pt x="153116" y="57774"/>
                </a:cubicBezTo>
                <a:cubicBezTo>
                  <a:pt x="166278" y="52769"/>
                  <a:pt x="177798" y="51002"/>
                  <a:pt x="187673" y="51167"/>
                </a:cubicBezTo>
                <a:close/>
                <a:moveTo>
                  <a:pt x="580826" y="46926"/>
                </a:moveTo>
                <a:cubicBezTo>
                  <a:pt x="583519" y="50448"/>
                  <a:pt x="586120" y="54156"/>
                  <a:pt x="588441" y="58049"/>
                </a:cubicBezTo>
                <a:lnTo>
                  <a:pt x="484710" y="100132"/>
                </a:lnTo>
                <a:lnTo>
                  <a:pt x="484803" y="85857"/>
                </a:lnTo>
                <a:close/>
                <a:moveTo>
                  <a:pt x="560620" y="26533"/>
                </a:moveTo>
                <a:cubicBezTo>
                  <a:pt x="564519" y="29591"/>
                  <a:pt x="568048" y="32835"/>
                  <a:pt x="571576" y="36264"/>
                </a:cubicBezTo>
                <a:lnTo>
                  <a:pt x="484851" y="71483"/>
                </a:lnTo>
                <a:lnTo>
                  <a:pt x="485036" y="57117"/>
                </a:lnTo>
                <a:close/>
                <a:moveTo>
                  <a:pt x="531999" y="9526"/>
                </a:moveTo>
                <a:cubicBezTo>
                  <a:pt x="537480" y="11751"/>
                  <a:pt x="542683" y="14440"/>
                  <a:pt x="547513" y="17406"/>
                </a:cubicBezTo>
                <a:lnTo>
                  <a:pt x="484992" y="42903"/>
                </a:lnTo>
                <a:lnTo>
                  <a:pt x="485085" y="28532"/>
                </a:lnTo>
                <a:close/>
                <a:moveTo>
                  <a:pt x="465815" y="8538"/>
                </a:moveTo>
                <a:lnTo>
                  <a:pt x="465815" y="130510"/>
                </a:lnTo>
                <a:lnTo>
                  <a:pt x="552241" y="216799"/>
                </a:lnTo>
                <a:cubicBezTo>
                  <a:pt x="530055" y="238950"/>
                  <a:pt x="499606" y="252482"/>
                  <a:pt x="465815" y="252482"/>
                </a:cubicBezTo>
                <a:cubicBezTo>
                  <a:pt x="443072" y="252482"/>
                  <a:pt x="421721" y="246180"/>
                  <a:pt x="403526" y="235428"/>
                </a:cubicBezTo>
                <a:cubicBezTo>
                  <a:pt x="385238" y="249146"/>
                  <a:pt x="365651" y="251555"/>
                  <a:pt x="351912" y="249424"/>
                </a:cubicBezTo>
                <a:cubicBezTo>
                  <a:pt x="347363" y="248682"/>
                  <a:pt x="346342" y="242472"/>
                  <a:pt x="350612" y="240526"/>
                </a:cubicBezTo>
                <a:cubicBezTo>
                  <a:pt x="362959" y="234502"/>
                  <a:pt x="370849" y="222453"/>
                  <a:pt x="375491" y="212628"/>
                </a:cubicBezTo>
                <a:cubicBezTo>
                  <a:pt x="355625" y="190940"/>
                  <a:pt x="343650" y="162208"/>
                  <a:pt x="343650" y="130510"/>
                </a:cubicBezTo>
                <a:cubicBezTo>
                  <a:pt x="343650" y="63221"/>
                  <a:pt x="398327" y="8538"/>
                  <a:pt x="465815" y="8538"/>
                </a:cubicBezTo>
                <a:close/>
                <a:moveTo>
                  <a:pt x="485204" y="0"/>
                </a:moveTo>
                <a:cubicBezTo>
                  <a:pt x="494678" y="0"/>
                  <a:pt x="503781" y="1110"/>
                  <a:pt x="512513" y="3147"/>
                </a:cubicBezTo>
                <a:lnTo>
                  <a:pt x="485204" y="1425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213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=""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1146715" y="1071517"/>
            <a:ext cx="3342846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供电电路的原理。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掌握维修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供电电路方法。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利用维修小技巧快速找出故障。</a:t>
            </a:r>
          </a:p>
        </p:txBody>
      </p:sp>
      <p:graphicFrame>
        <p:nvGraphicFramePr>
          <p:cNvPr id="15" name="表格 14">
            <a:extLst>
              <a:ext uri="{FF2B5EF4-FFF2-40B4-BE49-F238E27FC236}">
                <a16:creationId xmlns="" xmlns:a16="http://schemas.microsoft.com/office/drawing/2014/main" id="{E177759D-5AA2-40FF-A55E-598FBE8573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9196285"/>
              </p:ext>
            </p:extLst>
          </p:nvPr>
        </p:nvGraphicFramePr>
        <p:xfrm>
          <a:off x="911676" y="2225739"/>
          <a:ext cx="7317925" cy="2603234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7661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340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51557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3407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3407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34071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552994">
                <a:tc gridSpan="2"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 dirty="0">
                          <a:effectLst/>
                        </a:rPr>
                        <a:t>评价主体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 dirty="0">
                          <a:effectLst/>
                        </a:rPr>
                        <a:t>评分标准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effectLst/>
                        </a:rPr>
                        <a:t>分值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effectLst/>
                        </a:rPr>
                        <a:t>学生评价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effectLst/>
                        </a:rPr>
                        <a:t>教师评价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80240">
                <a:tc rowSpan="2"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effectLst/>
                        </a:rPr>
                        <a:t>任务</a:t>
                      </a:r>
                      <a:r>
                        <a:rPr lang="en-US" sz="1050" kern="0">
                          <a:effectLst/>
                        </a:rPr>
                        <a:t>3  H81</a:t>
                      </a:r>
                      <a:r>
                        <a:rPr lang="zh-CN" sz="1050" kern="0">
                          <a:effectLst/>
                        </a:rPr>
                        <a:t>主板的故障分析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 dirty="0">
                          <a:effectLst/>
                        </a:rPr>
                        <a:t>操作评价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1.</a:t>
                      </a:r>
                      <a:r>
                        <a:rPr lang="zh-CN" sz="1050" kern="100" dirty="0">
                          <a:effectLst/>
                        </a:rPr>
                        <a:t>熟练掌握</a:t>
                      </a:r>
                      <a:r>
                        <a:rPr lang="en-US" sz="1050" kern="100" dirty="0">
                          <a:effectLst/>
                        </a:rPr>
                        <a:t>CPU</a:t>
                      </a:r>
                      <a:r>
                        <a:rPr lang="zh-CN" sz="1050" kern="100" dirty="0">
                          <a:effectLst/>
                        </a:rPr>
                        <a:t>供电电路的原理；</a:t>
                      </a:r>
                    </a:p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2. </a:t>
                      </a:r>
                      <a:r>
                        <a:rPr lang="zh-CN" sz="1050" kern="100" dirty="0">
                          <a:effectLst/>
                        </a:rPr>
                        <a:t>找出并排除</a:t>
                      </a:r>
                      <a:r>
                        <a:rPr lang="en-US" sz="1050" kern="100" dirty="0">
                          <a:effectLst/>
                        </a:rPr>
                        <a:t>CPU</a:t>
                      </a:r>
                      <a:r>
                        <a:rPr lang="zh-CN" sz="1050" kern="100" dirty="0">
                          <a:effectLst/>
                        </a:rPr>
                        <a:t>供电电路的故障。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50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9880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effectLst/>
                        </a:rPr>
                        <a:t>成果评价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1.</a:t>
                      </a:r>
                      <a:r>
                        <a:rPr lang="zh-CN" sz="1050" kern="100" dirty="0">
                          <a:effectLst/>
                        </a:rPr>
                        <a:t>了解</a:t>
                      </a:r>
                      <a:r>
                        <a:rPr lang="en-US" sz="1050" kern="100" dirty="0">
                          <a:effectLst/>
                        </a:rPr>
                        <a:t>CPU</a:t>
                      </a:r>
                      <a:r>
                        <a:rPr lang="zh-CN" sz="1050" kern="100" dirty="0">
                          <a:effectLst/>
                        </a:rPr>
                        <a:t>供电电路结构；</a:t>
                      </a:r>
                    </a:p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2.</a:t>
                      </a:r>
                      <a:r>
                        <a:rPr lang="zh-CN" sz="1050" kern="100" dirty="0">
                          <a:effectLst/>
                        </a:rPr>
                        <a:t>完成</a:t>
                      </a:r>
                      <a:r>
                        <a:rPr lang="zh-CN" sz="1050" kern="0" dirty="0">
                          <a:effectLst/>
                        </a:rPr>
                        <a:t>主板的故障维修</a:t>
                      </a:r>
                      <a:r>
                        <a:rPr lang="zh-CN" sz="1050" kern="100" dirty="0">
                          <a:effectLst/>
                        </a:rPr>
                        <a:t>任务，成功开机且无报警。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effectLst/>
                        </a:rPr>
                        <a:t>50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effectLst/>
                        </a:rPr>
                        <a:t> 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0673">
                <a:tc gridSpan="2"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effectLst/>
                        </a:rPr>
                        <a:t>合计</a:t>
                      </a:r>
                      <a:endParaRPr lang="zh-CN" sz="1050" kern="100">
                        <a:effectLst/>
                      </a:endParaRPr>
                    </a:p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effectLst/>
                        </a:rPr>
                        <a:t>（满分</a:t>
                      </a:r>
                      <a:r>
                        <a:rPr lang="en-US" sz="1050" kern="0">
                          <a:effectLst/>
                        </a:rPr>
                        <a:t>100</a:t>
                      </a:r>
                      <a:r>
                        <a:rPr lang="zh-CN" sz="1050" kern="0">
                          <a:effectLst/>
                        </a:rPr>
                        <a:t>分）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effectLst/>
                        </a:rPr>
                        <a:t>100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effectLst/>
                        </a:rPr>
                        <a:t> 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effectLst/>
                        </a:rPr>
                        <a:t> 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733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06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="" xmlns:a16="http://schemas.microsoft.com/office/drawing/2014/main" id="{0D03ADC3-A1AB-4628-B951-B47DFDC5A87E}"/>
              </a:ext>
            </a:extLst>
          </p:cNvPr>
          <p:cNvSpPr>
            <a:spLocks noChangeAspect="1"/>
          </p:cNvSpPr>
          <p:nvPr/>
        </p:nvSpPr>
        <p:spPr bwMode="auto">
          <a:xfrm>
            <a:off x="4270970" y="956854"/>
            <a:ext cx="602059" cy="609685"/>
          </a:xfrm>
          <a:custGeom>
            <a:avLst/>
            <a:gdLst>
              <a:gd name="T0" fmla="*/ 7558 w 11184"/>
              <a:gd name="T1" fmla="*/ 2125 h 11325"/>
              <a:gd name="T2" fmla="*/ 6347 w 11184"/>
              <a:gd name="T3" fmla="*/ 306 h 11325"/>
              <a:gd name="T4" fmla="*/ 4203 w 11184"/>
              <a:gd name="T5" fmla="*/ 729 h 11325"/>
              <a:gd name="T6" fmla="*/ 3775 w 11184"/>
              <a:gd name="T7" fmla="*/ 2872 h 11325"/>
              <a:gd name="T8" fmla="*/ 5592 w 11184"/>
              <a:gd name="T9" fmla="*/ 4087 h 11325"/>
              <a:gd name="T10" fmla="*/ 7558 w 11184"/>
              <a:gd name="T11" fmla="*/ 2125 h 11325"/>
              <a:gd name="T12" fmla="*/ 6248 w 11184"/>
              <a:gd name="T13" fmla="*/ 4087 h 11325"/>
              <a:gd name="T14" fmla="*/ 4936 w 11184"/>
              <a:gd name="T15" fmla="*/ 4087 h 11325"/>
              <a:gd name="T16" fmla="*/ 3622 w 11184"/>
              <a:gd name="T17" fmla="*/ 4409 h 11325"/>
              <a:gd name="T18" fmla="*/ 5592 w 11184"/>
              <a:gd name="T19" fmla="*/ 5225 h 11325"/>
              <a:gd name="T20" fmla="*/ 7562 w 11184"/>
              <a:gd name="T21" fmla="*/ 4409 h 11325"/>
              <a:gd name="T22" fmla="*/ 6248 w 11184"/>
              <a:gd name="T23" fmla="*/ 4087 h 11325"/>
              <a:gd name="T24" fmla="*/ 10528 w 11184"/>
              <a:gd name="T25" fmla="*/ 6053 h 11325"/>
              <a:gd name="T26" fmla="*/ 9874 w 11184"/>
              <a:gd name="T27" fmla="*/ 6707 h 11325"/>
              <a:gd name="T28" fmla="*/ 9874 w 11184"/>
              <a:gd name="T29" fmla="*/ 8019 h 11325"/>
              <a:gd name="T30" fmla="*/ 10529 w 11184"/>
              <a:gd name="T31" fmla="*/ 8639 h 11325"/>
              <a:gd name="T32" fmla="*/ 11184 w 11184"/>
              <a:gd name="T33" fmla="*/ 8019 h 11325"/>
              <a:gd name="T34" fmla="*/ 11184 w 11184"/>
              <a:gd name="T35" fmla="*/ 6707 h 11325"/>
              <a:gd name="T36" fmla="*/ 10528 w 11184"/>
              <a:gd name="T37" fmla="*/ 6053 h 11325"/>
              <a:gd name="T38" fmla="*/ 1310 w 11184"/>
              <a:gd name="T39" fmla="*/ 8019 h 11325"/>
              <a:gd name="T40" fmla="*/ 1310 w 11184"/>
              <a:gd name="T41" fmla="*/ 6707 h 11325"/>
              <a:gd name="T42" fmla="*/ 655 w 11184"/>
              <a:gd name="T43" fmla="*/ 6087 h 11325"/>
              <a:gd name="T44" fmla="*/ 0 w 11184"/>
              <a:gd name="T45" fmla="*/ 6707 h 11325"/>
              <a:gd name="T46" fmla="*/ 0 w 11184"/>
              <a:gd name="T47" fmla="*/ 8019 h 11325"/>
              <a:gd name="T48" fmla="*/ 655 w 11184"/>
              <a:gd name="T49" fmla="*/ 8639 h 11325"/>
              <a:gd name="T50" fmla="*/ 1310 w 11184"/>
              <a:gd name="T51" fmla="*/ 8019 h 11325"/>
              <a:gd name="T52" fmla="*/ 656 w 11184"/>
              <a:gd name="T53" fmla="*/ 5069 h 11325"/>
              <a:gd name="T54" fmla="*/ 656 w 11184"/>
              <a:gd name="T55" fmla="*/ 5397 h 11325"/>
              <a:gd name="T56" fmla="*/ 1966 w 11184"/>
              <a:gd name="T57" fmla="*/ 6707 h 11325"/>
              <a:gd name="T58" fmla="*/ 1966 w 11184"/>
              <a:gd name="T59" fmla="*/ 8019 h 11325"/>
              <a:gd name="T60" fmla="*/ 656 w 11184"/>
              <a:gd name="T61" fmla="*/ 9325 h 11325"/>
              <a:gd name="T62" fmla="*/ 656 w 11184"/>
              <a:gd name="T63" fmla="*/ 9653 h 11325"/>
              <a:gd name="T64" fmla="*/ 992 w 11184"/>
              <a:gd name="T65" fmla="*/ 9985 h 11325"/>
              <a:gd name="T66" fmla="*/ 5272 w 11184"/>
              <a:gd name="T67" fmla="*/ 11317 h 11325"/>
              <a:gd name="T68" fmla="*/ 5272 w 11184"/>
              <a:gd name="T69" fmla="*/ 5803 h 11325"/>
              <a:gd name="T70" fmla="*/ 992 w 11184"/>
              <a:gd name="T71" fmla="*/ 4743 h 11325"/>
              <a:gd name="T72" fmla="*/ 656 w 11184"/>
              <a:gd name="T73" fmla="*/ 5069 h 11325"/>
              <a:gd name="T74" fmla="*/ 9218 w 11184"/>
              <a:gd name="T75" fmla="*/ 8019 h 11325"/>
              <a:gd name="T76" fmla="*/ 9218 w 11184"/>
              <a:gd name="T77" fmla="*/ 6707 h 11325"/>
              <a:gd name="T78" fmla="*/ 10528 w 11184"/>
              <a:gd name="T79" fmla="*/ 5397 h 11325"/>
              <a:gd name="T80" fmla="*/ 10528 w 11184"/>
              <a:gd name="T81" fmla="*/ 5069 h 11325"/>
              <a:gd name="T82" fmla="*/ 10192 w 11184"/>
              <a:gd name="T83" fmla="*/ 4743 h 11325"/>
              <a:gd name="T84" fmla="*/ 5912 w 11184"/>
              <a:gd name="T85" fmla="*/ 5803 h 11325"/>
              <a:gd name="T86" fmla="*/ 5912 w 11184"/>
              <a:gd name="T87" fmla="*/ 11325 h 11325"/>
              <a:gd name="T88" fmla="*/ 10192 w 11184"/>
              <a:gd name="T89" fmla="*/ 9993 h 11325"/>
              <a:gd name="T90" fmla="*/ 10520 w 11184"/>
              <a:gd name="T91" fmla="*/ 9665 h 11325"/>
              <a:gd name="T92" fmla="*/ 10520 w 11184"/>
              <a:gd name="T93" fmla="*/ 9325 h 11325"/>
              <a:gd name="T94" fmla="*/ 9218 w 11184"/>
              <a:gd name="T95" fmla="*/ 8019 h 1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84" h="11325">
                <a:moveTo>
                  <a:pt x="7558" y="2125"/>
                </a:moveTo>
                <a:cubicBezTo>
                  <a:pt x="7560" y="1329"/>
                  <a:pt x="7082" y="611"/>
                  <a:pt x="6347" y="306"/>
                </a:cubicBezTo>
                <a:cubicBezTo>
                  <a:pt x="5613" y="0"/>
                  <a:pt x="4766" y="168"/>
                  <a:pt x="4203" y="729"/>
                </a:cubicBezTo>
                <a:cubicBezTo>
                  <a:pt x="3640" y="1291"/>
                  <a:pt x="3471" y="2137"/>
                  <a:pt x="3775" y="2872"/>
                </a:cubicBezTo>
                <a:cubicBezTo>
                  <a:pt x="4079" y="3608"/>
                  <a:pt x="4796" y="4087"/>
                  <a:pt x="5592" y="4087"/>
                </a:cubicBezTo>
                <a:cubicBezTo>
                  <a:pt x="6671" y="4075"/>
                  <a:pt x="7544" y="3204"/>
                  <a:pt x="7558" y="2125"/>
                </a:cubicBezTo>
                <a:close/>
                <a:moveTo>
                  <a:pt x="6248" y="4087"/>
                </a:moveTo>
                <a:lnTo>
                  <a:pt x="4936" y="4087"/>
                </a:lnTo>
                <a:cubicBezTo>
                  <a:pt x="4479" y="4091"/>
                  <a:pt x="4029" y="4201"/>
                  <a:pt x="3622" y="4409"/>
                </a:cubicBezTo>
                <a:cubicBezTo>
                  <a:pt x="4311" y="4594"/>
                  <a:pt x="4973" y="4869"/>
                  <a:pt x="5592" y="5225"/>
                </a:cubicBezTo>
                <a:cubicBezTo>
                  <a:pt x="6211" y="4869"/>
                  <a:pt x="6873" y="4594"/>
                  <a:pt x="7562" y="4409"/>
                </a:cubicBezTo>
                <a:cubicBezTo>
                  <a:pt x="7155" y="4201"/>
                  <a:pt x="6705" y="4091"/>
                  <a:pt x="6248" y="4087"/>
                </a:cubicBezTo>
                <a:close/>
                <a:moveTo>
                  <a:pt x="10528" y="6053"/>
                </a:moveTo>
                <a:cubicBezTo>
                  <a:pt x="10167" y="6053"/>
                  <a:pt x="9874" y="6346"/>
                  <a:pt x="9874" y="6707"/>
                </a:cubicBezTo>
                <a:lnTo>
                  <a:pt x="9874" y="8019"/>
                </a:lnTo>
                <a:cubicBezTo>
                  <a:pt x="9893" y="8367"/>
                  <a:pt x="10181" y="8639"/>
                  <a:pt x="10529" y="8639"/>
                </a:cubicBezTo>
                <a:cubicBezTo>
                  <a:pt x="10877" y="8639"/>
                  <a:pt x="11165" y="8367"/>
                  <a:pt x="11184" y="8019"/>
                </a:cubicBezTo>
                <a:lnTo>
                  <a:pt x="11184" y="6707"/>
                </a:lnTo>
                <a:cubicBezTo>
                  <a:pt x="11183" y="6345"/>
                  <a:pt x="10890" y="6053"/>
                  <a:pt x="10528" y="6053"/>
                </a:cubicBezTo>
                <a:close/>
                <a:moveTo>
                  <a:pt x="1310" y="8019"/>
                </a:moveTo>
                <a:lnTo>
                  <a:pt x="1310" y="6707"/>
                </a:lnTo>
                <a:cubicBezTo>
                  <a:pt x="1291" y="6359"/>
                  <a:pt x="1003" y="6087"/>
                  <a:pt x="655" y="6087"/>
                </a:cubicBezTo>
                <a:cubicBezTo>
                  <a:pt x="307" y="6087"/>
                  <a:pt x="19" y="6359"/>
                  <a:pt x="0" y="6707"/>
                </a:cubicBezTo>
                <a:lnTo>
                  <a:pt x="0" y="8019"/>
                </a:lnTo>
                <a:cubicBezTo>
                  <a:pt x="19" y="8367"/>
                  <a:pt x="307" y="8639"/>
                  <a:pt x="655" y="8639"/>
                </a:cubicBezTo>
                <a:cubicBezTo>
                  <a:pt x="1003" y="8639"/>
                  <a:pt x="1291" y="8367"/>
                  <a:pt x="1310" y="8019"/>
                </a:cubicBezTo>
                <a:close/>
                <a:moveTo>
                  <a:pt x="656" y="5069"/>
                </a:moveTo>
                <a:lnTo>
                  <a:pt x="656" y="5397"/>
                </a:lnTo>
                <a:cubicBezTo>
                  <a:pt x="1379" y="5398"/>
                  <a:pt x="1965" y="5984"/>
                  <a:pt x="1966" y="6707"/>
                </a:cubicBezTo>
                <a:lnTo>
                  <a:pt x="1966" y="8019"/>
                </a:lnTo>
                <a:cubicBezTo>
                  <a:pt x="1963" y="8740"/>
                  <a:pt x="1377" y="9324"/>
                  <a:pt x="656" y="9325"/>
                </a:cubicBezTo>
                <a:lnTo>
                  <a:pt x="656" y="9653"/>
                </a:lnTo>
                <a:cubicBezTo>
                  <a:pt x="654" y="9839"/>
                  <a:pt x="806" y="9990"/>
                  <a:pt x="992" y="9985"/>
                </a:cubicBezTo>
                <a:cubicBezTo>
                  <a:pt x="2670" y="9985"/>
                  <a:pt x="4014" y="10515"/>
                  <a:pt x="5272" y="11317"/>
                </a:cubicBezTo>
                <a:lnTo>
                  <a:pt x="5272" y="5803"/>
                </a:lnTo>
                <a:cubicBezTo>
                  <a:pt x="3992" y="5079"/>
                  <a:pt x="2642" y="4743"/>
                  <a:pt x="992" y="4743"/>
                </a:cubicBezTo>
                <a:cubicBezTo>
                  <a:pt x="808" y="4737"/>
                  <a:pt x="656" y="4885"/>
                  <a:pt x="656" y="5069"/>
                </a:cubicBezTo>
                <a:close/>
                <a:moveTo>
                  <a:pt x="9218" y="8019"/>
                </a:moveTo>
                <a:lnTo>
                  <a:pt x="9218" y="6707"/>
                </a:lnTo>
                <a:cubicBezTo>
                  <a:pt x="9219" y="5984"/>
                  <a:pt x="9805" y="5398"/>
                  <a:pt x="10528" y="5397"/>
                </a:cubicBezTo>
                <a:lnTo>
                  <a:pt x="10528" y="5069"/>
                </a:lnTo>
                <a:cubicBezTo>
                  <a:pt x="10528" y="4885"/>
                  <a:pt x="10376" y="4737"/>
                  <a:pt x="10192" y="4743"/>
                </a:cubicBezTo>
                <a:cubicBezTo>
                  <a:pt x="8534" y="4743"/>
                  <a:pt x="7176" y="5079"/>
                  <a:pt x="5912" y="5803"/>
                </a:cubicBezTo>
                <a:lnTo>
                  <a:pt x="5912" y="11325"/>
                </a:lnTo>
                <a:cubicBezTo>
                  <a:pt x="7170" y="10525"/>
                  <a:pt x="8512" y="9993"/>
                  <a:pt x="10192" y="9993"/>
                </a:cubicBezTo>
                <a:cubicBezTo>
                  <a:pt x="10373" y="9993"/>
                  <a:pt x="10520" y="9846"/>
                  <a:pt x="10520" y="9665"/>
                </a:cubicBezTo>
                <a:lnTo>
                  <a:pt x="10520" y="9325"/>
                </a:lnTo>
                <a:cubicBezTo>
                  <a:pt x="9802" y="9320"/>
                  <a:pt x="9221" y="8737"/>
                  <a:pt x="9218" y="8019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598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3" name="矩形 2"/>
          <p:cNvSpPr/>
          <p:nvPr/>
        </p:nvSpPr>
        <p:spPr>
          <a:xfrm>
            <a:off x="258911" y="1845165"/>
            <a:ext cx="8648700" cy="1670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存条是主机最容易出现毛病的地方，由于支持双通道，主板上至少有两个内存条插槽，如果遇到四个内存条插槽的主板，该如何选择才正确呢？应该选择一三组或者二四组，这样才能实现双通道的效果；在选择内存条是不能盲目最求速率，只有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持到的速率才是理想选择；平时内存条插槽应注意防尘，散热风扇不宜靠得太近以免飘落过多灰尘，从而加深金手指的腐蚀，平时清理机箱时摘下内存条，用橡皮擦轻轻擦拭金手指。当内存条部分出现故障时应该如何处理呢？下面通过图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学习内存条的供电原理。</a:t>
            </a:r>
          </a:p>
        </p:txBody>
      </p:sp>
    </p:spTree>
    <p:extLst>
      <p:ext uri="{BB962C8B-B14F-4D97-AF65-F5344CB8AC3E}">
        <p14:creationId xmlns:p14="http://schemas.microsoft.com/office/powerpoint/2010/main" val="1590422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3" name="矩形 2"/>
          <p:cNvSpPr/>
          <p:nvPr/>
        </p:nvSpPr>
        <p:spPr>
          <a:xfrm>
            <a:off x="6242526" y="3757786"/>
            <a:ext cx="195919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内存条供电原理图</a:t>
            </a:r>
          </a:p>
        </p:txBody>
      </p:sp>
      <p:sp>
        <p:nvSpPr>
          <p:cNvPr id="4" name="矩形 3"/>
          <p:cNvSpPr/>
          <p:nvPr/>
        </p:nvSpPr>
        <p:spPr>
          <a:xfrm>
            <a:off x="279400" y="1164180"/>
            <a:ext cx="5365750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从图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中对芯片的注解可以了解到电路最终输出电压为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1.53V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，符合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DDR3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内存条的供电标准。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TPS51216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采用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3.3V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供电，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VREF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引脚为参考电压引脚，通过修改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的阻值实现输出电压参数的改变，当内存条出现故障时，优先考虑此引脚电压是否正常；通过前面的学习了解到要启动内存条供电电压将受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PCH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控制的，只有发出电源好信号时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TPS51216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才会正常启动，其中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控制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V_SM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信号而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PCH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控制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EN_V1.5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，而且两者都是通过场效应管隔离转换间接实现控制的，在单方面电路中即使出现故障，干扰的情况也鲜有发生，很好的保障了电路间的独立运行。当满足启动条件时，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TPS51216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DRVH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DRVL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驱动上下场效应管实现电压输出，最后通过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VDDQSNS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反馈调节，将输出电压稳定在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1.53V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14" name="图片 1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752" y="1449716"/>
            <a:ext cx="3018174" cy="2055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470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"/>
          <p:cNvSpPr/>
          <p:nvPr/>
        </p:nvSpPr>
        <p:spPr>
          <a:xfrm>
            <a:off x="225217" y="296602"/>
            <a:ext cx="3000060" cy="2542014"/>
          </a:xfrm>
          <a:custGeom>
            <a:avLst/>
            <a:gdLst/>
            <a:ahLst/>
            <a:cxnLst/>
            <a:rect l="l" t="t" r="r" b="b"/>
            <a:pathLst>
              <a:path w="5184577" h="4393001">
                <a:moveTo>
                  <a:pt x="4403506" y="0"/>
                </a:moveTo>
                <a:lnTo>
                  <a:pt x="5124711" y="0"/>
                </a:lnTo>
                <a:cubicBezTo>
                  <a:pt x="5157774" y="0"/>
                  <a:pt x="5184577" y="26803"/>
                  <a:pt x="5184577" y="59866"/>
                </a:cubicBezTo>
                <a:lnTo>
                  <a:pt x="5184577" y="781071"/>
                </a:lnTo>
                <a:cubicBezTo>
                  <a:pt x="5184577" y="814134"/>
                  <a:pt x="5157774" y="840937"/>
                  <a:pt x="5124711" y="840937"/>
                </a:cubicBezTo>
                <a:lnTo>
                  <a:pt x="4664938" y="840937"/>
                </a:lnTo>
                <a:cubicBezTo>
                  <a:pt x="4185839" y="895314"/>
                  <a:pt x="4145316" y="1091500"/>
                  <a:pt x="4089942" y="1309197"/>
                </a:cubicBezTo>
                <a:lnTo>
                  <a:pt x="4089942" y="1853568"/>
                </a:lnTo>
                <a:cubicBezTo>
                  <a:pt x="4170377" y="2163348"/>
                  <a:pt x="4313555" y="2364450"/>
                  <a:pt x="4678179" y="2410673"/>
                </a:cubicBezTo>
                <a:lnTo>
                  <a:pt x="5110624" y="2410673"/>
                </a:lnTo>
                <a:cubicBezTo>
                  <a:pt x="5143687" y="2410673"/>
                  <a:pt x="5170490" y="2437476"/>
                  <a:pt x="5170490" y="2470539"/>
                </a:cubicBezTo>
                <a:lnTo>
                  <a:pt x="5170490" y="3191744"/>
                </a:lnTo>
                <a:cubicBezTo>
                  <a:pt x="5170490" y="3224807"/>
                  <a:pt x="5143687" y="3251610"/>
                  <a:pt x="5110624" y="3251610"/>
                </a:cubicBezTo>
                <a:lnTo>
                  <a:pt x="4389419" y="3251610"/>
                </a:lnTo>
                <a:cubicBezTo>
                  <a:pt x="4356356" y="3251610"/>
                  <a:pt x="4329553" y="3224807"/>
                  <a:pt x="4329553" y="3191744"/>
                </a:cubicBezTo>
                <a:lnTo>
                  <a:pt x="4329553" y="2772506"/>
                </a:lnTo>
                <a:cubicBezTo>
                  <a:pt x="4256602" y="2282831"/>
                  <a:pt x="3986395" y="2079206"/>
                  <a:pt x="3740179" y="2062445"/>
                </a:cubicBezTo>
                <a:lnTo>
                  <a:pt x="3357903" y="2062445"/>
                </a:lnTo>
                <a:cubicBezTo>
                  <a:pt x="3019306" y="2153584"/>
                  <a:pt x="2902030" y="2383129"/>
                  <a:pt x="2850730" y="2570508"/>
                </a:cubicBezTo>
                <a:lnTo>
                  <a:pt x="2850730" y="3050226"/>
                </a:lnTo>
                <a:lnTo>
                  <a:pt x="2851893" y="3048315"/>
                </a:lnTo>
                <a:cubicBezTo>
                  <a:pt x="2985393" y="3377292"/>
                  <a:pt x="3166461" y="3537242"/>
                  <a:pt x="3516064" y="3552064"/>
                </a:cubicBezTo>
                <a:lnTo>
                  <a:pt x="3934932" y="3552064"/>
                </a:lnTo>
                <a:cubicBezTo>
                  <a:pt x="3967995" y="3552064"/>
                  <a:pt x="3994798" y="3578867"/>
                  <a:pt x="3994798" y="3611930"/>
                </a:cubicBezTo>
                <a:lnTo>
                  <a:pt x="3994798" y="4333135"/>
                </a:lnTo>
                <a:cubicBezTo>
                  <a:pt x="3994798" y="4366198"/>
                  <a:pt x="3967995" y="4393001"/>
                  <a:pt x="3934932" y="4393001"/>
                </a:cubicBezTo>
                <a:lnTo>
                  <a:pt x="3213727" y="4393001"/>
                </a:lnTo>
                <a:cubicBezTo>
                  <a:pt x="3180664" y="4393001"/>
                  <a:pt x="3153861" y="4366198"/>
                  <a:pt x="3153861" y="4333135"/>
                </a:cubicBezTo>
                <a:lnTo>
                  <a:pt x="3153861" y="3960529"/>
                </a:lnTo>
                <a:cubicBezTo>
                  <a:pt x="3090810" y="3564784"/>
                  <a:pt x="2926264" y="3476650"/>
                  <a:pt x="2730976" y="3450465"/>
                </a:cubicBezTo>
                <a:lnTo>
                  <a:pt x="1781144" y="3450465"/>
                </a:lnTo>
                <a:cubicBezTo>
                  <a:pt x="1735868" y="3450465"/>
                  <a:pt x="1699164" y="3413761"/>
                  <a:pt x="1699164" y="3368485"/>
                </a:cubicBezTo>
                <a:lnTo>
                  <a:pt x="1699164" y="2779756"/>
                </a:lnTo>
                <a:cubicBezTo>
                  <a:pt x="1615849" y="2517843"/>
                  <a:pt x="1570079" y="2309549"/>
                  <a:pt x="1276826" y="2240843"/>
                </a:cubicBezTo>
                <a:lnTo>
                  <a:pt x="107651" y="2240843"/>
                </a:lnTo>
                <a:cubicBezTo>
                  <a:pt x="48197" y="2240843"/>
                  <a:pt x="0" y="2192646"/>
                  <a:pt x="0" y="2133192"/>
                </a:cubicBezTo>
                <a:lnTo>
                  <a:pt x="0" y="836326"/>
                </a:lnTo>
                <a:cubicBezTo>
                  <a:pt x="0" y="776872"/>
                  <a:pt x="48197" y="728675"/>
                  <a:pt x="107651" y="728675"/>
                </a:cubicBezTo>
                <a:lnTo>
                  <a:pt x="1404517" y="728675"/>
                </a:lnTo>
                <a:cubicBezTo>
                  <a:pt x="1463971" y="728675"/>
                  <a:pt x="1512168" y="776872"/>
                  <a:pt x="1512168" y="836326"/>
                </a:cubicBezTo>
                <a:lnTo>
                  <a:pt x="1512168" y="1827522"/>
                </a:lnTo>
                <a:cubicBezTo>
                  <a:pt x="1604420" y="2199887"/>
                  <a:pt x="1771219" y="2228626"/>
                  <a:pt x="1978744" y="2298090"/>
                </a:cubicBezTo>
                <a:lnTo>
                  <a:pt x="1978292" y="2298899"/>
                </a:lnTo>
                <a:lnTo>
                  <a:pt x="2543225" y="2298899"/>
                </a:lnTo>
                <a:cubicBezTo>
                  <a:pt x="2797103" y="2193307"/>
                  <a:pt x="3017493" y="2049585"/>
                  <a:pt x="3058719" y="1733395"/>
                </a:cubicBezTo>
                <a:lnTo>
                  <a:pt x="3058719" y="1104635"/>
                </a:lnTo>
                <a:cubicBezTo>
                  <a:pt x="3058719" y="1064090"/>
                  <a:pt x="3091587" y="1031222"/>
                  <a:pt x="3132132" y="1031222"/>
                </a:cubicBezTo>
                <a:lnTo>
                  <a:pt x="3766965" y="1031222"/>
                </a:lnTo>
                <a:lnTo>
                  <a:pt x="3761504" y="1026514"/>
                </a:lnTo>
                <a:cubicBezTo>
                  <a:pt x="4071764" y="957577"/>
                  <a:pt x="4317808" y="800290"/>
                  <a:pt x="4343640" y="435501"/>
                </a:cubicBezTo>
                <a:lnTo>
                  <a:pt x="4343640" y="59866"/>
                </a:lnTo>
                <a:cubicBezTo>
                  <a:pt x="4343640" y="26803"/>
                  <a:pt x="4370443" y="0"/>
                  <a:pt x="4403506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59591" y="598489"/>
            <a:ext cx="1142495" cy="1142495"/>
            <a:chOff x="401769" y="1325767"/>
            <a:chExt cx="1523327" cy="1523327"/>
          </a:xfrm>
        </p:grpSpPr>
        <p:sp>
          <p:nvSpPr>
            <p:cNvPr id="45" name="圆角矩形 44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66134" y="858074"/>
            <a:ext cx="735253" cy="735253"/>
            <a:chOff x="3930343" y="1674224"/>
            <a:chExt cx="980337" cy="980337"/>
          </a:xfrm>
        </p:grpSpPr>
        <p:sp>
          <p:nvSpPr>
            <p:cNvPr id="48" name="圆角矩形 47"/>
            <p:cNvSpPr/>
            <p:nvPr/>
          </p:nvSpPr>
          <p:spPr>
            <a:xfrm>
              <a:off x="3930343" y="1674224"/>
              <a:ext cx="980337" cy="98033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3991979" y="1719944"/>
              <a:ext cx="876952" cy="876952"/>
            </a:xfrm>
            <a:prstGeom prst="round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2223686" y="2533931"/>
            <a:ext cx="860200" cy="860200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3007419" y="3684251"/>
            <a:ext cx="587935" cy="587936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7644CAB5-BD78-46D3-B395-32008B9A5944}"/>
              </a:ext>
            </a:extLst>
          </p:cNvPr>
          <p:cNvGrpSpPr/>
          <p:nvPr/>
        </p:nvGrpSpPr>
        <p:grpSpPr>
          <a:xfrm>
            <a:off x="4286152" y="2600114"/>
            <a:ext cx="4076797" cy="841568"/>
            <a:chOff x="4874550" y="2592163"/>
            <a:chExt cx="3349973" cy="841568"/>
          </a:xfrm>
        </p:grpSpPr>
        <p:grpSp>
          <p:nvGrpSpPr>
            <p:cNvPr id="75" name="组合 74"/>
            <p:cNvGrpSpPr/>
            <p:nvPr/>
          </p:nvGrpSpPr>
          <p:grpSpPr>
            <a:xfrm>
              <a:off x="4874550" y="2592163"/>
              <a:ext cx="3349973" cy="17681"/>
              <a:chOff x="3060700" y="4724400"/>
              <a:chExt cx="5955507" cy="31432"/>
            </a:xfrm>
          </p:grpSpPr>
          <p:cxnSp>
            <p:nvCxnSpPr>
              <p:cNvPr id="76" name="直接连接符 75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组合 77"/>
            <p:cNvGrpSpPr/>
            <p:nvPr/>
          </p:nvGrpSpPr>
          <p:grpSpPr>
            <a:xfrm>
              <a:off x="4874550" y="3102940"/>
              <a:ext cx="3349973" cy="17681"/>
              <a:chOff x="3060700" y="4724400"/>
              <a:chExt cx="5955507" cy="31432"/>
            </a:xfrm>
          </p:grpSpPr>
          <p:cxnSp>
            <p:nvCxnSpPr>
              <p:cNvPr id="79" name="直接连接符 78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文本框 80"/>
            <p:cNvSpPr txBox="1"/>
            <p:nvPr/>
          </p:nvSpPr>
          <p:spPr>
            <a:xfrm>
              <a:off x="5233102" y="2620046"/>
              <a:ext cx="2753232" cy="813685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r>
                <a:rPr lang="en-US" altLang="zh-CN" sz="2475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H81</a:t>
              </a:r>
              <a:r>
                <a:rPr lang="zh-CN" altLang="zh-CN" sz="2475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主板</a:t>
              </a:r>
              <a:r>
                <a:rPr lang="zh-CN" altLang="zh-CN" sz="2475" b="1" dirty="0" smtClean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的故障</a:t>
              </a:r>
              <a:r>
                <a:rPr lang="zh-CN" altLang="zh-CN" sz="2475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</a:t>
              </a:r>
            </a:p>
            <a:p>
              <a:endParaRPr lang="zh-CN" altLang="en-US" sz="2475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30321" y="2768125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111841" y="364012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30657" y="3854974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96032" y="437033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877872" y="522252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727389" y="1209491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同心圆 1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08" name="矩形 107">
            <a:extLst>
              <a:ext uri="{FF2B5EF4-FFF2-40B4-BE49-F238E27FC236}">
                <a16:creationId xmlns="" xmlns:a16="http://schemas.microsoft.com/office/drawing/2014/main" id="{297E2C16-5BB1-414F-8C8A-64DA1C08DFC5}"/>
              </a:ext>
            </a:extLst>
          </p:cNvPr>
          <p:cNvSpPr/>
          <p:nvPr/>
        </p:nvSpPr>
        <p:spPr>
          <a:xfrm>
            <a:off x="5161762" y="241528"/>
            <a:ext cx="3751651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计算机检测维修与数据恢复项目化教程</a:t>
            </a:r>
          </a:p>
        </p:txBody>
      </p:sp>
      <p:sp>
        <p:nvSpPr>
          <p:cNvPr id="109" name="TextBox 13">
            <a:extLst>
              <a:ext uri="{FF2B5EF4-FFF2-40B4-BE49-F238E27FC236}">
                <a16:creationId xmlns="" xmlns:a16="http://schemas.microsoft.com/office/drawing/2014/main" id="{455D39FF-8087-4676-A6B6-39A179F006CF}"/>
              </a:ext>
            </a:extLst>
          </p:cNvPr>
          <p:cNvSpPr txBox="1"/>
          <p:nvPr/>
        </p:nvSpPr>
        <p:spPr>
          <a:xfrm>
            <a:off x="4356373" y="926692"/>
            <a:ext cx="4082835" cy="12066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10000"/>
              </a:lnSpc>
            </a:pP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谢谢观看！</a:t>
            </a:r>
          </a:p>
        </p:txBody>
      </p:sp>
    </p:spTree>
    <p:extLst>
      <p:ext uri="{BB962C8B-B14F-4D97-AF65-F5344CB8AC3E}">
        <p14:creationId xmlns:p14="http://schemas.microsoft.com/office/powerpoint/2010/main" val="90318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" name="iconfont-1187-868386">
            <a:extLst>
              <a:ext uri="{FF2B5EF4-FFF2-40B4-BE49-F238E27FC236}">
                <a16:creationId xmlns="" xmlns:a16="http://schemas.microsoft.com/office/drawing/2014/main" id="{187DCAE7-917D-440F-A772-73766DCAAD89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007372"/>
            <a:ext cx="609685" cy="519412"/>
          </a:xfrm>
          <a:custGeom>
            <a:avLst/>
            <a:gdLst>
              <a:gd name="T0" fmla="*/ 12330 w 12804"/>
              <a:gd name="T1" fmla="*/ 2371 h 10907"/>
              <a:gd name="T2" fmla="*/ 11382 w 12804"/>
              <a:gd name="T3" fmla="*/ 2371 h 10907"/>
              <a:gd name="T4" fmla="*/ 11382 w 12804"/>
              <a:gd name="T5" fmla="*/ 3319 h 10907"/>
              <a:gd name="T6" fmla="*/ 10907 w 12804"/>
              <a:gd name="T7" fmla="*/ 3793 h 10907"/>
              <a:gd name="T8" fmla="*/ 10433 w 12804"/>
              <a:gd name="T9" fmla="*/ 3319 h 10907"/>
              <a:gd name="T10" fmla="*/ 10433 w 12804"/>
              <a:gd name="T11" fmla="*/ 2371 h 10907"/>
              <a:gd name="T12" fmla="*/ 9485 w 12804"/>
              <a:gd name="T13" fmla="*/ 2371 h 10907"/>
              <a:gd name="T14" fmla="*/ 9010 w 12804"/>
              <a:gd name="T15" fmla="*/ 1897 h 10907"/>
              <a:gd name="T16" fmla="*/ 9485 w 12804"/>
              <a:gd name="T17" fmla="*/ 1422 h 10907"/>
              <a:gd name="T18" fmla="*/ 10433 w 12804"/>
              <a:gd name="T19" fmla="*/ 1422 h 10907"/>
              <a:gd name="T20" fmla="*/ 10433 w 12804"/>
              <a:gd name="T21" fmla="*/ 474 h 10907"/>
              <a:gd name="T22" fmla="*/ 10907 w 12804"/>
              <a:gd name="T23" fmla="*/ 0 h 10907"/>
              <a:gd name="T24" fmla="*/ 11382 w 12804"/>
              <a:gd name="T25" fmla="*/ 474 h 10907"/>
              <a:gd name="T26" fmla="*/ 11382 w 12804"/>
              <a:gd name="T27" fmla="*/ 1422 h 10907"/>
              <a:gd name="T28" fmla="*/ 12330 w 12804"/>
              <a:gd name="T29" fmla="*/ 1422 h 10907"/>
              <a:gd name="T30" fmla="*/ 12804 w 12804"/>
              <a:gd name="T31" fmla="*/ 1897 h 10907"/>
              <a:gd name="T32" fmla="*/ 12330 w 12804"/>
              <a:gd name="T33" fmla="*/ 2371 h 10907"/>
              <a:gd name="T34" fmla="*/ 9485 w 12804"/>
              <a:gd name="T35" fmla="*/ 4031 h 10907"/>
              <a:gd name="T36" fmla="*/ 8773 w 12804"/>
              <a:gd name="T37" fmla="*/ 4742 h 10907"/>
              <a:gd name="T38" fmla="*/ 8062 w 12804"/>
              <a:gd name="T39" fmla="*/ 4031 h 10907"/>
              <a:gd name="T40" fmla="*/ 8773 w 12804"/>
              <a:gd name="T41" fmla="*/ 3319 h 10907"/>
              <a:gd name="T42" fmla="*/ 9485 w 12804"/>
              <a:gd name="T43" fmla="*/ 4031 h 10907"/>
              <a:gd name="T44" fmla="*/ 7588 w 12804"/>
              <a:gd name="T45" fmla="*/ 2371 h 10907"/>
              <a:gd name="T46" fmla="*/ 948 w 12804"/>
              <a:gd name="T47" fmla="*/ 2371 h 10907"/>
              <a:gd name="T48" fmla="*/ 948 w 12804"/>
              <a:gd name="T49" fmla="*/ 8980 h 10907"/>
              <a:gd name="T50" fmla="*/ 3764 w 12804"/>
              <a:gd name="T51" fmla="*/ 4327 h 10907"/>
              <a:gd name="T52" fmla="*/ 6868 w 12804"/>
              <a:gd name="T53" fmla="*/ 9010 h 10907"/>
              <a:gd name="T54" fmla="*/ 8454 w 12804"/>
              <a:gd name="T55" fmla="*/ 6639 h 10907"/>
              <a:gd name="T56" fmla="*/ 9959 w 12804"/>
              <a:gd name="T57" fmla="*/ 8980 h 10907"/>
              <a:gd name="T58" fmla="*/ 10433 w 12804"/>
              <a:gd name="T59" fmla="*/ 8980 h 10907"/>
              <a:gd name="T60" fmla="*/ 10433 w 12804"/>
              <a:gd name="T61" fmla="*/ 6165 h 10907"/>
              <a:gd name="T62" fmla="*/ 10907 w 12804"/>
              <a:gd name="T63" fmla="*/ 5690 h 10907"/>
              <a:gd name="T64" fmla="*/ 11382 w 12804"/>
              <a:gd name="T65" fmla="*/ 6165 h 10907"/>
              <a:gd name="T66" fmla="*/ 11382 w 12804"/>
              <a:gd name="T67" fmla="*/ 9959 h 10907"/>
              <a:gd name="T68" fmla="*/ 10433 w 12804"/>
              <a:gd name="T69" fmla="*/ 10907 h 10907"/>
              <a:gd name="T70" fmla="*/ 948 w 12804"/>
              <a:gd name="T71" fmla="*/ 10907 h 10907"/>
              <a:gd name="T72" fmla="*/ 0 w 12804"/>
              <a:gd name="T73" fmla="*/ 9959 h 10907"/>
              <a:gd name="T74" fmla="*/ 0 w 12804"/>
              <a:gd name="T75" fmla="*/ 2371 h 10907"/>
              <a:gd name="T76" fmla="*/ 948 w 12804"/>
              <a:gd name="T77" fmla="*/ 1422 h 10907"/>
              <a:gd name="T78" fmla="*/ 7588 w 12804"/>
              <a:gd name="T79" fmla="*/ 1422 h 10907"/>
              <a:gd name="T80" fmla="*/ 8062 w 12804"/>
              <a:gd name="T81" fmla="*/ 1897 h 10907"/>
              <a:gd name="T82" fmla="*/ 7588 w 12804"/>
              <a:gd name="T83" fmla="*/ 2371 h 10907"/>
              <a:gd name="T84" fmla="*/ 7588 w 12804"/>
              <a:gd name="T85" fmla="*/ 2371 h 10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04" h="10907">
                <a:moveTo>
                  <a:pt x="12330" y="2371"/>
                </a:moveTo>
                <a:lnTo>
                  <a:pt x="11382" y="2371"/>
                </a:lnTo>
                <a:lnTo>
                  <a:pt x="11382" y="3319"/>
                </a:lnTo>
                <a:cubicBezTo>
                  <a:pt x="11382" y="3581"/>
                  <a:pt x="11169" y="3793"/>
                  <a:pt x="10907" y="3793"/>
                </a:cubicBezTo>
                <a:cubicBezTo>
                  <a:pt x="10646" y="3793"/>
                  <a:pt x="10433" y="3581"/>
                  <a:pt x="10433" y="3319"/>
                </a:cubicBezTo>
                <a:lnTo>
                  <a:pt x="10433" y="2371"/>
                </a:lnTo>
                <a:lnTo>
                  <a:pt x="9485" y="2371"/>
                </a:lnTo>
                <a:cubicBezTo>
                  <a:pt x="9223" y="2371"/>
                  <a:pt x="9010" y="2158"/>
                  <a:pt x="9010" y="1897"/>
                </a:cubicBezTo>
                <a:cubicBezTo>
                  <a:pt x="9010" y="1635"/>
                  <a:pt x="9223" y="1422"/>
                  <a:pt x="9485" y="1422"/>
                </a:cubicBezTo>
                <a:lnTo>
                  <a:pt x="10433" y="1422"/>
                </a:lnTo>
                <a:lnTo>
                  <a:pt x="10433" y="474"/>
                </a:lnTo>
                <a:cubicBezTo>
                  <a:pt x="10433" y="212"/>
                  <a:pt x="10646" y="0"/>
                  <a:pt x="10907" y="0"/>
                </a:cubicBezTo>
                <a:cubicBezTo>
                  <a:pt x="11169" y="0"/>
                  <a:pt x="11382" y="212"/>
                  <a:pt x="11382" y="474"/>
                </a:cubicBezTo>
                <a:lnTo>
                  <a:pt x="11382" y="1422"/>
                </a:lnTo>
                <a:lnTo>
                  <a:pt x="12330" y="1422"/>
                </a:lnTo>
                <a:cubicBezTo>
                  <a:pt x="12592" y="1422"/>
                  <a:pt x="12804" y="1635"/>
                  <a:pt x="12804" y="1897"/>
                </a:cubicBezTo>
                <a:cubicBezTo>
                  <a:pt x="12804" y="2158"/>
                  <a:pt x="12592" y="2371"/>
                  <a:pt x="12330" y="2371"/>
                </a:cubicBezTo>
                <a:close/>
                <a:moveTo>
                  <a:pt x="9485" y="4031"/>
                </a:moveTo>
                <a:cubicBezTo>
                  <a:pt x="9485" y="4423"/>
                  <a:pt x="9166" y="4742"/>
                  <a:pt x="8773" y="4742"/>
                </a:cubicBezTo>
                <a:cubicBezTo>
                  <a:pt x="8381" y="4742"/>
                  <a:pt x="8062" y="4423"/>
                  <a:pt x="8062" y="4031"/>
                </a:cubicBezTo>
                <a:cubicBezTo>
                  <a:pt x="8062" y="3638"/>
                  <a:pt x="8381" y="3319"/>
                  <a:pt x="8773" y="3319"/>
                </a:cubicBezTo>
                <a:cubicBezTo>
                  <a:pt x="9166" y="3319"/>
                  <a:pt x="9485" y="3638"/>
                  <a:pt x="9485" y="4031"/>
                </a:cubicBezTo>
                <a:close/>
                <a:moveTo>
                  <a:pt x="7588" y="2371"/>
                </a:moveTo>
                <a:lnTo>
                  <a:pt x="948" y="2371"/>
                </a:lnTo>
                <a:lnTo>
                  <a:pt x="948" y="8980"/>
                </a:lnTo>
                <a:cubicBezTo>
                  <a:pt x="949" y="8977"/>
                  <a:pt x="1987" y="4327"/>
                  <a:pt x="3764" y="4327"/>
                </a:cubicBezTo>
                <a:cubicBezTo>
                  <a:pt x="4935" y="4327"/>
                  <a:pt x="6126" y="7923"/>
                  <a:pt x="6868" y="9010"/>
                </a:cubicBezTo>
                <a:cubicBezTo>
                  <a:pt x="6868" y="9010"/>
                  <a:pt x="7450" y="6654"/>
                  <a:pt x="8454" y="6639"/>
                </a:cubicBezTo>
                <a:cubicBezTo>
                  <a:pt x="9447" y="6624"/>
                  <a:pt x="9959" y="8980"/>
                  <a:pt x="9959" y="8980"/>
                </a:cubicBezTo>
                <a:lnTo>
                  <a:pt x="10433" y="8980"/>
                </a:lnTo>
                <a:lnTo>
                  <a:pt x="10433" y="6165"/>
                </a:lnTo>
                <a:cubicBezTo>
                  <a:pt x="10433" y="5903"/>
                  <a:pt x="10646" y="5690"/>
                  <a:pt x="10907" y="5690"/>
                </a:cubicBezTo>
                <a:cubicBezTo>
                  <a:pt x="11169" y="5690"/>
                  <a:pt x="11382" y="5903"/>
                  <a:pt x="11382" y="6165"/>
                </a:cubicBezTo>
                <a:lnTo>
                  <a:pt x="11382" y="9959"/>
                </a:lnTo>
                <a:cubicBezTo>
                  <a:pt x="11382" y="10483"/>
                  <a:pt x="10957" y="10907"/>
                  <a:pt x="10433" y="10907"/>
                </a:cubicBezTo>
                <a:lnTo>
                  <a:pt x="948" y="10907"/>
                </a:lnTo>
                <a:cubicBezTo>
                  <a:pt x="424" y="10907"/>
                  <a:pt x="0" y="10483"/>
                  <a:pt x="0" y="9959"/>
                </a:cubicBezTo>
                <a:lnTo>
                  <a:pt x="0" y="2371"/>
                </a:lnTo>
                <a:cubicBezTo>
                  <a:pt x="0" y="1847"/>
                  <a:pt x="424" y="1422"/>
                  <a:pt x="948" y="1422"/>
                </a:cubicBezTo>
                <a:lnTo>
                  <a:pt x="7588" y="1422"/>
                </a:lnTo>
                <a:cubicBezTo>
                  <a:pt x="7850" y="1422"/>
                  <a:pt x="8062" y="1635"/>
                  <a:pt x="8062" y="1897"/>
                </a:cubicBezTo>
                <a:cubicBezTo>
                  <a:pt x="8062" y="2158"/>
                  <a:pt x="7850" y="2371"/>
                  <a:pt x="7588" y="2371"/>
                </a:cubicBezTo>
                <a:close/>
                <a:moveTo>
                  <a:pt x="7588" y="2371"/>
                </a:move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664329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17" name="标题 11"/>
          <p:cNvSpPr txBox="1">
            <a:spLocks/>
          </p:cNvSpPr>
          <p:nvPr/>
        </p:nvSpPr>
        <p:spPr>
          <a:xfrm>
            <a:off x="2280559" y="1120827"/>
            <a:ext cx="445078" cy="34795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>
                <a:solidFill>
                  <a:srgbClr val="83BB48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sz="1800" dirty="0">
              <a:solidFill>
                <a:srgbClr val="83BB48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pic>
        <p:nvPicPr>
          <p:cNvPr id="86" name="Picture 2" descr="查看源图像">
            <a:extLst>
              <a:ext uri="{FF2B5EF4-FFF2-40B4-BE49-F238E27FC236}">
                <a16:creationId xmlns="" xmlns:a16="http://schemas.microsoft.com/office/drawing/2014/main" id="{604263CB-10C2-44C5-984F-BC8FDB592E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971" y="1169970"/>
            <a:ext cx="4919792" cy="3684655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" name="TextBox 6">
            <a:extLst>
              <a:ext uri="{FF2B5EF4-FFF2-40B4-BE49-F238E27FC236}">
                <a16:creationId xmlns="" xmlns:a16="http://schemas.microsoft.com/office/drawing/2014/main" id="{A98B687C-F77C-4677-B83B-A08D93D6DBA4}"/>
              </a:ext>
            </a:extLst>
          </p:cNvPr>
          <p:cNvSpPr txBox="1"/>
          <p:nvPr/>
        </p:nvSpPr>
        <p:spPr>
          <a:xfrm>
            <a:off x="5532721" y="1821067"/>
            <a:ext cx="3267308" cy="1993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电脑开机时风扇转动显示器就是没有画面，但是键盘上指示灯亮，经过对显示器连接线的检查，没有发现问题所在，面对这类情况，猜测是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部分出现故障，通过对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H81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主板原理图学习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供电电路部分原理排除故障。</a:t>
            </a:r>
          </a:p>
        </p:txBody>
      </p:sp>
    </p:spTree>
    <p:extLst>
      <p:ext uri="{BB962C8B-B14F-4D97-AF65-F5344CB8AC3E}">
        <p14:creationId xmlns:p14="http://schemas.microsoft.com/office/powerpoint/2010/main" val="137748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="" xmlns:a16="http://schemas.microsoft.com/office/drawing/2014/main" id="{42CAC689-26A6-4B6F-B1ED-D35DCD73914A}"/>
              </a:ext>
            </a:extLst>
          </p:cNvPr>
          <p:cNvSpPr>
            <a:spLocks noChangeAspect="1"/>
          </p:cNvSpPr>
          <p:nvPr/>
        </p:nvSpPr>
        <p:spPr bwMode="auto">
          <a:xfrm>
            <a:off x="4267157" y="1010200"/>
            <a:ext cx="609685" cy="516584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71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DD70EDF5-F3FE-4B61-A044-155A77398593}"/>
              </a:ext>
            </a:extLst>
          </p:cNvPr>
          <p:cNvSpPr/>
          <p:nvPr/>
        </p:nvSpPr>
        <p:spPr>
          <a:xfrm>
            <a:off x="146730" y="1283516"/>
            <a:ext cx="8820000" cy="3381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9ED7FAB9-49C1-4BE1-BF7A-C1EF721743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1798" y="1285707"/>
            <a:ext cx="4997932" cy="3378963"/>
          </a:xfrm>
          <a:prstGeom prst="rect">
            <a:avLst/>
          </a:prstGeom>
        </p:spPr>
      </p:pic>
      <p:grpSp>
        <p:nvGrpSpPr>
          <p:cNvPr id="25" name="组合 9">
            <a:extLst>
              <a:ext uri="{FF2B5EF4-FFF2-40B4-BE49-F238E27FC236}">
                <a16:creationId xmlns="" xmlns:a16="http://schemas.microsoft.com/office/drawing/2014/main" id="{68946B3C-CC61-4B67-BF83-50B5E4B2EA3E}"/>
              </a:ext>
            </a:extLst>
          </p:cNvPr>
          <p:cNvGrpSpPr>
            <a:grpSpLocks/>
          </p:cNvGrpSpPr>
          <p:nvPr/>
        </p:nvGrpSpPr>
        <p:grpSpPr bwMode="auto">
          <a:xfrm>
            <a:off x="300605" y="1568323"/>
            <a:ext cx="5743575" cy="1001206"/>
            <a:chOff x="859536" y="1549889"/>
            <a:chExt cx="5742745" cy="1000412"/>
          </a:xfrm>
        </p:grpSpPr>
        <p:sp>
          <p:nvSpPr>
            <p:cNvPr id="26" name="Title 1">
              <a:extLst>
                <a:ext uri="{FF2B5EF4-FFF2-40B4-BE49-F238E27FC236}">
                  <a16:creationId xmlns="" xmlns:a16="http://schemas.microsoft.com/office/drawing/2014/main" id="{5D7E2213-374E-4394-8655-1E86BBC67AC6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grpSp>
          <p:nvGrpSpPr>
            <p:cNvPr id="27" name="组合 11">
              <a:extLst>
                <a:ext uri="{FF2B5EF4-FFF2-40B4-BE49-F238E27FC236}">
                  <a16:creationId xmlns="" xmlns:a16="http://schemas.microsoft.com/office/drawing/2014/main" id="{AC2D047C-14A6-4E1D-A63F-A92C58D9695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30" name="Freeform 16">
                <a:extLst>
                  <a:ext uri="{FF2B5EF4-FFF2-40B4-BE49-F238E27FC236}">
                    <a16:creationId xmlns="" xmlns:a16="http://schemas.microsoft.com/office/drawing/2014/main" id="{CF765CE1-0A7E-4B0B-821C-25D2D0D6C9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1" name="AutoShape 14">
                <a:extLst>
                  <a:ext uri="{FF2B5EF4-FFF2-40B4-BE49-F238E27FC236}">
                    <a16:creationId xmlns="" xmlns:a16="http://schemas.microsoft.com/office/drawing/2014/main" id="{DB18E1E6-7B26-4EB0-8BEE-E1A7FADF1A62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" name="Oval 13">
                <a:extLst>
                  <a:ext uri="{FF2B5EF4-FFF2-40B4-BE49-F238E27FC236}">
                    <a16:creationId xmlns="" xmlns:a16="http://schemas.microsoft.com/office/drawing/2014/main" id="{7307572D-AAEB-4521-B028-C89AA026C9D8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8" name="矩形 12">
              <a:extLst>
                <a:ext uri="{FF2B5EF4-FFF2-40B4-BE49-F238E27FC236}">
                  <a16:creationId xmlns="" xmlns:a16="http://schemas.microsoft.com/office/drawing/2014/main" id="{B6236A2E-517A-4BA6-A314-B114058652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8" y="1618964"/>
              <a:ext cx="157508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技能要求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1163642" y="2111848"/>
            <a:ext cx="169309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b="1" dirty="0"/>
              <a:t>CPU</a:t>
            </a:r>
            <a:r>
              <a:rPr lang="zh-CN" altLang="zh-CN" b="1" dirty="0"/>
              <a:t>供电电路的原理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484649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="" xmlns:a16="http://schemas.microsoft.com/office/drawing/2014/main" id="{185E8EEB-1354-4D98-8840-9D6A25A1EEAE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104374"/>
            <a:ext cx="609685" cy="422410"/>
          </a:xfrm>
          <a:custGeom>
            <a:avLst/>
            <a:gdLst>
              <a:gd name="connsiteX0" fmla="*/ 446710 w 607639"/>
              <a:gd name="connsiteY0" fmla="*/ 256866 h 420993"/>
              <a:gd name="connsiteX1" fmla="*/ 364838 w 607639"/>
              <a:gd name="connsiteY1" fmla="*/ 267065 h 420993"/>
              <a:gd name="connsiteX2" fmla="*/ 373738 w 607639"/>
              <a:gd name="connsiteY2" fmla="*/ 301992 h 420993"/>
              <a:gd name="connsiteX3" fmla="*/ 519615 w 607639"/>
              <a:gd name="connsiteY3" fmla="*/ 301992 h 420993"/>
              <a:gd name="connsiteX4" fmla="*/ 528515 w 607639"/>
              <a:gd name="connsiteY4" fmla="*/ 267065 h 420993"/>
              <a:gd name="connsiteX5" fmla="*/ 446710 w 607639"/>
              <a:gd name="connsiteY5" fmla="*/ 256866 h 420993"/>
              <a:gd name="connsiteX6" fmla="*/ 160918 w 607639"/>
              <a:gd name="connsiteY6" fmla="*/ 256866 h 420993"/>
              <a:gd name="connsiteX7" fmla="*/ 79035 w 607639"/>
              <a:gd name="connsiteY7" fmla="*/ 267065 h 420993"/>
              <a:gd name="connsiteX8" fmla="*/ 87936 w 607639"/>
              <a:gd name="connsiteY8" fmla="*/ 301992 h 420993"/>
              <a:gd name="connsiteX9" fmla="*/ 233901 w 607639"/>
              <a:gd name="connsiteY9" fmla="*/ 301992 h 420993"/>
              <a:gd name="connsiteX10" fmla="*/ 242801 w 607639"/>
              <a:gd name="connsiteY10" fmla="*/ 267065 h 420993"/>
              <a:gd name="connsiteX11" fmla="*/ 160918 w 607639"/>
              <a:gd name="connsiteY11" fmla="*/ 256866 h 420993"/>
              <a:gd name="connsiteX12" fmla="*/ 446710 w 607639"/>
              <a:gd name="connsiteY12" fmla="*/ 194922 h 420993"/>
              <a:gd name="connsiteX13" fmla="*/ 364838 w 607639"/>
              <a:gd name="connsiteY13" fmla="*/ 205120 h 420993"/>
              <a:gd name="connsiteX14" fmla="*/ 373738 w 607639"/>
              <a:gd name="connsiteY14" fmla="*/ 240047 h 420993"/>
              <a:gd name="connsiteX15" fmla="*/ 519615 w 607639"/>
              <a:gd name="connsiteY15" fmla="*/ 240047 h 420993"/>
              <a:gd name="connsiteX16" fmla="*/ 528515 w 607639"/>
              <a:gd name="connsiteY16" fmla="*/ 205120 h 420993"/>
              <a:gd name="connsiteX17" fmla="*/ 446710 w 607639"/>
              <a:gd name="connsiteY17" fmla="*/ 194922 h 420993"/>
              <a:gd name="connsiteX18" fmla="*/ 160918 w 607639"/>
              <a:gd name="connsiteY18" fmla="*/ 194922 h 420993"/>
              <a:gd name="connsiteX19" fmla="*/ 79035 w 607639"/>
              <a:gd name="connsiteY19" fmla="*/ 205120 h 420993"/>
              <a:gd name="connsiteX20" fmla="*/ 87936 w 607639"/>
              <a:gd name="connsiteY20" fmla="*/ 240047 h 420993"/>
              <a:gd name="connsiteX21" fmla="*/ 233901 w 607639"/>
              <a:gd name="connsiteY21" fmla="*/ 240047 h 420993"/>
              <a:gd name="connsiteX22" fmla="*/ 242801 w 607639"/>
              <a:gd name="connsiteY22" fmla="*/ 205120 h 420993"/>
              <a:gd name="connsiteX23" fmla="*/ 160918 w 607639"/>
              <a:gd name="connsiteY23" fmla="*/ 194922 h 420993"/>
              <a:gd name="connsiteX24" fmla="*/ 446710 w 607639"/>
              <a:gd name="connsiteY24" fmla="*/ 132888 h 420993"/>
              <a:gd name="connsiteX25" fmla="*/ 364838 w 607639"/>
              <a:gd name="connsiteY25" fmla="*/ 143086 h 420993"/>
              <a:gd name="connsiteX26" fmla="*/ 373738 w 607639"/>
              <a:gd name="connsiteY26" fmla="*/ 178013 h 420993"/>
              <a:gd name="connsiteX27" fmla="*/ 519615 w 607639"/>
              <a:gd name="connsiteY27" fmla="*/ 178013 h 420993"/>
              <a:gd name="connsiteX28" fmla="*/ 528515 w 607639"/>
              <a:gd name="connsiteY28" fmla="*/ 143086 h 420993"/>
              <a:gd name="connsiteX29" fmla="*/ 446710 w 607639"/>
              <a:gd name="connsiteY29" fmla="*/ 132888 h 420993"/>
              <a:gd name="connsiteX30" fmla="*/ 160918 w 607639"/>
              <a:gd name="connsiteY30" fmla="*/ 132888 h 420993"/>
              <a:gd name="connsiteX31" fmla="*/ 79035 w 607639"/>
              <a:gd name="connsiteY31" fmla="*/ 143086 h 420993"/>
              <a:gd name="connsiteX32" fmla="*/ 87936 w 607639"/>
              <a:gd name="connsiteY32" fmla="*/ 178013 h 420993"/>
              <a:gd name="connsiteX33" fmla="*/ 233901 w 607639"/>
              <a:gd name="connsiteY33" fmla="*/ 178013 h 420993"/>
              <a:gd name="connsiteX34" fmla="*/ 242801 w 607639"/>
              <a:gd name="connsiteY34" fmla="*/ 143086 h 420993"/>
              <a:gd name="connsiteX35" fmla="*/ 160918 w 607639"/>
              <a:gd name="connsiteY35" fmla="*/ 132888 h 420993"/>
              <a:gd name="connsiteX36" fmla="*/ 446710 w 607639"/>
              <a:gd name="connsiteY36" fmla="*/ 70854 h 420993"/>
              <a:gd name="connsiteX37" fmla="*/ 364838 w 607639"/>
              <a:gd name="connsiteY37" fmla="*/ 81053 h 420993"/>
              <a:gd name="connsiteX38" fmla="*/ 373738 w 607639"/>
              <a:gd name="connsiteY38" fmla="*/ 115980 h 420993"/>
              <a:gd name="connsiteX39" fmla="*/ 519615 w 607639"/>
              <a:gd name="connsiteY39" fmla="*/ 115980 h 420993"/>
              <a:gd name="connsiteX40" fmla="*/ 528515 w 607639"/>
              <a:gd name="connsiteY40" fmla="*/ 81053 h 420993"/>
              <a:gd name="connsiteX41" fmla="*/ 446710 w 607639"/>
              <a:gd name="connsiteY41" fmla="*/ 70854 h 420993"/>
              <a:gd name="connsiteX42" fmla="*/ 160918 w 607639"/>
              <a:gd name="connsiteY42" fmla="*/ 70854 h 420993"/>
              <a:gd name="connsiteX43" fmla="*/ 79035 w 607639"/>
              <a:gd name="connsiteY43" fmla="*/ 81053 h 420993"/>
              <a:gd name="connsiteX44" fmla="*/ 87936 w 607639"/>
              <a:gd name="connsiteY44" fmla="*/ 115980 h 420993"/>
              <a:gd name="connsiteX45" fmla="*/ 233901 w 607639"/>
              <a:gd name="connsiteY45" fmla="*/ 115980 h 420993"/>
              <a:gd name="connsiteX46" fmla="*/ 242801 w 607639"/>
              <a:gd name="connsiteY46" fmla="*/ 81053 h 420993"/>
              <a:gd name="connsiteX47" fmla="*/ 160918 w 607639"/>
              <a:gd name="connsiteY47" fmla="*/ 70854 h 420993"/>
              <a:gd name="connsiteX48" fmla="*/ 446721 w 607639"/>
              <a:gd name="connsiteY48" fmla="*/ 0 h 420993"/>
              <a:gd name="connsiteX49" fmla="*/ 597760 w 607639"/>
              <a:gd name="connsiteY49" fmla="*/ 36349 h 420993"/>
              <a:gd name="connsiteX50" fmla="*/ 607639 w 607639"/>
              <a:gd name="connsiteY50" fmla="*/ 41415 h 420993"/>
              <a:gd name="connsiteX51" fmla="*/ 607639 w 607639"/>
              <a:gd name="connsiteY51" fmla="*/ 420993 h 420993"/>
              <a:gd name="connsiteX52" fmla="*/ 581294 w 607639"/>
              <a:gd name="connsiteY52" fmla="*/ 407484 h 420993"/>
              <a:gd name="connsiteX53" fmla="*/ 446721 w 607639"/>
              <a:gd name="connsiteY53" fmla="*/ 375134 h 420993"/>
              <a:gd name="connsiteX54" fmla="*/ 321849 w 607639"/>
              <a:gd name="connsiteY54" fmla="*/ 402774 h 420993"/>
              <a:gd name="connsiteX55" fmla="*/ 321849 w 607639"/>
              <a:gd name="connsiteY55" fmla="*/ 24351 h 420993"/>
              <a:gd name="connsiteX56" fmla="*/ 446721 w 607639"/>
              <a:gd name="connsiteY56" fmla="*/ 0 h 420993"/>
              <a:gd name="connsiteX57" fmla="*/ 160918 w 607639"/>
              <a:gd name="connsiteY57" fmla="*/ 0 h 420993"/>
              <a:gd name="connsiteX58" fmla="*/ 285790 w 607639"/>
              <a:gd name="connsiteY58" fmla="*/ 24351 h 420993"/>
              <a:gd name="connsiteX59" fmla="*/ 285790 w 607639"/>
              <a:gd name="connsiteY59" fmla="*/ 402774 h 420993"/>
              <a:gd name="connsiteX60" fmla="*/ 160918 w 607639"/>
              <a:gd name="connsiteY60" fmla="*/ 375134 h 420993"/>
              <a:gd name="connsiteX61" fmla="*/ 26256 w 607639"/>
              <a:gd name="connsiteY61" fmla="*/ 407484 h 420993"/>
              <a:gd name="connsiteX62" fmla="*/ 0 w 607639"/>
              <a:gd name="connsiteY62" fmla="*/ 420993 h 420993"/>
              <a:gd name="connsiteX63" fmla="*/ 0 w 607639"/>
              <a:gd name="connsiteY63" fmla="*/ 41415 h 420993"/>
              <a:gd name="connsiteX64" fmla="*/ 9791 w 607639"/>
              <a:gd name="connsiteY64" fmla="*/ 36349 h 420993"/>
              <a:gd name="connsiteX65" fmla="*/ 160918 w 607639"/>
              <a:gd name="connsiteY65" fmla="*/ 0 h 420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7639" h="420993">
                <a:moveTo>
                  <a:pt x="446710" y="256866"/>
                </a:moveTo>
                <a:cubicBezTo>
                  <a:pt x="419174" y="256866"/>
                  <a:pt x="391628" y="260266"/>
                  <a:pt x="364838" y="267065"/>
                </a:cubicBezTo>
                <a:lnTo>
                  <a:pt x="373738" y="301992"/>
                </a:lnTo>
                <a:cubicBezTo>
                  <a:pt x="421444" y="289905"/>
                  <a:pt x="471909" y="289905"/>
                  <a:pt x="519615" y="301992"/>
                </a:cubicBezTo>
                <a:lnTo>
                  <a:pt x="528515" y="267065"/>
                </a:lnTo>
                <a:cubicBezTo>
                  <a:pt x="501770" y="260266"/>
                  <a:pt x="474245" y="256866"/>
                  <a:pt x="446710" y="256866"/>
                </a:cubicBezTo>
                <a:close/>
                <a:moveTo>
                  <a:pt x="160918" y="256866"/>
                </a:moveTo>
                <a:cubicBezTo>
                  <a:pt x="133372" y="256866"/>
                  <a:pt x="105825" y="260266"/>
                  <a:pt x="79035" y="267065"/>
                </a:cubicBezTo>
                <a:lnTo>
                  <a:pt x="87936" y="301992"/>
                </a:lnTo>
                <a:cubicBezTo>
                  <a:pt x="135730" y="289905"/>
                  <a:pt x="186106" y="289905"/>
                  <a:pt x="233901" y="301992"/>
                </a:cubicBezTo>
                <a:lnTo>
                  <a:pt x="242801" y="267065"/>
                </a:lnTo>
                <a:cubicBezTo>
                  <a:pt x="216011" y="260266"/>
                  <a:pt x="188465" y="256866"/>
                  <a:pt x="160918" y="256866"/>
                </a:cubicBezTo>
                <a:close/>
                <a:moveTo>
                  <a:pt x="446710" y="194922"/>
                </a:moveTo>
                <a:cubicBezTo>
                  <a:pt x="419174" y="194922"/>
                  <a:pt x="391628" y="198321"/>
                  <a:pt x="364838" y="205120"/>
                </a:cubicBezTo>
                <a:lnTo>
                  <a:pt x="373738" y="240047"/>
                </a:lnTo>
                <a:cubicBezTo>
                  <a:pt x="421444" y="227871"/>
                  <a:pt x="471909" y="227871"/>
                  <a:pt x="519615" y="240047"/>
                </a:cubicBezTo>
                <a:lnTo>
                  <a:pt x="528515" y="205120"/>
                </a:lnTo>
                <a:cubicBezTo>
                  <a:pt x="501770" y="198321"/>
                  <a:pt x="474245" y="194922"/>
                  <a:pt x="446710" y="194922"/>
                </a:cubicBezTo>
                <a:close/>
                <a:moveTo>
                  <a:pt x="160918" y="194922"/>
                </a:moveTo>
                <a:cubicBezTo>
                  <a:pt x="133372" y="194922"/>
                  <a:pt x="105825" y="198321"/>
                  <a:pt x="79035" y="205120"/>
                </a:cubicBezTo>
                <a:lnTo>
                  <a:pt x="87936" y="240047"/>
                </a:lnTo>
                <a:cubicBezTo>
                  <a:pt x="135730" y="227871"/>
                  <a:pt x="186106" y="227871"/>
                  <a:pt x="233901" y="240047"/>
                </a:cubicBezTo>
                <a:lnTo>
                  <a:pt x="242801" y="205120"/>
                </a:lnTo>
                <a:cubicBezTo>
                  <a:pt x="216011" y="198321"/>
                  <a:pt x="188465" y="194922"/>
                  <a:pt x="160918" y="194922"/>
                </a:cubicBezTo>
                <a:close/>
                <a:moveTo>
                  <a:pt x="446710" y="132888"/>
                </a:moveTo>
                <a:cubicBezTo>
                  <a:pt x="419174" y="132888"/>
                  <a:pt x="391628" y="136287"/>
                  <a:pt x="364838" y="143086"/>
                </a:cubicBezTo>
                <a:lnTo>
                  <a:pt x="373738" y="178013"/>
                </a:lnTo>
                <a:cubicBezTo>
                  <a:pt x="421444" y="165927"/>
                  <a:pt x="471909" y="165927"/>
                  <a:pt x="519615" y="178013"/>
                </a:cubicBezTo>
                <a:lnTo>
                  <a:pt x="528515" y="143086"/>
                </a:lnTo>
                <a:cubicBezTo>
                  <a:pt x="501770" y="136287"/>
                  <a:pt x="474245" y="132888"/>
                  <a:pt x="446710" y="132888"/>
                </a:cubicBezTo>
                <a:close/>
                <a:moveTo>
                  <a:pt x="160918" y="132888"/>
                </a:moveTo>
                <a:cubicBezTo>
                  <a:pt x="133372" y="132888"/>
                  <a:pt x="105825" y="136287"/>
                  <a:pt x="79035" y="143086"/>
                </a:cubicBezTo>
                <a:lnTo>
                  <a:pt x="87936" y="178013"/>
                </a:lnTo>
                <a:cubicBezTo>
                  <a:pt x="135730" y="165927"/>
                  <a:pt x="186106" y="165927"/>
                  <a:pt x="233901" y="178013"/>
                </a:cubicBezTo>
                <a:lnTo>
                  <a:pt x="242801" y="143086"/>
                </a:lnTo>
                <a:cubicBezTo>
                  <a:pt x="216011" y="136287"/>
                  <a:pt x="188465" y="132888"/>
                  <a:pt x="160918" y="132888"/>
                </a:cubicBezTo>
                <a:close/>
                <a:moveTo>
                  <a:pt x="446710" y="70854"/>
                </a:moveTo>
                <a:cubicBezTo>
                  <a:pt x="419174" y="70854"/>
                  <a:pt x="391628" y="74254"/>
                  <a:pt x="364838" y="81053"/>
                </a:cubicBezTo>
                <a:lnTo>
                  <a:pt x="373738" y="115980"/>
                </a:lnTo>
                <a:cubicBezTo>
                  <a:pt x="421444" y="103893"/>
                  <a:pt x="471909" y="103893"/>
                  <a:pt x="519615" y="115980"/>
                </a:cubicBezTo>
                <a:lnTo>
                  <a:pt x="528515" y="81053"/>
                </a:lnTo>
                <a:cubicBezTo>
                  <a:pt x="501770" y="74254"/>
                  <a:pt x="474245" y="70854"/>
                  <a:pt x="446710" y="70854"/>
                </a:cubicBezTo>
                <a:close/>
                <a:moveTo>
                  <a:pt x="160918" y="70854"/>
                </a:moveTo>
                <a:cubicBezTo>
                  <a:pt x="133372" y="70854"/>
                  <a:pt x="105825" y="74254"/>
                  <a:pt x="79035" y="81053"/>
                </a:cubicBezTo>
                <a:lnTo>
                  <a:pt x="87936" y="115980"/>
                </a:lnTo>
                <a:cubicBezTo>
                  <a:pt x="135730" y="103893"/>
                  <a:pt x="186106" y="103893"/>
                  <a:pt x="233901" y="115980"/>
                </a:cubicBezTo>
                <a:lnTo>
                  <a:pt x="242801" y="81053"/>
                </a:lnTo>
                <a:cubicBezTo>
                  <a:pt x="216011" y="74254"/>
                  <a:pt x="188465" y="70854"/>
                  <a:pt x="160918" y="70854"/>
                </a:cubicBezTo>
                <a:close/>
                <a:moveTo>
                  <a:pt x="446721" y="0"/>
                </a:moveTo>
                <a:cubicBezTo>
                  <a:pt x="498966" y="0"/>
                  <a:pt x="551211" y="12620"/>
                  <a:pt x="597760" y="36349"/>
                </a:cubicBezTo>
                <a:lnTo>
                  <a:pt x="607639" y="41415"/>
                </a:lnTo>
                <a:lnTo>
                  <a:pt x="607639" y="420993"/>
                </a:lnTo>
                <a:lnTo>
                  <a:pt x="581294" y="407484"/>
                </a:lnTo>
                <a:cubicBezTo>
                  <a:pt x="539908" y="386333"/>
                  <a:pt x="493270" y="375134"/>
                  <a:pt x="446721" y="375134"/>
                </a:cubicBezTo>
                <a:cubicBezTo>
                  <a:pt x="403732" y="375134"/>
                  <a:pt x="360833" y="384644"/>
                  <a:pt x="321849" y="402774"/>
                </a:cubicBezTo>
                <a:lnTo>
                  <a:pt x="321849" y="24351"/>
                </a:lnTo>
                <a:cubicBezTo>
                  <a:pt x="361367" y="8354"/>
                  <a:pt x="403999" y="0"/>
                  <a:pt x="446721" y="0"/>
                </a:cubicBezTo>
                <a:close/>
                <a:moveTo>
                  <a:pt x="160918" y="0"/>
                </a:moveTo>
                <a:cubicBezTo>
                  <a:pt x="203640" y="0"/>
                  <a:pt x="246273" y="8354"/>
                  <a:pt x="285790" y="24351"/>
                </a:cubicBezTo>
                <a:lnTo>
                  <a:pt x="285790" y="402774"/>
                </a:lnTo>
                <a:cubicBezTo>
                  <a:pt x="246807" y="384644"/>
                  <a:pt x="203907" y="375134"/>
                  <a:pt x="160918" y="375134"/>
                </a:cubicBezTo>
                <a:cubicBezTo>
                  <a:pt x="114281" y="375134"/>
                  <a:pt x="67732" y="386333"/>
                  <a:pt x="26256" y="407484"/>
                </a:cubicBezTo>
                <a:lnTo>
                  <a:pt x="0" y="420993"/>
                </a:lnTo>
                <a:lnTo>
                  <a:pt x="0" y="41415"/>
                </a:lnTo>
                <a:lnTo>
                  <a:pt x="9791" y="36349"/>
                </a:lnTo>
                <a:cubicBezTo>
                  <a:pt x="56339" y="12620"/>
                  <a:pt x="108584" y="0"/>
                  <a:pt x="160918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717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2251" y="1605697"/>
            <a:ext cx="7989575" cy="263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电有两种供电方式，一种线性电源供电方式，将晶体管串联与电路中，简单的通过晶体管的导通率来实现降压的方式提供电压，此类方法不仅容易导致元件发热而且电压转化效率低，故在主板设计时将不被考虑；另一种为开关电源方式，首先电压要经过第一级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LC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电路，然后送到由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PWM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控制芯片和两个场效应管组成的电路，两个场效应管在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PWM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芯片控制下轮流导通，最后电压通过第二级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LC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电路并完成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的供电。此类电路的优势在于场效应管在导通时内阻与截止时的电流较小，电量在经过器件时损耗很小，有更好的驱动能力。不过这仅仅只是单相供电而已，在实际中还是很难达到驱动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的能力。为此引入多相电技术，用一片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PWM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控制芯片控制多组场效应管组成的电路这样就得到三倍的驱动能力。</a:t>
            </a:r>
          </a:p>
        </p:txBody>
      </p:sp>
    </p:spTree>
    <p:extLst>
      <p:ext uri="{BB962C8B-B14F-4D97-AF65-F5344CB8AC3E}">
        <p14:creationId xmlns:p14="http://schemas.microsoft.com/office/powerpoint/2010/main" val="972854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04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="" xmlns:a16="http://schemas.microsoft.com/office/drawing/2014/main" id="{0B9D936F-7820-4457-A7B3-914E475E6926}"/>
              </a:ext>
            </a:extLst>
          </p:cNvPr>
          <p:cNvSpPr>
            <a:spLocks noChangeAspect="1"/>
          </p:cNvSpPr>
          <p:nvPr/>
        </p:nvSpPr>
        <p:spPr bwMode="auto">
          <a:xfrm>
            <a:off x="4275108" y="983973"/>
            <a:ext cx="609685" cy="598393"/>
          </a:xfrm>
          <a:custGeom>
            <a:avLst/>
            <a:gdLst>
              <a:gd name="T0" fmla="*/ 5204 w 6300"/>
              <a:gd name="T1" fmla="*/ 4432 h 6181"/>
              <a:gd name="T2" fmla="*/ 3924 w 6300"/>
              <a:gd name="T3" fmla="*/ 3151 h 6181"/>
              <a:gd name="T4" fmla="*/ 4963 w 6300"/>
              <a:gd name="T5" fmla="*/ 2112 h 6181"/>
              <a:gd name="T6" fmla="*/ 5932 w 6300"/>
              <a:gd name="T7" fmla="*/ 1837 h 6181"/>
              <a:gd name="T8" fmla="*/ 6179 w 6300"/>
              <a:gd name="T9" fmla="*/ 773 h 6181"/>
              <a:gd name="T10" fmla="*/ 5690 w 6300"/>
              <a:gd name="T11" fmla="*/ 1262 h 6181"/>
              <a:gd name="T12" fmla="*/ 5051 w 6300"/>
              <a:gd name="T13" fmla="*/ 1250 h 6181"/>
              <a:gd name="T14" fmla="*/ 5038 w 6300"/>
              <a:gd name="T15" fmla="*/ 611 h 6181"/>
              <a:gd name="T16" fmla="*/ 5527 w 6300"/>
              <a:gd name="T17" fmla="*/ 122 h 6181"/>
              <a:gd name="T18" fmla="*/ 4463 w 6300"/>
              <a:gd name="T19" fmla="*/ 368 h 6181"/>
              <a:gd name="T20" fmla="*/ 4189 w 6300"/>
              <a:gd name="T21" fmla="*/ 1338 h 6181"/>
              <a:gd name="T22" fmla="*/ 3150 w 6300"/>
              <a:gd name="T23" fmla="*/ 2376 h 6181"/>
              <a:gd name="T24" fmla="*/ 2111 w 6300"/>
              <a:gd name="T25" fmla="*/ 1338 h 6181"/>
              <a:gd name="T26" fmla="*/ 1837 w 6300"/>
              <a:gd name="T27" fmla="*/ 368 h 6181"/>
              <a:gd name="T28" fmla="*/ 773 w 6300"/>
              <a:gd name="T29" fmla="*/ 122 h 6181"/>
              <a:gd name="T30" fmla="*/ 1261 w 6300"/>
              <a:gd name="T31" fmla="*/ 611 h 6181"/>
              <a:gd name="T32" fmla="*/ 1249 w 6300"/>
              <a:gd name="T33" fmla="*/ 1250 h 6181"/>
              <a:gd name="T34" fmla="*/ 610 w 6300"/>
              <a:gd name="T35" fmla="*/ 1262 h 6181"/>
              <a:gd name="T36" fmla="*/ 122 w 6300"/>
              <a:gd name="T37" fmla="*/ 773 h 6181"/>
              <a:gd name="T38" fmla="*/ 368 w 6300"/>
              <a:gd name="T39" fmla="*/ 1838 h 6181"/>
              <a:gd name="T40" fmla="*/ 1338 w 6300"/>
              <a:gd name="T41" fmla="*/ 2112 h 6181"/>
              <a:gd name="T42" fmla="*/ 2376 w 6300"/>
              <a:gd name="T43" fmla="*/ 3150 h 6181"/>
              <a:gd name="T44" fmla="*/ 1096 w 6300"/>
              <a:gd name="T45" fmla="*/ 4430 h 6181"/>
              <a:gd name="T46" fmla="*/ 448 w 6300"/>
              <a:gd name="T47" fmla="*/ 4670 h 6181"/>
              <a:gd name="T48" fmla="*/ 448 w 6300"/>
              <a:gd name="T49" fmla="*/ 5854 h 6181"/>
              <a:gd name="T50" fmla="*/ 1631 w 6300"/>
              <a:gd name="T51" fmla="*/ 5854 h 6181"/>
              <a:gd name="T52" fmla="*/ 1871 w 6300"/>
              <a:gd name="T53" fmla="*/ 5204 h 6181"/>
              <a:gd name="T54" fmla="*/ 3150 w 6300"/>
              <a:gd name="T55" fmla="*/ 3925 h 6181"/>
              <a:gd name="T56" fmla="*/ 4430 w 6300"/>
              <a:gd name="T57" fmla="*/ 5205 h 6181"/>
              <a:gd name="T58" fmla="*/ 4670 w 6300"/>
              <a:gd name="T59" fmla="*/ 5854 h 6181"/>
              <a:gd name="T60" fmla="*/ 5853 w 6300"/>
              <a:gd name="T61" fmla="*/ 5854 h 6181"/>
              <a:gd name="T62" fmla="*/ 5853 w 6300"/>
              <a:gd name="T63" fmla="*/ 4670 h 6181"/>
              <a:gd name="T64" fmla="*/ 5204 w 6300"/>
              <a:gd name="T65" fmla="*/ 4432 h 6181"/>
              <a:gd name="T66" fmla="*/ 1153 w 6300"/>
              <a:gd name="T67" fmla="*/ 5687 h 6181"/>
              <a:gd name="T68" fmla="*/ 727 w 6300"/>
              <a:gd name="T69" fmla="*/ 5573 h 6181"/>
              <a:gd name="T70" fmla="*/ 614 w 6300"/>
              <a:gd name="T71" fmla="*/ 5148 h 6181"/>
              <a:gd name="T72" fmla="*/ 925 w 6300"/>
              <a:gd name="T73" fmla="*/ 4836 h 6181"/>
              <a:gd name="T74" fmla="*/ 1350 w 6300"/>
              <a:gd name="T75" fmla="*/ 4950 h 6181"/>
              <a:gd name="T76" fmla="*/ 1464 w 6300"/>
              <a:gd name="T77" fmla="*/ 5375 h 6181"/>
              <a:gd name="T78" fmla="*/ 1153 w 6300"/>
              <a:gd name="T79" fmla="*/ 5687 h 6181"/>
              <a:gd name="T80" fmla="*/ 5573 w 6300"/>
              <a:gd name="T81" fmla="*/ 5574 h 6181"/>
              <a:gd name="T82" fmla="*/ 5147 w 6300"/>
              <a:gd name="T83" fmla="*/ 5688 h 6181"/>
              <a:gd name="T84" fmla="*/ 4836 w 6300"/>
              <a:gd name="T85" fmla="*/ 5376 h 6181"/>
              <a:gd name="T86" fmla="*/ 4949 w 6300"/>
              <a:gd name="T87" fmla="*/ 4951 h 6181"/>
              <a:gd name="T88" fmla="*/ 5375 w 6300"/>
              <a:gd name="T89" fmla="*/ 4837 h 6181"/>
              <a:gd name="T90" fmla="*/ 5687 w 6300"/>
              <a:gd name="T91" fmla="*/ 5148 h 6181"/>
              <a:gd name="T92" fmla="*/ 5573 w 6300"/>
              <a:gd name="T93" fmla="*/ 5574 h 6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300" h="6181">
                <a:moveTo>
                  <a:pt x="5204" y="4432"/>
                </a:moveTo>
                <a:lnTo>
                  <a:pt x="3924" y="3151"/>
                </a:lnTo>
                <a:lnTo>
                  <a:pt x="4963" y="2112"/>
                </a:lnTo>
                <a:cubicBezTo>
                  <a:pt x="5300" y="2191"/>
                  <a:pt x="5669" y="2101"/>
                  <a:pt x="5932" y="1837"/>
                </a:cubicBezTo>
                <a:cubicBezTo>
                  <a:pt x="6221" y="1549"/>
                  <a:pt x="6300" y="1135"/>
                  <a:pt x="6179" y="773"/>
                </a:cubicBezTo>
                <a:lnTo>
                  <a:pt x="5690" y="1262"/>
                </a:lnTo>
                <a:cubicBezTo>
                  <a:pt x="5516" y="1435"/>
                  <a:pt x="5231" y="1430"/>
                  <a:pt x="5051" y="1250"/>
                </a:cubicBezTo>
                <a:cubicBezTo>
                  <a:pt x="4871" y="1070"/>
                  <a:pt x="4865" y="784"/>
                  <a:pt x="5038" y="611"/>
                </a:cubicBezTo>
                <a:lnTo>
                  <a:pt x="5527" y="122"/>
                </a:lnTo>
                <a:cubicBezTo>
                  <a:pt x="5166" y="0"/>
                  <a:pt x="4752" y="80"/>
                  <a:pt x="4463" y="368"/>
                </a:cubicBezTo>
                <a:cubicBezTo>
                  <a:pt x="4200" y="631"/>
                  <a:pt x="4111" y="1000"/>
                  <a:pt x="4189" y="1338"/>
                </a:cubicBezTo>
                <a:lnTo>
                  <a:pt x="3150" y="2376"/>
                </a:lnTo>
                <a:lnTo>
                  <a:pt x="2111" y="1338"/>
                </a:lnTo>
                <a:cubicBezTo>
                  <a:pt x="2190" y="1000"/>
                  <a:pt x="2099" y="632"/>
                  <a:pt x="1837" y="368"/>
                </a:cubicBezTo>
                <a:cubicBezTo>
                  <a:pt x="1549" y="80"/>
                  <a:pt x="1135" y="1"/>
                  <a:pt x="773" y="122"/>
                </a:cubicBezTo>
                <a:lnTo>
                  <a:pt x="1261" y="611"/>
                </a:lnTo>
                <a:cubicBezTo>
                  <a:pt x="1435" y="784"/>
                  <a:pt x="1430" y="1070"/>
                  <a:pt x="1249" y="1250"/>
                </a:cubicBezTo>
                <a:cubicBezTo>
                  <a:pt x="1069" y="1430"/>
                  <a:pt x="784" y="1435"/>
                  <a:pt x="610" y="1262"/>
                </a:cubicBezTo>
                <a:lnTo>
                  <a:pt x="122" y="773"/>
                </a:lnTo>
                <a:cubicBezTo>
                  <a:pt x="0" y="1135"/>
                  <a:pt x="80" y="1549"/>
                  <a:pt x="368" y="1838"/>
                </a:cubicBezTo>
                <a:cubicBezTo>
                  <a:pt x="631" y="2101"/>
                  <a:pt x="999" y="2190"/>
                  <a:pt x="1338" y="2112"/>
                </a:cubicBezTo>
                <a:lnTo>
                  <a:pt x="2376" y="3150"/>
                </a:lnTo>
                <a:lnTo>
                  <a:pt x="1096" y="4430"/>
                </a:lnTo>
                <a:cubicBezTo>
                  <a:pt x="863" y="4414"/>
                  <a:pt x="625" y="4492"/>
                  <a:pt x="448" y="4670"/>
                </a:cubicBezTo>
                <a:cubicBezTo>
                  <a:pt x="120" y="4997"/>
                  <a:pt x="120" y="5527"/>
                  <a:pt x="448" y="5854"/>
                </a:cubicBezTo>
                <a:cubicBezTo>
                  <a:pt x="774" y="6180"/>
                  <a:pt x="1304" y="6180"/>
                  <a:pt x="1631" y="5854"/>
                </a:cubicBezTo>
                <a:cubicBezTo>
                  <a:pt x="1809" y="5676"/>
                  <a:pt x="1886" y="5437"/>
                  <a:pt x="1871" y="5204"/>
                </a:cubicBezTo>
                <a:lnTo>
                  <a:pt x="3150" y="3925"/>
                </a:lnTo>
                <a:lnTo>
                  <a:pt x="4430" y="5205"/>
                </a:lnTo>
                <a:cubicBezTo>
                  <a:pt x="4414" y="5438"/>
                  <a:pt x="4492" y="5676"/>
                  <a:pt x="4670" y="5854"/>
                </a:cubicBezTo>
                <a:cubicBezTo>
                  <a:pt x="4996" y="6181"/>
                  <a:pt x="5527" y="6181"/>
                  <a:pt x="5853" y="5854"/>
                </a:cubicBezTo>
                <a:cubicBezTo>
                  <a:pt x="6180" y="5527"/>
                  <a:pt x="6180" y="4997"/>
                  <a:pt x="5853" y="4670"/>
                </a:cubicBezTo>
                <a:cubicBezTo>
                  <a:pt x="5675" y="4493"/>
                  <a:pt x="5437" y="4415"/>
                  <a:pt x="5204" y="4432"/>
                </a:cubicBezTo>
                <a:close/>
                <a:moveTo>
                  <a:pt x="1153" y="5687"/>
                </a:moveTo>
                <a:lnTo>
                  <a:pt x="727" y="5573"/>
                </a:lnTo>
                <a:lnTo>
                  <a:pt x="614" y="5148"/>
                </a:lnTo>
                <a:lnTo>
                  <a:pt x="925" y="4836"/>
                </a:lnTo>
                <a:lnTo>
                  <a:pt x="1350" y="4950"/>
                </a:lnTo>
                <a:lnTo>
                  <a:pt x="1464" y="5375"/>
                </a:lnTo>
                <a:lnTo>
                  <a:pt x="1153" y="5687"/>
                </a:lnTo>
                <a:close/>
                <a:moveTo>
                  <a:pt x="5573" y="5574"/>
                </a:moveTo>
                <a:lnTo>
                  <a:pt x="5147" y="5688"/>
                </a:lnTo>
                <a:lnTo>
                  <a:pt x="4836" y="5376"/>
                </a:lnTo>
                <a:lnTo>
                  <a:pt x="4949" y="4951"/>
                </a:lnTo>
                <a:lnTo>
                  <a:pt x="5375" y="4837"/>
                </a:lnTo>
                <a:lnTo>
                  <a:pt x="5687" y="5148"/>
                </a:lnTo>
                <a:lnTo>
                  <a:pt x="5573" y="557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1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pic>
        <p:nvPicPr>
          <p:cNvPr id="14" name="图片 1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687" y="1311807"/>
            <a:ext cx="3336984" cy="275585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8471" y="4225109"/>
            <a:ext cx="325743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3-1  ISL95812HRTZ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驱动电路原理图</a:t>
            </a:r>
          </a:p>
        </p:txBody>
      </p:sp>
      <p:pic>
        <p:nvPicPr>
          <p:cNvPr id="16" name="图片 1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304" y="1311808"/>
            <a:ext cx="3467765" cy="277045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55587" y="4167959"/>
            <a:ext cx="30299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3-2  ISL6208CBZ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驱动电路原理图</a:t>
            </a:r>
          </a:p>
        </p:txBody>
      </p:sp>
    </p:spTree>
    <p:extLst>
      <p:ext uri="{BB962C8B-B14F-4D97-AF65-F5344CB8AC3E}">
        <p14:creationId xmlns:p14="http://schemas.microsoft.com/office/powerpoint/2010/main" val="361299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816</TotalTime>
  <Words>1135</Words>
  <Application>Microsoft Office PowerPoint</Application>
  <PresentationFormat>全屏显示(16:9)</PresentationFormat>
  <Paragraphs>114</Paragraphs>
  <Slides>16</Slides>
  <Notes>16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kk</dc:creator>
  <cp:lastModifiedBy>Panda</cp:lastModifiedBy>
  <cp:revision>231</cp:revision>
  <dcterms:created xsi:type="dcterms:W3CDTF">2016-11-03T10:55:35Z</dcterms:created>
  <dcterms:modified xsi:type="dcterms:W3CDTF">2020-12-31T06:41:26Z</dcterms:modified>
</cp:coreProperties>
</file>