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sldIdLst>
    <p:sldId id="256" r:id="rId2"/>
    <p:sldId id="258" r:id="rId3"/>
    <p:sldId id="259" r:id="rId4"/>
    <p:sldId id="279" r:id="rId5"/>
    <p:sldId id="284" r:id="rId6"/>
    <p:sldId id="280" r:id="rId7"/>
    <p:sldId id="285" r:id="rId8"/>
    <p:sldId id="286" r:id="rId9"/>
    <p:sldId id="281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282" r:id="rId28"/>
    <p:sldId id="295" r:id="rId29"/>
    <p:sldId id="283" r:id="rId30"/>
    <p:sldId id="296" r:id="rId31"/>
    <p:sldId id="312" r:id="rId32"/>
    <p:sldId id="297" r:id="rId33"/>
    <p:sldId id="309" r:id="rId34"/>
    <p:sldId id="298" r:id="rId35"/>
    <p:sldId id="310" r:id="rId36"/>
    <p:sldId id="311" r:id="rId37"/>
    <p:sldId id="313" r:id="rId38"/>
    <p:sldId id="299" r:id="rId39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CCFF66"/>
    <a:srgbClr val="83BB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76" autoAdjust="0"/>
    <p:restoredTop sz="94660"/>
  </p:normalViewPr>
  <p:slideViewPr>
    <p:cSldViewPr snapToGrid="0">
      <p:cViewPr>
        <p:scale>
          <a:sx n="70" d="100"/>
          <a:sy n="70" d="100"/>
        </p:scale>
        <p:origin x="912" y="58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0E8CD-5E1B-42EE-8B20-76330230D97F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8A07B-FB81-4C63-B179-3936507626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14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924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7889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2883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1814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5290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8483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3304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6879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996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996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99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5303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996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996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996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996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996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9965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996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11996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00048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7069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58492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04930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55930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43476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43476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13310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13310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13310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23284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9022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3532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224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80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0041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695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31346125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20360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FAT32</a:t>
            </a:r>
            <a:r>
              <a:rPr lang="zh-CN" altLang="en-US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文件系统文件分配表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99244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88218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FAT32</a:t>
            </a:r>
            <a:r>
              <a:rPr lang="zh-CN" altLang="en-US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文件系统的目录项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2428319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故障现象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47326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解决方案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91882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2777861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31952277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28528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454173E-8BE0-43B8-B9F2-AF9190E59ED5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0EE5D71-07DE-437C-ACEC-D52CA2721C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362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2886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8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9" r:id="rId8"/>
    <p:sldLayoutId id="2147483662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644CAB5-BD78-46D3-B395-32008B9A5944}"/>
              </a:ext>
            </a:extLst>
          </p:cNvPr>
          <p:cNvGrpSpPr/>
          <p:nvPr/>
        </p:nvGrpSpPr>
        <p:grpSpPr>
          <a:xfrm>
            <a:off x="3639016" y="2600114"/>
            <a:ext cx="4200059" cy="528458"/>
            <a:chOff x="4874550" y="2592163"/>
            <a:chExt cx="3355503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文本框 80"/>
            <p:cNvSpPr txBox="1"/>
            <p:nvPr/>
          </p:nvSpPr>
          <p:spPr>
            <a:xfrm>
              <a:off x="5106345" y="2620046"/>
              <a:ext cx="3123708" cy="432812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r>
                <a:rPr lang="zh-CN" altLang="en-US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快速提取文件的操作技巧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:a16="http://schemas.microsoft.com/office/drawing/2014/main" xmlns="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:a16="http://schemas.microsoft.com/office/drawing/2014/main" xmlns="" id="{455D39FF-8087-4676-A6B6-39A179F006CF}"/>
              </a:ext>
            </a:extLst>
          </p:cNvPr>
          <p:cNvSpPr txBox="1"/>
          <p:nvPr/>
        </p:nvSpPr>
        <p:spPr>
          <a:xfrm>
            <a:off x="3553291" y="876566"/>
            <a:ext cx="5463491" cy="12066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FAT32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文件系统</a:t>
            </a:r>
          </a:p>
        </p:txBody>
      </p:sp>
    </p:spTree>
    <p:extLst>
      <p:ext uri="{BB962C8B-B14F-4D97-AF65-F5344CB8AC3E}">
        <p14:creationId xmlns:p14="http://schemas.microsoft.com/office/powerpoint/2010/main" val="422304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A089C5E0-0672-47A7-A4BE-56B0044C9BB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8399" y="1951612"/>
            <a:ext cx="4176464" cy="1799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F76915F-1261-4A84-BD7D-0BE1C3064ABB}"/>
              </a:ext>
            </a:extLst>
          </p:cNvPr>
          <p:cNvSpPr/>
          <p:nvPr/>
        </p:nvSpPr>
        <p:spPr>
          <a:xfrm>
            <a:off x="1101154" y="4162347"/>
            <a:ext cx="2242922" cy="327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3-2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提示格式化磁盘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E2F6B397-D9F2-4B01-A283-73965BA2252D}"/>
              </a:ext>
            </a:extLst>
          </p:cNvPr>
          <p:cNvSpPr txBox="1"/>
          <p:nvPr/>
        </p:nvSpPr>
        <p:spPr>
          <a:xfrm>
            <a:off x="4910290" y="2312249"/>
            <a:ext cx="3691536" cy="938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3500"/>
              </a:lnSpc>
              <a:spcAft>
                <a:spcPts val="600"/>
              </a:spcAft>
            </a:pPr>
            <a:r>
              <a:rPr lang="zh-CN" altLang="en-US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硬盘某分区打开提示格式化操作，如下图</a:t>
            </a:r>
            <a:r>
              <a:rPr lang="en-US" altLang="zh-CN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3-2</a:t>
            </a:r>
            <a:r>
              <a:rPr lang="zh-CN" altLang="en-US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20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299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2DF3D51-20EC-48EB-9266-01A3646489A8}"/>
              </a:ext>
            </a:extLst>
          </p:cNvPr>
          <p:cNvSpPr/>
          <p:nvPr/>
        </p:nvSpPr>
        <p:spPr>
          <a:xfrm>
            <a:off x="2377940" y="517193"/>
            <a:ext cx="73052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1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55D3A687-4ADF-43C0-AB52-56E39E5153DD}"/>
              </a:ext>
            </a:extLst>
          </p:cNvPr>
          <p:cNvSpPr/>
          <p:nvPr/>
        </p:nvSpPr>
        <p:spPr>
          <a:xfrm>
            <a:off x="6259521" y="4587971"/>
            <a:ext cx="1704313" cy="327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3-3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打开磁盘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264042E4-7816-4B8C-A37D-E86C749EB51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89881" y="1198890"/>
            <a:ext cx="3045107" cy="3289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6">
            <a:extLst>
              <a:ext uri="{FF2B5EF4-FFF2-40B4-BE49-F238E27FC236}">
                <a16:creationId xmlns:a16="http://schemas.microsoft.com/office/drawing/2014/main" xmlns="" id="{6F731AAD-26A8-4699-BF00-515956D0CE77}"/>
              </a:ext>
            </a:extLst>
          </p:cNvPr>
          <p:cNvSpPr txBox="1"/>
          <p:nvPr/>
        </p:nvSpPr>
        <p:spPr>
          <a:xfrm>
            <a:off x="512595" y="1438268"/>
            <a:ext cx="4425165" cy="1378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3000"/>
              </a:lnSpc>
              <a:spcAft>
                <a:spcPts val="60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点击取消按钮，用</a:t>
            </a:r>
            <a:r>
              <a:rPr lang="en-US" altLang="zh-CN" sz="1400" b="1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WinHex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软件打开该磁盘，如下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3-3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示：</a:t>
            </a:r>
            <a:endParaRPr lang="zh-CN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147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5E03C80-EBC3-4B62-9EAA-81E853D80351}"/>
              </a:ext>
            </a:extLst>
          </p:cNvPr>
          <p:cNvSpPr/>
          <p:nvPr/>
        </p:nvSpPr>
        <p:spPr>
          <a:xfrm>
            <a:off x="5325451" y="4607806"/>
            <a:ext cx="2820004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3-4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被破坏的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FB5450E5-0E33-4AF1-9F42-B3FBA728772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55934" y="1145853"/>
            <a:ext cx="3645892" cy="3357147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CC13F31C-BEA6-41ED-90BA-A27B22543641}"/>
              </a:ext>
            </a:extLst>
          </p:cNvPr>
          <p:cNvSpPr txBox="1"/>
          <p:nvPr/>
        </p:nvSpPr>
        <p:spPr>
          <a:xfrm>
            <a:off x="369365" y="1296928"/>
            <a:ext cx="4051560" cy="266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en-US" altLang="zh-CN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WinHex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软件打开该磁盘后，选择需要修复的分区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，系统会自动跳转至该分区的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位置，即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2048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扇区位置。我们发现该扇区已经被破坏，如下图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3-4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6C04460-1B76-4A5B-B228-04BA3DE40DCA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2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19611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AD7E612-E973-4617-93BC-AE08F8174B30}"/>
              </a:ext>
            </a:extLst>
          </p:cNvPr>
          <p:cNvSpPr/>
          <p:nvPr/>
        </p:nvSpPr>
        <p:spPr>
          <a:xfrm>
            <a:off x="5280737" y="4285367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3-5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跳转至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备份位置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A9A7894-47E5-4246-A80A-C35037AA19B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84415" y="1319513"/>
            <a:ext cx="3276962" cy="258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2EF257DB-3B50-4950-9969-0A0D48B1CDC2}"/>
              </a:ext>
            </a:extLst>
          </p:cNvPr>
          <p:cNvSpPr txBox="1"/>
          <p:nvPr/>
        </p:nvSpPr>
        <p:spPr>
          <a:xfrm>
            <a:off x="440108" y="1279758"/>
            <a:ext cx="4290918" cy="266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因为分区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的文件系统为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，因此该分区的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备份在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2048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扇区位置偏移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个扇区位置，即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2054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扇区位置。接下来，点击跳转扇区图标，在扇区位置输入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2054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，如下图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3-5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47626F9C-C995-4E3A-A39D-0CE03D05558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3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13796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F17EFA7-846B-4C8A-9910-A486EA1C9455}"/>
              </a:ext>
            </a:extLst>
          </p:cNvPr>
          <p:cNvSpPr/>
          <p:nvPr/>
        </p:nvSpPr>
        <p:spPr>
          <a:xfrm>
            <a:off x="5392773" y="4484028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3-6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分区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备份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A289BC3A-A931-4913-8D9D-AF0116E659E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32719" y="1190064"/>
            <a:ext cx="3069108" cy="3169735"/>
          </a:xfrm>
          <a:prstGeom prst="rect">
            <a:avLst/>
          </a:prstGeom>
          <a:noFill/>
          <a:ln w="127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13ED63F5-0D49-47BC-93EE-7680989E226A}"/>
              </a:ext>
            </a:extLst>
          </p:cNvPr>
          <p:cNvSpPr txBox="1"/>
          <p:nvPr/>
        </p:nvSpPr>
        <p:spPr>
          <a:xfrm>
            <a:off x="477394" y="1597294"/>
            <a:ext cx="4412658" cy="2148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点击确定，系统会自动跳转至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2054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扇区，即该分区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备份扇区。我们发现该扇区已经被破坏，如下图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3-6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6C8561D-9B9E-4A95-8638-CE246D9B900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4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08861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F32FD13-7F35-4C95-8F72-D54A8FF98842}"/>
              </a:ext>
            </a:extLst>
          </p:cNvPr>
          <p:cNvSpPr/>
          <p:nvPr/>
        </p:nvSpPr>
        <p:spPr>
          <a:xfrm>
            <a:off x="5116626" y="4714489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3-9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跳转到根目录所在扇区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65A7C981-CAEA-4CE6-B7DD-C2437BE8F56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9340" y="2526791"/>
            <a:ext cx="3069104" cy="2163974"/>
          </a:xfrm>
          <a:prstGeom prst="rect">
            <a:avLst/>
          </a:prstGeom>
          <a:noFill/>
          <a:ln w="127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4E849DCF-BB7D-4219-B44C-B733E24F5146}"/>
              </a:ext>
            </a:extLst>
          </p:cNvPr>
          <p:cNvSpPr txBox="1"/>
          <p:nvPr/>
        </p:nvSpPr>
        <p:spPr>
          <a:xfrm>
            <a:off x="238125" y="954233"/>
            <a:ext cx="86010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遇到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系统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以及备份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被破坏的时候，这时候我们直接通过根目录手工快速定位客户所需要的文件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这里以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10.doc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文件为案例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手工定位文件，首先要计算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FAT1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以及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表大小和每簇扇区大小等等，通过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!00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向下查找根目录所在扇区或者计算根目录所在扇区数位置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按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F3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是继续向下查找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，如下图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3-7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3-8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5CF1C381-4B49-44CF-8C3D-76547733185C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5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F32FD13-7F35-4C95-8F72-D54A8FF98842}"/>
              </a:ext>
            </a:extLst>
          </p:cNvPr>
          <p:cNvSpPr/>
          <p:nvPr/>
        </p:nvSpPr>
        <p:spPr>
          <a:xfrm>
            <a:off x="1145418" y="4714489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3-8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跳转至文件根目录位置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65A7C981-CAEA-4CE6-B7DD-C2437BE8F565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70283" y="2526791"/>
            <a:ext cx="1921001" cy="2163974"/>
          </a:xfrm>
          <a:prstGeom prst="rect">
            <a:avLst/>
          </a:prstGeom>
          <a:noFill/>
          <a:ln w="127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1355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E564E95-1743-463A-9C28-58E8DD460242}"/>
              </a:ext>
            </a:extLst>
          </p:cNvPr>
          <p:cNvSpPr/>
          <p:nvPr/>
        </p:nvSpPr>
        <p:spPr>
          <a:xfrm>
            <a:off x="5621573" y="4552004"/>
            <a:ext cx="3086734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3-10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跳转到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FAT1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所在扇区位置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B0B77037-B1A7-45DF-A6FD-43DC140A79B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45492" y="1170256"/>
            <a:ext cx="2822993" cy="3221535"/>
          </a:xfrm>
          <a:prstGeom prst="rect">
            <a:avLst/>
          </a:prstGeom>
          <a:noFill/>
          <a:ln w="127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2712CFE9-B2C2-4412-B1E2-E9FBE52F4594}"/>
              </a:ext>
            </a:extLst>
          </p:cNvPr>
          <p:cNvSpPr txBox="1"/>
          <p:nvPr/>
        </p:nvSpPr>
        <p:spPr>
          <a:xfrm>
            <a:off x="475450" y="1384941"/>
            <a:ext cx="4690105" cy="2148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如果觉得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!00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查找文件根目录需要按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F3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多次查找麻烦，可通过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FAT1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来计算文件根目录所在扇区，通过搜索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F8FFFF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来查找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FAT1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所在扇区位置，如下图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3-10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41ABD49-F993-4EB7-AD85-8921A589510A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6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16989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xmlns="" id="{02088361-0E44-4614-B9CE-F2DDF654818A}"/>
              </a:ext>
            </a:extLst>
          </p:cNvPr>
          <p:cNvSpPr txBox="1"/>
          <p:nvPr/>
        </p:nvSpPr>
        <p:spPr>
          <a:xfrm>
            <a:off x="418174" y="950009"/>
            <a:ext cx="8183652" cy="994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3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点击确定，系统会自动跳转至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2054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扇区，即该分区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FAT1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扇区，如下图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3-11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2DAB70B-184B-4155-A078-504DCDB83E7A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7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F32FD13-7F35-4C95-8F72-D54A8FF98842}"/>
              </a:ext>
            </a:extLst>
          </p:cNvPr>
          <p:cNvSpPr/>
          <p:nvPr/>
        </p:nvSpPr>
        <p:spPr>
          <a:xfrm>
            <a:off x="1069314" y="4714489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3-11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跳转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FAT1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所在扇区位置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65A7C981-CAEA-4CE6-B7DD-C2437BE8F56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6470" y="2094795"/>
            <a:ext cx="3108866" cy="2619694"/>
          </a:xfrm>
          <a:prstGeom prst="rect">
            <a:avLst/>
          </a:prstGeom>
          <a:noFill/>
          <a:ln w="127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F32FD13-7F35-4C95-8F72-D54A8FF98842}"/>
              </a:ext>
            </a:extLst>
          </p:cNvPr>
          <p:cNvSpPr/>
          <p:nvPr/>
        </p:nvSpPr>
        <p:spPr>
          <a:xfrm>
            <a:off x="4978399" y="4714489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3-12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跳转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FAT2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所在扇区位置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65A7C981-CAEA-4CE6-B7DD-C2437BE8F565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65556" y="2094795"/>
            <a:ext cx="3009020" cy="2619694"/>
          </a:xfrm>
          <a:prstGeom prst="rect">
            <a:avLst/>
          </a:prstGeom>
          <a:noFill/>
          <a:ln w="127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15175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xmlns="" id="{02088361-0E44-4614-B9CE-F2DDF654818A}"/>
              </a:ext>
            </a:extLst>
          </p:cNvPr>
          <p:cNvSpPr txBox="1"/>
          <p:nvPr/>
        </p:nvSpPr>
        <p:spPr>
          <a:xfrm>
            <a:off x="418174" y="950009"/>
            <a:ext cx="8183652" cy="330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2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3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根目录所在扇区的计算；再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文件系统中，根目录的位置不再硬性的固定，可以存储再分区内可寻址的任意簇内，不过通常根目录是最早建立的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格式化就生成了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目录表。所以我们看到的基本情况上都是根目录首簇紧邻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FAT2,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占簇区顺序上的第一个簇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即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号簇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。同时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文件系统将根目录当做普通的数据文件来看，所以没有了目录项数的限制，在需要的时候可以分配空簇，存储更多的目录项。所以根目录起始扇区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=FAT1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所在扇区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一个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的扇区数*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表个数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+(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起始簇号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-2)*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每簇的扇区数，每簇的扇区数大小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（总扇区数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-2*FAT-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隐藏扇区数）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FAT*512/4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），记得算出来的数取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次方数、其中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FAT=FAT2-FAT1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。从图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3-11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可以知道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FAT1=4096,FAT2=20480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。所以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FAT=20480-4096= 16384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2DAB70B-184B-4155-A078-504DCDB83E7A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</a:t>
            </a:r>
            <a:r>
              <a:rPr lang="en-US" altLang="zh-CN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8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675784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xmlns="" id="{02088361-0E44-4614-B9CE-F2DDF654818A}"/>
              </a:ext>
            </a:extLst>
          </p:cNvPr>
          <p:cNvSpPr txBox="1"/>
          <p:nvPr/>
        </p:nvSpPr>
        <p:spPr>
          <a:xfrm>
            <a:off x="227674" y="950009"/>
            <a:ext cx="4972976" cy="407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2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3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文件根目录所在扇区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= FAT1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所在扇区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一个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的扇区数*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表个数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+(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起始簇号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-2)*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每簇的扇区数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=4096+16384*2+(2-2)*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每簇的扇区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=4096+16384*2+0=36864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。验证了图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3-9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所示通过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!00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查找根目录所在扇区数是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36864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。此时计算每簇的扇区大小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=(30199808-2*16384-2048)/(16384*512/4)= 30160896/2097152≈14.4(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记得取离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次方最接近的数值即取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16)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。这些参数全部计算出来了，这时候就可以直接查出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10.doc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这个文件名了然后进行快速定位该文件的开头标志和结尾即可，如下图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3-13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2DAB70B-184B-4155-A078-504DCDB83E7A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</a:t>
            </a:r>
            <a:r>
              <a:rPr lang="en-US" altLang="zh-CN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8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6E564E95-1743-463A-9C28-58E8DD460242}"/>
              </a:ext>
            </a:extLst>
          </p:cNvPr>
          <p:cNvSpPr/>
          <p:nvPr/>
        </p:nvSpPr>
        <p:spPr>
          <a:xfrm>
            <a:off x="5676900" y="4371029"/>
            <a:ext cx="3050457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3-13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跳转到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10.doc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文件记录所在扇区位置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B0B77037-B1A7-45DF-A6FD-43DC140A79B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04397" y="1170257"/>
            <a:ext cx="2333782" cy="3039794"/>
          </a:xfrm>
          <a:prstGeom prst="rect">
            <a:avLst/>
          </a:prstGeom>
          <a:noFill/>
          <a:ln w="127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0361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" name="iconfont-1187-868386">
            <a:extLst>
              <a:ext uri="{FF2B5EF4-FFF2-40B4-BE49-F238E27FC236}">
                <a16:creationId xmlns:a16="http://schemas.microsoft.com/office/drawing/2014/main" xmlns="" id="{187DCAE7-917D-440F-A772-73766DCAAD89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7372"/>
            <a:ext cx="609685" cy="519412"/>
          </a:xfrm>
          <a:custGeom>
            <a:avLst/>
            <a:gdLst>
              <a:gd name="T0" fmla="*/ 12330 w 12804"/>
              <a:gd name="T1" fmla="*/ 2371 h 10907"/>
              <a:gd name="T2" fmla="*/ 11382 w 12804"/>
              <a:gd name="T3" fmla="*/ 2371 h 10907"/>
              <a:gd name="T4" fmla="*/ 11382 w 12804"/>
              <a:gd name="T5" fmla="*/ 3319 h 10907"/>
              <a:gd name="T6" fmla="*/ 10907 w 12804"/>
              <a:gd name="T7" fmla="*/ 3793 h 10907"/>
              <a:gd name="T8" fmla="*/ 10433 w 12804"/>
              <a:gd name="T9" fmla="*/ 3319 h 10907"/>
              <a:gd name="T10" fmla="*/ 10433 w 12804"/>
              <a:gd name="T11" fmla="*/ 2371 h 10907"/>
              <a:gd name="T12" fmla="*/ 9485 w 12804"/>
              <a:gd name="T13" fmla="*/ 2371 h 10907"/>
              <a:gd name="T14" fmla="*/ 9010 w 12804"/>
              <a:gd name="T15" fmla="*/ 1897 h 10907"/>
              <a:gd name="T16" fmla="*/ 9485 w 12804"/>
              <a:gd name="T17" fmla="*/ 1422 h 10907"/>
              <a:gd name="T18" fmla="*/ 10433 w 12804"/>
              <a:gd name="T19" fmla="*/ 1422 h 10907"/>
              <a:gd name="T20" fmla="*/ 10433 w 12804"/>
              <a:gd name="T21" fmla="*/ 474 h 10907"/>
              <a:gd name="T22" fmla="*/ 10907 w 12804"/>
              <a:gd name="T23" fmla="*/ 0 h 10907"/>
              <a:gd name="T24" fmla="*/ 11382 w 12804"/>
              <a:gd name="T25" fmla="*/ 474 h 10907"/>
              <a:gd name="T26" fmla="*/ 11382 w 12804"/>
              <a:gd name="T27" fmla="*/ 1422 h 10907"/>
              <a:gd name="T28" fmla="*/ 12330 w 12804"/>
              <a:gd name="T29" fmla="*/ 1422 h 10907"/>
              <a:gd name="T30" fmla="*/ 12804 w 12804"/>
              <a:gd name="T31" fmla="*/ 1897 h 10907"/>
              <a:gd name="T32" fmla="*/ 12330 w 12804"/>
              <a:gd name="T33" fmla="*/ 2371 h 10907"/>
              <a:gd name="T34" fmla="*/ 9485 w 12804"/>
              <a:gd name="T35" fmla="*/ 4031 h 10907"/>
              <a:gd name="T36" fmla="*/ 8773 w 12804"/>
              <a:gd name="T37" fmla="*/ 4742 h 10907"/>
              <a:gd name="T38" fmla="*/ 8062 w 12804"/>
              <a:gd name="T39" fmla="*/ 4031 h 10907"/>
              <a:gd name="T40" fmla="*/ 8773 w 12804"/>
              <a:gd name="T41" fmla="*/ 3319 h 10907"/>
              <a:gd name="T42" fmla="*/ 9485 w 12804"/>
              <a:gd name="T43" fmla="*/ 4031 h 10907"/>
              <a:gd name="T44" fmla="*/ 7588 w 12804"/>
              <a:gd name="T45" fmla="*/ 2371 h 10907"/>
              <a:gd name="T46" fmla="*/ 948 w 12804"/>
              <a:gd name="T47" fmla="*/ 2371 h 10907"/>
              <a:gd name="T48" fmla="*/ 948 w 12804"/>
              <a:gd name="T49" fmla="*/ 8980 h 10907"/>
              <a:gd name="T50" fmla="*/ 3764 w 12804"/>
              <a:gd name="T51" fmla="*/ 4327 h 10907"/>
              <a:gd name="T52" fmla="*/ 6868 w 12804"/>
              <a:gd name="T53" fmla="*/ 9010 h 10907"/>
              <a:gd name="T54" fmla="*/ 8454 w 12804"/>
              <a:gd name="T55" fmla="*/ 6639 h 10907"/>
              <a:gd name="T56" fmla="*/ 9959 w 12804"/>
              <a:gd name="T57" fmla="*/ 8980 h 10907"/>
              <a:gd name="T58" fmla="*/ 10433 w 12804"/>
              <a:gd name="T59" fmla="*/ 8980 h 10907"/>
              <a:gd name="T60" fmla="*/ 10433 w 12804"/>
              <a:gd name="T61" fmla="*/ 6165 h 10907"/>
              <a:gd name="T62" fmla="*/ 10907 w 12804"/>
              <a:gd name="T63" fmla="*/ 5690 h 10907"/>
              <a:gd name="T64" fmla="*/ 11382 w 12804"/>
              <a:gd name="T65" fmla="*/ 6165 h 10907"/>
              <a:gd name="T66" fmla="*/ 11382 w 12804"/>
              <a:gd name="T67" fmla="*/ 9959 h 10907"/>
              <a:gd name="T68" fmla="*/ 10433 w 12804"/>
              <a:gd name="T69" fmla="*/ 10907 h 10907"/>
              <a:gd name="T70" fmla="*/ 948 w 12804"/>
              <a:gd name="T71" fmla="*/ 10907 h 10907"/>
              <a:gd name="T72" fmla="*/ 0 w 12804"/>
              <a:gd name="T73" fmla="*/ 9959 h 10907"/>
              <a:gd name="T74" fmla="*/ 0 w 12804"/>
              <a:gd name="T75" fmla="*/ 2371 h 10907"/>
              <a:gd name="T76" fmla="*/ 948 w 12804"/>
              <a:gd name="T77" fmla="*/ 1422 h 10907"/>
              <a:gd name="T78" fmla="*/ 7588 w 12804"/>
              <a:gd name="T79" fmla="*/ 1422 h 10907"/>
              <a:gd name="T80" fmla="*/ 8062 w 12804"/>
              <a:gd name="T81" fmla="*/ 1897 h 10907"/>
              <a:gd name="T82" fmla="*/ 7588 w 12804"/>
              <a:gd name="T83" fmla="*/ 2371 h 10907"/>
              <a:gd name="T84" fmla="*/ 7588 w 12804"/>
              <a:gd name="T85" fmla="*/ 2371 h 10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04" h="10907">
                <a:moveTo>
                  <a:pt x="12330" y="2371"/>
                </a:moveTo>
                <a:lnTo>
                  <a:pt x="11382" y="2371"/>
                </a:lnTo>
                <a:lnTo>
                  <a:pt x="11382" y="3319"/>
                </a:lnTo>
                <a:cubicBezTo>
                  <a:pt x="11382" y="3581"/>
                  <a:pt x="11169" y="3793"/>
                  <a:pt x="10907" y="3793"/>
                </a:cubicBezTo>
                <a:cubicBezTo>
                  <a:pt x="10646" y="3793"/>
                  <a:pt x="10433" y="3581"/>
                  <a:pt x="10433" y="3319"/>
                </a:cubicBezTo>
                <a:lnTo>
                  <a:pt x="10433" y="2371"/>
                </a:lnTo>
                <a:lnTo>
                  <a:pt x="9485" y="2371"/>
                </a:lnTo>
                <a:cubicBezTo>
                  <a:pt x="9223" y="2371"/>
                  <a:pt x="9010" y="2158"/>
                  <a:pt x="9010" y="1897"/>
                </a:cubicBezTo>
                <a:cubicBezTo>
                  <a:pt x="9010" y="1635"/>
                  <a:pt x="9223" y="1422"/>
                  <a:pt x="9485" y="1422"/>
                </a:cubicBezTo>
                <a:lnTo>
                  <a:pt x="10433" y="1422"/>
                </a:lnTo>
                <a:lnTo>
                  <a:pt x="10433" y="474"/>
                </a:lnTo>
                <a:cubicBezTo>
                  <a:pt x="10433" y="212"/>
                  <a:pt x="10646" y="0"/>
                  <a:pt x="10907" y="0"/>
                </a:cubicBezTo>
                <a:cubicBezTo>
                  <a:pt x="11169" y="0"/>
                  <a:pt x="11382" y="212"/>
                  <a:pt x="11382" y="474"/>
                </a:cubicBezTo>
                <a:lnTo>
                  <a:pt x="11382" y="1422"/>
                </a:lnTo>
                <a:lnTo>
                  <a:pt x="12330" y="1422"/>
                </a:lnTo>
                <a:cubicBezTo>
                  <a:pt x="12592" y="1422"/>
                  <a:pt x="12804" y="1635"/>
                  <a:pt x="12804" y="1897"/>
                </a:cubicBezTo>
                <a:cubicBezTo>
                  <a:pt x="12804" y="2158"/>
                  <a:pt x="12592" y="2371"/>
                  <a:pt x="12330" y="2371"/>
                </a:cubicBezTo>
                <a:close/>
                <a:moveTo>
                  <a:pt x="9485" y="4031"/>
                </a:moveTo>
                <a:cubicBezTo>
                  <a:pt x="9485" y="4423"/>
                  <a:pt x="9166" y="4742"/>
                  <a:pt x="8773" y="4742"/>
                </a:cubicBezTo>
                <a:cubicBezTo>
                  <a:pt x="8381" y="4742"/>
                  <a:pt x="8062" y="4423"/>
                  <a:pt x="8062" y="4031"/>
                </a:cubicBezTo>
                <a:cubicBezTo>
                  <a:pt x="8062" y="3638"/>
                  <a:pt x="8381" y="3319"/>
                  <a:pt x="8773" y="3319"/>
                </a:cubicBezTo>
                <a:cubicBezTo>
                  <a:pt x="9166" y="3319"/>
                  <a:pt x="9485" y="3638"/>
                  <a:pt x="9485" y="4031"/>
                </a:cubicBezTo>
                <a:close/>
                <a:moveTo>
                  <a:pt x="7588" y="2371"/>
                </a:moveTo>
                <a:lnTo>
                  <a:pt x="948" y="2371"/>
                </a:lnTo>
                <a:lnTo>
                  <a:pt x="948" y="8980"/>
                </a:lnTo>
                <a:cubicBezTo>
                  <a:pt x="949" y="8977"/>
                  <a:pt x="1987" y="4327"/>
                  <a:pt x="3764" y="4327"/>
                </a:cubicBezTo>
                <a:cubicBezTo>
                  <a:pt x="4935" y="4327"/>
                  <a:pt x="6126" y="7923"/>
                  <a:pt x="6868" y="9010"/>
                </a:cubicBezTo>
                <a:cubicBezTo>
                  <a:pt x="6868" y="9010"/>
                  <a:pt x="7450" y="6654"/>
                  <a:pt x="8454" y="6639"/>
                </a:cubicBezTo>
                <a:cubicBezTo>
                  <a:pt x="9447" y="6624"/>
                  <a:pt x="9959" y="8980"/>
                  <a:pt x="9959" y="8980"/>
                </a:cubicBezTo>
                <a:lnTo>
                  <a:pt x="10433" y="8980"/>
                </a:lnTo>
                <a:lnTo>
                  <a:pt x="10433" y="6165"/>
                </a:lnTo>
                <a:cubicBezTo>
                  <a:pt x="10433" y="5903"/>
                  <a:pt x="10646" y="5690"/>
                  <a:pt x="10907" y="5690"/>
                </a:cubicBezTo>
                <a:cubicBezTo>
                  <a:pt x="11169" y="5690"/>
                  <a:pt x="11382" y="5903"/>
                  <a:pt x="11382" y="6165"/>
                </a:cubicBezTo>
                <a:lnTo>
                  <a:pt x="11382" y="9959"/>
                </a:lnTo>
                <a:cubicBezTo>
                  <a:pt x="11382" y="10483"/>
                  <a:pt x="10957" y="10907"/>
                  <a:pt x="10433" y="10907"/>
                </a:cubicBezTo>
                <a:lnTo>
                  <a:pt x="948" y="10907"/>
                </a:lnTo>
                <a:cubicBezTo>
                  <a:pt x="424" y="10907"/>
                  <a:pt x="0" y="10483"/>
                  <a:pt x="0" y="9959"/>
                </a:cubicBezTo>
                <a:lnTo>
                  <a:pt x="0" y="2371"/>
                </a:lnTo>
                <a:cubicBezTo>
                  <a:pt x="0" y="1847"/>
                  <a:pt x="424" y="1422"/>
                  <a:pt x="948" y="1422"/>
                </a:cubicBezTo>
                <a:lnTo>
                  <a:pt x="7588" y="1422"/>
                </a:lnTo>
                <a:cubicBezTo>
                  <a:pt x="7850" y="1422"/>
                  <a:pt x="8062" y="1635"/>
                  <a:pt x="8062" y="1897"/>
                </a:cubicBezTo>
                <a:cubicBezTo>
                  <a:pt x="8062" y="2158"/>
                  <a:pt x="7850" y="2371"/>
                  <a:pt x="7588" y="2371"/>
                </a:cubicBezTo>
                <a:close/>
                <a:moveTo>
                  <a:pt x="7588" y="2371"/>
                </a:move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66432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xmlns="" id="{02088361-0E44-4614-B9CE-F2DDF654818A}"/>
              </a:ext>
            </a:extLst>
          </p:cNvPr>
          <p:cNvSpPr txBox="1"/>
          <p:nvPr/>
        </p:nvSpPr>
        <p:spPr>
          <a:xfrm>
            <a:off x="515570" y="1808374"/>
            <a:ext cx="3419938" cy="176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22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3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跳转到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10.doc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文件记录所在扇区位置，通过计算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10.doc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文件的开头所在扇区以及该文件大小即可，如图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3-14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2DAB70B-184B-4155-A078-504DCDB83E7A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9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6E564E95-1743-463A-9C28-58E8DD460242}"/>
              </a:ext>
            </a:extLst>
          </p:cNvPr>
          <p:cNvSpPr/>
          <p:nvPr/>
        </p:nvSpPr>
        <p:spPr>
          <a:xfrm>
            <a:off x="4743784" y="4494854"/>
            <a:ext cx="3964523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3-14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跳转到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10.doc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文件记录所在扇区位置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B0B77037-B1A7-45DF-A6FD-43DC140A79B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2834" y="1170258"/>
            <a:ext cx="4045358" cy="3135042"/>
          </a:xfrm>
          <a:prstGeom prst="rect">
            <a:avLst/>
          </a:prstGeom>
          <a:noFill/>
          <a:ln w="127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4492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xmlns="" id="{02088361-0E44-4614-B9CE-F2DDF654818A}"/>
              </a:ext>
            </a:extLst>
          </p:cNvPr>
          <p:cNvSpPr txBox="1"/>
          <p:nvPr/>
        </p:nvSpPr>
        <p:spPr>
          <a:xfrm>
            <a:off x="418174" y="1454834"/>
            <a:ext cx="8183652" cy="2533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2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3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从图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3-14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所示可以知道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10.doc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记录了两行信息，上图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3-14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用红色矩形框表示，其中第一行记录了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10.doc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在十六进制的表示、第二行则记录了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10.doc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的起始簇以及大小信息，其中用蓝色框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00 00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表示高位簇的大小，橙色框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8A 00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表示低位簇的大小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转十进制为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138)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、文件的大小则是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D4 03 10 00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这个四个字节表示，转成十进制为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1049556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。由于前面已经算出每簇的扇区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=16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，所以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10.doc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文件的开头扇区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=(138-2)*16= 2176(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这里是把簇转扇区数，减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是因为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是从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号簇开始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2DAB70B-184B-4155-A078-504DCDB83E7A}"/>
              </a:ext>
            </a:extLst>
          </p:cNvPr>
          <p:cNvSpPr/>
          <p:nvPr/>
        </p:nvSpPr>
        <p:spPr>
          <a:xfrm>
            <a:off x="2324239" y="517193"/>
            <a:ext cx="83792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</a:t>
            </a:r>
            <a:r>
              <a:rPr lang="en-US" altLang="zh-CN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10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850882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xmlns="" id="{02088361-0E44-4614-B9CE-F2DDF654818A}"/>
              </a:ext>
            </a:extLst>
          </p:cNvPr>
          <p:cNvSpPr txBox="1"/>
          <p:nvPr/>
        </p:nvSpPr>
        <p:spPr>
          <a:xfrm>
            <a:off x="322924" y="950009"/>
            <a:ext cx="1763051" cy="407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2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3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这时候就可以回到根目录那里进行定位了，前面已算出文件根目录所在扇区是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36864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。所以此时跳到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36864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这个扇区进行偏移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2176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扇区即可，如图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3-15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3-16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</a:t>
            </a:r>
            <a:endParaRPr lang="zh-CN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2DAB70B-184B-4155-A078-504DCDB83E7A}"/>
              </a:ext>
            </a:extLst>
          </p:cNvPr>
          <p:cNvSpPr/>
          <p:nvPr/>
        </p:nvSpPr>
        <p:spPr>
          <a:xfrm>
            <a:off x="2324239" y="517193"/>
            <a:ext cx="83792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</a:t>
            </a:r>
            <a:r>
              <a:rPr lang="en-US" altLang="zh-CN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10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F32FD13-7F35-4C95-8F72-D54A8FF98842}"/>
              </a:ext>
            </a:extLst>
          </p:cNvPr>
          <p:cNvSpPr/>
          <p:nvPr/>
        </p:nvSpPr>
        <p:spPr>
          <a:xfrm>
            <a:off x="2355189" y="4190614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3-15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根目录跳转偏移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65A7C981-CAEA-4CE6-B7DD-C2437BE8F56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42345" y="1902356"/>
            <a:ext cx="3108866" cy="1956821"/>
          </a:xfrm>
          <a:prstGeom prst="rect">
            <a:avLst/>
          </a:prstGeom>
          <a:noFill/>
          <a:ln w="127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F32FD13-7F35-4C95-8F72-D54A8FF98842}"/>
              </a:ext>
            </a:extLst>
          </p:cNvPr>
          <p:cNvSpPr/>
          <p:nvPr/>
        </p:nvSpPr>
        <p:spPr>
          <a:xfrm>
            <a:off x="5673724" y="4190614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3-16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偏移后到文件头所在扇区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65A7C981-CAEA-4CE6-B7DD-C2437BE8F565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60881" y="1641099"/>
            <a:ext cx="3009020" cy="2506818"/>
          </a:xfrm>
          <a:prstGeom prst="rect">
            <a:avLst/>
          </a:prstGeom>
          <a:noFill/>
          <a:ln w="127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00000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xmlns="" id="{02088361-0E44-4614-B9CE-F2DDF654818A}"/>
              </a:ext>
            </a:extLst>
          </p:cNvPr>
          <p:cNvSpPr txBox="1"/>
          <p:nvPr/>
        </p:nvSpPr>
        <p:spPr>
          <a:xfrm>
            <a:off x="389599" y="1740584"/>
            <a:ext cx="2772562" cy="2148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2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3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从图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3-16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可以知道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7B 5C 72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rtf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的开头标志，这时候选好头，然后偏移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10.doc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大小到结束即可，如下图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3-17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2DAB70B-184B-4155-A078-504DCDB83E7A}"/>
              </a:ext>
            </a:extLst>
          </p:cNvPr>
          <p:cNvSpPr/>
          <p:nvPr/>
        </p:nvSpPr>
        <p:spPr>
          <a:xfrm>
            <a:off x="2324239" y="517193"/>
            <a:ext cx="83792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</a:t>
            </a:r>
            <a:r>
              <a:rPr lang="en-US" altLang="zh-CN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11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F32FD13-7F35-4C95-8F72-D54A8FF98842}"/>
              </a:ext>
            </a:extLst>
          </p:cNvPr>
          <p:cNvSpPr/>
          <p:nvPr/>
        </p:nvSpPr>
        <p:spPr>
          <a:xfrm>
            <a:off x="4654549" y="4573529"/>
            <a:ext cx="3451226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3-17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选好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10.doc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起始位置所在扇区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65A7C981-CAEA-4CE6-B7DD-C2437BE8F56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13020" y="1295400"/>
            <a:ext cx="4060945" cy="3160974"/>
          </a:xfrm>
          <a:prstGeom prst="rect">
            <a:avLst/>
          </a:prstGeom>
          <a:noFill/>
          <a:ln w="127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443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xmlns="" id="{02088361-0E44-4614-B9CE-F2DDF654818A}"/>
              </a:ext>
            </a:extLst>
          </p:cNvPr>
          <p:cNvSpPr txBox="1"/>
          <p:nvPr/>
        </p:nvSpPr>
        <p:spPr>
          <a:xfrm>
            <a:off x="389598" y="1740584"/>
            <a:ext cx="3610902" cy="2148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22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3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从图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3-14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里面可以知道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10.doc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文件大小是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1049556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个字节，所以在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10.doc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开头当前扇区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39040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这里做偏移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1049556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个字节即可，如图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3-18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2DAB70B-184B-4155-A078-504DCDB83E7A}"/>
              </a:ext>
            </a:extLst>
          </p:cNvPr>
          <p:cNvSpPr/>
          <p:nvPr/>
        </p:nvSpPr>
        <p:spPr>
          <a:xfrm>
            <a:off x="2324239" y="517193"/>
            <a:ext cx="83792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</a:t>
            </a:r>
            <a:r>
              <a:rPr lang="en-US" altLang="zh-CN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12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F32FD13-7F35-4C95-8F72-D54A8FF98842}"/>
              </a:ext>
            </a:extLst>
          </p:cNvPr>
          <p:cNvSpPr/>
          <p:nvPr/>
        </p:nvSpPr>
        <p:spPr>
          <a:xfrm>
            <a:off x="4654549" y="4144904"/>
            <a:ext cx="3451226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3-18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跳转至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10.doc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结尾扇区位置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65A7C981-CAEA-4CE6-B7DD-C2437BE8F56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84208" y="1751274"/>
            <a:ext cx="3718570" cy="2249226"/>
          </a:xfrm>
          <a:prstGeom prst="rect">
            <a:avLst/>
          </a:prstGeom>
          <a:noFill/>
          <a:ln w="127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95487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xmlns="" id="{02088361-0E44-4614-B9CE-F2DDF654818A}"/>
              </a:ext>
            </a:extLst>
          </p:cNvPr>
          <p:cNvSpPr txBox="1"/>
          <p:nvPr/>
        </p:nvSpPr>
        <p:spPr>
          <a:xfrm>
            <a:off x="389598" y="2073959"/>
            <a:ext cx="3163227" cy="176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13</a:t>
            </a:r>
            <a:r>
              <a:rPr lang="zh-CN" altLang="en-US" sz="22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3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点击确定，系统会自动跳转至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41089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扇区，即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10.doc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结尾扇区，如下图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3-19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2DAB70B-184B-4155-A078-504DCDB83E7A}"/>
              </a:ext>
            </a:extLst>
          </p:cNvPr>
          <p:cNvSpPr/>
          <p:nvPr/>
        </p:nvSpPr>
        <p:spPr>
          <a:xfrm>
            <a:off x="2324239" y="517193"/>
            <a:ext cx="83792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</a:t>
            </a:r>
            <a:r>
              <a:rPr lang="en-US" altLang="zh-CN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13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F32FD13-7F35-4C95-8F72-D54A8FF98842}"/>
              </a:ext>
            </a:extLst>
          </p:cNvPr>
          <p:cNvSpPr/>
          <p:nvPr/>
        </p:nvSpPr>
        <p:spPr>
          <a:xfrm>
            <a:off x="4654549" y="4583054"/>
            <a:ext cx="3451226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3-19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跳转至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10.doc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结尾扇区位置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65A7C981-CAEA-4CE6-B7DD-C2437BE8F56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65337" y="1216771"/>
            <a:ext cx="4156312" cy="3222982"/>
          </a:xfrm>
          <a:prstGeom prst="rect">
            <a:avLst/>
          </a:prstGeom>
          <a:noFill/>
          <a:ln w="127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29016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xmlns="" id="{02088361-0E44-4614-B9CE-F2DDF654818A}"/>
              </a:ext>
            </a:extLst>
          </p:cNvPr>
          <p:cNvSpPr txBox="1"/>
          <p:nvPr/>
        </p:nvSpPr>
        <p:spPr>
          <a:xfrm>
            <a:off x="418174" y="950009"/>
            <a:ext cx="818365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zh-CN" altLang="en-US" sz="22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14</a:t>
            </a:r>
            <a:r>
              <a:rPr lang="zh-CN" altLang="en-US" sz="22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spcAft>
                <a:spcPts val="600"/>
              </a:spcAft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即点击鼠标右键，选择编辑→复制选块→至新文件→另存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10.doc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即可，如下图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3-20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2DAB70B-184B-4155-A078-504DCDB83E7A}"/>
              </a:ext>
            </a:extLst>
          </p:cNvPr>
          <p:cNvSpPr/>
          <p:nvPr/>
        </p:nvSpPr>
        <p:spPr>
          <a:xfrm>
            <a:off x="2324239" y="517193"/>
            <a:ext cx="83792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</a:t>
            </a:r>
            <a:r>
              <a:rPr lang="en-US" altLang="zh-CN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14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F32FD13-7F35-4C95-8F72-D54A8FF98842}"/>
              </a:ext>
            </a:extLst>
          </p:cNvPr>
          <p:cNvSpPr/>
          <p:nvPr/>
        </p:nvSpPr>
        <p:spPr>
          <a:xfrm>
            <a:off x="4776702" y="4647814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3-20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成功恢复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10.doc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65A7C981-CAEA-4CE6-B7DD-C2437BE8F56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6470" y="1968308"/>
            <a:ext cx="3108866" cy="2377368"/>
          </a:xfrm>
          <a:prstGeom prst="rect">
            <a:avLst/>
          </a:prstGeom>
          <a:noFill/>
          <a:ln w="127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65A7C981-CAEA-4CE6-B7DD-C2437BE8F565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70281" y="1999667"/>
            <a:ext cx="3009020" cy="2543250"/>
          </a:xfrm>
          <a:prstGeom prst="rect">
            <a:avLst/>
          </a:prstGeom>
          <a:noFill/>
          <a:ln w="127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65A7C981-CAEA-4CE6-B7DD-C2437BE8F565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61261" y="4364726"/>
            <a:ext cx="3108866" cy="194981"/>
          </a:xfrm>
          <a:prstGeom prst="rect">
            <a:avLst/>
          </a:prstGeom>
          <a:noFill/>
          <a:ln w="127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3051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05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0" name="iconfont-1187-868386">
            <a:extLst>
              <a:ext uri="{FF2B5EF4-FFF2-40B4-BE49-F238E27FC236}">
                <a16:creationId xmlns:a16="http://schemas.microsoft.com/office/drawing/2014/main" xmlns="" id="{F91E9EE3-D69A-44D8-8D8F-3296451CF028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6091"/>
            <a:ext cx="609685" cy="508274"/>
          </a:xfrm>
          <a:custGeom>
            <a:avLst/>
            <a:gdLst>
              <a:gd name="connsiteX0" fmla="*/ 122377 w 606647"/>
              <a:gd name="connsiteY0" fmla="*/ 356214 h 505742"/>
              <a:gd name="connsiteX1" fmla="*/ 101023 w 606647"/>
              <a:gd name="connsiteY1" fmla="*/ 418139 h 505742"/>
              <a:gd name="connsiteX2" fmla="*/ 130361 w 606647"/>
              <a:gd name="connsiteY2" fmla="*/ 415914 h 505742"/>
              <a:gd name="connsiteX3" fmla="*/ 194600 w 606647"/>
              <a:gd name="connsiteY3" fmla="*/ 494964 h 505742"/>
              <a:gd name="connsiteX4" fmla="*/ 194714 w 606647"/>
              <a:gd name="connsiteY4" fmla="*/ 495298 h 505742"/>
              <a:gd name="connsiteX5" fmla="*/ 194761 w 606647"/>
              <a:gd name="connsiteY5" fmla="*/ 495162 h 505742"/>
              <a:gd name="connsiteX6" fmla="*/ 195072 w 606647"/>
              <a:gd name="connsiteY6" fmla="*/ 495545 h 505742"/>
              <a:gd name="connsiteX7" fmla="*/ 259783 w 606647"/>
              <a:gd name="connsiteY7" fmla="*/ 415914 h 505742"/>
              <a:gd name="connsiteX8" fmla="*/ 289121 w 606647"/>
              <a:gd name="connsiteY8" fmla="*/ 418139 h 505742"/>
              <a:gd name="connsiteX9" fmla="*/ 268139 w 606647"/>
              <a:gd name="connsiteY9" fmla="*/ 356214 h 505742"/>
              <a:gd name="connsiteX10" fmla="*/ 279373 w 606647"/>
              <a:gd name="connsiteY10" fmla="*/ 362240 h 505742"/>
              <a:gd name="connsiteX11" fmla="*/ 345941 w 606647"/>
              <a:gd name="connsiteY11" fmla="*/ 395056 h 505742"/>
              <a:gd name="connsiteX12" fmla="*/ 379178 w 606647"/>
              <a:gd name="connsiteY12" fmla="*/ 438904 h 505742"/>
              <a:gd name="connsiteX13" fmla="*/ 389762 w 606647"/>
              <a:gd name="connsiteY13" fmla="*/ 497492 h 505742"/>
              <a:gd name="connsiteX14" fmla="*/ 382892 w 606647"/>
              <a:gd name="connsiteY14" fmla="*/ 505742 h 505742"/>
              <a:gd name="connsiteX15" fmla="*/ 197393 w 606647"/>
              <a:gd name="connsiteY15" fmla="*/ 505742 h 505742"/>
              <a:gd name="connsiteX16" fmla="*/ 192472 w 606647"/>
              <a:gd name="connsiteY16" fmla="*/ 505742 h 505742"/>
              <a:gd name="connsiteX17" fmla="*/ 7067 w 606647"/>
              <a:gd name="connsiteY17" fmla="*/ 505742 h 505742"/>
              <a:gd name="connsiteX18" fmla="*/ 103 w 606647"/>
              <a:gd name="connsiteY18" fmla="*/ 497492 h 505742"/>
              <a:gd name="connsiteX19" fmla="*/ 10780 w 606647"/>
              <a:gd name="connsiteY19" fmla="*/ 438812 h 505742"/>
              <a:gd name="connsiteX20" fmla="*/ 43925 w 606647"/>
              <a:gd name="connsiteY20" fmla="*/ 394871 h 505742"/>
              <a:gd name="connsiteX21" fmla="*/ 108914 w 606647"/>
              <a:gd name="connsiteY21" fmla="*/ 362889 h 505742"/>
              <a:gd name="connsiteX22" fmla="*/ 587524 w 606647"/>
              <a:gd name="connsiteY22" fmla="*/ 186787 h 505742"/>
              <a:gd name="connsiteX23" fmla="*/ 570433 w 606647"/>
              <a:gd name="connsiteY23" fmla="*/ 208027 h 505742"/>
              <a:gd name="connsiteX24" fmla="*/ 560215 w 606647"/>
              <a:gd name="connsiteY24" fmla="*/ 197825 h 505742"/>
              <a:gd name="connsiteX25" fmla="*/ 602554 w 606647"/>
              <a:gd name="connsiteY25" fmla="*/ 152210 h 505742"/>
              <a:gd name="connsiteX26" fmla="*/ 596985 w 606647"/>
              <a:gd name="connsiteY26" fmla="*/ 168729 h 505742"/>
              <a:gd name="connsiteX27" fmla="*/ 550200 w 606647"/>
              <a:gd name="connsiteY27" fmla="*/ 187846 h 505742"/>
              <a:gd name="connsiteX28" fmla="*/ 540174 w 606647"/>
              <a:gd name="connsiteY28" fmla="*/ 177545 h 505742"/>
              <a:gd name="connsiteX29" fmla="*/ 606554 w 606647"/>
              <a:gd name="connsiteY29" fmla="*/ 122008 h 505742"/>
              <a:gd name="connsiteX30" fmla="*/ 606647 w 606647"/>
              <a:gd name="connsiteY30" fmla="*/ 122194 h 505742"/>
              <a:gd name="connsiteX31" fmla="*/ 605718 w 606647"/>
              <a:gd name="connsiteY31" fmla="*/ 136653 h 505742"/>
              <a:gd name="connsiteX32" fmla="*/ 530117 w 606647"/>
              <a:gd name="connsiteY32" fmla="*/ 167240 h 505742"/>
              <a:gd name="connsiteX33" fmla="*/ 519993 w 606647"/>
              <a:gd name="connsiteY33" fmla="*/ 157137 h 505742"/>
              <a:gd name="connsiteX34" fmla="*/ 603573 w 606647"/>
              <a:gd name="connsiteY34" fmla="*/ 94769 h 505742"/>
              <a:gd name="connsiteX35" fmla="*/ 605801 w 606647"/>
              <a:gd name="connsiteY35" fmla="*/ 108119 h 505742"/>
              <a:gd name="connsiteX36" fmla="*/ 509907 w 606647"/>
              <a:gd name="connsiteY36" fmla="*/ 147058 h 505742"/>
              <a:gd name="connsiteX37" fmla="*/ 499882 w 606647"/>
              <a:gd name="connsiteY37" fmla="*/ 136860 h 505742"/>
              <a:gd name="connsiteX38" fmla="*/ 594951 w 606647"/>
              <a:gd name="connsiteY38" fmla="*/ 69719 h 505742"/>
              <a:gd name="connsiteX39" fmla="*/ 599873 w 606647"/>
              <a:gd name="connsiteY39" fmla="*/ 81957 h 505742"/>
              <a:gd name="connsiteX40" fmla="*/ 489632 w 606647"/>
              <a:gd name="connsiteY40" fmla="*/ 126736 h 505742"/>
              <a:gd name="connsiteX41" fmla="*/ 484710 w 606647"/>
              <a:gd name="connsiteY41" fmla="*/ 121637 h 505742"/>
              <a:gd name="connsiteX42" fmla="*/ 484710 w 606647"/>
              <a:gd name="connsiteY42" fmla="*/ 114498 h 505742"/>
              <a:gd name="connsiteX43" fmla="*/ 187673 w 606647"/>
              <a:gd name="connsiteY43" fmla="*/ 51167 h 505742"/>
              <a:gd name="connsiteX44" fmla="*/ 232134 w 606647"/>
              <a:gd name="connsiteY44" fmla="*/ 69546 h 505742"/>
              <a:gd name="connsiteX45" fmla="*/ 302424 w 606647"/>
              <a:gd name="connsiteY45" fmla="*/ 206088 h 505742"/>
              <a:gd name="connsiteX46" fmla="*/ 336594 w 606647"/>
              <a:gd name="connsiteY46" fmla="*/ 293592 h 505742"/>
              <a:gd name="connsiteX47" fmla="*/ 247733 w 606647"/>
              <a:gd name="connsiteY47" fmla="*/ 320938 h 505742"/>
              <a:gd name="connsiteX48" fmla="*/ 247733 w 606647"/>
              <a:gd name="connsiteY48" fmla="*/ 339940 h 505742"/>
              <a:gd name="connsiteX49" fmla="*/ 247548 w 606647"/>
              <a:gd name="connsiteY49" fmla="*/ 341331 h 505742"/>
              <a:gd name="connsiteX50" fmla="*/ 194761 w 606647"/>
              <a:gd name="connsiteY50" fmla="*/ 495162 h 505742"/>
              <a:gd name="connsiteX51" fmla="*/ 194600 w 606647"/>
              <a:gd name="connsiteY51" fmla="*/ 494964 h 505742"/>
              <a:gd name="connsiteX52" fmla="*/ 141881 w 606647"/>
              <a:gd name="connsiteY52" fmla="*/ 340960 h 505742"/>
              <a:gd name="connsiteX53" fmla="*/ 141881 w 606647"/>
              <a:gd name="connsiteY53" fmla="*/ 321401 h 505742"/>
              <a:gd name="connsiteX54" fmla="*/ 51721 w 606647"/>
              <a:gd name="connsiteY54" fmla="*/ 292202 h 505742"/>
              <a:gd name="connsiteX55" fmla="*/ 89141 w 606647"/>
              <a:gd name="connsiteY55" fmla="*/ 186807 h 505742"/>
              <a:gd name="connsiteX56" fmla="*/ 153116 w 606647"/>
              <a:gd name="connsiteY56" fmla="*/ 57774 h 505742"/>
              <a:gd name="connsiteX57" fmla="*/ 187673 w 606647"/>
              <a:gd name="connsiteY57" fmla="*/ 51167 h 505742"/>
              <a:gd name="connsiteX58" fmla="*/ 580826 w 606647"/>
              <a:gd name="connsiteY58" fmla="*/ 46926 h 505742"/>
              <a:gd name="connsiteX59" fmla="*/ 588441 w 606647"/>
              <a:gd name="connsiteY59" fmla="*/ 58049 h 505742"/>
              <a:gd name="connsiteX60" fmla="*/ 484710 w 606647"/>
              <a:gd name="connsiteY60" fmla="*/ 100132 h 505742"/>
              <a:gd name="connsiteX61" fmla="*/ 484803 w 606647"/>
              <a:gd name="connsiteY61" fmla="*/ 85857 h 505742"/>
              <a:gd name="connsiteX62" fmla="*/ 560620 w 606647"/>
              <a:gd name="connsiteY62" fmla="*/ 26533 h 505742"/>
              <a:gd name="connsiteX63" fmla="*/ 571576 w 606647"/>
              <a:gd name="connsiteY63" fmla="*/ 36264 h 505742"/>
              <a:gd name="connsiteX64" fmla="*/ 484851 w 606647"/>
              <a:gd name="connsiteY64" fmla="*/ 71483 h 505742"/>
              <a:gd name="connsiteX65" fmla="*/ 485036 w 606647"/>
              <a:gd name="connsiteY65" fmla="*/ 57117 h 505742"/>
              <a:gd name="connsiteX66" fmla="*/ 531999 w 606647"/>
              <a:gd name="connsiteY66" fmla="*/ 9526 h 505742"/>
              <a:gd name="connsiteX67" fmla="*/ 547513 w 606647"/>
              <a:gd name="connsiteY67" fmla="*/ 17406 h 505742"/>
              <a:gd name="connsiteX68" fmla="*/ 484992 w 606647"/>
              <a:gd name="connsiteY68" fmla="*/ 42903 h 505742"/>
              <a:gd name="connsiteX69" fmla="*/ 485085 w 606647"/>
              <a:gd name="connsiteY69" fmla="*/ 28532 h 505742"/>
              <a:gd name="connsiteX70" fmla="*/ 465815 w 606647"/>
              <a:gd name="connsiteY70" fmla="*/ 8538 h 505742"/>
              <a:gd name="connsiteX71" fmla="*/ 465815 w 606647"/>
              <a:gd name="connsiteY71" fmla="*/ 130510 h 505742"/>
              <a:gd name="connsiteX72" fmla="*/ 552241 w 606647"/>
              <a:gd name="connsiteY72" fmla="*/ 216799 h 505742"/>
              <a:gd name="connsiteX73" fmla="*/ 465815 w 606647"/>
              <a:gd name="connsiteY73" fmla="*/ 252482 h 505742"/>
              <a:gd name="connsiteX74" fmla="*/ 403526 w 606647"/>
              <a:gd name="connsiteY74" fmla="*/ 235428 h 505742"/>
              <a:gd name="connsiteX75" fmla="*/ 351912 w 606647"/>
              <a:gd name="connsiteY75" fmla="*/ 249424 h 505742"/>
              <a:gd name="connsiteX76" fmla="*/ 350612 w 606647"/>
              <a:gd name="connsiteY76" fmla="*/ 240526 h 505742"/>
              <a:gd name="connsiteX77" fmla="*/ 375491 w 606647"/>
              <a:gd name="connsiteY77" fmla="*/ 212628 h 505742"/>
              <a:gd name="connsiteX78" fmla="*/ 343650 w 606647"/>
              <a:gd name="connsiteY78" fmla="*/ 130510 h 505742"/>
              <a:gd name="connsiteX79" fmla="*/ 465815 w 606647"/>
              <a:gd name="connsiteY79" fmla="*/ 8538 h 505742"/>
              <a:gd name="connsiteX80" fmla="*/ 485204 w 606647"/>
              <a:gd name="connsiteY80" fmla="*/ 0 h 505742"/>
              <a:gd name="connsiteX81" fmla="*/ 512513 w 606647"/>
              <a:gd name="connsiteY81" fmla="*/ 3147 h 505742"/>
              <a:gd name="connsiteX82" fmla="*/ 485204 w 606647"/>
              <a:gd name="connsiteY82" fmla="*/ 14254 h 50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6647" h="505742">
                <a:moveTo>
                  <a:pt x="122377" y="356214"/>
                </a:moveTo>
                <a:lnTo>
                  <a:pt x="101023" y="418139"/>
                </a:lnTo>
                <a:lnTo>
                  <a:pt x="130361" y="415914"/>
                </a:lnTo>
                <a:lnTo>
                  <a:pt x="194600" y="494964"/>
                </a:lnTo>
                <a:lnTo>
                  <a:pt x="194714" y="495298"/>
                </a:lnTo>
                <a:lnTo>
                  <a:pt x="194761" y="495162"/>
                </a:lnTo>
                <a:lnTo>
                  <a:pt x="195072" y="495545"/>
                </a:lnTo>
                <a:lnTo>
                  <a:pt x="259783" y="415914"/>
                </a:lnTo>
                <a:lnTo>
                  <a:pt x="289121" y="418139"/>
                </a:lnTo>
                <a:lnTo>
                  <a:pt x="268139" y="356214"/>
                </a:lnTo>
                <a:cubicBezTo>
                  <a:pt x="271852" y="358346"/>
                  <a:pt x="275566" y="360386"/>
                  <a:pt x="279373" y="362240"/>
                </a:cubicBezTo>
                <a:lnTo>
                  <a:pt x="345941" y="395056"/>
                </a:lnTo>
                <a:cubicBezTo>
                  <a:pt x="363395" y="403585"/>
                  <a:pt x="375650" y="419900"/>
                  <a:pt x="379178" y="438904"/>
                </a:cubicBezTo>
                <a:lnTo>
                  <a:pt x="389762" y="497492"/>
                </a:lnTo>
                <a:cubicBezTo>
                  <a:pt x="390505" y="501849"/>
                  <a:pt x="387348" y="505742"/>
                  <a:pt x="382892" y="505742"/>
                </a:cubicBezTo>
                <a:lnTo>
                  <a:pt x="197393" y="505742"/>
                </a:lnTo>
                <a:lnTo>
                  <a:pt x="192472" y="505742"/>
                </a:lnTo>
                <a:lnTo>
                  <a:pt x="7067" y="505742"/>
                </a:lnTo>
                <a:cubicBezTo>
                  <a:pt x="2703" y="505742"/>
                  <a:pt x="-639" y="501849"/>
                  <a:pt x="103" y="497492"/>
                </a:cubicBezTo>
                <a:lnTo>
                  <a:pt x="10780" y="438812"/>
                </a:lnTo>
                <a:cubicBezTo>
                  <a:pt x="14215" y="419715"/>
                  <a:pt x="26564" y="403399"/>
                  <a:pt x="43925" y="394871"/>
                </a:cubicBezTo>
                <a:lnTo>
                  <a:pt x="108914" y="362889"/>
                </a:lnTo>
                <a:close/>
                <a:moveTo>
                  <a:pt x="587524" y="186787"/>
                </a:moveTo>
                <a:cubicBezTo>
                  <a:pt x="582508" y="194578"/>
                  <a:pt x="576842" y="201627"/>
                  <a:pt x="570433" y="208027"/>
                </a:cubicBezTo>
                <a:lnTo>
                  <a:pt x="560215" y="197825"/>
                </a:lnTo>
                <a:close/>
                <a:moveTo>
                  <a:pt x="602554" y="152210"/>
                </a:moveTo>
                <a:cubicBezTo>
                  <a:pt x="601069" y="157871"/>
                  <a:pt x="599212" y="163439"/>
                  <a:pt x="596985" y="168729"/>
                </a:cubicBezTo>
                <a:lnTo>
                  <a:pt x="550200" y="187846"/>
                </a:lnTo>
                <a:lnTo>
                  <a:pt x="540174" y="177545"/>
                </a:lnTo>
                <a:close/>
                <a:moveTo>
                  <a:pt x="606554" y="122008"/>
                </a:moveTo>
                <a:cubicBezTo>
                  <a:pt x="606554" y="122194"/>
                  <a:pt x="606554" y="122194"/>
                  <a:pt x="606647" y="122194"/>
                </a:cubicBezTo>
                <a:cubicBezTo>
                  <a:pt x="606647" y="127106"/>
                  <a:pt x="606276" y="131926"/>
                  <a:pt x="605718" y="136653"/>
                </a:cubicBezTo>
                <a:lnTo>
                  <a:pt x="530117" y="167240"/>
                </a:lnTo>
                <a:lnTo>
                  <a:pt x="519993" y="157137"/>
                </a:lnTo>
                <a:close/>
                <a:moveTo>
                  <a:pt x="603573" y="94769"/>
                </a:moveTo>
                <a:cubicBezTo>
                  <a:pt x="604594" y="99033"/>
                  <a:pt x="605337" y="103484"/>
                  <a:pt x="605801" y="108119"/>
                </a:cubicBezTo>
                <a:lnTo>
                  <a:pt x="509907" y="147058"/>
                </a:lnTo>
                <a:lnTo>
                  <a:pt x="499882" y="136860"/>
                </a:lnTo>
                <a:close/>
                <a:moveTo>
                  <a:pt x="594951" y="69719"/>
                </a:moveTo>
                <a:cubicBezTo>
                  <a:pt x="596808" y="73705"/>
                  <a:pt x="598387" y="77785"/>
                  <a:pt x="599873" y="81957"/>
                </a:cubicBezTo>
                <a:lnTo>
                  <a:pt x="489632" y="126736"/>
                </a:lnTo>
                <a:lnTo>
                  <a:pt x="484710" y="121637"/>
                </a:lnTo>
                <a:lnTo>
                  <a:pt x="484710" y="114498"/>
                </a:lnTo>
                <a:close/>
                <a:moveTo>
                  <a:pt x="187673" y="51167"/>
                </a:moveTo>
                <a:cubicBezTo>
                  <a:pt x="217301" y="51662"/>
                  <a:pt x="232134" y="69546"/>
                  <a:pt x="232134" y="69546"/>
                </a:cubicBezTo>
                <a:cubicBezTo>
                  <a:pt x="293139" y="63985"/>
                  <a:pt x="309852" y="130448"/>
                  <a:pt x="302424" y="206088"/>
                </a:cubicBezTo>
                <a:cubicBezTo>
                  <a:pt x="294996" y="281820"/>
                  <a:pt x="336594" y="293592"/>
                  <a:pt x="336594" y="293592"/>
                </a:cubicBezTo>
                <a:cubicBezTo>
                  <a:pt x="307995" y="322792"/>
                  <a:pt x="247733" y="320938"/>
                  <a:pt x="247733" y="320938"/>
                </a:cubicBezTo>
                <a:lnTo>
                  <a:pt x="247733" y="339940"/>
                </a:lnTo>
                <a:lnTo>
                  <a:pt x="247548" y="341331"/>
                </a:lnTo>
                <a:lnTo>
                  <a:pt x="194761" y="495162"/>
                </a:lnTo>
                <a:lnTo>
                  <a:pt x="194600" y="494964"/>
                </a:lnTo>
                <a:lnTo>
                  <a:pt x="141881" y="340960"/>
                </a:lnTo>
                <a:lnTo>
                  <a:pt x="141881" y="321401"/>
                </a:lnTo>
                <a:cubicBezTo>
                  <a:pt x="72241" y="322050"/>
                  <a:pt x="51721" y="292202"/>
                  <a:pt x="51721" y="292202"/>
                </a:cubicBezTo>
                <a:cubicBezTo>
                  <a:pt x="51721" y="292202"/>
                  <a:pt x="91555" y="291646"/>
                  <a:pt x="89141" y="186807"/>
                </a:cubicBezTo>
                <a:cubicBezTo>
                  <a:pt x="86633" y="81968"/>
                  <a:pt x="135010" y="64541"/>
                  <a:pt x="153116" y="57774"/>
                </a:cubicBezTo>
                <a:cubicBezTo>
                  <a:pt x="166278" y="52769"/>
                  <a:pt x="177798" y="51002"/>
                  <a:pt x="187673" y="51167"/>
                </a:cubicBezTo>
                <a:close/>
                <a:moveTo>
                  <a:pt x="580826" y="46926"/>
                </a:moveTo>
                <a:cubicBezTo>
                  <a:pt x="583519" y="50448"/>
                  <a:pt x="586120" y="54156"/>
                  <a:pt x="588441" y="58049"/>
                </a:cubicBezTo>
                <a:lnTo>
                  <a:pt x="484710" y="100132"/>
                </a:lnTo>
                <a:lnTo>
                  <a:pt x="484803" y="85857"/>
                </a:lnTo>
                <a:close/>
                <a:moveTo>
                  <a:pt x="560620" y="26533"/>
                </a:moveTo>
                <a:cubicBezTo>
                  <a:pt x="564519" y="29591"/>
                  <a:pt x="568048" y="32835"/>
                  <a:pt x="571576" y="36264"/>
                </a:cubicBezTo>
                <a:lnTo>
                  <a:pt x="484851" y="71483"/>
                </a:lnTo>
                <a:lnTo>
                  <a:pt x="485036" y="57117"/>
                </a:lnTo>
                <a:close/>
                <a:moveTo>
                  <a:pt x="531999" y="9526"/>
                </a:moveTo>
                <a:cubicBezTo>
                  <a:pt x="537480" y="11751"/>
                  <a:pt x="542683" y="14440"/>
                  <a:pt x="547513" y="17406"/>
                </a:cubicBezTo>
                <a:lnTo>
                  <a:pt x="484992" y="42903"/>
                </a:lnTo>
                <a:lnTo>
                  <a:pt x="485085" y="28532"/>
                </a:lnTo>
                <a:close/>
                <a:moveTo>
                  <a:pt x="465815" y="8538"/>
                </a:moveTo>
                <a:lnTo>
                  <a:pt x="465815" y="130510"/>
                </a:lnTo>
                <a:lnTo>
                  <a:pt x="552241" y="216799"/>
                </a:lnTo>
                <a:cubicBezTo>
                  <a:pt x="530055" y="238950"/>
                  <a:pt x="499606" y="252482"/>
                  <a:pt x="465815" y="252482"/>
                </a:cubicBezTo>
                <a:cubicBezTo>
                  <a:pt x="443072" y="252482"/>
                  <a:pt x="421721" y="246180"/>
                  <a:pt x="403526" y="235428"/>
                </a:cubicBezTo>
                <a:cubicBezTo>
                  <a:pt x="385238" y="249146"/>
                  <a:pt x="365651" y="251555"/>
                  <a:pt x="351912" y="249424"/>
                </a:cubicBezTo>
                <a:cubicBezTo>
                  <a:pt x="347363" y="248682"/>
                  <a:pt x="346342" y="242472"/>
                  <a:pt x="350612" y="240526"/>
                </a:cubicBezTo>
                <a:cubicBezTo>
                  <a:pt x="362959" y="234502"/>
                  <a:pt x="370849" y="222453"/>
                  <a:pt x="375491" y="212628"/>
                </a:cubicBezTo>
                <a:cubicBezTo>
                  <a:pt x="355625" y="190940"/>
                  <a:pt x="343650" y="162208"/>
                  <a:pt x="343650" y="130510"/>
                </a:cubicBezTo>
                <a:cubicBezTo>
                  <a:pt x="343650" y="63221"/>
                  <a:pt x="398327" y="8538"/>
                  <a:pt x="465815" y="8538"/>
                </a:cubicBezTo>
                <a:close/>
                <a:moveTo>
                  <a:pt x="485204" y="0"/>
                </a:moveTo>
                <a:cubicBezTo>
                  <a:pt x="494678" y="0"/>
                  <a:pt x="503781" y="1110"/>
                  <a:pt x="512513" y="3147"/>
                </a:cubicBezTo>
                <a:lnTo>
                  <a:pt x="485204" y="1425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21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39A2F764-AFD3-4C62-8D1E-8C8046E42202}"/>
              </a:ext>
            </a:extLst>
          </p:cNvPr>
          <p:cNvSpPr txBox="1"/>
          <p:nvPr/>
        </p:nvSpPr>
        <p:spPr>
          <a:xfrm>
            <a:off x="839173" y="1090513"/>
            <a:ext cx="7257077" cy="1144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了解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文件系统的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表的作用。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掌握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文件系统目录项中记录着文件名、大小、文件内容起始地址以及其他一些元数据。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利用数据恢复软件完成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文件系统快速提取文件的操作技巧恢复流程。</a:t>
            </a:r>
          </a:p>
        </p:txBody>
      </p:sp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xmlns="" id="{E177759D-5AA2-40FF-A55E-598FBE8573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4425806"/>
              </p:ext>
            </p:extLst>
          </p:nvPr>
        </p:nvGraphicFramePr>
        <p:xfrm>
          <a:off x="911676" y="2292414"/>
          <a:ext cx="7317925" cy="2658469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7661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340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6793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7028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340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3407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552994">
                <a:tc gridSpan="2">
                  <a:txBody>
                    <a:bodyPr/>
                    <a:lstStyle/>
                    <a:p>
                      <a:pPr indent="12573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solidFill>
                            <a:schemeClr val="bg1"/>
                          </a:solidFill>
                          <a:effectLst/>
                        </a:rPr>
                        <a:t>评价主体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70063" marR="70063" marT="35031" marB="35031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solidFill>
                            <a:schemeClr val="bg1"/>
                          </a:solidFill>
                          <a:effectLst/>
                        </a:rPr>
                        <a:t>评分标准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solidFill>
                            <a:schemeClr val="bg1"/>
                          </a:solidFill>
                          <a:effectLst/>
                        </a:rPr>
                        <a:t>分值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solidFill>
                            <a:schemeClr val="bg1"/>
                          </a:solidFill>
                          <a:effectLst/>
                        </a:rPr>
                        <a:t>学生评价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solidFill>
                            <a:schemeClr val="bg1"/>
                          </a:solidFill>
                          <a:effectLst/>
                        </a:rPr>
                        <a:t>教师评价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80240">
                <a:tc rowSpan="2"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100" kern="0" dirty="0" smtClean="0">
                          <a:effectLst/>
                        </a:rPr>
                        <a:t>任务三</a:t>
                      </a:r>
                    </a:p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kern="0" dirty="0" smtClean="0">
                          <a:effectLst/>
                        </a:rPr>
                        <a:t>FAT32</a:t>
                      </a:r>
                      <a:r>
                        <a:rPr lang="zh-CN" altLang="en-US" sz="1100" kern="0" dirty="0" smtClean="0">
                          <a:effectLst/>
                        </a:rPr>
                        <a:t>文件系统快速提取文件故障恢复</a:t>
                      </a:r>
                      <a:endParaRPr lang="zh-CN" altLang="en-US" sz="1100" kern="0" dirty="0">
                        <a:effectLst/>
                      </a:endParaRPr>
                    </a:p>
                  </a:txBody>
                  <a:tcPr marL="70063" marR="70063" marT="35031" marB="35031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0" dirty="0">
                          <a:effectLst/>
                        </a:rPr>
                        <a:t>操作评价</a:t>
                      </a:r>
                      <a:endParaRPr lang="zh-CN" sz="11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 smtClean="0">
                          <a:effectLst/>
                        </a:rPr>
                        <a:t>1.</a:t>
                      </a:r>
                      <a:r>
                        <a:rPr lang="zh-CN" altLang="en-US" sz="900" kern="100" dirty="0" smtClean="0">
                          <a:effectLst/>
                        </a:rPr>
                        <a:t>熟练使用</a:t>
                      </a:r>
                      <a:r>
                        <a:rPr lang="en-US" altLang="zh-CN" sz="900" kern="100" dirty="0" err="1" smtClean="0">
                          <a:effectLst/>
                        </a:rPr>
                        <a:t>Winhex</a:t>
                      </a:r>
                      <a:r>
                        <a:rPr lang="zh-CN" altLang="en-US" sz="900" kern="100" dirty="0" smtClean="0">
                          <a:effectLst/>
                        </a:rPr>
                        <a:t>软件修复</a:t>
                      </a:r>
                      <a:r>
                        <a:rPr lang="en-US" altLang="zh-CN" sz="900" kern="100" dirty="0" smtClean="0">
                          <a:effectLst/>
                        </a:rPr>
                        <a:t>FAT32</a:t>
                      </a:r>
                      <a:r>
                        <a:rPr lang="zh-CN" altLang="en-US" sz="900" kern="100" dirty="0" smtClean="0">
                          <a:effectLst/>
                        </a:rPr>
                        <a:t>文件系统的</a:t>
                      </a:r>
                      <a:r>
                        <a:rPr lang="en-US" altLang="zh-CN" sz="900" kern="100" dirty="0" smtClean="0">
                          <a:effectLst/>
                        </a:rPr>
                        <a:t>FAT1</a:t>
                      </a:r>
                      <a:r>
                        <a:rPr lang="zh-CN" altLang="en-US" sz="900" kern="100" dirty="0" smtClean="0">
                          <a:effectLst/>
                        </a:rPr>
                        <a:t>、</a:t>
                      </a:r>
                      <a:r>
                        <a:rPr lang="en-US" altLang="zh-CN" sz="900" kern="100" dirty="0" smtClean="0">
                          <a:effectLst/>
                        </a:rPr>
                        <a:t>FAT2</a:t>
                      </a:r>
                      <a:r>
                        <a:rPr lang="zh-CN" altLang="en-US" sz="900" kern="100" dirty="0" smtClean="0">
                          <a:effectLst/>
                        </a:rPr>
                        <a:t>及</a:t>
                      </a:r>
                      <a:r>
                        <a:rPr lang="en-US" altLang="zh-CN" sz="900" kern="100" dirty="0" smtClean="0">
                          <a:effectLst/>
                        </a:rPr>
                        <a:t>FAT</a:t>
                      </a:r>
                      <a:r>
                        <a:rPr lang="zh-CN" altLang="en-US" sz="900" kern="100" dirty="0" smtClean="0">
                          <a:effectLst/>
                        </a:rPr>
                        <a:t>表信息和每簇的扇区数大小计算等等；</a:t>
                      </a:r>
                    </a:p>
                    <a:p>
                      <a:pPr indent="127000"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 smtClean="0">
                          <a:effectLst/>
                        </a:rPr>
                        <a:t>2.</a:t>
                      </a:r>
                      <a:r>
                        <a:rPr lang="zh-CN" altLang="en-US" sz="900" kern="100" dirty="0" smtClean="0">
                          <a:effectLst/>
                        </a:rPr>
                        <a:t>快速定位</a:t>
                      </a:r>
                      <a:r>
                        <a:rPr lang="en-US" altLang="zh-CN" sz="900" kern="100" dirty="0" smtClean="0">
                          <a:effectLst/>
                        </a:rPr>
                        <a:t>FAT32</a:t>
                      </a:r>
                      <a:r>
                        <a:rPr lang="zh-CN" altLang="en-US" sz="900" kern="100" dirty="0" smtClean="0">
                          <a:effectLst/>
                        </a:rPr>
                        <a:t>文件系统根目录扇区的位置，从而快速定位所需要的文件。</a:t>
                      </a:r>
                      <a:endParaRPr lang="zh-CN" altLang="en-US" sz="900" kern="100" dirty="0">
                        <a:effectLst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50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 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 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988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0" dirty="0">
                          <a:effectLst/>
                        </a:rPr>
                        <a:t>成果评价</a:t>
                      </a:r>
                      <a:endParaRPr lang="zh-CN" sz="11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 smtClean="0">
                          <a:effectLst/>
                        </a:rPr>
                        <a:t>1.</a:t>
                      </a:r>
                      <a:r>
                        <a:rPr lang="zh-CN" altLang="en-US" sz="900" kern="100" dirty="0" smtClean="0">
                          <a:effectLst/>
                        </a:rPr>
                        <a:t>了解硬盘</a:t>
                      </a:r>
                      <a:r>
                        <a:rPr lang="en-US" altLang="zh-CN" sz="900" kern="100" dirty="0" smtClean="0">
                          <a:effectLst/>
                        </a:rPr>
                        <a:t>FAT32</a:t>
                      </a:r>
                      <a:r>
                        <a:rPr lang="zh-CN" altLang="en-US" sz="900" kern="100" dirty="0" smtClean="0">
                          <a:effectLst/>
                        </a:rPr>
                        <a:t>文件系统结构；</a:t>
                      </a:r>
                    </a:p>
                    <a:p>
                      <a:pPr indent="127000"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 smtClean="0">
                          <a:effectLst/>
                        </a:rPr>
                        <a:t>2.</a:t>
                      </a:r>
                      <a:r>
                        <a:rPr lang="zh-CN" altLang="en-US" sz="900" kern="100" dirty="0" smtClean="0">
                          <a:effectLst/>
                        </a:rPr>
                        <a:t>完成案例中</a:t>
                      </a:r>
                      <a:r>
                        <a:rPr lang="en-US" altLang="zh-CN" sz="900" kern="100" dirty="0" smtClean="0">
                          <a:effectLst/>
                        </a:rPr>
                        <a:t>FAT32</a:t>
                      </a:r>
                      <a:r>
                        <a:rPr lang="zh-CN" altLang="en-US" sz="900" kern="100" dirty="0" smtClean="0">
                          <a:effectLst/>
                        </a:rPr>
                        <a:t>快速提取文件的操作技巧任务。</a:t>
                      </a:r>
                      <a:endParaRPr lang="zh-CN" altLang="en-US" sz="900" kern="100" dirty="0">
                        <a:effectLst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50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 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 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0673">
                <a:tc gridSpan="3"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0" dirty="0">
                          <a:solidFill>
                            <a:schemeClr val="bg1"/>
                          </a:solidFill>
                          <a:effectLst/>
                        </a:rPr>
                        <a:t>合计（满分</a:t>
                      </a: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</a:rPr>
                        <a:t>100</a:t>
                      </a:r>
                      <a:r>
                        <a:rPr lang="zh-CN" sz="1100" kern="0" dirty="0">
                          <a:solidFill>
                            <a:schemeClr val="bg1"/>
                          </a:solidFill>
                          <a:effectLst/>
                        </a:rPr>
                        <a:t>分）</a:t>
                      </a: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zh-CN" sz="1100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636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</a:rPr>
                        <a:t>100</a:t>
                      </a:r>
                      <a:endParaRPr lang="zh-CN" sz="1100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zh-CN" sz="1100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zh-CN" sz="1100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547" marR="52547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733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06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xmlns="" id="{0D03ADC3-A1AB-4628-B951-B47DFDC5A87E}"/>
              </a:ext>
            </a:extLst>
          </p:cNvPr>
          <p:cNvSpPr>
            <a:spLocks noChangeAspect="1"/>
          </p:cNvSpPr>
          <p:nvPr/>
        </p:nvSpPr>
        <p:spPr bwMode="auto">
          <a:xfrm>
            <a:off x="4270970" y="956854"/>
            <a:ext cx="602059" cy="60968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9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17" name="标题 11"/>
          <p:cNvSpPr txBox="1">
            <a:spLocks/>
          </p:cNvSpPr>
          <p:nvPr/>
        </p:nvSpPr>
        <p:spPr>
          <a:xfrm>
            <a:off x="2280559" y="1120827"/>
            <a:ext cx="445078" cy="34795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>
                <a:solidFill>
                  <a:srgbClr val="83BB48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sz="1800" dirty="0">
              <a:solidFill>
                <a:srgbClr val="83BB48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86" name="Picture 2" descr="查看源图像">
            <a:extLst>
              <a:ext uri="{FF2B5EF4-FFF2-40B4-BE49-F238E27FC236}">
                <a16:creationId xmlns:a16="http://schemas.microsoft.com/office/drawing/2014/main" xmlns="" id="{604263CB-10C2-44C5-984F-BC8FDB592E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71" y="1169970"/>
            <a:ext cx="4919792" cy="3684655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TextBox 6">
            <a:extLst>
              <a:ext uri="{FF2B5EF4-FFF2-40B4-BE49-F238E27FC236}">
                <a16:creationId xmlns:a16="http://schemas.microsoft.com/office/drawing/2014/main" xmlns="" id="{A98B687C-F77C-4677-B83B-A08D93D6DBA4}"/>
              </a:ext>
            </a:extLst>
          </p:cNvPr>
          <p:cNvSpPr txBox="1"/>
          <p:nvPr/>
        </p:nvSpPr>
        <p:spPr>
          <a:xfrm>
            <a:off x="5532722" y="1294805"/>
            <a:ext cx="3267308" cy="2649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客户：我的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盘在使用时系统提示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需要格式化。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工程师：您的</a:t>
            </a:r>
            <a:r>
              <a:rPr lang="en-US" altLang="zh-CN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盘分区是什么文件</a:t>
            </a:r>
            <a:endParaRPr lang="en-US" altLang="zh-CN" sz="16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系统？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客户：是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工程师：请稍等，我帮您检查一下。</a:t>
            </a:r>
          </a:p>
        </p:txBody>
      </p:sp>
    </p:spTree>
    <p:extLst>
      <p:ext uri="{BB962C8B-B14F-4D97-AF65-F5344CB8AC3E}">
        <p14:creationId xmlns:p14="http://schemas.microsoft.com/office/powerpoint/2010/main" val="137748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39A2F764-AFD3-4C62-8D1E-8C8046E42202}"/>
              </a:ext>
            </a:extLst>
          </p:cNvPr>
          <p:cNvSpPr txBox="1"/>
          <p:nvPr/>
        </p:nvSpPr>
        <p:spPr>
          <a:xfrm>
            <a:off x="5724939" y="1349593"/>
            <a:ext cx="3063132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FAT32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在保留区中增加了一个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FSINFO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扇区，用以记录文件系统中空闲簇的数量以及下一可用簇的簇号等信息，以供操作系统作为参考。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FSINFO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信息扇区一般位于文件系统的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号扇区，结构非常简单，如下图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2-21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68A7E1B-374F-40EB-9582-8939BD682AAA}"/>
              </a:ext>
            </a:extLst>
          </p:cNvPr>
          <p:cNvSpPr/>
          <p:nvPr/>
        </p:nvSpPr>
        <p:spPr>
          <a:xfrm>
            <a:off x="1068827" y="517193"/>
            <a:ext cx="145219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FSINFO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扇区</a:t>
            </a:r>
            <a:endParaRPr lang="en-US" altLang="zh-CN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1D8216D7-FCA3-4280-AB54-7701DA3092D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9764" y="1166713"/>
            <a:ext cx="3996130" cy="3377565"/>
          </a:xfrm>
          <a:prstGeom prst="rect">
            <a:avLst/>
          </a:prstGeom>
          <a:noFill/>
          <a:ln w="127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3B3B60EC-EA93-42C2-A7D1-F2DDAF30BCDC}"/>
              </a:ext>
            </a:extLst>
          </p:cNvPr>
          <p:cNvSpPr/>
          <p:nvPr/>
        </p:nvSpPr>
        <p:spPr>
          <a:xfrm>
            <a:off x="1585925" y="4627623"/>
            <a:ext cx="2206053" cy="327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2-21 DBR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扇区数据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66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39A2F764-AFD3-4C62-8D1E-8C8046E42202}"/>
              </a:ext>
            </a:extLst>
          </p:cNvPr>
          <p:cNvSpPr txBox="1"/>
          <p:nvPr/>
        </p:nvSpPr>
        <p:spPr>
          <a:xfrm>
            <a:off x="494239" y="1008398"/>
            <a:ext cx="8542411" cy="4022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0x200~0x203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个字节，扩展引导标志“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0x52526141”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0x204~0x3E3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480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个字节，未使用，全部置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0x3E4~0x3E7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个字节，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FSINFO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签名“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0x72724161”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0x3E8~0x3EB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个字节，文件系统的空簇数，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0xFFFFFFFF,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这个值感觉有问题，格式化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SD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卡新建一个小于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4K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的文件，此处的值变成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0x1CF6FE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，所以上面的值应该为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0x1FF6FF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，猜测可能是由于格式化之后就会将此处置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，新建文件后才会恢复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0x3EC~0x3EF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个字节，下一可用簇号（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0x00000002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）。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0x3F0~0x3FD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14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个字节，未使用。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0x3FE~0x3FF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个字节，“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55 AA”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标志。 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温馨提示：通常情况下，文件系统的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号扇区结尾也会被设置“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55 AA”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标志。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号扇区也会有一个引导扇区的备份，相应的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号扇区应该是一个备份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FSINFO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信息扇区，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号扇区可以看做是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号扇区的备份。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68A7E1B-374F-40EB-9582-8939BD682AAA}"/>
              </a:ext>
            </a:extLst>
          </p:cNvPr>
          <p:cNvSpPr/>
          <p:nvPr/>
        </p:nvSpPr>
        <p:spPr>
          <a:xfrm>
            <a:off x="1068827" y="517193"/>
            <a:ext cx="145219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FSINFO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扇区</a:t>
            </a:r>
            <a:endParaRPr lang="en-US" altLang="zh-CN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6223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39A2F764-AFD3-4C62-8D1E-8C8046E42202}"/>
              </a:ext>
            </a:extLst>
          </p:cNvPr>
          <p:cNvSpPr txBox="1"/>
          <p:nvPr/>
        </p:nvSpPr>
        <p:spPr>
          <a:xfrm>
            <a:off x="588396" y="1293848"/>
            <a:ext cx="7999011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3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分配磁盘空间按簇来分配。因此，文件占有磁盘空间时，基本单位不是字节而是簇，即使某个文件只有一个字节，操作系统也会给它分配一个最小单元：即一个簇。对于大文件，需要分配多个簇。同一个文件的数据并不一定完整地存放在磁盘中一个连续地区域内，而往往会分若干段，像链子一样存放。这种存储方式称为文件的链式存储。为了实现文件的链式存储，文件系统必须准确地记录哪些簇已经被文件占用，还必须为每个已经占用的簇指明存储后继的下一个簇的簇号，对于文件的最后一簇，则要指明本簇无后继簇。这些都是由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表来保存的，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表对应表项中记录着它所代表的簇的有关信息：诸如是空，是不是坏簇，是否是已经是某个文件的尾簇等。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68A7E1B-374F-40EB-9582-8939BD682AAA}"/>
              </a:ext>
            </a:extLst>
          </p:cNvPr>
          <p:cNvSpPr/>
          <p:nvPr/>
        </p:nvSpPr>
        <p:spPr>
          <a:xfrm>
            <a:off x="984099" y="517193"/>
            <a:ext cx="146924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表的作用</a:t>
            </a:r>
          </a:p>
        </p:txBody>
      </p:sp>
    </p:spTree>
    <p:extLst>
      <p:ext uri="{BB962C8B-B14F-4D97-AF65-F5344CB8AC3E}">
        <p14:creationId xmlns:p14="http://schemas.microsoft.com/office/powerpoint/2010/main" val="608595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39A2F764-AFD3-4C62-8D1E-8C8046E42202}"/>
              </a:ext>
            </a:extLst>
          </p:cNvPr>
          <p:cNvSpPr txBox="1"/>
          <p:nvPr/>
        </p:nvSpPr>
        <p:spPr>
          <a:xfrm>
            <a:off x="588396" y="1598648"/>
            <a:ext cx="7999011" cy="2501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3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对于文件系统来说，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表有两个重要作用：描述簇的分配状态以及标明文件或目录的下一簇的簇号。</a:t>
            </a:r>
          </a:p>
          <a:p>
            <a:pPr indent="457200">
              <a:lnSpc>
                <a:spcPts val="3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通常情况下，一个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文件系统会有两个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表，但有时也允许只有一个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表的具体个数记录在引导扇区的偏移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字节处。</a:t>
            </a:r>
          </a:p>
          <a:p>
            <a:pPr indent="457200">
              <a:lnSpc>
                <a:spcPts val="3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由于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区紧跟在文件系统保留区后，所以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在文件系统中的位置可以通过引导记录中偏移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0x0E~0x0F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字节处的“保留扇区数”得到，即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值。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68A7E1B-374F-40EB-9582-8939BD682AAA}"/>
              </a:ext>
            </a:extLst>
          </p:cNvPr>
          <p:cNvSpPr/>
          <p:nvPr/>
        </p:nvSpPr>
        <p:spPr>
          <a:xfrm>
            <a:off x="984099" y="517193"/>
            <a:ext cx="146924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表的作用</a:t>
            </a:r>
          </a:p>
        </p:txBody>
      </p:sp>
    </p:spTree>
    <p:extLst>
      <p:ext uri="{BB962C8B-B14F-4D97-AF65-F5344CB8AC3E}">
        <p14:creationId xmlns:p14="http://schemas.microsoft.com/office/powerpoint/2010/main" val="100528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39A2F764-AFD3-4C62-8D1E-8C8046E42202}"/>
              </a:ext>
            </a:extLst>
          </p:cNvPr>
          <p:cNvSpPr txBox="1"/>
          <p:nvPr/>
        </p:nvSpPr>
        <p:spPr>
          <a:xfrm>
            <a:off x="588396" y="1332528"/>
            <a:ext cx="7613321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3000"/>
              </a:lnSpc>
              <a:spcAft>
                <a:spcPts val="600"/>
              </a:spcAft>
            </a:pP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中每个簇的簇地址是有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32bit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个字节），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表中的所有字节位置以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字节为单位进行划分，并对所有划分后的位置由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进行地址编号。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号地址与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号地址被系统保留并存储特殊标志内容。从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号地址开始，每个地址对应于数据区的簇号，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表中的地址编号与数据区中的簇号相同。我们称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表中的这些地址为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表项，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表项中记录的值称为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表项值。</a:t>
            </a:r>
          </a:p>
          <a:p>
            <a:pPr indent="457200">
              <a:lnSpc>
                <a:spcPts val="3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当文件系统被创建，也就是进行格式化操作时，分配给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区域的空间将会被清空，在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号表项与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号表项写入特定值。由于创建文件系统的同时也会创建根目录，也就是为根目录分配了一个簇空间，通常为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号簇，与之对应的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表项记录为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号簇，被写入一个结束标记。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68A7E1B-374F-40EB-9582-8939BD682AAA}"/>
              </a:ext>
            </a:extLst>
          </p:cNvPr>
          <p:cNvSpPr/>
          <p:nvPr/>
        </p:nvSpPr>
        <p:spPr>
          <a:xfrm>
            <a:off x="928894" y="517193"/>
            <a:ext cx="167706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表分析说明</a:t>
            </a:r>
          </a:p>
        </p:txBody>
      </p:sp>
    </p:spTree>
    <p:extLst>
      <p:ext uri="{BB962C8B-B14F-4D97-AF65-F5344CB8AC3E}">
        <p14:creationId xmlns:p14="http://schemas.microsoft.com/office/powerpoint/2010/main" val="4053146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39A2F764-AFD3-4C62-8D1E-8C8046E42202}"/>
              </a:ext>
            </a:extLst>
          </p:cNvPr>
          <p:cNvSpPr txBox="1"/>
          <p:nvPr/>
        </p:nvSpPr>
        <p:spPr>
          <a:xfrm>
            <a:off x="588396" y="1332528"/>
            <a:ext cx="7613321" cy="340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3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由于簇号起始于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号，所以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表项的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号表项与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号表项不与任何簇对应。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号表项值总是“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F8FFFF0F”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indent="457200">
              <a:lnSpc>
                <a:spcPts val="3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号表项可能被用于记录脏标志，以说明文件系统没有被正常卸载或者磁盘表面存在错误。不过这个值并不重要。正常情况下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号表项值为“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FFFFFFFF”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或“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FFFFFF0F”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indent="457200">
              <a:lnSpc>
                <a:spcPts val="3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如果某个簇未被分配使用，它对应的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表项值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indent="457200">
              <a:lnSpc>
                <a:spcPts val="3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当某个簇已被分配使用，则它对应的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表项内的表项值也就是该文件的下一个存储位置的簇号。如果该文件结束于该簇，则在它的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表项中记录的是一个文件结束标记，对于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而言，代表文件结束的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表项值为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0x0FFFFFFF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68A7E1B-374F-40EB-9582-8939BD682AAA}"/>
              </a:ext>
            </a:extLst>
          </p:cNvPr>
          <p:cNvSpPr/>
          <p:nvPr/>
        </p:nvSpPr>
        <p:spPr>
          <a:xfrm>
            <a:off x="928894" y="517193"/>
            <a:ext cx="167706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表分析说明</a:t>
            </a:r>
          </a:p>
        </p:txBody>
      </p:sp>
    </p:spTree>
    <p:extLst>
      <p:ext uri="{BB962C8B-B14F-4D97-AF65-F5344CB8AC3E}">
        <p14:creationId xmlns:p14="http://schemas.microsoft.com/office/powerpoint/2010/main" val="383573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39A2F764-AFD3-4C62-8D1E-8C8046E42202}"/>
              </a:ext>
            </a:extLst>
          </p:cNvPr>
          <p:cNvSpPr txBox="1"/>
          <p:nvPr/>
        </p:nvSpPr>
        <p:spPr>
          <a:xfrm>
            <a:off x="588396" y="1332528"/>
            <a:ext cx="7613321" cy="3270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3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如果某个簇存在坏扇区，则整个簇会用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0xFFFFFF7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标记为坏簇，这个坏簇标记就记录在它所对应的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表项中。</a:t>
            </a:r>
          </a:p>
          <a:p>
            <a:pPr indent="457200">
              <a:lnSpc>
                <a:spcPts val="3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在文件系统中新建文件时，如果新建的文件只占用一个簇，为其分配的簇对应的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表项将会写入结束标记。如果新建的文件不只占用一个簇，则在其所占用的每个簇对应的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表项中写入为其分配的下一簇的簇号，在最后一个簇对应的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表象中写入结束标记。</a:t>
            </a:r>
          </a:p>
          <a:p>
            <a:pPr indent="457200">
              <a:lnSpc>
                <a:spcPts val="3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新建目录时，只为其分配一个簇的空间，对应的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表项中写入结束标记。当目录增大超出一个簇的大小时，将会在空闲空间中继续为其分配一个簇，并在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表中为其建立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表链以描述它所占用的簇情况。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68A7E1B-374F-40EB-9582-8939BD682AAA}"/>
              </a:ext>
            </a:extLst>
          </p:cNvPr>
          <p:cNvSpPr/>
          <p:nvPr/>
        </p:nvSpPr>
        <p:spPr>
          <a:xfrm>
            <a:off x="928894" y="517193"/>
            <a:ext cx="167706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表分析说明</a:t>
            </a:r>
          </a:p>
        </p:txBody>
      </p:sp>
    </p:spTree>
    <p:extLst>
      <p:ext uri="{BB962C8B-B14F-4D97-AF65-F5344CB8AC3E}">
        <p14:creationId xmlns:p14="http://schemas.microsoft.com/office/powerpoint/2010/main" val="151287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39A2F764-AFD3-4C62-8D1E-8C8046E42202}"/>
              </a:ext>
            </a:extLst>
          </p:cNvPr>
          <p:cNvSpPr txBox="1"/>
          <p:nvPr/>
        </p:nvSpPr>
        <p:spPr>
          <a:xfrm>
            <a:off x="138014" y="882148"/>
            <a:ext cx="522555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3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绿色划线：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号表项，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0x0FFFFFF8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表起始固定标识</a:t>
            </a:r>
          </a:p>
          <a:p>
            <a:pPr indent="457200">
              <a:lnSpc>
                <a:spcPts val="3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红色划线，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号表项，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0x0FFFFFFF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，不使用，默认值</a:t>
            </a:r>
          </a:p>
          <a:p>
            <a:pPr indent="457200">
              <a:lnSpc>
                <a:spcPts val="3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蓝色划线，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号表项，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0x0FFFFFFF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，标识文件结束，表项对应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号簇，根目录所在簇</a:t>
            </a:r>
          </a:p>
          <a:p>
            <a:pPr indent="457200">
              <a:lnSpc>
                <a:spcPts val="3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如何找到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表所在扇区： </a:t>
            </a:r>
          </a:p>
          <a:p>
            <a:pPr indent="457200">
              <a:lnSpc>
                <a:spcPts val="3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的偏移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0x0E-0x0F(0x0C22=3106)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是保留区大小，保留区之后即为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起始扇区，上图中偏移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0x184400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转换为扇区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0x184400/512=3106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，扇区从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计数，所以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3106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扇区即是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所在扇区，同理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也是一样查找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F8FFFF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，从而计算出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大小。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68A7E1B-374F-40EB-9582-8939BD682AAA}"/>
              </a:ext>
            </a:extLst>
          </p:cNvPr>
          <p:cNvSpPr/>
          <p:nvPr/>
        </p:nvSpPr>
        <p:spPr>
          <a:xfrm>
            <a:off x="928894" y="517193"/>
            <a:ext cx="167706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表分析说明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3B3B60EC-EA93-42C2-A7D1-F2DDAF30BCDC}"/>
              </a:ext>
            </a:extLst>
          </p:cNvPr>
          <p:cNvSpPr/>
          <p:nvPr/>
        </p:nvSpPr>
        <p:spPr>
          <a:xfrm>
            <a:off x="6502791" y="4143498"/>
            <a:ext cx="1611788" cy="327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2-22 FA1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86048" y="1188819"/>
            <a:ext cx="3471634" cy="277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425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644CAB5-BD78-46D3-B395-32008B9A5944}"/>
              </a:ext>
            </a:extLst>
          </p:cNvPr>
          <p:cNvGrpSpPr/>
          <p:nvPr/>
        </p:nvGrpSpPr>
        <p:grpSpPr>
          <a:xfrm>
            <a:off x="3943350" y="2600114"/>
            <a:ext cx="4970063" cy="528458"/>
            <a:chOff x="4874550" y="2592163"/>
            <a:chExt cx="3415213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文本框 80"/>
            <p:cNvSpPr txBox="1"/>
            <p:nvPr/>
          </p:nvSpPr>
          <p:spPr>
            <a:xfrm>
              <a:off x="5363521" y="2620046"/>
              <a:ext cx="2926242" cy="432812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r>
                <a:rPr lang="zh-CN" altLang="en-US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快速提取文件的操作技巧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:a16="http://schemas.microsoft.com/office/drawing/2014/main" xmlns="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:a16="http://schemas.microsoft.com/office/drawing/2014/main" xmlns="" id="{455D39FF-8087-4676-A6B6-39A179F006CF}"/>
              </a:ext>
            </a:extLst>
          </p:cNvPr>
          <p:cNvSpPr txBox="1"/>
          <p:nvPr/>
        </p:nvSpPr>
        <p:spPr>
          <a:xfrm>
            <a:off x="4356373" y="926692"/>
            <a:ext cx="4082835" cy="12066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谢谢观看！</a:t>
            </a:r>
          </a:p>
        </p:txBody>
      </p:sp>
    </p:spTree>
    <p:extLst>
      <p:ext uri="{BB962C8B-B14F-4D97-AF65-F5344CB8AC3E}">
        <p14:creationId xmlns:p14="http://schemas.microsoft.com/office/powerpoint/2010/main" val="90318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xmlns="" id="{42CAC689-26A6-4B6F-B1ED-D35DCD73914A}"/>
              </a:ext>
            </a:extLst>
          </p:cNvPr>
          <p:cNvSpPr>
            <a:spLocks noChangeAspect="1"/>
          </p:cNvSpPr>
          <p:nvPr/>
        </p:nvSpPr>
        <p:spPr bwMode="auto">
          <a:xfrm>
            <a:off x="4267157" y="1010200"/>
            <a:ext cx="609685" cy="516584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71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DD70EDF5-F3FE-4B61-A044-155A77398593}"/>
              </a:ext>
            </a:extLst>
          </p:cNvPr>
          <p:cNvSpPr/>
          <p:nvPr/>
        </p:nvSpPr>
        <p:spPr>
          <a:xfrm>
            <a:off x="135172" y="1285707"/>
            <a:ext cx="8820000" cy="3381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9ED7FAB9-49C1-4BE1-BF7A-C1EF721743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1798" y="1285707"/>
            <a:ext cx="4997932" cy="3378963"/>
          </a:xfrm>
          <a:prstGeom prst="rect">
            <a:avLst/>
          </a:prstGeom>
        </p:spPr>
      </p:pic>
      <p:grpSp>
        <p:nvGrpSpPr>
          <p:cNvPr id="16" name="组合 1">
            <a:extLst>
              <a:ext uri="{FF2B5EF4-FFF2-40B4-BE49-F238E27FC236}">
                <a16:creationId xmlns:a16="http://schemas.microsoft.com/office/drawing/2014/main" xmlns="" id="{1F0D9005-5256-4CED-B654-5F88C4A867AF}"/>
              </a:ext>
            </a:extLst>
          </p:cNvPr>
          <p:cNvGrpSpPr>
            <a:grpSpLocks/>
          </p:cNvGrpSpPr>
          <p:nvPr/>
        </p:nvGrpSpPr>
        <p:grpSpPr bwMode="auto">
          <a:xfrm>
            <a:off x="300605" y="1417947"/>
            <a:ext cx="5743575" cy="1061907"/>
            <a:chOff x="859536" y="1549889"/>
            <a:chExt cx="5742745" cy="1061065"/>
          </a:xfrm>
        </p:grpSpPr>
        <p:sp>
          <p:nvSpPr>
            <p:cNvPr id="18" name="Title 1">
              <a:extLst>
                <a:ext uri="{FF2B5EF4-FFF2-40B4-BE49-F238E27FC236}">
                  <a16:creationId xmlns:a16="http://schemas.microsoft.com/office/drawing/2014/main" xmlns="" id="{300477A4-CC69-46D5-8F1D-6EAA3124E917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19" name="组合 3">
              <a:extLst>
                <a:ext uri="{FF2B5EF4-FFF2-40B4-BE49-F238E27FC236}">
                  <a16:creationId xmlns:a16="http://schemas.microsoft.com/office/drawing/2014/main" xmlns="" id="{5D44EA2C-6CFC-4FB5-928B-44AE078AF6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22" name="Freeform 16">
                <a:extLst>
                  <a:ext uri="{FF2B5EF4-FFF2-40B4-BE49-F238E27FC236}">
                    <a16:creationId xmlns:a16="http://schemas.microsoft.com/office/drawing/2014/main" xmlns="" id="{199F0963-803B-4B51-8D38-3ABC62D1A2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" name="AutoShape 14">
                <a:extLst>
                  <a:ext uri="{FF2B5EF4-FFF2-40B4-BE49-F238E27FC236}">
                    <a16:creationId xmlns:a16="http://schemas.microsoft.com/office/drawing/2014/main" xmlns="" id="{D5E7D38C-5E92-48DF-A45A-CC19ADE27D51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Oval 13">
                <a:extLst>
                  <a:ext uri="{FF2B5EF4-FFF2-40B4-BE49-F238E27FC236}">
                    <a16:creationId xmlns:a16="http://schemas.microsoft.com/office/drawing/2014/main" xmlns="" id="{4163E768-B21B-407D-9911-8B47C9BB6D2D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矩形 4">
              <a:extLst>
                <a:ext uri="{FF2B5EF4-FFF2-40B4-BE49-F238E27FC236}">
                  <a16:creationId xmlns:a16="http://schemas.microsoft.com/office/drawing/2014/main" xmlns="" id="{A0E789FD-2666-4ABD-B9B0-1116107FA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7" y="1618964"/>
              <a:ext cx="157508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理论要求</a:t>
              </a:r>
              <a:endParaRPr lang="zh-CN" altLang="en-US" sz="20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" name="TextBox 11">
              <a:extLst>
                <a:ext uri="{FF2B5EF4-FFF2-40B4-BE49-F238E27FC236}">
                  <a16:creationId xmlns:a16="http://schemas.microsoft.com/office/drawing/2014/main" xmlns="" id="{50A18B32-94AF-4C0A-B3F8-D4FDE25BC4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2703118" cy="522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FAT32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文件系统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文件分配表</a:t>
              </a:r>
              <a:r>
                <a:rPr lang="en-US" altLang="zh-CN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FAT32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文件系统的目录项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9">
            <a:extLst>
              <a:ext uri="{FF2B5EF4-FFF2-40B4-BE49-F238E27FC236}">
                <a16:creationId xmlns:a16="http://schemas.microsoft.com/office/drawing/2014/main" xmlns="" id="{68946B3C-CC61-4B67-BF83-50B5E4B2EA3E}"/>
              </a:ext>
            </a:extLst>
          </p:cNvPr>
          <p:cNvGrpSpPr>
            <a:grpSpLocks/>
          </p:cNvGrpSpPr>
          <p:nvPr/>
        </p:nvGrpSpPr>
        <p:grpSpPr bwMode="auto">
          <a:xfrm>
            <a:off x="300605" y="3365373"/>
            <a:ext cx="5743575" cy="1061907"/>
            <a:chOff x="859536" y="1549889"/>
            <a:chExt cx="5742745" cy="1061065"/>
          </a:xfrm>
        </p:grpSpPr>
        <p:sp>
          <p:nvSpPr>
            <p:cNvPr id="26" name="Title 1">
              <a:extLst>
                <a:ext uri="{FF2B5EF4-FFF2-40B4-BE49-F238E27FC236}">
                  <a16:creationId xmlns:a16="http://schemas.microsoft.com/office/drawing/2014/main" xmlns="" id="{5D7E2213-374E-4394-8655-1E86BBC67AC6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27" name="组合 11">
              <a:extLst>
                <a:ext uri="{FF2B5EF4-FFF2-40B4-BE49-F238E27FC236}">
                  <a16:creationId xmlns:a16="http://schemas.microsoft.com/office/drawing/2014/main" xmlns="" id="{AC2D047C-14A6-4E1D-A63F-A92C58D969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30" name="Freeform 16">
                <a:extLst>
                  <a:ext uri="{FF2B5EF4-FFF2-40B4-BE49-F238E27FC236}">
                    <a16:creationId xmlns:a16="http://schemas.microsoft.com/office/drawing/2014/main" xmlns="" id="{CF765CE1-0A7E-4B0B-821C-25D2D0D6C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AutoShape 14">
                <a:extLst>
                  <a:ext uri="{FF2B5EF4-FFF2-40B4-BE49-F238E27FC236}">
                    <a16:creationId xmlns:a16="http://schemas.microsoft.com/office/drawing/2014/main" xmlns="" id="{DB18E1E6-7B26-4EB0-8BEE-E1A7FADF1A62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Oval 13">
                <a:extLst>
                  <a:ext uri="{FF2B5EF4-FFF2-40B4-BE49-F238E27FC236}">
                    <a16:creationId xmlns:a16="http://schemas.microsoft.com/office/drawing/2014/main" xmlns="" id="{7307572D-AAEB-4521-B028-C89AA026C9D8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8" name="矩形 12">
              <a:extLst>
                <a:ext uri="{FF2B5EF4-FFF2-40B4-BE49-F238E27FC236}">
                  <a16:creationId xmlns:a16="http://schemas.microsoft.com/office/drawing/2014/main" xmlns="" id="{B6236A2E-517A-4BA6-A314-B11405865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8" y="1618964"/>
              <a:ext cx="157508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技能要求</a:t>
              </a:r>
            </a:p>
          </p:txBody>
        </p:sp>
        <p:sp>
          <p:nvSpPr>
            <p:cNvPr id="29" name="TextBox 11">
              <a:extLst>
                <a:ext uri="{FF2B5EF4-FFF2-40B4-BE49-F238E27FC236}">
                  <a16:creationId xmlns:a16="http://schemas.microsoft.com/office/drawing/2014/main" xmlns="" id="{65309359-9240-40F5-838F-A318E02E38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1808967" cy="522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认识故障现象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解决出现的问题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464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xmlns="" id="{185E8EEB-1354-4D98-8840-9D6A25A1EEAE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104374"/>
            <a:ext cx="609685" cy="422410"/>
          </a:xfrm>
          <a:custGeom>
            <a:avLst/>
            <a:gdLst>
              <a:gd name="connsiteX0" fmla="*/ 446710 w 607639"/>
              <a:gd name="connsiteY0" fmla="*/ 256866 h 420993"/>
              <a:gd name="connsiteX1" fmla="*/ 364838 w 607639"/>
              <a:gd name="connsiteY1" fmla="*/ 267065 h 420993"/>
              <a:gd name="connsiteX2" fmla="*/ 373738 w 607639"/>
              <a:gd name="connsiteY2" fmla="*/ 301992 h 420993"/>
              <a:gd name="connsiteX3" fmla="*/ 519615 w 607639"/>
              <a:gd name="connsiteY3" fmla="*/ 301992 h 420993"/>
              <a:gd name="connsiteX4" fmla="*/ 528515 w 607639"/>
              <a:gd name="connsiteY4" fmla="*/ 267065 h 420993"/>
              <a:gd name="connsiteX5" fmla="*/ 446710 w 607639"/>
              <a:gd name="connsiteY5" fmla="*/ 256866 h 420993"/>
              <a:gd name="connsiteX6" fmla="*/ 160918 w 607639"/>
              <a:gd name="connsiteY6" fmla="*/ 256866 h 420993"/>
              <a:gd name="connsiteX7" fmla="*/ 79035 w 607639"/>
              <a:gd name="connsiteY7" fmla="*/ 267065 h 420993"/>
              <a:gd name="connsiteX8" fmla="*/ 87936 w 607639"/>
              <a:gd name="connsiteY8" fmla="*/ 301992 h 420993"/>
              <a:gd name="connsiteX9" fmla="*/ 233901 w 607639"/>
              <a:gd name="connsiteY9" fmla="*/ 301992 h 420993"/>
              <a:gd name="connsiteX10" fmla="*/ 242801 w 607639"/>
              <a:gd name="connsiteY10" fmla="*/ 267065 h 420993"/>
              <a:gd name="connsiteX11" fmla="*/ 160918 w 607639"/>
              <a:gd name="connsiteY11" fmla="*/ 256866 h 420993"/>
              <a:gd name="connsiteX12" fmla="*/ 446710 w 607639"/>
              <a:gd name="connsiteY12" fmla="*/ 194922 h 420993"/>
              <a:gd name="connsiteX13" fmla="*/ 364838 w 607639"/>
              <a:gd name="connsiteY13" fmla="*/ 205120 h 420993"/>
              <a:gd name="connsiteX14" fmla="*/ 373738 w 607639"/>
              <a:gd name="connsiteY14" fmla="*/ 240047 h 420993"/>
              <a:gd name="connsiteX15" fmla="*/ 519615 w 607639"/>
              <a:gd name="connsiteY15" fmla="*/ 240047 h 420993"/>
              <a:gd name="connsiteX16" fmla="*/ 528515 w 607639"/>
              <a:gd name="connsiteY16" fmla="*/ 205120 h 420993"/>
              <a:gd name="connsiteX17" fmla="*/ 446710 w 607639"/>
              <a:gd name="connsiteY17" fmla="*/ 194922 h 420993"/>
              <a:gd name="connsiteX18" fmla="*/ 160918 w 607639"/>
              <a:gd name="connsiteY18" fmla="*/ 194922 h 420993"/>
              <a:gd name="connsiteX19" fmla="*/ 79035 w 607639"/>
              <a:gd name="connsiteY19" fmla="*/ 205120 h 420993"/>
              <a:gd name="connsiteX20" fmla="*/ 87936 w 607639"/>
              <a:gd name="connsiteY20" fmla="*/ 240047 h 420993"/>
              <a:gd name="connsiteX21" fmla="*/ 233901 w 607639"/>
              <a:gd name="connsiteY21" fmla="*/ 240047 h 420993"/>
              <a:gd name="connsiteX22" fmla="*/ 242801 w 607639"/>
              <a:gd name="connsiteY22" fmla="*/ 205120 h 420993"/>
              <a:gd name="connsiteX23" fmla="*/ 160918 w 607639"/>
              <a:gd name="connsiteY23" fmla="*/ 194922 h 420993"/>
              <a:gd name="connsiteX24" fmla="*/ 446710 w 607639"/>
              <a:gd name="connsiteY24" fmla="*/ 132888 h 420993"/>
              <a:gd name="connsiteX25" fmla="*/ 364838 w 607639"/>
              <a:gd name="connsiteY25" fmla="*/ 143086 h 420993"/>
              <a:gd name="connsiteX26" fmla="*/ 373738 w 607639"/>
              <a:gd name="connsiteY26" fmla="*/ 178013 h 420993"/>
              <a:gd name="connsiteX27" fmla="*/ 519615 w 607639"/>
              <a:gd name="connsiteY27" fmla="*/ 178013 h 420993"/>
              <a:gd name="connsiteX28" fmla="*/ 528515 w 607639"/>
              <a:gd name="connsiteY28" fmla="*/ 143086 h 420993"/>
              <a:gd name="connsiteX29" fmla="*/ 446710 w 607639"/>
              <a:gd name="connsiteY29" fmla="*/ 132888 h 420993"/>
              <a:gd name="connsiteX30" fmla="*/ 160918 w 607639"/>
              <a:gd name="connsiteY30" fmla="*/ 132888 h 420993"/>
              <a:gd name="connsiteX31" fmla="*/ 79035 w 607639"/>
              <a:gd name="connsiteY31" fmla="*/ 143086 h 420993"/>
              <a:gd name="connsiteX32" fmla="*/ 87936 w 607639"/>
              <a:gd name="connsiteY32" fmla="*/ 178013 h 420993"/>
              <a:gd name="connsiteX33" fmla="*/ 233901 w 607639"/>
              <a:gd name="connsiteY33" fmla="*/ 178013 h 420993"/>
              <a:gd name="connsiteX34" fmla="*/ 242801 w 607639"/>
              <a:gd name="connsiteY34" fmla="*/ 143086 h 420993"/>
              <a:gd name="connsiteX35" fmla="*/ 160918 w 607639"/>
              <a:gd name="connsiteY35" fmla="*/ 132888 h 420993"/>
              <a:gd name="connsiteX36" fmla="*/ 446710 w 607639"/>
              <a:gd name="connsiteY36" fmla="*/ 70854 h 420993"/>
              <a:gd name="connsiteX37" fmla="*/ 364838 w 607639"/>
              <a:gd name="connsiteY37" fmla="*/ 81053 h 420993"/>
              <a:gd name="connsiteX38" fmla="*/ 373738 w 607639"/>
              <a:gd name="connsiteY38" fmla="*/ 115980 h 420993"/>
              <a:gd name="connsiteX39" fmla="*/ 519615 w 607639"/>
              <a:gd name="connsiteY39" fmla="*/ 115980 h 420993"/>
              <a:gd name="connsiteX40" fmla="*/ 528515 w 607639"/>
              <a:gd name="connsiteY40" fmla="*/ 81053 h 420993"/>
              <a:gd name="connsiteX41" fmla="*/ 446710 w 607639"/>
              <a:gd name="connsiteY41" fmla="*/ 70854 h 420993"/>
              <a:gd name="connsiteX42" fmla="*/ 160918 w 607639"/>
              <a:gd name="connsiteY42" fmla="*/ 70854 h 420993"/>
              <a:gd name="connsiteX43" fmla="*/ 79035 w 607639"/>
              <a:gd name="connsiteY43" fmla="*/ 81053 h 420993"/>
              <a:gd name="connsiteX44" fmla="*/ 87936 w 607639"/>
              <a:gd name="connsiteY44" fmla="*/ 115980 h 420993"/>
              <a:gd name="connsiteX45" fmla="*/ 233901 w 607639"/>
              <a:gd name="connsiteY45" fmla="*/ 115980 h 420993"/>
              <a:gd name="connsiteX46" fmla="*/ 242801 w 607639"/>
              <a:gd name="connsiteY46" fmla="*/ 81053 h 420993"/>
              <a:gd name="connsiteX47" fmla="*/ 160918 w 607639"/>
              <a:gd name="connsiteY47" fmla="*/ 70854 h 420993"/>
              <a:gd name="connsiteX48" fmla="*/ 446721 w 607639"/>
              <a:gd name="connsiteY48" fmla="*/ 0 h 420993"/>
              <a:gd name="connsiteX49" fmla="*/ 597760 w 607639"/>
              <a:gd name="connsiteY49" fmla="*/ 36349 h 420993"/>
              <a:gd name="connsiteX50" fmla="*/ 607639 w 607639"/>
              <a:gd name="connsiteY50" fmla="*/ 41415 h 420993"/>
              <a:gd name="connsiteX51" fmla="*/ 607639 w 607639"/>
              <a:gd name="connsiteY51" fmla="*/ 420993 h 420993"/>
              <a:gd name="connsiteX52" fmla="*/ 581294 w 607639"/>
              <a:gd name="connsiteY52" fmla="*/ 407484 h 420993"/>
              <a:gd name="connsiteX53" fmla="*/ 446721 w 607639"/>
              <a:gd name="connsiteY53" fmla="*/ 375134 h 420993"/>
              <a:gd name="connsiteX54" fmla="*/ 321849 w 607639"/>
              <a:gd name="connsiteY54" fmla="*/ 402774 h 420993"/>
              <a:gd name="connsiteX55" fmla="*/ 321849 w 607639"/>
              <a:gd name="connsiteY55" fmla="*/ 24351 h 420993"/>
              <a:gd name="connsiteX56" fmla="*/ 446721 w 607639"/>
              <a:gd name="connsiteY56" fmla="*/ 0 h 420993"/>
              <a:gd name="connsiteX57" fmla="*/ 160918 w 607639"/>
              <a:gd name="connsiteY57" fmla="*/ 0 h 420993"/>
              <a:gd name="connsiteX58" fmla="*/ 285790 w 607639"/>
              <a:gd name="connsiteY58" fmla="*/ 24351 h 420993"/>
              <a:gd name="connsiteX59" fmla="*/ 285790 w 607639"/>
              <a:gd name="connsiteY59" fmla="*/ 402774 h 420993"/>
              <a:gd name="connsiteX60" fmla="*/ 160918 w 607639"/>
              <a:gd name="connsiteY60" fmla="*/ 375134 h 420993"/>
              <a:gd name="connsiteX61" fmla="*/ 26256 w 607639"/>
              <a:gd name="connsiteY61" fmla="*/ 407484 h 420993"/>
              <a:gd name="connsiteX62" fmla="*/ 0 w 607639"/>
              <a:gd name="connsiteY62" fmla="*/ 420993 h 420993"/>
              <a:gd name="connsiteX63" fmla="*/ 0 w 607639"/>
              <a:gd name="connsiteY63" fmla="*/ 41415 h 420993"/>
              <a:gd name="connsiteX64" fmla="*/ 9791 w 607639"/>
              <a:gd name="connsiteY64" fmla="*/ 36349 h 420993"/>
              <a:gd name="connsiteX65" fmla="*/ 160918 w 607639"/>
              <a:gd name="connsiteY65" fmla="*/ 0 h 420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639" h="420993">
                <a:moveTo>
                  <a:pt x="446710" y="256866"/>
                </a:moveTo>
                <a:cubicBezTo>
                  <a:pt x="419174" y="256866"/>
                  <a:pt x="391628" y="260266"/>
                  <a:pt x="364838" y="267065"/>
                </a:cubicBezTo>
                <a:lnTo>
                  <a:pt x="373738" y="301992"/>
                </a:lnTo>
                <a:cubicBezTo>
                  <a:pt x="421444" y="289905"/>
                  <a:pt x="471909" y="289905"/>
                  <a:pt x="519615" y="301992"/>
                </a:cubicBezTo>
                <a:lnTo>
                  <a:pt x="528515" y="267065"/>
                </a:lnTo>
                <a:cubicBezTo>
                  <a:pt x="501770" y="260266"/>
                  <a:pt x="474245" y="256866"/>
                  <a:pt x="446710" y="256866"/>
                </a:cubicBezTo>
                <a:close/>
                <a:moveTo>
                  <a:pt x="160918" y="256866"/>
                </a:moveTo>
                <a:cubicBezTo>
                  <a:pt x="133372" y="256866"/>
                  <a:pt x="105825" y="260266"/>
                  <a:pt x="79035" y="267065"/>
                </a:cubicBezTo>
                <a:lnTo>
                  <a:pt x="87936" y="301992"/>
                </a:lnTo>
                <a:cubicBezTo>
                  <a:pt x="135730" y="289905"/>
                  <a:pt x="186106" y="289905"/>
                  <a:pt x="233901" y="301992"/>
                </a:cubicBezTo>
                <a:lnTo>
                  <a:pt x="242801" y="267065"/>
                </a:lnTo>
                <a:cubicBezTo>
                  <a:pt x="216011" y="260266"/>
                  <a:pt x="188465" y="256866"/>
                  <a:pt x="160918" y="256866"/>
                </a:cubicBezTo>
                <a:close/>
                <a:moveTo>
                  <a:pt x="446710" y="194922"/>
                </a:moveTo>
                <a:cubicBezTo>
                  <a:pt x="419174" y="194922"/>
                  <a:pt x="391628" y="198321"/>
                  <a:pt x="364838" y="205120"/>
                </a:cubicBezTo>
                <a:lnTo>
                  <a:pt x="373738" y="240047"/>
                </a:lnTo>
                <a:cubicBezTo>
                  <a:pt x="421444" y="227871"/>
                  <a:pt x="471909" y="227871"/>
                  <a:pt x="519615" y="240047"/>
                </a:cubicBezTo>
                <a:lnTo>
                  <a:pt x="528515" y="205120"/>
                </a:lnTo>
                <a:cubicBezTo>
                  <a:pt x="501770" y="198321"/>
                  <a:pt x="474245" y="194922"/>
                  <a:pt x="446710" y="194922"/>
                </a:cubicBezTo>
                <a:close/>
                <a:moveTo>
                  <a:pt x="160918" y="194922"/>
                </a:moveTo>
                <a:cubicBezTo>
                  <a:pt x="133372" y="194922"/>
                  <a:pt x="105825" y="198321"/>
                  <a:pt x="79035" y="205120"/>
                </a:cubicBezTo>
                <a:lnTo>
                  <a:pt x="87936" y="240047"/>
                </a:lnTo>
                <a:cubicBezTo>
                  <a:pt x="135730" y="227871"/>
                  <a:pt x="186106" y="227871"/>
                  <a:pt x="233901" y="240047"/>
                </a:cubicBezTo>
                <a:lnTo>
                  <a:pt x="242801" y="205120"/>
                </a:lnTo>
                <a:cubicBezTo>
                  <a:pt x="216011" y="198321"/>
                  <a:pt x="188465" y="194922"/>
                  <a:pt x="160918" y="194922"/>
                </a:cubicBezTo>
                <a:close/>
                <a:moveTo>
                  <a:pt x="446710" y="132888"/>
                </a:moveTo>
                <a:cubicBezTo>
                  <a:pt x="419174" y="132888"/>
                  <a:pt x="391628" y="136287"/>
                  <a:pt x="364838" y="143086"/>
                </a:cubicBezTo>
                <a:lnTo>
                  <a:pt x="373738" y="178013"/>
                </a:lnTo>
                <a:cubicBezTo>
                  <a:pt x="421444" y="165927"/>
                  <a:pt x="471909" y="165927"/>
                  <a:pt x="519615" y="178013"/>
                </a:cubicBezTo>
                <a:lnTo>
                  <a:pt x="528515" y="143086"/>
                </a:lnTo>
                <a:cubicBezTo>
                  <a:pt x="501770" y="136287"/>
                  <a:pt x="474245" y="132888"/>
                  <a:pt x="446710" y="132888"/>
                </a:cubicBezTo>
                <a:close/>
                <a:moveTo>
                  <a:pt x="160918" y="132888"/>
                </a:moveTo>
                <a:cubicBezTo>
                  <a:pt x="133372" y="132888"/>
                  <a:pt x="105825" y="136287"/>
                  <a:pt x="79035" y="143086"/>
                </a:cubicBezTo>
                <a:lnTo>
                  <a:pt x="87936" y="178013"/>
                </a:lnTo>
                <a:cubicBezTo>
                  <a:pt x="135730" y="165927"/>
                  <a:pt x="186106" y="165927"/>
                  <a:pt x="233901" y="178013"/>
                </a:cubicBezTo>
                <a:lnTo>
                  <a:pt x="242801" y="143086"/>
                </a:lnTo>
                <a:cubicBezTo>
                  <a:pt x="216011" y="136287"/>
                  <a:pt x="188465" y="132888"/>
                  <a:pt x="160918" y="132888"/>
                </a:cubicBezTo>
                <a:close/>
                <a:moveTo>
                  <a:pt x="446710" y="70854"/>
                </a:moveTo>
                <a:cubicBezTo>
                  <a:pt x="419174" y="70854"/>
                  <a:pt x="391628" y="74254"/>
                  <a:pt x="364838" y="81053"/>
                </a:cubicBezTo>
                <a:lnTo>
                  <a:pt x="373738" y="115980"/>
                </a:lnTo>
                <a:cubicBezTo>
                  <a:pt x="421444" y="103893"/>
                  <a:pt x="471909" y="103893"/>
                  <a:pt x="519615" y="115980"/>
                </a:cubicBezTo>
                <a:lnTo>
                  <a:pt x="528515" y="81053"/>
                </a:lnTo>
                <a:cubicBezTo>
                  <a:pt x="501770" y="74254"/>
                  <a:pt x="474245" y="70854"/>
                  <a:pt x="446710" y="70854"/>
                </a:cubicBezTo>
                <a:close/>
                <a:moveTo>
                  <a:pt x="160918" y="70854"/>
                </a:moveTo>
                <a:cubicBezTo>
                  <a:pt x="133372" y="70854"/>
                  <a:pt x="105825" y="74254"/>
                  <a:pt x="79035" y="81053"/>
                </a:cubicBezTo>
                <a:lnTo>
                  <a:pt x="87936" y="115980"/>
                </a:lnTo>
                <a:cubicBezTo>
                  <a:pt x="135730" y="103893"/>
                  <a:pt x="186106" y="103893"/>
                  <a:pt x="233901" y="115980"/>
                </a:cubicBezTo>
                <a:lnTo>
                  <a:pt x="242801" y="81053"/>
                </a:lnTo>
                <a:cubicBezTo>
                  <a:pt x="216011" y="74254"/>
                  <a:pt x="188465" y="70854"/>
                  <a:pt x="160918" y="70854"/>
                </a:cubicBezTo>
                <a:close/>
                <a:moveTo>
                  <a:pt x="446721" y="0"/>
                </a:moveTo>
                <a:cubicBezTo>
                  <a:pt x="498966" y="0"/>
                  <a:pt x="551211" y="12620"/>
                  <a:pt x="597760" y="36349"/>
                </a:cubicBezTo>
                <a:lnTo>
                  <a:pt x="607639" y="41415"/>
                </a:lnTo>
                <a:lnTo>
                  <a:pt x="607639" y="420993"/>
                </a:lnTo>
                <a:lnTo>
                  <a:pt x="581294" y="407484"/>
                </a:lnTo>
                <a:cubicBezTo>
                  <a:pt x="539908" y="386333"/>
                  <a:pt x="493270" y="375134"/>
                  <a:pt x="446721" y="375134"/>
                </a:cubicBezTo>
                <a:cubicBezTo>
                  <a:pt x="403732" y="375134"/>
                  <a:pt x="360833" y="384644"/>
                  <a:pt x="321849" y="402774"/>
                </a:cubicBezTo>
                <a:lnTo>
                  <a:pt x="321849" y="24351"/>
                </a:lnTo>
                <a:cubicBezTo>
                  <a:pt x="361367" y="8354"/>
                  <a:pt x="403999" y="0"/>
                  <a:pt x="446721" y="0"/>
                </a:cubicBezTo>
                <a:close/>
                <a:moveTo>
                  <a:pt x="160918" y="0"/>
                </a:moveTo>
                <a:cubicBezTo>
                  <a:pt x="203640" y="0"/>
                  <a:pt x="246273" y="8354"/>
                  <a:pt x="285790" y="24351"/>
                </a:cubicBezTo>
                <a:lnTo>
                  <a:pt x="285790" y="402774"/>
                </a:lnTo>
                <a:cubicBezTo>
                  <a:pt x="246807" y="384644"/>
                  <a:pt x="203907" y="375134"/>
                  <a:pt x="160918" y="375134"/>
                </a:cubicBezTo>
                <a:cubicBezTo>
                  <a:pt x="114281" y="375134"/>
                  <a:pt x="67732" y="386333"/>
                  <a:pt x="26256" y="407484"/>
                </a:cubicBezTo>
                <a:lnTo>
                  <a:pt x="0" y="420993"/>
                </a:lnTo>
                <a:lnTo>
                  <a:pt x="0" y="41415"/>
                </a:lnTo>
                <a:lnTo>
                  <a:pt x="9791" y="36349"/>
                </a:lnTo>
                <a:cubicBezTo>
                  <a:pt x="56339" y="12620"/>
                  <a:pt x="108584" y="0"/>
                  <a:pt x="160918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71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BC802E93-FF9D-4FDF-897C-7EB2362BFD31}"/>
              </a:ext>
            </a:extLst>
          </p:cNvPr>
          <p:cNvGrpSpPr/>
          <p:nvPr/>
        </p:nvGrpSpPr>
        <p:grpSpPr>
          <a:xfrm>
            <a:off x="1911272" y="3499659"/>
            <a:ext cx="5251012" cy="1510387"/>
            <a:chOff x="2323939" y="4317710"/>
            <a:chExt cx="6608715" cy="1900908"/>
          </a:xfrm>
        </p:grpSpPr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xmlns="" id="{05BA1100-8282-4D8F-9F4F-F433B8596D12}"/>
                </a:ext>
              </a:extLst>
            </p:cNvPr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3939" y="4317710"/>
              <a:ext cx="6608715" cy="1427273"/>
            </a:xfrm>
            <a:prstGeom prst="rect">
              <a:avLst/>
            </a:prstGeom>
          </p:spPr>
        </p:pic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BF1B9243-7069-43B7-81B1-86F8EC67B92D}"/>
                </a:ext>
              </a:extLst>
            </p:cNvPr>
            <p:cNvSpPr/>
            <p:nvPr/>
          </p:nvSpPr>
          <p:spPr>
            <a:xfrm>
              <a:off x="4132136" y="5827632"/>
              <a:ext cx="2992321" cy="3909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indent="266700" algn="ctr">
                <a:lnSpc>
                  <a:spcPts val="2000"/>
                </a:lnSpc>
                <a:spcAft>
                  <a:spcPts val="0"/>
                </a:spcAft>
              </a:pPr>
              <a:r>
                <a:rPr lang="zh-CN" altLang="en-US" sz="1200" b="1" kern="100" dirty="0">
                  <a:solidFill>
                    <a:schemeClr val="bg1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1200" b="1" kern="100" dirty="0">
                  <a:solidFill>
                    <a:schemeClr val="bg1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3-1 FAT32</a:t>
              </a:r>
              <a:r>
                <a:rPr lang="zh-CN" altLang="en-US" sz="1200" b="1" kern="100" dirty="0">
                  <a:solidFill>
                    <a:schemeClr val="bg1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文件系统分配表</a:t>
              </a:r>
              <a:endParaRPr lang="zh-CN" altLang="zh-CN" sz="1200" b="1" kern="100" dirty="0">
                <a:solidFill>
                  <a:schemeClr val="bg1"/>
                </a:solidFill>
                <a:latin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6" name="矩形: 圆角 55">
            <a:extLst>
              <a:ext uri="{FF2B5EF4-FFF2-40B4-BE49-F238E27FC236}">
                <a16:creationId xmlns:a16="http://schemas.microsoft.com/office/drawing/2014/main" xmlns="" id="{E87BFCB7-50B5-4A45-AE2E-CEB29AB2FE5F}"/>
              </a:ext>
            </a:extLst>
          </p:cNvPr>
          <p:cNvSpPr/>
          <p:nvPr/>
        </p:nvSpPr>
        <p:spPr>
          <a:xfrm>
            <a:off x="497238" y="1095377"/>
            <a:ext cx="8076921" cy="2085974"/>
          </a:xfrm>
          <a:prstGeom prst="roundRect">
            <a:avLst>
              <a:gd name="adj" fmla="val 8712"/>
            </a:avLst>
          </a:prstGeom>
          <a:solidFill>
            <a:schemeClr val="bg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B075D7B7-4B46-450D-B67B-F74453579970}"/>
              </a:ext>
            </a:extLst>
          </p:cNvPr>
          <p:cNvSpPr/>
          <p:nvPr/>
        </p:nvSpPr>
        <p:spPr>
          <a:xfrm>
            <a:off x="850860" y="1190156"/>
            <a:ext cx="7028952" cy="1887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ts val="2000"/>
              </a:lnSpc>
              <a:spcAft>
                <a:spcPts val="0"/>
              </a:spcAft>
            </a:pPr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根据</a:t>
            </a: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文件系统文件分配表可知，文件和文件夹内容储存在簇中，如果一个文件或文件夹需要多于一个簇的空间，则用</a:t>
            </a: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表来描述，如何找到另外的簇。</a:t>
            </a: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结构用于指出文件的下一个簇，同时也说明了簇的分配状态。</a:t>
            </a: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FAT12</a:t>
            </a:r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FAT16</a:t>
            </a:r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这三种文件系统之间的主要区别在与</a:t>
            </a: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项的大小不同，通过查找</a:t>
            </a: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FAT1</a:t>
            </a:r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FAT2</a:t>
            </a:r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的开头标志</a:t>
            </a: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F8FFFF</a:t>
            </a:r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所在的扇区即可</a:t>
            </a: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按</a:t>
            </a: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F3</a:t>
            </a:r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查找下一个</a:t>
            </a: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F8FFFF)</a:t>
            </a:r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区由两个大小相等的</a:t>
            </a: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表组成</a:t>
            </a: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——FAT1</a:t>
            </a:r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FAT2</a:t>
            </a:r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FAT2</a:t>
            </a:r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紧跟在</a:t>
            </a: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FAT1</a:t>
            </a:r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之后，然后</a:t>
            </a: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FAT=FAT2-FAT1</a:t>
            </a:r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indent="532800" algn="just">
              <a:lnSpc>
                <a:spcPts val="2000"/>
              </a:lnSpc>
              <a:spcAft>
                <a:spcPts val="0"/>
              </a:spcAft>
            </a:pP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两个</a:t>
            </a: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表的排列顺序：先是</a:t>
            </a: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表</a:t>
            </a: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表</a:t>
            </a: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后到根目录和数据区。具体结构如下图</a:t>
            </a:r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3-1</a:t>
            </a:r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所示。</a:t>
            </a:r>
          </a:p>
        </p:txBody>
      </p:sp>
    </p:spTree>
    <p:extLst>
      <p:ext uri="{BB962C8B-B14F-4D97-AF65-F5344CB8AC3E}">
        <p14:creationId xmlns:p14="http://schemas.microsoft.com/office/powerpoint/2010/main" val="97285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FC29421-1821-4A7B-A201-19AB92A83086}"/>
              </a:ext>
            </a:extLst>
          </p:cNvPr>
          <p:cNvSpPr/>
          <p:nvPr/>
        </p:nvSpPr>
        <p:spPr>
          <a:xfrm>
            <a:off x="135172" y="1285707"/>
            <a:ext cx="8820000" cy="3381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87FF31D3-BF58-4910-A922-F61E030E09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5514" y="1666318"/>
            <a:ext cx="3622876" cy="2619932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39B6A3EA-89FF-4BDA-9E3A-3A697EEE2D6F}"/>
              </a:ext>
            </a:extLst>
          </p:cNvPr>
          <p:cNvSpPr/>
          <p:nvPr/>
        </p:nvSpPr>
        <p:spPr>
          <a:xfrm>
            <a:off x="423746" y="1498571"/>
            <a:ext cx="435122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文件系统</a:t>
            </a:r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文件系统的每一个文件和文件夹都被分配到一个目录项，目录项中记录着文件名、大小、文件内容起始地址以及其他一些元数，而</a:t>
            </a:r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的根目录通常位于</a:t>
            </a:r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号簇。</a:t>
            </a:r>
            <a:endParaRPr lang="zh-CN" altLang="zh-CN" sz="20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1A19FF87-80C4-49C0-B9CE-74A4C6F2DDD8}"/>
              </a:ext>
            </a:extLst>
          </p:cNvPr>
          <p:cNvCxnSpPr/>
          <p:nvPr/>
        </p:nvCxnSpPr>
        <p:spPr>
          <a:xfrm>
            <a:off x="410678" y="1423135"/>
            <a:ext cx="4428000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34F989DA-7434-47C1-97A8-93481FFC8451}"/>
              </a:ext>
            </a:extLst>
          </p:cNvPr>
          <p:cNvCxnSpPr/>
          <p:nvPr/>
        </p:nvCxnSpPr>
        <p:spPr>
          <a:xfrm>
            <a:off x="414222" y="4559300"/>
            <a:ext cx="4428000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6044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xmlns="" id="{0B9D936F-7820-4457-A7B3-914E475E6926}"/>
              </a:ext>
            </a:extLst>
          </p:cNvPr>
          <p:cNvSpPr>
            <a:spLocks noChangeAspect="1"/>
          </p:cNvSpPr>
          <p:nvPr/>
        </p:nvSpPr>
        <p:spPr bwMode="auto">
          <a:xfrm>
            <a:off x="4275108" y="983973"/>
            <a:ext cx="609685" cy="598393"/>
          </a:xfrm>
          <a:custGeom>
            <a:avLst/>
            <a:gdLst>
              <a:gd name="T0" fmla="*/ 5204 w 6300"/>
              <a:gd name="T1" fmla="*/ 4432 h 6181"/>
              <a:gd name="T2" fmla="*/ 3924 w 6300"/>
              <a:gd name="T3" fmla="*/ 3151 h 6181"/>
              <a:gd name="T4" fmla="*/ 4963 w 6300"/>
              <a:gd name="T5" fmla="*/ 2112 h 6181"/>
              <a:gd name="T6" fmla="*/ 5932 w 6300"/>
              <a:gd name="T7" fmla="*/ 1837 h 6181"/>
              <a:gd name="T8" fmla="*/ 6179 w 6300"/>
              <a:gd name="T9" fmla="*/ 773 h 6181"/>
              <a:gd name="T10" fmla="*/ 5690 w 6300"/>
              <a:gd name="T11" fmla="*/ 1262 h 6181"/>
              <a:gd name="T12" fmla="*/ 5051 w 6300"/>
              <a:gd name="T13" fmla="*/ 1250 h 6181"/>
              <a:gd name="T14" fmla="*/ 5038 w 6300"/>
              <a:gd name="T15" fmla="*/ 611 h 6181"/>
              <a:gd name="T16" fmla="*/ 5527 w 6300"/>
              <a:gd name="T17" fmla="*/ 122 h 6181"/>
              <a:gd name="T18" fmla="*/ 4463 w 6300"/>
              <a:gd name="T19" fmla="*/ 368 h 6181"/>
              <a:gd name="T20" fmla="*/ 4189 w 6300"/>
              <a:gd name="T21" fmla="*/ 1338 h 6181"/>
              <a:gd name="T22" fmla="*/ 3150 w 6300"/>
              <a:gd name="T23" fmla="*/ 2376 h 6181"/>
              <a:gd name="T24" fmla="*/ 2111 w 6300"/>
              <a:gd name="T25" fmla="*/ 1338 h 6181"/>
              <a:gd name="T26" fmla="*/ 1837 w 6300"/>
              <a:gd name="T27" fmla="*/ 368 h 6181"/>
              <a:gd name="T28" fmla="*/ 773 w 6300"/>
              <a:gd name="T29" fmla="*/ 122 h 6181"/>
              <a:gd name="T30" fmla="*/ 1261 w 6300"/>
              <a:gd name="T31" fmla="*/ 611 h 6181"/>
              <a:gd name="T32" fmla="*/ 1249 w 6300"/>
              <a:gd name="T33" fmla="*/ 1250 h 6181"/>
              <a:gd name="T34" fmla="*/ 610 w 6300"/>
              <a:gd name="T35" fmla="*/ 1262 h 6181"/>
              <a:gd name="T36" fmla="*/ 122 w 6300"/>
              <a:gd name="T37" fmla="*/ 773 h 6181"/>
              <a:gd name="T38" fmla="*/ 368 w 6300"/>
              <a:gd name="T39" fmla="*/ 1838 h 6181"/>
              <a:gd name="T40" fmla="*/ 1338 w 6300"/>
              <a:gd name="T41" fmla="*/ 2112 h 6181"/>
              <a:gd name="T42" fmla="*/ 2376 w 6300"/>
              <a:gd name="T43" fmla="*/ 3150 h 6181"/>
              <a:gd name="T44" fmla="*/ 1096 w 6300"/>
              <a:gd name="T45" fmla="*/ 4430 h 6181"/>
              <a:gd name="T46" fmla="*/ 448 w 6300"/>
              <a:gd name="T47" fmla="*/ 4670 h 6181"/>
              <a:gd name="T48" fmla="*/ 448 w 6300"/>
              <a:gd name="T49" fmla="*/ 5854 h 6181"/>
              <a:gd name="T50" fmla="*/ 1631 w 6300"/>
              <a:gd name="T51" fmla="*/ 5854 h 6181"/>
              <a:gd name="T52" fmla="*/ 1871 w 6300"/>
              <a:gd name="T53" fmla="*/ 5204 h 6181"/>
              <a:gd name="T54" fmla="*/ 3150 w 6300"/>
              <a:gd name="T55" fmla="*/ 3925 h 6181"/>
              <a:gd name="T56" fmla="*/ 4430 w 6300"/>
              <a:gd name="T57" fmla="*/ 5205 h 6181"/>
              <a:gd name="T58" fmla="*/ 4670 w 6300"/>
              <a:gd name="T59" fmla="*/ 5854 h 6181"/>
              <a:gd name="T60" fmla="*/ 5853 w 6300"/>
              <a:gd name="T61" fmla="*/ 5854 h 6181"/>
              <a:gd name="T62" fmla="*/ 5853 w 6300"/>
              <a:gd name="T63" fmla="*/ 4670 h 6181"/>
              <a:gd name="T64" fmla="*/ 5204 w 6300"/>
              <a:gd name="T65" fmla="*/ 4432 h 6181"/>
              <a:gd name="T66" fmla="*/ 1153 w 6300"/>
              <a:gd name="T67" fmla="*/ 5687 h 6181"/>
              <a:gd name="T68" fmla="*/ 727 w 6300"/>
              <a:gd name="T69" fmla="*/ 5573 h 6181"/>
              <a:gd name="T70" fmla="*/ 614 w 6300"/>
              <a:gd name="T71" fmla="*/ 5148 h 6181"/>
              <a:gd name="T72" fmla="*/ 925 w 6300"/>
              <a:gd name="T73" fmla="*/ 4836 h 6181"/>
              <a:gd name="T74" fmla="*/ 1350 w 6300"/>
              <a:gd name="T75" fmla="*/ 4950 h 6181"/>
              <a:gd name="T76" fmla="*/ 1464 w 6300"/>
              <a:gd name="T77" fmla="*/ 5375 h 6181"/>
              <a:gd name="T78" fmla="*/ 1153 w 6300"/>
              <a:gd name="T79" fmla="*/ 5687 h 6181"/>
              <a:gd name="T80" fmla="*/ 5573 w 6300"/>
              <a:gd name="T81" fmla="*/ 5574 h 6181"/>
              <a:gd name="T82" fmla="*/ 5147 w 6300"/>
              <a:gd name="T83" fmla="*/ 5688 h 6181"/>
              <a:gd name="T84" fmla="*/ 4836 w 6300"/>
              <a:gd name="T85" fmla="*/ 5376 h 6181"/>
              <a:gd name="T86" fmla="*/ 4949 w 6300"/>
              <a:gd name="T87" fmla="*/ 4951 h 6181"/>
              <a:gd name="T88" fmla="*/ 5375 w 6300"/>
              <a:gd name="T89" fmla="*/ 4837 h 6181"/>
              <a:gd name="T90" fmla="*/ 5687 w 6300"/>
              <a:gd name="T91" fmla="*/ 5148 h 6181"/>
              <a:gd name="T92" fmla="*/ 5573 w 6300"/>
              <a:gd name="T93" fmla="*/ 5574 h 6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300" h="6181">
                <a:moveTo>
                  <a:pt x="5204" y="4432"/>
                </a:moveTo>
                <a:lnTo>
                  <a:pt x="3924" y="3151"/>
                </a:lnTo>
                <a:lnTo>
                  <a:pt x="4963" y="2112"/>
                </a:lnTo>
                <a:cubicBezTo>
                  <a:pt x="5300" y="2191"/>
                  <a:pt x="5669" y="2101"/>
                  <a:pt x="5932" y="1837"/>
                </a:cubicBezTo>
                <a:cubicBezTo>
                  <a:pt x="6221" y="1549"/>
                  <a:pt x="6300" y="1135"/>
                  <a:pt x="6179" y="773"/>
                </a:cubicBezTo>
                <a:lnTo>
                  <a:pt x="5690" y="1262"/>
                </a:lnTo>
                <a:cubicBezTo>
                  <a:pt x="5516" y="1435"/>
                  <a:pt x="5231" y="1430"/>
                  <a:pt x="5051" y="1250"/>
                </a:cubicBezTo>
                <a:cubicBezTo>
                  <a:pt x="4871" y="1070"/>
                  <a:pt x="4865" y="784"/>
                  <a:pt x="5038" y="611"/>
                </a:cubicBezTo>
                <a:lnTo>
                  <a:pt x="5527" y="122"/>
                </a:lnTo>
                <a:cubicBezTo>
                  <a:pt x="5166" y="0"/>
                  <a:pt x="4752" y="80"/>
                  <a:pt x="4463" y="368"/>
                </a:cubicBezTo>
                <a:cubicBezTo>
                  <a:pt x="4200" y="631"/>
                  <a:pt x="4111" y="1000"/>
                  <a:pt x="4189" y="1338"/>
                </a:cubicBezTo>
                <a:lnTo>
                  <a:pt x="3150" y="2376"/>
                </a:lnTo>
                <a:lnTo>
                  <a:pt x="2111" y="1338"/>
                </a:lnTo>
                <a:cubicBezTo>
                  <a:pt x="2190" y="1000"/>
                  <a:pt x="2099" y="632"/>
                  <a:pt x="1837" y="368"/>
                </a:cubicBezTo>
                <a:cubicBezTo>
                  <a:pt x="1549" y="80"/>
                  <a:pt x="1135" y="1"/>
                  <a:pt x="773" y="122"/>
                </a:cubicBezTo>
                <a:lnTo>
                  <a:pt x="1261" y="611"/>
                </a:lnTo>
                <a:cubicBezTo>
                  <a:pt x="1435" y="784"/>
                  <a:pt x="1430" y="1070"/>
                  <a:pt x="1249" y="1250"/>
                </a:cubicBezTo>
                <a:cubicBezTo>
                  <a:pt x="1069" y="1430"/>
                  <a:pt x="784" y="1435"/>
                  <a:pt x="610" y="1262"/>
                </a:cubicBezTo>
                <a:lnTo>
                  <a:pt x="122" y="773"/>
                </a:lnTo>
                <a:cubicBezTo>
                  <a:pt x="0" y="1135"/>
                  <a:pt x="80" y="1549"/>
                  <a:pt x="368" y="1838"/>
                </a:cubicBezTo>
                <a:cubicBezTo>
                  <a:pt x="631" y="2101"/>
                  <a:pt x="999" y="2190"/>
                  <a:pt x="1338" y="2112"/>
                </a:cubicBezTo>
                <a:lnTo>
                  <a:pt x="2376" y="3150"/>
                </a:lnTo>
                <a:lnTo>
                  <a:pt x="1096" y="4430"/>
                </a:lnTo>
                <a:cubicBezTo>
                  <a:pt x="863" y="4414"/>
                  <a:pt x="625" y="4492"/>
                  <a:pt x="448" y="4670"/>
                </a:cubicBezTo>
                <a:cubicBezTo>
                  <a:pt x="120" y="4997"/>
                  <a:pt x="120" y="5527"/>
                  <a:pt x="448" y="5854"/>
                </a:cubicBezTo>
                <a:cubicBezTo>
                  <a:pt x="774" y="6180"/>
                  <a:pt x="1304" y="6180"/>
                  <a:pt x="1631" y="5854"/>
                </a:cubicBezTo>
                <a:cubicBezTo>
                  <a:pt x="1809" y="5676"/>
                  <a:pt x="1886" y="5437"/>
                  <a:pt x="1871" y="5204"/>
                </a:cubicBezTo>
                <a:lnTo>
                  <a:pt x="3150" y="3925"/>
                </a:lnTo>
                <a:lnTo>
                  <a:pt x="4430" y="5205"/>
                </a:lnTo>
                <a:cubicBezTo>
                  <a:pt x="4414" y="5438"/>
                  <a:pt x="4492" y="5676"/>
                  <a:pt x="4670" y="5854"/>
                </a:cubicBezTo>
                <a:cubicBezTo>
                  <a:pt x="4996" y="6181"/>
                  <a:pt x="5527" y="6181"/>
                  <a:pt x="5853" y="5854"/>
                </a:cubicBezTo>
                <a:cubicBezTo>
                  <a:pt x="6180" y="5527"/>
                  <a:pt x="6180" y="4997"/>
                  <a:pt x="5853" y="4670"/>
                </a:cubicBezTo>
                <a:cubicBezTo>
                  <a:pt x="5675" y="4493"/>
                  <a:pt x="5437" y="4415"/>
                  <a:pt x="5204" y="4432"/>
                </a:cubicBezTo>
                <a:close/>
                <a:moveTo>
                  <a:pt x="1153" y="5687"/>
                </a:moveTo>
                <a:lnTo>
                  <a:pt x="727" y="5573"/>
                </a:lnTo>
                <a:lnTo>
                  <a:pt x="614" y="5148"/>
                </a:lnTo>
                <a:lnTo>
                  <a:pt x="925" y="4836"/>
                </a:lnTo>
                <a:lnTo>
                  <a:pt x="1350" y="4950"/>
                </a:lnTo>
                <a:lnTo>
                  <a:pt x="1464" y="5375"/>
                </a:lnTo>
                <a:lnTo>
                  <a:pt x="1153" y="5687"/>
                </a:lnTo>
                <a:close/>
                <a:moveTo>
                  <a:pt x="5573" y="5574"/>
                </a:moveTo>
                <a:lnTo>
                  <a:pt x="5147" y="5688"/>
                </a:lnTo>
                <a:lnTo>
                  <a:pt x="4836" y="5376"/>
                </a:lnTo>
                <a:lnTo>
                  <a:pt x="4949" y="4951"/>
                </a:lnTo>
                <a:lnTo>
                  <a:pt x="5375" y="4837"/>
                </a:lnTo>
                <a:lnTo>
                  <a:pt x="5687" y="5148"/>
                </a:lnTo>
                <a:lnTo>
                  <a:pt x="5573" y="557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1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757</TotalTime>
  <Words>3380</Words>
  <Application>Microsoft Office PowerPoint</Application>
  <PresentationFormat>全屏显示(16:9)</PresentationFormat>
  <Paragraphs>376</Paragraphs>
  <Slides>38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1" baseType="lpstr">
      <vt:lpstr>Arial Unicode MS</vt:lpstr>
      <vt:lpstr>DIN-BoldItalic</vt:lpstr>
      <vt:lpstr>Impact MT Std</vt:lpstr>
      <vt:lpstr>Open Sans</vt:lpstr>
      <vt:lpstr>等线</vt:lpstr>
      <vt:lpstr>宋体</vt:lpstr>
      <vt:lpstr>微软雅黑</vt:lpstr>
      <vt:lpstr>Aharoni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kk</dc:creator>
  <cp:lastModifiedBy>gxjzy</cp:lastModifiedBy>
  <cp:revision>193</cp:revision>
  <dcterms:created xsi:type="dcterms:W3CDTF">2016-11-03T10:55:35Z</dcterms:created>
  <dcterms:modified xsi:type="dcterms:W3CDTF">2020-12-21T02:25:17Z</dcterms:modified>
</cp:coreProperties>
</file>