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281" r:id="rId10"/>
    <p:sldId id="287" r:id="rId11"/>
    <p:sldId id="288" r:id="rId12"/>
    <p:sldId id="289" r:id="rId13"/>
    <p:sldId id="290" r:id="rId14"/>
    <p:sldId id="291" r:id="rId15"/>
    <p:sldId id="320" r:id="rId16"/>
    <p:sldId id="321" r:id="rId17"/>
    <p:sldId id="322" r:id="rId18"/>
    <p:sldId id="282" r:id="rId19"/>
    <p:sldId id="295" r:id="rId20"/>
    <p:sldId id="283" r:id="rId21"/>
    <p:sldId id="296" r:id="rId22"/>
    <p:sldId id="305" r:id="rId23"/>
    <p:sldId id="306" r:id="rId24"/>
    <p:sldId id="307" r:id="rId25"/>
    <p:sldId id="299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6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2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69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01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250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290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761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045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故障恢复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595354" y="1100703"/>
            <a:ext cx="5463491" cy="116397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3600" b="1" spc="600" dirty="0" err="1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eXFAT</a:t>
            </a:r>
            <a:r>
              <a:rPr lang="zh-CN" altLang="en-US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</a:t>
            </a:r>
            <a:r>
              <a:rPr lang="en-US" altLang="zh-CN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DBR</a:t>
            </a:r>
            <a:endParaRPr lang="zh-CN" altLang="en-US" sz="3600" b="1" spc="600" dirty="0">
              <a:solidFill>
                <a:schemeClr val="accent6">
                  <a:lumMod val="50000"/>
                </a:schemeClr>
              </a:solid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1150108" y="3630592"/>
            <a:ext cx="224292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提示格式化磁盘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硬盘某分区打开提示格式化操作，如下图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2-2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案例1-001">
            <a:extLst>
              <a:ext uri="{FF2B5EF4-FFF2-40B4-BE49-F238E27FC236}">
                <a16:creationId xmlns:a16="http://schemas.microsoft.com/office/drawing/2014/main" id="{AB9C2C58-7E02-49F6-854D-04295EDA735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67" y="1925543"/>
            <a:ext cx="3471545" cy="1532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194946" y="4370146"/>
            <a:ext cx="170431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25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软件打开该磁盘，如下图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 descr="3">
            <a:extLst>
              <a:ext uri="{FF2B5EF4-FFF2-40B4-BE49-F238E27FC236}">
                <a16:creationId xmlns:a16="http://schemas.microsoft.com/office/drawing/2014/main" id="{118FD0BE-A676-407E-95F7-618D4B0F1A2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36" y="1133503"/>
            <a:ext cx="3583379" cy="30947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1836687" y="4537852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9"/>
            <a:ext cx="3183304" cy="308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，系统会自动跳转至该分区的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扇区位置。我们发现该扇区已经被破坏，如下图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4">
            <a:extLst>
              <a:ext uri="{FF2B5EF4-FFF2-40B4-BE49-F238E27FC236}">
                <a16:creationId xmlns:a16="http://schemas.microsoft.com/office/drawing/2014/main" id="{522B4DF5-DCBA-4FE0-A105-283C39DC7FE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260" y="1068613"/>
            <a:ext cx="4395160" cy="3796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4861012" y="394099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4290918" cy="266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的文件系统为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，因此该分区的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个扇区位置，即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扇区位置。接下来，点击跳转扇区图标，在扇区位置输入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1CCA477-8F60-45EE-AAD3-D6F384EE40A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895" y="1556902"/>
            <a:ext cx="2798294" cy="22962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786625" y="446260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3277642" cy="206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扇区，即该分区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备份扇区，如下图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4">
            <a:extLst>
              <a:ext uri="{FF2B5EF4-FFF2-40B4-BE49-F238E27FC236}">
                <a16:creationId xmlns:a16="http://schemas.microsoft.com/office/drawing/2014/main" id="{CF6E47EB-AE66-458C-BF8D-9C47A293121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309" y="986809"/>
            <a:ext cx="4161596" cy="3937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689189" y="4462608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复制分区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77394" y="1597294"/>
            <a:ext cx="3277642" cy="206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选中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整个扇区，点击鼠标右键，选择编辑→复制选块→正常，如下图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 descr="4">
            <a:extLst>
              <a:ext uri="{FF2B5EF4-FFF2-40B4-BE49-F238E27FC236}">
                <a16:creationId xmlns:a16="http://schemas.microsoft.com/office/drawing/2014/main" id="{30C0E010-43EB-4810-8C16-C87D48F6FE5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813" y="1069880"/>
            <a:ext cx="3986587" cy="3909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655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1666704" y="4525485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2-8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50600" y="1188378"/>
            <a:ext cx="3277642" cy="3129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点击跳转扇区图标，在弹出的对话框扇区位置输入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扇区，系统会自动跳转至分区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起始扇区位置，将上图中复制的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备份写入该扇区，即点击鼠标右键，选择编辑→剪切板数据→写入，如下图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4">
            <a:extLst>
              <a:ext uri="{FF2B5EF4-FFF2-40B4-BE49-F238E27FC236}">
                <a16:creationId xmlns:a16="http://schemas.microsoft.com/office/drawing/2014/main" id="{060DED99-ABC8-4A19-8325-324690518DD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1" t="13124"/>
          <a:stretch/>
        </p:blipFill>
        <p:spPr bwMode="auto">
          <a:xfrm>
            <a:off x="4439646" y="1010395"/>
            <a:ext cx="4416388" cy="39692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287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50600" y="1188378"/>
            <a:ext cx="4061440" cy="1735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2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写入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备份数据后，点击保存按钮，然后重新启动电脑该分区就被修复好了。</a:t>
            </a:r>
            <a:endParaRPr lang="zh-CN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3713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741560" y="100338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扇区的基本结构及其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备份所在扇区。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破坏恢复流程。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74D741D-8064-41B3-859F-D1B53B9A8A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890201"/>
              </p:ext>
            </p:extLst>
          </p:nvPr>
        </p:nvGraphicFramePr>
        <p:xfrm>
          <a:off x="597490" y="2235949"/>
          <a:ext cx="8059330" cy="2598379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058923">
                  <a:extLst>
                    <a:ext uri="{9D8B030D-6E8A-4147-A177-3AD203B41FA5}">
                      <a16:colId xmlns:a16="http://schemas.microsoft.com/office/drawing/2014/main" val="4205866766"/>
                    </a:ext>
                  </a:extLst>
                </a:gridCol>
                <a:gridCol w="1506512">
                  <a:extLst>
                    <a:ext uri="{9D8B030D-6E8A-4147-A177-3AD203B41FA5}">
                      <a16:colId xmlns:a16="http://schemas.microsoft.com/office/drawing/2014/main" val="4052445864"/>
                    </a:ext>
                  </a:extLst>
                </a:gridCol>
                <a:gridCol w="2960557">
                  <a:extLst>
                    <a:ext uri="{9D8B030D-6E8A-4147-A177-3AD203B41FA5}">
                      <a16:colId xmlns:a16="http://schemas.microsoft.com/office/drawing/2014/main" val="173401245"/>
                    </a:ext>
                  </a:extLst>
                </a:gridCol>
                <a:gridCol w="821610">
                  <a:extLst>
                    <a:ext uri="{9D8B030D-6E8A-4147-A177-3AD203B41FA5}">
                      <a16:colId xmlns:a16="http://schemas.microsoft.com/office/drawing/2014/main" val="4466723"/>
                    </a:ext>
                  </a:extLst>
                </a:gridCol>
                <a:gridCol w="855864">
                  <a:extLst>
                    <a:ext uri="{9D8B030D-6E8A-4147-A177-3AD203B41FA5}">
                      <a16:colId xmlns:a16="http://schemas.microsoft.com/office/drawing/2014/main" val="455186404"/>
                    </a:ext>
                  </a:extLst>
                </a:gridCol>
                <a:gridCol w="855864">
                  <a:extLst>
                    <a:ext uri="{9D8B030D-6E8A-4147-A177-3AD203B41FA5}">
                      <a16:colId xmlns:a16="http://schemas.microsoft.com/office/drawing/2014/main" val="3111386764"/>
                    </a:ext>
                  </a:extLst>
                </a:gridCol>
              </a:tblGrid>
              <a:tr h="502666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分值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学生自评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0905500"/>
                  </a:ext>
                </a:extLst>
              </a:tr>
              <a:tr h="1047222">
                <a:tc rowSpan="2">
                  <a:txBody>
                    <a:bodyPr/>
                    <a:lstStyle/>
                    <a:p>
                      <a:pPr indent="127000" algn="l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任务二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127000" algn="l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</a:t>
                      </a:r>
                      <a:r>
                        <a:rPr lang="en-US" sz="1050" kern="0" dirty="0">
                          <a:effectLst/>
                        </a:rPr>
                        <a:t>DBR</a:t>
                      </a:r>
                      <a:r>
                        <a:rPr lang="zh-CN" sz="1050" kern="0" dirty="0">
                          <a:effectLst/>
                        </a:rPr>
                        <a:t>的故障恢复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操作评价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熟练使用</a:t>
                      </a:r>
                      <a:r>
                        <a:rPr lang="en-US" sz="1050" kern="0" dirty="0" err="1">
                          <a:effectLst/>
                        </a:rPr>
                        <a:t>Winhex</a:t>
                      </a:r>
                      <a:r>
                        <a:rPr lang="zh-CN" sz="1050" kern="0" dirty="0">
                          <a:effectLst/>
                        </a:rPr>
                        <a:t>软件修复</a:t>
                      </a: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文件系统的</a:t>
                      </a:r>
                      <a:r>
                        <a:rPr lang="en-US" sz="1050" kern="0" dirty="0">
                          <a:effectLst/>
                        </a:rPr>
                        <a:t>DBR</a:t>
                      </a:r>
                      <a:r>
                        <a:rPr lang="zh-CN" sz="1050" kern="0" dirty="0">
                          <a:effectLst/>
                        </a:rPr>
                        <a:t>备份数据；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快速定位</a:t>
                      </a: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</a:t>
                      </a:r>
                      <a:r>
                        <a:rPr lang="en-US" sz="1050" kern="0" dirty="0">
                          <a:effectLst/>
                        </a:rPr>
                        <a:t>DBR</a:t>
                      </a:r>
                      <a:r>
                        <a:rPr lang="zh-CN" sz="1050" kern="0" dirty="0">
                          <a:effectLst/>
                        </a:rPr>
                        <a:t>备份扇区的位置。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50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31601443"/>
                  </a:ext>
                </a:extLst>
              </a:tr>
              <a:tr h="5026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1.</a:t>
                      </a:r>
                      <a:r>
                        <a:rPr lang="zh-CN" sz="1050" kern="0">
                          <a:effectLst/>
                        </a:rPr>
                        <a:t>了解硬盘</a:t>
                      </a:r>
                      <a:r>
                        <a:rPr lang="en-US" sz="1050" kern="0">
                          <a:effectLst/>
                        </a:rPr>
                        <a:t>EXFAT</a:t>
                      </a:r>
                      <a:r>
                        <a:rPr lang="zh-CN" sz="1050" kern="0">
                          <a:effectLst/>
                        </a:rPr>
                        <a:t>文件系统结构；</a:t>
                      </a:r>
                      <a:endParaRPr lang="zh-CN" sz="1050" kern="100">
                        <a:effectLst/>
                      </a:endParaRPr>
                    </a:p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2.</a:t>
                      </a:r>
                      <a:r>
                        <a:rPr lang="zh-CN" sz="1050" kern="0">
                          <a:effectLst/>
                        </a:rPr>
                        <a:t>完成案例中</a:t>
                      </a:r>
                      <a:r>
                        <a:rPr lang="en-US" sz="1050" kern="0">
                          <a:effectLst/>
                        </a:rPr>
                        <a:t>EXFAT</a:t>
                      </a:r>
                      <a:r>
                        <a:rPr lang="zh-CN" sz="1050" kern="0">
                          <a:effectLst/>
                        </a:rPr>
                        <a:t>分区修复任务。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6867011"/>
                  </a:ext>
                </a:extLst>
              </a:tr>
              <a:tr h="545825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合计（满分</a:t>
                      </a:r>
                      <a:r>
                        <a:rPr lang="en-US" sz="1050" kern="0" dirty="0">
                          <a:effectLst/>
                        </a:rPr>
                        <a:t>100</a:t>
                      </a:r>
                      <a:r>
                        <a:rPr lang="zh-CN" sz="1050" kern="0" dirty="0">
                          <a:effectLst/>
                        </a:rPr>
                        <a:t>分）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183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21967" y="1094280"/>
            <a:ext cx="3325574" cy="2540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是文件系统的引导扇区，位于第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号扇区，它记录着文件系统的起始位置、大小、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表个数及大小等相关信息。后面跟着由若干个扇区组成的保留扇区，保留扇区的大小记录在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786087" y="490623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387E834-1B41-4F99-8A77-A9EF57EBD2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069" y="1094280"/>
            <a:ext cx="4505936" cy="386859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81E135A6-E75A-499B-9E30-E98E3740E721}"/>
              </a:ext>
            </a:extLst>
          </p:cNvPr>
          <p:cNvSpPr txBox="1"/>
          <p:nvPr/>
        </p:nvSpPr>
        <p:spPr>
          <a:xfrm>
            <a:off x="2378940" y="4479560"/>
            <a:ext cx="1986396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 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扇区数据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0" y="962142"/>
            <a:ext cx="8087193" cy="3219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DRB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主要关注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个区域，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0x0~0x03: 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跳转码，基本固定位“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EB7690"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0x02~0x0B: OEM,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固定位“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EXFAT”,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根据这两个可以确定文件系统的类型；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0x40~0x70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BPB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区域，之所以在这里，据说是为了和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等区分开，不放在一起；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0x1FE~0x1FF: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结束符， 固定位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"55AA"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这里重点是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BPB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区域，根据定义，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扇区数据，制作分析表格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所示；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601917B-A5C6-46DE-8385-4D8C0E4FAC0B}"/>
              </a:ext>
            </a:extLst>
          </p:cNvPr>
          <p:cNvSpPr/>
          <p:nvPr/>
        </p:nvSpPr>
        <p:spPr>
          <a:xfrm>
            <a:off x="786087" y="490623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E0C0C7D-0D75-4537-ABA3-1F424FB020C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460" y="2415540"/>
            <a:ext cx="5204460" cy="25641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57A2E8-39BB-4E53-8120-678247193031}"/>
              </a:ext>
            </a:extLst>
          </p:cNvPr>
          <p:cNvSpPr txBox="1"/>
          <p:nvPr/>
        </p:nvSpPr>
        <p:spPr>
          <a:xfrm>
            <a:off x="1371976" y="4498988"/>
            <a:ext cx="2476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 BPB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记录重要信息表</a:t>
            </a:r>
          </a:p>
        </p:txBody>
      </p:sp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380192" y="1100041"/>
            <a:ext cx="7970287" cy="4116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上述好多信息都是以扇区来描述的，所以先要搞明白扇区、簇大小分配；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扇区大小： 由偏移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0x6C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决定， 值为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2^N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 这里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N=9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 所以扇区大小为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簇大小： 由偏移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0x6E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决定， 值为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2^N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 这里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N=6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 所以簇大小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 2^6 * 512 = 32 KB ,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还记得格式化的时候选的最小分配单元吗？ 选的默认值就是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32KB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，就是在这里对应的；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偏移： 隐藏扇区数，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0x2000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分区总扇区数， 用于计算容量，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0x01DAAC00 * 512 =  ‭15927345152‬(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 对应于我这该盘大小；‬‬‬‬‬‬‬‬‬‬‬‬‬‬‬‬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0x50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偏移，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表的位置： 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表的位置为： 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0x800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 即偏移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0x10000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0x58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偏移，首簇起始扇区，首簇的编号为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 通常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号簇是分配给簇位图文件使用，所以这里也是簇位图文件的起始位置；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1672DBE-AC5E-4D84-BD02-DCCBA67DC8D5}"/>
              </a:ext>
            </a:extLst>
          </p:cNvPr>
          <p:cNvSpPr/>
          <p:nvPr/>
        </p:nvSpPr>
        <p:spPr>
          <a:xfrm>
            <a:off x="786087" y="490623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</p:spTree>
    <p:extLst>
      <p:ext uri="{BB962C8B-B14F-4D97-AF65-F5344CB8AC3E}">
        <p14:creationId xmlns:p14="http://schemas.microsoft.com/office/powerpoint/2010/main" val="16239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1827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即 本例子中，首簇位于 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 偏移地址为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0x1800 * 512 = 0x30000</a:t>
            </a: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0x60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偏移，根目录首簇号： 用于确定根目录位置， 通过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0x58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偏移可以知道首簇的位置，那么可以通过根目录的首簇号，推断出根目录的位置信息， 即 起始位于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0x1800 + (5-2) *64= 6336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扇区，即偏移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0x318000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55AC204-F977-4582-8101-3131B957798F}"/>
              </a:ext>
            </a:extLst>
          </p:cNvPr>
          <p:cNvSpPr/>
          <p:nvPr/>
        </p:nvSpPr>
        <p:spPr>
          <a:xfrm>
            <a:off x="786087" y="490623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</p:spTree>
    <p:extLst>
      <p:ext uri="{BB962C8B-B14F-4D97-AF65-F5344CB8AC3E}">
        <p14:creationId xmlns:p14="http://schemas.microsoft.com/office/powerpoint/2010/main" val="320280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3" y="2600114"/>
            <a:ext cx="4627262" cy="528448"/>
            <a:chOff x="4874550" y="2592163"/>
            <a:chExt cx="3802299" cy="52844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720785" cy="17681"/>
              <a:chOff x="3060700" y="4724400"/>
              <a:chExt cx="6614728" cy="31432"/>
            </a:xfrm>
          </p:grpSpPr>
          <p:cxnSp>
            <p:nvCxnSpPr>
              <p:cNvPr id="76" name="直接连接符 75"/>
              <p:cNvCxnSpPr>
                <a:cxnSpLocks/>
              </p:cNvCxnSpPr>
              <p:nvPr/>
            </p:nvCxnSpPr>
            <p:spPr>
              <a:xfrm>
                <a:off x="3060700" y="4724400"/>
                <a:ext cx="6614728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10425"/>
              <a:ext cx="3720785" cy="10186"/>
              <a:chOff x="3060700" y="4737724"/>
              <a:chExt cx="6614727" cy="18108"/>
            </a:xfrm>
          </p:grpSpPr>
          <p:cxnSp>
            <p:nvCxnSpPr>
              <p:cNvPr id="79" name="直接连接符 78"/>
              <p:cNvCxnSpPr>
                <a:cxnSpLocks/>
              </p:cNvCxnSpPr>
              <p:nvPr/>
            </p:nvCxnSpPr>
            <p:spPr>
              <a:xfrm>
                <a:off x="3060700" y="4737724"/>
                <a:ext cx="661472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4874550" y="2620046"/>
              <a:ext cx="3802299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475" b="1" dirty="0" err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eXFAT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</a:t>
              </a:r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DBR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的故障恢复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433619" y="1405357"/>
            <a:ext cx="3267308" cy="2649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户：我的硬盘在使用时系统提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示需要格式化。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工程师：您的硬盘分区是什么文件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系统？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6"/>
            <a:ext cx="5743575" cy="1155600"/>
            <a:chOff x="859536" y="1549889"/>
            <a:chExt cx="5742745" cy="1154684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EXFAT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11">
              <a:extLst>
                <a:ext uri="{FF2B5EF4-FFF2-40B4-BE49-F238E27FC236}">
                  <a16:creationId xmlns:a16="http://schemas.microsoft.com/office/drawing/2014/main" id="{7E35F51A-2CC6-4903-ACD7-ED4BA1ACAC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7006" y="2397040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EXFAT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DBR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备份位置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7517" y="1020084"/>
            <a:ext cx="2827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6166" y="1328658"/>
            <a:ext cx="8725770" cy="3393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 ( File Allocation Table )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即文件分配表，对于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文件系统来讲也是很重要的一个组成部分。</a:t>
            </a:r>
          </a:p>
          <a:p>
            <a:pPr indent="457200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扇区：一般扇区为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个字节。</a:t>
            </a:r>
          </a:p>
          <a:p>
            <a:pPr indent="457200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簇：由若干个扇区组成，是存取数据的最小单位。如果簇大小为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16K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，文件大小为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字节，那也要用一个簇来存储数据，不能再用来存储其他数据。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文件系统就是专门管理这些簇的。一个文件可能占据一个或者多个簇，按正确的顺序去读取这些簇，就可以获取这个文件的内容了。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基本结构依次为：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及其保留扇区、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表、根目录和数据区。具体结构如下图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98A1A96-453B-4DFE-BEB8-85ADB1FE1AA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21" y="1164387"/>
            <a:ext cx="5139055" cy="248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63B107-70C0-46B5-8CCD-BEB7E07FF65A}"/>
              </a:ext>
            </a:extLst>
          </p:cNvPr>
          <p:cNvSpPr txBox="1"/>
          <p:nvPr/>
        </p:nvSpPr>
        <p:spPr>
          <a:xfrm>
            <a:off x="989351" y="3747401"/>
            <a:ext cx="2286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 EXFAT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存储结构图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CADE9249-C3A3-43F3-B1D0-5FAC2700DAA5}"/>
              </a:ext>
            </a:extLst>
          </p:cNvPr>
          <p:cNvSpPr txBox="1"/>
          <p:nvPr/>
        </p:nvSpPr>
        <p:spPr>
          <a:xfrm>
            <a:off x="5653277" y="1394838"/>
            <a:ext cx="3138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3B0F78C4-8E07-4A50-B809-25F87C66ED9B}"/>
              </a:ext>
            </a:extLst>
          </p:cNvPr>
          <p:cNvSpPr txBox="1"/>
          <p:nvPr/>
        </p:nvSpPr>
        <p:spPr>
          <a:xfrm>
            <a:off x="5548174" y="1793353"/>
            <a:ext cx="334865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文件系统的数据分布结构可知，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的备份在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及其保留扇区中的第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扇区。</a:t>
            </a: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</TotalTime>
  <Words>1483</Words>
  <Application>Microsoft Office PowerPoint</Application>
  <PresentationFormat>全屏显示(16:9)</PresentationFormat>
  <Paragraphs>242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DIN-BoldItalic</vt:lpstr>
      <vt:lpstr>Impact MT Std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黄 小燕</cp:lastModifiedBy>
  <cp:revision>172</cp:revision>
  <dcterms:created xsi:type="dcterms:W3CDTF">2016-11-03T10:55:35Z</dcterms:created>
  <dcterms:modified xsi:type="dcterms:W3CDTF">2021-01-03T14:03:39Z</dcterms:modified>
</cp:coreProperties>
</file>