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8" r:id="rId3"/>
    <p:sldId id="259" r:id="rId4"/>
    <p:sldId id="279" r:id="rId5"/>
    <p:sldId id="284" r:id="rId6"/>
    <p:sldId id="280" r:id="rId7"/>
    <p:sldId id="285" r:id="rId8"/>
    <p:sldId id="286" r:id="rId9"/>
    <p:sldId id="281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82" r:id="rId19"/>
    <p:sldId id="295" r:id="rId20"/>
    <p:sldId id="283" r:id="rId21"/>
    <p:sldId id="296" r:id="rId22"/>
    <p:sldId id="297" r:id="rId23"/>
    <p:sldId id="298" r:id="rId24"/>
    <p:sldId id="299" r:id="rId2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76" autoAdjust="0"/>
    <p:restoredTop sz="94660"/>
  </p:normalViewPr>
  <p:slideViewPr>
    <p:cSldViewPr snapToGrid="0">
      <p:cViewPr>
        <p:scale>
          <a:sx n="70" d="100"/>
          <a:sy n="70" d="100"/>
        </p:scale>
        <p:origin x="912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483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3304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6879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996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4347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1331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0041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0360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FAT32</a:t>
            </a:r>
            <a:r>
              <a:rPr lang="zh-CN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文件系统的基本结构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3710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FAT32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</a:t>
            </a:r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备份位置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故障现象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62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644CAB5-BD78-46D3-B395-32008B9A5944}"/>
              </a:ext>
            </a:extLst>
          </p:cNvPr>
          <p:cNvGrpSpPr/>
          <p:nvPr/>
        </p:nvGrpSpPr>
        <p:grpSpPr>
          <a:xfrm>
            <a:off x="4286153" y="2600114"/>
            <a:ext cx="3349973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363521" y="2620046"/>
              <a:ext cx="2380139" cy="432812"/>
            </a:xfrm>
            <a:prstGeom prst="rect">
              <a:avLst/>
            </a:prstGeom>
            <a:noFill/>
          </p:spPr>
          <p:txBody>
            <a:bodyPr wrap="none" lIns="51435" tIns="25718" rIns="51435" bIns="25718" rtlCol="0">
              <a:spAutoFit/>
            </a:bodyPr>
            <a:lstStyle/>
            <a:p>
              <a:r>
                <a:rPr lang="en-US" altLang="zh-CN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DBR</a:t>
              </a:r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的故障恢复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xmlns="" id="{455D39FF-8087-4676-A6B6-39A179F006CF}"/>
              </a:ext>
            </a:extLst>
          </p:cNvPr>
          <p:cNvSpPr txBox="1"/>
          <p:nvPr/>
        </p:nvSpPr>
        <p:spPr>
          <a:xfrm>
            <a:off x="3553291" y="876566"/>
            <a:ext cx="5463491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FAT32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文件系统</a:t>
            </a: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11" name="图片 10" descr="案例1-001">
            <a:extLst>
              <a:ext uri="{FF2B5EF4-FFF2-40B4-BE49-F238E27FC236}">
                <a16:creationId xmlns:a16="http://schemas.microsoft.com/office/drawing/2014/main" xmlns="" id="{A089C5E0-0672-47A7-A4BE-56B0044C9BB3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399" y="1771393"/>
            <a:ext cx="417646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F76915F-1261-4A84-BD7D-0BE1C3064ABB}"/>
              </a:ext>
            </a:extLst>
          </p:cNvPr>
          <p:cNvSpPr/>
          <p:nvPr/>
        </p:nvSpPr>
        <p:spPr>
          <a:xfrm>
            <a:off x="1101154" y="4162347"/>
            <a:ext cx="2242922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2-2 </a:t>
            </a:r>
            <a:r>
              <a:rPr lang="zh-CN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提示格式化磁盘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E2F6B397-D9F2-4B01-A283-73965BA2252D}"/>
              </a:ext>
            </a:extLst>
          </p:cNvPr>
          <p:cNvSpPr txBox="1"/>
          <p:nvPr/>
        </p:nvSpPr>
        <p:spPr>
          <a:xfrm>
            <a:off x="4910290" y="2312249"/>
            <a:ext cx="3691536" cy="938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  <a:spcAft>
                <a:spcPts val="600"/>
              </a:spcAft>
            </a:pPr>
            <a:r>
              <a:rPr lang="en-US" altLang="zh-CN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硬盘某分区打开提示格式化操作，如下图</a:t>
            </a:r>
            <a:r>
              <a:rPr lang="en-US" altLang="zh-CN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2-2</a:t>
            </a:r>
            <a:r>
              <a:rPr lang="zh-CN" altLang="zh-CN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</a:p>
        </p:txBody>
      </p:sp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2DF3D51-20EC-48EB-9266-01A3646489A8}"/>
              </a:ext>
            </a:extLst>
          </p:cNvPr>
          <p:cNvSpPr/>
          <p:nvPr/>
        </p:nvSpPr>
        <p:spPr>
          <a:xfrm>
            <a:off x="2377940" y="517193"/>
            <a:ext cx="73052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5D3A687-4ADF-43C0-AB52-56E39E5153DD}"/>
              </a:ext>
            </a:extLst>
          </p:cNvPr>
          <p:cNvSpPr/>
          <p:nvPr/>
        </p:nvSpPr>
        <p:spPr>
          <a:xfrm>
            <a:off x="6259521" y="4587971"/>
            <a:ext cx="1704313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2-3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打开磁盘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 descr="案例1-002">
            <a:extLst>
              <a:ext uri="{FF2B5EF4-FFF2-40B4-BE49-F238E27FC236}">
                <a16:creationId xmlns:a16="http://schemas.microsoft.com/office/drawing/2014/main" xmlns="" id="{264042E4-7816-4B8C-A37D-E86C749EB51D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3864" y="1198890"/>
            <a:ext cx="3077141" cy="3289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6">
            <a:extLst>
              <a:ext uri="{FF2B5EF4-FFF2-40B4-BE49-F238E27FC236}">
                <a16:creationId xmlns:a16="http://schemas.microsoft.com/office/drawing/2014/main" xmlns="" id="{6F731AAD-26A8-4699-BF00-515956D0CE77}"/>
              </a:ext>
            </a:extLst>
          </p:cNvPr>
          <p:cNvSpPr txBox="1"/>
          <p:nvPr/>
        </p:nvSpPr>
        <p:spPr>
          <a:xfrm>
            <a:off x="512595" y="1438268"/>
            <a:ext cx="4425165" cy="133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点击取消按钮，用</a:t>
            </a:r>
            <a:r>
              <a:rPr lang="en-US" altLang="zh-CN" sz="1400" b="1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软件打开该磁盘，如下图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2-3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5E03C80-EBC3-4B62-9EAA-81E853D80351}"/>
              </a:ext>
            </a:extLst>
          </p:cNvPr>
          <p:cNvSpPr/>
          <p:nvPr/>
        </p:nvSpPr>
        <p:spPr>
          <a:xfrm>
            <a:off x="5325451" y="4607806"/>
            <a:ext cx="2820004" cy="333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2-4 </a:t>
            </a:r>
            <a:r>
              <a:rPr lang="zh-CN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被破坏的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</a:t>
            </a:r>
          </a:p>
        </p:txBody>
      </p:sp>
      <p:pic>
        <p:nvPicPr>
          <p:cNvPr id="12" name="图片 11" descr="案例1-003">
            <a:extLst>
              <a:ext uri="{FF2B5EF4-FFF2-40B4-BE49-F238E27FC236}">
                <a16:creationId xmlns:a16="http://schemas.microsoft.com/office/drawing/2014/main" xmlns="" id="{FB5450E5-0E33-4AF1-9F42-B3FBA728772F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3124" y="1145853"/>
            <a:ext cx="3991511" cy="335714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CC13F31C-BEA6-41ED-90BA-A27B22543641}"/>
              </a:ext>
            </a:extLst>
          </p:cNvPr>
          <p:cNvSpPr txBox="1"/>
          <p:nvPr/>
        </p:nvSpPr>
        <p:spPr>
          <a:xfrm>
            <a:off x="369365" y="1296928"/>
            <a:ext cx="4051560" cy="2587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en-US" altLang="zh-CN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软件打开该磁盘后，选择需要修复的分区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，系统会自动跳转至该分区的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位置，即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2048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扇区位置。我们发现该扇区已经被破坏，如下图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6C04460-1B76-4A5B-B228-04BA3DE40DC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9611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AD7E612-E973-4617-93BC-AE08F8174B30}"/>
              </a:ext>
            </a:extLst>
          </p:cNvPr>
          <p:cNvSpPr/>
          <p:nvPr/>
        </p:nvSpPr>
        <p:spPr>
          <a:xfrm>
            <a:off x="5280737" y="4285367"/>
            <a:ext cx="3196177" cy="333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2-5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跳转至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 descr="案例1-004">
            <a:extLst>
              <a:ext uri="{FF2B5EF4-FFF2-40B4-BE49-F238E27FC236}">
                <a16:creationId xmlns:a16="http://schemas.microsoft.com/office/drawing/2014/main" xmlns="" id="{2A9A7894-47E5-4246-A80A-C35037AA19B6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0737" y="1319513"/>
            <a:ext cx="3284319" cy="258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2EF257DB-3B50-4950-9969-0A0D48B1CDC2}"/>
              </a:ext>
            </a:extLst>
          </p:cNvPr>
          <p:cNvSpPr txBox="1"/>
          <p:nvPr/>
        </p:nvSpPr>
        <p:spPr>
          <a:xfrm>
            <a:off x="440108" y="1279758"/>
            <a:ext cx="4290918" cy="2587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因为分区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的文件系统为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，因此该分区的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备份在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2048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扇区位置偏移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个扇区位置，即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2054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扇区位置。接下来，点击跳转扇区图标，在扇区位置输入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2054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，如下图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2-5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3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3796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F17EFA7-846B-4C8A-9910-A486EA1C9455}"/>
              </a:ext>
            </a:extLst>
          </p:cNvPr>
          <p:cNvSpPr/>
          <p:nvPr/>
        </p:nvSpPr>
        <p:spPr>
          <a:xfrm>
            <a:off x="5392773" y="4484028"/>
            <a:ext cx="3196177" cy="333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2-6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分区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 descr="案例1-005">
            <a:extLst>
              <a:ext uri="{FF2B5EF4-FFF2-40B4-BE49-F238E27FC236}">
                <a16:creationId xmlns:a16="http://schemas.microsoft.com/office/drawing/2014/main" xmlns="" id="{A289BC3A-A931-4913-8D9D-AF0116E659EF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7939" y="1190064"/>
            <a:ext cx="3198667" cy="3169735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13ED63F5-0D49-47BC-93EE-7680989E226A}"/>
              </a:ext>
            </a:extLst>
          </p:cNvPr>
          <p:cNvSpPr txBox="1"/>
          <p:nvPr/>
        </p:nvSpPr>
        <p:spPr>
          <a:xfrm>
            <a:off x="477394" y="1597294"/>
            <a:ext cx="4412658" cy="1562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点击确定，系统会自动跳转至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2054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扇区，即该分区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备份扇区，如下图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2-6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4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08861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F32FD13-7F35-4C95-8F72-D54A8FF98842}"/>
              </a:ext>
            </a:extLst>
          </p:cNvPr>
          <p:cNvSpPr/>
          <p:nvPr/>
        </p:nvSpPr>
        <p:spPr>
          <a:xfrm>
            <a:off x="5124732" y="4523989"/>
            <a:ext cx="3196177" cy="333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2-7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复制分区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 descr="案例1-006">
            <a:extLst>
              <a:ext uri="{FF2B5EF4-FFF2-40B4-BE49-F238E27FC236}">
                <a16:creationId xmlns:a16="http://schemas.microsoft.com/office/drawing/2014/main" xmlns="" id="{65A7C981-CAEA-4CE6-B7DD-C2437BE8F565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1488" y="1192572"/>
            <a:ext cx="4097237" cy="3148841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4E849DCF-BB7D-4219-B44C-B733E24F5146}"/>
              </a:ext>
            </a:extLst>
          </p:cNvPr>
          <p:cNvSpPr txBox="1"/>
          <p:nvPr/>
        </p:nvSpPr>
        <p:spPr>
          <a:xfrm>
            <a:off x="512595" y="1525733"/>
            <a:ext cx="3558473" cy="1562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选中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整个扇区，点击鼠标右键，选择编辑→复制选块→正常，如下图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2-7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CF1C381-4B49-44CF-8C3D-76547733185C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5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61355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E564E95-1743-463A-9C28-58E8DD460242}"/>
              </a:ext>
            </a:extLst>
          </p:cNvPr>
          <p:cNvSpPr/>
          <p:nvPr/>
        </p:nvSpPr>
        <p:spPr>
          <a:xfrm>
            <a:off x="5621573" y="4552004"/>
            <a:ext cx="3086734" cy="333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2-8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写入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备份数据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 descr="案例1-007">
            <a:extLst>
              <a:ext uri="{FF2B5EF4-FFF2-40B4-BE49-F238E27FC236}">
                <a16:creationId xmlns:a16="http://schemas.microsoft.com/office/drawing/2014/main" xmlns="" id="{B0B77037-B1A7-45DF-A6FD-43DC140A79B1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1573" y="1170256"/>
            <a:ext cx="3070832" cy="3221535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2712CFE9-B2C2-4412-B1E2-E9FBE52F4594}"/>
              </a:ext>
            </a:extLst>
          </p:cNvPr>
          <p:cNvSpPr txBox="1"/>
          <p:nvPr/>
        </p:nvSpPr>
        <p:spPr>
          <a:xfrm>
            <a:off x="475450" y="1384941"/>
            <a:ext cx="4690105" cy="2574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点击跳转扇区图标，在弹出的对话框扇区位置输入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2048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扇区，系统会自动跳转至分区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起始扇区位置，将上图中复制的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备份写入该扇区，即点击鼠标右键，选择编辑→剪切板数据→写入，如下图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2-8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41ABD49-F993-4EB7-AD85-8921A589510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6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16989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xmlns="" id="{02088361-0E44-4614-B9CE-F2DDF654818A}"/>
              </a:ext>
            </a:extLst>
          </p:cNvPr>
          <p:cNvSpPr txBox="1"/>
          <p:nvPr/>
        </p:nvSpPr>
        <p:spPr>
          <a:xfrm>
            <a:off x="951574" y="1835834"/>
            <a:ext cx="7240851" cy="952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写入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备份数据后，点击保存按钮，然后重新启动电脑该分区就被修复好了。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2DAB70B-184B-4155-A078-504DCDB83E7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7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61517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:a16="http://schemas.microsoft.com/office/drawing/2014/main" xmlns="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839173" y="1166713"/>
            <a:ext cx="6762273" cy="1030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文件系统的基本结构。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扇区的基本结构及其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备份所在扇区。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利用数据恢复软件完成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破坏恢复流程。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xmlns="" id="{E177759D-5AA2-40FF-A55E-598FBE8573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5092"/>
              </p:ext>
            </p:extLst>
          </p:nvPr>
        </p:nvGraphicFramePr>
        <p:xfrm>
          <a:off x="911676" y="2292414"/>
          <a:ext cx="7317925" cy="2422709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7661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340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155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40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40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3407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52994">
                <a:tc gridSpan="2">
                  <a:txBody>
                    <a:bodyPr/>
                    <a:lstStyle/>
                    <a:p>
                      <a:pPr indent="12573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effectLst/>
                        </a:rPr>
                        <a:t>评价主体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70063" marR="70063" marT="35031" marB="35031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effectLst/>
                        </a:rPr>
                        <a:t>评分标准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effectLst/>
                        </a:rPr>
                        <a:t>分值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effectLst/>
                        </a:rPr>
                        <a:t>学生评价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effectLst/>
                        </a:rPr>
                        <a:t>教师评价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0240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effectLst/>
                        </a:rPr>
                        <a:t>任务二</a:t>
                      </a:r>
                      <a:endParaRPr lang="zh-CN" sz="1100" kern="100" dirty="0">
                        <a:effectLst/>
                      </a:endParaRPr>
                    </a:p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FAT32</a:t>
                      </a:r>
                      <a:r>
                        <a:rPr lang="zh-CN" sz="1100" kern="0" dirty="0">
                          <a:effectLst/>
                        </a:rPr>
                        <a:t>文件系统</a:t>
                      </a:r>
                      <a:r>
                        <a:rPr lang="en-US" sz="1100" kern="0" dirty="0">
                          <a:effectLst/>
                        </a:rPr>
                        <a:t>DBR</a:t>
                      </a:r>
                      <a:r>
                        <a:rPr lang="zh-CN" sz="1100" kern="0" dirty="0">
                          <a:effectLst/>
                        </a:rPr>
                        <a:t>的故障恢复</a:t>
                      </a:r>
                      <a:endParaRPr lang="zh-CN" sz="11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70063" marR="70063" marT="35031" marB="35031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effectLst/>
                        </a:rPr>
                        <a:t>操作评价</a:t>
                      </a:r>
                      <a:endParaRPr lang="zh-CN" sz="11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1.</a:t>
                      </a:r>
                      <a:r>
                        <a:rPr lang="zh-CN" sz="900" kern="100" dirty="0">
                          <a:effectLst/>
                        </a:rPr>
                        <a:t>熟练使用</a:t>
                      </a:r>
                      <a:r>
                        <a:rPr lang="en-US" sz="900" kern="100" dirty="0" err="1">
                          <a:effectLst/>
                        </a:rPr>
                        <a:t>Winhex</a:t>
                      </a:r>
                      <a:r>
                        <a:rPr lang="zh-CN" sz="900" kern="100" dirty="0">
                          <a:effectLst/>
                        </a:rPr>
                        <a:t>软件修复</a:t>
                      </a:r>
                      <a:r>
                        <a:rPr lang="en-US" sz="900" kern="100" dirty="0">
                          <a:effectLst/>
                        </a:rPr>
                        <a:t>FAT32</a:t>
                      </a:r>
                      <a:r>
                        <a:rPr lang="zh-CN" sz="900" kern="100" dirty="0">
                          <a:effectLst/>
                        </a:rPr>
                        <a:t>文件系统的</a:t>
                      </a:r>
                      <a:r>
                        <a:rPr lang="en-US" sz="900" kern="100" dirty="0">
                          <a:effectLst/>
                        </a:rPr>
                        <a:t>DBR</a:t>
                      </a:r>
                      <a:r>
                        <a:rPr lang="zh-CN" sz="900" kern="100" dirty="0">
                          <a:effectLst/>
                        </a:rPr>
                        <a:t>备份数据；</a:t>
                      </a:r>
                    </a:p>
                    <a:p>
                      <a:pPr indent="127000"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2.</a:t>
                      </a:r>
                      <a:r>
                        <a:rPr lang="zh-CN" sz="900" kern="100" dirty="0">
                          <a:effectLst/>
                        </a:rPr>
                        <a:t>快速定位</a:t>
                      </a:r>
                      <a:r>
                        <a:rPr lang="en-US" sz="900" kern="100" dirty="0">
                          <a:effectLst/>
                        </a:rPr>
                        <a:t>FAT32</a:t>
                      </a:r>
                      <a:r>
                        <a:rPr lang="zh-CN" sz="900" kern="100" dirty="0">
                          <a:effectLst/>
                        </a:rPr>
                        <a:t>文件系统</a:t>
                      </a:r>
                      <a:r>
                        <a:rPr lang="en-US" sz="900" kern="100" dirty="0">
                          <a:effectLst/>
                        </a:rPr>
                        <a:t>DBR</a:t>
                      </a:r>
                      <a:r>
                        <a:rPr lang="zh-CN" sz="900" kern="100" dirty="0">
                          <a:effectLst/>
                        </a:rPr>
                        <a:t>备份扇区的位置。</a:t>
                      </a:r>
                      <a:endParaRPr lang="zh-CN" sz="9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50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8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effectLst/>
                        </a:rPr>
                        <a:t>成果评价</a:t>
                      </a:r>
                      <a:endParaRPr lang="zh-CN" sz="11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1.</a:t>
                      </a:r>
                      <a:r>
                        <a:rPr lang="zh-CN" sz="900" kern="100" dirty="0">
                          <a:effectLst/>
                        </a:rPr>
                        <a:t>了解硬盘</a:t>
                      </a:r>
                      <a:r>
                        <a:rPr lang="en-US" sz="900" kern="100" dirty="0">
                          <a:effectLst/>
                        </a:rPr>
                        <a:t>FAT32</a:t>
                      </a:r>
                      <a:r>
                        <a:rPr lang="zh-CN" sz="900" kern="100" dirty="0">
                          <a:effectLst/>
                        </a:rPr>
                        <a:t>文件系统结构；</a:t>
                      </a:r>
                    </a:p>
                    <a:p>
                      <a:pPr indent="127000"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2.</a:t>
                      </a:r>
                      <a:r>
                        <a:rPr lang="zh-CN" sz="900" kern="100" dirty="0">
                          <a:effectLst/>
                        </a:rPr>
                        <a:t>完成案例中</a:t>
                      </a:r>
                      <a:r>
                        <a:rPr lang="en-US" sz="900" kern="100" dirty="0">
                          <a:effectLst/>
                        </a:rPr>
                        <a:t>FAT32</a:t>
                      </a:r>
                      <a:r>
                        <a:rPr lang="zh-CN" sz="900" kern="100" dirty="0">
                          <a:effectLst/>
                        </a:rPr>
                        <a:t>分区修复任务。</a:t>
                      </a:r>
                      <a:endParaRPr lang="zh-CN" sz="9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50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0673">
                <a:tc gridSpan="3"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solidFill>
                            <a:schemeClr val="bg1"/>
                          </a:solidFill>
                          <a:effectLst/>
                        </a:rPr>
                        <a:t>合计（满分</a:t>
                      </a: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</a:rPr>
                        <a:t>100</a:t>
                      </a:r>
                      <a:r>
                        <a:rPr lang="zh-CN" sz="1100" kern="0" dirty="0">
                          <a:solidFill>
                            <a:schemeClr val="bg1"/>
                          </a:solidFill>
                          <a:effectLst/>
                        </a:rPr>
                        <a:t>分）</a:t>
                      </a: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zh-CN" sz="11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</a:rPr>
                        <a:t>100</a:t>
                      </a:r>
                      <a:endParaRPr lang="zh-CN" sz="11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zh-CN" sz="11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zh-CN" sz="11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:a16="http://schemas.microsoft.com/office/drawing/2014/main" xmlns="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5724939" y="1349593"/>
            <a:ext cx="3063132" cy="2345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是文件系统的引导扇区，位于第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号扇区，它记录着文件系统的起始位置、大小、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表个数及大小等相关信息。后面跟着由若干个扇区组成的保留扇区，保留扇区的大小记录在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68A7E1B-374F-40EB-9582-8939BD682AAA}"/>
              </a:ext>
            </a:extLst>
          </p:cNvPr>
          <p:cNvSpPr/>
          <p:nvPr/>
        </p:nvSpPr>
        <p:spPr>
          <a:xfrm>
            <a:off x="1122103" y="517193"/>
            <a:ext cx="1879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及其保留扇区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 descr="K:\2018-2019学年度上学期教学材料\电子产品故障诊断与排除实训（电信2016-1、2班）\(6)其他(作业及实训布置、测验及期中考核试卷、试讲试做等)\维修库\数据恢复\fat32.png">
            <a:extLst>
              <a:ext uri="{FF2B5EF4-FFF2-40B4-BE49-F238E27FC236}">
                <a16:creationId xmlns:a16="http://schemas.microsoft.com/office/drawing/2014/main" xmlns="" id="{1D8216D7-FCA3-4280-AB54-7701DA3092D7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929" y="1166713"/>
            <a:ext cx="5003800" cy="3377565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3B3B60EC-EA93-42C2-A7D1-F2DDAF30BCDC}"/>
              </a:ext>
            </a:extLst>
          </p:cNvPr>
          <p:cNvSpPr/>
          <p:nvPr/>
        </p:nvSpPr>
        <p:spPr>
          <a:xfrm>
            <a:off x="1641229" y="4627623"/>
            <a:ext cx="2095445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2-9 DBR</a:t>
            </a:r>
            <a:r>
              <a:rPr lang="zh-CN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扇区数据</a:t>
            </a:r>
          </a:p>
        </p:txBody>
      </p:sp>
    </p:spTree>
    <p:extLst>
      <p:ext uri="{BB962C8B-B14F-4D97-AF65-F5344CB8AC3E}">
        <p14:creationId xmlns:p14="http://schemas.microsoft.com/office/powerpoint/2010/main" val="1706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588396" y="1246223"/>
            <a:ext cx="7999011" cy="3347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FAT1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的含义是文件分配表，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一般有两份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是第一份，也是主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ts val="3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FAT2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的第二份文件分配表，也是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的备份，跟在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的后面。</a:t>
            </a:r>
          </a:p>
          <a:p>
            <a:pPr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文件系统用簇作为基本单位来存放文件的数据。对于小文件，只需要用到一个簇来保存文件的所有数据。对于大文件，就需要分配多个簇，存放同一个文件的簇不一定连续，这就需要把簇的前后关系用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表来存放表示。</a:t>
            </a:r>
          </a:p>
          <a:p>
            <a:pPr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FAT16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类似，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32bit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来描述一个簇。第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个字节表示第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个簇，第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个字节表示第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个簇，第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个字节表示第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个簇。就这样，每个簇都有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个和它对应的字节，这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个字节里面存放的数据就是文件中下一个簇大小数据所在的簇号。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68A7E1B-374F-40EB-9582-8939BD682AAA}"/>
              </a:ext>
            </a:extLst>
          </p:cNvPr>
          <p:cNvSpPr/>
          <p:nvPr/>
        </p:nvSpPr>
        <p:spPr>
          <a:xfrm>
            <a:off x="890693" y="517193"/>
            <a:ext cx="234186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FAT1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FAT2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文件分配表</a:t>
            </a:r>
          </a:p>
        </p:txBody>
      </p:sp>
    </p:spTree>
    <p:extLst>
      <p:ext uri="{BB962C8B-B14F-4D97-AF65-F5344CB8AC3E}">
        <p14:creationId xmlns:p14="http://schemas.microsoft.com/office/powerpoint/2010/main" val="60859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588396" y="1580178"/>
            <a:ext cx="7613321" cy="1577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根目录就是保存盘中有哪些文件，该文件相关信息的地方。用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字节表示一个对象。当从文件系统中读文件的时候，比如读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TEST.txt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文件就是先在根目录中找到该文件，然后读它的信息，得到它的起始簇号，接着把起始簇号的数据送出去，然后去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表得到接下来数据保存的簇号，把对于数据送出去，一直到结束。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68A7E1B-374F-40EB-9582-8939BD682AAA}"/>
              </a:ext>
            </a:extLst>
          </p:cNvPr>
          <p:cNvSpPr/>
          <p:nvPr/>
        </p:nvSpPr>
        <p:spPr>
          <a:xfrm>
            <a:off x="928894" y="517193"/>
            <a:ext cx="167706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、根目录和数据区</a:t>
            </a:r>
          </a:p>
        </p:txBody>
      </p:sp>
    </p:spTree>
    <p:extLst>
      <p:ext uri="{BB962C8B-B14F-4D97-AF65-F5344CB8AC3E}">
        <p14:creationId xmlns:p14="http://schemas.microsoft.com/office/powerpoint/2010/main" val="405314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644CAB5-BD78-46D3-B395-32008B9A5944}"/>
              </a:ext>
            </a:extLst>
          </p:cNvPr>
          <p:cNvGrpSpPr/>
          <p:nvPr/>
        </p:nvGrpSpPr>
        <p:grpSpPr>
          <a:xfrm>
            <a:off x="4286153" y="2600114"/>
            <a:ext cx="3349973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363521" y="2620046"/>
              <a:ext cx="2380139" cy="432812"/>
            </a:xfrm>
            <a:prstGeom prst="rect">
              <a:avLst/>
            </a:prstGeom>
            <a:noFill/>
          </p:spPr>
          <p:txBody>
            <a:bodyPr wrap="none" lIns="51435" tIns="25718" rIns="51435" bIns="25718" rtlCol="0">
              <a:spAutoFit/>
            </a:bodyPr>
            <a:lstStyle/>
            <a:p>
              <a:r>
                <a:rPr lang="en-US" altLang="zh-CN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DBR</a:t>
              </a:r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的故障恢复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xmlns="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17" name="标题 11"/>
          <p:cNvSpPr txBox="1">
            <a:spLocks/>
          </p:cNvSpPr>
          <p:nvPr/>
        </p:nvSpPr>
        <p:spPr>
          <a:xfrm>
            <a:off x="2280559" y="1120827"/>
            <a:ext cx="445078" cy="3479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>
                <a:solidFill>
                  <a:srgbClr val="83BB48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rgbClr val="83BB4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86" name="Picture 2" descr="查看源图像">
            <a:extLst>
              <a:ext uri="{FF2B5EF4-FFF2-40B4-BE49-F238E27FC236}">
                <a16:creationId xmlns:a16="http://schemas.microsoft.com/office/drawing/2014/main" xmlns="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71" y="1169970"/>
            <a:ext cx="4919792" cy="368465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">
            <a:extLst>
              <a:ext uri="{FF2B5EF4-FFF2-40B4-BE49-F238E27FC236}">
                <a16:creationId xmlns:a16="http://schemas.microsoft.com/office/drawing/2014/main" xmlns="" id="{A98B687C-F77C-4677-B83B-A08D93D6DBA4}"/>
              </a:ext>
            </a:extLst>
          </p:cNvPr>
          <p:cNvSpPr txBox="1"/>
          <p:nvPr/>
        </p:nvSpPr>
        <p:spPr>
          <a:xfrm>
            <a:off x="5532722" y="1294805"/>
            <a:ext cx="3267308" cy="2649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客户：我的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盘在使用时系统提示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需要格式化。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工程师：您的</a:t>
            </a:r>
            <a:r>
              <a:rPr lang="en-US" altLang="zh-CN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盘分区是什么文件</a:t>
            </a:r>
            <a:endParaRPr lang="en-US" altLang="zh-CN" sz="1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系统？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客户：是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工程师：请稍等，我帮您检查一下。</a:t>
            </a: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D70EDF5-F3FE-4B61-A044-155A77398593}"/>
              </a:ext>
            </a:extLst>
          </p:cNvPr>
          <p:cNvSpPr/>
          <p:nvPr/>
        </p:nvSpPr>
        <p:spPr>
          <a:xfrm>
            <a:off x="135172" y="1285707"/>
            <a:ext cx="8820000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ED7FAB9-49C1-4BE1-BF7A-C1EF72174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798" y="1285707"/>
            <a:ext cx="4997932" cy="3378963"/>
          </a:xfrm>
          <a:prstGeom prst="rect">
            <a:avLst/>
          </a:prstGeom>
        </p:spPr>
      </p:pic>
      <p:grpSp>
        <p:nvGrpSpPr>
          <p:cNvPr id="16" name="组合 1">
            <a:extLst>
              <a:ext uri="{FF2B5EF4-FFF2-40B4-BE49-F238E27FC236}">
                <a16:creationId xmlns:a16="http://schemas.microsoft.com/office/drawing/2014/main" xmlns="" id="{1F0D9005-5256-4CED-B654-5F88C4A867AF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1417947"/>
            <a:ext cx="5743575" cy="1061907"/>
            <a:chOff x="859536" y="1549889"/>
            <a:chExt cx="5742745" cy="1061065"/>
          </a:xfrm>
        </p:grpSpPr>
        <p:sp>
          <p:nvSpPr>
            <p:cNvPr id="18" name="Title 1">
              <a:extLst>
                <a:ext uri="{FF2B5EF4-FFF2-40B4-BE49-F238E27FC236}">
                  <a16:creationId xmlns:a16="http://schemas.microsoft.com/office/drawing/2014/main" xmlns="" id="{300477A4-CC69-46D5-8F1D-6EAA3124E917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9" name="组合 3">
              <a:extLst>
                <a:ext uri="{FF2B5EF4-FFF2-40B4-BE49-F238E27FC236}">
                  <a16:creationId xmlns:a16="http://schemas.microsoft.com/office/drawing/2014/main" xmlns="" id="{5D44EA2C-6CFC-4FB5-928B-44AE078AF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xmlns="" id="{199F0963-803B-4B51-8D38-3ABC62D1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AutoShape 14">
                <a:extLst>
                  <a:ext uri="{FF2B5EF4-FFF2-40B4-BE49-F238E27FC236}">
                    <a16:creationId xmlns:a16="http://schemas.microsoft.com/office/drawing/2014/main" xmlns="" id="{D5E7D38C-5E92-48DF-A45A-CC19ADE27D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Oval 13">
                <a:extLst>
                  <a:ext uri="{FF2B5EF4-FFF2-40B4-BE49-F238E27FC236}">
                    <a16:creationId xmlns:a16="http://schemas.microsoft.com/office/drawing/2014/main" xmlns="" id="{4163E768-B21B-407D-9911-8B47C9BB6D2D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矩形 4">
              <a:extLst>
                <a:ext uri="{FF2B5EF4-FFF2-40B4-BE49-F238E27FC236}">
                  <a16:creationId xmlns:a16="http://schemas.microsoft.com/office/drawing/2014/main" xmlns="" id="{A0E789FD-2666-4ABD-B9B0-1116107F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15750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TextBox 11">
              <a:extLst>
                <a:ext uri="{FF2B5EF4-FFF2-40B4-BE49-F238E27FC236}">
                  <a16:creationId xmlns:a16="http://schemas.microsoft.com/office/drawing/2014/main" xmlns="" id="{50A18B32-94AF-4C0A-B3F8-D4FDE25BC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2923185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FAT32</a:t>
              </a:r>
              <a:r>
                <a:rPr lang="zh-CN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文件系统的基本结构</a:t>
              </a:r>
            </a:p>
            <a:p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FAT32</a:t>
              </a:r>
              <a:r>
                <a:rPr lang="zh-CN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文件系统的</a:t>
              </a:r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DBR</a:t>
              </a:r>
              <a:r>
                <a:rPr lang="zh-CN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备份位置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:a16="http://schemas.microsoft.com/office/drawing/2014/main" xmlns="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3365373"/>
            <a:ext cx="5743575" cy="1061907"/>
            <a:chOff x="859536" y="1549889"/>
            <a:chExt cx="5742745" cy="1061065"/>
          </a:xfrm>
        </p:grpSpPr>
        <p:sp>
          <p:nvSpPr>
            <p:cNvPr id="26" name="Title 1">
              <a:extLst>
                <a:ext uri="{FF2B5EF4-FFF2-40B4-BE49-F238E27FC236}">
                  <a16:creationId xmlns:a16="http://schemas.microsoft.com/office/drawing/2014/main" xmlns="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:a16="http://schemas.microsoft.com/office/drawing/2014/main" xmlns="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xmlns="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:a16="http://schemas.microsoft.com/office/drawing/2014/main" xmlns="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:a16="http://schemas.microsoft.com/office/drawing/2014/main" xmlns="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:a16="http://schemas.microsoft.com/office/drawing/2014/main" xmlns="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5750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9" name="TextBox 11">
              <a:extLst>
                <a:ext uri="{FF2B5EF4-FFF2-40B4-BE49-F238E27FC236}">
                  <a16:creationId xmlns:a16="http://schemas.microsoft.com/office/drawing/2014/main" xmlns="" id="{65309359-9240-40F5-838F-A318E02E38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180896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认识故障现象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解决出现的问题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39A2EAE-4A78-4538-9672-D45CB2602EB4}"/>
              </a:ext>
            </a:extLst>
          </p:cNvPr>
          <p:cNvGrpSpPr/>
          <p:nvPr/>
        </p:nvGrpSpPr>
        <p:grpSpPr>
          <a:xfrm>
            <a:off x="497238" y="1109258"/>
            <a:ext cx="2389088" cy="1212523"/>
            <a:chOff x="775534" y="1109258"/>
            <a:chExt cx="2389088" cy="1212523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498A049F-A02A-423B-9E2B-EA0477C32DBC}"/>
                </a:ext>
              </a:extLst>
            </p:cNvPr>
            <p:cNvSpPr/>
            <p:nvPr/>
          </p:nvSpPr>
          <p:spPr>
            <a:xfrm>
              <a:off x="775534" y="1259675"/>
              <a:ext cx="2389088" cy="1062106"/>
            </a:xfrm>
            <a:prstGeom prst="roundRect">
              <a:avLst>
                <a:gd name="adj" fmla="val 8712"/>
              </a:avLst>
            </a:prstGeom>
            <a:solidFill>
              <a:schemeClr val="accent1">
                <a:alpha val="0"/>
              </a:schemeClr>
            </a:solidFill>
            <a:ln>
              <a:solidFill>
                <a:srgbClr val="CCFF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47949EA4-A481-448F-BEA2-2503DAEFF74D}"/>
                </a:ext>
              </a:extLst>
            </p:cNvPr>
            <p:cNvSpPr/>
            <p:nvPr/>
          </p:nvSpPr>
          <p:spPr>
            <a:xfrm>
              <a:off x="1563217" y="1109258"/>
              <a:ext cx="822174" cy="29837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FAT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11190A34-5138-402D-93EC-CD2DBB0A74D9}"/>
                </a:ext>
              </a:extLst>
            </p:cNvPr>
            <p:cNvSpPr/>
            <p:nvPr/>
          </p:nvSpPr>
          <p:spPr>
            <a:xfrm>
              <a:off x="890547" y="1526651"/>
              <a:ext cx="2138900" cy="61369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英文为</a:t>
              </a:r>
              <a:r>
                <a:rPr lang="en-US" altLang="zh-CN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File Allocation Table</a:t>
              </a:r>
              <a:r>
                <a:rPr lang="zh-CN" altLang="zh-CN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，文档分配表。</a:t>
              </a:r>
              <a:endPara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321C9E0B-2455-4FFD-8228-0028B8D8BFAB}"/>
              </a:ext>
            </a:extLst>
          </p:cNvPr>
          <p:cNvGrpSpPr/>
          <p:nvPr/>
        </p:nvGrpSpPr>
        <p:grpSpPr>
          <a:xfrm>
            <a:off x="3341155" y="1102634"/>
            <a:ext cx="2389088" cy="1212523"/>
            <a:chOff x="775534" y="1109258"/>
            <a:chExt cx="2389088" cy="1212523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F125F53C-4468-435C-B467-2B7995630A91}"/>
                </a:ext>
              </a:extLst>
            </p:cNvPr>
            <p:cNvSpPr/>
            <p:nvPr/>
          </p:nvSpPr>
          <p:spPr>
            <a:xfrm>
              <a:off x="775534" y="1259675"/>
              <a:ext cx="2389088" cy="1062106"/>
            </a:xfrm>
            <a:prstGeom prst="roundRect">
              <a:avLst>
                <a:gd name="adj" fmla="val 8712"/>
              </a:avLst>
            </a:prstGeom>
            <a:solidFill>
              <a:schemeClr val="accent1">
                <a:alpha val="0"/>
              </a:schemeClr>
            </a:solidFill>
            <a:ln>
              <a:solidFill>
                <a:srgbClr val="CCFF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D3BED3BB-0EE2-4B2E-891B-8D7ADF261E93}"/>
                </a:ext>
              </a:extLst>
            </p:cNvPr>
            <p:cNvSpPr/>
            <p:nvPr/>
          </p:nvSpPr>
          <p:spPr>
            <a:xfrm>
              <a:off x="1563217" y="1109258"/>
              <a:ext cx="822174" cy="29837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FAT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3207F083-2597-4082-A493-A99D40F9FE57}"/>
                </a:ext>
              </a:extLst>
            </p:cNvPr>
            <p:cNvSpPr/>
            <p:nvPr/>
          </p:nvSpPr>
          <p:spPr>
            <a:xfrm>
              <a:off x="890547" y="1526651"/>
              <a:ext cx="2138900" cy="61369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英文为</a:t>
              </a:r>
              <a:r>
                <a:rPr lang="en-US" altLang="zh-CN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File Allocation Table</a:t>
              </a:r>
              <a:r>
                <a:rPr lang="zh-CN" altLang="zh-CN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，文档分配表。</a:t>
              </a:r>
              <a:endPara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DD9AE55B-3D4A-4B85-AAF9-6086A04EEA70}"/>
              </a:ext>
            </a:extLst>
          </p:cNvPr>
          <p:cNvGrpSpPr/>
          <p:nvPr/>
        </p:nvGrpSpPr>
        <p:grpSpPr>
          <a:xfrm>
            <a:off x="6185071" y="1096010"/>
            <a:ext cx="2389088" cy="1212523"/>
            <a:chOff x="775534" y="1109258"/>
            <a:chExt cx="2389088" cy="1212523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xmlns="" id="{C9456969-051A-4D9F-8DF1-F4AAD7B4D1C8}"/>
                </a:ext>
              </a:extLst>
            </p:cNvPr>
            <p:cNvSpPr/>
            <p:nvPr/>
          </p:nvSpPr>
          <p:spPr>
            <a:xfrm>
              <a:off x="775534" y="1259675"/>
              <a:ext cx="2389088" cy="1062106"/>
            </a:xfrm>
            <a:prstGeom prst="roundRect">
              <a:avLst>
                <a:gd name="adj" fmla="val 8712"/>
              </a:avLst>
            </a:prstGeom>
            <a:solidFill>
              <a:schemeClr val="accent1">
                <a:alpha val="0"/>
              </a:schemeClr>
            </a:solidFill>
            <a:ln>
              <a:solidFill>
                <a:srgbClr val="CCFF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xmlns="" id="{DC2BDAB8-811D-44A6-ACCF-792DBD33E178}"/>
                </a:ext>
              </a:extLst>
            </p:cNvPr>
            <p:cNvSpPr/>
            <p:nvPr/>
          </p:nvSpPr>
          <p:spPr>
            <a:xfrm>
              <a:off x="1563217" y="1109258"/>
              <a:ext cx="822174" cy="29837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FAT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09F8DF84-C7D2-4E30-A602-98C226359049}"/>
                </a:ext>
              </a:extLst>
            </p:cNvPr>
            <p:cNvSpPr/>
            <p:nvPr/>
          </p:nvSpPr>
          <p:spPr>
            <a:xfrm>
              <a:off x="890547" y="1526651"/>
              <a:ext cx="2138900" cy="61369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英文为</a:t>
              </a:r>
              <a:r>
                <a:rPr lang="en-US" altLang="zh-CN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File Allocation Table</a:t>
              </a:r>
              <a:r>
                <a:rPr lang="zh-CN" altLang="zh-CN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，文档分配表。</a:t>
              </a:r>
              <a:endPara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BC802E93-FF9D-4FDF-897C-7EB2362BFD31}"/>
              </a:ext>
            </a:extLst>
          </p:cNvPr>
          <p:cNvGrpSpPr/>
          <p:nvPr/>
        </p:nvGrpSpPr>
        <p:grpSpPr>
          <a:xfrm>
            <a:off x="2679550" y="4141500"/>
            <a:ext cx="3714458" cy="868547"/>
            <a:chOff x="3290863" y="5245381"/>
            <a:chExt cx="4674870" cy="1093117"/>
          </a:xfrm>
        </p:grpSpPr>
        <p:pic>
          <p:nvPicPr>
            <p:cNvPr id="54" name="图片 53" descr="QQ截图20200725111507.jpg">
              <a:extLst>
                <a:ext uri="{FF2B5EF4-FFF2-40B4-BE49-F238E27FC236}">
                  <a16:creationId xmlns:a16="http://schemas.microsoft.com/office/drawing/2014/main" xmlns="" id="{05BA1100-8282-4D8F-9F4F-F433B8596D12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90863" y="5245381"/>
              <a:ext cx="4674870" cy="713105"/>
            </a:xfrm>
            <a:prstGeom prst="rect">
              <a:avLst/>
            </a:prstGeom>
          </p:spPr>
        </p:pic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BF1B9243-7069-43B7-81B1-86F8EC67B92D}"/>
                </a:ext>
              </a:extLst>
            </p:cNvPr>
            <p:cNvSpPr/>
            <p:nvPr/>
          </p:nvSpPr>
          <p:spPr>
            <a:xfrm>
              <a:off x="4132138" y="5947512"/>
              <a:ext cx="2992321" cy="390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266700" algn="ctr">
                <a:lnSpc>
                  <a:spcPts val="2000"/>
                </a:lnSpc>
                <a:spcAft>
                  <a:spcPts val="0"/>
                </a:spcAft>
              </a:pPr>
              <a:r>
                <a:rPr lang="zh-CN" altLang="zh-CN" sz="12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12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2-1 FAT32</a:t>
              </a:r>
              <a:r>
                <a:rPr lang="zh-CN" altLang="zh-CN" sz="12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文件系统结构图</a:t>
              </a:r>
            </a:p>
          </p:txBody>
        </p:sp>
      </p:grp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E87BFCB7-50B5-4A45-AE2E-CEB29AB2FE5F}"/>
              </a:ext>
            </a:extLst>
          </p:cNvPr>
          <p:cNvSpPr/>
          <p:nvPr/>
        </p:nvSpPr>
        <p:spPr>
          <a:xfrm>
            <a:off x="497238" y="2440803"/>
            <a:ext cx="8076921" cy="1532509"/>
          </a:xfrm>
          <a:prstGeom prst="roundRect">
            <a:avLst>
              <a:gd name="adj" fmla="val 8712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B075D7B7-4B46-450D-B67B-F74453579970}"/>
              </a:ext>
            </a:extLst>
          </p:cNvPr>
          <p:cNvSpPr/>
          <p:nvPr/>
        </p:nvSpPr>
        <p:spPr>
          <a:xfrm>
            <a:off x="993913" y="2580806"/>
            <a:ext cx="7028952" cy="1244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文件系统就是</a:t>
            </a:r>
            <a:r>
              <a:rPr lang="zh-CN" altLang="zh-CN" sz="1200" b="1" dirty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专门管理</a:t>
            </a:r>
            <a:r>
              <a:rPr lang="zh-CN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这些簇的。一个文件可能占据一个或者多个簇，按正确的顺序去读取这些簇，就可以获取这个文件的内容了。</a:t>
            </a:r>
            <a:endParaRPr lang="en-US" altLang="zh-CN" sz="12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532800" algn="just">
              <a:lnSpc>
                <a:spcPts val="2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基本结构依次为：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及其保留扇区、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、根目录和数据区。具体结构如下图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2-1</a:t>
            </a:r>
            <a:r>
              <a:rPr lang="zh-CN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FC29421-1821-4A7B-A201-19AB92A83086}"/>
              </a:ext>
            </a:extLst>
          </p:cNvPr>
          <p:cNvSpPr/>
          <p:nvPr/>
        </p:nvSpPr>
        <p:spPr>
          <a:xfrm>
            <a:off x="135172" y="1285707"/>
            <a:ext cx="8820000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87FF31D3-BF58-4910-A922-F61E030E09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0651" y="1498571"/>
            <a:ext cx="4086801" cy="2955426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B6A3EA-89FF-4BDA-9E3A-3A697EEE2D6F}"/>
              </a:ext>
            </a:extLst>
          </p:cNvPr>
          <p:cNvSpPr/>
          <p:nvPr/>
        </p:nvSpPr>
        <p:spPr>
          <a:xfrm>
            <a:off x="705819" y="2055624"/>
            <a:ext cx="3476566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文件系统的数据分布结构可知，</a:t>
            </a: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的备份在</a:t>
            </a: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及其保留扇区中的第</a:t>
            </a: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扇区。</a:t>
            </a:r>
            <a:endParaRPr lang="zh-CN" altLang="zh-CN" sz="20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1A19FF87-80C4-49C0-B9CE-74A4C6F2DDD8}"/>
              </a:ext>
            </a:extLst>
          </p:cNvPr>
          <p:cNvCxnSpPr/>
          <p:nvPr/>
        </p:nvCxnSpPr>
        <p:spPr>
          <a:xfrm>
            <a:off x="410678" y="1689835"/>
            <a:ext cx="4428000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34F989DA-7434-47C1-97A8-93481FFC8451}"/>
              </a:ext>
            </a:extLst>
          </p:cNvPr>
          <p:cNvCxnSpPr/>
          <p:nvPr/>
        </p:nvCxnSpPr>
        <p:spPr>
          <a:xfrm>
            <a:off x="414222" y="4425950"/>
            <a:ext cx="4428000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604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642</TotalTime>
  <Words>1313</Words>
  <Application>Microsoft Office PowerPoint</Application>
  <PresentationFormat>全屏显示(16:9)</PresentationFormat>
  <Paragraphs>220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 Unicode MS</vt:lpstr>
      <vt:lpstr>DIN-BoldItalic</vt:lpstr>
      <vt:lpstr>Impact MT Std</vt:lpstr>
      <vt:lpstr>Open Sans</vt:lpstr>
      <vt:lpstr>等线</vt:lpstr>
      <vt:lpstr>宋体</vt:lpstr>
      <vt:lpstr>微软雅黑</vt:lpstr>
      <vt:lpstr>Aharoni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gxjzy</cp:lastModifiedBy>
  <cp:revision>29</cp:revision>
  <dcterms:created xsi:type="dcterms:W3CDTF">2016-11-03T10:55:35Z</dcterms:created>
  <dcterms:modified xsi:type="dcterms:W3CDTF">2020-12-21T03:11:14Z</dcterms:modified>
</cp:coreProperties>
</file>