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256" r:id="rId2"/>
    <p:sldId id="258" r:id="rId3"/>
    <p:sldId id="259" r:id="rId4"/>
    <p:sldId id="279" r:id="rId5"/>
    <p:sldId id="284" r:id="rId6"/>
    <p:sldId id="280" r:id="rId7"/>
    <p:sldId id="285" r:id="rId8"/>
    <p:sldId id="281" r:id="rId9"/>
    <p:sldId id="287" r:id="rId10"/>
    <p:sldId id="288" r:id="rId11"/>
    <p:sldId id="289" r:id="rId12"/>
    <p:sldId id="290" r:id="rId13"/>
    <p:sldId id="291" r:id="rId14"/>
    <p:sldId id="320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8" r:id="rId23"/>
    <p:sldId id="329" r:id="rId24"/>
    <p:sldId id="330" r:id="rId25"/>
    <p:sldId id="331" r:id="rId26"/>
    <p:sldId id="332" r:id="rId27"/>
    <p:sldId id="282" r:id="rId28"/>
    <p:sldId id="295" r:id="rId29"/>
    <p:sldId id="283" r:id="rId30"/>
    <p:sldId id="296" r:id="rId31"/>
    <p:sldId id="305" r:id="rId32"/>
    <p:sldId id="306" r:id="rId33"/>
    <p:sldId id="307" r:id="rId34"/>
    <p:sldId id="308" r:id="rId35"/>
    <p:sldId id="309" r:id="rId36"/>
    <p:sldId id="310" r:id="rId37"/>
    <p:sldId id="299" r:id="rId3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CCFF66"/>
    <a:srgbClr val="83BB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17" autoAdjust="0"/>
    <p:restoredTop sz="94660"/>
  </p:normalViewPr>
  <p:slideViewPr>
    <p:cSldViewPr snapToGrid="0">
      <p:cViewPr varScale="1">
        <p:scale>
          <a:sx n="99" d="100"/>
          <a:sy n="99" d="100"/>
        </p:scale>
        <p:origin x="86" y="11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0E8CD-5E1B-42EE-8B20-76330230D97F}" type="datetimeFigureOut">
              <a:rPr lang="zh-CN" altLang="en-US" smtClean="0"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8A07B-FB81-4C63-B179-3936507626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2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2883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814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290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8483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8664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0253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213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1129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9182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319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5303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5235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1939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7373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5642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9592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1577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9014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199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004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069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5849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3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221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4290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77613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49395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92478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32341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02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353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2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80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95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8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313461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20454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EXFAT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文件系统的基本结构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99244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23710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FAT32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</a:t>
            </a:r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DBR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备份位置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42831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故障现象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4732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91882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2777861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3195227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852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/>
              <a:t>2021/1/3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362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88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  <p:sldLayoutId id="2147483662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4286154" y="2600114"/>
            <a:ext cx="2496310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5625904" y="2620046"/>
              <a:ext cx="1843133" cy="432812"/>
            </a:xfrm>
            <a:prstGeom prst="rect">
              <a:avLst/>
            </a:prstGeom>
            <a:noFill/>
          </p:spPr>
          <p:txBody>
            <a:bodyPr wrap="none" lIns="51435" tIns="25718" rIns="51435" bIns="25718" rtlCol="0">
              <a:spAutoFit/>
            </a:bodyPr>
            <a:lstStyle/>
            <a:p>
              <a:r>
                <a:rPr lang="zh-CN" altLang="en-US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操作技巧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3553291" y="1019587"/>
            <a:ext cx="5463491" cy="11273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en-US" altLang="zh-CN" sz="24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EXFAT</a:t>
            </a:r>
            <a:r>
              <a:rPr lang="zh-CN" altLang="en-US" sz="24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文件系统快速提取文件</a:t>
            </a:r>
          </a:p>
        </p:txBody>
      </p:sp>
    </p:spTree>
    <p:extLst>
      <p:ext uri="{BB962C8B-B14F-4D97-AF65-F5344CB8AC3E}">
        <p14:creationId xmlns:p14="http://schemas.microsoft.com/office/powerpoint/2010/main" val="42230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2DF3D51-20EC-48EB-9266-01A3646489A8}"/>
              </a:ext>
            </a:extLst>
          </p:cNvPr>
          <p:cNvSpPr/>
          <p:nvPr/>
        </p:nvSpPr>
        <p:spPr>
          <a:xfrm>
            <a:off x="2377940" y="517193"/>
            <a:ext cx="73052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1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5D3A687-4ADF-43C0-AB52-56E39E5153DD}"/>
              </a:ext>
            </a:extLst>
          </p:cNvPr>
          <p:cNvSpPr/>
          <p:nvPr/>
        </p:nvSpPr>
        <p:spPr>
          <a:xfrm>
            <a:off x="5362960" y="4321110"/>
            <a:ext cx="1704313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3-3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打开磁盘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6F731AAD-26A8-4699-BF00-515956D0CE77}"/>
              </a:ext>
            </a:extLst>
          </p:cNvPr>
          <p:cNvSpPr txBox="1"/>
          <p:nvPr/>
        </p:nvSpPr>
        <p:spPr>
          <a:xfrm>
            <a:off x="512596" y="1438268"/>
            <a:ext cx="3723444" cy="1325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3000"/>
              </a:lnSpc>
              <a:spcAft>
                <a:spcPts val="60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点击取消按钮，用</a:t>
            </a:r>
            <a:r>
              <a:rPr lang="en-US" altLang="zh-CN" sz="1400" b="1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WinHex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软件打开该磁盘，如下图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2-3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图片 17" descr="3">
            <a:extLst>
              <a:ext uri="{FF2B5EF4-FFF2-40B4-BE49-F238E27FC236}">
                <a16:creationId xmlns:a16="http://schemas.microsoft.com/office/drawing/2014/main" id="{D948B13E-B819-4892-BA48-ED641A7C736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826" y="1174751"/>
            <a:ext cx="3480341" cy="30009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147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5E03C80-EBC3-4B62-9EAA-81E853D80351}"/>
              </a:ext>
            </a:extLst>
          </p:cNvPr>
          <p:cNvSpPr/>
          <p:nvPr/>
        </p:nvSpPr>
        <p:spPr>
          <a:xfrm>
            <a:off x="5014545" y="4584558"/>
            <a:ext cx="2820004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3-4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被破坏的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CC13F31C-BEA6-41ED-90BA-A27B22543641}"/>
              </a:ext>
            </a:extLst>
          </p:cNvPr>
          <p:cNvSpPr txBox="1"/>
          <p:nvPr/>
        </p:nvSpPr>
        <p:spPr>
          <a:xfrm>
            <a:off x="369365" y="1296928"/>
            <a:ext cx="4051560" cy="2575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WinHex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软件打开该磁盘后，选择需要修复的分区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，系统会自动跳转至该分区的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位置，即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2048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扇区位置。我们发现该扇区已经被破坏，如下图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6C04460-1B76-4A5B-B228-04BA3DE40DCA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2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 descr="4">
            <a:extLst>
              <a:ext uri="{FF2B5EF4-FFF2-40B4-BE49-F238E27FC236}">
                <a16:creationId xmlns:a16="http://schemas.microsoft.com/office/drawing/2014/main" id="{7BC68860-FE53-40E8-A054-3B583E6A3E5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031" y="1040046"/>
            <a:ext cx="4014265" cy="34645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611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AD7E612-E973-4617-93BC-AE08F8174B30}"/>
              </a:ext>
            </a:extLst>
          </p:cNvPr>
          <p:cNvSpPr/>
          <p:nvPr/>
        </p:nvSpPr>
        <p:spPr>
          <a:xfrm>
            <a:off x="4731026" y="3940999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3-5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跳转至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2EF257DB-3B50-4950-9969-0A0D48B1CDC2}"/>
              </a:ext>
            </a:extLst>
          </p:cNvPr>
          <p:cNvSpPr txBox="1"/>
          <p:nvPr/>
        </p:nvSpPr>
        <p:spPr>
          <a:xfrm>
            <a:off x="440108" y="1279758"/>
            <a:ext cx="4290918" cy="266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因为分区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的文件系统为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，因此该分区的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2048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扇区位置偏移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个扇区位置，即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2060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扇区位置。接下来，点击跳转扇区图标，在扇区位置输入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2060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2-5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7626F9C-C995-4E3A-A39D-0CE03D05558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3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B3386307-8345-4D76-BD17-C4474B4C44A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737" y="1661450"/>
            <a:ext cx="2541270" cy="20840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796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2130381" y="4462608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3-6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分区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477394" y="1597294"/>
            <a:ext cx="3758646" cy="2114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点击确定，系统会自动跳转至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2060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扇区，即该分区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备份扇区，发现其备份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也被破坏，如下图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4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 descr="4">
            <a:extLst>
              <a:ext uri="{FF2B5EF4-FFF2-40B4-BE49-F238E27FC236}">
                <a16:creationId xmlns:a16="http://schemas.microsoft.com/office/drawing/2014/main" id="{0072CFC7-4C82-4FE2-A553-851F2B922AA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133" y="1065497"/>
            <a:ext cx="3573382" cy="38254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861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4572000" y="4126142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3-7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跳转至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309955" y="1065497"/>
            <a:ext cx="3951114" cy="3224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遇到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系统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以及备份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被破坏的时候，这时候我们直接通过根目录手工快速定位客户所需要的文件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15.doc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文件为案例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手工定位文件，首先要计算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表所在扇区、簇位图以及大写字符文件的位置和每簇扇区大小等等，通过向下查找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F8FF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向下查找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表所在扇区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按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是继续向下查找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为跳转至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位置所示：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5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275FE106-2684-45A3-9629-ACB3FA2E2C3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555" y="1155448"/>
            <a:ext cx="2360295" cy="26689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44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4431552" y="4652285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3-8 FAT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表数据区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309955" y="1065497"/>
            <a:ext cx="3494879" cy="1285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点击确定，系统会自动跳转至跳转至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位置，如下图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6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DA655CC-2383-4AAF-A912-EE9801FCB3F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365" y="1045117"/>
            <a:ext cx="4805680" cy="353377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5EE5DC33-16DA-43D8-A11B-A48D510368F5}"/>
              </a:ext>
            </a:extLst>
          </p:cNvPr>
          <p:cNvSpPr/>
          <p:nvPr/>
        </p:nvSpPr>
        <p:spPr>
          <a:xfrm>
            <a:off x="-127174" y="4268930"/>
            <a:ext cx="4366050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注意：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从图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3-8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知道该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表记录了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项。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644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4167107" y="4171837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3-9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跳转簇位图所在扇区位置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309955" y="1065497"/>
            <a:ext cx="3494879" cy="1285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向下查找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找到簇位图所在扇区，如下图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3-9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跳转至簇位图所示：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7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DC46D39C-5324-4DE2-96E7-A91209E2DC7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388" y="1299290"/>
            <a:ext cx="2381885" cy="26689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888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1510371" y="4549239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3-10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簇位图数据扇区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309955" y="1065497"/>
            <a:ext cx="3494879" cy="1285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点击确定，系统会自动跳转至簇位图扇区，如下图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8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087A73D1-D4BF-4B1B-9E39-418053DA772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336" y="1012698"/>
            <a:ext cx="4422726" cy="39669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792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3859078" y="4185029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跳转大写字符所在扇区位置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309955" y="1065496"/>
            <a:ext cx="3510377" cy="1285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向下查找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找到大写字符所在扇区，如下图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跳转至大写字符所示：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9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E9A3FD02-BA17-48F5-B7DF-802DF70647F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971" y="1308295"/>
            <a:ext cx="2349500" cy="26689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9552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1375823" y="4562317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3-12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大写字符数据扇区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309955" y="1065496"/>
            <a:ext cx="3510377" cy="1285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点击确定，系统会自动跳转至大写字符扇区，如下图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24239" y="517193"/>
            <a:ext cx="83792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10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2006EF90-9D84-42C1-82F8-DFA49AFA079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295" y="1065495"/>
            <a:ext cx="4225301" cy="38242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882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" name="iconfont-1187-868386">
            <a:extLst>
              <a:ext uri="{FF2B5EF4-FFF2-40B4-BE49-F238E27FC236}">
                <a16:creationId xmlns:a16="http://schemas.microsoft.com/office/drawing/2014/main" id="{187DCAE7-917D-440F-A772-73766DCAAD89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7372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6432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4111274" y="4415084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3-13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跳转根目录所在扇区位置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309955" y="1065496"/>
            <a:ext cx="3510377" cy="1285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向下查找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找到根目录所在扇区，如下图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跳转至根目录所示：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24239" y="517193"/>
            <a:ext cx="83792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11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F36A2593-D51C-4277-8971-6293C57DB75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818" y="1448500"/>
            <a:ext cx="2371090" cy="27114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038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1680309" y="4462608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3-14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根目录数据扇区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309955" y="1065496"/>
            <a:ext cx="3510377" cy="1285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点击确定，系统会自动跳转至根目录扇区，如下图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24239" y="517193"/>
            <a:ext cx="83792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12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 descr="4">
            <a:extLst>
              <a:ext uri="{FF2B5EF4-FFF2-40B4-BE49-F238E27FC236}">
                <a16:creationId xmlns:a16="http://schemas.microsoft.com/office/drawing/2014/main" id="{94733779-FFD5-4441-A1D2-91D36963666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462" y="1063392"/>
            <a:ext cx="4320755" cy="39021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154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156458" y="964756"/>
            <a:ext cx="3766099" cy="3932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从上述图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知道，大写字符所在扇区是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37888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、根目录所在扇区是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38144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，所以每簇扇区的大小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=(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根目录所在扇区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大写字符所在扇区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)=38144-37888=256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。这里需要恢复的文件是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15.doc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，从图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可以知道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15.doc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的开始簇是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0A(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转成十进制得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，也就是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号簇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、其大小为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00 26 00 00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这四个字节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十进制为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9,728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。因为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系统是从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号簇开始的，所以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15.doc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的起始扇区数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=(10-2)*256(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每簇扇区数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)=2048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。此时直接跳转至簇位图定位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15.doc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文件起始扇区数即可，如下图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3-15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24239" y="517193"/>
            <a:ext cx="83792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12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149F4B3-8DD2-4CE3-8DD5-9666DEE73C1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329" y="1065496"/>
            <a:ext cx="4633107" cy="34445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B1BAF0-8299-4817-BCE3-A0F946AF2906}"/>
              </a:ext>
            </a:extLst>
          </p:cNvPr>
          <p:cNvSpPr txBox="1"/>
          <p:nvPr/>
        </p:nvSpPr>
        <p:spPr>
          <a:xfrm>
            <a:off x="5165555" y="4661285"/>
            <a:ext cx="28051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3-15 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偏移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15.doc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起始扇区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8453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1564072" y="4462608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3-16 15.doc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数据区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309955" y="1065496"/>
            <a:ext cx="3510377" cy="1285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13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点击确定，系统会自动跳转至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15.doc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所在扇区，如下图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24239" y="517193"/>
            <a:ext cx="83792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13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8F4C8045-787B-45D2-B4E0-106BD453296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336" y="1065497"/>
            <a:ext cx="4377160" cy="39000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370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243123" y="4462608"/>
            <a:ext cx="3688608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3-17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跳转至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15.doc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扇区数据结尾区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309955" y="1065496"/>
            <a:ext cx="3510377" cy="1285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选择选块起始位置后偏移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9,728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字节即可，如下图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24239" y="517193"/>
            <a:ext cx="83792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14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827B2412-E195-46ED-8C40-C62EB0E651E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333" y="1154630"/>
            <a:ext cx="5080544" cy="38108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6480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1785205" y="4040260"/>
            <a:ext cx="3688608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3-18 15.doc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扇区数据结尾区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309955" y="1065495"/>
            <a:ext cx="7222221" cy="962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点击确定，系统会自动跳转至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15.doc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结尾扇区选块尾部即可，如下图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24239" y="517193"/>
            <a:ext cx="83792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15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9A306C7F-3DB7-4318-8E2D-9A0B9384730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78" y="2421383"/>
            <a:ext cx="6961182" cy="13888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374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-220957" y="4428842"/>
            <a:ext cx="3688608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3-18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成功恢复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15.doc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309956" y="1065494"/>
            <a:ext cx="2533984" cy="1931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即点击鼠标右键，选择编辑→复制选块→至新文件→另存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15.doc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即可，如下图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24239" y="517193"/>
            <a:ext cx="83792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16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80706FE2-5508-49C5-B634-806479C4322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332" y="1065494"/>
            <a:ext cx="5908402" cy="3278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56320099-47DF-4EE1-B74A-AEE951C7FE1C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332" y="4400979"/>
            <a:ext cx="5895112" cy="5716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841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0" name="iconfont-1187-868386">
            <a:extLst>
              <a:ext uri="{FF2B5EF4-FFF2-40B4-BE49-F238E27FC236}">
                <a16:creationId xmlns:a16="http://schemas.microsoft.com/office/drawing/2014/main" id="{F91E9EE3-D69A-44D8-8D8F-3296451CF028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6091"/>
            <a:ext cx="609685" cy="508274"/>
          </a:xfrm>
          <a:custGeom>
            <a:avLst/>
            <a:gdLst>
              <a:gd name="connsiteX0" fmla="*/ 122377 w 606647"/>
              <a:gd name="connsiteY0" fmla="*/ 356214 h 505742"/>
              <a:gd name="connsiteX1" fmla="*/ 101023 w 606647"/>
              <a:gd name="connsiteY1" fmla="*/ 418139 h 505742"/>
              <a:gd name="connsiteX2" fmla="*/ 130361 w 606647"/>
              <a:gd name="connsiteY2" fmla="*/ 415914 h 505742"/>
              <a:gd name="connsiteX3" fmla="*/ 194600 w 606647"/>
              <a:gd name="connsiteY3" fmla="*/ 494964 h 505742"/>
              <a:gd name="connsiteX4" fmla="*/ 194714 w 606647"/>
              <a:gd name="connsiteY4" fmla="*/ 495298 h 505742"/>
              <a:gd name="connsiteX5" fmla="*/ 194761 w 606647"/>
              <a:gd name="connsiteY5" fmla="*/ 495162 h 505742"/>
              <a:gd name="connsiteX6" fmla="*/ 195072 w 606647"/>
              <a:gd name="connsiteY6" fmla="*/ 495545 h 505742"/>
              <a:gd name="connsiteX7" fmla="*/ 259783 w 606647"/>
              <a:gd name="connsiteY7" fmla="*/ 415914 h 505742"/>
              <a:gd name="connsiteX8" fmla="*/ 289121 w 606647"/>
              <a:gd name="connsiteY8" fmla="*/ 418139 h 505742"/>
              <a:gd name="connsiteX9" fmla="*/ 268139 w 606647"/>
              <a:gd name="connsiteY9" fmla="*/ 356214 h 505742"/>
              <a:gd name="connsiteX10" fmla="*/ 279373 w 606647"/>
              <a:gd name="connsiteY10" fmla="*/ 362240 h 505742"/>
              <a:gd name="connsiteX11" fmla="*/ 345941 w 606647"/>
              <a:gd name="connsiteY11" fmla="*/ 395056 h 505742"/>
              <a:gd name="connsiteX12" fmla="*/ 379178 w 606647"/>
              <a:gd name="connsiteY12" fmla="*/ 438904 h 505742"/>
              <a:gd name="connsiteX13" fmla="*/ 389762 w 606647"/>
              <a:gd name="connsiteY13" fmla="*/ 497492 h 505742"/>
              <a:gd name="connsiteX14" fmla="*/ 382892 w 606647"/>
              <a:gd name="connsiteY14" fmla="*/ 505742 h 505742"/>
              <a:gd name="connsiteX15" fmla="*/ 197393 w 606647"/>
              <a:gd name="connsiteY15" fmla="*/ 505742 h 505742"/>
              <a:gd name="connsiteX16" fmla="*/ 192472 w 606647"/>
              <a:gd name="connsiteY16" fmla="*/ 505742 h 505742"/>
              <a:gd name="connsiteX17" fmla="*/ 7067 w 606647"/>
              <a:gd name="connsiteY17" fmla="*/ 505742 h 505742"/>
              <a:gd name="connsiteX18" fmla="*/ 103 w 606647"/>
              <a:gd name="connsiteY18" fmla="*/ 497492 h 505742"/>
              <a:gd name="connsiteX19" fmla="*/ 10780 w 606647"/>
              <a:gd name="connsiteY19" fmla="*/ 438812 h 505742"/>
              <a:gd name="connsiteX20" fmla="*/ 43925 w 606647"/>
              <a:gd name="connsiteY20" fmla="*/ 394871 h 505742"/>
              <a:gd name="connsiteX21" fmla="*/ 108914 w 606647"/>
              <a:gd name="connsiteY21" fmla="*/ 362889 h 505742"/>
              <a:gd name="connsiteX22" fmla="*/ 587524 w 606647"/>
              <a:gd name="connsiteY22" fmla="*/ 186787 h 505742"/>
              <a:gd name="connsiteX23" fmla="*/ 570433 w 606647"/>
              <a:gd name="connsiteY23" fmla="*/ 208027 h 505742"/>
              <a:gd name="connsiteX24" fmla="*/ 560215 w 606647"/>
              <a:gd name="connsiteY24" fmla="*/ 197825 h 505742"/>
              <a:gd name="connsiteX25" fmla="*/ 602554 w 606647"/>
              <a:gd name="connsiteY25" fmla="*/ 152210 h 505742"/>
              <a:gd name="connsiteX26" fmla="*/ 596985 w 606647"/>
              <a:gd name="connsiteY26" fmla="*/ 168729 h 505742"/>
              <a:gd name="connsiteX27" fmla="*/ 550200 w 606647"/>
              <a:gd name="connsiteY27" fmla="*/ 187846 h 505742"/>
              <a:gd name="connsiteX28" fmla="*/ 540174 w 606647"/>
              <a:gd name="connsiteY28" fmla="*/ 177545 h 505742"/>
              <a:gd name="connsiteX29" fmla="*/ 606554 w 606647"/>
              <a:gd name="connsiteY29" fmla="*/ 122008 h 505742"/>
              <a:gd name="connsiteX30" fmla="*/ 606647 w 606647"/>
              <a:gd name="connsiteY30" fmla="*/ 122194 h 505742"/>
              <a:gd name="connsiteX31" fmla="*/ 605718 w 606647"/>
              <a:gd name="connsiteY31" fmla="*/ 136653 h 505742"/>
              <a:gd name="connsiteX32" fmla="*/ 530117 w 606647"/>
              <a:gd name="connsiteY32" fmla="*/ 167240 h 505742"/>
              <a:gd name="connsiteX33" fmla="*/ 519993 w 606647"/>
              <a:gd name="connsiteY33" fmla="*/ 157137 h 505742"/>
              <a:gd name="connsiteX34" fmla="*/ 603573 w 606647"/>
              <a:gd name="connsiteY34" fmla="*/ 94769 h 505742"/>
              <a:gd name="connsiteX35" fmla="*/ 605801 w 606647"/>
              <a:gd name="connsiteY35" fmla="*/ 108119 h 505742"/>
              <a:gd name="connsiteX36" fmla="*/ 509907 w 606647"/>
              <a:gd name="connsiteY36" fmla="*/ 147058 h 505742"/>
              <a:gd name="connsiteX37" fmla="*/ 499882 w 606647"/>
              <a:gd name="connsiteY37" fmla="*/ 136860 h 505742"/>
              <a:gd name="connsiteX38" fmla="*/ 594951 w 606647"/>
              <a:gd name="connsiteY38" fmla="*/ 69719 h 505742"/>
              <a:gd name="connsiteX39" fmla="*/ 599873 w 606647"/>
              <a:gd name="connsiteY39" fmla="*/ 81957 h 505742"/>
              <a:gd name="connsiteX40" fmla="*/ 489632 w 606647"/>
              <a:gd name="connsiteY40" fmla="*/ 126736 h 505742"/>
              <a:gd name="connsiteX41" fmla="*/ 484710 w 606647"/>
              <a:gd name="connsiteY41" fmla="*/ 121637 h 505742"/>
              <a:gd name="connsiteX42" fmla="*/ 484710 w 606647"/>
              <a:gd name="connsiteY42" fmla="*/ 114498 h 505742"/>
              <a:gd name="connsiteX43" fmla="*/ 187673 w 606647"/>
              <a:gd name="connsiteY43" fmla="*/ 51167 h 505742"/>
              <a:gd name="connsiteX44" fmla="*/ 232134 w 606647"/>
              <a:gd name="connsiteY44" fmla="*/ 69546 h 505742"/>
              <a:gd name="connsiteX45" fmla="*/ 302424 w 606647"/>
              <a:gd name="connsiteY45" fmla="*/ 206088 h 505742"/>
              <a:gd name="connsiteX46" fmla="*/ 336594 w 606647"/>
              <a:gd name="connsiteY46" fmla="*/ 293592 h 505742"/>
              <a:gd name="connsiteX47" fmla="*/ 247733 w 606647"/>
              <a:gd name="connsiteY47" fmla="*/ 320938 h 505742"/>
              <a:gd name="connsiteX48" fmla="*/ 247733 w 606647"/>
              <a:gd name="connsiteY48" fmla="*/ 339940 h 505742"/>
              <a:gd name="connsiteX49" fmla="*/ 247548 w 606647"/>
              <a:gd name="connsiteY49" fmla="*/ 341331 h 505742"/>
              <a:gd name="connsiteX50" fmla="*/ 194761 w 606647"/>
              <a:gd name="connsiteY50" fmla="*/ 495162 h 505742"/>
              <a:gd name="connsiteX51" fmla="*/ 194600 w 606647"/>
              <a:gd name="connsiteY51" fmla="*/ 494964 h 505742"/>
              <a:gd name="connsiteX52" fmla="*/ 141881 w 606647"/>
              <a:gd name="connsiteY52" fmla="*/ 340960 h 505742"/>
              <a:gd name="connsiteX53" fmla="*/ 141881 w 606647"/>
              <a:gd name="connsiteY53" fmla="*/ 321401 h 505742"/>
              <a:gd name="connsiteX54" fmla="*/ 51721 w 606647"/>
              <a:gd name="connsiteY54" fmla="*/ 292202 h 505742"/>
              <a:gd name="connsiteX55" fmla="*/ 89141 w 606647"/>
              <a:gd name="connsiteY55" fmla="*/ 186807 h 505742"/>
              <a:gd name="connsiteX56" fmla="*/ 153116 w 606647"/>
              <a:gd name="connsiteY56" fmla="*/ 57774 h 505742"/>
              <a:gd name="connsiteX57" fmla="*/ 187673 w 606647"/>
              <a:gd name="connsiteY57" fmla="*/ 51167 h 505742"/>
              <a:gd name="connsiteX58" fmla="*/ 580826 w 606647"/>
              <a:gd name="connsiteY58" fmla="*/ 46926 h 505742"/>
              <a:gd name="connsiteX59" fmla="*/ 588441 w 606647"/>
              <a:gd name="connsiteY59" fmla="*/ 58049 h 505742"/>
              <a:gd name="connsiteX60" fmla="*/ 484710 w 606647"/>
              <a:gd name="connsiteY60" fmla="*/ 100132 h 505742"/>
              <a:gd name="connsiteX61" fmla="*/ 484803 w 606647"/>
              <a:gd name="connsiteY61" fmla="*/ 85857 h 505742"/>
              <a:gd name="connsiteX62" fmla="*/ 560620 w 606647"/>
              <a:gd name="connsiteY62" fmla="*/ 26533 h 505742"/>
              <a:gd name="connsiteX63" fmla="*/ 571576 w 606647"/>
              <a:gd name="connsiteY63" fmla="*/ 36264 h 505742"/>
              <a:gd name="connsiteX64" fmla="*/ 484851 w 606647"/>
              <a:gd name="connsiteY64" fmla="*/ 71483 h 505742"/>
              <a:gd name="connsiteX65" fmla="*/ 485036 w 606647"/>
              <a:gd name="connsiteY65" fmla="*/ 57117 h 505742"/>
              <a:gd name="connsiteX66" fmla="*/ 531999 w 606647"/>
              <a:gd name="connsiteY66" fmla="*/ 9526 h 505742"/>
              <a:gd name="connsiteX67" fmla="*/ 547513 w 606647"/>
              <a:gd name="connsiteY67" fmla="*/ 17406 h 505742"/>
              <a:gd name="connsiteX68" fmla="*/ 484992 w 606647"/>
              <a:gd name="connsiteY68" fmla="*/ 42903 h 505742"/>
              <a:gd name="connsiteX69" fmla="*/ 485085 w 606647"/>
              <a:gd name="connsiteY69" fmla="*/ 28532 h 505742"/>
              <a:gd name="connsiteX70" fmla="*/ 465815 w 606647"/>
              <a:gd name="connsiteY70" fmla="*/ 8538 h 505742"/>
              <a:gd name="connsiteX71" fmla="*/ 465815 w 606647"/>
              <a:gd name="connsiteY71" fmla="*/ 130510 h 505742"/>
              <a:gd name="connsiteX72" fmla="*/ 552241 w 606647"/>
              <a:gd name="connsiteY72" fmla="*/ 216799 h 505742"/>
              <a:gd name="connsiteX73" fmla="*/ 465815 w 606647"/>
              <a:gd name="connsiteY73" fmla="*/ 252482 h 505742"/>
              <a:gd name="connsiteX74" fmla="*/ 403526 w 606647"/>
              <a:gd name="connsiteY74" fmla="*/ 235428 h 505742"/>
              <a:gd name="connsiteX75" fmla="*/ 351912 w 606647"/>
              <a:gd name="connsiteY75" fmla="*/ 249424 h 505742"/>
              <a:gd name="connsiteX76" fmla="*/ 350612 w 606647"/>
              <a:gd name="connsiteY76" fmla="*/ 240526 h 505742"/>
              <a:gd name="connsiteX77" fmla="*/ 375491 w 606647"/>
              <a:gd name="connsiteY77" fmla="*/ 212628 h 505742"/>
              <a:gd name="connsiteX78" fmla="*/ 343650 w 606647"/>
              <a:gd name="connsiteY78" fmla="*/ 130510 h 505742"/>
              <a:gd name="connsiteX79" fmla="*/ 465815 w 606647"/>
              <a:gd name="connsiteY79" fmla="*/ 8538 h 505742"/>
              <a:gd name="connsiteX80" fmla="*/ 485204 w 606647"/>
              <a:gd name="connsiteY80" fmla="*/ 0 h 505742"/>
              <a:gd name="connsiteX81" fmla="*/ 512513 w 606647"/>
              <a:gd name="connsiteY81" fmla="*/ 3147 h 505742"/>
              <a:gd name="connsiteX82" fmla="*/ 485204 w 606647"/>
              <a:gd name="connsiteY82" fmla="*/ 14254 h 50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6647" h="505742">
                <a:moveTo>
                  <a:pt x="122377" y="356214"/>
                </a:moveTo>
                <a:lnTo>
                  <a:pt x="101023" y="418139"/>
                </a:lnTo>
                <a:lnTo>
                  <a:pt x="130361" y="415914"/>
                </a:lnTo>
                <a:lnTo>
                  <a:pt x="194600" y="494964"/>
                </a:lnTo>
                <a:lnTo>
                  <a:pt x="194714" y="495298"/>
                </a:lnTo>
                <a:lnTo>
                  <a:pt x="194761" y="495162"/>
                </a:lnTo>
                <a:lnTo>
                  <a:pt x="195072" y="495545"/>
                </a:lnTo>
                <a:lnTo>
                  <a:pt x="259783" y="415914"/>
                </a:lnTo>
                <a:lnTo>
                  <a:pt x="289121" y="418139"/>
                </a:lnTo>
                <a:lnTo>
                  <a:pt x="268139" y="356214"/>
                </a:lnTo>
                <a:cubicBezTo>
                  <a:pt x="271852" y="358346"/>
                  <a:pt x="275566" y="360386"/>
                  <a:pt x="279373" y="362240"/>
                </a:cubicBezTo>
                <a:lnTo>
                  <a:pt x="345941" y="395056"/>
                </a:lnTo>
                <a:cubicBezTo>
                  <a:pt x="363395" y="403585"/>
                  <a:pt x="375650" y="419900"/>
                  <a:pt x="379178" y="438904"/>
                </a:cubicBezTo>
                <a:lnTo>
                  <a:pt x="389762" y="497492"/>
                </a:lnTo>
                <a:cubicBezTo>
                  <a:pt x="390505" y="501849"/>
                  <a:pt x="387348" y="505742"/>
                  <a:pt x="382892" y="505742"/>
                </a:cubicBezTo>
                <a:lnTo>
                  <a:pt x="197393" y="505742"/>
                </a:lnTo>
                <a:lnTo>
                  <a:pt x="192472" y="505742"/>
                </a:lnTo>
                <a:lnTo>
                  <a:pt x="7067" y="505742"/>
                </a:lnTo>
                <a:cubicBezTo>
                  <a:pt x="2703" y="505742"/>
                  <a:pt x="-639" y="501849"/>
                  <a:pt x="103" y="497492"/>
                </a:cubicBezTo>
                <a:lnTo>
                  <a:pt x="10780" y="438812"/>
                </a:lnTo>
                <a:cubicBezTo>
                  <a:pt x="14215" y="419715"/>
                  <a:pt x="26564" y="403399"/>
                  <a:pt x="43925" y="394871"/>
                </a:cubicBezTo>
                <a:lnTo>
                  <a:pt x="108914" y="362889"/>
                </a:lnTo>
                <a:close/>
                <a:moveTo>
                  <a:pt x="587524" y="186787"/>
                </a:moveTo>
                <a:cubicBezTo>
                  <a:pt x="582508" y="194578"/>
                  <a:pt x="576842" y="201627"/>
                  <a:pt x="570433" y="208027"/>
                </a:cubicBezTo>
                <a:lnTo>
                  <a:pt x="560215" y="197825"/>
                </a:lnTo>
                <a:close/>
                <a:moveTo>
                  <a:pt x="602554" y="152210"/>
                </a:moveTo>
                <a:cubicBezTo>
                  <a:pt x="601069" y="157871"/>
                  <a:pt x="599212" y="163439"/>
                  <a:pt x="596985" y="168729"/>
                </a:cubicBezTo>
                <a:lnTo>
                  <a:pt x="550200" y="187846"/>
                </a:lnTo>
                <a:lnTo>
                  <a:pt x="540174" y="177545"/>
                </a:lnTo>
                <a:close/>
                <a:moveTo>
                  <a:pt x="606554" y="122008"/>
                </a:moveTo>
                <a:cubicBezTo>
                  <a:pt x="606554" y="122194"/>
                  <a:pt x="606554" y="122194"/>
                  <a:pt x="606647" y="122194"/>
                </a:cubicBezTo>
                <a:cubicBezTo>
                  <a:pt x="606647" y="127106"/>
                  <a:pt x="606276" y="131926"/>
                  <a:pt x="605718" y="136653"/>
                </a:cubicBezTo>
                <a:lnTo>
                  <a:pt x="530117" y="167240"/>
                </a:lnTo>
                <a:lnTo>
                  <a:pt x="519993" y="157137"/>
                </a:lnTo>
                <a:close/>
                <a:moveTo>
                  <a:pt x="603573" y="94769"/>
                </a:moveTo>
                <a:cubicBezTo>
                  <a:pt x="604594" y="99033"/>
                  <a:pt x="605337" y="103484"/>
                  <a:pt x="605801" y="108119"/>
                </a:cubicBezTo>
                <a:lnTo>
                  <a:pt x="509907" y="147058"/>
                </a:lnTo>
                <a:lnTo>
                  <a:pt x="499882" y="136860"/>
                </a:lnTo>
                <a:close/>
                <a:moveTo>
                  <a:pt x="594951" y="69719"/>
                </a:moveTo>
                <a:cubicBezTo>
                  <a:pt x="596808" y="73705"/>
                  <a:pt x="598387" y="77785"/>
                  <a:pt x="599873" y="81957"/>
                </a:cubicBezTo>
                <a:lnTo>
                  <a:pt x="489632" y="126736"/>
                </a:lnTo>
                <a:lnTo>
                  <a:pt x="484710" y="121637"/>
                </a:lnTo>
                <a:lnTo>
                  <a:pt x="484710" y="114498"/>
                </a:lnTo>
                <a:close/>
                <a:moveTo>
                  <a:pt x="187673" y="51167"/>
                </a:moveTo>
                <a:cubicBezTo>
                  <a:pt x="217301" y="51662"/>
                  <a:pt x="232134" y="69546"/>
                  <a:pt x="232134" y="69546"/>
                </a:cubicBezTo>
                <a:cubicBezTo>
                  <a:pt x="293139" y="63985"/>
                  <a:pt x="309852" y="130448"/>
                  <a:pt x="302424" y="206088"/>
                </a:cubicBezTo>
                <a:cubicBezTo>
                  <a:pt x="294996" y="281820"/>
                  <a:pt x="336594" y="293592"/>
                  <a:pt x="336594" y="293592"/>
                </a:cubicBezTo>
                <a:cubicBezTo>
                  <a:pt x="307995" y="322792"/>
                  <a:pt x="247733" y="320938"/>
                  <a:pt x="247733" y="320938"/>
                </a:cubicBezTo>
                <a:lnTo>
                  <a:pt x="247733" y="339940"/>
                </a:lnTo>
                <a:lnTo>
                  <a:pt x="247548" y="341331"/>
                </a:lnTo>
                <a:lnTo>
                  <a:pt x="194761" y="495162"/>
                </a:lnTo>
                <a:lnTo>
                  <a:pt x="194600" y="494964"/>
                </a:lnTo>
                <a:lnTo>
                  <a:pt x="141881" y="340960"/>
                </a:lnTo>
                <a:lnTo>
                  <a:pt x="141881" y="321401"/>
                </a:lnTo>
                <a:cubicBezTo>
                  <a:pt x="72241" y="322050"/>
                  <a:pt x="51721" y="292202"/>
                  <a:pt x="51721" y="292202"/>
                </a:cubicBezTo>
                <a:cubicBezTo>
                  <a:pt x="51721" y="292202"/>
                  <a:pt x="91555" y="291646"/>
                  <a:pt x="89141" y="186807"/>
                </a:cubicBezTo>
                <a:cubicBezTo>
                  <a:pt x="86633" y="81968"/>
                  <a:pt x="135010" y="64541"/>
                  <a:pt x="153116" y="57774"/>
                </a:cubicBezTo>
                <a:cubicBezTo>
                  <a:pt x="166278" y="52769"/>
                  <a:pt x="177798" y="51002"/>
                  <a:pt x="187673" y="51167"/>
                </a:cubicBezTo>
                <a:close/>
                <a:moveTo>
                  <a:pt x="580826" y="46926"/>
                </a:moveTo>
                <a:cubicBezTo>
                  <a:pt x="583519" y="50448"/>
                  <a:pt x="586120" y="54156"/>
                  <a:pt x="588441" y="58049"/>
                </a:cubicBezTo>
                <a:lnTo>
                  <a:pt x="484710" y="100132"/>
                </a:lnTo>
                <a:lnTo>
                  <a:pt x="484803" y="85857"/>
                </a:lnTo>
                <a:close/>
                <a:moveTo>
                  <a:pt x="560620" y="26533"/>
                </a:moveTo>
                <a:cubicBezTo>
                  <a:pt x="564519" y="29591"/>
                  <a:pt x="568048" y="32835"/>
                  <a:pt x="571576" y="36264"/>
                </a:cubicBezTo>
                <a:lnTo>
                  <a:pt x="484851" y="71483"/>
                </a:lnTo>
                <a:lnTo>
                  <a:pt x="485036" y="57117"/>
                </a:lnTo>
                <a:close/>
                <a:moveTo>
                  <a:pt x="531999" y="9526"/>
                </a:moveTo>
                <a:cubicBezTo>
                  <a:pt x="537480" y="11751"/>
                  <a:pt x="542683" y="14440"/>
                  <a:pt x="547513" y="17406"/>
                </a:cubicBezTo>
                <a:lnTo>
                  <a:pt x="484992" y="42903"/>
                </a:lnTo>
                <a:lnTo>
                  <a:pt x="485085" y="28532"/>
                </a:lnTo>
                <a:close/>
                <a:moveTo>
                  <a:pt x="465815" y="8538"/>
                </a:moveTo>
                <a:lnTo>
                  <a:pt x="465815" y="130510"/>
                </a:lnTo>
                <a:lnTo>
                  <a:pt x="552241" y="216799"/>
                </a:lnTo>
                <a:cubicBezTo>
                  <a:pt x="530055" y="238950"/>
                  <a:pt x="499606" y="252482"/>
                  <a:pt x="465815" y="252482"/>
                </a:cubicBezTo>
                <a:cubicBezTo>
                  <a:pt x="443072" y="252482"/>
                  <a:pt x="421721" y="246180"/>
                  <a:pt x="403526" y="235428"/>
                </a:cubicBezTo>
                <a:cubicBezTo>
                  <a:pt x="385238" y="249146"/>
                  <a:pt x="365651" y="251555"/>
                  <a:pt x="351912" y="249424"/>
                </a:cubicBezTo>
                <a:cubicBezTo>
                  <a:pt x="347363" y="248682"/>
                  <a:pt x="346342" y="242472"/>
                  <a:pt x="350612" y="240526"/>
                </a:cubicBezTo>
                <a:cubicBezTo>
                  <a:pt x="362959" y="234502"/>
                  <a:pt x="370849" y="222453"/>
                  <a:pt x="375491" y="212628"/>
                </a:cubicBezTo>
                <a:cubicBezTo>
                  <a:pt x="355625" y="190940"/>
                  <a:pt x="343650" y="162208"/>
                  <a:pt x="343650" y="130510"/>
                </a:cubicBezTo>
                <a:cubicBezTo>
                  <a:pt x="343650" y="63221"/>
                  <a:pt x="398327" y="8538"/>
                  <a:pt x="465815" y="8538"/>
                </a:cubicBezTo>
                <a:close/>
                <a:moveTo>
                  <a:pt x="485204" y="0"/>
                </a:moveTo>
                <a:cubicBezTo>
                  <a:pt x="494678" y="0"/>
                  <a:pt x="503781" y="1110"/>
                  <a:pt x="512513" y="3147"/>
                </a:cubicBezTo>
                <a:lnTo>
                  <a:pt x="485204" y="1425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21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839173" y="1033363"/>
            <a:ext cx="7247552" cy="1056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了解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文件系统的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表、簇位图、大写字符、根目录的作用。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掌握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文件系统目录项中记录着文件名、大小、文件内容起始地址以及其他一些元数据。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利用数据恢复软件完成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文件系统快速提取文件的操作技巧恢复流程。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F35CAD8D-78E7-4033-B6C6-8EBF02ED5A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0518617"/>
              </p:ext>
            </p:extLst>
          </p:nvPr>
        </p:nvGraphicFramePr>
        <p:xfrm>
          <a:off x="719091" y="2089806"/>
          <a:ext cx="7975458" cy="2699512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1084377">
                  <a:extLst>
                    <a:ext uri="{9D8B030D-6E8A-4147-A177-3AD203B41FA5}">
                      <a16:colId xmlns:a16="http://schemas.microsoft.com/office/drawing/2014/main" val="2085638134"/>
                    </a:ext>
                  </a:extLst>
                </a:gridCol>
                <a:gridCol w="761501">
                  <a:extLst>
                    <a:ext uri="{9D8B030D-6E8A-4147-A177-3AD203B41FA5}">
                      <a16:colId xmlns:a16="http://schemas.microsoft.com/office/drawing/2014/main" val="3068919300"/>
                    </a:ext>
                  </a:extLst>
                </a:gridCol>
                <a:gridCol w="3401878">
                  <a:extLst>
                    <a:ext uri="{9D8B030D-6E8A-4147-A177-3AD203B41FA5}">
                      <a16:colId xmlns:a16="http://schemas.microsoft.com/office/drawing/2014/main" val="1587718337"/>
                    </a:ext>
                  </a:extLst>
                </a:gridCol>
                <a:gridCol w="712922">
                  <a:extLst>
                    <a:ext uri="{9D8B030D-6E8A-4147-A177-3AD203B41FA5}">
                      <a16:colId xmlns:a16="http://schemas.microsoft.com/office/drawing/2014/main" val="3213164554"/>
                    </a:ext>
                  </a:extLst>
                </a:gridCol>
                <a:gridCol w="1007390">
                  <a:extLst>
                    <a:ext uri="{9D8B030D-6E8A-4147-A177-3AD203B41FA5}">
                      <a16:colId xmlns:a16="http://schemas.microsoft.com/office/drawing/2014/main" val="501683833"/>
                    </a:ext>
                  </a:extLst>
                </a:gridCol>
                <a:gridCol w="1007390">
                  <a:extLst>
                    <a:ext uri="{9D8B030D-6E8A-4147-A177-3AD203B41FA5}">
                      <a16:colId xmlns:a16="http://schemas.microsoft.com/office/drawing/2014/main" val="399738643"/>
                    </a:ext>
                  </a:extLst>
                </a:gridCol>
              </a:tblGrid>
              <a:tr h="387145">
                <a:tc gridSpan="2"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sz="900" kern="0">
                          <a:effectLst/>
                        </a:rPr>
                        <a:t>评价主体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067" marR="60067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sz="900" kern="0" dirty="0">
                          <a:effectLst/>
                        </a:rPr>
                        <a:t>评分标准</a:t>
                      </a:r>
                      <a:endParaRPr lang="zh-CN" sz="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067" marR="60067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zh-CN" sz="900" kern="0" dirty="0">
                          <a:effectLst/>
                        </a:rPr>
                        <a:t>分值</a:t>
                      </a:r>
                      <a:endParaRPr lang="zh-CN" sz="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067" marR="60067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zh-CN" sz="900" kern="0" dirty="0">
                          <a:effectLst/>
                        </a:rPr>
                        <a:t>学生自评</a:t>
                      </a:r>
                      <a:endParaRPr lang="zh-CN" sz="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067" marR="60067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zh-CN" sz="900" kern="0" dirty="0">
                          <a:effectLst/>
                        </a:rPr>
                        <a:t>教师评价</a:t>
                      </a:r>
                      <a:endParaRPr lang="zh-CN" sz="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067" marR="60067" marT="0" marB="0" anchor="ctr"/>
                </a:tc>
                <a:extLst>
                  <a:ext uri="{0D108BD9-81ED-4DB2-BD59-A6C34878D82A}">
                    <a16:rowId xmlns:a16="http://schemas.microsoft.com/office/drawing/2014/main" val="3840150779"/>
                  </a:ext>
                </a:extLst>
              </a:tr>
              <a:tr h="1253945">
                <a:tc rowSpan="2"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zh-CN" sz="900" kern="0">
                          <a:effectLst/>
                        </a:rPr>
                        <a:t>任务三</a:t>
                      </a:r>
                      <a:endParaRPr lang="zh-CN" sz="900" kern="100">
                        <a:effectLst/>
                      </a:endParaRPr>
                    </a:p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en-US" sz="900" kern="100">
                          <a:effectLst/>
                        </a:rPr>
                        <a:t>EXFAT</a:t>
                      </a:r>
                      <a:r>
                        <a:rPr lang="zh-CN" sz="900" kern="0">
                          <a:effectLst/>
                        </a:rPr>
                        <a:t>文件系统快速提取文件故障恢复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067" marR="60067" marT="0" marB="0" anchor="ctr"/>
                </a:tc>
                <a:tc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zh-CN" sz="900" kern="0" dirty="0">
                          <a:effectLst/>
                        </a:rPr>
                        <a:t>操作评价</a:t>
                      </a:r>
                      <a:endParaRPr lang="zh-CN" sz="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067" marR="60067" marT="0" marB="0" anchor="ctr"/>
                </a:tc>
                <a:tc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en-US" sz="900" kern="0" dirty="0">
                          <a:effectLst/>
                        </a:rPr>
                        <a:t>1.</a:t>
                      </a:r>
                      <a:r>
                        <a:rPr lang="zh-CN" sz="900" kern="0" dirty="0">
                          <a:effectLst/>
                        </a:rPr>
                        <a:t>熟练使用</a:t>
                      </a:r>
                      <a:r>
                        <a:rPr lang="en-US" sz="900" kern="0" dirty="0" err="1">
                          <a:effectLst/>
                        </a:rPr>
                        <a:t>Winhex</a:t>
                      </a:r>
                      <a:r>
                        <a:rPr lang="zh-CN" sz="900" kern="0" dirty="0">
                          <a:effectLst/>
                        </a:rPr>
                        <a:t>软件修复</a:t>
                      </a:r>
                      <a:r>
                        <a:rPr lang="en-US" sz="900" kern="100" dirty="0">
                          <a:effectLst/>
                        </a:rPr>
                        <a:t>EXFAT</a:t>
                      </a:r>
                      <a:r>
                        <a:rPr lang="zh-CN" sz="900" kern="0" dirty="0">
                          <a:effectLst/>
                        </a:rPr>
                        <a:t>文件系统的</a:t>
                      </a:r>
                      <a:r>
                        <a:rPr lang="en-US" sz="900" kern="0" dirty="0">
                          <a:effectLst/>
                        </a:rPr>
                        <a:t>FAT</a:t>
                      </a:r>
                      <a:r>
                        <a:rPr lang="zh-CN" sz="900" kern="0" dirty="0">
                          <a:effectLst/>
                        </a:rPr>
                        <a:t>表、簇位图及大写字符、根目录及每簇的扇区数大小计算等等；</a:t>
                      </a:r>
                      <a:endParaRPr lang="zh-CN" sz="900" kern="100" dirty="0">
                        <a:effectLst/>
                      </a:endParaRPr>
                    </a:p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en-US" sz="900" kern="0" dirty="0">
                          <a:effectLst/>
                        </a:rPr>
                        <a:t>2.</a:t>
                      </a:r>
                      <a:r>
                        <a:rPr lang="zh-CN" sz="900" kern="0" dirty="0">
                          <a:effectLst/>
                        </a:rPr>
                        <a:t>快速定位</a:t>
                      </a:r>
                      <a:r>
                        <a:rPr lang="en-US" sz="900" kern="100" dirty="0">
                          <a:effectLst/>
                        </a:rPr>
                        <a:t>EXFAT</a:t>
                      </a:r>
                      <a:r>
                        <a:rPr lang="zh-CN" sz="900" kern="0" dirty="0">
                          <a:effectLst/>
                        </a:rPr>
                        <a:t>文件系统根目录扇区的位置，从而快速定位所需要的文件。</a:t>
                      </a:r>
                      <a:endParaRPr lang="zh-CN" sz="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067" marR="60067" marT="0" marB="0" anchor="ctr"/>
                </a:tc>
                <a:tc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en-US" sz="900" kern="0" dirty="0">
                          <a:effectLst/>
                        </a:rPr>
                        <a:t>50</a:t>
                      </a:r>
                      <a:endParaRPr lang="zh-CN" sz="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067" marR="60067" marT="0" marB="0" anchor="ctr"/>
                </a:tc>
                <a:tc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en-US" sz="900" kern="0" dirty="0">
                          <a:effectLst/>
                        </a:rPr>
                        <a:t> </a:t>
                      </a:r>
                      <a:endParaRPr lang="zh-CN" sz="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067" marR="60067" marT="0" marB="0" anchor="ctr"/>
                </a:tc>
                <a:tc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en-US" sz="900" kern="0" dirty="0">
                          <a:effectLst/>
                        </a:rPr>
                        <a:t> </a:t>
                      </a:r>
                      <a:endParaRPr lang="zh-CN" sz="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067" marR="60067" marT="0" marB="0" anchor="ctr"/>
                </a:tc>
                <a:extLst>
                  <a:ext uri="{0D108BD9-81ED-4DB2-BD59-A6C34878D82A}">
                    <a16:rowId xmlns:a16="http://schemas.microsoft.com/office/drawing/2014/main" val="1407731405"/>
                  </a:ext>
                </a:extLst>
              </a:tr>
              <a:tr h="7070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zh-CN" sz="900" kern="0">
                          <a:effectLst/>
                        </a:rPr>
                        <a:t>成果评价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067" marR="60067" marT="0" marB="0" anchor="ctr"/>
                </a:tc>
                <a:tc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en-US" sz="900" kern="0" dirty="0">
                          <a:effectLst/>
                        </a:rPr>
                        <a:t>1.</a:t>
                      </a:r>
                      <a:r>
                        <a:rPr lang="zh-CN" sz="900" kern="0" dirty="0">
                          <a:effectLst/>
                        </a:rPr>
                        <a:t>了解硬盘</a:t>
                      </a:r>
                      <a:r>
                        <a:rPr lang="en-US" sz="900" kern="100" dirty="0">
                          <a:effectLst/>
                        </a:rPr>
                        <a:t>EXFAT</a:t>
                      </a:r>
                      <a:r>
                        <a:rPr lang="zh-CN" sz="900" kern="0" dirty="0">
                          <a:effectLst/>
                        </a:rPr>
                        <a:t>文件系统结构；</a:t>
                      </a:r>
                      <a:endParaRPr lang="zh-CN" sz="900" kern="100" dirty="0">
                        <a:effectLst/>
                      </a:endParaRPr>
                    </a:p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en-US" sz="900" kern="0" dirty="0">
                          <a:effectLst/>
                        </a:rPr>
                        <a:t>2.</a:t>
                      </a:r>
                      <a:r>
                        <a:rPr lang="zh-CN" sz="900" kern="0" dirty="0">
                          <a:effectLst/>
                        </a:rPr>
                        <a:t>完成案例中</a:t>
                      </a:r>
                      <a:r>
                        <a:rPr lang="en-US" sz="900" kern="100" dirty="0">
                          <a:effectLst/>
                        </a:rPr>
                        <a:t>EXFAT</a:t>
                      </a:r>
                      <a:r>
                        <a:rPr lang="zh-CN" sz="900" kern="0" dirty="0">
                          <a:effectLst/>
                        </a:rPr>
                        <a:t>快速提取文件的操作技巧任务。</a:t>
                      </a:r>
                      <a:endParaRPr lang="zh-CN" sz="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067" marR="60067" marT="0" marB="0" anchor="ctr"/>
                </a:tc>
                <a:tc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en-US" sz="900" kern="0" dirty="0">
                          <a:effectLst/>
                        </a:rPr>
                        <a:t>50</a:t>
                      </a:r>
                      <a:endParaRPr lang="zh-CN" sz="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067" marR="60067" marT="0" marB="0" anchor="ctr"/>
                </a:tc>
                <a:tc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en-US" sz="900" kern="0" dirty="0">
                          <a:effectLst/>
                        </a:rPr>
                        <a:t> </a:t>
                      </a:r>
                      <a:endParaRPr lang="zh-CN" sz="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067" marR="60067" marT="0" marB="0" anchor="ctr"/>
                </a:tc>
                <a:tc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en-US" sz="900" kern="0" dirty="0">
                          <a:effectLst/>
                        </a:rPr>
                        <a:t> </a:t>
                      </a:r>
                      <a:endParaRPr lang="zh-CN" sz="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067" marR="60067" marT="0" marB="0" anchor="ctr"/>
                </a:tc>
                <a:extLst>
                  <a:ext uri="{0D108BD9-81ED-4DB2-BD59-A6C34878D82A}">
                    <a16:rowId xmlns:a16="http://schemas.microsoft.com/office/drawing/2014/main" val="2232563586"/>
                  </a:ext>
                </a:extLst>
              </a:tr>
              <a:tr h="351394">
                <a:tc gridSpan="2"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zh-CN" sz="900" kern="0">
                          <a:effectLst/>
                        </a:rPr>
                        <a:t>合计（满分</a:t>
                      </a:r>
                      <a:r>
                        <a:rPr lang="en-US" sz="900" kern="0">
                          <a:effectLst/>
                        </a:rPr>
                        <a:t>100</a:t>
                      </a:r>
                      <a:r>
                        <a:rPr lang="zh-CN" sz="900" kern="0">
                          <a:effectLst/>
                        </a:rPr>
                        <a:t>分）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067" marR="60067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en-US" sz="900" kern="0" dirty="0">
                          <a:effectLst/>
                        </a:rPr>
                        <a:t> </a:t>
                      </a:r>
                      <a:endParaRPr lang="zh-CN" sz="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067" marR="60067" marT="0" marB="0" anchor="ctr"/>
                </a:tc>
                <a:tc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en-US" sz="900" kern="0" dirty="0">
                          <a:effectLst/>
                        </a:rPr>
                        <a:t>100</a:t>
                      </a:r>
                      <a:endParaRPr lang="zh-CN" sz="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067" marR="60067" marT="0" marB="0" anchor="ctr"/>
                </a:tc>
                <a:tc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en-US" sz="900" kern="0" dirty="0">
                          <a:effectLst/>
                        </a:rPr>
                        <a:t> </a:t>
                      </a:r>
                      <a:endParaRPr lang="zh-CN" sz="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067" marR="60067" marT="0" marB="0" anchor="ctr"/>
                </a:tc>
                <a:tc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en-US" sz="900" kern="0" dirty="0">
                          <a:effectLst/>
                        </a:rPr>
                        <a:t> </a:t>
                      </a:r>
                      <a:endParaRPr lang="zh-CN" sz="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067" marR="60067" marT="0" marB="0" anchor="ctr"/>
                </a:tc>
                <a:extLst>
                  <a:ext uri="{0D108BD9-81ED-4DB2-BD59-A6C34878D82A}">
                    <a16:rowId xmlns:a16="http://schemas.microsoft.com/office/drawing/2014/main" val="15369007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3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06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0D03ADC3-A1AB-4628-B951-B47DFDC5A87E}"/>
              </a:ext>
            </a:extLst>
          </p:cNvPr>
          <p:cNvSpPr>
            <a:spLocks noChangeAspect="1"/>
          </p:cNvSpPr>
          <p:nvPr/>
        </p:nvSpPr>
        <p:spPr bwMode="auto">
          <a:xfrm>
            <a:off x="4270970" y="956854"/>
            <a:ext cx="602059" cy="60968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9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17" name="标题 11"/>
          <p:cNvSpPr txBox="1">
            <a:spLocks/>
          </p:cNvSpPr>
          <p:nvPr/>
        </p:nvSpPr>
        <p:spPr>
          <a:xfrm>
            <a:off x="2280559" y="1120827"/>
            <a:ext cx="445078" cy="34795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>
                <a:solidFill>
                  <a:srgbClr val="83BB48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1800" dirty="0">
              <a:solidFill>
                <a:srgbClr val="83BB48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86" name="Picture 2" descr="查看源图像">
            <a:extLst>
              <a:ext uri="{FF2B5EF4-FFF2-40B4-BE49-F238E27FC236}">
                <a16:creationId xmlns:a16="http://schemas.microsoft.com/office/drawing/2014/main" id="{604263CB-10C2-44C5-984F-BC8FDB592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71" y="1169970"/>
            <a:ext cx="4919792" cy="3684655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6">
            <a:extLst>
              <a:ext uri="{FF2B5EF4-FFF2-40B4-BE49-F238E27FC236}">
                <a16:creationId xmlns:a16="http://schemas.microsoft.com/office/drawing/2014/main" id="{A98B687C-F77C-4677-B83B-A08D93D6DBA4}"/>
              </a:ext>
            </a:extLst>
          </p:cNvPr>
          <p:cNvSpPr txBox="1"/>
          <p:nvPr/>
        </p:nvSpPr>
        <p:spPr>
          <a:xfrm>
            <a:off x="5532722" y="1294805"/>
            <a:ext cx="3267308" cy="2649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  户：我的硬盘在使用时系统提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示需要格式化。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工程师：您的硬盘分区是什么文件</a:t>
            </a:r>
            <a:endParaRPr lang="en-US" altLang="zh-CN" sz="16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系统？</a:t>
            </a:r>
            <a:endParaRPr lang="en-US" altLang="zh-CN" sz="16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   户：是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的。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工程师：请稍等，我帮您检查一下。</a:t>
            </a:r>
          </a:p>
        </p:txBody>
      </p:sp>
    </p:spTree>
    <p:extLst>
      <p:ext uri="{BB962C8B-B14F-4D97-AF65-F5344CB8AC3E}">
        <p14:creationId xmlns:p14="http://schemas.microsoft.com/office/powerpoint/2010/main" val="137748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586859" y="1206721"/>
            <a:ext cx="7970287" cy="3351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的特点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20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文件系统只有一个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由格式化程序在分区格式化时创建。</a:t>
            </a:r>
          </a:p>
          <a:p>
            <a:pPr indent="457200">
              <a:lnSpc>
                <a:spcPct val="20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表跟在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其具体位置由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BPB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参数中偏移量为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50H~53H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的字节描述。</a:t>
            </a:r>
          </a:p>
          <a:p>
            <a:pPr indent="457200">
              <a:lnSpc>
                <a:spcPct val="20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③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表是由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表项构成的，我们把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表项简称为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的每个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项由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位）构成。</a:t>
            </a:r>
          </a:p>
          <a:p>
            <a:pPr indent="457200">
              <a:lnSpc>
                <a:spcPct val="20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④每个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项都有一个固定的编号，这个编号从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也就是说，第一个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项，第二个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项，以此类推。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793947" y="505581"/>
            <a:ext cx="2524665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文件系统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的特点</a:t>
            </a:r>
          </a:p>
        </p:txBody>
      </p:sp>
    </p:spTree>
    <p:extLst>
      <p:ext uri="{BB962C8B-B14F-4D97-AF65-F5344CB8AC3E}">
        <p14:creationId xmlns:p14="http://schemas.microsoft.com/office/powerpoint/2010/main" val="17066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908318" y="517193"/>
            <a:ext cx="269888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文件系统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表的用途</a:t>
            </a: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2B14D0D3-9754-4738-8319-29DBC5FFEEE3}"/>
              </a:ext>
            </a:extLst>
          </p:cNvPr>
          <p:cNvSpPr txBox="1"/>
          <p:nvPr/>
        </p:nvSpPr>
        <p:spPr>
          <a:xfrm>
            <a:off x="470622" y="920003"/>
            <a:ext cx="7970287" cy="4024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表的用途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表的前两个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项有专门的用途。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项常用来存放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表的起始标志，一般为“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F8 FF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表项一般直接标注为“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。可以简单地认为“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F8 FF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就是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表的起始位置。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WINHEX”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中可以通过从头搜索“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F8 FF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（偏移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512 = 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）来找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的起始位置。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②分区的数据区中从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号簇开始，每一个簇都会映射到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表中的唯一的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项（第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项已有专门用途）。因此数据区中的第一个簇也就编号为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号簇。然后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号簇与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项映射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号簇与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项映射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以此类推。一个分区中，有多少个簇就需要有多少个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项。因此，簇数越多，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表就越大；反之，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表就越小。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号簇开始一般分配给元文件簇位图文件。</a:t>
            </a:r>
          </a:p>
        </p:txBody>
      </p:sp>
    </p:spTree>
    <p:extLst>
      <p:ext uri="{BB962C8B-B14F-4D97-AF65-F5344CB8AC3E}">
        <p14:creationId xmlns:p14="http://schemas.microsoft.com/office/powerpoint/2010/main" val="345195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231430" y="1012992"/>
            <a:ext cx="7970287" cy="2988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③分区格式化后，分区的两个元文件及用户文件都以簇为单位存放在数据区中。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④每个文件至少占用一个簇。当一个文件占用多个簇时，这些簇的簇号可能是连续的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也可能是不连续的。如果文件存放的簇不连续，这些簇的簇号就以簇链的形式缴己在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表中；而如果文件存放在连续的簇中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项则不登记己这些连续的簇链，均为“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00 00”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所以在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中看到数值为“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00 00”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项，并不能说明该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项对应的簇是可用簇。（这与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不同）。表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表示了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中每个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项值的含义。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3-19 EXFAT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中每个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项值的含义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F5EA231-6BA2-4B50-BCC1-0DB4F3790A2D}"/>
              </a:ext>
            </a:extLst>
          </p:cNvPr>
          <p:cNvSpPr/>
          <p:nvPr/>
        </p:nvSpPr>
        <p:spPr>
          <a:xfrm>
            <a:off x="908318" y="517193"/>
            <a:ext cx="269888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文件系统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表的用途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D39B4E9-293A-47BE-8017-CF0363779EA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773" y="2882685"/>
            <a:ext cx="5975798" cy="208283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B3CFB5-3CC3-41CF-93CA-8E6C3B03C112}"/>
              </a:ext>
            </a:extLst>
          </p:cNvPr>
          <p:cNvSpPr txBox="1"/>
          <p:nvPr/>
        </p:nvSpPr>
        <p:spPr>
          <a:xfrm>
            <a:off x="1296863" y="4554082"/>
            <a:ext cx="1782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3-19 FAT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表项值</a:t>
            </a:r>
          </a:p>
        </p:txBody>
      </p:sp>
    </p:spTree>
    <p:extLst>
      <p:ext uri="{BB962C8B-B14F-4D97-AF65-F5344CB8AC3E}">
        <p14:creationId xmlns:p14="http://schemas.microsoft.com/office/powerpoint/2010/main" val="162394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908318" y="517193"/>
            <a:ext cx="269888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文件系统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表的用途</a:t>
            </a:r>
          </a:p>
        </p:txBody>
      </p:sp>
      <p:sp>
        <p:nvSpPr>
          <p:cNvPr id="16" name="TextBox 6">
            <a:extLst>
              <a:ext uri="{FF2B5EF4-FFF2-40B4-BE49-F238E27FC236}">
                <a16:creationId xmlns:a16="http://schemas.microsoft.com/office/drawing/2014/main" id="{815CA5E3-8FDE-4849-BD6B-8286CABA8221}"/>
              </a:ext>
            </a:extLst>
          </p:cNvPr>
          <p:cNvSpPr txBox="1"/>
          <p:nvPr/>
        </p:nvSpPr>
        <p:spPr>
          <a:xfrm>
            <a:off x="462872" y="981996"/>
            <a:ext cx="7970287" cy="3782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表的用途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20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3-20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所示的是一个存放了一批文件的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表的实例。我们看到，除了前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项有数据外，后面的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项均为空。</a:t>
            </a:r>
          </a:p>
          <a:p>
            <a:pPr indent="457200">
              <a:lnSpc>
                <a:spcPct val="20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项：为“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F8FFFFFF FFFFFFFF”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，表示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起始位置。</a:t>
            </a:r>
          </a:p>
          <a:p>
            <a:pPr indent="457200">
              <a:lnSpc>
                <a:spcPct val="20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项：分配给元文件“簇位图”使用，“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FFFFFFFF”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是文件结束标志，表示“簇位图”这个文件占用了一个簇。</a:t>
            </a:r>
          </a:p>
          <a:p>
            <a:pPr indent="457200">
              <a:lnSpc>
                <a:spcPct val="20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③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项：分配给元文件“大小写转换表”使用，“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FFFFFFFF”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是文件结束标志，表示“大小写转换表”这个文件占用了一个簇。</a:t>
            </a:r>
          </a:p>
        </p:txBody>
      </p:sp>
    </p:spTree>
    <p:extLst>
      <p:ext uri="{BB962C8B-B14F-4D97-AF65-F5344CB8AC3E}">
        <p14:creationId xmlns:p14="http://schemas.microsoft.com/office/powerpoint/2010/main" val="320280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380192" y="1012993"/>
            <a:ext cx="7970287" cy="2552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④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项：分配给根目录使用，“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FFFFFFFF”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是文件结束标志，表示目前根目录占用了一个簇。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⑤其余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项为“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00000000”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，并不表示这些簇没有文件占用，而只是因为它们是连续的。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0x3F0~0x3FD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个字节，未使用。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0x3FE~0x3FF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个字节，“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55 AA”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标志。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温馨提示：通常情况下，文件系统的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号扇区结尾也会被设置“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55 AA”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标志。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号扇区也会有一个引导扇区的备份，相应的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号扇区应该是一个备份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FSINFO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信息扇区，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号扇区可以看做是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号扇区的备份。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88C0C85-E336-4930-983F-8BED1CAE52F3}"/>
              </a:ext>
            </a:extLst>
          </p:cNvPr>
          <p:cNvSpPr/>
          <p:nvPr/>
        </p:nvSpPr>
        <p:spPr>
          <a:xfrm>
            <a:off x="908318" y="517193"/>
            <a:ext cx="269888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文件系统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表的用途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DFBF393-064E-43C9-B627-8B0296643B8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797" y="3353273"/>
            <a:ext cx="5574643" cy="129524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2D67D0-C2EE-40FC-A2AC-20C51CC63DC6}"/>
              </a:ext>
            </a:extLst>
          </p:cNvPr>
          <p:cNvSpPr txBox="1"/>
          <p:nvPr/>
        </p:nvSpPr>
        <p:spPr>
          <a:xfrm>
            <a:off x="3327977" y="4683140"/>
            <a:ext cx="2874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3-20 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EXFAT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表的实例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500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830847" y="505581"/>
            <a:ext cx="2559355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文件系统簇位图文件</a:t>
            </a: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B454D4C8-6C06-4776-94C8-4F453C988506}"/>
              </a:ext>
            </a:extLst>
          </p:cNvPr>
          <p:cNvSpPr txBox="1"/>
          <p:nvPr/>
        </p:nvSpPr>
        <p:spPr>
          <a:xfrm>
            <a:off x="462872" y="981996"/>
            <a:ext cx="7970287" cy="3816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文件系统簇位图文件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2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簇位图文件是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文件系统中的第一个元文件，类似于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NTFS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文件系统中的元文件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$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它用一个位来表示文件系统中的一个簇，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表示未使用，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表示已使用。因此，簇位图用来管理分区中簇的使用情况。一般该文件的起始位置是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号簇，也就是文件系统的第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个簇。其大小由格式化时分区大小与簇大小共同决定。</a:t>
            </a:r>
          </a:p>
          <a:p>
            <a:pPr indent="457200">
              <a:lnSpc>
                <a:spcPct val="2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注意：根据簇位图文件的大小及分区总扇区数，可以很快估算出簇大小，在分区较大时，簇大小≈分区总扇区数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/(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簇位图大小*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，取与之最接近的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2n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的一个值。</a:t>
            </a:r>
          </a:p>
        </p:txBody>
      </p:sp>
    </p:spTree>
    <p:extLst>
      <p:ext uri="{BB962C8B-B14F-4D97-AF65-F5344CB8AC3E}">
        <p14:creationId xmlns:p14="http://schemas.microsoft.com/office/powerpoint/2010/main" val="222363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718394" y="517193"/>
            <a:ext cx="307872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文件系统根目录项数据结构</a:t>
            </a: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DD29F9B4-C30B-4633-82D8-A83BBE6428E8}"/>
              </a:ext>
            </a:extLst>
          </p:cNvPr>
          <p:cNvSpPr txBox="1"/>
          <p:nvPr/>
        </p:nvSpPr>
        <p:spPr>
          <a:xfrm>
            <a:off x="462872" y="981995"/>
            <a:ext cx="7859718" cy="1726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文件系统根目录项数据结构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2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根目录项对于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文件系统来讲是非常重要的组成部分。在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中，偏移位置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0x60~0x63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指示了根目录的起始簇号，我们可以根据它指示的簇号值跳转到相应的簇。</a:t>
            </a:r>
          </a:p>
        </p:txBody>
      </p:sp>
    </p:spTree>
    <p:extLst>
      <p:ext uri="{BB962C8B-B14F-4D97-AF65-F5344CB8AC3E}">
        <p14:creationId xmlns:p14="http://schemas.microsoft.com/office/powerpoint/2010/main" val="2691757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3257281" y="2600114"/>
            <a:ext cx="5905996" cy="528458"/>
            <a:chOff x="4029108" y="2592163"/>
            <a:chExt cx="4853056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4029108" y="2620887"/>
              <a:ext cx="4853056" cy="43281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en-US" altLang="zh-CN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EXFAT</a:t>
              </a:r>
              <a:r>
                <a:rPr lang="zh-CN" altLang="en-US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文件系统快速提取文件的操作技巧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4356373" y="926692"/>
            <a:ext cx="4082835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</a:p>
        </p:txBody>
      </p:sp>
    </p:spTree>
    <p:extLst>
      <p:ext uri="{BB962C8B-B14F-4D97-AF65-F5344CB8AC3E}">
        <p14:creationId xmlns:p14="http://schemas.microsoft.com/office/powerpoint/2010/main" val="9031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42CAC689-26A6-4B6F-B1ED-D35DCD73914A}"/>
              </a:ext>
            </a:extLst>
          </p:cNvPr>
          <p:cNvSpPr>
            <a:spLocks noChangeAspect="1"/>
          </p:cNvSpPr>
          <p:nvPr/>
        </p:nvSpPr>
        <p:spPr bwMode="auto">
          <a:xfrm>
            <a:off x="4267157" y="1010200"/>
            <a:ext cx="609685" cy="516584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71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D70EDF5-F3FE-4B61-A044-155A77398593}"/>
              </a:ext>
            </a:extLst>
          </p:cNvPr>
          <p:cNvSpPr/>
          <p:nvPr/>
        </p:nvSpPr>
        <p:spPr>
          <a:xfrm>
            <a:off x="135172" y="1285707"/>
            <a:ext cx="8820000" cy="338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ED7FAB9-49C1-4BE1-BF7A-C1EF72174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1798" y="1285707"/>
            <a:ext cx="4997932" cy="3378963"/>
          </a:xfrm>
          <a:prstGeom prst="rect">
            <a:avLst/>
          </a:prstGeom>
        </p:spPr>
      </p:pic>
      <p:grpSp>
        <p:nvGrpSpPr>
          <p:cNvPr id="16" name="组合 1">
            <a:extLst>
              <a:ext uri="{FF2B5EF4-FFF2-40B4-BE49-F238E27FC236}">
                <a16:creationId xmlns:a16="http://schemas.microsoft.com/office/drawing/2014/main" id="{1F0D9005-5256-4CED-B654-5F88C4A867AF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1417947"/>
            <a:ext cx="5743575" cy="1001206"/>
            <a:chOff x="859536" y="1549889"/>
            <a:chExt cx="5742745" cy="1000412"/>
          </a:xfrm>
        </p:grpSpPr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300477A4-CC69-46D5-8F1D-6EAA3124E917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19" name="组合 3">
              <a:extLst>
                <a:ext uri="{FF2B5EF4-FFF2-40B4-BE49-F238E27FC236}">
                  <a16:creationId xmlns:a16="http://schemas.microsoft.com/office/drawing/2014/main" id="{5D44EA2C-6CFC-4FB5-928B-44AE078AF6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2" name="Freeform 16">
                <a:extLst>
                  <a:ext uri="{FF2B5EF4-FFF2-40B4-BE49-F238E27FC236}">
                    <a16:creationId xmlns:a16="http://schemas.microsoft.com/office/drawing/2014/main" id="{199F0963-803B-4B51-8D38-3ABC62D1A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AutoShape 14">
                <a:extLst>
                  <a:ext uri="{FF2B5EF4-FFF2-40B4-BE49-F238E27FC236}">
                    <a16:creationId xmlns:a16="http://schemas.microsoft.com/office/drawing/2014/main" id="{D5E7D38C-5E92-48DF-A45A-CC19ADE27D5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Oval 13">
                <a:extLst>
                  <a:ext uri="{FF2B5EF4-FFF2-40B4-BE49-F238E27FC236}">
                    <a16:creationId xmlns:a16="http://schemas.microsoft.com/office/drawing/2014/main" id="{4163E768-B21B-407D-9911-8B47C9BB6D2D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矩形 4">
              <a:extLst>
                <a:ext uri="{FF2B5EF4-FFF2-40B4-BE49-F238E27FC236}">
                  <a16:creationId xmlns:a16="http://schemas.microsoft.com/office/drawing/2014/main" id="{A0E789FD-2666-4ABD-B9B0-1116107FA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15750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" name="TextBox 11">
              <a:extLst>
                <a:ext uri="{FF2B5EF4-FFF2-40B4-BE49-F238E27FC236}">
                  <a16:creationId xmlns:a16="http://schemas.microsoft.com/office/drawing/2014/main" id="{50A18B32-94AF-4C0A-B3F8-D4FDE25BC4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2923185" cy="307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EXFAT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文件系统的基本结构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9">
            <a:extLst>
              <a:ext uri="{FF2B5EF4-FFF2-40B4-BE49-F238E27FC236}">
                <a16:creationId xmlns:a16="http://schemas.microsoft.com/office/drawing/2014/main" id="{68946B3C-CC61-4B67-BF83-50B5E4B2EA3E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3365373"/>
            <a:ext cx="5743575" cy="1061907"/>
            <a:chOff x="859536" y="1549889"/>
            <a:chExt cx="5742745" cy="1061065"/>
          </a:xfrm>
        </p:grpSpPr>
        <p:sp>
          <p:nvSpPr>
            <p:cNvPr id="26" name="Title 1">
              <a:extLst>
                <a:ext uri="{FF2B5EF4-FFF2-40B4-BE49-F238E27FC236}">
                  <a16:creationId xmlns:a16="http://schemas.microsoft.com/office/drawing/2014/main" id="{5D7E2213-374E-4394-8655-1E86BBC67AC6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27" name="组合 11">
              <a:extLst>
                <a:ext uri="{FF2B5EF4-FFF2-40B4-BE49-F238E27FC236}">
                  <a16:creationId xmlns:a16="http://schemas.microsoft.com/office/drawing/2014/main" id="{AC2D047C-14A6-4E1D-A63F-A92C58D969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30" name="Freeform 16">
                <a:extLst>
                  <a:ext uri="{FF2B5EF4-FFF2-40B4-BE49-F238E27FC236}">
                    <a16:creationId xmlns:a16="http://schemas.microsoft.com/office/drawing/2014/main" id="{CF765CE1-0A7E-4B0B-821C-25D2D0D6C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AutoShape 14">
                <a:extLst>
                  <a:ext uri="{FF2B5EF4-FFF2-40B4-BE49-F238E27FC236}">
                    <a16:creationId xmlns:a16="http://schemas.microsoft.com/office/drawing/2014/main" id="{DB18E1E6-7B26-4EB0-8BEE-E1A7FADF1A6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Oval 13">
                <a:extLst>
                  <a:ext uri="{FF2B5EF4-FFF2-40B4-BE49-F238E27FC236}">
                    <a16:creationId xmlns:a16="http://schemas.microsoft.com/office/drawing/2014/main" id="{7307572D-AAEB-4521-B028-C89AA026C9D8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矩形 12">
              <a:extLst>
                <a:ext uri="{FF2B5EF4-FFF2-40B4-BE49-F238E27FC236}">
                  <a16:creationId xmlns:a16="http://schemas.microsoft.com/office/drawing/2014/main" id="{B6236A2E-517A-4BA6-A314-B11405865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8" y="1618964"/>
              <a:ext cx="15750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  <p:sp>
          <p:nvSpPr>
            <p:cNvPr id="29" name="TextBox 11">
              <a:extLst>
                <a:ext uri="{FF2B5EF4-FFF2-40B4-BE49-F238E27FC236}">
                  <a16:creationId xmlns:a16="http://schemas.microsoft.com/office/drawing/2014/main" id="{65309359-9240-40F5-838F-A318E02E38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1808967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认识故障现象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解决出现的问题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464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185E8EEB-1354-4D98-8840-9D6A25A1EEAE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104374"/>
            <a:ext cx="609685" cy="422410"/>
          </a:xfrm>
          <a:custGeom>
            <a:avLst/>
            <a:gdLst>
              <a:gd name="connsiteX0" fmla="*/ 446710 w 607639"/>
              <a:gd name="connsiteY0" fmla="*/ 256866 h 420993"/>
              <a:gd name="connsiteX1" fmla="*/ 364838 w 607639"/>
              <a:gd name="connsiteY1" fmla="*/ 267065 h 420993"/>
              <a:gd name="connsiteX2" fmla="*/ 373738 w 607639"/>
              <a:gd name="connsiteY2" fmla="*/ 301992 h 420993"/>
              <a:gd name="connsiteX3" fmla="*/ 519615 w 607639"/>
              <a:gd name="connsiteY3" fmla="*/ 301992 h 420993"/>
              <a:gd name="connsiteX4" fmla="*/ 528515 w 607639"/>
              <a:gd name="connsiteY4" fmla="*/ 267065 h 420993"/>
              <a:gd name="connsiteX5" fmla="*/ 446710 w 607639"/>
              <a:gd name="connsiteY5" fmla="*/ 256866 h 420993"/>
              <a:gd name="connsiteX6" fmla="*/ 160918 w 607639"/>
              <a:gd name="connsiteY6" fmla="*/ 256866 h 420993"/>
              <a:gd name="connsiteX7" fmla="*/ 79035 w 607639"/>
              <a:gd name="connsiteY7" fmla="*/ 267065 h 420993"/>
              <a:gd name="connsiteX8" fmla="*/ 87936 w 607639"/>
              <a:gd name="connsiteY8" fmla="*/ 301992 h 420993"/>
              <a:gd name="connsiteX9" fmla="*/ 233901 w 607639"/>
              <a:gd name="connsiteY9" fmla="*/ 301992 h 420993"/>
              <a:gd name="connsiteX10" fmla="*/ 242801 w 607639"/>
              <a:gd name="connsiteY10" fmla="*/ 267065 h 420993"/>
              <a:gd name="connsiteX11" fmla="*/ 160918 w 607639"/>
              <a:gd name="connsiteY11" fmla="*/ 256866 h 420993"/>
              <a:gd name="connsiteX12" fmla="*/ 446710 w 607639"/>
              <a:gd name="connsiteY12" fmla="*/ 194922 h 420993"/>
              <a:gd name="connsiteX13" fmla="*/ 364838 w 607639"/>
              <a:gd name="connsiteY13" fmla="*/ 205120 h 420993"/>
              <a:gd name="connsiteX14" fmla="*/ 373738 w 607639"/>
              <a:gd name="connsiteY14" fmla="*/ 240047 h 420993"/>
              <a:gd name="connsiteX15" fmla="*/ 519615 w 607639"/>
              <a:gd name="connsiteY15" fmla="*/ 240047 h 420993"/>
              <a:gd name="connsiteX16" fmla="*/ 528515 w 607639"/>
              <a:gd name="connsiteY16" fmla="*/ 205120 h 420993"/>
              <a:gd name="connsiteX17" fmla="*/ 446710 w 607639"/>
              <a:gd name="connsiteY17" fmla="*/ 194922 h 420993"/>
              <a:gd name="connsiteX18" fmla="*/ 160918 w 607639"/>
              <a:gd name="connsiteY18" fmla="*/ 194922 h 420993"/>
              <a:gd name="connsiteX19" fmla="*/ 79035 w 607639"/>
              <a:gd name="connsiteY19" fmla="*/ 205120 h 420993"/>
              <a:gd name="connsiteX20" fmla="*/ 87936 w 607639"/>
              <a:gd name="connsiteY20" fmla="*/ 240047 h 420993"/>
              <a:gd name="connsiteX21" fmla="*/ 233901 w 607639"/>
              <a:gd name="connsiteY21" fmla="*/ 240047 h 420993"/>
              <a:gd name="connsiteX22" fmla="*/ 242801 w 607639"/>
              <a:gd name="connsiteY22" fmla="*/ 205120 h 420993"/>
              <a:gd name="connsiteX23" fmla="*/ 160918 w 607639"/>
              <a:gd name="connsiteY23" fmla="*/ 194922 h 420993"/>
              <a:gd name="connsiteX24" fmla="*/ 446710 w 607639"/>
              <a:gd name="connsiteY24" fmla="*/ 132888 h 420993"/>
              <a:gd name="connsiteX25" fmla="*/ 364838 w 607639"/>
              <a:gd name="connsiteY25" fmla="*/ 143086 h 420993"/>
              <a:gd name="connsiteX26" fmla="*/ 373738 w 607639"/>
              <a:gd name="connsiteY26" fmla="*/ 178013 h 420993"/>
              <a:gd name="connsiteX27" fmla="*/ 519615 w 607639"/>
              <a:gd name="connsiteY27" fmla="*/ 178013 h 420993"/>
              <a:gd name="connsiteX28" fmla="*/ 528515 w 607639"/>
              <a:gd name="connsiteY28" fmla="*/ 143086 h 420993"/>
              <a:gd name="connsiteX29" fmla="*/ 446710 w 607639"/>
              <a:gd name="connsiteY29" fmla="*/ 132888 h 420993"/>
              <a:gd name="connsiteX30" fmla="*/ 160918 w 607639"/>
              <a:gd name="connsiteY30" fmla="*/ 132888 h 420993"/>
              <a:gd name="connsiteX31" fmla="*/ 79035 w 607639"/>
              <a:gd name="connsiteY31" fmla="*/ 143086 h 420993"/>
              <a:gd name="connsiteX32" fmla="*/ 87936 w 607639"/>
              <a:gd name="connsiteY32" fmla="*/ 178013 h 420993"/>
              <a:gd name="connsiteX33" fmla="*/ 233901 w 607639"/>
              <a:gd name="connsiteY33" fmla="*/ 178013 h 420993"/>
              <a:gd name="connsiteX34" fmla="*/ 242801 w 607639"/>
              <a:gd name="connsiteY34" fmla="*/ 143086 h 420993"/>
              <a:gd name="connsiteX35" fmla="*/ 160918 w 607639"/>
              <a:gd name="connsiteY35" fmla="*/ 132888 h 420993"/>
              <a:gd name="connsiteX36" fmla="*/ 446710 w 607639"/>
              <a:gd name="connsiteY36" fmla="*/ 70854 h 420993"/>
              <a:gd name="connsiteX37" fmla="*/ 364838 w 607639"/>
              <a:gd name="connsiteY37" fmla="*/ 81053 h 420993"/>
              <a:gd name="connsiteX38" fmla="*/ 373738 w 607639"/>
              <a:gd name="connsiteY38" fmla="*/ 115980 h 420993"/>
              <a:gd name="connsiteX39" fmla="*/ 519615 w 607639"/>
              <a:gd name="connsiteY39" fmla="*/ 115980 h 420993"/>
              <a:gd name="connsiteX40" fmla="*/ 528515 w 607639"/>
              <a:gd name="connsiteY40" fmla="*/ 81053 h 420993"/>
              <a:gd name="connsiteX41" fmla="*/ 446710 w 607639"/>
              <a:gd name="connsiteY41" fmla="*/ 70854 h 420993"/>
              <a:gd name="connsiteX42" fmla="*/ 160918 w 607639"/>
              <a:gd name="connsiteY42" fmla="*/ 70854 h 420993"/>
              <a:gd name="connsiteX43" fmla="*/ 79035 w 607639"/>
              <a:gd name="connsiteY43" fmla="*/ 81053 h 420993"/>
              <a:gd name="connsiteX44" fmla="*/ 87936 w 607639"/>
              <a:gd name="connsiteY44" fmla="*/ 115980 h 420993"/>
              <a:gd name="connsiteX45" fmla="*/ 233901 w 607639"/>
              <a:gd name="connsiteY45" fmla="*/ 115980 h 420993"/>
              <a:gd name="connsiteX46" fmla="*/ 242801 w 607639"/>
              <a:gd name="connsiteY46" fmla="*/ 81053 h 420993"/>
              <a:gd name="connsiteX47" fmla="*/ 160918 w 607639"/>
              <a:gd name="connsiteY47" fmla="*/ 70854 h 420993"/>
              <a:gd name="connsiteX48" fmla="*/ 446721 w 607639"/>
              <a:gd name="connsiteY48" fmla="*/ 0 h 420993"/>
              <a:gd name="connsiteX49" fmla="*/ 597760 w 607639"/>
              <a:gd name="connsiteY49" fmla="*/ 36349 h 420993"/>
              <a:gd name="connsiteX50" fmla="*/ 607639 w 607639"/>
              <a:gd name="connsiteY50" fmla="*/ 41415 h 420993"/>
              <a:gd name="connsiteX51" fmla="*/ 607639 w 607639"/>
              <a:gd name="connsiteY51" fmla="*/ 420993 h 420993"/>
              <a:gd name="connsiteX52" fmla="*/ 581294 w 607639"/>
              <a:gd name="connsiteY52" fmla="*/ 407484 h 420993"/>
              <a:gd name="connsiteX53" fmla="*/ 446721 w 607639"/>
              <a:gd name="connsiteY53" fmla="*/ 375134 h 420993"/>
              <a:gd name="connsiteX54" fmla="*/ 321849 w 607639"/>
              <a:gd name="connsiteY54" fmla="*/ 402774 h 420993"/>
              <a:gd name="connsiteX55" fmla="*/ 321849 w 607639"/>
              <a:gd name="connsiteY55" fmla="*/ 24351 h 420993"/>
              <a:gd name="connsiteX56" fmla="*/ 446721 w 607639"/>
              <a:gd name="connsiteY56" fmla="*/ 0 h 420993"/>
              <a:gd name="connsiteX57" fmla="*/ 160918 w 607639"/>
              <a:gd name="connsiteY57" fmla="*/ 0 h 420993"/>
              <a:gd name="connsiteX58" fmla="*/ 285790 w 607639"/>
              <a:gd name="connsiteY58" fmla="*/ 24351 h 420993"/>
              <a:gd name="connsiteX59" fmla="*/ 285790 w 607639"/>
              <a:gd name="connsiteY59" fmla="*/ 402774 h 420993"/>
              <a:gd name="connsiteX60" fmla="*/ 160918 w 607639"/>
              <a:gd name="connsiteY60" fmla="*/ 375134 h 420993"/>
              <a:gd name="connsiteX61" fmla="*/ 26256 w 607639"/>
              <a:gd name="connsiteY61" fmla="*/ 407484 h 420993"/>
              <a:gd name="connsiteX62" fmla="*/ 0 w 607639"/>
              <a:gd name="connsiteY62" fmla="*/ 420993 h 420993"/>
              <a:gd name="connsiteX63" fmla="*/ 0 w 607639"/>
              <a:gd name="connsiteY63" fmla="*/ 41415 h 420993"/>
              <a:gd name="connsiteX64" fmla="*/ 9791 w 607639"/>
              <a:gd name="connsiteY64" fmla="*/ 36349 h 420993"/>
              <a:gd name="connsiteX65" fmla="*/ 160918 w 607639"/>
              <a:gd name="connsiteY65" fmla="*/ 0 h 42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39" h="420993">
                <a:moveTo>
                  <a:pt x="446710" y="256866"/>
                </a:moveTo>
                <a:cubicBezTo>
                  <a:pt x="419174" y="256866"/>
                  <a:pt x="391628" y="260266"/>
                  <a:pt x="364838" y="267065"/>
                </a:cubicBezTo>
                <a:lnTo>
                  <a:pt x="373738" y="301992"/>
                </a:lnTo>
                <a:cubicBezTo>
                  <a:pt x="421444" y="289905"/>
                  <a:pt x="471909" y="289905"/>
                  <a:pt x="519615" y="301992"/>
                </a:cubicBezTo>
                <a:lnTo>
                  <a:pt x="528515" y="267065"/>
                </a:lnTo>
                <a:cubicBezTo>
                  <a:pt x="501770" y="260266"/>
                  <a:pt x="474245" y="256866"/>
                  <a:pt x="446710" y="256866"/>
                </a:cubicBezTo>
                <a:close/>
                <a:moveTo>
                  <a:pt x="160918" y="256866"/>
                </a:moveTo>
                <a:cubicBezTo>
                  <a:pt x="133372" y="256866"/>
                  <a:pt x="105825" y="260266"/>
                  <a:pt x="79035" y="267065"/>
                </a:cubicBezTo>
                <a:lnTo>
                  <a:pt x="87936" y="301992"/>
                </a:lnTo>
                <a:cubicBezTo>
                  <a:pt x="135730" y="289905"/>
                  <a:pt x="186106" y="289905"/>
                  <a:pt x="233901" y="301992"/>
                </a:cubicBezTo>
                <a:lnTo>
                  <a:pt x="242801" y="267065"/>
                </a:lnTo>
                <a:cubicBezTo>
                  <a:pt x="216011" y="260266"/>
                  <a:pt x="188465" y="256866"/>
                  <a:pt x="160918" y="256866"/>
                </a:cubicBezTo>
                <a:close/>
                <a:moveTo>
                  <a:pt x="446710" y="194922"/>
                </a:moveTo>
                <a:cubicBezTo>
                  <a:pt x="419174" y="194922"/>
                  <a:pt x="391628" y="198321"/>
                  <a:pt x="364838" y="205120"/>
                </a:cubicBezTo>
                <a:lnTo>
                  <a:pt x="373738" y="240047"/>
                </a:lnTo>
                <a:cubicBezTo>
                  <a:pt x="421444" y="227871"/>
                  <a:pt x="471909" y="227871"/>
                  <a:pt x="519615" y="240047"/>
                </a:cubicBezTo>
                <a:lnTo>
                  <a:pt x="528515" y="205120"/>
                </a:lnTo>
                <a:cubicBezTo>
                  <a:pt x="501770" y="198321"/>
                  <a:pt x="474245" y="194922"/>
                  <a:pt x="446710" y="194922"/>
                </a:cubicBezTo>
                <a:close/>
                <a:moveTo>
                  <a:pt x="160918" y="194922"/>
                </a:moveTo>
                <a:cubicBezTo>
                  <a:pt x="133372" y="194922"/>
                  <a:pt x="105825" y="198321"/>
                  <a:pt x="79035" y="205120"/>
                </a:cubicBezTo>
                <a:lnTo>
                  <a:pt x="87936" y="240047"/>
                </a:lnTo>
                <a:cubicBezTo>
                  <a:pt x="135730" y="227871"/>
                  <a:pt x="186106" y="227871"/>
                  <a:pt x="233901" y="240047"/>
                </a:cubicBezTo>
                <a:lnTo>
                  <a:pt x="242801" y="205120"/>
                </a:lnTo>
                <a:cubicBezTo>
                  <a:pt x="216011" y="198321"/>
                  <a:pt x="188465" y="194922"/>
                  <a:pt x="160918" y="194922"/>
                </a:cubicBezTo>
                <a:close/>
                <a:moveTo>
                  <a:pt x="446710" y="132888"/>
                </a:moveTo>
                <a:cubicBezTo>
                  <a:pt x="419174" y="132888"/>
                  <a:pt x="391628" y="136287"/>
                  <a:pt x="364838" y="143086"/>
                </a:cubicBezTo>
                <a:lnTo>
                  <a:pt x="373738" y="178013"/>
                </a:lnTo>
                <a:cubicBezTo>
                  <a:pt x="421444" y="165927"/>
                  <a:pt x="471909" y="165927"/>
                  <a:pt x="519615" y="178013"/>
                </a:cubicBezTo>
                <a:lnTo>
                  <a:pt x="528515" y="143086"/>
                </a:lnTo>
                <a:cubicBezTo>
                  <a:pt x="501770" y="136287"/>
                  <a:pt x="474245" y="132888"/>
                  <a:pt x="446710" y="132888"/>
                </a:cubicBezTo>
                <a:close/>
                <a:moveTo>
                  <a:pt x="160918" y="132888"/>
                </a:moveTo>
                <a:cubicBezTo>
                  <a:pt x="133372" y="132888"/>
                  <a:pt x="105825" y="136287"/>
                  <a:pt x="79035" y="143086"/>
                </a:cubicBezTo>
                <a:lnTo>
                  <a:pt x="87936" y="178013"/>
                </a:lnTo>
                <a:cubicBezTo>
                  <a:pt x="135730" y="165927"/>
                  <a:pt x="186106" y="165927"/>
                  <a:pt x="233901" y="178013"/>
                </a:cubicBezTo>
                <a:lnTo>
                  <a:pt x="242801" y="143086"/>
                </a:lnTo>
                <a:cubicBezTo>
                  <a:pt x="216011" y="136287"/>
                  <a:pt x="188465" y="132888"/>
                  <a:pt x="160918" y="132888"/>
                </a:cubicBezTo>
                <a:close/>
                <a:moveTo>
                  <a:pt x="446710" y="70854"/>
                </a:moveTo>
                <a:cubicBezTo>
                  <a:pt x="419174" y="70854"/>
                  <a:pt x="391628" y="74254"/>
                  <a:pt x="364838" y="81053"/>
                </a:cubicBezTo>
                <a:lnTo>
                  <a:pt x="373738" y="115980"/>
                </a:lnTo>
                <a:cubicBezTo>
                  <a:pt x="421444" y="103893"/>
                  <a:pt x="471909" y="103893"/>
                  <a:pt x="519615" y="115980"/>
                </a:cubicBezTo>
                <a:lnTo>
                  <a:pt x="528515" y="81053"/>
                </a:lnTo>
                <a:cubicBezTo>
                  <a:pt x="501770" y="74254"/>
                  <a:pt x="474245" y="70854"/>
                  <a:pt x="446710" y="70854"/>
                </a:cubicBezTo>
                <a:close/>
                <a:moveTo>
                  <a:pt x="160918" y="70854"/>
                </a:moveTo>
                <a:cubicBezTo>
                  <a:pt x="133372" y="70854"/>
                  <a:pt x="105825" y="74254"/>
                  <a:pt x="79035" y="81053"/>
                </a:cubicBezTo>
                <a:lnTo>
                  <a:pt x="87936" y="115980"/>
                </a:lnTo>
                <a:cubicBezTo>
                  <a:pt x="135730" y="103893"/>
                  <a:pt x="186106" y="103893"/>
                  <a:pt x="233901" y="115980"/>
                </a:cubicBezTo>
                <a:lnTo>
                  <a:pt x="242801" y="81053"/>
                </a:lnTo>
                <a:cubicBezTo>
                  <a:pt x="216011" y="74254"/>
                  <a:pt x="188465" y="70854"/>
                  <a:pt x="160918" y="70854"/>
                </a:cubicBezTo>
                <a:close/>
                <a:moveTo>
                  <a:pt x="446721" y="0"/>
                </a:moveTo>
                <a:cubicBezTo>
                  <a:pt x="498966" y="0"/>
                  <a:pt x="551211" y="12620"/>
                  <a:pt x="597760" y="36349"/>
                </a:cubicBezTo>
                <a:lnTo>
                  <a:pt x="607639" y="41415"/>
                </a:lnTo>
                <a:lnTo>
                  <a:pt x="607639" y="420993"/>
                </a:lnTo>
                <a:lnTo>
                  <a:pt x="581294" y="407484"/>
                </a:lnTo>
                <a:cubicBezTo>
                  <a:pt x="539908" y="386333"/>
                  <a:pt x="493270" y="375134"/>
                  <a:pt x="446721" y="375134"/>
                </a:cubicBezTo>
                <a:cubicBezTo>
                  <a:pt x="403732" y="375134"/>
                  <a:pt x="360833" y="384644"/>
                  <a:pt x="321849" y="402774"/>
                </a:cubicBezTo>
                <a:lnTo>
                  <a:pt x="321849" y="24351"/>
                </a:lnTo>
                <a:cubicBezTo>
                  <a:pt x="361367" y="8354"/>
                  <a:pt x="403999" y="0"/>
                  <a:pt x="446721" y="0"/>
                </a:cubicBezTo>
                <a:close/>
                <a:moveTo>
                  <a:pt x="160918" y="0"/>
                </a:moveTo>
                <a:cubicBezTo>
                  <a:pt x="203640" y="0"/>
                  <a:pt x="246273" y="8354"/>
                  <a:pt x="285790" y="24351"/>
                </a:cubicBezTo>
                <a:lnTo>
                  <a:pt x="285790" y="402774"/>
                </a:lnTo>
                <a:cubicBezTo>
                  <a:pt x="246807" y="384644"/>
                  <a:pt x="203907" y="375134"/>
                  <a:pt x="160918" y="375134"/>
                </a:cubicBezTo>
                <a:cubicBezTo>
                  <a:pt x="114281" y="375134"/>
                  <a:pt x="67732" y="386333"/>
                  <a:pt x="26256" y="407484"/>
                </a:cubicBezTo>
                <a:lnTo>
                  <a:pt x="0" y="420993"/>
                </a:lnTo>
                <a:lnTo>
                  <a:pt x="0" y="41415"/>
                </a:lnTo>
                <a:lnTo>
                  <a:pt x="9791" y="36349"/>
                </a:lnTo>
                <a:cubicBezTo>
                  <a:pt x="56339" y="12620"/>
                  <a:pt x="108584" y="0"/>
                  <a:pt x="16091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71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6013" y="1068563"/>
            <a:ext cx="7997057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首先需要了解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EXFAT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文件系统的基本结构，其中包括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及备份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所在扇区位置，如果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及备份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被破坏可以通过计算每簇扇区数的大小、簇位图文件、大写字符文件以及找出根目录所在扇区，快速提取所需要文件。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EXFAT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表、簇位图、大写字符后到根目录和数据区。具体结构如下图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3-1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1BE474C-92B1-4A96-9376-4E1E9539F86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065" y="2728030"/>
            <a:ext cx="3126105" cy="158432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3">
            <a:extLst>
              <a:ext uri="{FF2B5EF4-FFF2-40B4-BE49-F238E27FC236}">
                <a16:creationId xmlns:a16="http://schemas.microsoft.com/office/drawing/2014/main" id="{DA357327-E344-4CA5-808E-9B9F0675773C}"/>
              </a:ext>
            </a:extLst>
          </p:cNvPr>
          <p:cNvSpPr txBox="1"/>
          <p:nvPr/>
        </p:nvSpPr>
        <p:spPr>
          <a:xfrm>
            <a:off x="1924065" y="4436209"/>
            <a:ext cx="2854204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3-1 EXFAT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数据结构表</a:t>
            </a:r>
          </a:p>
        </p:txBody>
      </p:sp>
    </p:spTree>
    <p:extLst>
      <p:ext uri="{BB962C8B-B14F-4D97-AF65-F5344CB8AC3E}">
        <p14:creationId xmlns:p14="http://schemas.microsoft.com/office/powerpoint/2010/main" val="9728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0B9D936F-7820-4457-A7B3-914E475E6926}"/>
              </a:ext>
            </a:extLst>
          </p:cNvPr>
          <p:cNvSpPr>
            <a:spLocks noChangeAspect="1"/>
          </p:cNvSpPr>
          <p:nvPr/>
        </p:nvSpPr>
        <p:spPr bwMode="auto">
          <a:xfrm>
            <a:off x="4275108" y="983973"/>
            <a:ext cx="609685" cy="598393"/>
          </a:xfrm>
          <a:custGeom>
            <a:avLst/>
            <a:gdLst>
              <a:gd name="T0" fmla="*/ 5204 w 6300"/>
              <a:gd name="T1" fmla="*/ 4432 h 6181"/>
              <a:gd name="T2" fmla="*/ 3924 w 6300"/>
              <a:gd name="T3" fmla="*/ 3151 h 6181"/>
              <a:gd name="T4" fmla="*/ 4963 w 6300"/>
              <a:gd name="T5" fmla="*/ 2112 h 6181"/>
              <a:gd name="T6" fmla="*/ 5932 w 6300"/>
              <a:gd name="T7" fmla="*/ 1837 h 6181"/>
              <a:gd name="T8" fmla="*/ 6179 w 6300"/>
              <a:gd name="T9" fmla="*/ 773 h 6181"/>
              <a:gd name="T10" fmla="*/ 5690 w 6300"/>
              <a:gd name="T11" fmla="*/ 1262 h 6181"/>
              <a:gd name="T12" fmla="*/ 5051 w 6300"/>
              <a:gd name="T13" fmla="*/ 1250 h 6181"/>
              <a:gd name="T14" fmla="*/ 5038 w 6300"/>
              <a:gd name="T15" fmla="*/ 611 h 6181"/>
              <a:gd name="T16" fmla="*/ 5527 w 6300"/>
              <a:gd name="T17" fmla="*/ 122 h 6181"/>
              <a:gd name="T18" fmla="*/ 4463 w 6300"/>
              <a:gd name="T19" fmla="*/ 368 h 6181"/>
              <a:gd name="T20" fmla="*/ 4189 w 6300"/>
              <a:gd name="T21" fmla="*/ 1338 h 6181"/>
              <a:gd name="T22" fmla="*/ 3150 w 6300"/>
              <a:gd name="T23" fmla="*/ 2376 h 6181"/>
              <a:gd name="T24" fmla="*/ 2111 w 6300"/>
              <a:gd name="T25" fmla="*/ 1338 h 6181"/>
              <a:gd name="T26" fmla="*/ 1837 w 6300"/>
              <a:gd name="T27" fmla="*/ 368 h 6181"/>
              <a:gd name="T28" fmla="*/ 773 w 6300"/>
              <a:gd name="T29" fmla="*/ 122 h 6181"/>
              <a:gd name="T30" fmla="*/ 1261 w 6300"/>
              <a:gd name="T31" fmla="*/ 611 h 6181"/>
              <a:gd name="T32" fmla="*/ 1249 w 6300"/>
              <a:gd name="T33" fmla="*/ 1250 h 6181"/>
              <a:gd name="T34" fmla="*/ 610 w 6300"/>
              <a:gd name="T35" fmla="*/ 1262 h 6181"/>
              <a:gd name="T36" fmla="*/ 122 w 6300"/>
              <a:gd name="T37" fmla="*/ 773 h 6181"/>
              <a:gd name="T38" fmla="*/ 368 w 6300"/>
              <a:gd name="T39" fmla="*/ 1838 h 6181"/>
              <a:gd name="T40" fmla="*/ 1338 w 6300"/>
              <a:gd name="T41" fmla="*/ 2112 h 6181"/>
              <a:gd name="T42" fmla="*/ 2376 w 6300"/>
              <a:gd name="T43" fmla="*/ 3150 h 6181"/>
              <a:gd name="T44" fmla="*/ 1096 w 6300"/>
              <a:gd name="T45" fmla="*/ 4430 h 6181"/>
              <a:gd name="T46" fmla="*/ 448 w 6300"/>
              <a:gd name="T47" fmla="*/ 4670 h 6181"/>
              <a:gd name="T48" fmla="*/ 448 w 6300"/>
              <a:gd name="T49" fmla="*/ 5854 h 6181"/>
              <a:gd name="T50" fmla="*/ 1631 w 6300"/>
              <a:gd name="T51" fmla="*/ 5854 h 6181"/>
              <a:gd name="T52" fmla="*/ 1871 w 6300"/>
              <a:gd name="T53" fmla="*/ 5204 h 6181"/>
              <a:gd name="T54" fmla="*/ 3150 w 6300"/>
              <a:gd name="T55" fmla="*/ 3925 h 6181"/>
              <a:gd name="T56" fmla="*/ 4430 w 6300"/>
              <a:gd name="T57" fmla="*/ 5205 h 6181"/>
              <a:gd name="T58" fmla="*/ 4670 w 6300"/>
              <a:gd name="T59" fmla="*/ 5854 h 6181"/>
              <a:gd name="T60" fmla="*/ 5853 w 6300"/>
              <a:gd name="T61" fmla="*/ 5854 h 6181"/>
              <a:gd name="T62" fmla="*/ 5853 w 6300"/>
              <a:gd name="T63" fmla="*/ 4670 h 6181"/>
              <a:gd name="T64" fmla="*/ 5204 w 6300"/>
              <a:gd name="T65" fmla="*/ 4432 h 6181"/>
              <a:gd name="T66" fmla="*/ 1153 w 6300"/>
              <a:gd name="T67" fmla="*/ 5687 h 6181"/>
              <a:gd name="T68" fmla="*/ 727 w 6300"/>
              <a:gd name="T69" fmla="*/ 5573 h 6181"/>
              <a:gd name="T70" fmla="*/ 614 w 6300"/>
              <a:gd name="T71" fmla="*/ 5148 h 6181"/>
              <a:gd name="T72" fmla="*/ 925 w 6300"/>
              <a:gd name="T73" fmla="*/ 4836 h 6181"/>
              <a:gd name="T74" fmla="*/ 1350 w 6300"/>
              <a:gd name="T75" fmla="*/ 4950 h 6181"/>
              <a:gd name="T76" fmla="*/ 1464 w 6300"/>
              <a:gd name="T77" fmla="*/ 5375 h 6181"/>
              <a:gd name="T78" fmla="*/ 1153 w 6300"/>
              <a:gd name="T79" fmla="*/ 5687 h 6181"/>
              <a:gd name="T80" fmla="*/ 5573 w 6300"/>
              <a:gd name="T81" fmla="*/ 5574 h 6181"/>
              <a:gd name="T82" fmla="*/ 5147 w 6300"/>
              <a:gd name="T83" fmla="*/ 5688 h 6181"/>
              <a:gd name="T84" fmla="*/ 4836 w 6300"/>
              <a:gd name="T85" fmla="*/ 5376 h 6181"/>
              <a:gd name="T86" fmla="*/ 4949 w 6300"/>
              <a:gd name="T87" fmla="*/ 4951 h 6181"/>
              <a:gd name="T88" fmla="*/ 5375 w 6300"/>
              <a:gd name="T89" fmla="*/ 4837 h 6181"/>
              <a:gd name="T90" fmla="*/ 5687 w 6300"/>
              <a:gd name="T91" fmla="*/ 5148 h 6181"/>
              <a:gd name="T92" fmla="*/ 5573 w 6300"/>
              <a:gd name="T93" fmla="*/ 5574 h 6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00" h="6181">
                <a:moveTo>
                  <a:pt x="5204" y="4432"/>
                </a:moveTo>
                <a:lnTo>
                  <a:pt x="3924" y="3151"/>
                </a:lnTo>
                <a:lnTo>
                  <a:pt x="4963" y="2112"/>
                </a:lnTo>
                <a:cubicBezTo>
                  <a:pt x="5300" y="2191"/>
                  <a:pt x="5669" y="2101"/>
                  <a:pt x="5932" y="1837"/>
                </a:cubicBezTo>
                <a:cubicBezTo>
                  <a:pt x="6221" y="1549"/>
                  <a:pt x="6300" y="1135"/>
                  <a:pt x="6179" y="773"/>
                </a:cubicBezTo>
                <a:lnTo>
                  <a:pt x="5690" y="1262"/>
                </a:lnTo>
                <a:cubicBezTo>
                  <a:pt x="5516" y="1435"/>
                  <a:pt x="5231" y="1430"/>
                  <a:pt x="5051" y="1250"/>
                </a:cubicBezTo>
                <a:cubicBezTo>
                  <a:pt x="4871" y="1070"/>
                  <a:pt x="4865" y="784"/>
                  <a:pt x="5038" y="611"/>
                </a:cubicBezTo>
                <a:lnTo>
                  <a:pt x="5527" y="122"/>
                </a:lnTo>
                <a:cubicBezTo>
                  <a:pt x="5166" y="0"/>
                  <a:pt x="4752" y="80"/>
                  <a:pt x="4463" y="368"/>
                </a:cubicBezTo>
                <a:cubicBezTo>
                  <a:pt x="4200" y="631"/>
                  <a:pt x="4111" y="1000"/>
                  <a:pt x="4189" y="1338"/>
                </a:cubicBezTo>
                <a:lnTo>
                  <a:pt x="3150" y="2376"/>
                </a:lnTo>
                <a:lnTo>
                  <a:pt x="2111" y="1338"/>
                </a:lnTo>
                <a:cubicBezTo>
                  <a:pt x="2190" y="1000"/>
                  <a:pt x="2099" y="632"/>
                  <a:pt x="1837" y="368"/>
                </a:cubicBezTo>
                <a:cubicBezTo>
                  <a:pt x="1549" y="80"/>
                  <a:pt x="1135" y="1"/>
                  <a:pt x="773" y="122"/>
                </a:cubicBezTo>
                <a:lnTo>
                  <a:pt x="1261" y="611"/>
                </a:lnTo>
                <a:cubicBezTo>
                  <a:pt x="1435" y="784"/>
                  <a:pt x="1430" y="1070"/>
                  <a:pt x="1249" y="1250"/>
                </a:cubicBezTo>
                <a:cubicBezTo>
                  <a:pt x="1069" y="1430"/>
                  <a:pt x="784" y="1435"/>
                  <a:pt x="610" y="1262"/>
                </a:cubicBezTo>
                <a:lnTo>
                  <a:pt x="122" y="773"/>
                </a:lnTo>
                <a:cubicBezTo>
                  <a:pt x="0" y="1135"/>
                  <a:pt x="80" y="1549"/>
                  <a:pt x="368" y="1838"/>
                </a:cubicBezTo>
                <a:cubicBezTo>
                  <a:pt x="631" y="2101"/>
                  <a:pt x="999" y="2190"/>
                  <a:pt x="1338" y="2112"/>
                </a:cubicBezTo>
                <a:lnTo>
                  <a:pt x="2376" y="3150"/>
                </a:lnTo>
                <a:lnTo>
                  <a:pt x="1096" y="4430"/>
                </a:lnTo>
                <a:cubicBezTo>
                  <a:pt x="863" y="4414"/>
                  <a:pt x="625" y="4492"/>
                  <a:pt x="448" y="4670"/>
                </a:cubicBezTo>
                <a:cubicBezTo>
                  <a:pt x="120" y="4997"/>
                  <a:pt x="120" y="5527"/>
                  <a:pt x="448" y="5854"/>
                </a:cubicBezTo>
                <a:cubicBezTo>
                  <a:pt x="774" y="6180"/>
                  <a:pt x="1304" y="6180"/>
                  <a:pt x="1631" y="5854"/>
                </a:cubicBezTo>
                <a:cubicBezTo>
                  <a:pt x="1809" y="5676"/>
                  <a:pt x="1886" y="5437"/>
                  <a:pt x="1871" y="5204"/>
                </a:cubicBezTo>
                <a:lnTo>
                  <a:pt x="3150" y="3925"/>
                </a:lnTo>
                <a:lnTo>
                  <a:pt x="4430" y="5205"/>
                </a:lnTo>
                <a:cubicBezTo>
                  <a:pt x="4414" y="5438"/>
                  <a:pt x="4492" y="5676"/>
                  <a:pt x="4670" y="5854"/>
                </a:cubicBezTo>
                <a:cubicBezTo>
                  <a:pt x="4996" y="6181"/>
                  <a:pt x="5527" y="6181"/>
                  <a:pt x="5853" y="5854"/>
                </a:cubicBezTo>
                <a:cubicBezTo>
                  <a:pt x="6180" y="5527"/>
                  <a:pt x="6180" y="4997"/>
                  <a:pt x="5853" y="4670"/>
                </a:cubicBezTo>
                <a:cubicBezTo>
                  <a:pt x="5675" y="4493"/>
                  <a:pt x="5437" y="4415"/>
                  <a:pt x="5204" y="4432"/>
                </a:cubicBezTo>
                <a:close/>
                <a:moveTo>
                  <a:pt x="1153" y="5687"/>
                </a:moveTo>
                <a:lnTo>
                  <a:pt x="727" y="5573"/>
                </a:lnTo>
                <a:lnTo>
                  <a:pt x="614" y="5148"/>
                </a:lnTo>
                <a:lnTo>
                  <a:pt x="925" y="4836"/>
                </a:lnTo>
                <a:lnTo>
                  <a:pt x="1350" y="4950"/>
                </a:lnTo>
                <a:lnTo>
                  <a:pt x="1464" y="5375"/>
                </a:lnTo>
                <a:lnTo>
                  <a:pt x="1153" y="5687"/>
                </a:lnTo>
                <a:close/>
                <a:moveTo>
                  <a:pt x="5573" y="5574"/>
                </a:moveTo>
                <a:lnTo>
                  <a:pt x="5147" y="5688"/>
                </a:lnTo>
                <a:lnTo>
                  <a:pt x="4836" y="5376"/>
                </a:lnTo>
                <a:lnTo>
                  <a:pt x="4949" y="4951"/>
                </a:lnTo>
                <a:lnTo>
                  <a:pt x="5375" y="4837"/>
                </a:lnTo>
                <a:lnTo>
                  <a:pt x="5687" y="5148"/>
                </a:lnTo>
                <a:lnTo>
                  <a:pt x="5573" y="557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1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F76915F-1261-4A84-BD7D-0BE1C3064ABB}"/>
              </a:ext>
            </a:extLst>
          </p:cNvPr>
          <p:cNvSpPr/>
          <p:nvPr/>
        </p:nvSpPr>
        <p:spPr>
          <a:xfrm>
            <a:off x="1124701" y="3634784"/>
            <a:ext cx="2242922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3-2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提示格式化磁盘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E2F6B397-D9F2-4B01-A283-73965BA2252D}"/>
              </a:ext>
            </a:extLst>
          </p:cNvPr>
          <p:cNvSpPr txBox="1"/>
          <p:nvPr/>
        </p:nvSpPr>
        <p:spPr>
          <a:xfrm>
            <a:off x="4910289" y="2312249"/>
            <a:ext cx="3976535" cy="938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3500"/>
              </a:lnSpc>
              <a:spcAft>
                <a:spcPts val="600"/>
              </a:spcAft>
            </a:pPr>
            <a:r>
              <a:rPr lang="zh-CN" altLang="en-US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硬盘某分区打开提示格式化操作，如下图</a:t>
            </a:r>
            <a:r>
              <a:rPr lang="en-US" altLang="zh-CN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3-2</a:t>
            </a:r>
            <a:r>
              <a:rPr lang="zh-CN" altLang="en-US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20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89182D2F-3830-4678-BA20-AA09DCC34C0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44" y="1959266"/>
            <a:ext cx="3455670" cy="1488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299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789</TotalTime>
  <Words>2695</Words>
  <Application>Microsoft Office PowerPoint</Application>
  <PresentationFormat>全屏显示(16:9)</PresentationFormat>
  <Paragraphs>373</Paragraphs>
  <Slides>37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7" baseType="lpstr">
      <vt:lpstr>DIN-BoldItalic</vt:lpstr>
      <vt:lpstr>Impact MT Std</vt:lpstr>
      <vt:lpstr>等线</vt:lpstr>
      <vt:lpstr>宋体</vt:lpstr>
      <vt:lpstr>微软雅黑</vt:lpstr>
      <vt:lpstr>Aharoni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黄 小燕</cp:lastModifiedBy>
  <cp:revision>173</cp:revision>
  <dcterms:created xsi:type="dcterms:W3CDTF">2016-11-03T10:55:35Z</dcterms:created>
  <dcterms:modified xsi:type="dcterms:W3CDTF">2021-01-03T14:46:40Z</dcterms:modified>
</cp:coreProperties>
</file>