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288" r:id="rId11"/>
    <p:sldId id="289" r:id="rId12"/>
    <p:sldId id="290" r:id="rId13"/>
    <p:sldId id="323" r:id="rId14"/>
    <p:sldId id="334" r:id="rId15"/>
    <p:sldId id="335" r:id="rId16"/>
    <p:sldId id="340" r:id="rId17"/>
    <p:sldId id="322" r:id="rId18"/>
    <p:sldId id="336" r:id="rId19"/>
    <p:sldId id="337" r:id="rId20"/>
    <p:sldId id="338" r:id="rId21"/>
    <p:sldId id="339" r:id="rId22"/>
    <p:sldId id="282" r:id="rId23"/>
    <p:sldId id="295" r:id="rId24"/>
    <p:sldId id="283" r:id="rId25"/>
    <p:sldId id="325" r:id="rId26"/>
    <p:sldId id="327" r:id="rId27"/>
    <p:sldId id="328" r:id="rId28"/>
    <p:sldId id="341" r:id="rId29"/>
    <p:sldId id="299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24" autoAdjust="0"/>
    <p:restoredTop sz="94660"/>
  </p:normalViewPr>
  <p:slideViewPr>
    <p:cSldViewPr snapToGrid="0">
      <p:cViewPr varScale="1">
        <p:scale>
          <a:sx n="78" d="100"/>
          <a:sy n="78" d="100"/>
        </p:scale>
        <p:origin x="37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2020/12/30/Wed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7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344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92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355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68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36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7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61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864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238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018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940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553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3599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文件系统超级块的基本结构与超级块备份位置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2020/12/30/Wed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988645" y="3713990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操作技巧</a:t>
              </a:r>
              <a:endPara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47934" y="776591"/>
            <a:ext cx="4178367" cy="265713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Ext3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件系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统</a:t>
            </a:r>
            <a:endParaRPr lang="en-US" altLang="zh-CN" sz="4000" b="1" spc="600" smtClean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>
              <a:lnSpc>
                <a:spcPts val="10000"/>
              </a:lnSpc>
            </a:pP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快速提取文件</a:t>
            </a:r>
            <a:endParaRPr lang="en-US" altLang="zh-CN" sz="4000" b="1" spc="600" smtClean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730127" y="4445096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3-3 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7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步：点击取消按钮，用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软件打开该磁盘，如下图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803" y="1274175"/>
            <a:ext cx="2552607" cy="3085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165555" y="4607806"/>
            <a:ext cx="2979900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3-4 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被破坏的超级块扇区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软件打开该磁盘后，选择需要修复的分区，系统会自动跳转至该分区的超级块位置，即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扇区位置。向下两个扇区我们发现该扇区已经被破坏，即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451" y="1098074"/>
            <a:ext cx="2994598" cy="34896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3274972" y="464143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3-5 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跳转至块组描述符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因为这是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文件系统，所以向下随便找一个超级块，然后从当前偏移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个扇区就到块组描述符，如下图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63" y="1064411"/>
            <a:ext cx="3769878" cy="351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497" y="3110644"/>
            <a:ext cx="2694948" cy="1469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181880" y="460040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3-6 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节点表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节点表扇区，如下图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187" y="1132440"/>
            <a:ext cx="3267562" cy="3467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0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2767247" y="438727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3-7 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跳转至根目录位置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086751"/>
            <a:ext cx="8209622" cy="157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节点表起始块是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21 00 00 00 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，所以可以计算日志文件的目录项扇区，直接从当前偏移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33*8=264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所在扇区即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这里先查找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根目录在哪里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这里以恢复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为案例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，直接查找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0200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527" y="3117511"/>
            <a:ext cx="5274945" cy="1058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186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2767247" y="463441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3-8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跳转至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DBR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086751"/>
            <a:ext cx="8209622" cy="157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起始块号是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0C 00 00 00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，通过求余知道该文件是在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节点表偏移后向上的第六个扇区就是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的文件记录了，这里先跳转到文件模式所在扇区，后往回偏移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文件记录，如图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127" y="2702716"/>
            <a:ext cx="3293745" cy="1871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8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3-9 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37.doc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文件记录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441265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点击确定，偏移到该扇区后再从当前扇区往后偏移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个扇区即可，如图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076" y="1099751"/>
            <a:ext cx="3250716" cy="3442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45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3-10 37.doc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文件记录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175452"/>
            <a:ext cx="441265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点击确定，直接跳转到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37.doci-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节点数，如下图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en-US" altLang="zh-CN" sz="14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68" y="1107651"/>
            <a:ext cx="3272019" cy="33900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70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022228" y="4535218"/>
            <a:ext cx="372183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 </a:t>
            </a:r>
            <a:r>
              <a:rPr lang="en-US" altLang="zh-CN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起始位置所在扇区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175452"/>
            <a:ext cx="4412658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起始块号是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69 84 00 00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33,897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，其大小是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 84 00 00(33909*8=271272)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，此时直接回到超级块偏移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33,897*8=271176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076" y="1072675"/>
            <a:ext cx="3423983" cy="3462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01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819136" y="4535218"/>
            <a:ext cx="3674394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 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5582"/>
            <a:ext cx="3887942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的结尾扇区是在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271272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扇区，所以只要回到超级块，从当前偏移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271272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个扇区即可，如图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040" y="1847117"/>
            <a:ext cx="3403600" cy="1896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34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819136" y="4535218"/>
            <a:ext cx="3674394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 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5582"/>
            <a:ext cx="3887942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步：点击确定，系统会自动跳转至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273322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8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269" y="1219643"/>
            <a:ext cx="3111310" cy="3315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530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819136" y="4535218"/>
            <a:ext cx="3674394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 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5582"/>
            <a:ext cx="3887942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即点击鼠标右键，选择编辑→复制选块→至新文件→另存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下所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9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612" y="1069581"/>
            <a:ext cx="3541830" cy="1488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612" y="2552540"/>
            <a:ext cx="3541830" cy="36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612" y="2935018"/>
            <a:ext cx="3541830" cy="16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32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83954" y="1008650"/>
            <a:ext cx="8501700" cy="159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即点击鼠标右键，选择编辑→复制选块→至新文件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文件系统的块组描述符的作用。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握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文件系统引导扇区、块、块组、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super block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超级块、块组描述符表、块位图、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节点位图、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节点表等参数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文件系统快速提取文件的操作技巧恢复流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程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。→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37.doc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即可，如下图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925917"/>
              </p:ext>
            </p:extLst>
          </p:nvPr>
        </p:nvGraphicFramePr>
        <p:xfrm>
          <a:off x="810064" y="2588041"/>
          <a:ext cx="7449480" cy="241268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198606">
                  <a:extLst>
                    <a:ext uri="{9D8B030D-6E8A-4147-A177-3AD203B41FA5}">
                      <a16:colId xmlns:a16="http://schemas.microsoft.com/office/drawing/2014/main" val="846162284"/>
                    </a:ext>
                  </a:extLst>
                </a:gridCol>
                <a:gridCol w="1735033">
                  <a:extLst>
                    <a:ext uri="{9D8B030D-6E8A-4147-A177-3AD203B41FA5}">
                      <a16:colId xmlns:a16="http://schemas.microsoft.com/office/drawing/2014/main" val="3916558162"/>
                    </a:ext>
                  </a:extLst>
                </a:gridCol>
                <a:gridCol w="2238744">
                  <a:extLst>
                    <a:ext uri="{9D8B030D-6E8A-4147-A177-3AD203B41FA5}">
                      <a16:colId xmlns:a16="http://schemas.microsoft.com/office/drawing/2014/main" val="2560939191"/>
                    </a:ext>
                  </a:extLst>
                </a:gridCol>
                <a:gridCol w="694895">
                  <a:extLst>
                    <a:ext uri="{9D8B030D-6E8A-4147-A177-3AD203B41FA5}">
                      <a16:colId xmlns:a16="http://schemas.microsoft.com/office/drawing/2014/main" val="1472916161"/>
                    </a:ext>
                  </a:extLst>
                </a:gridCol>
                <a:gridCol w="791101">
                  <a:extLst>
                    <a:ext uri="{9D8B030D-6E8A-4147-A177-3AD203B41FA5}">
                      <a16:colId xmlns:a16="http://schemas.microsoft.com/office/drawing/2014/main" val="1498700714"/>
                    </a:ext>
                  </a:extLst>
                </a:gridCol>
                <a:gridCol w="791101">
                  <a:extLst>
                    <a:ext uri="{9D8B030D-6E8A-4147-A177-3AD203B41FA5}">
                      <a16:colId xmlns:a16="http://schemas.microsoft.com/office/drawing/2014/main" val="2093288715"/>
                    </a:ext>
                  </a:extLst>
                </a:gridCol>
              </a:tblGrid>
              <a:tr h="189732">
                <a:tc gridSpan="2"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评价主体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评分标准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分值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学生自评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教师评价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extLst>
                  <a:ext uri="{0D108BD9-81ED-4DB2-BD59-A6C34878D82A}">
                    <a16:rowId xmlns:a16="http://schemas.microsoft.com/office/drawing/2014/main" val="3240545502"/>
                  </a:ext>
                </a:extLst>
              </a:tr>
              <a:tr h="799215">
                <a:tc rowSpan="2"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任务三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文件系统快速提取文件故障恢复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操作评价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</a:t>
                      </a:r>
                      <a:r>
                        <a:rPr lang="zh-CN" sz="1000" kern="0">
                          <a:effectLst/>
                        </a:rPr>
                        <a:t>熟练使用</a:t>
                      </a:r>
                      <a:r>
                        <a:rPr lang="en-US" sz="1000" kern="0">
                          <a:effectLst/>
                        </a:rPr>
                        <a:t>Winhex</a:t>
                      </a:r>
                      <a:r>
                        <a:rPr lang="zh-CN" sz="1000" kern="0">
                          <a:effectLst/>
                        </a:rPr>
                        <a:t>软件修复</a:t>
                      </a: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文件系统的块组描述符、</a:t>
                      </a:r>
                      <a:r>
                        <a:rPr lang="en-US" sz="1000" kern="0">
                          <a:effectLst/>
                        </a:rPr>
                        <a:t>i-</a:t>
                      </a:r>
                      <a:r>
                        <a:rPr lang="zh-CN" sz="1000" kern="0">
                          <a:effectLst/>
                        </a:rPr>
                        <a:t>节点表、根目录、文件指针等参数；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快速定位</a:t>
                      </a: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文件系统根目录扇区的位置，从而快速定位所需要的文件。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extLst>
                  <a:ext uri="{0D108BD9-81ED-4DB2-BD59-A6C34878D82A}">
                    <a16:rowId xmlns:a16="http://schemas.microsoft.com/office/drawing/2014/main" val="2140783098"/>
                  </a:ext>
                </a:extLst>
              </a:tr>
              <a:tr h="4795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成果评价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</a:t>
                      </a:r>
                      <a:r>
                        <a:rPr lang="zh-CN" sz="1000" kern="0">
                          <a:effectLst/>
                        </a:rPr>
                        <a:t>了解硬盘</a:t>
                      </a: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文件系统结构；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完成案例中</a:t>
                      </a: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快速提取文件的操作技巧任务。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extLst>
                  <a:ext uri="{0D108BD9-81ED-4DB2-BD59-A6C34878D82A}">
                    <a16:rowId xmlns:a16="http://schemas.microsoft.com/office/drawing/2014/main" val="2542615217"/>
                  </a:ext>
                </a:extLst>
              </a:tr>
              <a:tr h="183566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合计（满分</a:t>
                      </a:r>
                      <a:r>
                        <a:rPr lang="en-US" sz="1000" kern="0">
                          <a:effectLst/>
                        </a:rPr>
                        <a:t>100</a:t>
                      </a:r>
                      <a:r>
                        <a:rPr lang="zh-CN" sz="1000" kern="0">
                          <a:effectLst/>
                        </a:rPr>
                        <a:t>分）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647" marR="65647" marT="0" marB="0" anchor="ctr"/>
                </a:tc>
                <a:extLst>
                  <a:ext uri="{0D108BD9-81ED-4DB2-BD59-A6C34878D82A}">
                    <a16:rowId xmlns:a16="http://schemas.microsoft.com/office/drawing/2014/main" val="2759045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2231678"/>
            <a:ext cx="7939301" cy="142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超级块位于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号扇区，从超级块中可以获取一下参数。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块大小、每块组包含的块数、每块组包含的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节点数、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节点大小等等。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块组描述符位于超级块的下一个块，从块组描述符中可以获取一下参数。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该块组</a:t>
            </a:r>
            <a:r>
              <a:rPr lang="en-US" altLang="zh-CN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节点表的起始位置等等。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13292" y="517193"/>
            <a:ext cx="288893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、读取超级块和块组描述符的参数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566703" y="517193"/>
            <a:ext cx="138210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、读取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节点表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939" y="2183448"/>
            <a:ext cx="82048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我们知道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1~10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节点为系统 保留，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节点被分配给根目录使用，所以我们找到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节点，根据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节点中的直接块指针可以找到根目录。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90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505789" y="517193"/>
            <a:ext cx="1503937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、读取根目录区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773" y="1157838"/>
            <a:ext cx="82913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节点的直接块指针，我们找到了根目录，我们可以在根目录项中分析我们需要的目录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节点，并计算出该目录所在的块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算公式如下：（目录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 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- 1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DIV 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每块组中的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2000" b="1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计算出该目录所在的块组之后，还需要计算出该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节点号对应该块组的几号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算公式如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（目录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 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- 1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 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每块组中的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 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+ 1</a:t>
            </a: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94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505789" y="517193"/>
            <a:ext cx="15039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、读取子目录区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939" y="1491470"/>
            <a:ext cx="82048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据上述的方法我已经可以定位到子目录区了，在子目录中我们可以分析我们需要的子目录或文件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节点了。如果是文件，则查看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节点内的直接块指针所指向块的内容，如果有间接指针，则分析间接指针。如果还有子目录，则按照上述的方法进行计算块组，计算块组中的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节点号即可。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89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3439190" y="2600114"/>
            <a:ext cx="5770719" cy="528458"/>
            <a:chOff x="4178587" y="2592163"/>
            <a:chExt cx="4741897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4178587" y="2681831"/>
              <a:ext cx="4741897" cy="328937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algn="ctr"/>
              <a:r>
                <a:rPr lang="en-US" altLang="zh-CN" sz="1800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Ext3</a:t>
              </a:r>
              <a:r>
                <a:rPr lang="zh-CN" altLang="en-US" sz="1800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</a:t>
              </a:r>
              <a:r>
                <a:rPr lang="zh-CN" altLang="en-US" sz="18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件系统快速提取文件的操作技巧</a:t>
              </a:r>
              <a:endParaRPr lang="zh-CN" altLang="en-US" sz="18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486400" y="1294805"/>
            <a:ext cx="331363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：我的硬盘在使用时系统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要格式化并且在磁盘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器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提示未初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始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师：您的硬盘分区是什么文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件</a:t>
            </a:r>
            <a:r>
              <a:rPr lang="en-US" altLang="zh-CN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统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户：是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277350"/>
            <a:chOff x="859536" y="1549889"/>
            <a:chExt cx="5742745" cy="1276338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8"/>
              <a:ext cx="2782313" cy="738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Ext3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描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述符表、块位图、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i-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节点位图、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i-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节点表、根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目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录参数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084557"/>
            <a:ext cx="8233376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首先需要了解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文件系统的基本结构，其中包括超级块及备份超级块所在扇区位置，如果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及备份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被破坏可以通过块组描述符表、块位图、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节点位图、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节点表、根目录这些参数，快速提取所需要文件。如下图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23" y="2941826"/>
            <a:ext cx="7472245" cy="104836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3566650" y="4342289"/>
            <a:ext cx="2627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1.1.1</a:t>
            </a:r>
            <a:r>
              <a:rPr lang="zh-CN" altLang="en-US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数据存储顺序表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985217" y="3735523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3-2 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提示格式化磁盘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</a:t>
            </a: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盘某分区打开提示格式化操作，如下图</a:t>
            </a:r>
            <a:r>
              <a:rPr lang="en-US" altLang="zh-CN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3-2</a:t>
            </a: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案例1-0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9" y="2102502"/>
            <a:ext cx="3477895" cy="1531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997</TotalTime>
  <Words>2295</Words>
  <Application>Microsoft Office PowerPoint</Application>
  <PresentationFormat>全屏显示(16:9)</PresentationFormat>
  <Paragraphs>273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Aharoni</vt:lpstr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182</cp:revision>
  <dcterms:created xsi:type="dcterms:W3CDTF">2016-11-03T10:55:35Z</dcterms:created>
  <dcterms:modified xsi:type="dcterms:W3CDTF">2020-12-30T09:14:55Z</dcterms:modified>
</cp:coreProperties>
</file>