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theme/themeOverride7.xml" ContentType="application/vnd.openxmlformats-officedocument.themeOverride+xml"/>
  <Override PartName="/ppt/notesSlides/notesSlide13.xml" ContentType="application/vnd.openxmlformats-officedocument.presentationml.notesSlide+xml"/>
  <Override PartName="/ppt/theme/themeOverride8.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8" r:id="rId3"/>
    <p:sldId id="259" r:id="rId4"/>
    <p:sldId id="279" r:id="rId5"/>
    <p:sldId id="284" r:id="rId6"/>
    <p:sldId id="280" r:id="rId7"/>
    <p:sldId id="285" r:id="rId8"/>
    <p:sldId id="323" r:id="rId9"/>
    <p:sldId id="324" r:id="rId10"/>
    <p:sldId id="325" r:id="rId11"/>
    <p:sldId id="326" r:id="rId12"/>
    <p:sldId id="327" r:id="rId13"/>
    <p:sldId id="328" r:id="rId14"/>
    <p:sldId id="329" r:id="rId15"/>
    <p:sldId id="301" r:id="rId16"/>
    <p:sldId id="281" r:id="rId17"/>
    <p:sldId id="287" r:id="rId18"/>
    <p:sldId id="288" r:id="rId19"/>
    <p:sldId id="289" r:id="rId20"/>
    <p:sldId id="330" r:id="rId21"/>
    <p:sldId id="331" r:id="rId22"/>
    <p:sldId id="282" r:id="rId23"/>
    <p:sldId id="295" r:id="rId24"/>
    <p:sldId id="283" r:id="rId25"/>
    <p:sldId id="296" r:id="rId26"/>
    <p:sldId id="332" r:id="rId27"/>
    <p:sldId id="333" r:id="rId28"/>
    <p:sldId id="334" r:id="rId29"/>
    <p:sldId id="299"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3" autoAdjust="0"/>
    <p:restoredTop sz="95400" autoAdjust="0"/>
  </p:normalViewPr>
  <p:slideViewPr>
    <p:cSldViewPr snapToGrid="0">
      <p:cViewPr varScale="1">
        <p:scale>
          <a:sx n="108" d="100"/>
          <a:sy n="108" d="100"/>
        </p:scale>
        <p:origin x="696" y="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2021/2/28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2777887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63579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3567774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694072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248098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1317288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4104181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3699088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1607673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26</a:t>
            </a:fld>
            <a:endParaRPr lang="zh-CN" altLang="en-US"/>
          </a:p>
        </p:txBody>
      </p:sp>
    </p:spTree>
    <p:extLst>
      <p:ext uri="{BB962C8B-B14F-4D97-AF65-F5344CB8AC3E}">
        <p14:creationId xmlns:p14="http://schemas.microsoft.com/office/powerpoint/2010/main" val="1774115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27</a:t>
            </a:fld>
            <a:endParaRPr lang="zh-CN" altLang="en-US"/>
          </a:p>
        </p:txBody>
      </p:sp>
    </p:spTree>
    <p:extLst>
      <p:ext uri="{BB962C8B-B14F-4D97-AF65-F5344CB8AC3E}">
        <p14:creationId xmlns:p14="http://schemas.microsoft.com/office/powerpoint/2010/main" val="2307239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28</a:t>
            </a:fld>
            <a:endParaRPr lang="zh-CN" altLang="en-US"/>
          </a:p>
        </p:txBody>
      </p:sp>
    </p:spTree>
    <p:extLst>
      <p:ext uri="{BB962C8B-B14F-4D97-AF65-F5344CB8AC3E}">
        <p14:creationId xmlns:p14="http://schemas.microsoft.com/office/powerpoint/2010/main" val="3242562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29</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2257318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2962617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Tree>
    <p:extLst>
      <p:ext uri="{BB962C8B-B14F-4D97-AF65-F5344CB8AC3E}">
        <p14:creationId xmlns:p14="http://schemas.microsoft.com/office/powerpoint/2010/main" val="3134612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741182" cy="276999"/>
          </a:xfrm>
          <a:prstGeom prst="rect">
            <a:avLst/>
          </a:prstGeom>
        </p:spPr>
        <p:txBody>
          <a:bodyPr wrap="none">
            <a:spAutoFit/>
          </a:bodyPr>
          <a:lstStyle/>
          <a:p>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CPU</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供电电路基本组成</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45644" y="461428"/>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433406" cy="276999"/>
          </a:xfrm>
          <a:prstGeom prst="rect">
            <a:avLst/>
          </a:prstGeom>
        </p:spPr>
        <p:txBody>
          <a:bodyPr wrap="none">
            <a:spAutoFit/>
          </a:bodyPr>
          <a:lstStyle/>
          <a:p>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CPU</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供电工作原理</a:t>
            </a: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71560" y="462032"/>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故障现象</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2.1</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800219"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解决方案</a:t>
            </a:r>
            <a:endParaRPr lang="zh-CN" altLang="en-US" dirty="0">
              <a:solidFill>
                <a:schemeClr val="accent6">
                  <a:lumMod val="75000"/>
                </a:schemeClr>
              </a:solidFill>
              <a:ea typeface="微软雅黑" panose="020B0503020204020204" pitchFamily="34" charset="-122"/>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01296" y="455051"/>
            <a:ext cx="394660" cy="400110"/>
          </a:xfrm>
          <a:prstGeom prst="rect">
            <a:avLst/>
          </a:prstGeom>
          <a:noFill/>
        </p:spPr>
        <p:txBody>
          <a:bodyPr wrap="none" rtlCol="0">
            <a:spAutoFit/>
          </a:bodyPr>
          <a:lstStyle/>
          <a:p>
            <a:r>
              <a:rPr lang="en-US" altLang="zh-CN"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rPr>
              <a:t>2.2</a:t>
            </a:r>
            <a:endParaRPr lang="zh-CN" altLang="en-US" sz="2000" b="1" spc="-150" dirty="0">
              <a:solidFill>
                <a:schemeClr val="accent6">
                  <a:lumMod val="75000"/>
                </a:schemeClr>
              </a:solidFill>
              <a:latin typeface="Aharoni" panose="02010803020104030203" pitchFamily="2" charset="-79"/>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a typeface="微软雅黑" panose="020B0503020204020204" pitchFamily="34" charset="-122"/>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solidFill>
                    <a:srgbClr val="83BB48"/>
                  </a:solidFill>
                  <a:ea typeface="微软雅黑" panose="020B0503020204020204" pitchFamily="34" charset="-122"/>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dirty="0">
                  <a:solidFill>
                    <a:srgbClr val="FF0000"/>
                  </a:solidFill>
                  <a:ea typeface="微软雅黑" panose="020B0503020204020204" pitchFamily="34" charset="-122"/>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lvl1pPr>
              <a:defRPr>
                <a:ea typeface="微软雅黑" panose="020B0503020204020204" pitchFamily="34" charset="-122"/>
              </a:defRPr>
            </a:lvl1pPr>
          </a:lstStyle>
          <a:p>
            <a:fld id="{0454173E-8BE0-43B8-B9F2-AF9190E59ED5}" type="datetimeFigureOut">
              <a:rPr lang="zh-CN" altLang="en-US" smtClean="0"/>
              <a:pPr/>
              <a:t>2021/2/28</a:t>
            </a:fld>
            <a:endParaRPr lang="zh-CN" altLang="en-US" dirty="0"/>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lvl1pPr>
              <a:defRPr>
                <a:ea typeface="微软雅黑" panose="020B0503020204020204" pitchFamily="34" charset="-122"/>
              </a:defRPr>
            </a:lvl1pPr>
          </a:lstStyle>
          <a:p>
            <a:fld id="{30EE5D71-07DE-437C-ACEC-D52CA2721CA4}" type="slidenum">
              <a:rPr lang="zh-CN" altLang="en-US" smtClean="0"/>
              <a:pPr/>
              <a:t>‹#›</a:t>
            </a:fld>
            <a:endParaRPr lang="zh-CN" altLang="en-US" dirty="0"/>
          </a:p>
        </p:txBody>
      </p:sp>
    </p:spTree>
    <p:extLst>
      <p:ext uri="{BB962C8B-B14F-4D97-AF65-F5344CB8AC3E}">
        <p14:creationId xmlns:p14="http://schemas.microsoft.com/office/powerpoint/2010/main" val="1774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66" r:id="rId6"/>
    <p:sldLayoutId id="2147483667" r:id="rId7"/>
    <p:sldLayoutId id="2147483669" r:id="rId8"/>
    <p:sldLayoutId id="214748366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7.pn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openxmlformats.org/officeDocument/2006/relationships/image" Target="../media/image8.png"/><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9.pn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4.jpeg"/><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5.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6.pn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3774557" y="2600114"/>
            <a:ext cx="4699591"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3553291" y="859279"/>
            <a:ext cx="5463491" cy="1206677"/>
          </a:xfrm>
          <a:prstGeom prst="rect">
            <a:avLst/>
          </a:prstGeom>
          <a:noFill/>
        </p:spPr>
        <p:txBody>
          <a:bodyPr wrap="square" rtlCol="0" anchor="ctr" anchorCtr="0">
            <a:spAutoFit/>
          </a:bodyPr>
          <a:lstStyle/>
          <a:p>
            <a:pPr algn="ctr">
              <a:lnSpc>
                <a:spcPts val="10000"/>
              </a:lnSpc>
            </a:pP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CPU</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供电</a:t>
            </a:r>
            <a:r>
              <a:rPr lang="zh-CN" altLang="en-US" sz="5000" b="1" spc="600" dirty="0" smtClean="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电路</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3999063" y="2600114"/>
            <a:ext cx="4310795" cy="473206"/>
          </a:xfrm>
          <a:prstGeom prst="rect">
            <a:avLst/>
          </a:prstGeom>
        </p:spPr>
        <p:txBody>
          <a:bodyPr wrap="none">
            <a:spAutoFit/>
          </a:bodyPr>
          <a:lstStyle/>
          <a:p>
            <a:r>
              <a:rPr lang="zh-CN" altLang="en-US" sz="2475" b="1" dirty="0">
                <a:solidFill>
                  <a:srgbClr val="92D050"/>
                </a:solidFill>
                <a:latin typeface="微软雅黑" panose="020B0503020204020204" pitchFamily="34" charset="-122"/>
                <a:ea typeface="微软雅黑" panose="020B0503020204020204" pitchFamily="34" charset="-122"/>
              </a:rPr>
              <a:t>功能板的工作原理与故障分析</a:t>
            </a: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912567" y="1091795"/>
            <a:ext cx="7480328" cy="1384995"/>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1.3 </a:t>
            </a:r>
            <a:r>
              <a:rPr lang="zh-CN" altLang="en-US" sz="1400" dirty="0">
                <a:solidFill>
                  <a:schemeClr val="bg1"/>
                </a:solidFill>
                <a:latin typeface="微软雅黑" panose="020B0503020204020204" pitchFamily="34" charset="-122"/>
                <a:ea typeface="微软雅黑" panose="020B0503020204020204" pitchFamily="34" charset="-122"/>
              </a:rPr>
              <a:t>场效应管（</a:t>
            </a:r>
            <a:r>
              <a:rPr lang="en-US" altLang="zh-CN" sz="1400" dirty="0">
                <a:solidFill>
                  <a:schemeClr val="bg1"/>
                </a:solidFill>
                <a:latin typeface="微软雅黑" panose="020B0503020204020204" pitchFamily="34" charset="-122"/>
                <a:ea typeface="微软雅黑" panose="020B0503020204020204" pitchFamily="34" charset="-122"/>
              </a:rPr>
              <a:t>MOSFET</a:t>
            </a:r>
            <a:r>
              <a:rPr lang="zh-CN" altLang="en-US" sz="1400" dirty="0">
                <a:solidFill>
                  <a:schemeClr val="bg1"/>
                </a:solidFill>
                <a:latin typeface="微软雅黑" panose="020B0503020204020204" pitchFamily="34" charset="-122"/>
                <a:ea typeface="微软雅黑" panose="020B0503020204020204" pitchFamily="34" charset="-122"/>
              </a:rPr>
              <a:t>管）</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场效应管是金属氧化物半导体场效应管的简称，具有开关速度极快、内阻小、输入阻抗高、驱动电流小（</a:t>
            </a:r>
            <a:r>
              <a:rPr lang="en-US" altLang="zh-CN" sz="1400" dirty="0">
                <a:solidFill>
                  <a:schemeClr val="bg1"/>
                </a:solidFill>
                <a:latin typeface="微软雅黑" panose="020B0503020204020204" pitchFamily="34" charset="-122"/>
                <a:ea typeface="微软雅黑" panose="020B0503020204020204" pitchFamily="34" charset="-122"/>
              </a:rPr>
              <a:t>0.1uA </a:t>
            </a:r>
            <a:r>
              <a:rPr lang="zh-CN" altLang="en-US" sz="1400" dirty="0">
                <a:solidFill>
                  <a:schemeClr val="bg1"/>
                </a:solidFill>
                <a:latin typeface="微软雅黑" panose="020B0503020204020204" pitchFamily="34" charset="-122"/>
                <a:ea typeface="微软雅黑" panose="020B0503020204020204" pitchFamily="34" charset="-122"/>
              </a:rPr>
              <a:t>左右）、热稳定性好、工作电流大、能够进行简单并联等特点，非常适合作为开关管使用。 </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供电电路中常见的场效应管，如下图</a:t>
            </a:r>
            <a:r>
              <a:rPr lang="en-US" altLang="zh-CN" sz="1400" dirty="0">
                <a:solidFill>
                  <a:schemeClr val="bg1"/>
                </a:solidFill>
                <a:latin typeface="微软雅黑" panose="020B0503020204020204" pitchFamily="34" charset="-122"/>
                <a:ea typeface="微软雅黑" panose="020B0503020204020204" pitchFamily="34" charset="-122"/>
              </a:rPr>
              <a:t>2-4</a:t>
            </a:r>
            <a:r>
              <a:rPr lang="zh-CN" altLang="en-US" sz="1400" dirty="0">
                <a:solidFill>
                  <a:schemeClr val="bg1"/>
                </a:solidFill>
                <a:latin typeface="微软雅黑" panose="020B0503020204020204" pitchFamily="34" charset="-122"/>
                <a:ea typeface="微软雅黑" panose="020B0503020204020204" pitchFamily="34" charset="-122"/>
              </a:rPr>
              <a:t>所示。</a:t>
            </a:r>
          </a:p>
        </p:txBody>
      </p:sp>
      <p:sp>
        <p:nvSpPr>
          <p:cNvPr id="5" name="矩形 4"/>
          <p:cNvSpPr/>
          <p:nvPr/>
        </p:nvSpPr>
        <p:spPr>
          <a:xfrm>
            <a:off x="1805477" y="4145487"/>
            <a:ext cx="1423788"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2-4 </a:t>
            </a:r>
            <a:r>
              <a:rPr lang="zh-CN" altLang="en-US" sz="1400" dirty="0">
                <a:solidFill>
                  <a:schemeClr val="bg1"/>
                </a:solidFill>
                <a:latin typeface="微软雅黑" panose="020B0503020204020204" pitchFamily="34" charset="-122"/>
                <a:ea typeface="微软雅黑" panose="020B0503020204020204" pitchFamily="34" charset="-122"/>
              </a:rPr>
              <a:t>场效应管</a:t>
            </a:r>
            <a:endParaRPr lang="zh-CN" altLang="zh-CN" sz="14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0888" y="2823144"/>
            <a:ext cx="3274448" cy="1129878"/>
          </a:xfrm>
          <a:prstGeom prst="rect">
            <a:avLst/>
          </a:prstGeom>
          <a:noFill/>
          <a:ln w="9525">
            <a:noFill/>
            <a:miter lim="800000"/>
            <a:headEnd/>
            <a:tailEnd/>
          </a:ln>
        </p:spPr>
      </p:pic>
      <p:sp>
        <p:nvSpPr>
          <p:cNvPr id="16" name="TextBox 2"/>
          <p:cNvSpPr txBox="1"/>
          <p:nvPr/>
        </p:nvSpPr>
        <p:spPr>
          <a:xfrm>
            <a:off x="4480561" y="2454664"/>
            <a:ext cx="3812344" cy="2316403"/>
          </a:xfrm>
          <a:prstGeom prst="rect">
            <a:avLst/>
          </a:prstGeom>
          <a:noFill/>
        </p:spPr>
        <p:txBody>
          <a:bodyPr wrap="square" rtlCol="0">
            <a:spAutoFit/>
          </a:bodyPr>
          <a:lstStyle/>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通常其两侧的引脚分别为源极（ </a:t>
            </a:r>
            <a:r>
              <a:rPr lang="en-US" altLang="zh-CN" sz="1400" dirty="0">
                <a:solidFill>
                  <a:schemeClr val="bg1"/>
                </a:solidFill>
                <a:latin typeface="微软雅黑" panose="020B0503020204020204" pitchFamily="34" charset="-122"/>
                <a:ea typeface="微软雅黑" panose="020B0503020204020204" pitchFamily="34" charset="-122"/>
              </a:rPr>
              <a:t>s</a:t>
            </a:r>
            <a:r>
              <a:rPr lang="zh-CN" altLang="en-US" sz="1400" dirty="0">
                <a:solidFill>
                  <a:schemeClr val="bg1"/>
                </a:solidFill>
                <a:latin typeface="微软雅黑" panose="020B0503020204020204" pitchFamily="34" charset="-122"/>
                <a:ea typeface="微软雅黑" panose="020B0503020204020204" pitchFamily="34" charset="-122"/>
              </a:rPr>
              <a:t>）和栅极（ </a:t>
            </a:r>
            <a:r>
              <a:rPr lang="en-US" altLang="zh-CN" sz="1400" dirty="0">
                <a:solidFill>
                  <a:schemeClr val="bg1"/>
                </a:solidFill>
                <a:latin typeface="微软雅黑" panose="020B0503020204020204" pitchFamily="34" charset="-122"/>
                <a:ea typeface="微软雅黑" panose="020B0503020204020204" pitchFamily="34" charset="-122"/>
              </a:rPr>
              <a:t>g</a:t>
            </a:r>
            <a:r>
              <a:rPr lang="zh-CN" altLang="en-US" sz="1400" dirty="0">
                <a:solidFill>
                  <a:schemeClr val="bg1"/>
                </a:solidFill>
                <a:latin typeface="微软雅黑" panose="020B0503020204020204" pitchFamily="34" charset="-122"/>
                <a:ea typeface="微软雅黑" panose="020B0503020204020204" pitchFamily="34" charset="-122"/>
              </a:rPr>
              <a:t>），中间的为漏极（ </a:t>
            </a:r>
            <a:r>
              <a:rPr lang="en-US" altLang="zh-CN" sz="1400" dirty="0">
                <a:solidFill>
                  <a:schemeClr val="bg1"/>
                </a:solidFill>
                <a:latin typeface="微软雅黑" panose="020B0503020204020204" pitchFamily="34" charset="-122"/>
                <a:ea typeface="微软雅黑" panose="020B0503020204020204" pitchFamily="34" charset="-122"/>
              </a:rPr>
              <a:t>d</a:t>
            </a:r>
            <a:r>
              <a:rPr lang="zh-CN" altLang="en-US" sz="1400" dirty="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。场效应</a:t>
            </a:r>
            <a:r>
              <a:rPr lang="zh-CN" altLang="en-US" sz="1400" dirty="0">
                <a:solidFill>
                  <a:schemeClr val="bg1"/>
                </a:solidFill>
                <a:latin typeface="微软雅黑" panose="020B0503020204020204" pitchFamily="34" charset="-122"/>
                <a:ea typeface="微软雅黑" panose="020B0503020204020204" pitchFamily="34" charset="-122"/>
              </a:rPr>
              <a:t>管在供电电路中的作用是在电源管理芯片的脉冲信号的驱动下， 不断</a:t>
            </a:r>
            <a:r>
              <a:rPr lang="zh-CN" altLang="en-US" sz="1400" dirty="0" smtClean="0">
                <a:solidFill>
                  <a:schemeClr val="bg1"/>
                </a:solidFill>
                <a:latin typeface="微软雅黑" panose="020B0503020204020204" pitchFamily="34" charset="-122"/>
                <a:ea typeface="微软雅黑" panose="020B0503020204020204" pitchFamily="34" charset="-122"/>
              </a:rPr>
              <a:t>地导</a:t>
            </a:r>
            <a:r>
              <a:rPr lang="zh-CN" altLang="en-US" sz="1400" dirty="0">
                <a:solidFill>
                  <a:schemeClr val="bg1"/>
                </a:solidFill>
                <a:latin typeface="微软雅黑" panose="020B0503020204020204" pitchFamily="34" charset="-122"/>
                <a:ea typeface="微软雅黑" panose="020B0503020204020204" pitchFamily="34" charset="-122"/>
              </a:rPr>
              <a:t>通与截止， 然后将 </a:t>
            </a:r>
            <a:r>
              <a:rPr lang="en-US" altLang="zh-CN" sz="1400" dirty="0">
                <a:solidFill>
                  <a:schemeClr val="bg1"/>
                </a:solidFill>
                <a:latin typeface="微软雅黑" panose="020B0503020204020204" pitchFamily="34" charset="-122"/>
                <a:ea typeface="微软雅黑" panose="020B0503020204020204" pitchFamily="34" charset="-122"/>
              </a:rPr>
              <a:t>ATX</a:t>
            </a:r>
            <a:r>
              <a:rPr lang="zh-CN" altLang="en-US" sz="1400" dirty="0">
                <a:solidFill>
                  <a:schemeClr val="bg1"/>
                </a:solidFill>
                <a:latin typeface="微软雅黑" panose="020B0503020204020204" pitchFamily="34" charset="-122"/>
                <a:ea typeface="微软雅黑" panose="020B0503020204020204" pitchFamily="34" charset="-122"/>
              </a:rPr>
              <a:t>电源输出的电能存储在电感中， 然后释放给负载。 在</a:t>
            </a:r>
            <a:r>
              <a:rPr lang="zh-CN" altLang="en-US" sz="1400" dirty="0" smtClean="0">
                <a:solidFill>
                  <a:schemeClr val="bg1"/>
                </a:solidFill>
                <a:latin typeface="微软雅黑" panose="020B0503020204020204" pitchFamily="34" charset="-122"/>
                <a:ea typeface="微软雅黑" panose="020B0503020204020204" pitchFamily="34" charset="-122"/>
              </a:rPr>
              <a:t>主板</a:t>
            </a:r>
            <a:r>
              <a:rPr lang="zh-CN" altLang="en-US" sz="1400" dirty="0">
                <a:solidFill>
                  <a:schemeClr val="bg1"/>
                </a:solidFill>
                <a:latin typeface="微软雅黑" panose="020B0503020204020204" pitchFamily="34" charset="-122"/>
                <a:ea typeface="微软雅黑" panose="020B0503020204020204" pitchFamily="34" charset="-122"/>
              </a:rPr>
              <a:t>供电电路中，场效应管的性能和数量，通常决定着供电电路的性能。</a:t>
            </a:r>
          </a:p>
        </p:txBody>
      </p:sp>
    </p:spTree>
    <p:extLst>
      <p:ext uri="{BB962C8B-B14F-4D97-AF65-F5344CB8AC3E}">
        <p14:creationId xmlns:p14="http://schemas.microsoft.com/office/powerpoint/2010/main" val="7686131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912567" y="1091795"/>
            <a:ext cx="7480328" cy="3323987"/>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1.4 </a:t>
            </a:r>
            <a:r>
              <a:rPr lang="zh-CN" altLang="en-US" sz="1400" dirty="0">
                <a:solidFill>
                  <a:schemeClr val="bg1"/>
                </a:solidFill>
                <a:latin typeface="微软雅黑" panose="020B0503020204020204" pitchFamily="34" charset="-122"/>
                <a:ea typeface="微软雅黑" panose="020B0503020204020204" pitchFamily="34" charset="-122"/>
              </a:rPr>
              <a:t>电源管理芯片</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电源管理芯片主要负责识别 </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供电幅值，产生相应的短矩波，推动后级电</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路进行功率输出。常见的电源管理芯片有：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hip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hip6301</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hip6302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hip6601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hip6602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hip6004b</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hip6016 </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hip6018b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hip6020</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hip6021 </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err="1">
                <a:solidFill>
                  <a:schemeClr val="bg1"/>
                </a:solidFill>
                <a:latin typeface="微软雅黑" panose="020B0503020204020204" pitchFamily="34" charset="-122"/>
                <a:ea typeface="微软雅黑" panose="020B0503020204020204" pitchFamily="34" charset="-122"/>
              </a:rPr>
              <a:t>rt</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rt9227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rt9237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rt9238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rt9241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rt9137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rt9174 </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err="1">
                <a:solidFill>
                  <a:schemeClr val="bg1"/>
                </a:solidFill>
                <a:latin typeface="微软雅黑" panose="020B0503020204020204" pitchFamily="34" charset="-122"/>
                <a:ea typeface="微软雅黑" panose="020B0503020204020204" pitchFamily="34" charset="-122"/>
              </a:rPr>
              <a:t>sc</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sc1150</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sc1152</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sc1153</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sc2643</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sc1189 </a:t>
            </a:r>
            <a:r>
              <a:rPr lang="zh-CN" altLang="en-US" sz="1400" dirty="0">
                <a:solidFill>
                  <a:schemeClr val="bg1"/>
                </a:solidFill>
                <a:latin typeface="微软雅黑" panose="020B0503020204020204" pitchFamily="34" charset="-122"/>
                <a:ea typeface="微软雅黑" panose="020B0503020204020204" pitchFamily="34" charset="-122"/>
              </a:rPr>
              <a:t>等。（</a:t>
            </a: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err="1">
                <a:solidFill>
                  <a:schemeClr val="bg1"/>
                </a:solidFill>
                <a:latin typeface="微软雅黑" panose="020B0503020204020204" pitchFamily="34" charset="-122"/>
                <a:ea typeface="微软雅黑" panose="020B0503020204020204" pitchFamily="34" charset="-122"/>
              </a:rPr>
              <a:t>rc</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rc5051</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rc5057 </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err="1">
                <a:solidFill>
                  <a:schemeClr val="bg1"/>
                </a:solidFill>
                <a:latin typeface="微软雅黑" panose="020B0503020204020204" pitchFamily="34" charset="-122"/>
                <a:ea typeface="微软雅黑" panose="020B0503020204020204" pitchFamily="34" charset="-122"/>
              </a:rPr>
              <a:t>adp</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adp3168</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adp3418</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lm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lm2636</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lm2637</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lm2638</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lm2639</a:t>
            </a:r>
            <a:r>
              <a:rPr lang="zh-CN" altLang="en-US" sz="1400" dirty="0">
                <a:solidFill>
                  <a:schemeClr val="bg1"/>
                </a:solidFill>
                <a:latin typeface="微软雅黑" panose="020B0503020204020204" pitchFamily="34" charset="-122"/>
                <a:ea typeface="微软雅黑" panose="020B0503020204020204" pitchFamily="34" charset="-122"/>
              </a:rPr>
              <a:t>等</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0740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912567" y="1091795"/>
            <a:ext cx="7480328" cy="1061829"/>
          </a:xfrm>
          <a:prstGeom prst="rect">
            <a:avLst/>
          </a:prstGeom>
          <a:noFill/>
        </p:spPr>
        <p:txBody>
          <a:bodyPr wrap="square" rtlCol="0">
            <a:spAutoFit/>
          </a:bodyPr>
          <a:lstStyle/>
          <a:p>
            <a:pPr indent="457200">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err="1">
                <a:solidFill>
                  <a:schemeClr val="bg1"/>
                </a:solidFill>
                <a:latin typeface="微软雅黑" panose="020B0503020204020204" pitchFamily="34" charset="-122"/>
                <a:ea typeface="微软雅黑" panose="020B0503020204020204" pitchFamily="34" charset="-122"/>
              </a:rPr>
              <a:t>isl</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系列的 </a:t>
            </a:r>
            <a:r>
              <a:rPr lang="en-US" altLang="zh-CN" sz="1400" dirty="0">
                <a:solidFill>
                  <a:schemeClr val="bg1"/>
                </a:solidFill>
                <a:latin typeface="微软雅黑" panose="020B0503020204020204" pitchFamily="34" charset="-122"/>
                <a:ea typeface="微软雅黑" panose="020B0503020204020204" pitchFamily="34" charset="-122"/>
              </a:rPr>
              <a:t>isl6556 </a:t>
            </a:r>
            <a:r>
              <a:rPr lang="zh-CN" altLang="en-US" sz="1400"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isl6537 </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ka7500</a:t>
            </a:r>
            <a:r>
              <a:rPr lang="zh-CN" altLang="en-US" sz="1400" dirty="0">
                <a:solidFill>
                  <a:schemeClr val="bg1"/>
                </a:solidFill>
                <a:latin typeface="微软雅黑" panose="020B0503020204020204" pitchFamily="34" charset="-122"/>
                <a:ea typeface="微软雅黑" panose="020B0503020204020204" pitchFamily="34" charset="-122"/>
              </a:rPr>
              <a:t>和 </a:t>
            </a:r>
            <a:r>
              <a:rPr lang="en-US" altLang="zh-CN" sz="1400" dirty="0">
                <a:solidFill>
                  <a:schemeClr val="bg1"/>
                </a:solidFill>
                <a:latin typeface="微软雅黑" panose="020B0503020204020204" pitchFamily="34" charset="-122"/>
                <a:ea typeface="微软雅黑" panose="020B0503020204020204" pitchFamily="34" charset="-122"/>
              </a:rPr>
              <a:t>tl494 </a:t>
            </a:r>
            <a:r>
              <a:rPr lang="zh-CN" altLang="en-US" sz="1400" dirty="0">
                <a:solidFill>
                  <a:schemeClr val="bg1"/>
                </a:solidFill>
                <a:latin typeface="微软雅黑" panose="020B0503020204020204" pitchFamily="34" charset="-122"/>
                <a:ea typeface="微软雅黑" panose="020B0503020204020204" pitchFamily="34" charset="-122"/>
              </a:rPr>
              <a:t>等。</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如下图</a:t>
            </a:r>
            <a:r>
              <a:rPr lang="en-US" altLang="zh-CN" sz="1400" dirty="0">
                <a:solidFill>
                  <a:schemeClr val="bg1"/>
                </a:solidFill>
                <a:latin typeface="微软雅黑" panose="020B0503020204020204" pitchFamily="34" charset="-122"/>
                <a:ea typeface="微软雅黑" panose="020B0503020204020204" pitchFamily="34" charset="-122"/>
              </a:rPr>
              <a:t>2-5</a:t>
            </a:r>
            <a:r>
              <a:rPr lang="zh-CN" altLang="en-US" sz="1400" dirty="0">
                <a:solidFill>
                  <a:schemeClr val="bg1"/>
                </a:solidFill>
                <a:latin typeface="微软雅黑" panose="020B0503020204020204" pitchFamily="34" charset="-122"/>
                <a:ea typeface="微软雅黑" panose="020B0503020204020204" pitchFamily="34" charset="-122"/>
              </a:rPr>
              <a:t>所示。	</a:t>
            </a:r>
          </a:p>
        </p:txBody>
      </p:sp>
      <p:pic>
        <p:nvPicPr>
          <p:cNvPr id="13" name="图片 1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9345" y="2153624"/>
            <a:ext cx="3632200" cy="2033270"/>
          </a:xfrm>
          <a:prstGeom prst="rect">
            <a:avLst/>
          </a:prstGeom>
          <a:noFill/>
          <a:ln w="9525">
            <a:noFill/>
            <a:miter lim="800000"/>
            <a:headEnd/>
            <a:tailEnd/>
          </a:ln>
        </p:spPr>
      </p:pic>
      <p:sp>
        <p:nvSpPr>
          <p:cNvPr id="14" name="矩形 13"/>
          <p:cNvSpPr/>
          <p:nvPr/>
        </p:nvSpPr>
        <p:spPr>
          <a:xfrm>
            <a:off x="4236040" y="4300232"/>
            <a:ext cx="1782860"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2-5 </a:t>
            </a:r>
            <a:r>
              <a:rPr lang="zh-CN" altLang="en-US" sz="1400" dirty="0">
                <a:solidFill>
                  <a:schemeClr val="bg1"/>
                </a:solidFill>
                <a:latin typeface="微软雅黑" panose="020B0503020204020204" pitchFamily="34" charset="-122"/>
                <a:ea typeface="微软雅黑" panose="020B0503020204020204" pitchFamily="34" charset="-122"/>
              </a:rPr>
              <a:t>电源管理芯片</a:t>
            </a:r>
            <a:endParaRPr lang="zh-CN"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28425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3495823" y="1091795"/>
            <a:ext cx="4897072" cy="3323987"/>
          </a:xfrm>
          <a:prstGeom prst="rect">
            <a:avLst/>
          </a:prstGeom>
          <a:noFill/>
        </p:spPr>
        <p:txBody>
          <a:bodyPr wrap="square" rtlCol="0">
            <a:spAutoFit/>
          </a:bodyPr>
          <a:lstStyle/>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主要电源管理芯片有的是双列直插芯片，而有的是表面贴装式封装，</a:t>
            </a:r>
            <a:r>
              <a:rPr lang="zh-CN" altLang="en-US" sz="1400" dirty="0" smtClean="0">
                <a:solidFill>
                  <a:schemeClr val="bg1"/>
                </a:solidFill>
                <a:latin typeface="微软雅黑" panose="020B0503020204020204" pitchFamily="34" charset="-122"/>
                <a:ea typeface="微软雅黑" panose="020B0503020204020204" pitchFamily="34" charset="-122"/>
              </a:rPr>
              <a:t>其中</a:t>
            </a:r>
            <a:r>
              <a:rPr lang="en-US" altLang="zh-CN" sz="1400" dirty="0" smtClean="0">
                <a:solidFill>
                  <a:schemeClr val="bg1"/>
                </a:solidFill>
                <a:latin typeface="微软雅黑" panose="020B0503020204020204" pitchFamily="34" charset="-122"/>
                <a:ea typeface="微软雅黑" panose="020B0503020204020204" pitchFamily="34" charset="-122"/>
              </a:rPr>
              <a:t>HIP630x </a:t>
            </a:r>
            <a:r>
              <a:rPr lang="zh-CN" altLang="en-US" sz="1400" dirty="0">
                <a:solidFill>
                  <a:schemeClr val="bg1"/>
                </a:solidFill>
                <a:latin typeface="微软雅黑" panose="020B0503020204020204" pitchFamily="34" charset="-122"/>
                <a:ea typeface="微软雅黑" panose="020B0503020204020204" pitchFamily="34" charset="-122"/>
              </a:rPr>
              <a:t>系列芯片是比较经典的电源管理芯片，由著名芯片设计公司 </a:t>
            </a:r>
            <a:r>
              <a:rPr lang="en-US" altLang="zh-CN" sz="1400" dirty="0" err="1" smtClean="0">
                <a:solidFill>
                  <a:schemeClr val="bg1"/>
                </a:solidFill>
                <a:latin typeface="微软雅黑" panose="020B0503020204020204" pitchFamily="34" charset="-122"/>
                <a:ea typeface="微软雅黑" panose="020B0503020204020204" pitchFamily="34" charset="-122"/>
              </a:rPr>
              <a:t>Intersil</a:t>
            </a:r>
            <a:r>
              <a:rPr lang="zh-CN" altLang="en-US" sz="1400" dirty="0" smtClean="0">
                <a:solidFill>
                  <a:schemeClr val="bg1"/>
                </a:solidFill>
                <a:latin typeface="微软雅黑" panose="020B0503020204020204" pitchFamily="34" charset="-122"/>
                <a:ea typeface="微软雅黑" panose="020B0503020204020204" pitchFamily="34" charset="-122"/>
              </a:rPr>
              <a:t>设计</a:t>
            </a:r>
            <a:r>
              <a:rPr lang="zh-CN" altLang="en-US" sz="1400" dirty="0">
                <a:solidFill>
                  <a:schemeClr val="bg1"/>
                </a:solidFill>
                <a:latin typeface="微软雅黑" panose="020B0503020204020204" pitchFamily="34" charset="-122"/>
                <a:ea typeface="微软雅黑" panose="020B0503020204020204" pitchFamily="34" charset="-122"/>
              </a:rPr>
              <a:t>。 它支持两 </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四相供电， 支持 </a:t>
            </a:r>
            <a:r>
              <a:rPr lang="en-US" altLang="zh-CN" sz="1400" dirty="0">
                <a:solidFill>
                  <a:schemeClr val="bg1"/>
                </a:solidFill>
                <a:latin typeface="微软雅黑" panose="020B0503020204020204" pitchFamily="34" charset="-122"/>
                <a:ea typeface="微软雅黑" panose="020B0503020204020204" pitchFamily="34" charset="-122"/>
              </a:rPr>
              <a:t>VRM9.0</a:t>
            </a:r>
            <a:r>
              <a:rPr lang="zh-CN" altLang="en-US" sz="1400" dirty="0">
                <a:solidFill>
                  <a:schemeClr val="bg1"/>
                </a:solidFill>
                <a:latin typeface="微软雅黑" panose="020B0503020204020204" pitchFamily="34" charset="-122"/>
                <a:ea typeface="微软雅黑" panose="020B0503020204020204" pitchFamily="34" charset="-122"/>
              </a:rPr>
              <a:t>规范， 电压输出范围是 </a:t>
            </a:r>
            <a:r>
              <a:rPr lang="en-US" altLang="zh-CN" sz="1400" dirty="0">
                <a:solidFill>
                  <a:schemeClr val="bg1"/>
                </a:solidFill>
                <a:latin typeface="微软雅黑" panose="020B0503020204020204" pitchFamily="34" charset="-122"/>
                <a:ea typeface="微软雅黑" panose="020B0503020204020204" pitchFamily="34" charset="-122"/>
              </a:rPr>
              <a:t>1.1V-1.85V </a:t>
            </a:r>
            <a:r>
              <a:rPr lang="zh-CN" altLang="en-US" sz="1400" dirty="0">
                <a:solidFill>
                  <a:schemeClr val="bg1"/>
                </a:solidFill>
                <a:latin typeface="微软雅黑" panose="020B0503020204020204" pitchFamily="34" charset="-122"/>
                <a:ea typeface="微软雅黑" panose="020B0503020204020204" pitchFamily="34" charset="-122"/>
              </a:rPr>
              <a:t>，能为 </a:t>
            </a:r>
            <a:r>
              <a:rPr lang="en-US" altLang="zh-CN" sz="1400" dirty="0">
                <a:solidFill>
                  <a:schemeClr val="bg1"/>
                </a:solidFill>
                <a:latin typeface="微软雅黑" panose="020B0503020204020204" pitchFamily="34" charset="-122"/>
                <a:ea typeface="微软雅黑" panose="020B0503020204020204" pitchFamily="34" charset="-122"/>
              </a:rPr>
              <a:t>0.025V </a:t>
            </a:r>
            <a:r>
              <a:rPr lang="zh-CN" altLang="en-US" sz="1400" dirty="0">
                <a:solidFill>
                  <a:schemeClr val="bg1"/>
                </a:solidFill>
                <a:latin typeface="微软雅黑" panose="020B0503020204020204" pitchFamily="34" charset="-122"/>
                <a:ea typeface="微软雅黑" panose="020B0503020204020204" pitchFamily="34" charset="-122"/>
              </a:rPr>
              <a:t>的间隔调整输出，开关频率高达 </a:t>
            </a:r>
            <a:r>
              <a:rPr lang="en-US" altLang="zh-CN" sz="1400" dirty="0">
                <a:solidFill>
                  <a:schemeClr val="bg1"/>
                </a:solidFill>
                <a:latin typeface="微软雅黑" panose="020B0503020204020204" pitchFamily="34" charset="-122"/>
                <a:ea typeface="微软雅黑" panose="020B0503020204020204" pitchFamily="34" charset="-122"/>
              </a:rPr>
              <a:t>80KHz</a:t>
            </a:r>
            <a:r>
              <a:rPr lang="zh-CN" altLang="en-US" sz="1400" dirty="0">
                <a:solidFill>
                  <a:schemeClr val="bg1"/>
                </a:solidFill>
                <a:latin typeface="微软雅黑" panose="020B0503020204020204" pitchFamily="34" charset="-122"/>
                <a:ea typeface="微软雅黑" panose="020B0503020204020204" pitchFamily="34" charset="-122"/>
              </a:rPr>
              <a:t>，具有电源大、纹波小、内阻小等特点， 能精密调整 </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供电电压。 下面以 </a:t>
            </a:r>
            <a:r>
              <a:rPr lang="en-US" altLang="zh-CN" sz="1400" dirty="0">
                <a:solidFill>
                  <a:schemeClr val="bg1"/>
                </a:solidFill>
                <a:latin typeface="微软雅黑" panose="020B0503020204020204" pitchFamily="34" charset="-122"/>
                <a:ea typeface="微软雅黑" panose="020B0503020204020204" pitchFamily="34" charset="-122"/>
              </a:rPr>
              <a:t>HIP6301</a:t>
            </a:r>
            <a:r>
              <a:rPr lang="zh-CN" altLang="en-US" sz="1400" dirty="0">
                <a:solidFill>
                  <a:schemeClr val="bg1"/>
                </a:solidFill>
                <a:latin typeface="微软雅黑" panose="020B0503020204020204" pitchFamily="34" charset="-122"/>
                <a:ea typeface="微软雅黑" panose="020B0503020204020204" pitchFamily="34" charset="-122"/>
              </a:rPr>
              <a:t>为例， 讲解电源管理芯片各个引脚的功能。如图</a:t>
            </a:r>
            <a:r>
              <a:rPr lang="en-US" altLang="zh-CN" sz="1400" dirty="0">
                <a:solidFill>
                  <a:schemeClr val="bg1"/>
                </a:solidFill>
                <a:latin typeface="微软雅黑" panose="020B0503020204020204" pitchFamily="34" charset="-122"/>
                <a:ea typeface="微软雅黑" panose="020B0503020204020204" pitchFamily="34" charset="-122"/>
              </a:rPr>
              <a:t>2-6</a:t>
            </a:r>
            <a:r>
              <a:rPr lang="zh-CN" altLang="en-US" sz="1400" dirty="0">
                <a:solidFill>
                  <a:schemeClr val="bg1"/>
                </a:solidFill>
                <a:latin typeface="微软雅黑" panose="020B0503020204020204" pitchFamily="34" charset="-122"/>
                <a:ea typeface="微软雅黑" panose="020B0503020204020204" pitchFamily="34" charset="-122"/>
              </a:rPr>
              <a:t>所示</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VCC:</a:t>
            </a:r>
            <a:r>
              <a:rPr lang="zh-CN" altLang="en-US" sz="1400" dirty="0">
                <a:solidFill>
                  <a:schemeClr val="bg1"/>
                </a:solidFill>
                <a:latin typeface="微软雅黑" panose="020B0503020204020204" pitchFamily="34" charset="-122"/>
                <a:ea typeface="微软雅黑" panose="020B0503020204020204" pitchFamily="34" charset="-122"/>
              </a:rPr>
              <a:t>工作电压输入脚。</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VID0</a:t>
            </a:r>
            <a:r>
              <a:rPr lang="zh-CN" altLang="en-US" sz="1400" dirty="0">
                <a:solidFill>
                  <a:schemeClr val="bg1"/>
                </a:solidFill>
                <a:latin typeface="微软雅黑" panose="020B0503020204020204" pitchFamily="34" charset="-122"/>
                <a:ea typeface="微软雅黑" panose="020B0503020204020204" pitchFamily="34" charset="-122"/>
              </a:rPr>
              <a:t>至</a:t>
            </a:r>
            <a:r>
              <a:rPr lang="en-US" altLang="zh-CN" sz="1400" dirty="0">
                <a:solidFill>
                  <a:schemeClr val="bg1"/>
                </a:solidFill>
                <a:latin typeface="微软雅黑" panose="020B0503020204020204" pitchFamily="34" charset="-122"/>
                <a:ea typeface="微软雅黑" panose="020B0503020204020204" pitchFamily="34" charset="-122"/>
              </a:rPr>
              <a:t>VID4:</a:t>
            </a:r>
            <a:r>
              <a:rPr lang="zh-CN" altLang="en-US" sz="1400" dirty="0">
                <a:solidFill>
                  <a:schemeClr val="bg1"/>
                </a:solidFill>
                <a:latin typeface="微软雅黑" panose="020B0503020204020204" pitchFamily="34" charset="-122"/>
                <a:ea typeface="微软雅黑" panose="020B0503020204020204" pitchFamily="34" charset="-122"/>
              </a:rPr>
              <a:t>电压识别引脚</a:t>
            </a:r>
            <a:r>
              <a:rPr lang="zh-CN" altLang="en-US"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5">
            <a:extLst>
              <a:ext uri="{28A0092B-C50C-407E-A947-70E740481C1C}">
                <a14:useLocalDpi xmlns:a14="http://schemas.microsoft.com/office/drawing/2010/main" val="0"/>
              </a:ext>
            </a:extLst>
          </a:blip>
          <a:srcRect/>
          <a:stretch>
            <a:fillRect/>
          </a:stretch>
        </p:blipFill>
        <p:spPr bwMode="auto">
          <a:xfrm>
            <a:off x="1017226" y="1204172"/>
            <a:ext cx="2102774" cy="2888444"/>
          </a:xfrm>
          <a:prstGeom prst="rect">
            <a:avLst/>
          </a:prstGeom>
          <a:noFill/>
          <a:ln w="9525">
            <a:noFill/>
            <a:miter lim="800000"/>
            <a:headEnd/>
            <a:tailEnd/>
          </a:ln>
        </p:spPr>
      </p:pic>
      <p:sp>
        <p:nvSpPr>
          <p:cNvPr id="16" name="矩形 15"/>
          <p:cNvSpPr/>
          <p:nvPr/>
        </p:nvSpPr>
        <p:spPr>
          <a:xfrm>
            <a:off x="1337140" y="4265063"/>
            <a:ext cx="1297150"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2-6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顶视图</a:t>
            </a:r>
            <a:endParaRPr lang="zh-CN"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86721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920170" y="1359081"/>
            <a:ext cx="7281547" cy="3000821"/>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PWM1</a:t>
            </a:r>
            <a:r>
              <a:rPr lang="zh-CN" altLang="en-US" sz="1400" dirty="0">
                <a:solidFill>
                  <a:schemeClr val="bg1"/>
                </a:solidFill>
                <a:latin typeface="微软雅黑" panose="020B0503020204020204" pitchFamily="34" charset="-122"/>
                <a:ea typeface="微软雅黑" panose="020B0503020204020204" pitchFamily="34" charset="-122"/>
              </a:rPr>
              <a:t>至</a:t>
            </a:r>
            <a:r>
              <a:rPr lang="en-US" altLang="zh-CN" sz="1400" dirty="0">
                <a:solidFill>
                  <a:schemeClr val="bg1"/>
                </a:solidFill>
                <a:latin typeface="微软雅黑" panose="020B0503020204020204" pitchFamily="34" charset="-122"/>
                <a:ea typeface="微软雅黑" panose="020B0503020204020204" pitchFamily="34" charset="-122"/>
              </a:rPr>
              <a:t>PWM4:</a:t>
            </a:r>
            <a:r>
              <a:rPr lang="zh-CN" altLang="en-US" sz="1400" dirty="0">
                <a:solidFill>
                  <a:schemeClr val="bg1"/>
                </a:solidFill>
                <a:latin typeface="微软雅黑" panose="020B0503020204020204" pitchFamily="34" charset="-122"/>
                <a:ea typeface="微软雅黑" panose="020B0503020204020204" pitchFamily="34" charset="-122"/>
              </a:rPr>
              <a:t>每相控制脉冲输出，连接到从芯片的</a:t>
            </a:r>
            <a:r>
              <a:rPr lang="en-US" altLang="zh-CN" sz="1400" dirty="0">
                <a:solidFill>
                  <a:schemeClr val="bg1"/>
                </a:solidFill>
                <a:latin typeface="微软雅黑" panose="020B0503020204020204" pitchFamily="34" charset="-122"/>
                <a:ea typeface="微软雅黑" panose="020B0503020204020204" pitchFamily="34" charset="-122"/>
              </a:rPr>
              <a:t>PWM</a:t>
            </a:r>
            <a:r>
              <a:rPr lang="zh-CN" altLang="en-US" sz="1400" dirty="0">
                <a:solidFill>
                  <a:schemeClr val="bg1"/>
                </a:solidFill>
                <a:latin typeface="微软雅黑" panose="020B0503020204020204" pitchFamily="34" charset="-122"/>
                <a:ea typeface="微软雅黑" panose="020B0503020204020204" pitchFamily="34" charset="-122"/>
              </a:rPr>
              <a:t>引脚。</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ISEN1</a:t>
            </a:r>
            <a:r>
              <a:rPr lang="zh-CN" altLang="en-US" sz="1400" dirty="0">
                <a:solidFill>
                  <a:schemeClr val="bg1"/>
                </a:solidFill>
                <a:latin typeface="微软雅黑" panose="020B0503020204020204" pitchFamily="34" charset="-122"/>
                <a:ea typeface="微软雅黑" panose="020B0503020204020204" pitchFamily="34" charset="-122"/>
              </a:rPr>
              <a:t>至</a:t>
            </a:r>
            <a:r>
              <a:rPr lang="en-US" altLang="zh-CN" sz="1400" dirty="0">
                <a:solidFill>
                  <a:schemeClr val="bg1"/>
                </a:solidFill>
                <a:latin typeface="微软雅黑" panose="020B0503020204020204" pitchFamily="34" charset="-122"/>
                <a:ea typeface="微软雅黑" panose="020B0503020204020204" pitchFamily="34" charset="-122"/>
              </a:rPr>
              <a:t>ISEN4:</a:t>
            </a:r>
            <a:r>
              <a:rPr lang="zh-CN" altLang="en-US" sz="1400" dirty="0">
                <a:solidFill>
                  <a:schemeClr val="bg1"/>
                </a:solidFill>
                <a:latin typeface="微软雅黑" panose="020B0503020204020204" pitchFamily="34" charset="-122"/>
                <a:ea typeface="微软雅黑" panose="020B0503020204020204" pitchFamily="34" charset="-122"/>
              </a:rPr>
              <a:t>每相的电流反馈。</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VSEN:</a:t>
            </a:r>
            <a:r>
              <a:rPr lang="zh-CN" altLang="en-US" sz="1400" dirty="0">
                <a:solidFill>
                  <a:schemeClr val="bg1"/>
                </a:solidFill>
                <a:latin typeface="微软雅黑" panose="020B0503020204020204" pitchFamily="34" charset="-122"/>
                <a:ea typeface="微软雅黑" panose="020B0503020204020204" pitchFamily="34" charset="-122"/>
              </a:rPr>
              <a:t>核心电压反馈。</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FB:</a:t>
            </a:r>
            <a:r>
              <a:rPr lang="zh-CN" altLang="en-US" sz="1400" dirty="0">
                <a:solidFill>
                  <a:schemeClr val="bg1"/>
                </a:solidFill>
                <a:latin typeface="微软雅黑" panose="020B0503020204020204" pitchFamily="34" charset="-122"/>
                <a:ea typeface="微软雅黑" panose="020B0503020204020204" pitchFamily="34" charset="-122"/>
              </a:rPr>
              <a:t>内部误差放大器的反相输入端。</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COMP:</a:t>
            </a:r>
            <a:r>
              <a:rPr lang="zh-CN" altLang="en-US" sz="1400" dirty="0">
                <a:solidFill>
                  <a:schemeClr val="bg1"/>
                </a:solidFill>
                <a:latin typeface="微软雅黑" panose="020B0503020204020204" pitchFamily="34" charset="-122"/>
                <a:ea typeface="微软雅黑" panose="020B0503020204020204" pitchFamily="34" charset="-122"/>
              </a:rPr>
              <a:t>内部误差放大器的输出，用来补偿电压反馈信号。</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FS/DIS:</a:t>
            </a:r>
            <a:r>
              <a:rPr lang="zh-CN" altLang="en-US" sz="1400" dirty="0">
                <a:solidFill>
                  <a:schemeClr val="bg1"/>
                </a:solidFill>
                <a:latin typeface="微软雅黑" panose="020B0503020204020204" pitchFamily="34" charset="-122"/>
                <a:ea typeface="微软雅黑" panose="020B0503020204020204" pitchFamily="34" charset="-122"/>
              </a:rPr>
              <a:t>改变振荡器开关频率，或作为芯片使能。</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PGOOD:</a:t>
            </a:r>
            <a:r>
              <a:rPr lang="zh-CN" altLang="en-US" sz="1400" dirty="0">
                <a:solidFill>
                  <a:schemeClr val="bg1"/>
                </a:solidFill>
                <a:latin typeface="微软雅黑" panose="020B0503020204020204" pitchFamily="34" charset="-122"/>
                <a:ea typeface="微软雅黑" panose="020B0503020204020204" pitchFamily="34" charset="-122"/>
              </a:rPr>
              <a:t>电源好信号。</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GND:</a:t>
            </a:r>
            <a:r>
              <a:rPr lang="zh-CN" altLang="en-US" sz="1400" dirty="0">
                <a:solidFill>
                  <a:schemeClr val="bg1"/>
                </a:solidFill>
                <a:latin typeface="微软雅黑" panose="020B0503020204020204" pitchFamily="34" charset="-122"/>
                <a:ea typeface="微软雅黑" panose="020B0503020204020204" pitchFamily="34" charset="-122"/>
              </a:rPr>
              <a:t>接地。</a:t>
            </a:r>
          </a:p>
          <a:p>
            <a:pPr indent="457200">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16696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612250" y="1252654"/>
            <a:ext cx="8265049" cy="2354491"/>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2. CPU</a:t>
            </a:r>
            <a:r>
              <a:rPr lang="zh-CN" altLang="en-US" sz="1400" dirty="0">
                <a:solidFill>
                  <a:schemeClr val="bg1"/>
                </a:solidFill>
                <a:latin typeface="微软雅黑" panose="020B0503020204020204" pitchFamily="34" charset="-122"/>
                <a:ea typeface="微软雅黑" panose="020B0503020204020204" pitchFamily="34" charset="-122"/>
              </a:rPr>
              <a:t>供电工作原理</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供电电路通常采用 </a:t>
            </a:r>
            <a:r>
              <a:rPr lang="en-US" altLang="zh-CN" sz="1400" dirty="0" err="1">
                <a:solidFill>
                  <a:schemeClr val="bg1"/>
                </a:solidFill>
                <a:latin typeface="微软雅黑" panose="020B0503020204020204" pitchFamily="34" charset="-122"/>
                <a:ea typeface="微软雅黑" panose="020B0503020204020204" pitchFamily="34" charset="-122"/>
              </a:rPr>
              <a:t>pwm</a:t>
            </a:r>
            <a:r>
              <a:rPr lang="zh-CN" altLang="en-US" sz="1400" dirty="0">
                <a:solidFill>
                  <a:schemeClr val="bg1"/>
                </a:solidFill>
                <a:latin typeface="微软雅黑" panose="020B0503020204020204" pitchFamily="34" charset="-122"/>
                <a:ea typeface="微软雅黑" panose="020B0503020204020204" pitchFamily="34" charset="-122"/>
              </a:rPr>
              <a:t>开关电源方式供电， 即由电源管理芯片根据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工作电压需求， 向连接的场效应管发出脉冲控制信号， 然后控制场效应管的导通和截止，将电能存储在电感中，然后再通过电容滤波后向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输出工作电压。当电脑开机后，电源管理芯片在获得 </a:t>
            </a:r>
            <a:r>
              <a:rPr lang="en-US" altLang="zh-CN" sz="1400" dirty="0" err="1">
                <a:solidFill>
                  <a:schemeClr val="bg1"/>
                </a:solidFill>
                <a:latin typeface="微软雅黑" panose="020B0503020204020204" pitchFamily="34" charset="-122"/>
                <a:ea typeface="微软雅黑" panose="020B0503020204020204" pitchFamily="34" charset="-122"/>
              </a:rPr>
              <a:t>atx</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电源输出的 </a:t>
            </a:r>
            <a:r>
              <a:rPr lang="en-US" altLang="zh-CN" sz="1400" dirty="0">
                <a:solidFill>
                  <a:schemeClr val="bg1"/>
                </a:solidFill>
                <a:latin typeface="微软雅黑" panose="020B0503020204020204" pitchFamily="34" charset="-122"/>
                <a:ea typeface="微软雅黑" panose="020B0503020204020204" pitchFamily="34" charset="-122"/>
              </a:rPr>
              <a:t>+5V </a:t>
            </a:r>
            <a:r>
              <a:rPr lang="zh-CN" altLang="en-US" sz="1400" dirty="0">
                <a:solidFill>
                  <a:schemeClr val="bg1"/>
                </a:solidFill>
                <a:latin typeface="微软雅黑" panose="020B0503020204020204" pitchFamily="34" charset="-122"/>
                <a:ea typeface="微软雅黑" panose="020B0503020204020204" pitchFamily="34" charset="-122"/>
              </a:rPr>
              <a:t>或</a:t>
            </a:r>
            <a:r>
              <a:rPr lang="en-US" altLang="zh-CN" sz="1400" dirty="0">
                <a:solidFill>
                  <a:schemeClr val="bg1"/>
                </a:solidFill>
                <a:latin typeface="微软雅黑" panose="020B0503020204020204" pitchFamily="34" charset="-122"/>
                <a:ea typeface="微软雅黑" panose="020B0503020204020204" pitchFamily="34" charset="-122"/>
              </a:rPr>
              <a:t>+12V </a:t>
            </a:r>
            <a:r>
              <a:rPr lang="zh-CN" altLang="en-US" sz="1400" dirty="0">
                <a:solidFill>
                  <a:schemeClr val="bg1"/>
                </a:solidFill>
                <a:latin typeface="微软雅黑" panose="020B0503020204020204" pitchFamily="34" charset="-122"/>
                <a:ea typeface="微软雅黑" panose="020B0503020204020204" pitchFamily="34" charset="-122"/>
              </a:rPr>
              <a:t>供电后，为</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提供电压， 接着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电压自动识别引脚发出电压识别信号 </a:t>
            </a:r>
            <a:r>
              <a:rPr lang="en-US" altLang="zh-CN" sz="1400" dirty="0">
                <a:solidFill>
                  <a:schemeClr val="bg1"/>
                </a:solidFill>
                <a:latin typeface="微软雅黑" panose="020B0503020204020204" pitchFamily="34" charset="-122"/>
                <a:ea typeface="微软雅黑" panose="020B0503020204020204" pitchFamily="34" charset="-122"/>
              </a:rPr>
              <a:t>VID </a:t>
            </a:r>
            <a:r>
              <a:rPr lang="zh-CN" altLang="en-US" sz="1400" dirty="0">
                <a:solidFill>
                  <a:schemeClr val="bg1"/>
                </a:solidFill>
                <a:latin typeface="微软雅黑" panose="020B0503020204020204" pitchFamily="34" charset="-122"/>
                <a:ea typeface="微软雅黑" panose="020B0503020204020204" pitchFamily="34" charset="-122"/>
              </a:rPr>
              <a:t>给电源管理芯片， 电源管理芯片再根据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的 </a:t>
            </a:r>
            <a:r>
              <a:rPr lang="en-US" altLang="zh-CN" sz="1400" dirty="0">
                <a:solidFill>
                  <a:schemeClr val="bg1"/>
                </a:solidFill>
                <a:latin typeface="微软雅黑" panose="020B0503020204020204" pitchFamily="34" charset="-122"/>
                <a:ea typeface="微软雅黑" panose="020B0503020204020204" pitchFamily="34" charset="-122"/>
              </a:rPr>
              <a:t>VID </a:t>
            </a:r>
            <a:r>
              <a:rPr lang="zh-CN" altLang="en-US" sz="1400" dirty="0">
                <a:solidFill>
                  <a:schemeClr val="bg1"/>
                </a:solidFill>
                <a:latin typeface="微软雅黑" panose="020B0503020204020204" pitchFamily="34" charset="-122"/>
                <a:ea typeface="微软雅黑" panose="020B0503020204020204" pitchFamily="34" charset="-122"/>
              </a:rPr>
              <a:t>电压， 发出驱动信号， 控制两个场效应管的导通的顺序和频率， 使其输出的电压与电流达到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核心供电要求， 为 </a:t>
            </a:r>
            <a:r>
              <a:rPr lang="en-US" altLang="zh-CN" sz="1400" dirty="0" err="1">
                <a:solidFill>
                  <a:schemeClr val="bg1"/>
                </a:solidFill>
                <a:latin typeface="微软雅黑" panose="020B0503020204020204" pitchFamily="34" charset="-122"/>
                <a:ea typeface="微软雅黑" panose="020B0503020204020204" pitchFamily="34" charset="-122"/>
              </a:rPr>
              <a:t>cpu</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提供工作需要的供电。</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4824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xmlns=""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1055594" y="1391771"/>
            <a:ext cx="7146123" cy="2008242"/>
          </a:xfrm>
          <a:prstGeom prst="rect">
            <a:avLst/>
          </a:prstGeom>
        </p:spPr>
        <p:txBody>
          <a:bodyPr wrap="square">
            <a:spAutoFit/>
          </a:bodyPr>
          <a:lstStyle/>
          <a:p>
            <a:pPr indent="457200">
              <a:lnSpc>
                <a:spcPct val="150000"/>
              </a:lnSpc>
            </a:pPr>
            <a:r>
              <a:rPr lang="en-US" altLang="zh-CN" b="1" dirty="0">
                <a:solidFill>
                  <a:schemeClr val="bg1"/>
                </a:solidFill>
                <a:ea typeface="微软雅黑" panose="020B0503020204020204" pitchFamily="34" charset="-122"/>
              </a:rPr>
              <a:t>1.</a:t>
            </a:r>
            <a:r>
              <a:rPr lang="zh-CN" altLang="zh-CN" b="1" dirty="0">
                <a:solidFill>
                  <a:schemeClr val="bg1"/>
                </a:solidFill>
                <a:ea typeface="微软雅黑" panose="020B0503020204020204" pitchFamily="34" charset="-122"/>
              </a:rPr>
              <a:t>故障现象</a:t>
            </a:r>
            <a:endParaRPr lang="zh-CN" altLang="zh-CN" sz="1400" b="1" dirty="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用户描述，因夏季长时间长期高负荷运行使用电脑，导致电脑突然关机，无法再启动开机。</a:t>
            </a:r>
            <a:endParaRPr lang="zh-CN" altLang="zh-CN" sz="1400" dirty="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en-US" altLang="zh-CN" b="1" dirty="0">
                <a:solidFill>
                  <a:schemeClr val="bg1"/>
                </a:solidFill>
                <a:ea typeface="微软雅黑" panose="020B0503020204020204" pitchFamily="34" charset="-122"/>
              </a:rPr>
              <a:t>2.</a:t>
            </a:r>
            <a:r>
              <a:rPr lang="zh-CN" altLang="zh-CN" b="1" dirty="0">
                <a:solidFill>
                  <a:schemeClr val="bg1"/>
                </a:solidFill>
                <a:ea typeface="微软雅黑" panose="020B0503020204020204" pitchFamily="34" charset="-122"/>
              </a:rPr>
              <a:t>解决方案</a:t>
            </a:r>
            <a:endParaRPr lang="zh-CN" altLang="zh-CN" sz="1400" b="1" dirty="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这种现象，可能原因是电脑长期高负荷运行，主板一直以最大功率工作，产生大量热量，加上夏天本身室温就高，热量无法及时散出，导致主板温度过高，烧毁元器件。</a:t>
            </a:r>
            <a:endParaRPr lang="zh-CN"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a16="http://schemas.microsoft.com/office/drawing/2014/main" xmlns="" id="{62DF3D51-20EC-48EB-9266-01A3646489A8}"/>
              </a:ext>
            </a:extLst>
          </p:cNvPr>
          <p:cNvSpPr/>
          <p:nvPr/>
        </p:nvSpPr>
        <p:spPr>
          <a:xfrm>
            <a:off x="2377940" y="517193"/>
            <a:ext cx="730520"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1</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7" name="TextBox 6">
            <a:extLst>
              <a:ext uri="{FF2B5EF4-FFF2-40B4-BE49-F238E27FC236}">
                <a16:creationId xmlns:a16="http://schemas.microsoft.com/office/drawing/2014/main" xmlns="" id="{6F731AAD-26A8-4699-BF00-515956D0CE77}"/>
              </a:ext>
            </a:extLst>
          </p:cNvPr>
          <p:cNvSpPr txBox="1"/>
          <p:nvPr/>
        </p:nvSpPr>
        <p:spPr>
          <a:xfrm>
            <a:off x="512596" y="978180"/>
            <a:ext cx="8089230" cy="2616101"/>
          </a:xfrm>
          <a:prstGeom prst="rect">
            <a:avLst/>
          </a:prstGeom>
          <a:noFill/>
        </p:spPr>
        <p:txBody>
          <a:bodyPr wrap="square" rtlCol="0">
            <a:spAutoFit/>
          </a:bodyPr>
          <a:lstStyle/>
          <a:p>
            <a:pPr indent="457200" algn="just">
              <a:lnSpc>
                <a:spcPct val="15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1</a:t>
            </a:r>
            <a:r>
              <a:rPr lang="zh-CN" altLang="en-US" sz="2200" b="1" dirty="0">
                <a:solidFill>
                  <a:srgbClr val="FFFF00"/>
                </a:solidFill>
                <a:latin typeface="微软雅黑" pitchFamily="34" charset="-122"/>
                <a:ea typeface="微软雅黑" pitchFamily="34" charset="-122"/>
              </a:rPr>
              <a:t>步：</a:t>
            </a:r>
            <a:endParaRPr lang="en-US" altLang="zh-CN" sz="2200" b="1" dirty="0">
              <a:solidFill>
                <a:schemeClr val="bg1"/>
              </a:solidFill>
              <a:latin typeface="微软雅黑" pitchFamily="34" charset="-122"/>
              <a:ea typeface="微软雅黑" pitchFamily="34" charset="-122"/>
            </a:endParaRPr>
          </a:p>
          <a:p>
            <a:pPr indent="457200">
              <a:lnSpc>
                <a:spcPct val="150000"/>
              </a:lnSpc>
            </a:pPr>
            <a:r>
              <a:rPr lang="zh-CN" altLang="en-US" sz="1400" dirty="0" smtClean="0">
                <a:solidFill>
                  <a:schemeClr val="bg1"/>
                </a:solidFill>
                <a:ea typeface="微软雅黑" panose="020B0503020204020204" pitchFamily="34" charset="-122"/>
              </a:rPr>
              <a:t>首先</a:t>
            </a:r>
            <a:r>
              <a:rPr lang="zh-CN" altLang="en-US" sz="1400" dirty="0">
                <a:solidFill>
                  <a:schemeClr val="bg1"/>
                </a:solidFill>
                <a:ea typeface="微软雅黑" panose="020B0503020204020204" pitchFamily="34" charset="-122"/>
              </a:rPr>
              <a:t>检测主供电，如图</a:t>
            </a:r>
            <a:r>
              <a:rPr lang="en-US" altLang="zh-CN" sz="1400" dirty="0">
                <a:solidFill>
                  <a:schemeClr val="bg1"/>
                </a:solidFill>
                <a:ea typeface="微软雅黑" panose="020B0503020204020204" pitchFamily="34" charset="-122"/>
              </a:rPr>
              <a:t>2-7</a:t>
            </a:r>
            <a:r>
              <a:rPr lang="zh-CN" altLang="en-US" sz="1400" dirty="0">
                <a:solidFill>
                  <a:schemeClr val="bg1"/>
                </a:solidFill>
                <a:ea typeface="微软雅黑" panose="020B0503020204020204" pitchFamily="34" charset="-122"/>
              </a:rPr>
              <a:t>所</a:t>
            </a:r>
            <a:r>
              <a:rPr lang="zh-CN" altLang="en-US" sz="1400" dirty="0" smtClean="0">
                <a:solidFill>
                  <a:schemeClr val="bg1"/>
                </a:solidFill>
                <a:ea typeface="微软雅黑" panose="020B0503020204020204" pitchFamily="34" charset="-122"/>
              </a:rPr>
              <a:t>示。</a:t>
            </a:r>
            <a:endParaRPr lang="en-US" altLang="zh-CN" sz="1400" dirty="0" smtClean="0">
              <a:solidFill>
                <a:schemeClr val="bg1"/>
              </a:solidFill>
              <a:ea typeface="微软雅黑" panose="020B0503020204020204" pitchFamily="34" charset="-122"/>
            </a:endParaRPr>
          </a:p>
          <a:p>
            <a:pPr indent="457200">
              <a:lnSpc>
                <a:spcPct val="150000"/>
              </a:lnSpc>
            </a:pPr>
            <a:r>
              <a:rPr lang="zh-CN" altLang="en-US" sz="1400" dirty="0">
                <a:solidFill>
                  <a:schemeClr val="bg1"/>
                </a:solidFill>
                <a:ea typeface="微软雅黑" panose="020B0503020204020204" pitchFamily="34" charset="-122"/>
              </a:rPr>
              <a:t>点①是供电输入，正常电压为</a:t>
            </a:r>
            <a:r>
              <a:rPr lang="en-US" altLang="zh-CN" sz="1400" dirty="0">
                <a:solidFill>
                  <a:schemeClr val="bg1"/>
                </a:solidFill>
                <a:ea typeface="微软雅黑" panose="020B0503020204020204" pitchFamily="34" charset="-122"/>
              </a:rPr>
              <a:t>9V</a:t>
            </a:r>
            <a:r>
              <a:rPr lang="zh-CN" altLang="en-US" sz="1400" dirty="0">
                <a:solidFill>
                  <a:schemeClr val="bg1"/>
                </a:solidFill>
                <a:ea typeface="微软雅黑" panose="020B0503020204020204" pitchFamily="34" charset="-122"/>
              </a:rPr>
              <a:t>，经过</a:t>
            </a:r>
            <a:r>
              <a:rPr lang="en-US" altLang="zh-CN" sz="1400" dirty="0">
                <a:solidFill>
                  <a:schemeClr val="bg1"/>
                </a:solidFill>
                <a:ea typeface="微软雅黑" panose="020B0503020204020204" pitchFamily="34" charset="-122"/>
              </a:rPr>
              <a:t>U31</a:t>
            </a:r>
            <a:r>
              <a:rPr lang="zh-CN" altLang="en-US" sz="1400" dirty="0">
                <a:solidFill>
                  <a:schemeClr val="bg1"/>
                </a:solidFill>
                <a:ea typeface="微软雅黑" panose="020B0503020204020204" pitchFamily="34" charset="-122"/>
              </a:rPr>
              <a:t>芯片稳压之后，点②输出</a:t>
            </a:r>
            <a:r>
              <a:rPr lang="en-US" altLang="zh-CN" sz="1400" dirty="0">
                <a:solidFill>
                  <a:schemeClr val="bg1"/>
                </a:solidFill>
                <a:ea typeface="微软雅黑" panose="020B0503020204020204" pitchFamily="34" charset="-122"/>
              </a:rPr>
              <a:t>5V</a:t>
            </a:r>
            <a:r>
              <a:rPr lang="zh-CN" altLang="en-US" sz="1400" dirty="0">
                <a:solidFill>
                  <a:schemeClr val="bg1"/>
                </a:solidFill>
                <a:ea typeface="微软雅黑" panose="020B0503020204020204" pitchFamily="34" charset="-122"/>
              </a:rPr>
              <a:t>。我们上电之后，发现</a:t>
            </a:r>
            <a:r>
              <a:rPr lang="en-US" altLang="zh-CN" sz="1400" dirty="0">
                <a:solidFill>
                  <a:schemeClr val="bg1"/>
                </a:solidFill>
                <a:ea typeface="微软雅黑" panose="020B0503020204020204" pitchFamily="34" charset="-122"/>
              </a:rPr>
              <a:t>LED01</a:t>
            </a:r>
            <a:r>
              <a:rPr lang="zh-CN" altLang="en-US" sz="1400" dirty="0">
                <a:solidFill>
                  <a:schemeClr val="bg1"/>
                </a:solidFill>
                <a:ea typeface="微软雅黑" panose="020B0503020204020204" pitchFamily="34" charset="-122"/>
              </a:rPr>
              <a:t>指示灯并没有亮，所以判断点②没有电压输出，果然用万用表测试发现点 ②电压为</a:t>
            </a:r>
            <a:r>
              <a:rPr lang="en-US" altLang="zh-CN" sz="1400" dirty="0">
                <a:solidFill>
                  <a:schemeClr val="bg1"/>
                </a:solidFill>
                <a:ea typeface="微软雅黑" panose="020B0503020204020204" pitchFamily="34" charset="-122"/>
              </a:rPr>
              <a:t>0V</a:t>
            </a:r>
            <a:r>
              <a:rPr lang="zh-CN" altLang="en-US" sz="1400" dirty="0">
                <a:solidFill>
                  <a:schemeClr val="bg1"/>
                </a:solidFill>
                <a:ea typeface="微软雅黑" panose="020B0503020204020204" pitchFamily="34" charset="-122"/>
              </a:rPr>
              <a:t>，用万用表往前一点测试，发现输入点①是正常的，有</a:t>
            </a:r>
            <a:r>
              <a:rPr lang="en-US" altLang="zh-CN" sz="1400" dirty="0">
                <a:solidFill>
                  <a:schemeClr val="bg1"/>
                </a:solidFill>
                <a:ea typeface="微软雅黑" panose="020B0503020204020204" pitchFamily="34" charset="-122"/>
              </a:rPr>
              <a:t>9V</a:t>
            </a:r>
            <a:r>
              <a:rPr lang="zh-CN" altLang="en-US" sz="1400" dirty="0">
                <a:solidFill>
                  <a:schemeClr val="bg1"/>
                </a:solidFill>
                <a:ea typeface="微软雅黑" panose="020B0503020204020204" pitchFamily="34" charset="-122"/>
              </a:rPr>
              <a:t>电压。说明他们之间这个</a:t>
            </a:r>
            <a:r>
              <a:rPr lang="en-US" altLang="zh-CN" sz="1400" dirty="0">
                <a:solidFill>
                  <a:schemeClr val="bg1"/>
                </a:solidFill>
                <a:ea typeface="微软雅黑" panose="020B0503020204020204" pitchFamily="34" charset="-122"/>
              </a:rPr>
              <a:t>U31</a:t>
            </a:r>
            <a:r>
              <a:rPr lang="zh-CN" altLang="en-US" sz="1400" dirty="0">
                <a:solidFill>
                  <a:schemeClr val="bg1"/>
                </a:solidFill>
                <a:ea typeface="微软雅黑" panose="020B0503020204020204" pitchFamily="34" charset="-122"/>
              </a:rPr>
              <a:t>稳压芯片已经损坏，没办法把</a:t>
            </a:r>
            <a:r>
              <a:rPr lang="en-US" altLang="zh-CN" sz="1400" dirty="0">
                <a:solidFill>
                  <a:schemeClr val="bg1"/>
                </a:solidFill>
                <a:ea typeface="微软雅黑" panose="020B0503020204020204" pitchFamily="34" charset="-122"/>
              </a:rPr>
              <a:t>9V</a:t>
            </a:r>
            <a:r>
              <a:rPr lang="zh-CN" altLang="en-US" sz="1400" dirty="0">
                <a:solidFill>
                  <a:schemeClr val="bg1"/>
                </a:solidFill>
                <a:ea typeface="微软雅黑" panose="020B0503020204020204" pitchFamily="34" charset="-122"/>
              </a:rPr>
              <a:t>稳压输出</a:t>
            </a:r>
            <a:r>
              <a:rPr lang="en-US" altLang="zh-CN" sz="1400" dirty="0">
                <a:solidFill>
                  <a:schemeClr val="bg1"/>
                </a:solidFill>
                <a:ea typeface="微软雅黑" panose="020B0503020204020204" pitchFamily="34" charset="-122"/>
              </a:rPr>
              <a:t>5V</a:t>
            </a:r>
            <a:r>
              <a:rPr lang="zh-CN" altLang="en-US" sz="1400" dirty="0">
                <a:solidFill>
                  <a:schemeClr val="bg1"/>
                </a:solidFill>
                <a:ea typeface="微软雅黑" panose="020B0503020204020204" pitchFamily="34" charset="-122"/>
              </a:rPr>
              <a:t>。所以我们要更换</a:t>
            </a:r>
            <a:r>
              <a:rPr lang="en-US" altLang="zh-CN" sz="1400" dirty="0">
                <a:solidFill>
                  <a:schemeClr val="bg1"/>
                </a:solidFill>
                <a:ea typeface="微软雅黑" panose="020B0503020204020204" pitchFamily="34" charset="-122"/>
              </a:rPr>
              <a:t>U31</a:t>
            </a:r>
            <a:r>
              <a:rPr lang="zh-CN" altLang="en-US" sz="1400" dirty="0">
                <a:solidFill>
                  <a:schemeClr val="bg1"/>
                </a:solidFill>
                <a:ea typeface="微软雅黑" panose="020B0503020204020204" pitchFamily="34" charset="-122"/>
              </a:rPr>
              <a:t>芯片，更换完之后，点②恢复正常。</a:t>
            </a:r>
            <a:endParaRPr lang="en-US" altLang="zh-CN" sz="1400" dirty="0" smtClean="0">
              <a:solidFill>
                <a:schemeClr val="bg1"/>
              </a:solidFill>
              <a:ea typeface="微软雅黑" panose="020B0503020204020204" pitchFamily="34" charset="-122"/>
            </a:endParaRPr>
          </a:p>
          <a:p>
            <a:pPr indent="457200">
              <a:lnSpc>
                <a:spcPct val="150000"/>
              </a:lnSpc>
            </a:pPr>
            <a:endParaRPr lang="zh-CN" altLang="zh-CN" sz="1400" b="1" dirty="0">
              <a:solidFill>
                <a:schemeClr val="bg1"/>
              </a:solidFill>
              <a:ea typeface="微软雅黑" panose="020B0503020204020204" pitchFamily="34" charset="-122"/>
            </a:endParaRPr>
          </a:p>
        </p:txBody>
      </p:sp>
      <p:sp>
        <p:nvSpPr>
          <p:cNvPr id="3" name="矩形 2"/>
          <p:cNvSpPr/>
          <p:nvPr/>
        </p:nvSpPr>
        <p:spPr>
          <a:xfrm>
            <a:off x="3699894" y="4640594"/>
            <a:ext cx="1491114" cy="300082"/>
          </a:xfrm>
          <a:prstGeom prst="rect">
            <a:avLst/>
          </a:prstGeom>
        </p:spPr>
        <p:txBody>
          <a:bodyPr wrap="none">
            <a:spAutoFit/>
          </a:bodyPr>
          <a:lstStyle/>
          <a:p>
            <a:r>
              <a:rPr lang="zh-CN" altLang="en-US"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2-7 </a:t>
            </a:r>
            <a:r>
              <a:rPr lang="zh-CN" altLang="en-US" dirty="0">
                <a:solidFill>
                  <a:schemeClr val="bg1"/>
                </a:solidFill>
                <a:ea typeface="微软雅黑" panose="020B0503020204020204" pitchFamily="34" charset="-122"/>
              </a:rPr>
              <a:t>主供电电路</a:t>
            </a:r>
            <a:endParaRPr lang="zh-CN" altLang="zh-CN" dirty="0">
              <a:solidFill>
                <a:schemeClr val="bg1"/>
              </a:solidFill>
              <a:ea typeface="微软雅黑" panose="020B0503020204020204" pitchFamily="34" charset="-122"/>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6644" y="3266063"/>
            <a:ext cx="5001895" cy="1318260"/>
          </a:xfrm>
          <a:prstGeom prst="rect">
            <a:avLst/>
          </a:prstGeom>
          <a:noFill/>
          <a:ln w="9525">
            <a:noFill/>
            <a:miter lim="800000"/>
            <a:headEnd/>
            <a:tailEnd/>
          </a:ln>
        </p:spPr>
      </p:pic>
    </p:spTree>
    <p:extLst>
      <p:ext uri="{BB962C8B-B14F-4D97-AF65-F5344CB8AC3E}">
        <p14:creationId xmlns:p14="http://schemas.microsoft.com/office/powerpoint/2010/main" val="42014700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369365" y="1296928"/>
            <a:ext cx="4763248" cy="1255728"/>
          </a:xfrm>
          <a:prstGeom prst="rect">
            <a:avLst/>
          </a:prstGeom>
          <a:noFill/>
        </p:spPr>
        <p:txBody>
          <a:bodyPr wrap="square" rtlCol="0">
            <a:spAutoFit/>
          </a:bodyPr>
          <a:lstStyle/>
          <a:p>
            <a:pPr indent="457200"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en-US" sz="1400" dirty="0" smtClean="0">
                <a:solidFill>
                  <a:schemeClr val="bg1"/>
                </a:solidFill>
                <a:ea typeface="微软雅黑" panose="020B0503020204020204" pitchFamily="34" charset="-122"/>
              </a:rPr>
              <a:t>继续</a:t>
            </a:r>
            <a:r>
              <a:rPr lang="zh-CN" altLang="en-US" sz="1400" dirty="0">
                <a:solidFill>
                  <a:schemeClr val="bg1"/>
                </a:solidFill>
                <a:ea typeface="微软雅黑" panose="020B0503020204020204" pitchFamily="34" charset="-122"/>
              </a:rPr>
              <a:t>往下检查，我们发现，</a:t>
            </a: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两个供电电压</a:t>
            </a:r>
            <a:r>
              <a:rPr lang="en-US" altLang="zh-CN" sz="1400" dirty="0">
                <a:solidFill>
                  <a:schemeClr val="bg1"/>
                </a:solidFill>
                <a:ea typeface="微软雅黑" panose="020B0503020204020204" pitchFamily="34" charset="-122"/>
              </a:rPr>
              <a:t>1.5V,1.05V</a:t>
            </a:r>
            <a:r>
              <a:rPr lang="zh-CN" altLang="en-US" sz="1400" dirty="0">
                <a:solidFill>
                  <a:schemeClr val="bg1"/>
                </a:solidFill>
                <a:ea typeface="微软雅黑" panose="020B0503020204020204" pitchFamily="34" charset="-122"/>
              </a:rPr>
              <a:t>没有输出如下图</a:t>
            </a:r>
            <a:r>
              <a:rPr lang="en-US" altLang="zh-CN" sz="1400" dirty="0" smtClean="0">
                <a:solidFill>
                  <a:schemeClr val="bg1"/>
                </a:solidFill>
                <a:ea typeface="微软雅黑" panose="020B0503020204020204" pitchFamily="34" charset="-122"/>
              </a:rPr>
              <a:t>2-8</a:t>
            </a:r>
            <a:r>
              <a:rPr lang="zh-CN" altLang="en-US" sz="1400" dirty="0" smtClean="0">
                <a:solidFill>
                  <a:schemeClr val="bg1"/>
                </a:solidFill>
                <a:ea typeface="微软雅黑" panose="020B0503020204020204" pitchFamily="34" charset="-122"/>
              </a:rPr>
              <a:t>所</a:t>
            </a:r>
            <a:r>
              <a:rPr lang="zh-CN" altLang="en-US" sz="1400" dirty="0">
                <a:solidFill>
                  <a:schemeClr val="bg1"/>
                </a:solidFill>
                <a:ea typeface="微软雅黑" panose="020B0503020204020204" pitchFamily="34" charset="-122"/>
              </a:rPr>
              <a:t>示</a:t>
            </a:r>
            <a:r>
              <a:rPr lang="zh-CN" altLang="en-US" sz="1400" dirty="0" smtClean="0">
                <a:solidFill>
                  <a:schemeClr val="bg1"/>
                </a:solidFill>
                <a:ea typeface="微软雅黑" panose="020B0503020204020204" pitchFamily="34" charset="-122"/>
              </a:rPr>
              <a:t>。</a:t>
            </a:r>
            <a:endParaRPr lang="zh-CN" altLang="zh-CN" sz="1400" dirty="0">
              <a:solidFill>
                <a:schemeClr val="bg1"/>
              </a:solidFill>
              <a:ea typeface="微软雅黑" panose="020B0503020204020204" pitchFamily="34" charset="-122"/>
            </a:endParaRP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pic>
        <p:nvPicPr>
          <p:cNvPr id="15" name="图片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5445" y="1427871"/>
            <a:ext cx="3557302" cy="2806196"/>
          </a:xfrm>
          <a:prstGeom prst="rect">
            <a:avLst/>
          </a:prstGeom>
          <a:noFill/>
          <a:ln w="9525">
            <a:noFill/>
            <a:miter lim="800000"/>
            <a:headEnd/>
            <a:tailEnd/>
          </a:ln>
        </p:spPr>
      </p:pic>
      <p:sp>
        <p:nvSpPr>
          <p:cNvPr id="16" name="矩形 15"/>
          <p:cNvSpPr/>
          <p:nvPr/>
        </p:nvSpPr>
        <p:spPr>
          <a:xfrm>
            <a:off x="5798539" y="4415511"/>
            <a:ext cx="2709781" cy="300082"/>
          </a:xfrm>
          <a:prstGeom prst="rect">
            <a:avLst/>
          </a:prstGeom>
        </p:spPr>
        <p:txBody>
          <a:bodyPr wrap="none">
            <a:spAutoFit/>
          </a:bodyPr>
          <a:lstStyle/>
          <a:p>
            <a:r>
              <a:rPr lang="zh-CN" altLang="en-US" dirty="0">
                <a:solidFill>
                  <a:schemeClr val="bg1"/>
                </a:solidFill>
                <a:ea typeface="微软雅黑" panose="020B0503020204020204" pitchFamily="34" charset="-122"/>
              </a:rPr>
              <a:t>图</a:t>
            </a:r>
            <a:r>
              <a:rPr lang="en-US" altLang="zh-CN" dirty="0">
                <a:solidFill>
                  <a:schemeClr val="bg1"/>
                </a:solidFill>
                <a:ea typeface="微软雅黑" panose="020B0503020204020204" pitchFamily="34" charset="-122"/>
              </a:rPr>
              <a:t>2-8 CPU</a:t>
            </a:r>
            <a:r>
              <a:rPr lang="zh-CN" altLang="en-US" dirty="0">
                <a:solidFill>
                  <a:schemeClr val="bg1"/>
                </a:solidFill>
                <a:ea typeface="微软雅黑" panose="020B0503020204020204" pitchFamily="34" charset="-122"/>
              </a:rPr>
              <a:t>两个供电</a:t>
            </a:r>
            <a:r>
              <a:rPr lang="en-US" altLang="zh-CN" dirty="0">
                <a:solidFill>
                  <a:schemeClr val="bg1"/>
                </a:solidFill>
                <a:ea typeface="微软雅黑" panose="020B0503020204020204" pitchFamily="34" charset="-122"/>
              </a:rPr>
              <a:t>1.5V,1.05V</a:t>
            </a:r>
            <a:r>
              <a:rPr lang="zh-CN" altLang="en-US" dirty="0">
                <a:solidFill>
                  <a:schemeClr val="bg1"/>
                </a:solidFill>
                <a:ea typeface="微软雅黑" panose="020B0503020204020204" pitchFamily="34" charset="-122"/>
              </a:rPr>
              <a:t>电路</a:t>
            </a:r>
            <a:endParaRPr lang="zh-CN" altLang="zh-CN"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21961164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xmlns=""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664787" y="1219556"/>
            <a:ext cx="8000912" cy="3517886"/>
          </a:xfrm>
          <a:prstGeom prst="rect">
            <a:avLst/>
          </a:prstGeom>
          <a:noFill/>
        </p:spPr>
        <p:txBody>
          <a:bodyPr wrap="square" rtlCol="0">
            <a:spAutoFit/>
          </a:bodyPr>
          <a:lstStyle/>
          <a:p>
            <a:pPr indent="457200"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en-US" sz="1400" dirty="0">
                <a:solidFill>
                  <a:schemeClr val="bg1"/>
                </a:solidFill>
                <a:ea typeface="微软雅黑" panose="020B0503020204020204" pitchFamily="34" charset="-122"/>
              </a:rPr>
              <a:t>这是一个集成开关电压转换电路，</a:t>
            </a:r>
            <a:r>
              <a:rPr lang="en-US" altLang="zh-CN" sz="1400" dirty="0">
                <a:solidFill>
                  <a:schemeClr val="bg1"/>
                </a:solidFill>
                <a:ea typeface="微软雅黑" panose="020B0503020204020204" pitchFamily="34" charset="-122"/>
              </a:rPr>
              <a:t>U34</a:t>
            </a:r>
            <a:r>
              <a:rPr lang="zh-CN" altLang="en-US" sz="1400" dirty="0">
                <a:solidFill>
                  <a:schemeClr val="bg1"/>
                </a:solidFill>
                <a:ea typeface="微软雅黑" panose="020B0503020204020204" pitchFamily="34" charset="-122"/>
              </a:rPr>
              <a:t>芯片</a:t>
            </a:r>
            <a:r>
              <a:rPr lang="en-US" altLang="zh-CN" sz="1400" dirty="0">
                <a:solidFill>
                  <a:schemeClr val="bg1"/>
                </a:solidFill>
                <a:ea typeface="微软雅黑" panose="020B0503020204020204" pitchFamily="34" charset="-122"/>
              </a:rPr>
              <a:t>TPS65270</a:t>
            </a:r>
            <a:r>
              <a:rPr lang="zh-CN" altLang="en-US" sz="1400" dirty="0">
                <a:solidFill>
                  <a:schemeClr val="bg1"/>
                </a:solidFill>
                <a:ea typeface="微软雅黑" panose="020B0503020204020204" pitchFamily="34" charset="-122"/>
              </a:rPr>
              <a:t>是一款单片双路同步降压稳压器，此稳压器具有可运行在</a:t>
            </a:r>
            <a:r>
              <a:rPr lang="en-US" altLang="zh-CN" sz="1400" dirty="0">
                <a:solidFill>
                  <a:schemeClr val="bg1"/>
                </a:solidFill>
                <a:ea typeface="微软雅黑" panose="020B0503020204020204" pitchFamily="34" charset="-122"/>
              </a:rPr>
              <a:t>5,9,12</a:t>
            </a:r>
            <a:r>
              <a:rPr lang="zh-CN" altLang="en-US" sz="1400" dirty="0">
                <a:solidFill>
                  <a:schemeClr val="bg1"/>
                </a:solidFill>
                <a:ea typeface="微软雅黑" panose="020B0503020204020204" pitchFamily="34" charset="-122"/>
              </a:rPr>
              <a:t>，或者</a:t>
            </a:r>
            <a:r>
              <a:rPr lang="en-US" altLang="zh-CN" sz="1400" dirty="0">
                <a:solidFill>
                  <a:schemeClr val="bg1"/>
                </a:solidFill>
                <a:ea typeface="微软雅黑" panose="020B0503020204020204" pitchFamily="34" charset="-122"/>
              </a:rPr>
              <a:t>15V</a:t>
            </a:r>
            <a:r>
              <a:rPr lang="zh-CN" altLang="en-US" sz="1400" dirty="0">
                <a:solidFill>
                  <a:schemeClr val="bg1"/>
                </a:solidFill>
                <a:ea typeface="微软雅黑" panose="020B0503020204020204" pitchFamily="34" charset="-122"/>
              </a:rPr>
              <a:t>总线电压和多种化学类型电池上的宽输入电压。这个转换器设计用于在为设计人员提供选项来按照目标应用来优化转换器用法的同时简化它的应用。</a:t>
            </a:r>
            <a:r>
              <a:rPr lang="en-US" altLang="zh-CN" sz="1400" dirty="0">
                <a:solidFill>
                  <a:schemeClr val="bg1"/>
                </a:solidFill>
                <a:ea typeface="微软雅黑" panose="020B0503020204020204" pitchFamily="34" charset="-122"/>
              </a:rPr>
              <a:t>TPS65270</a:t>
            </a:r>
            <a:r>
              <a:rPr lang="zh-CN" altLang="en-US" sz="1400" dirty="0">
                <a:solidFill>
                  <a:schemeClr val="bg1"/>
                </a:solidFill>
                <a:ea typeface="微软雅黑" panose="020B0503020204020204" pitchFamily="34" charset="-122"/>
              </a:rPr>
              <a:t>特有每个转换器特有使能引脚，此引脚可实现对每个通道的专用控制启动时间可通过选择不同的外部电阻器来调节。恒定频率模式峰值电流简化了补偿并提供快速瞬态响应。逐周期过流保护和断续模式操作在短路或者负载故障条件下限制</a:t>
            </a:r>
            <a:r>
              <a:rPr lang="en-US" altLang="zh-CN" sz="1400" dirty="0">
                <a:solidFill>
                  <a:schemeClr val="bg1"/>
                </a:solidFill>
                <a:ea typeface="微软雅黑" panose="020B0503020204020204" pitchFamily="34" charset="-122"/>
              </a:rPr>
              <a:t>MOSFET</a:t>
            </a:r>
            <a:r>
              <a:rPr lang="zh-CN" altLang="en-US" sz="1400" dirty="0">
                <a:solidFill>
                  <a:schemeClr val="bg1"/>
                </a:solidFill>
                <a:ea typeface="微软雅黑" panose="020B0503020204020204" pitchFamily="34" charset="-122"/>
              </a:rPr>
              <a:t>功率耗散。低侧反向电流保护还能够防止过多吸收电流损坏转换器。可使用一个外部电阻器将此转换器的开关频率设定在</a:t>
            </a:r>
            <a:r>
              <a:rPr lang="en-US" altLang="zh-CN" sz="1400" dirty="0">
                <a:solidFill>
                  <a:schemeClr val="bg1"/>
                </a:solidFill>
                <a:ea typeface="微软雅黑" panose="020B0503020204020204" pitchFamily="34" charset="-122"/>
              </a:rPr>
              <a:t>300kHz</a:t>
            </a:r>
            <a:r>
              <a:rPr lang="zh-CN" altLang="en-US" sz="1400" dirty="0">
                <a:solidFill>
                  <a:schemeClr val="bg1"/>
                </a:solidFill>
                <a:ea typeface="微软雅黑" panose="020B0503020204020204" pitchFamily="34" charset="-122"/>
              </a:rPr>
              <a:t>至</a:t>
            </a:r>
            <a:r>
              <a:rPr lang="en-US" altLang="zh-CN" sz="1400" dirty="0">
                <a:solidFill>
                  <a:schemeClr val="bg1"/>
                </a:solidFill>
                <a:ea typeface="微软雅黑" panose="020B0503020204020204" pitchFamily="34" charset="-122"/>
              </a:rPr>
              <a:t>1.4MHz</a:t>
            </a:r>
            <a:r>
              <a:rPr lang="zh-CN" altLang="en-US" sz="1400" dirty="0">
                <a:solidFill>
                  <a:schemeClr val="bg1"/>
                </a:solidFill>
                <a:ea typeface="微软雅黑" panose="020B0503020204020204" pitchFamily="34" charset="-122"/>
              </a:rPr>
              <a:t>的之间。为了大大降低对输入滤波器的要求，减轻电磁干扰（</a:t>
            </a:r>
            <a:r>
              <a:rPr lang="en-US" altLang="zh-CN" sz="1400" dirty="0">
                <a:solidFill>
                  <a:schemeClr val="bg1"/>
                </a:solidFill>
                <a:ea typeface="微软雅黑" panose="020B0503020204020204" pitchFamily="34" charset="-122"/>
              </a:rPr>
              <a:t>EMI</a:t>
            </a:r>
            <a:r>
              <a:rPr lang="zh-CN" altLang="en-US" sz="1400" dirty="0">
                <a:solidFill>
                  <a:schemeClr val="bg1"/>
                </a:solidFill>
                <a:ea typeface="微软雅黑" panose="020B0503020204020204" pitchFamily="34" charset="-122"/>
              </a:rPr>
              <a:t>）以及对输入电容器的需求，两个转换器具有相移为</a:t>
            </a:r>
            <a:r>
              <a:rPr lang="en-US" altLang="zh-CN" sz="1400" dirty="0">
                <a:solidFill>
                  <a:schemeClr val="bg1"/>
                </a:solidFill>
                <a:ea typeface="微软雅黑" panose="020B0503020204020204" pitchFamily="34" charset="-122"/>
              </a:rPr>
              <a:t>180°</a:t>
            </a:r>
            <a:r>
              <a:rPr lang="zh-CN" altLang="en-US" sz="1400" dirty="0">
                <a:solidFill>
                  <a:schemeClr val="bg1"/>
                </a:solidFill>
                <a:ea typeface="微软雅黑" panose="020B0503020204020204" pitchFamily="34" charset="-122"/>
              </a:rPr>
              <a:t>的时钟信号。</a:t>
            </a:r>
            <a:endParaRPr lang="zh-CN" altLang="zh-CN" sz="1400" dirty="0">
              <a:solidFill>
                <a:schemeClr val="bg1"/>
              </a:solidFill>
              <a:ea typeface="微软雅黑" panose="020B0503020204020204" pitchFamily="34" charset="-122"/>
            </a:endParaRP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213941801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CC13F31C-BEA6-41ED-90BA-A27B22543641}"/>
              </a:ext>
            </a:extLst>
          </p:cNvPr>
          <p:cNvSpPr txBox="1"/>
          <p:nvPr/>
        </p:nvSpPr>
        <p:spPr>
          <a:xfrm>
            <a:off x="671821" y="1092946"/>
            <a:ext cx="8000912" cy="3841052"/>
          </a:xfrm>
          <a:prstGeom prst="rect">
            <a:avLst/>
          </a:prstGeom>
          <a:noFill/>
        </p:spPr>
        <p:txBody>
          <a:bodyPr wrap="square" rtlCol="0">
            <a:spAutoFit/>
          </a:bodyPr>
          <a:lstStyle/>
          <a:p>
            <a:pPr indent="457200" algn="just">
              <a:lnSpc>
                <a:spcPct val="130000"/>
              </a:lnSpc>
              <a:spcAft>
                <a:spcPts val="600"/>
              </a:spcAft>
            </a:pPr>
            <a:r>
              <a:rPr lang="zh-CN" altLang="en-US" sz="2200" b="1" dirty="0">
                <a:solidFill>
                  <a:srgbClr val="FFFF00"/>
                </a:solidFill>
                <a:latin typeface="微软雅黑" pitchFamily="34" charset="-122"/>
                <a:ea typeface="微软雅黑" pitchFamily="34" charset="-122"/>
              </a:rPr>
              <a:t>第</a:t>
            </a:r>
            <a:r>
              <a:rPr lang="en-US" altLang="zh-CN" sz="2200" b="1" dirty="0">
                <a:solidFill>
                  <a:srgbClr val="FFFF00"/>
                </a:solidFill>
                <a:latin typeface="微软雅黑" pitchFamily="34" charset="-122"/>
                <a:ea typeface="微软雅黑" pitchFamily="34" charset="-122"/>
              </a:rPr>
              <a:t>2</a:t>
            </a:r>
            <a:r>
              <a:rPr lang="zh-CN" altLang="en-US" sz="2200" b="1" dirty="0">
                <a:solidFill>
                  <a:srgbClr val="FFFF00"/>
                </a:solidFill>
                <a:latin typeface="微软雅黑" pitchFamily="34" charset="-122"/>
                <a:ea typeface="微软雅黑" pitchFamily="34" charset="-122"/>
              </a:rPr>
              <a:t>步：</a:t>
            </a:r>
            <a:endParaRPr lang="en-US" altLang="zh-CN" sz="2200" b="1" dirty="0">
              <a:solidFill>
                <a:srgbClr val="FFFF00"/>
              </a:solidFill>
              <a:latin typeface="微软雅黑" pitchFamily="34" charset="-122"/>
              <a:ea typeface="微软雅黑" pitchFamily="34" charset="-122"/>
            </a:endParaRPr>
          </a:p>
          <a:p>
            <a:pPr indent="457200">
              <a:lnSpc>
                <a:spcPct val="150000"/>
              </a:lnSpc>
            </a:pPr>
            <a:r>
              <a:rPr lang="zh-CN" altLang="en-US" sz="1400" dirty="0">
                <a:solidFill>
                  <a:schemeClr val="bg1"/>
                </a:solidFill>
                <a:ea typeface="微软雅黑" panose="020B0503020204020204" pitchFamily="34" charset="-122"/>
              </a:rPr>
              <a:t>对于这个电路我们同样首先要检测输入电压是否正常，然后是各个功能引脚的电压是否正常，如果某个引脚电压不正常，我们先根据该引脚功能，是输入信号功能的我们应先找该引脚外围电路是否有损坏影响电压输入，把这些修复之后，引脚电压都正常，但仍旧没有输出的，这时我们就可以更换主芯片了。</a:t>
            </a:r>
          </a:p>
          <a:p>
            <a:pPr indent="457200">
              <a:lnSpc>
                <a:spcPct val="150000"/>
              </a:lnSpc>
            </a:pPr>
            <a:r>
              <a:rPr lang="zh-CN" altLang="en-US" sz="1400" dirty="0">
                <a:solidFill>
                  <a:schemeClr val="bg1"/>
                </a:solidFill>
                <a:ea typeface="微软雅黑" panose="020B0503020204020204" pitchFamily="34" charset="-122"/>
              </a:rPr>
              <a:t>根据这个方法，我们去检测，发现</a:t>
            </a:r>
            <a:r>
              <a:rPr lang="en-US" altLang="zh-CN" sz="1400" dirty="0">
                <a:solidFill>
                  <a:schemeClr val="bg1"/>
                </a:solidFill>
                <a:ea typeface="微软雅黑" panose="020B0503020204020204" pitchFamily="34" charset="-122"/>
              </a:rPr>
              <a:t>U34</a:t>
            </a:r>
            <a:r>
              <a:rPr lang="zh-CN" altLang="en-US" sz="1400" dirty="0">
                <a:solidFill>
                  <a:schemeClr val="bg1"/>
                </a:solidFill>
                <a:ea typeface="微软雅黑" panose="020B0503020204020204" pitchFamily="34" charset="-122"/>
              </a:rPr>
              <a:t>芯片</a:t>
            </a:r>
            <a:r>
              <a:rPr lang="en-US" altLang="zh-CN" sz="1400" dirty="0">
                <a:solidFill>
                  <a:schemeClr val="bg1"/>
                </a:solidFill>
                <a:ea typeface="微软雅黑" panose="020B0503020204020204" pitchFamily="34" charset="-122"/>
              </a:rPr>
              <a:t>VCC</a:t>
            </a:r>
            <a:r>
              <a:rPr lang="zh-CN" altLang="en-US" sz="1400" dirty="0">
                <a:solidFill>
                  <a:schemeClr val="bg1"/>
                </a:solidFill>
                <a:ea typeface="微软雅黑" panose="020B0503020204020204" pitchFamily="34" charset="-122"/>
              </a:rPr>
              <a:t>供电正常，但芯片</a:t>
            </a:r>
            <a:r>
              <a:rPr lang="en-US" altLang="zh-CN" sz="1400" dirty="0">
                <a:solidFill>
                  <a:schemeClr val="bg1"/>
                </a:solidFill>
                <a:ea typeface="微软雅黑" panose="020B0503020204020204" pitchFamily="34" charset="-122"/>
              </a:rPr>
              <a:t>1</a:t>
            </a:r>
            <a:r>
              <a:rPr lang="zh-CN" altLang="en-US" sz="1400" dirty="0">
                <a:solidFill>
                  <a:schemeClr val="bg1"/>
                </a:solidFill>
                <a:ea typeface="微软雅黑" panose="020B0503020204020204" pitchFamily="34" charset="-122"/>
              </a:rPr>
              <a:t>脚</a:t>
            </a:r>
            <a:r>
              <a:rPr lang="en-US" altLang="zh-CN" sz="1400" dirty="0">
                <a:solidFill>
                  <a:schemeClr val="bg1"/>
                </a:solidFill>
                <a:ea typeface="微软雅黑" panose="020B0503020204020204" pitchFamily="34" charset="-122"/>
              </a:rPr>
              <a:t>EN1</a:t>
            </a:r>
            <a:r>
              <a:rPr lang="zh-CN" altLang="en-US"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12</a:t>
            </a:r>
            <a:r>
              <a:rPr lang="zh-CN" altLang="en-US" sz="1400" dirty="0">
                <a:solidFill>
                  <a:schemeClr val="bg1"/>
                </a:solidFill>
                <a:ea typeface="微软雅黑" panose="020B0503020204020204" pitchFamily="34" charset="-122"/>
              </a:rPr>
              <a:t>脚</a:t>
            </a:r>
            <a:r>
              <a:rPr lang="en-US" altLang="zh-CN" sz="1400" dirty="0">
                <a:solidFill>
                  <a:schemeClr val="bg1"/>
                </a:solidFill>
                <a:ea typeface="微软雅黑" panose="020B0503020204020204" pitchFamily="34" charset="-122"/>
              </a:rPr>
              <a:t>EN2</a:t>
            </a:r>
            <a:r>
              <a:rPr lang="zh-CN" altLang="en-US" sz="1400" dirty="0">
                <a:solidFill>
                  <a:schemeClr val="bg1"/>
                </a:solidFill>
                <a:ea typeface="微软雅黑" panose="020B0503020204020204" pitchFamily="34" charset="-122"/>
              </a:rPr>
              <a:t>都为</a:t>
            </a:r>
            <a:r>
              <a:rPr lang="en-US" altLang="zh-CN" sz="1400" dirty="0">
                <a:solidFill>
                  <a:schemeClr val="bg1"/>
                </a:solidFill>
                <a:ea typeface="微软雅黑" panose="020B0503020204020204" pitchFamily="34" charset="-122"/>
              </a:rPr>
              <a:t>0V</a:t>
            </a:r>
            <a:r>
              <a:rPr lang="zh-CN" altLang="en-US" sz="1400" dirty="0">
                <a:solidFill>
                  <a:schemeClr val="bg1"/>
                </a:solidFill>
                <a:ea typeface="微软雅黑" panose="020B0503020204020204" pitchFamily="34" charset="-122"/>
              </a:rPr>
              <a:t>，电压不正常，正常应该为</a:t>
            </a:r>
            <a:r>
              <a:rPr lang="en-US" altLang="zh-CN" sz="1400" dirty="0">
                <a:solidFill>
                  <a:schemeClr val="bg1"/>
                </a:solidFill>
                <a:ea typeface="微软雅黑" panose="020B0503020204020204" pitchFamily="34" charset="-122"/>
              </a:rPr>
              <a:t>4V</a:t>
            </a:r>
            <a:r>
              <a:rPr lang="zh-CN" altLang="en-US" sz="1400" dirty="0">
                <a:solidFill>
                  <a:schemeClr val="bg1"/>
                </a:solidFill>
                <a:ea typeface="微软雅黑" panose="020B0503020204020204" pitchFamily="34" charset="-122"/>
              </a:rPr>
              <a:t>左右。这个两个引脚是芯片使能端，分别控制两路输出，高电平（为</a:t>
            </a:r>
            <a:r>
              <a:rPr lang="en-US" altLang="zh-CN" sz="1400" dirty="0">
                <a:solidFill>
                  <a:schemeClr val="bg1"/>
                </a:solidFill>
                <a:ea typeface="微软雅黑" panose="020B0503020204020204" pitchFamily="34" charset="-122"/>
              </a:rPr>
              <a:t>1</a:t>
            </a:r>
            <a:r>
              <a:rPr lang="zh-CN" altLang="en-US" sz="1400" dirty="0">
                <a:solidFill>
                  <a:schemeClr val="bg1"/>
                </a:solidFill>
                <a:ea typeface="微软雅黑" panose="020B0503020204020204" pitchFamily="34" charset="-122"/>
              </a:rPr>
              <a:t>）正常输出，低电平（为</a:t>
            </a:r>
            <a:r>
              <a:rPr lang="en-US" altLang="zh-CN" sz="1400" dirty="0">
                <a:solidFill>
                  <a:schemeClr val="bg1"/>
                </a:solidFill>
                <a:ea typeface="微软雅黑" panose="020B0503020204020204" pitchFamily="34" charset="-122"/>
              </a:rPr>
              <a:t>0</a:t>
            </a:r>
            <a:r>
              <a:rPr lang="zh-CN" altLang="en-US" sz="1400" dirty="0">
                <a:solidFill>
                  <a:schemeClr val="bg1"/>
                </a:solidFill>
                <a:ea typeface="微软雅黑" panose="020B0503020204020204" pitchFamily="34" charset="-122"/>
              </a:rPr>
              <a:t>）停止输出，而我们</a:t>
            </a:r>
            <a:r>
              <a:rPr lang="en-US" altLang="zh-CN" sz="1400" dirty="0">
                <a:solidFill>
                  <a:schemeClr val="bg1"/>
                </a:solidFill>
                <a:ea typeface="微软雅黑" panose="020B0503020204020204" pitchFamily="34" charset="-122"/>
              </a:rPr>
              <a:t>CPU1.5V</a:t>
            </a:r>
            <a:r>
              <a:rPr lang="zh-CN" altLang="en-US"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1.05V</a:t>
            </a:r>
            <a:r>
              <a:rPr lang="zh-CN" altLang="en-US" sz="1400" dirty="0">
                <a:solidFill>
                  <a:schemeClr val="bg1"/>
                </a:solidFill>
                <a:ea typeface="微软雅黑" panose="020B0503020204020204" pitchFamily="34" charset="-122"/>
              </a:rPr>
              <a:t>两个电压就是由这两个引脚控制输出。这两个点的电压是由两个电阻采用电阻来获得的，既然供压正常，分压不正常，说明电压被拉低了，下半部分的分压电阻</a:t>
            </a:r>
            <a:r>
              <a:rPr lang="en-US" altLang="zh-CN" sz="1400" dirty="0">
                <a:solidFill>
                  <a:schemeClr val="bg1"/>
                </a:solidFill>
                <a:ea typeface="微软雅黑" panose="020B0503020204020204" pitchFamily="34" charset="-122"/>
              </a:rPr>
              <a:t>R10,R11</a:t>
            </a:r>
            <a:r>
              <a:rPr lang="zh-CN" altLang="en-US" sz="1400" dirty="0">
                <a:solidFill>
                  <a:schemeClr val="bg1"/>
                </a:solidFill>
                <a:ea typeface="微软雅黑" panose="020B0503020204020204" pitchFamily="34" charset="-122"/>
              </a:rPr>
              <a:t>短路了，万用表测试，果然跟想的一样，更换之后，</a:t>
            </a: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供电</a:t>
            </a:r>
            <a:r>
              <a:rPr lang="en-US" altLang="zh-CN" sz="1400" dirty="0">
                <a:solidFill>
                  <a:schemeClr val="bg1"/>
                </a:solidFill>
                <a:ea typeface="微软雅黑" panose="020B0503020204020204" pitchFamily="34" charset="-122"/>
              </a:rPr>
              <a:t>1.5V</a:t>
            </a:r>
            <a:r>
              <a:rPr lang="zh-CN" altLang="en-US" sz="1400" dirty="0">
                <a:solidFill>
                  <a:schemeClr val="bg1"/>
                </a:solidFill>
                <a:ea typeface="微软雅黑" panose="020B0503020204020204" pitchFamily="34" charset="-122"/>
              </a:rPr>
              <a:t>和</a:t>
            </a:r>
            <a:r>
              <a:rPr lang="en-US" altLang="zh-CN" sz="1400" dirty="0">
                <a:solidFill>
                  <a:schemeClr val="bg1"/>
                </a:solidFill>
                <a:ea typeface="微软雅黑" panose="020B0503020204020204" pitchFamily="34" charset="-122"/>
              </a:rPr>
              <a:t>1.05V</a:t>
            </a:r>
            <a:r>
              <a:rPr lang="zh-CN" altLang="en-US" sz="1400" dirty="0">
                <a:solidFill>
                  <a:schemeClr val="bg1"/>
                </a:solidFill>
                <a:ea typeface="微软雅黑" panose="020B0503020204020204" pitchFamily="34" charset="-122"/>
              </a:rPr>
              <a:t>电压都恢复正常了，主板也可以正常工作了。</a:t>
            </a:r>
          </a:p>
        </p:txBody>
      </p:sp>
      <p:sp>
        <p:nvSpPr>
          <p:cNvPr id="14" name="矩形 13">
            <a:extLst>
              <a:ext uri="{FF2B5EF4-FFF2-40B4-BE49-F238E27FC236}">
                <a16:creationId xmlns:a16="http://schemas.microsoft.com/office/drawing/2014/main" xmlns="" id="{06C04460-1B76-4A5B-B228-04BA3DE40DCA}"/>
              </a:ext>
            </a:extLst>
          </p:cNvPr>
          <p:cNvSpPr/>
          <p:nvPr/>
        </p:nvSpPr>
        <p:spPr>
          <a:xfrm>
            <a:off x="2377939" y="517193"/>
            <a:ext cx="730521" cy="300082"/>
          </a:xfrm>
          <a:prstGeom prst="rect">
            <a:avLst/>
          </a:prstGeom>
        </p:spPr>
        <p:txBody>
          <a:bodyPr wrap="none">
            <a:spAutoFit/>
          </a:bodyPr>
          <a:lstStyle/>
          <a:p>
            <a:pPr algn="ctr"/>
            <a:r>
              <a:rPr lang="en-US" altLang="zh-CN"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rPr>
              <a:t>Step 2</a:t>
            </a:r>
            <a:endParaRPr lang="zh-CN" altLang="en-US" b="1" dirty="0">
              <a:solidFill>
                <a:schemeClr val="accent6">
                  <a:lumMod val="50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88634025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xmlns=""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839173" y="1033363"/>
            <a:ext cx="7247552" cy="1027204"/>
          </a:xfrm>
          <a:prstGeom prst="rect">
            <a:avLst/>
          </a:prstGeom>
          <a:noFill/>
        </p:spPr>
        <p:txBody>
          <a:bodyPr wrap="square" rtlCol="0">
            <a:spAutoFit/>
          </a:bodyPr>
          <a:lstStyle/>
          <a:p>
            <a:pPr>
              <a:lnSpc>
                <a:spcPct val="150000"/>
              </a:lnSpc>
            </a:pPr>
            <a:r>
              <a:rPr lang="en-US" altLang="zh-CN" dirty="0">
                <a:solidFill>
                  <a:schemeClr val="bg1"/>
                </a:solidFill>
                <a:ea typeface="微软雅黑" panose="020B0503020204020204" pitchFamily="34" charset="-122"/>
              </a:rPr>
              <a:t>1.</a:t>
            </a:r>
            <a:r>
              <a:rPr lang="zh-CN" altLang="en-US" dirty="0">
                <a:solidFill>
                  <a:schemeClr val="bg1"/>
                </a:solidFill>
                <a:ea typeface="微软雅黑" panose="020B0503020204020204" pitchFamily="34" charset="-122"/>
              </a:rPr>
              <a:t>了解</a:t>
            </a:r>
            <a:r>
              <a:rPr lang="en-US" altLang="zh-CN" dirty="0">
                <a:solidFill>
                  <a:schemeClr val="bg1"/>
                </a:solidFill>
                <a:ea typeface="微软雅黑" panose="020B0503020204020204" pitchFamily="34" charset="-122"/>
              </a:rPr>
              <a:t>CPU</a:t>
            </a:r>
            <a:r>
              <a:rPr lang="zh-CN" altLang="en-US" dirty="0">
                <a:solidFill>
                  <a:schemeClr val="bg1"/>
                </a:solidFill>
                <a:ea typeface="微软雅黑" panose="020B0503020204020204" pitchFamily="34" charset="-122"/>
              </a:rPr>
              <a:t>供电电路基本结构。</a:t>
            </a:r>
          </a:p>
          <a:p>
            <a:pPr>
              <a:lnSpc>
                <a:spcPct val="150000"/>
              </a:lnSpc>
            </a:pPr>
            <a:r>
              <a:rPr lang="en-US" altLang="zh-CN" dirty="0">
                <a:solidFill>
                  <a:schemeClr val="bg1"/>
                </a:solidFill>
                <a:ea typeface="微软雅黑" panose="020B0503020204020204" pitchFamily="34" charset="-122"/>
              </a:rPr>
              <a:t>2.</a:t>
            </a:r>
            <a:r>
              <a:rPr lang="zh-CN" altLang="en-US" dirty="0">
                <a:solidFill>
                  <a:schemeClr val="bg1"/>
                </a:solidFill>
                <a:ea typeface="微软雅黑" panose="020B0503020204020204" pitchFamily="34" charset="-122"/>
              </a:rPr>
              <a:t>掌握</a:t>
            </a:r>
            <a:r>
              <a:rPr lang="en-US" altLang="zh-CN" dirty="0">
                <a:solidFill>
                  <a:schemeClr val="bg1"/>
                </a:solidFill>
                <a:ea typeface="微软雅黑" panose="020B0503020204020204" pitchFamily="34" charset="-122"/>
              </a:rPr>
              <a:t>CPU</a:t>
            </a:r>
            <a:r>
              <a:rPr lang="zh-CN" altLang="en-US" dirty="0">
                <a:solidFill>
                  <a:schemeClr val="bg1"/>
                </a:solidFill>
                <a:ea typeface="微软雅黑" panose="020B0503020204020204" pitchFamily="34" charset="-122"/>
              </a:rPr>
              <a:t>供电电路电源工作原理。</a:t>
            </a:r>
          </a:p>
          <a:p>
            <a:pPr>
              <a:lnSpc>
                <a:spcPct val="150000"/>
              </a:lnSpc>
            </a:pPr>
            <a:r>
              <a:rPr lang="en-US" altLang="zh-CN" dirty="0">
                <a:solidFill>
                  <a:schemeClr val="bg1"/>
                </a:solidFill>
                <a:ea typeface="微软雅黑" panose="020B0503020204020204" pitchFamily="34" charset="-122"/>
              </a:rPr>
              <a:t>3. CPU</a:t>
            </a:r>
            <a:r>
              <a:rPr lang="zh-CN" altLang="en-US" dirty="0">
                <a:solidFill>
                  <a:schemeClr val="bg1"/>
                </a:solidFill>
                <a:ea typeface="微软雅黑" panose="020B0503020204020204" pitchFamily="34" charset="-122"/>
              </a:rPr>
              <a:t>供电电路常见故障分析和解决方法</a:t>
            </a:r>
          </a:p>
        </p:txBody>
      </p:sp>
      <p:graphicFrame>
        <p:nvGraphicFramePr>
          <p:cNvPr id="14" name="表格 13">
            <a:extLst>
              <a:ext uri="{FF2B5EF4-FFF2-40B4-BE49-F238E27FC236}">
                <a16:creationId xmlns:a16="http://schemas.microsoft.com/office/drawing/2014/main" xmlns="" id="{E177759D-5AA2-40FF-A55E-598FBE8573D9}"/>
              </a:ext>
            </a:extLst>
          </p:cNvPr>
          <p:cNvGraphicFramePr>
            <a:graphicFrameLocks noGrp="1"/>
          </p:cNvGraphicFramePr>
          <p:nvPr>
            <p:extLst>
              <p:ext uri="{D42A27DB-BD31-4B8C-83A1-F6EECF244321}">
                <p14:modId xmlns:p14="http://schemas.microsoft.com/office/powerpoint/2010/main" val="683379067"/>
              </p:ext>
            </p:extLst>
          </p:nvPr>
        </p:nvGraphicFramePr>
        <p:xfrm>
          <a:off x="911676" y="2225739"/>
          <a:ext cx="7317925" cy="2512096"/>
        </p:xfrm>
        <a:graphic>
          <a:graphicData uri="http://schemas.openxmlformats.org/drawingml/2006/table">
            <a:tbl>
              <a:tblPr firstRow="1" firstCol="1" bandRow="1">
                <a:tableStyleId>{BDBED569-4797-4DF1-A0F4-6AAB3CD982D8}</a:tableStyleId>
              </a:tblPr>
              <a:tblGrid>
                <a:gridCol w="856612">
                  <a:extLst>
                    <a:ext uri="{9D8B030D-6E8A-4147-A177-3AD203B41FA5}">
                      <a16:colId xmlns:a16="http://schemas.microsoft.com/office/drawing/2014/main" xmlns="" val="20000"/>
                    </a:ext>
                  </a:extLst>
                </a:gridCol>
                <a:gridCol w="1143530">
                  <a:extLst>
                    <a:ext uri="{9D8B030D-6E8A-4147-A177-3AD203B41FA5}">
                      <a16:colId xmlns:a16="http://schemas.microsoft.com/office/drawing/2014/main" xmlns="" val="20001"/>
                    </a:ext>
                  </a:extLst>
                </a:gridCol>
                <a:gridCol w="2621647">
                  <a:extLst>
                    <a:ext uri="{9D8B030D-6E8A-4147-A177-3AD203B41FA5}">
                      <a16:colId xmlns:a16="http://schemas.microsoft.com/office/drawing/2014/main" xmlns="" val="20002"/>
                    </a:ext>
                  </a:extLst>
                </a:gridCol>
                <a:gridCol w="827994">
                  <a:extLst>
                    <a:ext uri="{9D8B030D-6E8A-4147-A177-3AD203B41FA5}">
                      <a16:colId xmlns:a16="http://schemas.microsoft.com/office/drawing/2014/main" xmlns="" val="20003"/>
                    </a:ext>
                  </a:extLst>
                </a:gridCol>
                <a:gridCol w="934071">
                  <a:extLst>
                    <a:ext uri="{9D8B030D-6E8A-4147-A177-3AD203B41FA5}">
                      <a16:colId xmlns:a16="http://schemas.microsoft.com/office/drawing/2014/main" xmlns="" val="20004"/>
                    </a:ext>
                  </a:extLst>
                </a:gridCol>
                <a:gridCol w="934071">
                  <a:extLst>
                    <a:ext uri="{9D8B030D-6E8A-4147-A177-3AD203B41FA5}">
                      <a16:colId xmlns:a16="http://schemas.microsoft.com/office/drawing/2014/main" xmlns="" val="20005"/>
                    </a:ext>
                  </a:extLst>
                </a:gridCol>
              </a:tblGrid>
              <a:tr h="552994">
                <a:tc gridSpan="2">
                  <a:txBody>
                    <a:bodyPr/>
                    <a:lstStyle/>
                    <a:p>
                      <a:pPr indent="12573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评价主体</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7970" algn="ctr">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评分标准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分值</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学生评价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教师评价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0"/>
                  </a:ext>
                </a:extLst>
              </a:tr>
              <a:tr h="780240">
                <a:tc rowSpan="2">
                  <a:txBody>
                    <a:bodyPr/>
                    <a:lstStyle/>
                    <a:p>
                      <a:pPr indent="127000" algn="ctr">
                        <a:lnSpc>
                          <a:spcPct val="150000"/>
                        </a:lnSpc>
                        <a:spcAft>
                          <a:spcPts val="0"/>
                        </a:spcAft>
                      </a:pPr>
                      <a:r>
                        <a:rPr lang="en-US" altLang="zh-CN" sz="1050" kern="100" dirty="0" smtClean="0">
                          <a:effectLst/>
                          <a:latin typeface="+mn-lt"/>
                          <a:ea typeface="微软雅黑" panose="020B0503020204020204" pitchFamily="34" charset="-122"/>
                          <a:cs typeface="Times New Roman"/>
                        </a:rPr>
                        <a:t>CPU</a:t>
                      </a:r>
                      <a:r>
                        <a:rPr lang="zh-CN" altLang="en-US" sz="1050" kern="100" dirty="0" smtClean="0">
                          <a:effectLst/>
                          <a:latin typeface="+mn-lt"/>
                          <a:ea typeface="微软雅黑" panose="020B0503020204020204" pitchFamily="34" charset="-122"/>
                          <a:cs typeface="Times New Roman"/>
                        </a:rPr>
                        <a:t>供电电路功能板的工作原理与故障分析</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操作评价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熟练使用万用表检测</a:t>
                      </a:r>
                      <a:r>
                        <a:rPr lang="en-US" sz="1050" kern="100">
                          <a:effectLst/>
                          <a:latin typeface="微软雅黑" panose="020B0503020204020204" pitchFamily="34" charset="-122"/>
                          <a:ea typeface="微软雅黑" panose="020B0503020204020204" pitchFamily="34" charset="-122"/>
                          <a:cs typeface="Times New Roman" panose="02020603050405020304" pitchFamily="18" charset="0"/>
                        </a:rPr>
                        <a:t>CPU</a:t>
                      </a: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供电电路各个区域重点标志电压</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1"/>
                  </a:ext>
                </a:extLst>
              </a:tr>
              <a:tr h="698802">
                <a:tc vMerge="1">
                  <a:txBody>
                    <a:bodyPr/>
                    <a:lstStyle/>
                    <a:p>
                      <a:endParaRPr lang="zh-CN" altLang="en-US"/>
                    </a:p>
                  </a:txBody>
                  <a:tcPr/>
                </a:tc>
                <a:tc>
                  <a:txBody>
                    <a:bodyPr/>
                    <a:lstStyle/>
                    <a:p>
                      <a:pPr indent="127000" algn="ctr">
                        <a:lnSpc>
                          <a:spcPct val="150000"/>
                        </a:lnSpc>
                        <a:spcAft>
                          <a:spcPts val="0"/>
                        </a:spcAft>
                      </a:pPr>
                      <a:r>
                        <a:rPr lang="zh-CN" sz="1050" kern="0" dirty="0">
                          <a:solidFill>
                            <a:srgbClr val="000000"/>
                          </a:solidFill>
                          <a:effectLst/>
                          <a:latin typeface="Calibri"/>
                          <a:ea typeface="微软雅黑" panose="020B0503020204020204" pitchFamily="34" charset="-122"/>
                          <a:cs typeface="Times New Roman"/>
                        </a:rPr>
                        <a:t>成果评价</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nSpc>
                          <a:spcPts val="2000"/>
                        </a:lnSpc>
                        <a:spcAft>
                          <a:spcPts val="0"/>
                        </a:spcAft>
                      </a:pPr>
                      <a:r>
                        <a:rPr lang="en-US" sz="105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sz="1050" kern="100" dirty="0">
                          <a:effectLst/>
                          <a:latin typeface="微软雅黑" panose="020B0503020204020204" pitchFamily="34" charset="-122"/>
                          <a:ea typeface="微软雅黑" panose="020B0503020204020204" pitchFamily="34" charset="-122"/>
                          <a:cs typeface="Times New Roman" panose="02020603050405020304" pitchFamily="18" charset="0"/>
                        </a:rPr>
                        <a:t>了解</a:t>
                      </a:r>
                      <a:r>
                        <a:rPr lang="en-US" sz="1050" kern="100" dirty="0">
                          <a:effectLst/>
                          <a:latin typeface="微软雅黑" panose="020B0503020204020204" pitchFamily="34" charset="-122"/>
                          <a:ea typeface="微软雅黑" panose="020B0503020204020204" pitchFamily="34" charset="-122"/>
                          <a:cs typeface="Times New Roman" panose="02020603050405020304" pitchFamily="18" charset="0"/>
                        </a:rPr>
                        <a:t>CPU</a:t>
                      </a:r>
                      <a:r>
                        <a:rPr lang="zh-CN" sz="1050" kern="100" dirty="0">
                          <a:effectLst/>
                          <a:latin typeface="微软雅黑" panose="020B0503020204020204" pitchFamily="34" charset="-122"/>
                          <a:ea typeface="微软雅黑" panose="020B0503020204020204" pitchFamily="34" charset="-122"/>
                          <a:cs typeface="Times New Roman" panose="02020603050405020304" pitchFamily="18" charset="0"/>
                        </a:rPr>
                        <a:t>供电电路原理和工作流程；</a:t>
                      </a:r>
                    </a:p>
                    <a:p>
                      <a:pPr indent="127000">
                        <a:lnSpc>
                          <a:spcPts val="2000"/>
                        </a:lnSpc>
                        <a:spcAft>
                          <a:spcPts val="0"/>
                        </a:spcAft>
                      </a:pPr>
                      <a:r>
                        <a:rPr lang="en-US" sz="105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sz="1050" kern="100" dirty="0">
                          <a:effectLst/>
                          <a:latin typeface="微软雅黑" panose="020B0503020204020204" pitchFamily="34" charset="-122"/>
                          <a:ea typeface="微软雅黑" panose="020B0503020204020204" pitchFamily="34" charset="-122"/>
                          <a:cs typeface="Times New Roman" panose="02020603050405020304" pitchFamily="18" charset="0"/>
                        </a:rPr>
                        <a:t>常见故障原因分析和解决方法。</a:t>
                      </a: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50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2"/>
                  </a:ext>
                </a:extLst>
              </a:tr>
              <a:tr h="390673">
                <a:tc gridSpan="2">
                  <a:txBody>
                    <a:bodyPr/>
                    <a:lstStyle/>
                    <a:p>
                      <a:pPr indent="26797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合计</a:t>
                      </a:r>
                      <a:endParaRPr lang="zh-CN" sz="1050" kern="100" dirty="0">
                        <a:effectLst/>
                        <a:latin typeface="Calibri"/>
                        <a:ea typeface="微软雅黑" panose="020B0503020204020204" pitchFamily="34" charset="-122"/>
                        <a:cs typeface="Times New Roman"/>
                      </a:endParaRPr>
                    </a:p>
                    <a:p>
                      <a:pPr indent="127000">
                        <a:lnSpc>
                          <a:spcPct val="150000"/>
                        </a:lnSpc>
                        <a:spcAft>
                          <a:spcPts val="0"/>
                        </a:spcAft>
                      </a:pPr>
                      <a:r>
                        <a:rPr lang="zh-CN" sz="1050" b="1" kern="0" dirty="0">
                          <a:solidFill>
                            <a:srgbClr val="000000"/>
                          </a:solidFill>
                          <a:effectLst/>
                          <a:latin typeface="Calibri"/>
                          <a:ea typeface="微软雅黑" panose="020B0503020204020204" pitchFamily="34" charset="-122"/>
                          <a:cs typeface="Times New Roman"/>
                        </a:rPr>
                        <a:t>（满分</a:t>
                      </a:r>
                      <a:r>
                        <a:rPr lang="en-US" sz="1050" b="1" kern="0" dirty="0">
                          <a:solidFill>
                            <a:srgbClr val="000000"/>
                          </a:solidFill>
                          <a:effectLst/>
                          <a:latin typeface="Calibri"/>
                          <a:ea typeface="微软雅黑" panose="020B0503020204020204" pitchFamily="34" charset="-122"/>
                          <a:cs typeface="Times New Roman"/>
                        </a:rPr>
                        <a:t>100</a:t>
                      </a:r>
                      <a:r>
                        <a:rPr lang="zh-CN" sz="1050" b="1" kern="0" dirty="0">
                          <a:solidFill>
                            <a:srgbClr val="000000"/>
                          </a:solidFill>
                          <a:effectLst/>
                          <a:latin typeface="Calibri"/>
                          <a:ea typeface="微软雅黑" panose="020B0503020204020204" pitchFamily="34" charset="-122"/>
                          <a:cs typeface="Times New Roman"/>
                        </a:rPr>
                        <a:t>分）</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100</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050" kern="0" dirty="0">
                          <a:solidFill>
                            <a:srgbClr val="000000"/>
                          </a:solidFill>
                          <a:effectLst/>
                          <a:latin typeface="微软雅黑" panose="020B0503020204020204" pitchFamily="34" charset="-122"/>
                          <a:ea typeface="微软雅黑" panose="020B0503020204020204" pitchFamily="34" charset="-122"/>
                          <a:cs typeface="Times New Roman"/>
                        </a:rPr>
                        <a:t> </a:t>
                      </a:r>
                      <a:endParaRPr lang="zh-CN" sz="1050" kern="100" dirty="0">
                        <a:effectLst/>
                        <a:latin typeface="Calibri"/>
                        <a:ea typeface="微软雅黑" panose="020B0503020204020204" pitchFamily="34" charset="-122"/>
                        <a:cs typeface="Times New Roman"/>
                      </a:endParaRPr>
                    </a:p>
                  </a:txBody>
                  <a:tcPr marL="68580" marR="68580"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xmlns=""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86859" y="1206721"/>
            <a:ext cx="8057738" cy="3581943"/>
          </a:xfrm>
          <a:prstGeom prst="rect">
            <a:avLst/>
          </a:prstGeom>
          <a:noFill/>
        </p:spPr>
        <p:txBody>
          <a:bodyPr wrap="square" rtlCol="0">
            <a:spAutoFit/>
          </a:bodyPr>
          <a:lstStyle/>
          <a:p>
            <a:pPr indent="457200">
              <a:lnSpc>
                <a:spcPct val="150000"/>
              </a:lnSpc>
              <a:spcAft>
                <a:spcPts val="600"/>
              </a:spcAft>
            </a:pPr>
            <a:r>
              <a:rPr lang="en-US" altLang="zh-CN" sz="1400" dirty="0">
                <a:solidFill>
                  <a:schemeClr val="bg1"/>
                </a:solidFill>
                <a:ea typeface="微软雅黑" panose="020B0503020204020204" pitchFamily="34" charset="-122"/>
              </a:rPr>
              <a:t>1.</a:t>
            </a:r>
            <a:r>
              <a:rPr lang="zh-CN" altLang="en-US" sz="1400" dirty="0">
                <a:solidFill>
                  <a:schemeClr val="bg1"/>
                </a:solidFill>
                <a:ea typeface="微软雅黑" panose="020B0503020204020204" pitchFamily="34" charset="-122"/>
              </a:rPr>
              <a:t>供电电路的易损元件</a:t>
            </a:r>
          </a:p>
          <a:p>
            <a:pPr indent="457200">
              <a:lnSpc>
                <a:spcPct val="150000"/>
              </a:lnSpc>
              <a:spcAft>
                <a:spcPts val="600"/>
              </a:spcAft>
            </a:pPr>
            <a:r>
              <a:rPr lang="en-US" altLang="zh-CN" sz="1400" dirty="0">
                <a:solidFill>
                  <a:schemeClr val="bg1"/>
                </a:solidFill>
                <a:ea typeface="微软雅黑" panose="020B0503020204020204" pitchFamily="34" charset="-122"/>
              </a:rPr>
              <a:t>CPU </a:t>
            </a:r>
            <a:r>
              <a:rPr lang="zh-CN" altLang="en-US" sz="1400" dirty="0">
                <a:solidFill>
                  <a:schemeClr val="bg1"/>
                </a:solidFill>
                <a:ea typeface="微软雅黑" panose="020B0503020204020204" pitchFamily="34" charset="-122"/>
              </a:rPr>
              <a:t>供电电路因工作在大电流、高温度环境下使得它的故障率最高。尤其是大</a:t>
            </a:r>
          </a:p>
          <a:p>
            <a:pPr indent="457200">
              <a:lnSpc>
                <a:spcPct val="150000"/>
              </a:lnSpc>
              <a:spcAft>
                <a:spcPts val="600"/>
              </a:spcAft>
            </a:pPr>
            <a:r>
              <a:rPr lang="zh-CN" altLang="en-US" sz="1400" dirty="0">
                <a:solidFill>
                  <a:schemeClr val="bg1"/>
                </a:solidFill>
                <a:ea typeface="微软雅黑" panose="020B0503020204020204" pitchFamily="34" charset="-122"/>
              </a:rPr>
              <a:t>体积的电解电容、 供电场效管、 电源管理芯片。 如发现 </a:t>
            </a: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供电滤波电解电容中</a:t>
            </a:r>
          </a:p>
          <a:p>
            <a:pPr indent="457200">
              <a:lnSpc>
                <a:spcPct val="150000"/>
              </a:lnSpc>
              <a:spcAft>
                <a:spcPts val="600"/>
              </a:spcAft>
            </a:pPr>
            <a:r>
              <a:rPr lang="zh-CN" altLang="en-US" sz="1400" dirty="0">
                <a:solidFill>
                  <a:schemeClr val="bg1"/>
                </a:solidFill>
                <a:ea typeface="微软雅黑" panose="020B0503020204020204" pitchFamily="34" charset="-122"/>
              </a:rPr>
              <a:t>的任意一个损坏，最好最彻底的方法是把附近与之相同规格的其他电容全部更</a:t>
            </a:r>
          </a:p>
          <a:p>
            <a:pPr indent="457200">
              <a:lnSpc>
                <a:spcPct val="150000"/>
              </a:lnSpc>
              <a:spcAft>
                <a:spcPts val="600"/>
              </a:spcAft>
            </a:pPr>
            <a:r>
              <a:rPr lang="zh-CN" altLang="en-US" sz="1400" dirty="0">
                <a:solidFill>
                  <a:schemeClr val="bg1"/>
                </a:solidFill>
                <a:ea typeface="微软雅黑" panose="020B0503020204020204" pitchFamily="34" charset="-122"/>
              </a:rPr>
              <a:t>换，因为只要其中一个损坏，其他就会存在不同程序的问题。</a:t>
            </a:r>
          </a:p>
          <a:p>
            <a:pPr indent="457200">
              <a:lnSpc>
                <a:spcPct val="150000"/>
              </a:lnSpc>
              <a:spcAft>
                <a:spcPts val="600"/>
              </a:spcAft>
            </a:pPr>
            <a:r>
              <a:rPr lang="en-US" altLang="zh-CN" sz="1400" dirty="0">
                <a:solidFill>
                  <a:schemeClr val="bg1"/>
                </a:solidFill>
                <a:ea typeface="微软雅黑" panose="020B0503020204020204" pitchFamily="34" charset="-122"/>
              </a:rPr>
              <a:t>1.1</a:t>
            </a:r>
            <a:r>
              <a:rPr lang="zh-CN" altLang="en-US" sz="1400" dirty="0">
                <a:solidFill>
                  <a:schemeClr val="bg1"/>
                </a:solidFill>
                <a:ea typeface="微软雅黑" panose="020B0503020204020204" pitchFamily="34" charset="-122"/>
              </a:rPr>
              <a:t>供电滤波电解电容</a:t>
            </a:r>
          </a:p>
          <a:p>
            <a:pPr indent="457200">
              <a:lnSpc>
                <a:spcPct val="150000"/>
              </a:lnSpc>
              <a:spcAft>
                <a:spcPts val="600"/>
              </a:spcAft>
            </a:pP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供电滤波电解电容是位于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插槽附近的相同的大体积、大容量电容。</a:t>
            </a:r>
          </a:p>
          <a:p>
            <a:pPr indent="457200">
              <a:lnSpc>
                <a:spcPct val="150000"/>
              </a:lnSpc>
              <a:spcAft>
                <a:spcPts val="600"/>
              </a:spcAft>
            </a:pPr>
            <a:r>
              <a:rPr lang="zh-CN" altLang="en-US" sz="1400" dirty="0">
                <a:solidFill>
                  <a:schemeClr val="bg1"/>
                </a:solidFill>
                <a:ea typeface="微软雅黑" panose="020B0503020204020204" pitchFamily="34" charset="-122"/>
              </a:rPr>
              <a:t>损坏损坏多有外在表现（如鼓包、爆裂、漏液等） ，造成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供电低或纹波大，</a:t>
            </a:r>
          </a:p>
          <a:p>
            <a:pPr indent="457200">
              <a:lnSpc>
                <a:spcPct val="150000"/>
              </a:lnSpc>
              <a:spcAft>
                <a:spcPts val="600"/>
              </a:spcAft>
            </a:pPr>
            <a:r>
              <a:rPr lang="zh-CN" altLang="en-US" sz="1400" dirty="0">
                <a:solidFill>
                  <a:schemeClr val="bg1"/>
                </a:solidFill>
                <a:ea typeface="微软雅黑" panose="020B0503020204020204" pitchFamily="34" charset="-122"/>
              </a:rPr>
              <a:t>引起死机、不亮机等现象。</a:t>
            </a: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44088" y="1051976"/>
            <a:ext cx="8057738" cy="3905108"/>
          </a:xfrm>
          <a:prstGeom prst="rect">
            <a:avLst/>
          </a:prstGeom>
          <a:noFill/>
        </p:spPr>
        <p:txBody>
          <a:bodyPr wrap="square" rtlCol="0">
            <a:spAutoFit/>
          </a:bodyPr>
          <a:lstStyle/>
          <a:p>
            <a:pPr indent="457200">
              <a:lnSpc>
                <a:spcPct val="150000"/>
              </a:lnSpc>
              <a:spcAft>
                <a:spcPts val="600"/>
              </a:spcAft>
            </a:pPr>
            <a:r>
              <a:rPr lang="en-US" altLang="zh-CN" sz="1400" dirty="0">
                <a:solidFill>
                  <a:schemeClr val="bg1"/>
                </a:solidFill>
                <a:ea typeface="微软雅黑" panose="020B0503020204020204" pitchFamily="34" charset="-122"/>
              </a:rPr>
              <a:t>1.2</a:t>
            </a:r>
            <a:r>
              <a:rPr lang="zh-CN" altLang="en-US" sz="1400" dirty="0">
                <a:solidFill>
                  <a:schemeClr val="bg1"/>
                </a:solidFill>
                <a:ea typeface="微软雅黑" panose="020B0503020204020204" pitchFamily="34" charset="-122"/>
              </a:rPr>
              <a:t>主供电场效应管</a:t>
            </a:r>
          </a:p>
          <a:p>
            <a:pPr indent="457200">
              <a:lnSpc>
                <a:spcPct val="150000"/>
              </a:lnSpc>
              <a:spcAft>
                <a:spcPts val="600"/>
              </a:spcAft>
            </a:pP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主供电场效应管是位于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插槽附近的 </a:t>
            </a:r>
            <a:r>
              <a:rPr lang="en-US" altLang="zh-CN" sz="1400" dirty="0">
                <a:solidFill>
                  <a:schemeClr val="bg1"/>
                </a:solidFill>
                <a:ea typeface="微软雅黑" panose="020B0503020204020204" pitchFamily="34" charset="-122"/>
              </a:rPr>
              <a:t>2—16 </a:t>
            </a:r>
            <a:r>
              <a:rPr lang="zh-CN" altLang="en-US" sz="1400" dirty="0">
                <a:solidFill>
                  <a:schemeClr val="bg1"/>
                </a:solidFill>
                <a:ea typeface="微软雅黑" panose="020B0503020204020204" pitchFamily="34" charset="-122"/>
              </a:rPr>
              <a:t>个大型场效应管，常见型</a:t>
            </a:r>
          </a:p>
          <a:p>
            <a:pPr indent="457200">
              <a:lnSpc>
                <a:spcPct val="150000"/>
              </a:lnSpc>
              <a:spcAft>
                <a:spcPts val="600"/>
              </a:spcAft>
            </a:pPr>
            <a:r>
              <a:rPr lang="zh-CN" altLang="en-US" sz="1400" dirty="0">
                <a:solidFill>
                  <a:schemeClr val="bg1"/>
                </a:solidFill>
                <a:ea typeface="微软雅黑" panose="020B0503020204020204" pitchFamily="34" charset="-122"/>
              </a:rPr>
              <a:t>号为 </a:t>
            </a:r>
            <a:r>
              <a:rPr lang="en-US" altLang="zh-CN" sz="1400" dirty="0">
                <a:solidFill>
                  <a:schemeClr val="bg1"/>
                </a:solidFill>
                <a:ea typeface="微软雅黑" panose="020B0503020204020204" pitchFamily="34" charset="-122"/>
              </a:rPr>
              <a:t>70N03</a:t>
            </a:r>
            <a:r>
              <a:rPr lang="zh-CN" altLang="en-US" sz="1400" dirty="0">
                <a:solidFill>
                  <a:schemeClr val="bg1"/>
                </a:solidFill>
                <a:ea typeface="微软雅黑" panose="020B0503020204020204" pitchFamily="34" charset="-122"/>
              </a:rPr>
              <a:t>、 </a:t>
            </a:r>
            <a:r>
              <a:rPr lang="en-US" altLang="zh-CN" sz="1400" dirty="0">
                <a:solidFill>
                  <a:schemeClr val="bg1"/>
                </a:solidFill>
                <a:ea typeface="微软雅黑" panose="020B0503020204020204" pitchFamily="34" charset="-122"/>
              </a:rPr>
              <a:t>3055</a:t>
            </a:r>
            <a:r>
              <a:rPr lang="zh-CN" altLang="en-US" sz="1400" dirty="0">
                <a:solidFill>
                  <a:schemeClr val="bg1"/>
                </a:solidFill>
                <a:ea typeface="微软雅黑" panose="020B0503020204020204" pitchFamily="34" charset="-122"/>
              </a:rPr>
              <a:t>等。 损坏后会使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主供电异常， 造成不开机、 不亮机、 死机、不检 </a:t>
            </a:r>
            <a:r>
              <a:rPr lang="en-US" altLang="zh-CN" sz="1400" dirty="0" err="1">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a:t>
            </a:r>
          </a:p>
          <a:p>
            <a:pPr indent="457200">
              <a:lnSpc>
                <a:spcPct val="150000"/>
              </a:lnSpc>
              <a:spcAft>
                <a:spcPts val="600"/>
              </a:spcAft>
            </a:pPr>
            <a:r>
              <a:rPr lang="en-US" altLang="zh-CN" sz="1400" dirty="0">
                <a:solidFill>
                  <a:schemeClr val="bg1"/>
                </a:solidFill>
                <a:ea typeface="微软雅黑" panose="020B0503020204020204" pitchFamily="34" charset="-122"/>
              </a:rPr>
              <a:t>1.3</a:t>
            </a:r>
            <a:r>
              <a:rPr lang="zh-CN" altLang="en-US" sz="1400" dirty="0">
                <a:solidFill>
                  <a:schemeClr val="bg1"/>
                </a:solidFill>
                <a:ea typeface="微软雅黑" panose="020B0503020204020204" pitchFamily="34" charset="-122"/>
              </a:rPr>
              <a:t>电源管理芯片</a:t>
            </a:r>
          </a:p>
          <a:p>
            <a:pPr indent="457200">
              <a:lnSpc>
                <a:spcPct val="150000"/>
              </a:lnSpc>
              <a:spcAft>
                <a:spcPts val="600"/>
              </a:spcAft>
            </a:pP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电源管理芯片是位于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底座最近的双列或四面引脚，引脚数量在 </a:t>
            </a:r>
            <a:r>
              <a:rPr lang="en-US" altLang="zh-CN" sz="1400" dirty="0">
                <a:solidFill>
                  <a:schemeClr val="bg1"/>
                </a:solidFill>
                <a:ea typeface="微软雅黑" panose="020B0503020204020204" pitchFamily="34" charset="-122"/>
              </a:rPr>
              <a:t>28 </a:t>
            </a:r>
            <a:r>
              <a:rPr lang="zh-CN" altLang="en-US" sz="1400" dirty="0">
                <a:solidFill>
                  <a:schemeClr val="bg1"/>
                </a:solidFill>
                <a:ea typeface="微软雅黑" panose="020B0503020204020204" pitchFamily="34" charset="-122"/>
              </a:rPr>
              <a:t>及 以上的中小体积芯片， 易损坏、 易虚焊。 造成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主供电及内核、 外核供电异常， 引起不亮机、不开机、死机等。</a:t>
            </a:r>
          </a:p>
          <a:p>
            <a:pPr indent="457200">
              <a:lnSpc>
                <a:spcPct val="150000"/>
              </a:lnSpc>
              <a:spcAft>
                <a:spcPts val="600"/>
              </a:spcAft>
            </a:pPr>
            <a:r>
              <a:rPr lang="en-US" altLang="zh-CN" sz="1400" dirty="0">
                <a:solidFill>
                  <a:schemeClr val="bg1"/>
                </a:solidFill>
                <a:ea typeface="微软雅黑" panose="020B0503020204020204" pitchFamily="34" charset="-122"/>
              </a:rPr>
              <a:t>1.4</a:t>
            </a:r>
            <a:r>
              <a:rPr lang="zh-CN" altLang="en-US" sz="1400" dirty="0">
                <a:solidFill>
                  <a:schemeClr val="bg1"/>
                </a:solidFill>
                <a:ea typeface="微软雅黑" panose="020B0503020204020204" pitchFamily="34" charset="-122"/>
              </a:rPr>
              <a:t>主滤波电感</a:t>
            </a:r>
          </a:p>
          <a:p>
            <a:pPr indent="457200">
              <a:lnSpc>
                <a:spcPct val="150000"/>
              </a:lnSpc>
              <a:spcAft>
                <a:spcPts val="600"/>
              </a:spcAft>
            </a:pP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主供电滤波电感一般位于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插槽附近、体积较大，一般有 </a:t>
            </a:r>
            <a:r>
              <a:rPr lang="en-US" altLang="zh-CN" sz="1400" dirty="0">
                <a:solidFill>
                  <a:schemeClr val="bg1"/>
                </a:solidFill>
                <a:ea typeface="微软雅黑" panose="020B0503020204020204" pitchFamily="34" charset="-122"/>
              </a:rPr>
              <a:t>2 </a:t>
            </a:r>
            <a:r>
              <a:rPr lang="zh-CN" altLang="en-US" sz="1400" dirty="0">
                <a:solidFill>
                  <a:schemeClr val="bg1"/>
                </a:solidFill>
                <a:ea typeface="微软雅黑" panose="020B0503020204020204" pitchFamily="34" charset="-122"/>
              </a:rPr>
              <a:t>个及以上，</a:t>
            </a:r>
          </a:p>
          <a:p>
            <a:pPr indent="457200">
              <a:lnSpc>
                <a:spcPct val="150000"/>
              </a:lnSpc>
              <a:spcAft>
                <a:spcPts val="600"/>
              </a:spcAft>
            </a:pPr>
            <a:r>
              <a:rPr lang="zh-CN" altLang="en-US" sz="1400" dirty="0">
                <a:solidFill>
                  <a:schemeClr val="bg1"/>
                </a:solidFill>
                <a:ea typeface="微软雅黑" panose="020B0503020204020204" pitchFamily="34" charset="-122"/>
              </a:rPr>
              <a:t>易虚焊或烧坏。 烧坏的原因多是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短路或主板漏电， 造成流经此电感的电流过</a:t>
            </a:r>
          </a:p>
          <a:p>
            <a:pPr indent="457200">
              <a:lnSpc>
                <a:spcPct val="150000"/>
              </a:lnSpc>
              <a:spcAft>
                <a:spcPts val="600"/>
              </a:spcAft>
            </a:pPr>
            <a:r>
              <a:rPr lang="zh-CN" altLang="en-US" sz="1400" dirty="0">
                <a:solidFill>
                  <a:schemeClr val="bg1"/>
                </a:solidFill>
                <a:ea typeface="微软雅黑" panose="020B0503020204020204" pitchFamily="34" charset="-122"/>
              </a:rPr>
              <a:t>大。损坏后会引起不亮机或死机。</a:t>
            </a:r>
          </a:p>
        </p:txBody>
      </p:sp>
    </p:spTree>
    <p:extLst>
      <p:ext uri="{BB962C8B-B14F-4D97-AF65-F5344CB8AC3E}">
        <p14:creationId xmlns:p14="http://schemas.microsoft.com/office/powerpoint/2010/main" val="6875585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44088" y="1220789"/>
            <a:ext cx="8057738" cy="2473947"/>
          </a:xfrm>
          <a:prstGeom prst="rect">
            <a:avLst/>
          </a:prstGeom>
          <a:noFill/>
        </p:spPr>
        <p:txBody>
          <a:bodyPr wrap="square" rtlCol="0">
            <a:spAutoFit/>
          </a:bodyPr>
          <a:lstStyle/>
          <a:p>
            <a:pPr indent="457200">
              <a:lnSpc>
                <a:spcPct val="150000"/>
              </a:lnSpc>
              <a:spcAft>
                <a:spcPts val="600"/>
              </a:spcAft>
            </a:pPr>
            <a:r>
              <a:rPr lang="en-US" altLang="zh-CN" sz="1400" dirty="0">
                <a:solidFill>
                  <a:schemeClr val="bg1"/>
                </a:solidFill>
                <a:ea typeface="微软雅黑" panose="020B0503020204020204" pitchFamily="34" charset="-122"/>
              </a:rPr>
              <a:t>2. </a:t>
            </a:r>
            <a:r>
              <a:rPr lang="zh-CN" altLang="en-US" sz="1400" dirty="0">
                <a:solidFill>
                  <a:schemeClr val="bg1"/>
                </a:solidFill>
                <a:ea typeface="微软雅黑" panose="020B0503020204020204" pitchFamily="34" charset="-122"/>
              </a:rPr>
              <a:t>供电电路的检修方法</a:t>
            </a:r>
          </a:p>
          <a:p>
            <a:pPr indent="457200">
              <a:lnSpc>
                <a:spcPct val="150000"/>
              </a:lnSpc>
              <a:spcAft>
                <a:spcPts val="600"/>
              </a:spcAft>
            </a:pPr>
            <a:r>
              <a:rPr lang="en-US" altLang="zh-CN" sz="1400" dirty="0">
                <a:solidFill>
                  <a:schemeClr val="bg1"/>
                </a:solidFill>
                <a:ea typeface="微软雅黑" panose="020B0503020204020204" pitchFamily="34" charset="-122"/>
              </a:rPr>
              <a:t>2.1</a:t>
            </a:r>
            <a:r>
              <a:rPr lang="zh-CN" altLang="en-US" sz="1400" dirty="0">
                <a:solidFill>
                  <a:schemeClr val="bg1"/>
                </a:solidFill>
                <a:ea typeface="微软雅黑" panose="020B0503020204020204" pitchFamily="34" charset="-122"/>
              </a:rPr>
              <a:t>目测法</a:t>
            </a:r>
          </a:p>
          <a:p>
            <a:pPr indent="457200">
              <a:lnSpc>
                <a:spcPct val="150000"/>
              </a:lnSpc>
              <a:spcAft>
                <a:spcPts val="600"/>
              </a:spcAft>
            </a:pPr>
            <a:r>
              <a:rPr lang="zh-CN" altLang="en-US" sz="1400" dirty="0">
                <a:solidFill>
                  <a:schemeClr val="bg1"/>
                </a:solidFill>
                <a:ea typeface="微软雅黑" panose="020B0503020204020204" pitchFamily="34" charset="-122"/>
              </a:rPr>
              <a:t>对于工作时间较长的计算机， 首先观察的是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插槽附近的大体积电解电容、 大体积场效应管。 这些电容长时间受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烘烤， 很容易发生顶部鼓包、 防爆凹槽 开裂、电解液溢出，造成电解电容漏电或容量小甚至失效，导致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供电偏低、 滤波不良，计算机不开机或运行时常死机或自动重启。 对于不通电不能开机的主板， 还要目测电源管理芯片， 它也位于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附近， 如 有鼓包、裂纹、烧暴都为损坏</a:t>
            </a:r>
            <a:r>
              <a:rPr lang="zh-CN" altLang="en-US" sz="1400" dirty="0" smtClean="0">
                <a:solidFill>
                  <a:schemeClr val="bg1"/>
                </a:solidFill>
                <a:ea typeface="微软雅黑" panose="020B0503020204020204" pitchFamily="34" charset="-122"/>
              </a:rPr>
              <a:t>。</a:t>
            </a:r>
            <a:endParaRPr lang="zh-CN" altLang="en-US" sz="14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297695997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44088" y="1220789"/>
            <a:ext cx="8057738" cy="1981504"/>
          </a:xfrm>
          <a:prstGeom prst="rect">
            <a:avLst/>
          </a:prstGeom>
          <a:noFill/>
        </p:spPr>
        <p:txBody>
          <a:bodyPr wrap="square" rtlCol="0">
            <a:spAutoFit/>
          </a:bodyPr>
          <a:lstStyle/>
          <a:p>
            <a:pPr indent="457200">
              <a:lnSpc>
                <a:spcPct val="150000"/>
              </a:lnSpc>
              <a:spcAft>
                <a:spcPts val="600"/>
              </a:spcAft>
            </a:pPr>
            <a:r>
              <a:rPr lang="en-US" altLang="zh-CN" sz="1400" dirty="0">
                <a:solidFill>
                  <a:schemeClr val="bg1"/>
                </a:solidFill>
                <a:ea typeface="微软雅黑" panose="020B0503020204020204" pitchFamily="34" charset="-122"/>
              </a:rPr>
              <a:t>2.2</a:t>
            </a:r>
            <a:r>
              <a:rPr lang="zh-CN" altLang="en-US" sz="1400" dirty="0">
                <a:solidFill>
                  <a:schemeClr val="bg1"/>
                </a:solidFill>
                <a:ea typeface="微软雅黑" panose="020B0503020204020204" pitchFamily="34" charset="-122"/>
              </a:rPr>
              <a:t>假负载法</a:t>
            </a:r>
          </a:p>
          <a:p>
            <a:pPr indent="457200">
              <a:lnSpc>
                <a:spcPct val="150000"/>
              </a:lnSpc>
              <a:spcAft>
                <a:spcPts val="600"/>
              </a:spcAft>
            </a:pPr>
            <a:r>
              <a:rPr lang="en-US" altLang="zh-CN" sz="1400" dirty="0">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假负载法是判断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主供电是否正常，最方便、最简捷也是最安全的方</a:t>
            </a:r>
          </a:p>
          <a:p>
            <a:pPr indent="457200">
              <a:lnSpc>
                <a:spcPct val="150000"/>
              </a:lnSpc>
              <a:spcAft>
                <a:spcPts val="600"/>
              </a:spcAft>
            </a:pPr>
            <a:r>
              <a:rPr lang="zh-CN" altLang="en-US" sz="1400" dirty="0">
                <a:solidFill>
                  <a:schemeClr val="bg1"/>
                </a:solidFill>
                <a:ea typeface="微软雅黑" panose="020B0503020204020204" pitchFamily="34" charset="-122"/>
              </a:rPr>
              <a:t>法。即用假负载代替真 </a:t>
            </a:r>
            <a:r>
              <a:rPr lang="en-US" altLang="zh-CN" sz="1400" dirty="0" err="1">
                <a:solidFill>
                  <a:schemeClr val="bg1"/>
                </a:solidFill>
                <a:ea typeface="微软雅黑" panose="020B0503020204020204" pitchFamily="34" charset="-122"/>
              </a:rPr>
              <a:t>cpu</a:t>
            </a:r>
            <a:r>
              <a:rPr lang="zh-CN" altLang="en-US" sz="1400" dirty="0">
                <a:solidFill>
                  <a:schemeClr val="bg1"/>
                </a:solidFill>
                <a:ea typeface="微软雅黑" panose="020B0503020204020204" pitchFamily="34" charset="-122"/>
              </a:rPr>
              <a:t>，然后用万用表测试假负载上标准的核心电压、内核</a:t>
            </a:r>
          </a:p>
          <a:p>
            <a:pPr indent="457200">
              <a:lnSpc>
                <a:spcPct val="150000"/>
              </a:lnSpc>
              <a:spcAft>
                <a:spcPts val="600"/>
              </a:spcAft>
            </a:pPr>
            <a:r>
              <a:rPr lang="zh-CN" altLang="en-US" sz="1400" dirty="0">
                <a:solidFill>
                  <a:schemeClr val="bg1"/>
                </a:solidFill>
                <a:ea typeface="微软雅黑" panose="020B0503020204020204" pitchFamily="34" charset="-122"/>
              </a:rPr>
              <a:t>电压、 外核电压测试点， 有的 </a:t>
            </a:r>
            <a:r>
              <a:rPr lang="en-US" altLang="zh-CN" sz="1400" dirty="0" err="1">
                <a:solidFill>
                  <a:schemeClr val="bg1"/>
                </a:solidFill>
                <a:ea typeface="微软雅黑" panose="020B0503020204020204" pitchFamily="34" charset="-122"/>
              </a:rPr>
              <a:t>cpu</a:t>
            </a:r>
            <a:r>
              <a:rPr lang="en-US" altLang="zh-CN" sz="1400" dirty="0">
                <a:solidFill>
                  <a:schemeClr val="bg1"/>
                </a:solidFill>
                <a:ea typeface="微软雅黑" panose="020B0503020204020204" pitchFamily="34" charset="-122"/>
              </a:rPr>
              <a:t> </a:t>
            </a:r>
            <a:r>
              <a:rPr lang="zh-CN" altLang="en-US" sz="1400" dirty="0">
                <a:solidFill>
                  <a:schemeClr val="bg1"/>
                </a:solidFill>
                <a:ea typeface="微软雅黑" panose="020B0503020204020204" pitchFamily="34" charset="-122"/>
              </a:rPr>
              <a:t>假负载上还直接标注了电压的正常值， 因此使</a:t>
            </a:r>
          </a:p>
          <a:p>
            <a:pPr indent="457200">
              <a:lnSpc>
                <a:spcPct val="150000"/>
              </a:lnSpc>
              <a:spcAft>
                <a:spcPts val="600"/>
              </a:spcAft>
            </a:pPr>
            <a:r>
              <a:rPr lang="zh-CN" altLang="en-US" sz="1400" dirty="0">
                <a:solidFill>
                  <a:schemeClr val="bg1"/>
                </a:solidFill>
                <a:ea typeface="微软雅黑" panose="020B0503020204020204" pitchFamily="34" charset="-122"/>
              </a:rPr>
              <a:t>用起来很是直观方便。</a:t>
            </a:r>
          </a:p>
        </p:txBody>
      </p:sp>
    </p:spTree>
    <p:extLst>
      <p:ext uri="{BB962C8B-B14F-4D97-AF65-F5344CB8AC3E}">
        <p14:creationId xmlns:p14="http://schemas.microsoft.com/office/powerpoint/2010/main" val="148277262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4286152" y="2600114"/>
            <a:ext cx="4076797"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
        <p:nvSpPr>
          <p:cNvPr id="3" name="矩形 2"/>
          <p:cNvSpPr/>
          <p:nvPr/>
        </p:nvSpPr>
        <p:spPr>
          <a:xfrm>
            <a:off x="4718484" y="2618599"/>
            <a:ext cx="3074881" cy="473206"/>
          </a:xfrm>
          <a:prstGeom prst="rect">
            <a:avLst/>
          </a:prstGeom>
        </p:spPr>
        <p:txBody>
          <a:bodyPr wrap="none">
            <a:spAutoFit/>
          </a:bodyPr>
          <a:lstStyle/>
          <a:p>
            <a:r>
              <a:rPr lang="en-US" altLang="zh-CN" sz="2475" b="1" dirty="0">
                <a:solidFill>
                  <a:srgbClr val="92D050"/>
                </a:solidFill>
                <a:latin typeface="微软雅黑" panose="020B0503020204020204" pitchFamily="34" charset="-122"/>
                <a:ea typeface="微软雅黑" panose="020B0503020204020204" pitchFamily="34" charset="-122"/>
              </a:rPr>
              <a:t>CPU</a:t>
            </a:r>
            <a:r>
              <a:rPr lang="zh-CN" altLang="en-US" sz="2475" b="1">
                <a:solidFill>
                  <a:srgbClr val="92D050"/>
                </a:solidFill>
                <a:latin typeface="微软雅黑" panose="020B0503020204020204" pitchFamily="34" charset="-122"/>
                <a:ea typeface="微软雅黑" panose="020B0503020204020204" pitchFamily="34" charset="-122"/>
              </a:rPr>
              <a:t>供电</a:t>
            </a:r>
            <a:r>
              <a:rPr lang="zh-CN" altLang="en-US" sz="2475" b="1" smtClean="0">
                <a:solidFill>
                  <a:srgbClr val="92D050"/>
                </a:solidFill>
                <a:latin typeface="微软雅黑" panose="020B0503020204020204" pitchFamily="34" charset="-122"/>
                <a:ea typeface="微软雅黑" panose="020B0503020204020204" pitchFamily="34" charset="-122"/>
              </a:rPr>
              <a:t>电路</a:t>
            </a:r>
            <a:r>
              <a:rPr lang="zh-CN" altLang="zh-CN" sz="2475" b="1" smtClean="0">
                <a:solidFill>
                  <a:srgbClr val="92D050"/>
                </a:solidFill>
                <a:latin typeface="微软雅黑" panose="020B0503020204020204" pitchFamily="34" charset="-122"/>
                <a:ea typeface="微软雅黑" panose="020B0503020204020204" pitchFamily="34" charset="-122"/>
              </a:rPr>
              <a:t>功能</a:t>
            </a:r>
            <a:r>
              <a:rPr lang="zh-CN" altLang="zh-CN" sz="2475" b="1" dirty="0" smtClean="0">
                <a:solidFill>
                  <a:srgbClr val="92D050"/>
                </a:solidFill>
                <a:latin typeface="微软雅黑" panose="020B0503020204020204" pitchFamily="34" charset="-122"/>
                <a:ea typeface="微软雅黑" panose="020B0503020204020204" pitchFamily="34" charset="-122"/>
              </a:rPr>
              <a:t>板</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87" name="TextBox 6">
            <a:extLst>
              <a:ext uri="{FF2B5EF4-FFF2-40B4-BE49-F238E27FC236}">
                <a16:creationId xmlns:a16="http://schemas.microsoft.com/office/drawing/2014/main" xmlns="" id="{A98B687C-F77C-4677-B83B-A08D93D6DBA4}"/>
              </a:ext>
            </a:extLst>
          </p:cNvPr>
          <p:cNvSpPr txBox="1"/>
          <p:nvPr/>
        </p:nvSpPr>
        <p:spPr>
          <a:xfrm>
            <a:off x="665629" y="1418742"/>
            <a:ext cx="8061511" cy="3046988"/>
          </a:xfrm>
          <a:prstGeom prst="rect">
            <a:avLst/>
          </a:prstGeom>
          <a:noFill/>
        </p:spPr>
        <p:txBody>
          <a:bodyPr wrap="square" rtlCol="0">
            <a:spAutoFit/>
          </a:bodyPr>
          <a:lstStyle/>
          <a:p>
            <a:pPr indent="457200">
              <a:lnSpc>
                <a:spcPct val="150000"/>
              </a:lnSpc>
            </a:pPr>
            <a:r>
              <a:rPr lang="zh-CN" altLang="en-US" sz="1600" dirty="0">
                <a:solidFill>
                  <a:schemeClr val="bg1"/>
                </a:solidFill>
                <a:latin typeface="微软雅黑" pitchFamily="34" charset="-122"/>
                <a:ea typeface="微软雅黑" pitchFamily="34" charset="-122"/>
              </a:rPr>
              <a:t>主板的</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供电电路最主要的功能是为</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提供电能，保证</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在高频，大电流工作状态下稳定地运行。同时，由于现在的</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功耗非常大，从低负荷到满负荷，电流的变化非常大，为了保证</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能够在减速的负荷变化中，不会因为电流供应不上而无法工作，</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供电电路要求具有非常快速的大电流响应能力。</a:t>
            </a:r>
          </a:p>
          <a:p>
            <a:pPr indent="457200">
              <a:lnSpc>
                <a:spcPct val="150000"/>
              </a:lnSpc>
            </a:pPr>
            <a:r>
              <a:rPr lang="zh-CN" altLang="en-US" sz="1600" dirty="0">
                <a:solidFill>
                  <a:schemeClr val="bg1"/>
                </a:solidFill>
                <a:latin typeface="微软雅黑" pitchFamily="34" charset="-122"/>
                <a:ea typeface="微软雅黑" pitchFamily="34" charset="-122"/>
              </a:rPr>
              <a:t>另外，</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供电电路同时也是主板上信号强度最大的地方，处理得不好会产生串扰效应，而影响到较弱信号的数字电路部分，因此</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供电部分的电路</a:t>
            </a:r>
          </a:p>
          <a:p>
            <a:pPr indent="457200">
              <a:lnSpc>
                <a:spcPct val="150000"/>
              </a:lnSpc>
            </a:pPr>
            <a:r>
              <a:rPr lang="zh-CN" altLang="en-US" sz="1600" dirty="0">
                <a:solidFill>
                  <a:schemeClr val="bg1"/>
                </a:solidFill>
                <a:latin typeface="微软雅黑" pitchFamily="34" charset="-122"/>
                <a:ea typeface="微软雅黑" pitchFamily="34" charset="-122"/>
              </a:rPr>
              <a:t>设计制造要求通常都比较高。简单来说，</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供电部分的最终目的就是在</a:t>
            </a:r>
            <a:r>
              <a:rPr lang="en-US" altLang="zh-CN" sz="1600" dirty="0">
                <a:solidFill>
                  <a:schemeClr val="bg1"/>
                </a:solidFill>
                <a:latin typeface="微软雅黑" pitchFamily="34" charset="-122"/>
                <a:ea typeface="微软雅黑" pitchFamily="34" charset="-122"/>
              </a:rPr>
              <a:t>CPU</a:t>
            </a:r>
            <a:r>
              <a:rPr lang="zh-CN" altLang="en-US" sz="1600" dirty="0" smtClean="0">
                <a:solidFill>
                  <a:schemeClr val="bg1"/>
                </a:solidFill>
                <a:latin typeface="微软雅黑" pitchFamily="34" charset="-122"/>
                <a:ea typeface="微软雅黑" pitchFamily="34" charset="-122"/>
              </a:rPr>
              <a:t>电源</a:t>
            </a:r>
            <a:r>
              <a:rPr lang="zh-CN" altLang="en-US" sz="1600" dirty="0">
                <a:solidFill>
                  <a:schemeClr val="bg1"/>
                </a:solidFill>
                <a:latin typeface="微软雅黑" pitchFamily="34" charset="-122"/>
                <a:ea typeface="微软雅黑" pitchFamily="34" charset="-122"/>
              </a:rPr>
              <a:t>输入端达到</a:t>
            </a:r>
            <a:r>
              <a:rPr lang="en-US" altLang="zh-CN" sz="1600" dirty="0">
                <a:solidFill>
                  <a:schemeClr val="bg1"/>
                </a:solidFill>
                <a:latin typeface="微软雅黑" pitchFamily="34" charset="-122"/>
                <a:ea typeface="微软雅黑" pitchFamily="34" charset="-122"/>
              </a:rPr>
              <a:t>CPU</a:t>
            </a:r>
            <a:r>
              <a:rPr lang="zh-CN" altLang="en-US" sz="1600" dirty="0">
                <a:solidFill>
                  <a:schemeClr val="bg1"/>
                </a:solidFill>
                <a:latin typeface="微软雅黑" pitchFamily="34" charset="-122"/>
                <a:ea typeface="微软雅黑" pitchFamily="34" charset="-122"/>
              </a:rPr>
              <a:t>对电压和电流的要求。</a:t>
            </a: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xmlns=""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DD70EDF5-F3FE-4B61-A044-155A77398593}"/>
              </a:ext>
            </a:extLst>
          </p:cNvPr>
          <p:cNvSpPr/>
          <p:nvPr/>
        </p:nvSpPr>
        <p:spPr>
          <a:xfrm>
            <a:off x="381000" y="1372214"/>
            <a:ext cx="8451273"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ea typeface="微软雅黑" panose="020B0503020204020204" pitchFamily="34" charset="-122"/>
            </a:endParaRPr>
          </a:p>
        </p:txBody>
      </p:sp>
      <p:grpSp>
        <p:nvGrpSpPr>
          <p:cNvPr id="16" name="组合 1">
            <a:extLst>
              <a:ext uri="{FF2B5EF4-FFF2-40B4-BE49-F238E27FC236}">
                <a16:creationId xmlns:a16="http://schemas.microsoft.com/office/drawing/2014/main" xmlns="" id="{1F0D9005-5256-4CED-B654-5F88C4A867AF}"/>
              </a:ext>
            </a:extLst>
          </p:cNvPr>
          <p:cNvGrpSpPr>
            <a:grpSpLocks/>
          </p:cNvGrpSpPr>
          <p:nvPr/>
        </p:nvGrpSpPr>
        <p:grpSpPr bwMode="auto">
          <a:xfrm>
            <a:off x="1173357" y="1487583"/>
            <a:ext cx="5743575" cy="1001206"/>
            <a:chOff x="859536" y="1549889"/>
            <a:chExt cx="5742745" cy="1000412"/>
          </a:xfrm>
        </p:grpSpPr>
        <p:sp>
          <p:nvSpPr>
            <p:cNvPr id="18" name="Title 1">
              <a:extLst>
                <a:ext uri="{FF2B5EF4-FFF2-40B4-BE49-F238E27FC236}">
                  <a16:creationId xmlns:a16="http://schemas.microsoft.com/office/drawing/2014/main" xmlns=""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xmlns=""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xmlns=""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xmlns=""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xmlns=""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xmlns=""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a typeface="微软雅黑" panose="020B0503020204020204" pitchFamily="34" charset="-122"/>
              </a:endParaRPr>
            </a:p>
          </p:txBody>
        </p:sp>
      </p:grpSp>
      <p:grpSp>
        <p:nvGrpSpPr>
          <p:cNvPr id="25" name="组合 9">
            <a:extLst>
              <a:ext uri="{FF2B5EF4-FFF2-40B4-BE49-F238E27FC236}">
                <a16:creationId xmlns:a16="http://schemas.microsoft.com/office/drawing/2014/main" xmlns="" id="{68946B3C-CC61-4B67-BF83-50B5E4B2EA3E}"/>
              </a:ext>
            </a:extLst>
          </p:cNvPr>
          <p:cNvGrpSpPr>
            <a:grpSpLocks/>
          </p:cNvGrpSpPr>
          <p:nvPr/>
        </p:nvGrpSpPr>
        <p:grpSpPr bwMode="auto">
          <a:xfrm>
            <a:off x="4962761" y="1444180"/>
            <a:ext cx="5743575" cy="1001206"/>
            <a:chOff x="859536" y="1549889"/>
            <a:chExt cx="5742745" cy="1000412"/>
          </a:xfrm>
        </p:grpSpPr>
        <p:sp>
          <p:nvSpPr>
            <p:cNvPr id="26" name="Title 1">
              <a:extLst>
                <a:ext uri="{FF2B5EF4-FFF2-40B4-BE49-F238E27FC236}">
                  <a16:creationId xmlns:a16="http://schemas.microsoft.com/office/drawing/2014/main" xmlns=""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xmlns=""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xmlns=""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xmlns=""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xmlns=""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xmlns="" id="{B6236A2E-517A-4BA6-A314-B11405865283}"/>
                </a:ext>
              </a:extLst>
            </p:cNvPr>
            <p:cNvSpPr>
              <a:spLocks noChangeArrowheads="1"/>
            </p:cNvSpPr>
            <p:nvPr/>
          </p:nvSpPr>
          <p:spPr bwMode="auto">
            <a:xfrm>
              <a:off x="1722448" y="1618964"/>
              <a:ext cx="13888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grpSp>
      <p:sp>
        <p:nvSpPr>
          <p:cNvPr id="3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40157" y="2012241"/>
            <a:ext cx="24595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1</a:t>
            </a:r>
            <a:r>
              <a:rPr lang="en-US" altLang="zh-CN" sz="1400" b="1" dirty="0" smtClean="0">
                <a:ea typeface="微软雅黑" panose="020B0503020204020204" pitchFamily="34" charset="-122"/>
              </a:rPr>
              <a:t>.</a:t>
            </a:r>
            <a:r>
              <a:rPr lang="zh-CN" altLang="en-US" sz="1400" b="1" dirty="0">
                <a:ea typeface="微软雅黑" panose="020B0503020204020204" pitchFamily="34" charset="-122"/>
              </a:rPr>
              <a:t> </a:t>
            </a:r>
            <a:r>
              <a:rPr lang="en-US" altLang="zh-CN" sz="1400" b="1" dirty="0">
                <a:ea typeface="微软雅黑" panose="020B0503020204020204" pitchFamily="34" charset="-122"/>
              </a:rPr>
              <a:t>CPU</a:t>
            </a:r>
            <a:r>
              <a:rPr lang="zh-CN" altLang="en-US" sz="1400" b="1" dirty="0">
                <a:ea typeface="微软雅黑" panose="020B0503020204020204" pitchFamily="34" charset="-122"/>
              </a:rPr>
              <a:t>供电电路基本组成</a:t>
            </a:r>
            <a:endParaRPr lang="zh-CN" altLang="zh-CN" sz="1400" b="1" dirty="0">
              <a:ea typeface="微软雅黑" panose="020B0503020204020204" pitchFamily="34" charset="-122"/>
            </a:endParaRPr>
          </a:p>
        </p:txBody>
      </p:sp>
      <p:sp>
        <p:nvSpPr>
          <p:cNvPr id="41"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2140156" y="2317137"/>
            <a:ext cx="19957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b="1" dirty="0">
                <a:ea typeface="微软雅黑" panose="020B0503020204020204" pitchFamily="34" charset="-122"/>
              </a:rPr>
              <a:t>2. </a:t>
            </a:r>
            <a:r>
              <a:rPr lang="en-US" altLang="zh-CN" sz="1400" b="1" dirty="0">
                <a:ea typeface="微软雅黑" panose="020B0503020204020204" pitchFamily="34" charset="-122"/>
              </a:rPr>
              <a:t>CPU</a:t>
            </a:r>
            <a:r>
              <a:rPr lang="zh-CN" altLang="en-US" sz="1400" b="1" dirty="0">
                <a:ea typeface="微软雅黑" panose="020B0503020204020204" pitchFamily="34" charset="-122"/>
              </a:rPr>
              <a:t>供电工作原理</a:t>
            </a:r>
            <a:endParaRPr lang="zh-CN" altLang="zh-CN" sz="1400" b="1" dirty="0">
              <a:ea typeface="微软雅黑" panose="020B0503020204020204" pitchFamily="34" charset="-122"/>
            </a:endParaRPr>
          </a:p>
        </p:txBody>
      </p:sp>
      <p:sp>
        <p:nvSpPr>
          <p:cNvPr id="3" name="矩形 2"/>
          <p:cNvSpPr/>
          <p:nvPr/>
        </p:nvSpPr>
        <p:spPr>
          <a:xfrm>
            <a:off x="5929055" y="2017954"/>
            <a:ext cx="1182544" cy="300082"/>
          </a:xfrm>
          <a:prstGeom prst="rect">
            <a:avLst/>
          </a:prstGeom>
        </p:spPr>
        <p:txBody>
          <a:bodyPr wrap="square">
            <a:spAutoFit/>
          </a:bodyPr>
          <a:lstStyle/>
          <a:p>
            <a:r>
              <a:rPr lang="en-US" altLang="zh-CN" b="1" dirty="0">
                <a:ea typeface="微软雅黑" panose="020B0503020204020204" pitchFamily="34" charset="-122"/>
              </a:rPr>
              <a:t>1.</a:t>
            </a:r>
            <a:r>
              <a:rPr lang="zh-CN" altLang="zh-CN" b="1" dirty="0" smtClean="0">
                <a:ea typeface="微软雅黑" panose="020B0503020204020204" pitchFamily="34" charset="-122"/>
              </a:rPr>
              <a:t>故障现象</a:t>
            </a:r>
            <a:endParaRPr lang="en-US" altLang="zh-CN" b="1" dirty="0" smtClean="0">
              <a:ea typeface="微软雅黑" panose="020B0503020204020204" pitchFamily="34" charset="-122"/>
            </a:endParaRPr>
          </a:p>
        </p:txBody>
      </p:sp>
      <p:sp>
        <p:nvSpPr>
          <p:cNvPr id="2" name="矩形 1"/>
          <p:cNvSpPr/>
          <p:nvPr/>
        </p:nvSpPr>
        <p:spPr>
          <a:xfrm>
            <a:off x="381000" y="3241298"/>
            <a:ext cx="8451273" cy="87350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1335282" y="3359721"/>
            <a:ext cx="707967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ea typeface="微软雅黑" panose="020B0503020204020204" pitchFamily="34" charset="-122"/>
              </a:rPr>
              <a:t>1.</a:t>
            </a:r>
            <a:r>
              <a:rPr lang="zh-CN" altLang="en-US" sz="1400" dirty="0">
                <a:ea typeface="微软雅黑" panose="020B0503020204020204" pitchFamily="34" charset="-122"/>
              </a:rPr>
              <a:t>了解</a:t>
            </a:r>
            <a:r>
              <a:rPr lang="en-US" altLang="zh-CN" sz="1400" dirty="0">
                <a:ea typeface="微软雅黑" panose="020B0503020204020204" pitchFamily="34" charset="-122"/>
              </a:rPr>
              <a:t>CPU</a:t>
            </a:r>
            <a:r>
              <a:rPr lang="zh-CN" altLang="en-US" sz="1400" dirty="0">
                <a:ea typeface="微软雅黑" panose="020B0503020204020204" pitchFamily="34" charset="-122"/>
              </a:rPr>
              <a:t>供电电路基本结构。</a:t>
            </a:r>
          </a:p>
          <a:p>
            <a:r>
              <a:rPr lang="en-US" altLang="zh-CN" sz="1400" dirty="0">
                <a:ea typeface="微软雅黑" panose="020B0503020204020204" pitchFamily="34" charset="-122"/>
              </a:rPr>
              <a:t>2.</a:t>
            </a:r>
            <a:r>
              <a:rPr lang="zh-CN" altLang="en-US" sz="1400" dirty="0">
                <a:ea typeface="微软雅黑" panose="020B0503020204020204" pitchFamily="34" charset="-122"/>
              </a:rPr>
              <a:t>掌握</a:t>
            </a:r>
            <a:r>
              <a:rPr lang="en-US" altLang="zh-CN" sz="1400" dirty="0">
                <a:ea typeface="微软雅黑" panose="020B0503020204020204" pitchFamily="34" charset="-122"/>
              </a:rPr>
              <a:t>CPU</a:t>
            </a:r>
            <a:r>
              <a:rPr lang="zh-CN" altLang="en-US" sz="1400" dirty="0">
                <a:ea typeface="微软雅黑" panose="020B0503020204020204" pitchFamily="34" charset="-122"/>
              </a:rPr>
              <a:t>供电电路电源工作原理。</a:t>
            </a:r>
          </a:p>
          <a:p>
            <a:r>
              <a:rPr lang="en-US" altLang="zh-CN" sz="1400" dirty="0">
                <a:ea typeface="微软雅黑" panose="020B0503020204020204" pitchFamily="34" charset="-122"/>
              </a:rPr>
              <a:t>3. CPU</a:t>
            </a:r>
            <a:r>
              <a:rPr lang="zh-CN" altLang="en-US" sz="1400" dirty="0">
                <a:ea typeface="微软雅黑" panose="020B0503020204020204" pitchFamily="34" charset="-122"/>
              </a:rPr>
              <a:t>供电电路常见故障分析和解决</a:t>
            </a:r>
            <a:r>
              <a:rPr lang="zh-CN" altLang="en-US" sz="1400" dirty="0" smtClean="0">
                <a:ea typeface="微软雅黑" panose="020B0503020204020204" pitchFamily="34" charset="-122"/>
              </a:rPr>
              <a:t>方法</a:t>
            </a:r>
            <a:r>
              <a:rPr lang="zh-CN" altLang="zh-CN" sz="1400" dirty="0" smtClean="0">
                <a:ea typeface="微软雅黑" panose="020B0503020204020204" pitchFamily="34" charset="-122"/>
              </a:rPr>
              <a:t>。</a:t>
            </a:r>
            <a:endParaRPr lang="zh-CN" altLang="zh-CN" sz="1400" dirty="0">
              <a:ea typeface="微软雅黑" panose="020B0503020204020204" pitchFamily="34" charset="-122"/>
            </a:endParaRPr>
          </a:p>
        </p:txBody>
      </p:sp>
      <p:sp>
        <p:nvSpPr>
          <p:cNvPr id="45" name="矩形 44"/>
          <p:cNvSpPr/>
          <p:nvPr/>
        </p:nvSpPr>
        <p:spPr>
          <a:xfrm>
            <a:off x="5929055" y="2339254"/>
            <a:ext cx="1182544" cy="300082"/>
          </a:xfrm>
          <a:prstGeom prst="rect">
            <a:avLst/>
          </a:prstGeom>
        </p:spPr>
        <p:txBody>
          <a:bodyPr wrap="square">
            <a:spAutoFit/>
          </a:bodyPr>
          <a:lstStyle/>
          <a:p>
            <a:r>
              <a:rPr lang="en-US" altLang="zh-CN" b="1" dirty="0">
                <a:ea typeface="微软雅黑" panose="020B0503020204020204" pitchFamily="34" charset="-122"/>
              </a:rPr>
              <a:t>2.</a:t>
            </a:r>
            <a:r>
              <a:rPr lang="zh-CN" altLang="zh-CN" b="1" dirty="0">
                <a:ea typeface="微软雅黑" panose="020B0503020204020204" pitchFamily="34" charset="-122"/>
              </a:rPr>
              <a:t>解决方案</a:t>
            </a:r>
          </a:p>
        </p:txBody>
      </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rgbClr val="83BB48"/>
                </a:solidFill>
                <a:ea typeface="微软雅黑" panose="020B0503020204020204" pitchFamily="34" charset="-122"/>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xmlns=""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7895645" cy="1023742"/>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 CPU</a:t>
            </a:r>
            <a:r>
              <a:rPr lang="zh-CN" altLang="en-US" sz="1400" dirty="0">
                <a:solidFill>
                  <a:schemeClr val="bg1"/>
                </a:solidFill>
                <a:latin typeface="微软雅黑" panose="020B0503020204020204" pitchFamily="34" charset="-122"/>
                <a:ea typeface="微软雅黑" panose="020B0503020204020204" pitchFamily="34" charset="-122"/>
              </a:rPr>
              <a:t>供电电路基本组成</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主板的 </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供电电路主要由电源管理芯片、 电感线圈、 场效应管（ </a:t>
            </a:r>
            <a:r>
              <a:rPr lang="en-US" altLang="zh-CN" sz="1400" dirty="0">
                <a:solidFill>
                  <a:schemeClr val="bg1"/>
                </a:solidFill>
                <a:latin typeface="微软雅黑" panose="020B0503020204020204" pitchFamily="34" charset="-122"/>
                <a:ea typeface="微软雅黑" panose="020B0503020204020204" pitchFamily="34" charset="-122"/>
              </a:rPr>
              <a:t>MOSFET </a:t>
            </a:r>
            <a:r>
              <a:rPr lang="zh-CN" altLang="en-US" sz="1400" dirty="0">
                <a:solidFill>
                  <a:schemeClr val="bg1"/>
                </a:solidFill>
                <a:latin typeface="微软雅黑" panose="020B0503020204020204" pitchFamily="34" charset="-122"/>
                <a:ea typeface="微软雅黑" panose="020B0503020204020204" pitchFamily="34" charset="-122"/>
              </a:rPr>
              <a:t>管）和电解电容等元器件组成。如下图</a:t>
            </a:r>
            <a:r>
              <a:rPr lang="en-US" altLang="zh-CN" sz="1400" dirty="0">
                <a:solidFill>
                  <a:schemeClr val="bg1"/>
                </a:solidFill>
                <a:latin typeface="微软雅黑" panose="020B0503020204020204" pitchFamily="34" charset="-122"/>
                <a:ea typeface="微软雅黑" panose="020B0503020204020204" pitchFamily="34" charset="-122"/>
              </a:rPr>
              <a:t>2-1</a:t>
            </a:r>
            <a:r>
              <a:rPr lang="zh-CN" altLang="en-US" sz="1400" dirty="0">
                <a:solidFill>
                  <a:schemeClr val="bg1"/>
                </a:solidFill>
                <a:latin typeface="微软雅黑" panose="020B0503020204020204" pitchFamily="34" charset="-122"/>
                <a:ea typeface="微软雅黑" panose="020B0503020204020204" pitchFamily="34" charset="-122"/>
              </a:rPr>
              <a:t>所示 。</a:t>
            </a:r>
          </a:p>
        </p:txBody>
      </p:sp>
      <p:sp>
        <p:nvSpPr>
          <p:cNvPr id="2" name="矩形 1"/>
          <p:cNvSpPr/>
          <p:nvPr/>
        </p:nvSpPr>
        <p:spPr>
          <a:xfrm>
            <a:off x="4989625" y="1910003"/>
            <a:ext cx="4065857" cy="2639569"/>
          </a:xfrm>
          <a:prstGeom prst="rect">
            <a:avLst/>
          </a:prstGeom>
        </p:spPr>
        <p:txBody>
          <a:bodyPr wrap="non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①输入端的滤波电容和扼流电感；</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②输出端的贴片 </a:t>
            </a:r>
            <a:r>
              <a:rPr lang="en-US" altLang="zh-CN" sz="1400" dirty="0">
                <a:solidFill>
                  <a:schemeClr val="bg1"/>
                </a:solidFill>
                <a:latin typeface="微软雅黑" panose="020B0503020204020204" pitchFamily="34" charset="-122"/>
                <a:ea typeface="微软雅黑" panose="020B0503020204020204" pitchFamily="34" charset="-122"/>
              </a:rPr>
              <a:t>MOSFET </a:t>
            </a:r>
            <a:r>
              <a:rPr lang="zh-CN" altLang="en-US" sz="1400" dirty="0">
                <a:solidFill>
                  <a:schemeClr val="bg1"/>
                </a:solidFill>
                <a:latin typeface="微软雅黑" panose="020B0503020204020204" pitchFamily="34" charset="-122"/>
                <a:ea typeface="微软雅黑" panose="020B0503020204020204" pitchFamily="34" charset="-122"/>
              </a:rPr>
              <a:t>管；</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③输出端的扼流电感；</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④输出端的滤波电容；</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⑤输出端的 </a:t>
            </a:r>
            <a:r>
              <a:rPr lang="en-US" altLang="zh-CN" sz="1400" dirty="0">
                <a:solidFill>
                  <a:schemeClr val="bg1"/>
                </a:solidFill>
                <a:latin typeface="微软雅黑" panose="020B0503020204020204" pitchFamily="34" charset="-122"/>
                <a:ea typeface="微软雅黑" panose="020B0503020204020204" pitchFamily="34" charset="-122"/>
              </a:rPr>
              <a:t>MOSFET </a:t>
            </a:r>
            <a:r>
              <a:rPr lang="zh-CN" altLang="en-US" sz="1400" dirty="0">
                <a:solidFill>
                  <a:schemeClr val="bg1"/>
                </a:solidFill>
                <a:latin typeface="微软雅黑" panose="020B0503020204020204" pitchFamily="34" charset="-122"/>
                <a:ea typeface="微软雅黑" panose="020B0503020204020204" pitchFamily="34" charset="-122"/>
              </a:rPr>
              <a:t>管驱动芯片；</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⑥北桥供电的 </a:t>
            </a:r>
            <a:r>
              <a:rPr lang="en-US" altLang="zh-CN" sz="1400" dirty="0">
                <a:solidFill>
                  <a:schemeClr val="bg1"/>
                </a:solidFill>
                <a:latin typeface="微软雅黑" panose="020B0503020204020204" pitchFamily="34" charset="-122"/>
                <a:ea typeface="微软雅黑" panose="020B0503020204020204" pitchFamily="34" charset="-122"/>
              </a:rPr>
              <a:t>PWM</a:t>
            </a:r>
            <a:r>
              <a:rPr lang="zh-CN" altLang="en-US" sz="1400" dirty="0">
                <a:solidFill>
                  <a:schemeClr val="bg1"/>
                </a:solidFill>
                <a:latin typeface="微软雅黑" panose="020B0503020204020204" pitchFamily="34" charset="-122"/>
                <a:ea typeface="微软雅黑" panose="020B0503020204020204" pitchFamily="34" charset="-122"/>
              </a:rPr>
              <a:t>主控芯片；</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⑦供电电路的 </a:t>
            </a:r>
            <a:r>
              <a:rPr lang="en-US" altLang="zh-CN" sz="1400" dirty="0">
                <a:solidFill>
                  <a:schemeClr val="bg1"/>
                </a:solidFill>
                <a:latin typeface="微软雅黑" panose="020B0503020204020204" pitchFamily="34" charset="-122"/>
                <a:ea typeface="微软雅黑" panose="020B0503020204020204" pitchFamily="34" charset="-122"/>
              </a:rPr>
              <a:t>PWM</a:t>
            </a:r>
            <a:r>
              <a:rPr lang="zh-CN" altLang="en-US" sz="1400" dirty="0">
                <a:solidFill>
                  <a:schemeClr val="bg1"/>
                </a:solidFill>
                <a:latin typeface="微软雅黑" panose="020B0503020204020204" pitchFamily="34" charset="-122"/>
                <a:ea typeface="微软雅黑" panose="020B0503020204020204" pitchFamily="34" charset="-122"/>
              </a:rPr>
              <a:t>主控芯片；</a:t>
            </a: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⑧北桥供电的扼流电感和 </a:t>
            </a:r>
            <a:r>
              <a:rPr lang="en-US" altLang="zh-CN" sz="1400" dirty="0">
                <a:solidFill>
                  <a:schemeClr val="bg1"/>
                </a:solidFill>
                <a:latin typeface="微软雅黑" panose="020B0503020204020204" pitchFamily="34" charset="-122"/>
                <a:ea typeface="微软雅黑" panose="020B0503020204020204" pitchFamily="34" charset="-122"/>
              </a:rPr>
              <a:t>MOSFET </a:t>
            </a:r>
            <a:r>
              <a:rPr lang="zh-CN" altLang="en-US" sz="1400" dirty="0">
                <a:solidFill>
                  <a:schemeClr val="bg1"/>
                </a:solidFill>
                <a:latin typeface="微软雅黑" panose="020B0503020204020204" pitchFamily="34" charset="-122"/>
                <a:ea typeface="微软雅黑" panose="020B0503020204020204" pitchFamily="34" charset="-122"/>
              </a:rPr>
              <a:t>管驱动芯片。</a:t>
            </a:r>
          </a:p>
        </p:txBody>
      </p:sp>
      <p:sp>
        <p:nvSpPr>
          <p:cNvPr id="5" name="矩形 4"/>
          <p:cNvSpPr/>
          <p:nvPr/>
        </p:nvSpPr>
        <p:spPr>
          <a:xfrm>
            <a:off x="1406268" y="4504509"/>
            <a:ext cx="1789272" cy="307777"/>
          </a:xfrm>
          <a:prstGeom prst="rect">
            <a:avLst/>
          </a:prstGeom>
        </p:spPr>
        <p:txBody>
          <a:bodyPr wrap="none">
            <a:spAutoFit/>
          </a:bodyPr>
          <a:lstStyle/>
          <a:p>
            <a:r>
              <a:rPr lang="zh-CN" altLang="zh-CN" sz="1400" dirty="0" smtClean="0">
                <a:solidFill>
                  <a:schemeClr val="bg1"/>
                </a:solidFill>
                <a:latin typeface="微软雅黑" panose="020B0503020204020204" pitchFamily="34" charset="-122"/>
                <a:ea typeface="微软雅黑" panose="020B0503020204020204" pitchFamily="34" charset="-122"/>
              </a:rPr>
              <a:t>图</a:t>
            </a:r>
            <a:r>
              <a:rPr lang="en-US" altLang="zh-CN" sz="1400" dirty="0" smtClean="0">
                <a:solidFill>
                  <a:schemeClr val="bg1"/>
                </a:solidFill>
                <a:latin typeface="微软雅黑" panose="020B0503020204020204" pitchFamily="34" charset="-122"/>
                <a:ea typeface="微软雅黑" panose="020B0503020204020204" pitchFamily="34" charset="-122"/>
              </a:rPr>
              <a:t>2-1 CPU</a:t>
            </a:r>
            <a:r>
              <a:rPr lang="zh-CN" altLang="en-US" sz="1400" dirty="0">
                <a:solidFill>
                  <a:schemeClr val="bg1"/>
                </a:solidFill>
                <a:latin typeface="微软雅黑" panose="020B0503020204020204" pitchFamily="34" charset="-122"/>
                <a:ea typeface="微软雅黑" panose="020B0503020204020204" pitchFamily="34" charset="-122"/>
              </a:rPr>
              <a:t>供电电路</a:t>
            </a:r>
            <a:endParaRPr lang="zh-CN" altLang="zh-CN" sz="1400" dirty="0">
              <a:solidFill>
                <a:schemeClr val="bg1"/>
              </a:solidFill>
              <a:latin typeface="微软雅黑" panose="020B0503020204020204" pitchFamily="34" charset="-122"/>
              <a:ea typeface="微软雅黑" panose="020B0503020204020204" pitchFamily="34" charset="-122"/>
            </a:endParaRPr>
          </a:p>
        </p:txBody>
      </p:sp>
      <p:pic>
        <p:nvPicPr>
          <p:cNvPr id="16" name="图片 15" descr="CPU供电.jpg"/>
          <p:cNvPicPr/>
          <p:nvPr/>
        </p:nvPicPr>
        <p:blipFill>
          <a:blip r:embed="rId5" cstate="print">
            <a:extLst>
              <a:ext uri="{28A0092B-C50C-407E-A947-70E740481C1C}">
                <a14:useLocalDpi xmlns:a14="http://schemas.microsoft.com/office/drawing/2010/main" val="0"/>
              </a:ext>
            </a:extLst>
          </a:blip>
          <a:srcRect l="11086" t="14172" r="7905"/>
          <a:stretch>
            <a:fillRect/>
          </a:stretch>
        </p:blipFill>
        <p:spPr>
          <a:xfrm>
            <a:off x="1022800" y="2400439"/>
            <a:ext cx="3213240" cy="2010196"/>
          </a:xfrm>
          <a:prstGeom prst="rect">
            <a:avLst/>
          </a:prstGeom>
        </p:spPr>
      </p:pic>
    </p:spTree>
    <p:extLst>
      <p:ext uri="{BB962C8B-B14F-4D97-AF65-F5344CB8AC3E}">
        <p14:creationId xmlns:p14="http://schemas.microsoft.com/office/powerpoint/2010/main" val="972854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7895645" cy="2031325"/>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1.1 </a:t>
            </a:r>
            <a:r>
              <a:rPr lang="zh-CN" altLang="en-US" sz="1400" dirty="0">
                <a:solidFill>
                  <a:schemeClr val="bg1"/>
                </a:solidFill>
                <a:latin typeface="微软雅黑" panose="020B0503020204020204" pitchFamily="34" charset="-122"/>
                <a:ea typeface="微软雅黑" panose="020B0503020204020204" pitchFamily="34" charset="-122"/>
              </a:rPr>
              <a:t>滤波电容</a:t>
            </a:r>
          </a:p>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供电电路中的电容一般采用的就是大家通常讲的“普通电容”，它的形状，如图</a:t>
            </a:r>
            <a:r>
              <a:rPr lang="en-US" altLang="zh-CN" sz="1400" dirty="0">
                <a:solidFill>
                  <a:schemeClr val="bg1"/>
                </a:solidFill>
                <a:latin typeface="微软雅黑" panose="020B0503020204020204" pitchFamily="34" charset="-122"/>
                <a:ea typeface="微软雅黑" panose="020B0503020204020204" pitchFamily="34" charset="-122"/>
              </a:rPr>
              <a:t>2-2</a:t>
            </a:r>
            <a:r>
              <a:rPr lang="zh-CN" altLang="en-US" sz="1400" dirty="0">
                <a:solidFill>
                  <a:schemeClr val="bg1"/>
                </a:solidFill>
                <a:latin typeface="微软雅黑" panose="020B0503020204020204" pitchFamily="34" charset="-122"/>
                <a:ea typeface="微软雅黑" panose="020B0503020204020204" pitchFamily="34" charset="-122"/>
              </a:rPr>
              <a:t>所示</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在电路中具有“隔直通交”特性，它的作用包括一下几方面：一是滤波，一般来说大容量适用于滤除低频杂波，而小容量滤除高频杂波； 二是信号去耦， 防止信号在电路间串扰； 三是信号耦合，用于将两个电路的直流电位进行隔离时使信号在电路间传送。</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indent="457200">
              <a:lnSpc>
                <a:spcPct val="150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3524146" y="4495891"/>
            <a:ext cx="1423788"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2-2 </a:t>
            </a:r>
            <a:r>
              <a:rPr lang="zh-CN" altLang="en-US" sz="1400" dirty="0">
                <a:solidFill>
                  <a:schemeClr val="bg1"/>
                </a:solidFill>
                <a:latin typeface="微软雅黑" panose="020B0503020204020204" pitchFamily="34" charset="-122"/>
                <a:ea typeface="微软雅黑" panose="020B0503020204020204" pitchFamily="34" charset="-122"/>
              </a:rPr>
              <a:t>滤波电容</a:t>
            </a:r>
            <a:endParaRPr lang="zh-CN" altLang="zh-CN" sz="14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28913" y="2804220"/>
            <a:ext cx="3664311" cy="1608343"/>
          </a:xfrm>
          <a:prstGeom prst="rect">
            <a:avLst/>
          </a:prstGeom>
          <a:noFill/>
          <a:ln w="9525">
            <a:noFill/>
            <a:miter lim="800000"/>
            <a:headEnd/>
            <a:tailEnd/>
          </a:ln>
        </p:spPr>
      </p:pic>
    </p:spTree>
    <p:extLst>
      <p:ext uri="{BB962C8B-B14F-4D97-AF65-F5344CB8AC3E}">
        <p14:creationId xmlns:p14="http://schemas.microsoft.com/office/powerpoint/2010/main" val="10387505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dirty="0">
                <a:solidFill>
                  <a:srgbClr val="92D050"/>
                </a:solidFill>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3" name="TextBox 2"/>
          <p:cNvSpPr txBox="1"/>
          <p:nvPr/>
        </p:nvSpPr>
        <p:spPr>
          <a:xfrm>
            <a:off x="612251" y="1047130"/>
            <a:ext cx="8229294" cy="1061829"/>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扼流电感</a:t>
            </a:r>
          </a:p>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电感线圈是由导线在铁氧体磁芯环或磁棒上绕制数圈而成，有线圈式、</a:t>
            </a:r>
            <a:r>
              <a:rPr lang="zh-CN" altLang="en-US" sz="1400" dirty="0" smtClean="0">
                <a:solidFill>
                  <a:schemeClr val="bg1"/>
                </a:solidFill>
                <a:latin typeface="微软雅黑" panose="020B0503020204020204" pitchFamily="34" charset="-122"/>
                <a:ea typeface="微软雅黑" panose="020B0503020204020204" pitchFamily="34" charset="-122"/>
              </a:rPr>
              <a:t>直立式</a:t>
            </a:r>
            <a:r>
              <a:rPr lang="zh-CN" altLang="en-US" sz="1400" dirty="0">
                <a:solidFill>
                  <a:schemeClr val="bg1"/>
                </a:solidFill>
                <a:latin typeface="微软雅黑" panose="020B0503020204020204" pitchFamily="34" charset="-122"/>
                <a:ea typeface="微软雅黑" panose="020B0503020204020204" pitchFamily="34" charset="-122"/>
              </a:rPr>
              <a:t>和固态式等几种，如下图</a:t>
            </a:r>
            <a:r>
              <a:rPr lang="en-US" altLang="zh-CN" sz="1400" dirty="0">
                <a:solidFill>
                  <a:schemeClr val="bg1"/>
                </a:solidFill>
                <a:latin typeface="微软雅黑" panose="020B0503020204020204" pitchFamily="34" charset="-122"/>
                <a:ea typeface="微软雅黑" panose="020B0503020204020204" pitchFamily="34" charset="-122"/>
              </a:rPr>
              <a:t>2-3</a:t>
            </a:r>
            <a:r>
              <a:rPr lang="zh-CN" altLang="en-US" sz="1400" dirty="0">
                <a:solidFill>
                  <a:schemeClr val="bg1"/>
                </a:solidFill>
                <a:latin typeface="微软雅黑" panose="020B0503020204020204" pitchFamily="34" charset="-122"/>
                <a:ea typeface="微软雅黑" panose="020B0503020204020204" pitchFamily="34" charset="-122"/>
              </a:rPr>
              <a:t>所示</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3848179" y="3626655"/>
            <a:ext cx="1423788" cy="307777"/>
          </a:xfrm>
          <a:prstGeom prst="rect">
            <a:avLst/>
          </a:prstGeom>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smtClean="0">
                <a:solidFill>
                  <a:schemeClr val="bg1"/>
                </a:solidFill>
                <a:latin typeface="微软雅黑" panose="020B0503020204020204" pitchFamily="34" charset="-122"/>
                <a:ea typeface="微软雅黑" panose="020B0503020204020204" pitchFamily="34" charset="-122"/>
              </a:rPr>
              <a:t>2-3 </a:t>
            </a:r>
            <a:r>
              <a:rPr lang="zh-CN" altLang="en-US" sz="1400" dirty="0" smtClean="0">
                <a:solidFill>
                  <a:schemeClr val="bg1"/>
                </a:solidFill>
                <a:latin typeface="微软雅黑" panose="020B0503020204020204" pitchFamily="34" charset="-122"/>
                <a:ea typeface="微软雅黑" panose="020B0503020204020204" pitchFamily="34" charset="-122"/>
              </a:rPr>
              <a:t>扼</a:t>
            </a:r>
            <a:r>
              <a:rPr lang="zh-CN" altLang="en-US" sz="1400" dirty="0">
                <a:solidFill>
                  <a:schemeClr val="bg1"/>
                </a:solidFill>
                <a:latin typeface="微软雅黑" panose="020B0503020204020204" pitchFamily="34" charset="-122"/>
                <a:ea typeface="微软雅黑" panose="020B0503020204020204" pitchFamily="34" charset="-122"/>
              </a:rPr>
              <a:t>流电感</a:t>
            </a:r>
            <a:endParaRPr lang="zh-CN" altLang="zh-CN" sz="1400" dirty="0">
              <a:solidFill>
                <a:schemeClr val="bg1"/>
              </a:solidFill>
              <a:latin typeface="微软雅黑" panose="020B0503020204020204" pitchFamily="34" charset="-122"/>
              <a:ea typeface="微软雅黑" panose="020B0503020204020204" pitchFamily="34" charset="-122"/>
            </a:endParaRPr>
          </a:p>
        </p:txBody>
      </p:sp>
      <p:pic>
        <p:nvPicPr>
          <p:cNvPr id="23" name="图片 2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6289" y="2147082"/>
            <a:ext cx="3687568" cy="1441450"/>
          </a:xfrm>
          <a:prstGeom prst="rect">
            <a:avLst/>
          </a:prstGeom>
          <a:noFill/>
          <a:ln w="9525">
            <a:noFill/>
            <a:miter lim="800000"/>
            <a:headEnd/>
            <a:tailEnd/>
          </a:ln>
        </p:spPr>
      </p:pic>
      <p:sp>
        <p:nvSpPr>
          <p:cNvPr id="13" name="矩形 12"/>
          <p:cNvSpPr/>
          <p:nvPr/>
        </p:nvSpPr>
        <p:spPr>
          <a:xfrm>
            <a:off x="771567" y="3896309"/>
            <a:ext cx="7767522" cy="1061829"/>
          </a:xfrm>
          <a:prstGeom prst="rect">
            <a:avLst/>
          </a:prstGeom>
        </p:spPr>
        <p:txBody>
          <a:bodyPr wrap="square">
            <a:spAutoFit/>
          </a:bodyPr>
          <a:lstStyle/>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主板 </a:t>
            </a:r>
            <a:r>
              <a:rPr lang="en-US" altLang="zh-CN" sz="1400" dirty="0">
                <a:solidFill>
                  <a:schemeClr val="bg1"/>
                </a:solidFill>
                <a:latin typeface="微软雅黑" panose="020B0503020204020204" pitchFamily="34" charset="-122"/>
                <a:ea typeface="微软雅黑" panose="020B0503020204020204" pitchFamily="34" charset="-122"/>
              </a:rPr>
              <a:t>CPU </a:t>
            </a:r>
            <a:r>
              <a:rPr lang="zh-CN" altLang="en-US" sz="1400" dirty="0">
                <a:solidFill>
                  <a:schemeClr val="bg1"/>
                </a:solidFill>
                <a:latin typeface="微软雅黑" panose="020B0503020204020204" pitchFamily="34" charset="-122"/>
                <a:ea typeface="微软雅黑" panose="020B0503020204020204" pitchFamily="34" charset="-122"/>
              </a:rPr>
              <a:t>供电电路中的电感线圈主要包括两种，一种是用来对电流进行滤波的，称为滤波电感；一种是用来储能的，它和场效应管、电容配合使用为 </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供电。 实际电路中通常利用电感和电容组成低通滤波系统，过滤供电电路中的高频杂波</a:t>
            </a:r>
            <a:r>
              <a:rPr lang="zh-CN" altLang="en-US" sz="1400" dirty="0">
                <a:solidFill>
                  <a:schemeClr val="bg1"/>
                </a:solidFill>
                <a:latin typeface="微软雅黑" panose="020B0503020204020204" pitchFamily="34" charset="-122"/>
                <a:ea typeface="微软雅黑" panose="020B0503020204020204" pitchFamily="34" charset="-122"/>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70202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846</TotalTime>
  <Words>2881</Words>
  <Application>Microsoft Office PowerPoint</Application>
  <PresentationFormat>全屏显示(16:9)</PresentationFormat>
  <Paragraphs>301</Paragraphs>
  <Slides>29</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 Unicode MS</vt:lpstr>
      <vt:lpstr>DIN-BoldItalic</vt:lpstr>
      <vt:lpstr>Open Sans</vt:lpstr>
      <vt:lpstr>等线</vt:lpstr>
      <vt:lpstr>宋体</vt:lpstr>
      <vt:lpstr>微软雅黑</vt:lpstr>
      <vt:lpstr>Aharoni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226</cp:revision>
  <dcterms:created xsi:type="dcterms:W3CDTF">2016-11-03T10:55:35Z</dcterms:created>
  <dcterms:modified xsi:type="dcterms:W3CDTF">2021-02-28T13:24:02Z</dcterms:modified>
</cp:coreProperties>
</file>