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8" r:id="rId3"/>
    <p:sldId id="259" r:id="rId4"/>
    <p:sldId id="334" r:id="rId5"/>
    <p:sldId id="279" r:id="rId6"/>
    <p:sldId id="284" r:id="rId7"/>
    <p:sldId id="280" r:id="rId8"/>
    <p:sldId id="285" r:id="rId9"/>
    <p:sldId id="320" r:id="rId10"/>
    <p:sldId id="301" r:id="rId11"/>
    <p:sldId id="321" r:id="rId12"/>
    <p:sldId id="281" r:id="rId13"/>
    <p:sldId id="336" r:id="rId14"/>
    <p:sldId id="288" r:id="rId15"/>
    <p:sldId id="289" r:id="rId16"/>
    <p:sldId id="290" r:id="rId17"/>
    <p:sldId id="323" r:id="rId18"/>
    <p:sldId id="291" r:id="rId19"/>
    <p:sldId id="282" r:id="rId20"/>
    <p:sldId id="295" r:id="rId21"/>
    <p:sldId id="283" r:id="rId22"/>
    <p:sldId id="296" r:id="rId23"/>
    <p:sldId id="325" r:id="rId24"/>
    <p:sldId id="326" r:id="rId25"/>
    <p:sldId id="335" r:id="rId26"/>
    <p:sldId id="299" r:id="rId2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772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486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2021/01/01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52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457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374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3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238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1687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259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911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625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2021/01/01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8371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HFS+</a:t>
            </a:r>
            <a:r>
              <a:rPr lang="zh-CN" altLang="en-US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卷还包括数据结构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913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HFS+</a:t>
            </a:r>
            <a:r>
              <a:rPr lang="zh-CN" altLang="en-US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卷头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216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HFS+</a:t>
            </a:r>
            <a:r>
              <a:rPr lang="zh-CN" altLang="en-US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目录文件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1.3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999508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9910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HFS+</a:t>
            </a:r>
            <a:r>
              <a:rPr lang="zh-CN" altLang="en-US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文件系统卷头的描述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1.4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39903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技能要求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6324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Ext2Fsd</a:t>
            </a:r>
            <a:r>
              <a:rPr lang="zh-CN" altLang="en-US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制作虚拟盘或者打开硬盘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70" r:id="rId4"/>
    <p:sldLayoutId id="2147483671" r:id="rId5"/>
    <p:sldLayoutId id="2147483664" r:id="rId6"/>
    <p:sldLayoutId id="2147483665" r:id="rId7"/>
    <p:sldLayoutId id="2147483666" r:id="rId8"/>
    <p:sldLayoutId id="2147483667" r:id="rId9"/>
    <p:sldLayoutId id="2147483669" r:id="rId10"/>
    <p:sldLayoutId id="214748366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616498" y="1593327"/>
            <a:ext cx="5754285" cy="13747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认</a:t>
            </a:r>
            <a:r>
              <a:rPr lang="zh-CN" altLang="en-US" sz="4000" b="1" spc="60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识</a:t>
            </a:r>
            <a:r>
              <a:rPr lang="en-US" altLang="zh-CN" sz="4000" b="1" spc="60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HFS</a:t>
            </a:r>
            <a:r>
              <a:rPr lang="en-US" altLang="zh-CN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+</a:t>
            </a:r>
            <a:r>
              <a:rPr lang="zh-CN" altLang="en-US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文件系统</a:t>
            </a:r>
            <a:endParaRPr lang="zh-CN" altLang="en-US" sz="4000" b="1" spc="600" dirty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6777" y="1261199"/>
            <a:ext cx="84192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目录文件描述的是卷内文件和目录的分层信息。它即作为保存所有文件及目录重要信息的容器，也作为他们的目录。文件的目录信息中最关键的部分就是扩展（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extents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）这个信息，在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extents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中有三项：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startBlock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blockCount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 of file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别表示的是开始的块、所使用的块的数目和在这些块中拥有此文件的百分比，简称扩展百分比。得知这三项之后，我们就可以知道这个文件的内容在何位置，被分为了多少个扩展，每个扩展的扩展百分比是多少。如果文件被分成了多个扩展，它将会以多行的形式写在 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extents 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下面。如果扩展数目超过了八个，则大于八的扩展会被写到扩展溢出文件中。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482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9558" y="1263793"/>
            <a:ext cx="8233376" cy="337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HFS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＋宗卷的前两个扇区是保留不用的，一般为空扇区，没有任何数据，但这两个保留不用的扇区所在的块在分配文件内会被标记为“已使用”。宗卷的第三个扇区也就是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号扇区称为“卷头”。文件系统中的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个元文件并没有被存放在一起，而是在宗卷中分布存储，它们的地址在卷头中有具体的描述。在宗卷的倒数第二个扇区处，是卷头的一个备份，最后一个扇区则保留不用。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为了保护备份卷头和卷尾最后一个扇区的保留空间，宗卷的最后一个块（如果块大小为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512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字节则为两个块）也在分配文件中被标记为“已使用”。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果宗卷所包含的扇区数不是块大小的整数倍，那么在宗卷的最后一个块的后面就会有不够一个块大小的几个扇区，这几个扇区不在文件系统的块计数之内，这时备份卷头的位置就会在最后一个块之外。在这种情况下，最后一个块也会被保留而不被占用。</a:t>
            </a:r>
          </a:p>
        </p:txBody>
      </p:sp>
    </p:spTree>
    <p:extLst>
      <p:ext uri="{BB962C8B-B14F-4D97-AF65-F5344CB8AC3E}">
        <p14:creationId xmlns:p14="http://schemas.microsoft.com/office/powerpoint/2010/main" val="280224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E2F6B397-D9F2-4B01-A283-73965BA2252D}"/>
              </a:ext>
            </a:extLst>
          </p:cNvPr>
          <p:cNvSpPr txBox="1"/>
          <p:nvPr/>
        </p:nvSpPr>
        <p:spPr>
          <a:xfrm>
            <a:off x="1778215" y="4232732"/>
            <a:ext cx="5438131" cy="490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2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学会用</a:t>
            </a:r>
            <a:r>
              <a:rPr lang="en-US" altLang="zh-CN" sz="2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Ext2Fsd</a:t>
            </a:r>
            <a:r>
              <a:rPr lang="zh-CN" altLang="en-US" sz="2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制作虚拟盘或者打开硬盘</a:t>
            </a:r>
            <a:endParaRPr lang="zh-CN" altLang="zh-CN" sz="2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772" y="1283335"/>
            <a:ext cx="4910455" cy="28570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644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2DF3D51-20EC-48EB-9266-01A3646489A8}"/>
              </a:ext>
            </a:extLst>
          </p:cNvPr>
          <p:cNvSpPr/>
          <p:nvPr/>
        </p:nvSpPr>
        <p:spPr>
          <a:xfrm>
            <a:off x="338051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5D3A687-4ADF-43C0-AB52-56E39E5153DD}"/>
              </a:ext>
            </a:extLst>
          </p:cNvPr>
          <p:cNvSpPr/>
          <p:nvPr/>
        </p:nvSpPr>
        <p:spPr>
          <a:xfrm>
            <a:off x="4966890" y="4490853"/>
            <a:ext cx="2500493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磁盘格式化成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512596" y="1718132"/>
            <a:ext cx="2867914" cy="2533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先用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MacDrive 10(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苹果虚拟机软件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＋虚拟盘或者格式成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＋系统方法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create→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选择需要格式化硬盘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1-1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109" y="1352468"/>
            <a:ext cx="4608945" cy="29368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E03C80-EBC3-4B62-9EAA-81E853D80351}"/>
              </a:ext>
            </a:extLst>
          </p:cNvPr>
          <p:cNvSpPr/>
          <p:nvPr/>
        </p:nvSpPr>
        <p:spPr>
          <a:xfrm>
            <a:off x="3079884" y="4375818"/>
            <a:ext cx="2820004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1-2 HFS+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文件系统的制作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C13F31C-BEA6-41ED-90BA-A27B22543641}"/>
              </a:ext>
            </a:extLst>
          </p:cNvPr>
          <p:cNvSpPr txBox="1"/>
          <p:nvPr/>
        </p:nvSpPr>
        <p:spPr>
          <a:xfrm>
            <a:off x="369364" y="1296928"/>
            <a:ext cx="7961835" cy="1122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Initialize disk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，选择默认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HSF+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格式，点击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Initialize disk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即可，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6C04460-1B76-4A5B-B228-04BA3DE40DCA}"/>
              </a:ext>
            </a:extLst>
          </p:cNvPr>
          <p:cNvSpPr/>
          <p:nvPr/>
        </p:nvSpPr>
        <p:spPr>
          <a:xfrm>
            <a:off x="3384703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945" y="2527905"/>
            <a:ext cx="4944110" cy="17392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2866074" y="4193486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1-3 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系统完成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8048110" cy="1122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Initialize disk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文件系统制作完成后，点击关闭即可，提示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3338521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460" y="2864600"/>
            <a:ext cx="2916872" cy="119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2637951" y="4600406"/>
            <a:ext cx="3448813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1-4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能够正常识别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018810"/>
            <a:ext cx="8195892" cy="1122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系统完成后发现在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系统中该盘并且虚拟机也显示该盘，如下图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1-4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3347758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59" y="2145662"/>
            <a:ext cx="3883977" cy="2317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054" y="2976430"/>
            <a:ext cx="4097946" cy="7545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903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2193473" y="4175000"/>
            <a:ext cx="4757053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1-5 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HSF+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文件系统正常写入文件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3" y="1006166"/>
            <a:ext cx="8038859" cy="1122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制作完成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文件系统并且可以正常放入文件，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1-5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3441700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700" y="2381190"/>
            <a:ext cx="2260600" cy="15411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86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162736" y="1116490"/>
            <a:ext cx="8839200" cy="105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文件系统的基本结构。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文件系统引导扇区、驱动程序描述符表、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APM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映射表表项、文件系统分区映射表项、文件卷头等参数。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利用数据恢复软件完成对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文件系统认知。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992947"/>
              </p:ext>
            </p:extLst>
          </p:nvPr>
        </p:nvGraphicFramePr>
        <p:xfrm>
          <a:off x="679241" y="2283768"/>
          <a:ext cx="7806190" cy="260790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094141">
                  <a:extLst>
                    <a:ext uri="{9D8B030D-6E8A-4147-A177-3AD203B41FA5}">
                      <a16:colId xmlns:a16="http://schemas.microsoft.com/office/drawing/2014/main" val="1740732374"/>
                    </a:ext>
                  </a:extLst>
                </a:gridCol>
                <a:gridCol w="1979972">
                  <a:extLst>
                    <a:ext uri="{9D8B030D-6E8A-4147-A177-3AD203B41FA5}">
                      <a16:colId xmlns:a16="http://schemas.microsoft.com/office/drawing/2014/main" val="452465208"/>
                    </a:ext>
                  </a:extLst>
                </a:gridCol>
                <a:gridCol w="2345944">
                  <a:extLst>
                    <a:ext uri="{9D8B030D-6E8A-4147-A177-3AD203B41FA5}">
                      <a16:colId xmlns:a16="http://schemas.microsoft.com/office/drawing/2014/main" val="2933251369"/>
                    </a:ext>
                  </a:extLst>
                </a:gridCol>
                <a:gridCol w="728169">
                  <a:extLst>
                    <a:ext uri="{9D8B030D-6E8A-4147-A177-3AD203B41FA5}">
                      <a16:colId xmlns:a16="http://schemas.microsoft.com/office/drawing/2014/main" val="1962453668"/>
                    </a:ext>
                  </a:extLst>
                </a:gridCol>
                <a:gridCol w="828982">
                  <a:extLst>
                    <a:ext uri="{9D8B030D-6E8A-4147-A177-3AD203B41FA5}">
                      <a16:colId xmlns:a16="http://schemas.microsoft.com/office/drawing/2014/main" val="2795492279"/>
                    </a:ext>
                  </a:extLst>
                </a:gridCol>
                <a:gridCol w="828982">
                  <a:extLst>
                    <a:ext uri="{9D8B030D-6E8A-4147-A177-3AD203B41FA5}">
                      <a16:colId xmlns:a16="http://schemas.microsoft.com/office/drawing/2014/main" val="3814257506"/>
                    </a:ext>
                  </a:extLst>
                </a:gridCol>
              </a:tblGrid>
              <a:tr h="345394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评价主体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评分标准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分值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学生自评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教师评价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/>
                </a:tc>
                <a:extLst>
                  <a:ext uri="{0D108BD9-81ED-4DB2-BD59-A6C34878D82A}">
                    <a16:rowId xmlns:a16="http://schemas.microsoft.com/office/drawing/2014/main" val="1248419156"/>
                  </a:ext>
                </a:extLst>
              </a:tr>
              <a:tr h="863485">
                <a:tc rowSpan="2"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任务</a:t>
                      </a:r>
                      <a:r>
                        <a:rPr lang="en-US" sz="1000" kern="0">
                          <a:effectLst/>
                        </a:rPr>
                        <a:t>1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认识</a:t>
                      </a:r>
                      <a:r>
                        <a:rPr lang="en-US" sz="1000" kern="0">
                          <a:effectLst/>
                        </a:rPr>
                        <a:t>HFS+</a:t>
                      </a:r>
                      <a:r>
                        <a:rPr lang="zh-CN" sz="1000" kern="0">
                          <a:effectLst/>
                        </a:rPr>
                        <a:t>文件系统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操作评价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1.</a:t>
                      </a:r>
                      <a:r>
                        <a:rPr lang="zh-CN" sz="1000" kern="0">
                          <a:effectLst/>
                        </a:rPr>
                        <a:t>熟练使用</a:t>
                      </a:r>
                      <a:r>
                        <a:rPr lang="en-US" sz="1000" kern="0">
                          <a:effectLst/>
                        </a:rPr>
                        <a:t>Winhex</a:t>
                      </a:r>
                      <a:r>
                        <a:rPr lang="zh-CN" sz="1000" kern="0">
                          <a:effectLst/>
                        </a:rPr>
                        <a:t>软件</a:t>
                      </a:r>
                      <a:r>
                        <a:rPr lang="zh-CN" sz="1000" kern="100">
                          <a:effectLst/>
                        </a:rPr>
                        <a:t>了</a:t>
                      </a:r>
                      <a:r>
                        <a:rPr lang="zh-CN" sz="1000" kern="0">
                          <a:effectLst/>
                        </a:rPr>
                        <a:t>解</a:t>
                      </a:r>
                      <a:r>
                        <a:rPr lang="en-US" sz="1200" kern="100">
                          <a:effectLst/>
                        </a:rPr>
                        <a:t>HFS+</a:t>
                      </a:r>
                      <a:r>
                        <a:rPr lang="zh-CN" sz="1000" kern="0">
                          <a:effectLst/>
                        </a:rPr>
                        <a:t>文件系统的基本结构。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2.</a:t>
                      </a:r>
                      <a:r>
                        <a:rPr lang="zh-CN" sz="1000" kern="0">
                          <a:effectLst/>
                        </a:rPr>
                        <a:t>快速找出导扇区、驱动程序描述符表、</a:t>
                      </a:r>
                      <a:r>
                        <a:rPr lang="en-US" sz="1000" kern="0">
                          <a:effectLst/>
                        </a:rPr>
                        <a:t>APM</a:t>
                      </a:r>
                      <a:r>
                        <a:rPr lang="zh-CN" sz="1000" kern="0">
                          <a:effectLst/>
                        </a:rPr>
                        <a:t>映射表表项、文件系统分区映射表项、文件卷头位置。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50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extLst>
                  <a:ext uri="{0D108BD9-81ED-4DB2-BD59-A6C34878D82A}">
                    <a16:rowId xmlns:a16="http://schemas.microsoft.com/office/drawing/2014/main" val="1304612245"/>
                  </a:ext>
                </a:extLst>
              </a:tr>
              <a:tr h="6907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成果评价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1. </a:t>
                      </a:r>
                      <a:r>
                        <a:rPr lang="zh-CN" sz="1000" kern="0">
                          <a:effectLst/>
                        </a:rPr>
                        <a:t>了解</a:t>
                      </a:r>
                      <a:r>
                        <a:rPr lang="en-US" sz="1000" kern="0">
                          <a:effectLst/>
                        </a:rPr>
                        <a:t>HFS+</a:t>
                      </a:r>
                      <a:r>
                        <a:rPr lang="zh-CN" sz="1000" kern="0">
                          <a:effectLst/>
                        </a:rPr>
                        <a:t>文件系统的基本结构；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2.</a:t>
                      </a:r>
                      <a:r>
                        <a:rPr lang="zh-CN" sz="1000" kern="0">
                          <a:effectLst/>
                        </a:rPr>
                        <a:t>完成案例对</a:t>
                      </a:r>
                      <a:r>
                        <a:rPr lang="en-US" sz="1000" kern="0">
                          <a:effectLst/>
                        </a:rPr>
                        <a:t>HFS+</a:t>
                      </a:r>
                      <a:r>
                        <a:rPr lang="zh-CN" sz="1000" kern="0">
                          <a:effectLst/>
                        </a:rPr>
                        <a:t>文件系统的认知。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50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extLst>
                  <a:ext uri="{0D108BD9-81ED-4DB2-BD59-A6C34878D82A}">
                    <a16:rowId xmlns:a16="http://schemas.microsoft.com/office/drawing/2014/main" val="1526227118"/>
                  </a:ext>
                </a:extLst>
              </a:tr>
              <a:tr h="334169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合计（满分</a:t>
                      </a:r>
                      <a:r>
                        <a:rPr lang="en-US" sz="1000" kern="0">
                          <a:effectLst/>
                        </a:rPr>
                        <a:t>100</a:t>
                      </a:r>
                      <a:r>
                        <a:rPr lang="zh-CN" sz="1000" kern="0">
                          <a:effectLst/>
                        </a:rPr>
                        <a:t>分）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96" marR="68096" marT="0" marB="0" anchor="ctr"/>
                </a:tc>
                <a:extLst>
                  <a:ext uri="{0D108BD9-81ED-4DB2-BD59-A6C34878D82A}">
                    <a16:rowId xmlns:a16="http://schemas.microsoft.com/office/drawing/2014/main" val="1286585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54102" y="517193"/>
            <a:ext cx="249574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卷头前三个扇区分析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75649" y="1263982"/>
            <a:ext cx="7939301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文件系统首先被分为若干扇区，前面三个扇区并不是卷头，而是驱动程序描述符表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号扇区、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号扇区、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号扇区、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号扇区。其中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号扇区是表示驱动程序描述符表、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号扇区是表示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APM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映射表表项（系统内容）、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号扇区是表示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APM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映射表表项（系统内容）、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号扇区是表示文件系统分区映射表项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75649" y="1227036"/>
            <a:ext cx="7939301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驱动程序描述符表记录了文件系统签名、每扇区字节数、磁盘的扇区总数等等。如下图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1-6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</a:t>
            </a:r>
            <a:r>
              <a:rPr lang="zh-CN" altLang="en-US" sz="18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8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45 52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代表文件系统前面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02 00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代表每扇区字节数、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3A 20 00 00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代表磁盘的扇区总数</a:t>
            </a:r>
            <a:r>
              <a:rPr lang="zh-CN" altLang="en-US" sz="18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57537" y="517193"/>
            <a:ext cx="23226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驱动程序描述符表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25" y="3299015"/>
            <a:ext cx="7639341" cy="84590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993634" y="4345940"/>
            <a:ext cx="2977122" cy="34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1-6 HFS+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驱动程序描述表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50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58110" y="517193"/>
            <a:ext cx="326358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HFS+APM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映射表表项（系统内容）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52582" y="1042309"/>
            <a:ext cx="8149244" cy="1895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 APM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映射表表项记录了文件签名值、磁盘分区的总个数（两个系统盘，加用户盘）、</a:t>
            </a:r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分区的起始扇区（在此指当前位置）、分区的总扇区数、分区的名称、分区的类型、数据区起始扇区（相对于现在的扇区）、数据区的大小（和分区总扇区数一样）、分区状态、引导代码的起始扇区、引导代码的扇区数、引导代码的装载地址等等。如下图</a:t>
            </a:r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1-7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00" y="2966371"/>
            <a:ext cx="6920960" cy="15578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2486677" y="4583025"/>
            <a:ext cx="4081054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图1-7 HFS+APM映射表表项（系统内容）</a:t>
            </a:r>
          </a:p>
        </p:txBody>
      </p:sp>
    </p:spTree>
    <p:extLst>
      <p:ext uri="{BB962C8B-B14F-4D97-AF65-F5344CB8AC3E}">
        <p14:creationId xmlns:p14="http://schemas.microsoft.com/office/powerpoint/2010/main" val="299186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367004" y="517193"/>
            <a:ext cx="370761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文件系统分区映射表项（系统内容）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52582" y="1042309"/>
            <a:ext cx="8149244" cy="1895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文件系统分区映射表项记录了文件签名值、磁盘分区的总个数（两个系统盘，加用户盘）、</a:t>
            </a:r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分区的起始扇区（在此指当前位置）、分区的总扇区数、分区的名称、分区的类型、数据区起始扇区（相对于现在的扇区）、数据区的大小（和分区总扇区数一样）、分区状态、引导代码的起始扇区、引导代码的扇区数、引导代码的装载地址等等。如下图</a:t>
            </a:r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1-8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86677" y="4583025"/>
            <a:ext cx="3463897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1-8 HFS+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文件系统分区映射表项</a:t>
            </a: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97" y="2936529"/>
            <a:ext cx="7079512" cy="1646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690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3" y="2600114"/>
            <a:ext cx="4076798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056481" y="2672352"/>
              <a:ext cx="3048401" cy="359715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 </a:t>
              </a:r>
              <a:r>
                <a:rPr lang="en-US" altLang="zh-CN" sz="2000" b="1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HFS+</a:t>
              </a:r>
              <a:r>
                <a:rPr lang="zh-CN" altLang="en-US" sz="2000" b="1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文件系统</a:t>
              </a:r>
              <a:endPara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87" name="TextBox 6">
            <a:extLst>
              <a:ext uri="{FF2B5EF4-FFF2-40B4-BE49-F238E27FC236}">
                <a16:creationId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258618" y="1026950"/>
            <a:ext cx="8541412" cy="3936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＋把文件系统的“卷”称为“宗卷”，在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盛行的年代中，使用苹果操作系统的人可以谓之小众，始终在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3%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8%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之间徘徊。因此也不难理解几乎难以见到对苹果的操作系统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MacOS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及苹果的专用文件系统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取证探讨的文章</a:t>
            </a:r>
            <a:r>
              <a:rPr lang="zh-CN" altLang="en-US" sz="1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8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着苹果公司的发展以及苹果在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iPhone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手机上的成功，人们的目光也开始转移到苹果公司的电脑上来，数据显示苹果电脑的用户在与日据增</a:t>
            </a:r>
            <a:r>
              <a:rPr lang="zh-CN" altLang="en-US" sz="1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8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此，对苹果的操作系统及对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的数据恢复需求也亟需跟上步伐，对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文件系统的数据恢复也具有了重要的意义。而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iPhone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手机和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iPad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平板电脑的文件系统也是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，因此，对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文件系统的数据恢复的研究，对于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iPhone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手机和</a:t>
            </a:r>
            <a:r>
              <a:rPr lang="en-US" altLang="zh-CN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iPad</a:t>
            </a: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平板电脑的数据恢复也有一定的指导作用。</a:t>
            </a:r>
            <a:endParaRPr lang="zh-CN" altLang="en-US" sz="18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033818" y="1119314"/>
            <a:ext cx="38977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所谓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，即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分层文件系统（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Hierarchical File System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）的缩写。它是一种由苹果公司开发的文件系统，常用于大型存储介质，如硬盘、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CD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及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DVD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、苹果的操作系统（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Mac OS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），都是采用此种文件系统作为首选及默认的文件系统来管理文件。而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HFS+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则是由苹果于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1998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年发布的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改良版文件系统，它主要改进了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HFS 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文件系统的结构和对数据管理中存在的不足。</a:t>
            </a:r>
            <a:endParaRPr lang="zh-CN" altLang="en-US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查看源图像">
            <a:extLst>
              <a:ext uri="{FF2B5EF4-FFF2-40B4-BE49-F238E27FC236}">
                <a16:creationId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45" y="1169970"/>
            <a:ext cx="4689847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37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061907"/>
            <a:chOff x="859536" y="1549889"/>
            <a:chExt cx="5742745" cy="1061065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923185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了解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HFS+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磁盘存储数据原</a:t>
              </a:r>
              <a:r>
                <a:rPr lang="zh-CN" altLang="en-US" sz="14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理</a:t>
              </a:r>
              <a:endParaRPr lang="en-US" altLang="zh-CN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4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HFS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磁盘的文件系统结</a:t>
              </a:r>
              <a:r>
                <a:rPr lang="zh-CN" altLang="en-US" sz="14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构</a:t>
              </a:r>
              <a:endParaRPr lang="en-US" altLang="zh-CN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6" y="2088149"/>
              <a:ext cx="26988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学会用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Ext2Fsd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制作虚拟</a:t>
              </a:r>
              <a:r>
                <a:rPr lang="zh-CN" altLang="en-US" sz="14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盘</a:t>
              </a:r>
              <a:endParaRPr lang="en-US" altLang="zh-CN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或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者打开硬盘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9558" y="1104778"/>
            <a:ext cx="8233376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）保留区：出现在卷的最开头和最末尾。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）卷头：包含此卷的各种信息，包括此卷的其它重要系统结构的分配信息，卷头有一个备份卷头，被分配在靠近此卷末尾的位置。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）目录 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树：存储所有文件及目录的基本数据元信息，包括每个文件的前一至八个扩展信息（如果它存在后面的七个扩展信息的话）；文件系统的分层结构也通过存储父子节点关系的方式记录在其中。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）扩展溢出 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树：存储超出八个扩展后溢出的扩展信息。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）属性 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树：存储了文件和目录的扩展属性。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）日志文件：用来保存文件系统日志以及日志文件自己的信息。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9558" y="1286852"/>
            <a:ext cx="8233376" cy="337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从卷的开始到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1024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字节为卷的保留区，之后的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512 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字节称之为卷头信息。卷头信息包含了各种重要的数据结构的分配位置。不同于卷头，也不同于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 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FATS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HFS+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的其它数据结构文件没有一个固定的分配区，只有通过卷头才到找到这些数据结构文件的分配位置。卷头可以看成是整个操作系统或者磁盘工具读取此卷的必经之起点。在卷头最开始的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HFS Plus Volume 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HFS Plus Volume Header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中能看到这个卷的一些基本信息，之后的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Allocation Bitmap File 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Extents Overflow File 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Catalog File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Attributes File 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Startup File 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的信息对我们的数据恢复来说则显得额外重要，这此信息分别表示了这些数据结构文件的位置及大小，，有了这些信息，我们就可以直接导出相应的数据结构文件，来对整个文件系统进行研究。</a:t>
            </a:r>
          </a:p>
        </p:txBody>
      </p:sp>
    </p:spTree>
    <p:extLst>
      <p:ext uri="{BB962C8B-B14F-4D97-AF65-F5344CB8AC3E}">
        <p14:creationId xmlns:p14="http://schemas.microsoft.com/office/powerpoint/2010/main" val="226005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848</TotalTime>
  <Words>3148</Words>
  <Application>Microsoft Office PowerPoint</Application>
  <PresentationFormat>全屏显示(16:9)</PresentationFormat>
  <Paragraphs>224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Aharoni</vt:lpstr>
      <vt:lpstr>Arial Unicode MS</vt:lpstr>
      <vt:lpstr>DIN-BoldItalic</vt:lpstr>
      <vt:lpstr>Open Sans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Administrator</cp:lastModifiedBy>
  <cp:revision>181</cp:revision>
  <dcterms:created xsi:type="dcterms:W3CDTF">2016-11-03T10:55:35Z</dcterms:created>
  <dcterms:modified xsi:type="dcterms:W3CDTF">2021-01-01T07:16:53Z</dcterms:modified>
</cp:coreProperties>
</file>