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256" r:id="rId2"/>
    <p:sldId id="258" r:id="rId3"/>
    <p:sldId id="259" r:id="rId4"/>
    <p:sldId id="279" r:id="rId5"/>
    <p:sldId id="284" r:id="rId6"/>
    <p:sldId id="280" r:id="rId7"/>
    <p:sldId id="285" r:id="rId8"/>
    <p:sldId id="300" r:id="rId9"/>
    <p:sldId id="281" r:id="rId10"/>
    <p:sldId id="287" r:id="rId11"/>
    <p:sldId id="288" r:id="rId12"/>
    <p:sldId id="289" r:id="rId13"/>
    <p:sldId id="290" r:id="rId14"/>
    <p:sldId id="291" r:id="rId15"/>
    <p:sldId id="282" r:id="rId16"/>
    <p:sldId id="295" r:id="rId17"/>
    <p:sldId id="283" r:id="rId18"/>
    <p:sldId id="296" r:id="rId19"/>
    <p:sldId id="323" r:id="rId20"/>
    <p:sldId id="299" r:id="rId21"/>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CC"/>
    <a:srgbClr val="CCFF66"/>
    <a:srgbClr val="83BB4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263" autoAdjust="0"/>
    <p:restoredTop sz="94660"/>
  </p:normalViewPr>
  <p:slideViewPr>
    <p:cSldViewPr snapToGrid="0">
      <p:cViewPr varScale="1">
        <p:scale>
          <a:sx n="113" d="100"/>
          <a:sy n="113" d="100"/>
        </p:scale>
        <p:origin x="552" y="77"/>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20E8CD-5E1B-42EE-8B20-76330230D97F}" type="datetimeFigureOut">
              <a:rPr lang="zh-CN" altLang="en-US" smtClean="0"/>
              <a:t>2021/2/1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58A07B-FB81-4C63-B179-393650762683}" type="slidenum">
              <a:rPr lang="zh-CN" altLang="en-US" smtClean="0"/>
              <a:t>‹#›</a:t>
            </a:fld>
            <a:endParaRPr lang="zh-CN" altLang="en-US"/>
          </a:p>
        </p:txBody>
      </p:sp>
    </p:spTree>
    <p:extLst>
      <p:ext uri="{BB962C8B-B14F-4D97-AF65-F5344CB8AC3E}">
        <p14:creationId xmlns:p14="http://schemas.microsoft.com/office/powerpoint/2010/main" val="1937140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a:t>
            </a:fld>
            <a:endParaRPr lang="zh-CN" altLang="en-US"/>
          </a:p>
        </p:txBody>
      </p:sp>
    </p:spTree>
    <p:extLst>
      <p:ext uri="{BB962C8B-B14F-4D97-AF65-F5344CB8AC3E}">
        <p14:creationId xmlns:p14="http://schemas.microsoft.com/office/powerpoint/2010/main" val="3968924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10</a:t>
            </a:fld>
            <a:endParaRPr lang="zh-CN" altLang="en-US"/>
          </a:p>
        </p:txBody>
      </p:sp>
    </p:spTree>
    <p:extLst>
      <p:ext uri="{BB962C8B-B14F-4D97-AF65-F5344CB8AC3E}">
        <p14:creationId xmlns:p14="http://schemas.microsoft.com/office/powerpoint/2010/main" val="30317889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11</a:t>
            </a:fld>
            <a:endParaRPr lang="zh-CN" altLang="en-US"/>
          </a:p>
        </p:txBody>
      </p:sp>
    </p:spTree>
    <p:extLst>
      <p:ext uri="{BB962C8B-B14F-4D97-AF65-F5344CB8AC3E}">
        <p14:creationId xmlns:p14="http://schemas.microsoft.com/office/powerpoint/2010/main" val="13172883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12</a:t>
            </a:fld>
            <a:endParaRPr lang="zh-CN" altLang="en-US"/>
          </a:p>
        </p:txBody>
      </p:sp>
    </p:spTree>
    <p:extLst>
      <p:ext uri="{BB962C8B-B14F-4D97-AF65-F5344CB8AC3E}">
        <p14:creationId xmlns:p14="http://schemas.microsoft.com/office/powerpoint/2010/main" val="41041814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13</a:t>
            </a:fld>
            <a:endParaRPr lang="zh-CN" altLang="en-US"/>
          </a:p>
        </p:txBody>
      </p:sp>
    </p:spTree>
    <p:extLst>
      <p:ext uri="{BB962C8B-B14F-4D97-AF65-F5344CB8AC3E}">
        <p14:creationId xmlns:p14="http://schemas.microsoft.com/office/powerpoint/2010/main" val="26815290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14</a:t>
            </a:fld>
            <a:endParaRPr lang="zh-CN" altLang="en-US"/>
          </a:p>
        </p:txBody>
      </p:sp>
    </p:spTree>
    <p:extLst>
      <p:ext uri="{BB962C8B-B14F-4D97-AF65-F5344CB8AC3E}">
        <p14:creationId xmlns:p14="http://schemas.microsoft.com/office/powerpoint/2010/main" val="19288483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15</a:t>
            </a:fld>
            <a:endParaRPr lang="zh-CN" altLang="en-US"/>
          </a:p>
        </p:txBody>
      </p:sp>
    </p:spTree>
    <p:extLst>
      <p:ext uri="{BB962C8B-B14F-4D97-AF65-F5344CB8AC3E}">
        <p14:creationId xmlns:p14="http://schemas.microsoft.com/office/powerpoint/2010/main" val="38971199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16</a:t>
            </a:fld>
            <a:endParaRPr lang="zh-CN" altLang="en-US"/>
          </a:p>
        </p:txBody>
      </p:sp>
    </p:spTree>
    <p:extLst>
      <p:ext uri="{BB962C8B-B14F-4D97-AF65-F5344CB8AC3E}">
        <p14:creationId xmlns:p14="http://schemas.microsoft.com/office/powerpoint/2010/main" val="30910004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17</a:t>
            </a:fld>
            <a:endParaRPr lang="zh-CN" altLang="en-US"/>
          </a:p>
        </p:txBody>
      </p:sp>
    </p:spTree>
    <p:extLst>
      <p:ext uri="{BB962C8B-B14F-4D97-AF65-F5344CB8AC3E}">
        <p14:creationId xmlns:p14="http://schemas.microsoft.com/office/powerpoint/2010/main" val="8337069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18</a:t>
            </a:fld>
            <a:endParaRPr lang="zh-CN" altLang="en-US"/>
          </a:p>
        </p:txBody>
      </p:sp>
    </p:spTree>
    <p:extLst>
      <p:ext uri="{BB962C8B-B14F-4D97-AF65-F5344CB8AC3E}">
        <p14:creationId xmlns:p14="http://schemas.microsoft.com/office/powerpoint/2010/main" val="26590493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19</a:t>
            </a:fld>
            <a:endParaRPr lang="zh-CN" altLang="en-US"/>
          </a:p>
        </p:txBody>
      </p:sp>
    </p:spTree>
    <p:extLst>
      <p:ext uri="{BB962C8B-B14F-4D97-AF65-F5344CB8AC3E}">
        <p14:creationId xmlns:p14="http://schemas.microsoft.com/office/powerpoint/2010/main" val="26590493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a:t>
            </a:fld>
            <a:endParaRPr lang="zh-CN" altLang="en-US"/>
          </a:p>
        </p:txBody>
      </p:sp>
    </p:spTree>
    <p:extLst>
      <p:ext uri="{BB962C8B-B14F-4D97-AF65-F5344CB8AC3E}">
        <p14:creationId xmlns:p14="http://schemas.microsoft.com/office/powerpoint/2010/main" val="31925303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20</a:t>
            </a:fld>
            <a:endParaRPr lang="zh-CN" altLang="en-US"/>
          </a:p>
        </p:txBody>
      </p:sp>
    </p:spTree>
    <p:extLst>
      <p:ext uri="{BB962C8B-B14F-4D97-AF65-F5344CB8AC3E}">
        <p14:creationId xmlns:p14="http://schemas.microsoft.com/office/powerpoint/2010/main" val="12299022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3</a:t>
            </a:fld>
            <a:endParaRPr lang="zh-CN" altLang="en-US"/>
          </a:p>
        </p:txBody>
      </p:sp>
    </p:spTree>
    <p:extLst>
      <p:ext uri="{BB962C8B-B14F-4D97-AF65-F5344CB8AC3E}">
        <p14:creationId xmlns:p14="http://schemas.microsoft.com/office/powerpoint/2010/main" val="9715849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4</a:t>
            </a:fld>
            <a:endParaRPr lang="zh-CN" altLang="en-US"/>
          </a:p>
        </p:txBody>
      </p:sp>
    </p:spTree>
    <p:extLst>
      <p:ext uri="{BB962C8B-B14F-4D97-AF65-F5344CB8AC3E}">
        <p14:creationId xmlns:p14="http://schemas.microsoft.com/office/powerpoint/2010/main" val="37543532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5</a:t>
            </a:fld>
            <a:endParaRPr lang="zh-CN" altLang="en-US"/>
          </a:p>
        </p:txBody>
      </p:sp>
    </p:spTree>
    <p:extLst>
      <p:ext uri="{BB962C8B-B14F-4D97-AF65-F5344CB8AC3E}">
        <p14:creationId xmlns:p14="http://schemas.microsoft.com/office/powerpoint/2010/main" val="552224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6</a:t>
            </a:fld>
            <a:endParaRPr lang="zh-CN" altLang="en-US"/>
          </a:p>
        </p:txBody>
      </p:sp>
    </p:spTree>
    <p:extLst>
      <p:ext uri="{BB962C8B-B14F-4D97-AF65-F5344CB8AC3E}">
        <p14:creationId xmlns:p14="http://schemas.microsoft.com/office/powerpoint/2010/main" val="6998807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7</a:t>
            </a:fld>
            <a:endParaRPr lang="zh-CN" altLang="en-US"/>
          </a:p>
        </p:txBody>
      </p:sp>
    </p:spTree>
    <p:extLst>
      <p:ext uri="{BB962C8B-B14F-4D97-AF65-F5344CB8AC3E}">
        <p14:creationId xmlns:p14="http://schemas.microsoft.com/office/powerpoint/2010/main" val="11225306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8</a:t>
            </a:fld>
            <a:endParaRPr lang="zh-CN" altLang="en-US"/>
          </a:p>
        </p:txBody>
      </p:sp>
    </p:spTree>
    <p:extLst>
      <p:ext uri="{BB962C8B-B14F-4D97-AF65-F5344CB8AC3E}">
        <p14:creationId xmlns:p14="http://schemas.microsoft.com/office/powerpoint/2010/main" val="11225306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9</a:t>
            </a:fld>
            <a:endParaRPr lang="zh-CN" altLang="en-US"/>
          </a:p>
        </p:txBody>
      </p:sp>
    </p:spTree>
    <p:extLst>
      <p:ext uri="{BB962C8B-B14F-4D97-AF65-F5344CB8AC3E}">
        <p14:creationId xmlns:p14="http://schemas.microsoft.com/office/powerpoint/2010/main" val="36236954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xmlns=""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xmlns=""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a typeface="微软雅黑" panose="020B0503020204020204" pitchFamily="34" charset="-122"/>
                </a:endParaRPr>
              </a:p>
            </p:txBody>
          </p:sp>
          <p:sp>
            <p:nvSpPr>
              <p:cNvPr id="11" name="椭圆 10">
                <a:extLst>
                  <a:ext uri="{FF2B5EF4-FFF2-40B4-BE49-F238E27FC236}">
                    <a16:creationId xmlns:a16="http://schemas.microsoft.com/office/drawing/2014/main" xmlns=""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dirty="0">
                  <a:solidFill>
                    <a:srgbClr val="83BB48"/>
                  </a:solidFill>
                  <a:ea typeface="微软雅黑" panose="020B0503020204020204" pitchFamily="34" charset="-122"/>
                </a:endParaRPr>
              </a:p>
            </p:txBody>
          </p:sp>
          <p:sp>
            <p:nvSpPr>
              <p:cNvPr id="12" name="椭圆 11">
                <a:extLst>
                  <a:ext uri="{FF2B5EF4-FFF2-40B4-BE49-F238E27FC236}">
                    <a16:creationId xmlns:a16="http://schemas.microsoft.com/office/drawing/2014/main" xmlns=""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xmlns=""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dirty="0">
                  <a:solidFill>
                    <a:srgbClr val="FF0000"/>
                  </a:solidFill>
                  <a:ea typeface="微软雅黑" panose="020B0503020204020204" pitchFamily="34" charset="-122"/>
                </a:endParaRPr>
              </a:p>
            </p:txBody>
          </p:sp>
        </p:grpSp>
        <p:sp>
          <p:nvSpPr>
            <p:cNvPr id="9" name="Oval 21">
              <a:extLst>
                <a:ext uri="{FF2B5EF4-FFF2-40B4-BE49-F238E27FC236}">
                  <a16:creationId xmlns:a16="http://schemas.microsoft.com/office/drawing/2014/main" xmlns=""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xmlns=""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Tree>
    <p:extLst>
      <p:ext uri="{BB962C8B-B14F-4D97-AF65-F5344CB8AC3E}">
        <p14:creationId xmlns:p14="http://schemas.microsoft.com/office/powerpoint/2010/main" val="31346125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xmlns=""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xmlns=""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a typeface="微软雅黑" panose="020B0503020204020204" pitchFamily="34" charset="-122"/>
                </a:endParaRPr>
              </a:p>
            </p:txBody>
          </p:sp>
          <p:sp>
            <p:nvSpPr>
              <p:cNvPr id="11" name="椭圆 10">
                <a:extLst>
                  <a:ext uri="{FF2B5EF4-FFF2-40B4-BE49-F238E27FC236}">
                    <a16:creationId xmlns:a16="http://schemas.microsoft.com/office/drawing/2014/main" xmlns=""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dirty="0">
                  <a:solidFill>
                    <a:srgbClr val="83BB48"/>
                  </a:solidFill>
                  <a:ea typeface="微软雅黑" panose="020B0503020204020204" pitchFamily="34" charset="-122"/>
                </a:endParaRPr>
              </a:p>
            </p:txBody>
          </p:sp>
          <p:sp>
            <p:nvSpPr>
              <p:cNvPr id="12" name="椭圆 11">
                <a:extLst>
                  <a:ext uri="{FF2B5EF4-FFF2-40B4-BE49-F238E27FC236}">
                    <a16:creationId xmlns:a16="http://schemas.microsoft.com/office/drawing/2014/main" xmlns=""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xmlns=""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dirty="0">
                  <a:solidFill>
                    <a:srgbClr val="FF0000"/>
                  </a:solidFill>
                  <a:ea typeface="微软雅黑" panose="020B0503020204020204" pitchFamily="34" charset="-122"/>
                </a:endParaRPr>
              </a:p>
            </p:txBody>
          </p:sp>
        </p:grpSp>
        <p:sp>
          <p:nvSpPr>
            <p:cNvPr id="9" name="Oval 21">
              <a:extLst>
                <a:ext uri="{FF2B5EF4-FFF2-40B4-BE49-F238E27FC236}">
                  <a16:creationId xmlns:a16="http://schemas.microsoft.com/office/drawing/2014/main" xmlns=""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xmlns=""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15" name="矩形 14">
            <a:extLst>
              <a:ext uri="{FF2B5EF4-FFF2-40B4-BE49-F238E27FC236}">
                <a16:creationId xmlns:a16="http://schemas.microsoft.com/office/drawing/2014/main" xmlns="" id="{F50BC9A4-A06F-43FB-A566-44B5F06B1387}"/>
              </a:ext>
            </a:extLst>
          </p:cNvPr>
          <p:cNvSpPr/>
          <p:nvPr userDrawn="1"/>
        </p:nvSpPr>
        <p:spPr>
          <a:xfrm>
            <a:off x="817625" y="534561"/>
            <a:ext cx="1860381" cy="276999"/>
          </a:xfrm>
          <a:prstGeom prst="rect">
            <a:avLst/>
          </a:prstGeom>
        </p:spPr>
        <p:txBody>
          <a:bodyPr wrap="none">
            <a:spAutoFit/>
          </a:bodyPr>
          <a:lstStyle/>
          <a:p>
            <a:r>
              <a:rPr lang="en-US" altLang="zh-CN" sz="1200" b="1" dirty="0" smtClean="0">
                <a:solidFill>
                  <a:schemeClr val="accent6">
                    <a:lumMod val="75000"/>
                  </a:schemeClr>
                </a:solidFill>
                <a:latin typeface="微软雅黑" panose="020B0503020204020204" pitchFamily="34" charset="-122"/>
                <a:ea typeface="微软雅黑" panose="020B0503020204020204" pitchFamily="34" charset="-122"/>
              </a:rPr>
              <a:t>JPG</a:t>
            </a:r>
            <a:r>
              <a:rPr lang="zh-CN" altLang="en-US" sz="1200" b="1" dirty="0" smtClean="0">
                <a:solidFill>
                  <a:schemeClr val="accent6">
                    <a:lumMod val="75000"/>
                  </a:schemeClr>
                </a:solidFill>
                <a:latin typeface="微软雅黑" panose="020B0503020204020204" pitchFamily="34" charset="-122"/>
                <a:ea typeface="微软雅黑" panose="020B0503020204020204" pitchFamily="34" charset="-122"/>
              </a:rPr>
              <a:t>图片格式的基本结构</a:t>
            </a:r>
            <a:endParaRPr lang="zh-CN" altLang="en-US" dirty="0">
              <a:solidFill>
                <a:schemeClr val="accent6">
                  <a:lumMod val="75000"/>
                </a:schemeClr>
              </a:solidFill>
              <a:ea typeface="微软雅黑" panose="020B0503020204020204" pitchFamily="34" charset="-122"/>
            </a:endParaRPr>
          </a:p>
        </p:txBody>
      </p:sp>
      <p:sp>
        <p:nvSpPr>
          <p:cNvPr id="16" name="文本框 15">
            <a:extLst>
              <a:ext uri="{FF2B5EF4-FFF2-40B4-BE49-F238E27FC236}">
                <a16:creationId xmlns:a16="http://schemas.microsoft.com/office/drawing/2014/main" xmlns="" id="{B6A8ADBC-A04A-4DEF-95D6-CDC9046C10B1}"/>
              </a:ext>
            </a:extLst>
          </p:cNvPr>
          <p:cNvSpPr txBox="1"/>
          <p:nvPr userDrawn="1"/>
        </p:nvSpPr>
        <p:spPr>
          <a:xfrm>
            <a:off x="301296" y="455051"/>
            <a:ext cx="394660" cy="400110"/>
          </a:xfrm>
          <a:prstGeom prst="rect">
            <a:avLst/>
          </a:prstGeom>
          <a:noFill/>
        </p:spPr>
        <p:txBody>
          <a:bodyPr wrap="none" rtlCol="0">
            <a:spAutoFit/>
          </a:bodyPr>
          <a:lstStyle/>
          <a:p>
            <a:r>
              <a:rPr lang="en-US" altLang="zh-CN" sz="2000" b="1" spc="-150" dirty="0">
                <a:solidFill>
                  <a:schemeClr val="accent6">
                    <a:lumMod val="75000"/>
                  </a:schemeClr>
                </a:solidFill>
                <a:latin typeface="Aharoni" panose="02010803020104030203" pitchFamily="2" charset="-79"/>
                <a:ea typeface="微软雅黑" panose="020B0503020204020204" pitchFamily="34" charset="-122"/>
                <a:cs typeface="Aharoni" panose="02010803020104030203" pitchFamily="2" charset="-79"/>
              </a:rPr>
              <a:t>1.1</a:t>
            </a:r>
            <a:endParaRPr lang="zh-CN" altLang="en-US" sz="2000" b="1" spc="-150" dirty="0">
              <a:solidFill>
                <a:schemeClr val="accent6">
                  <a:lumMod val="75000"/>
                </a:schemeClr>
              </a:solidFill>
              <a:latin typeface="Aharoni" panose="02010803020104030203" pitchFamily="2" charset="-79"/>
              <a:ea typeface="微软雅黑" panose="020B0503020204020204" pitchFamily="34" charset="-122"/>
              <a:cs typeface="Aharoni" panose="02010803020104030203" pitchFamily="2" charset="-79"/>
            </a:endParaRPr>
          </a:p>
        </p:txBody>
      </p:sp>
    </p:spTree>
    <p:extLst>
      <p:ext uri="{BB962C8B-B14F-4D97-AF65-F5344CB8AC3E}">
        <p14:creationId xmlns:p14="http://schemas.microsoft.com/office/powerpoint/2010/main" val="35992444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xmlns=""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xmlns=""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a typeface="微软雅黑" panose="020B0503020204020204" pitchFamily="34" charset="-122"/>
                </a:endParaRPr>
              </a:p>
            </p:txBody>
          </p:sp>
          <p:sp>
            <p:nvSpPr>
              <p:cNvPr id="11" name="椭圆 10">
                <a:extLst>
                  <a:ext uri="{FF2B5EF4-FFF2-40B4-BE49-F238E27FC236}">
                    <a16:creationId xmlns:a16="http://schemas.microsoft.com/office/drawing/2014/main" xmlns=""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dirty="0">
                  <a:solidFill>
                    <a:srgbClr val="83BB48"/>
                  </a:solidFill>
                  <a:ea typeface="微软雅黑" panose="020B0503020204020204" pitchFamily="34" charset="-122"/>
                </a:endParaRPr>
              </a:p>
            </p:txBody>
          </p:sp>
          <p:sp>
            <p:nvSpPr>
              <p:cNvPr id="12" name="椭圆 11">
                <a:extLst>
                  <a:ext uri="{FF2B5EF4-FFF2-40B4-BE49-F238E27FC236}">
                    <a16:creationId xmlns:a16="http://schemas.microsoft.com/office/drawing/2014/main" xmlns=""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xmlns=""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dirty="0">
                  <a:solidFill>
                    <a:srgbClr val="FF0000"/>
                  </a:solidFill>
                  <a:ea typeface="微软雅黑" panose="020B0503020204020204" pitchFamily="34" charset="-122"/>
                </a:endParaRPr>
              </a:p>
            </p:txBody>
          </p:sp>
        </p:grpSp>
        <p:sp>
          <p:nvSpPr>
            <p:cNvPr id="9" name="Oval 21">
              <a:extLst>
                <a:ext uri="{FF2B5EF4-FFF2-40B4-BE49-F238E27FC236}">
                  <a16:creationId xmlns:a16="http://schemas.microsoft.com/office/drawing/2014/main" xmlns=""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xmlns=""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15" name="矩形 14">
            <a:extLst>
              <a:ext uri="{FF2B5EF4-FFF2-40B4-BE49-F238E27FC236}">
                <a16:creationId xmlns:a16="http://schemas.microsoft.com/office/drawing/2014/main" xmlns="" id="{F50BC9A4-A06F-43FB-A566-44B5F06B1387}"/>
              </a:ext>
            </a:extLst>
          </p:cNvPr>
          <p:cNvSpPr/>
          <p:nvPr userDrawn="1"/>
        </p:nvSpPr>
        <p:spPr>
          <a:xfrm>
            <a:off x="817625" y="534561"/>
            <a:ext cx="2371098" cy="276999"/>
          </a:xfrm>
          <a:prstGeom prst="rect">
            <a:avLst/>
          </a:prstGeom>
        </p:spPr>
        <p:txBody>
          <a:bodyPr wrap="none">
            <a:spAutoFit/>
          </a:bodyPr>
          <a:lstStyle/>
          <a:p>
            <a:r>
              <a:rPr lang="en-US" altLang="zh-CN" sz="1200" b="1" dirty="0">
                <a:solidFill>
                  <a:schemeClr val="accent6">
                    <a:lumMod val="75000"/>
                  </a:schemeClr>
                </a:solidFill>
                <a:latin typeface="微软雅黑" panose="020B0503020204020204" pitchFamily="34" charset="-122"/>
                <a:ea typeface="微软雅黑" panose="020B0503020204020204" pitchFamily="34" charset="-122"/>
              </a:rPr>
              <a:t>FAT32</a:t>
            </a: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文件系统的</a:t>
            </a:r>
            <a:r>
              <a:rPr lang="en-US" altLang="zh-CN" sz="1200" b="1" dirty="0">
                <a:solidFill>
                  <a:schemeClr val="accent6">
                    <a:lumMod val="75000"/>
                  </a:schemeClr>
                </a:solidFill>
                <a:latin typeface="微软雅黑" panose="020B0503020204020204" pitchFamily="34" charset="-122"/>
                <a:ea typeface="微软雅黑" panose="020B0503020204020204" pitchFamily="34" charset="-122"/>
              </a:rPr>
              <a:t>DBR</a:t>
            </a: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备份位置</a:t>
            </a:r>
            <a:endParaRPr lang="zh-CN" altLang="en-US" dirty="0">
              <a:solidFill>
                <a:schemeClr val="accent6">
                  <a:lumMod val="75000"/>
                </a:schemeClr>
              </a:solidFill>
              <a:ea typeface="微软雅黑" panose="020B0503020204020204" pitchFamily="34" charset="-122"/>
            </a:endParaRPr>
          </a:p>
        </p:txBody>
      </p:sp>
      <p:sp>
        <p:nvSpPr>
          <p:cNvPr id="16" name="文本框 15">
            <a:extLst>
              <a:ext uri="{FF2B5EF4-FFF2-40B4-BE49-F238E27FC236}">
                <a16:creationId xmlns:a16="http://schemas.microsoft.com/office/drawing/2014/main" xmlns="" id="{B6A8ADBC-A04A-4DEF-95D6-CDC9046C10B1}"/>
              </a:ext>
            </a:extLst>
          </p:cNvPr>
          <p:cNvSpPr txBox="1"/>
          <p:nvPr userDrawn="1"/>
        </p:nvSpPr>
        <p:spPr>
          <a:xfrm>
            <a:off x="301296" y="455051"/>
            <a:ext cx="394660" cy="400110"/>
          </a:xfrm>
          <a:prstGeom prst="rect">
            <a:avLst/>
          </a:prstGeom>
          <a:noFill/>
        </p:spPr>
        <p:txBody>
          <a:bodyPr wrap="none" rtlCol="0">
            <a:spAutoFit/>
          </a:bodyPr>
          <a:lstStyle/>
          <a:p>
            <a:r>
              <a:rPr lang="en-US" altLang="zh-CN" sz="2000" b="1" spc="-150" dirty="0">
                <a:solidFill>
                  <a:schemeClr val="accent6">
                    <a:lumMod val="75000"/>
                  </a:schemeClr>
                </a:solidFill>
                <a:latin typeface="Aharoni" panose="02010803020104030203" pitchFamily="2" charset="-79"/>
                <a:ea typeface="微软雅黑" panose="020B0503020204020204" pitchFamily="34" charset="-122"/>
                <a:cs typeface="Aharoni" panose="02010803020104030203" pitchFamily="2" charset="-79"/>
              </a:rPr>
              <a:t>1.2</a:t>
            </a:r>
            <a:endParaRPr lang="zh-CN" altLang="en-US" sz="2000" b="1" spc="-150" dirty="0">
              <a:solidFill>
                <a:schemeClr val="accent6">
                  <a:lumMod val="75000"/>
                </a:schemeClr>
              </a:solidFill>
              <a:latin typeface="Aharoni" panose="02010803020104030203" pitchFamily="2" charset="-79"/>
              <a:ea typeface="微软雅黑" panose="020B0503020204020204" pitchFamily="34" charset="-122"/>
              <a:cs typeface="Aharoni" panose="02010803020104030203" pitchFamily="2" charset="-79"/>
            </a:endParaRPr>
          </a:p>
        </p:txBody>
      </p:sp>
    </p:spTree>
    <p:extLst>
      <p:ext uri="{BB962C8B-B14F-4D97-AF65-F5344CB8AC3E}">
        <p14:creationId xmlns:p14="http://schemas.microsoft.com/office/powerpoint/2010/main" val="4242831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xmlns=""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xmlns=""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a typeface="微软雅黑" panose="020B0503020204020204" pitchFamily="34" charset="-122"/>
                </a:endParaRPr>
              </a:p>
            </p:txBody>
          </p:sp>
          <p:sp>
            <p:nvSpPr>
              <p:cNvPr id="11" name="椭圆 10">
                <a:extLst>
                  <a:ext uri="{FF2B5EF4-FFF2-40B4-BE49-F238E27FC236}">
                    <a16:creationId xmlns:a16="http://schemas.microsoft.com/office/drawing/2014/main" xmlns=""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dirty="0">
                  <a:solidFill>
                    <a:srgbClr val="83BB48"/>
                  </a:solidFill>
                  <a:ea typeface="微软雅黑" panose="020B0503020204020204" pitchFamily="34" charset="-122"/>
                </a:endParaRPr>
              </a:p>
            </p:txBody>
          </p:sp>
          <p:sp>
            <p:nvSpPr>
              <p:cNvPr id="12" name="椭圆 11">
                <a:extLst>
                  <a:ext uri="{FF2B5EF4-FFF2-40B4-BE49-F238E27FC236}">
                    <a16:creationId xmlns:a16="http://schemas.microsoft.com/office/drawing/2014/main" xmlns=""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xmlns=""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dirty="0">
                  <a:solidFill>
                    <a:srgbClr val="FF0000"/>
                  </a:solidFill>
                  <a:ea typeface="微软雅黑" panose="020B0503020204020204" pitchFamily="34" charset="-122"/>
                </a:endParaRPr>
              </a:p>
            </p:txBody>
          </p:sp>
        </p:grpSp>
        <p:sp>
          <p:nvSpPr>
            <p:cNvPr id="9" name="Oval 21">
              <a:extLst>
                <a:ext uri="{FF2B5EF4-FFF2-40B4-BE49-F238E27FC236}">
                  <a16:creationId xmlns:a16="http://schemas.microsoft.com/office/drawing/2014/main" xmlns=""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xmlns=""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15" name="矩形 14">
            <a:extLst>
              <a:ext uri="{FF2B5EF4-FFF2-40B4-BE49-F238E27FC236}">
                <a16:creationId xmlns:a16="http://schemas.microsoft.com/office/drawing/2014/main" xmlns="" id="{F50BC9A4-A06F-43FB-A566-44B5F06B1387}"/>
              </a:ext>
            </a:extLst>
          </p:cNvPr>
          <p:cNvSpPr/>
          <p:nvPr userDrawn="1"/>
        </p:nvSpPr>
        <p:spPr>
          <a:xfrm>
            <a:off x="817625" y="534561"/>
            <a:ext cx="800219" cy="276999"/>
          </a:xfrm>
          <a:prstGeom prst="rect">
            <a:avLst/>
          </a:prstGeom>
        </p:spPr>
        <p:txBody>
          <a:bodyPr wrap="none">
            <a:spAutoFit/>
          </a:bodyPr>
          <a:lstStyle/>
          <a:p>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故障现象</a:t>
            </a:r>
            <a:endParaRPr lang="zh-CN" altLang="en-US" dirty="0">
              <a:solidFill>
                <a:schemeClr val="accent6">
                  <a:lumMod val="75000"/>
                </a:schemeClr>
              </a:solidFill>
              <a:ea typeface="微软雅黑" panose="020B0503020204020204" pitchFamily="34" charset="-122"/>
            </a:endParaRPr>
          </a:p>
        </p:txBody>
      </p:sp>
      <p:sp>
        <p:nvSpPr>
          <p:cNvPr id="16" name="文本框 15">
            <a:extLst>
              <a:ext uri="{FF2B5EF4-FFF2-40B4-BE49-F238E27FC236}">
                <a16:creationId xmlns:a16="http://schemas.microsoft.com/office/drawing/2014/main" xmlns="" id="{B6A8ADBC-A04A-4DEF-95D6-CDC9046C10B1}"/>
              </a:ext>
            </a:extLst>
          </p:cNvPr>
          <p:cNvSpPr txBox="1"/>
          <p:nvPr userDrawn="1"/>
        </p:nvSpPr>
        <p:spPr>
          <a:xfrm>
            <a:off x="301296" y="455051"/>
            <a:ext cx="394660" cy="400110"/>
          </a:xfrm>
          <a:prstGeom prst="rect">
            <a:avLst/>
          </a:prstGeom>
          <a:noFill/>
        </p:spPr>
        <p:txBody>
          <a:bodyPr wrap="none" rtlCol="0">
            <a:spAutoFit/>
          </a:bodyPr>
          <a:lstStyle/>
          <a:p>
            <a:r>
              <a:rPr lang="en-US" altLang="zh-CN" sz="2000" b="1" spc="-150" dirty="0">
                <a:solidFill>
                  <a:schemeClr val="accent6">
                    <a:lumMod val="75000"/>
                  </a:schemeClr>
                </a:solidFill>
                <a:latin typeface="Aharoni" panose="02010803020104030203" pitchFamily="2" charset="-79"/>
                <a:ea typeface="微软雅黑" panose="020B0503020204020204" pitchFamily="34" charset="-122"/>
                <a:cs typeface="Aharoni" panose="02010803020104030203" pitchFamily="2" charset="-79"/>
              </a:rPr>
              <a:t>2.1</a:t>
            </a:r>
            <a:endParaRPr lang="zh-CN" altLang="en-US" sz="2000" b="1" spc="-150" dirty="0">
              <a:solidFill>
                <a:schemeClr val="accent6">
                  <a:lumMod val="75000"/>
                </a:schemeClr>
              </a:solidFill>
              <a:latin typeface="Aharoni" panose="02010803020104030203" pitchFamily="2" charset="-79"/>
              <a:ea typeface="微软雅黑" panose="020B0503020204020204" pitchFamily="34" charset="-122"/>
              <a:cs typeface="Aharoni" panose="02010803020104030203" pitchFamily="2" charset="-79"/>
            </a:endParaRPr>
          </a:p>
        </p:txBody>
      </p:sp>
    </p:spTree>
    <p:extLst>
      <p:ext uri="{BB962C8B-B14F-4D97-AF65-F5344CB8AC3E}">
        <p14:creationId xmlns:p14="http://schemas.microsoft.com/office/powerpoint/2010/main" val="41473266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xmlns=""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xmlns=""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a typeface="微软雅黑" panose="020B0503020204020204" pitchFamily="34" charset="-122"/>
                </a:endParaRPr>
              </a:p>
            </p:txBody>
          </p:sp>
          <p:sp>
            <p:nvSpPr>
              <p:cNvPr id="11" name="椭圆 10">
                <a:extLst>
                  <a:ext uri="{FF2B5EF4-FFF2-40B4-BE49-F238E27FC236}">
                    <a16:creationId xmlns:a16="http://schemas.microsoft.com/office/drawing/2014/main" xmlns=""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dirty="0">
                  <a:solidFill>
                    <a:srgbClr val="83BB48"/>
                  </a:solidFill>
                  <a:ea typeface="微软雅黑" panose="020B0503020204020204" pitchFamily="34" charset="-122"/>
                </a:endParaRPr>
              </a:p>
            </p:txBody>
          </p:sp>
          <p:sp>
            <p:nvSpPr>
              <p:cNvPr id="12" name="椭圆 11">
                <a:extLst>
                  <a:ext uri="{FF2B5EF4-FFF2-40B4-BE49-F238E27FC236}">
                    <a16:creationId xmlns:a16="http://schemas.microsoft.com/office/drawing/2014/main" xmlns=""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xmlns=""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dirty="0">
                  <a:solidFill>
                    <a:srgbClr val="FF0000"/>
                  </a:solidFill>
                  <a:ea typeface="微软雅黑" panose="020B0503020204020204" pitchFamily="34" charset="-122"/>
                </a:endParaRPr>
              </a:p>
            </p:txBody>
          </p:sp>
        </p:grpSp>
        <p:sp>
          <p:nvSpPr>
            <p:cNvPr id="9" name="Oval 21">
              <a:extLst>
                <a:ext uri="{FF2B5EF4-FFF2-40B4-BE49-F238E27FC236}">
                  <a16:creationId xmlns:a16="http://schemas.microsoft.com/office/drawing/2014/main" xmlns=""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xmlns=""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15" name="矩形 14">
            <a:extLst>
              <a:ext uri="{FF2B5EF4-FFF2-40B4-BE49-F238E27FC236}">
                <a16:creationId xmlns:a16="http://schemas.microsoft.com/office/drawing/2014/main" xmlns="" id="{F50BC9A4-A06F-43FB-A566-44B5F06B1387}"/>
              </a:ext>
            </a:extLst>
          </p:cNvPr>
          <p:cNvSpPr/>
          <p:nvPr userDrawn="1"/>
        </p:nvSpPr>
        <p:spPr>
          <a:xfrm>
            <a:off x="817625" y="534561"/>
            <a:ext cx="800219" cy="276999"/>
          </a:xfrm>
          <a:prstGeom prst="rect">
            <a:avLst/>
          </a:prstGeom>
        </p:spPr>
        <p:txBody>
          <a:bodyPr wrap="none">
            <a:spAutoFit/>
          </a:bodyPr>
          <a:lstStyle/>
          <a:p>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解决方案</a:t>
            </a:r>
            <a:endParaRPr lang="zh-CN" altLang="en-US" dirty="0">
              <a:solidFill>
                <a:schemeClr val="accent6">
                  <a:lumMod val="75000"/>
                </a:schemeClr>
              </a:solidFill>
              <a:ea typeface="微软雅黑" panose="020B0503020204020204" pitchFamily="34" charset="-122"/>
            </a:endParaRPr>
          </a:p>
        </p:txBody>
      </p:sp>
      <p:sp>
        <p:nvSpPr>
          <p:cNvPr id="16" name="文本框 15">
            <a:extLst>
              <a:ext uri="{FF2B5EF4-FFF2-40B4-BE49-F238E27FC236}">
                <a16:creationId xmlns:a16="http://schemas.microsoft.com/office/drawing/2014/main" xmlns="" id="{B6A8ADBC-A04A-4DEF-95D6-CDC9046C10B1}"/>
              </a:ext>
            </a:extLst>
          </p:cNvPr>
          <p:cNvSpPr txBox="1"/>
          <p:nvPr userDrawn="1"/>
        </p:nvSpPr>
        <p:spPr>
          <a:xfrm>
            <a:off x="301296" y="455051"/>
            <a:ext cx="394660" cy="400110"/>
          </a:xfrm>
          <a:prstGeom prst="rect">
            <a:avLst/>
          </a:prstGeom>
          <a:noFill/>
        </p:spPr>
        <p:txBody>
          <a:bodyPr wrap="none" rtlCol="0">
            <a:spAutoFit/>
          </a:bodyPr>
          <a:lstStyle/>
          <a:p>
            <a:r>
              <a:rPr lang="en-US" altLang="zh-CN" sz="2000" b="1" spc="-150" dirty="0">
                <a:solidFill>
                  <a:schemeClr val="accent6">
                    <a:lumMod val="75000"/>
                  </a:schemeClr>
                </a:solidFill>
                <a:latin typeface="Aharoni" panose="02010803020104030203" pitchFamily="2" charset="-79"/>
                <a:ea typeface="微软雅黑" panose="020B0503020204020204" pitchFamily="34" charset="-122"/>
                <a:cs typeface="Aharoni" panose="02010803020104030203" pitchFamily="2" charset="-79"/>
              </a:rPr>
              <a:t>2.2</a:t>
            </a:r>
            <a:endParaRPr lang="zh-CN" altLang="en-US" sz="2000" b="1" spc="-150" dirty="0">
              <a:solidFill>
                <a:schemeClr val="accent6">
                  <a:lumMod val="75000"/>
                </a:schemeClr>
              </a:solidFill>
              <a:latin typeface="Aharoni" panose="02010803020104030203" pitchFamily="2" charset="-79"/>
              <a:ea typeface="微软雅黑" panose="020B0503020204020204" pitchFamily="34" charset="-122"/>
              <a:cs typeface="Aharoni" panose="02010803020104030203" pitchFamily="2" charset="-79"/>
            </a:endParaRPr>
          </a:p>
        </p:txBody>
      </p:sp>
    </p:spTree>
    <p:extLst>
      <p:ext uri="{BB962C8B-B14F-4D97-AF65-F5344CB8AC3E}">
        <p14:creationId xmlns:p14="http://schemas.microsoft.com/office/powerpoint/2010/main" val="14918825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xmlns=""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xmlns=""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a typeface="微软雅黑" panose="020B0503020204020204" pitchFamily="34" charset="-122"/>
                </a:endParaRPr>
              </a:p>
            </p:txBody>
          </p:sp>
          <p:sp>
            <p:nvSpPr>
              <p:cNvPr id="11" name="椭圆 10">
                <a:extLst>
                  <a:ext uri="{FF2B5EF4-FFF2-40B4-BE49-F238E27FC236}">
                    <a16:creationId xmlns:a16="http://schemas.microsoft.com/office/drawing/2014/main" xmlns=""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dirty="0">
                  <a:solidFill>
                    <a:srgbClr val="83BB48"/>
                  </a:solidFill>
                  <a:ea typeface="微软雅黑" panose="020B0503020204020204" pitchFamily="34" charset="-122"/>
                </a:endParaRPr>
              </a:p>
            </p:txBody>
          </p:sp>
          <p:sp>
            <p:nvSpPr>
              <p:cNvPr id="12" name="椭圆 11">
                <a:extLst>
                  <a:ext uri="{FF2B5EF4-FFF2-40B4-BE49-F238E27FC236}">
                    <a16:creationId xmlns:a16="http://schemas.microsoft.com/office/drawing/2014/main" xmlns=""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xmlns=""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dirty="0">
                  <a:solidFill>
                    <a:srgbClr val="FF0000"/>
                  </a:solidFill>
                  <a:ea typeface="微软雅黑" panose="020B0503020204020204" pitchFamily="34" charset="-122"/>
                </a:endParaRPr>
              </a:p>
            </p:txBody>
          </p:sp>
        </p:grpSp>
        <p:sp>
          <p:nvSpPr>
            <p:cNvPr id="9" name="Oval 21">
              <a:extLst>
                <a:ext uri="{FF2B5EF4-FFF2-40B4-BE49-F238E27FC236}">
                  <a16:creationId xmlns:a16="http://schemas.microsoft.com/office/drawing/2014/main" xmlns=""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xmlns=""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15" name="矩形 14">
            <a:extLst>
              <a:ext uri="{FF2B5EF4-FFF2-40B4-BE49-F238E27FC236}">
                <a16:creationId xmlns:a16="http://schemas.microsoft.com/office/drawing/2014/main" xmlns="" id="{F50BC9A4-A06F-43FB-A566-44B5F06B1387}"/>
              </a:ext>
            </a:extLst>
          </p:cNvPr>
          <p:cNvSpPr/>
          <p:nvPr userDrawn="1"/>
        </p:nvSpPr>
        <p:spPr>
          <a:xfrm>
            <a:off x="817625" y="534561"/>
            <a:ext cx="1261884" cy="276999"/>
          </a:xfrm>
          <a:prstGeom prst="rect">
            <a:avLst/>
          </a:prstGeom>
        </p:spPr>
        <p:txBody>
          <a:bodyPr wrap="none">
            <a:spAutoFit/>
          </a:bodyPr>
          <a:lstStyle/>
          <a:p>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学习总结及评价</a:t>
            </a:r>
          </a:p>
        </p:txBody>
      </p:sp>
    </p:spTree>
    <p:extLst>
      <p:ext uri="{BB962C8B-B14F-4D97-AF65-F5344CB8AC3E}">
        <p14:creationId xmlns:p14="http://schemas.microsoft.com/office/powerpoint/2010/main" val="27778613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xmlns=""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xmlns=""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a typeface="微软雅黑" panose="020B0503020204020204" pitchFamily="34" charset="-122"/>
                </a:endParaRPr>
              </a:p>
            </p:txBody>
          </p:sp>
          <p:sp>
            <p:nvSpPr>
              <p:cNvPr id="11" name="椭圆 10">
                <a:extLst>
                  <a:ext uri="{FF2B5EF4-FFF2-40B4-BE49-F238E27FC236}">
                    <a16:creationId xmlns:a16="http://schemas.microsoft.com/office/drawing/2014/main" xmlns=""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dirty="0">
                  <a:solidFill>
                    <a:srgbClr val="83BB48"/>
                  </a:solidFill>
                  <a:ea typeface="微软雅黑" panose="020B0503020204020204" pitchFamily="34" charset="-122"/>
                </a:endParaRPr>
              </a:p>
            </p:txBody>
          </p:sp>
          <p:sp>
            <p:nvSpPr>
              <p:cNvPr id="12" name="椭圆 11">
                <a:extLst>
                  <a:ext uri="{FF2B5EF4-FFF2-40B4-BE49-F238E27FC236}">
                    <a16:creationId xmlns:a16="http://schemas.microsoft.com/office/drawing/2014/main" xmlns=""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xmlns=""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dirty="0">
                  <a:solidFill>
                    <a:srgbClr val="FF0000"/>
                  </a:solidFill>
                  <a:ea typeface="微软雅黑" panose="020B0503020204020204" pitchFamily="34" charset="-122"/>
                </a:endParaRPr>
              </a:p>
            </p:txBody>
          </p:sp>
        </p:grpSp>
        <p:sp>
          <p:nvSpPr>
            <p:cNvPr id="9" name="Oval 21">
              <a:extLst>
                <a:ext uri="{FF2B5EF4-FFF2-40B4-BE49-F238E27FC236}">
                  <a16:creationId xmlns:a16="http://schemas.microsoft.com/office/drawing/2014/main" xmlns=""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xmlns=""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15" name="矩形 14">
            <a:extLst>
              <a:ext uri="{FF2B5EF4-FFF2-40B4-BE49-F238E27FC236}">
                <a16:creationId xmlns:a16="http://schemas.microsoft.com/office/drawing/2014/main" xmlns="" id="{F50BC9A4-A06F-43FB-A566-44B5F06B1387}"/>
              </a:ext>
            </a:extLst>
          </p:cNvPr>
          <p:cNvSpPr/>
          <p:nvPr userDrawn="1"/>
        </p:nvSpPr>
        <p:spPr>
          <a:xfrm>
            <a:off x="817625" y="534561"/>
            <a:ext cx="1261884" cy="276999"/>
          </a:xfrm>
          <a:prstGeom prst="rect">
            <a:avLst/>
          </a:prstGeom>
        </p:spPr>
        <p:txBody>
          <a:bodyPr wrap="none">
            <a:spAutoFit/>
          </a:bodyPr>
          <a:lstStyle/>
          <a:p>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学习总结及评价</a:t>
            </a:r>
          </a:p>
        </p:txBody>
      </p:sp>
    </p:spTree>
    <p:extLst>
      <p:ext uri="{BB962C8B-B14F-4D97-AF65-F5344CB8AC3E}">
        <p14:creationId xmlns:p14="http://schemas.microsoft.com/office/powerpoint/2010/main" val="31952277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28528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en-US" dirty="0"/>
          </a:p>
        </p:txBody>
      </p:sp>
      <p:sp>
        <p:nvSpPr>
          <p:cNvPr id="3" name="Content Placeholder 2"/>
          <p:cNvSpPr>
            <a:spLocks noGrp="1"/>
          </p:cNvSpPr>
          <p:nvPr>
            <p:ph idx="1"/>
          </p:nvPr>
        </p:nvSpPr>
        <p:spPr>
          <a:xfrm>
            <a:off x="628650" y="1369219"/>
            <a:ext cx="7886700" cy="3263504"/>
          </a:xfrm>
          <a:prstGeom prst="rect">
            <a:avLst/>
          </a:prstGeom>
        </p:spPr>
        <p:txBody>
          <a:bodyPr/>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lvl1pPr>
              <a:defRPr>
                <a:ea typeface="微软雅黑" panose="020B0503020204020204" pitchFamily="34" charset="-122"/>
              </a:defRPr>
            </a:lvl1pPr>
          </a:lstStyle>
          <a:p>
            <a:fld id="{0454173E-8BE0-43B8-B9F2-AF9190E59ED5}" type="datetimeFigureOut">
              <a:rPr lang="zh-CN" altLang="en-US" smtClean="0"/>
              <a:pPr/>
              <a:t>2021/2/1</a:t>
            </a:fld>
            <a:endParaRPr lang="zh-CN" altLang="en-US" dirty="0"/>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lvl1pPr>
              <a:defRPr>
                <a:ea typeface="微软雅黑" panose="020B0503020204020204" pitchFamily="34" charset="-122"/>
              </a:defRPr>
            </a:lvl1pPr>
          </a:lstStyle>
          <a:p>
            <a:endParaRPr lang="zh-CN" altLang="en-US" dirty="0"/>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lvl1pPr>
              <a:defRPr>
                <a:ea typeface="微软雅黑" panose="020B0503020204020204" pitchFamily="34" charset="-122"/>
              </a:defRPr>
            </a:lvl1pPr>
          </a:lstStyle>
          <a:p>
            <a:fld id="{30EE5D71-07DE-437C-ACEC-D52CA2721CA4}" type="slidenum">
              <a:rPr lang="zh-CN" altLang="en-US" smtClean="0"/>
              <a:pPr/>
              <a:t>‹#›</a:t>
            </a:fld>
            <a:endParaRPr lang="zh-CN" altLang="en-US" dirty="0"/>
          </a:p>
        </p:txBody>
      </p:sp>
    </p:spTree>
    <p:extLst>
      <p:ext uri="{BB962C8B-B14F-4D97-AF65-F5344CB8AC3E}">
        <p14:creationId xmlns:p14="http://schemas.microsoft.com/office/powerpoint/2010/main" val="177436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2886263"/>
      </p:ext>
    </p:extLst>
  </p:cSld>
  <p:clrMap bg1="lt1" tx1="dk1" bg2="lt2" tx2="dk2" accent1="accent1" accent2="accent2" accent3="accent3" accent4="accent4" accent5="accent5" accent6="accent6" hlink="hlink" folHlink="folHlink"/>
  <p:sldLayoutIdLst>
    <p:sldLayoutId id="2147483661" r:id="rId1"/>
    <p:sldLayoutId id="2147483668" r:id="rId2"/>
    <p:sldLayoutId id="2147483663" r:id="rId3"/>
    <p:sldLayoutId id="2147483664" r:id="rId4"/>
    <p:sldLayoutId id="2147483665" r:id="rId5"/>
    <p:sldLayoutId id="2147483666" r:id="rId6"/>
    <p:sldLayoutId id="2147483667" r:id="rId7"/>
    <p:sldLayoutId id="2147483669" r:id="rId8"/>
    <p:sldLayoutId id="2147483662" r:id="rId9"/>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0.xml"/><Relationship Id="rId1" Type="http://schemas.openxmlformats.org/officeDocument/2006/relationships/slideLayout" Target="../slideLayouts/slideLayout8.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圆角矩形 4"/>
          <p:cNvSpPr/>
          <p:nvPr/>
        </p:nvSpPr>
        <p:spPr>
          <a:xfrm>
            <a:off x="225217" y="296602"/>
            <a:ext cx="3000060" cy="2542014"/>
          </a:xfrm>
          <a:custGeom>
            <a:avLst/>
            <a:gdLst/>
            <a:ahLst/>
            <a:cxnLst/>
            <a:rect l="l" t="t" r="r" b="b"/>
            <a:pathLst>
              <a:path w="5184577" h="4393001">
                <a:moveTo>
                  <a:pt x="4403506" y="0"/>
                </a:moveTo>
                <a:lnTo>
                  <a:pt x="5124711" y="0"/>
                </a:lnTo>
                <a:cubicBezTo>
                  <a:pt x="5157774" y="0"/>
                  <a:pt x="5184577" y="26803"/>
                  <a:pt x="5184577" y="59866"/>
                </a:cubicBezTo>
                <a:lnTo>
                  <a:pt x="5184577" y="781071"/>
                </a:lnTo>
                <a:cubicBezTo>
                  <a:pt x="5184577" y="814134"/>
                  <a:pt x="5157774" y="840937"/>
                  <a:pt x="5124711" y="840937"/>
                </a:cubicBezTo>
                <a:lnTo>
                  <a:pt x="4664938" y="840937"/>
                </a:lnTo>
                <a:cubicBezTo>
                  <a:pt x="4185839" y="895314"/>
                  <a:pt x="4145316" y="1091500"/>
                  <a:pt x="4089942" y="1309197"/>
                </a:cubicBezTo>
                <a:lnTo>
                  <a:pt x="4089942" y="1853568"/>
                </a:lnTo>
                <a:cubicBezTo>
                  <a:pt x="4170377" y="2163348"/>
                  <a:pt x="4313555" y="2364450"/>
                  <a:pt x="4678179" y="2410673"/>
                </a:cubicBezTo>
                <a:lnTo>
                  <a:pt x="5110624" y="2410673"/>
                </a:lnTo>
                <a:cubicBezTo>
                  <a:pt x="5143687" y="2410673"/>
                  <a:pt x="5170490" y="2437476"/>
                  <a:pt x="5170490" y="2470539"/>
                </a:cubicBezTo>
                <a:lnTo>
                  <a:pt x="5170490" y="3191744"/>
                </a:lnTo>
                <a:cubicBezTo>
                  <a:pt x="5170490" y="3224807"/>
                  <a:pt x="5143687" y="3251610"/>
                  <a:pt x="5110624" y="3251610"/>
                </a:cubicBezTo>
                <a:lnTo>
                  <a:pt x="4389419" y="3251610"/>
                </a:lnTo>
                <a:cubicBezTo>
                  <a:pt x="4356356" y="3251610"/>
                  <a:pt x="4329553" y="3224807"/>
                  <a:pt x="4329553" y="3191744"/>
                </a:cubicBezTo>
                <a:lnTo>
                  <a:pt x="4329553" y="2772506"/>
                </a:lnTo>
                <a:cubicBezTo>
                  <a:pt x="4256602" y="2282831"/>
                  <a:pt x="3986395" y="2079206"/>
                  <a:pt x="3740179" y="2062445"/>
                </a:cubicBezTo>
                <a:lnTo>
                  <a:pt x="3357903" y="2062445"/>
                </a:lnTo>
                <a:cubicBezTo>
                  <a:pt x="3019306" y="2153584"/>
                  <a:pt x="2902030" y="2383129"/>
                  <a:pt x="2850730" y="2570508"/>
                </a:cubicBezTo>
                <a:lnTo>
                  <a:pt x="2850730" y="3050226"/>
                </a:lnTo>
                <a:lnTo>
                  <a:pt x="2851893" y="3048315"/>
                </a:lnTo>
                <a:cubicBezTo>
                  <a:pt x="2985393" y="3377292"/>
                  <a:pt x="3166461" y="3537242"/>
                  <a:pt x="3516064" y="3552064"/>
                </a:cubicBezTo>
                <a:lnTo>
                  <a:pt x="3934932" y="3552064"/>
                </a:lnTo>
                <a:cubicBezTo>
                  <a:pt x="3967995" y="3552064"/>
                  <a:pt x="3994798" y="3578867"/>
                  <a:pt x="3994798" y="3611930"/>
                </a:cubicBezTo>
                <a:lnTo>
                  <a:pt x="3994798" y="4333135"/>
                </a:lnTo>
                <a:cubicBezTo>
                  <a:pt x="3994798" y="4366198"/>
                  <a:pt x="3967995" y="4393001"/>
                  <a:pt x="3934932" y="4393001"/>
                </a:cubicBezTo>
                <a:lnTo>
                  <a:pt x="3213727" y="4393001"/>
                </a:lnTo>
                <a:cubicBezTo>
                  <a:pt x="3180664" y="4393001"/>
                  <a:pt x="3153861" y="4366198"/>
                  <a:pt x="3153861" y="4333135"/>
                </a:cubicBezTo>
                <a:lnTo>
                  <a:pt x="3153861" y="3960529"/>
                </a:lnTo>
                <a:cubicBezTo>
                  <a:pt x="3090810" y="3564784"/>
                  <a:pt x="2926264" y="3476650"/>
                  <a:pt x="2730976" y="3450465"/>
                </a:cubicBezTo>
                <a:lnTo>
                  <a:pt x="1781144" y="3450465"/>
                </a:lnTo>
                <a:cubicBezTo>
                  <a:pt x="1735868" y="3450465"/>
                  <a:pt x="1699164" y="3413761"/>
                  <a:pt x="1699164" y="3368485"/>
                </a:cubicBezTo>
                <a:lnTo>
                  <a:pt x="1699164" y="2779756"/>
                </a:lnTo>
                <a:cubicBezTo>
                  <a:pt x="1615849" y="2517843"/>
                  <a:pt x="1570079" y="2309549"/>
                  <a:pt x="1276826" y="2240843"/>
                </a:cubicBezTo>
                <a:lnTo>
                  <a:pt x="107651" y="2240843"/>
                </a:lnTo>
                <a:cubicBezTo>
                  <a:pt x="48197" y="2240843"/>
                  <a:pt x="0" y="2192646"/>
                  <a:pt x="0" y="2133192"/>
                </a:cubicBezTo>
                <a:lnTo>
                  <a:pt x="0" y="836326"/>
                </a:lnTo>
                <a:cubicBezTo>
                  <a:pt x="0" y="776872"/>
                  <a:pt x="48197" y="728675"/>
                  <a:pt x="107651" y="728675"/>
                </a:cubicBezTo>
                <a:lnTo>
                  <a:pt x="1404517" y="728675"/>
                </a:lnTo>
                <a:cubicBezTo>
                  <a:pt x="1463971" y="728675"/>
                  <a:pt x="1512168" y="776872"/>
                  <a:pt x="1512168" y="836326"/>
                </a:cubicBezTo>
                <a:lnTo>
                  <a:pt x="1512168" y="1827522"/>
                </a:lnTo>
                <a:cubicBezTo>
                  <a:pt x="1604420" y="2199887"/>
                  <a:pt x="1771219" y="2228626"/>
                  <a:pt x="1978744" y="2298090"/>
                </a:cubicBezTo>
                <a:lnTo>
                  <a:pt x="1978292" y="2298899"/>
                </a:lnTo>
                <a:lnTo>
                  <a:pt x="2543225" y="2298899"/>
                </a:lnTo>
                <a:cubicBezTo>
                  <a:pt x="2797103" y="2193307"/>
                  <a:pt x="3017493" y="2049585"/>
                  <a:pt x="3058719" y="1733395"/>
                </a:cubicBezTo>
                <a:lnTo>
                  <a:pt x="3058719" y="1104635"/>
                </a:lnTo>
                <a:cubicBezTo>
                  <a:pt x="3058719" y="1064090"/>
                  <a:pt x="3091587" y="1031222"/>
                  <a:pt x="3132132" y="1031222"/>
                </a:cubicBezTo>
                <a:lnTo>
                  <a:pt x="3766965" y="1031222"/>
                </a:lnTo>
                <a:lnTo>
                  <a:pt x="3761504" y="1026514"/>
                </a:lnTo>
                <a:cubicBezTo>
                  <a:pt x="4071764" y="957577"/>
                  <a:pt x="4317808" y="800290"/>
                  <a:pt x="4343640" y="435501"/>
                </a:cubicBezTo>
                <a:lnTo>
                  <a:pt x="4343640" y="59866"/>
                </a:lnTo>
                <a:cubicBezTo>
                  <a:pt x="4343640" y="26803"/>
                  <a:pt x="4370443" y="0"/>
                  <a:pt x="4403506" y="0"/>
                </a:cubicBezTo>
                <a:close/>
              </a:path>
            </a:pathLst>
          </a:custGeom>
          <a:solidFill>
            <a:srgbClr val="92D05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nvGrpSpPr>
          <p:cNvPr id="44" name="组合 43"/>
          <p:cNvGrpSpPr/>
          <p:nvPr/>
        </p:nvGrpSpPr>
        <p:grpSpPr>
          <a:xfrm>
            <a:off x="159591" y="598489"/>
            <a:ext cx="1142495" cy="1142495"/>
            <a:chOff x="401769" y="1325767"/>
            <a:chExt cx="1523327" cy="1523327"/>
          </a:xfrm>
        </p:grpSpPr>
        <p:sp>
          <p:nvSpPr>
            <p:cNvPr id="45" name="圆角矩形 44"/>
            <p:cNvSpPr/>
            <p:nvPr/>
          </p:nvSpPr>
          <p:spPr>
            <a:xfrm>
              <a:off x="401769" y="1325767"/>
              <a:ext cx="1523327" cy="1523327"/>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46" name="圆角矩形 45"/>
            <p:cNvSpPr/>
            <p:nvPr/>
          </p:nvSpPr>
          <p:spPr>
            <a:xfrm>
              <a:off x="493776" y="1426464"/>
              <a:ext cx="1358168" cy="1358168"/>
            </a:xfrm>
            <a:prstGeom prst="roundRect">
              <a:avLst/>
            </a:prstGeom>
            <a:blipFill>
              <a:blip r:embed="rId3" cstate="print"/>
              <a:stretch>
                <a:fillRect/>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2566134" y="858074"/>
            <a:ext cx="735253" cy="735253"/>
            <a:chOff x="3930343" y="1674224"/>
            <a:chExt cx="980337" cy="980337"/>
          </a:xfrm>
        </p:grpSpPr>
        <p:sp>
          <p:nvSpPr>
            <p:cNvPr id="48" name="圆角矩形 47"/>
            <p:cNvSpPr/>
            <p:nvPr/>
          </p:nvSpPr>
          <p:spPr>
            <a:xfrm>
              <a:off x="3930343" y="1674224"/>
              <a:ext cx="980337" cy="980337"/>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49" name="圆角矩形 48"/>
            <p:cNvSpPr/>
            <p:nvPr/>
          </p:nvSpPr>
          <p:spPr>
            <a:xfrm>
              <a:off x="3991979" y="1719944"/>
              <a:ext cx="876952" cy="876952"/>
            </a:xfrm>
            <a:prstGeom prst="roundRect">
              <a:avLst/>
            </a:prstGeom>
            <a:blipFill>
              <a:blip r:embed="rId4" cstate="print"/>
              <a:stretch>
                <a:fillRect/>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sp>
        <p:nvSpPr>
          <p:cNvPr id="54" name="圆角矩形 53"/>
          <p:cNvSpPr/>
          <p:nvPr/>
        </p:nvSpPr>
        <p:spPr>
          <a:xfrm>
            <a:off x="2223686" y="2533931"/>
            <a:ext cx="860200" cy="860200"/>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60" name="圆角矩形 59"/>
          <p:cNvSpPr/>
          <p:nvPr/>
        </p:nvSpPr>
        <p:spPr>
          <a:xfrm>
            <a:off x="3007419" y="3684251"/>
            <a:ext cx="587935" cy="587936"/>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xmlns="" id="{7644CAB5-BD78-46D3-B395-32008B9A5944}"/>
              </a:ext>
            </a:extLst>
          </p:cNvPr>
          <p:cNvGrpSpPr/>
          <p:nvPr/>
        </p:nvGrpSpPr>
        <p:grpSpPr>
          <a:xfrm>
            <a:off x="3987209" y="2600114"/>
            <a:ext cx="4635796" cy="528458"/>
            <a:chOff x="4874550" y="2592163"/>
            <a:chExt cx="3349973" cy="528458"/>
          </a:xfrm>
        </p:grpSpPr>
        <p:grpSp>
          <p:nvGrpSpPr>
            <p:cNvPr id="75" name="组合 74"/>
            <p:cNvGrpSpPr/>
            <p:nvPr/>
          </p:nvGrpSpPr>
          <p:grpSpPr>
            <a:xfrm>
              <a:off x="4874550" y="2592163"/>
              <a:ext cx="3349973" cy="17681"/>
              <a:chOff x="3060700" y="4724400"/>
              <a:chExt cx="5955507" cy="31432"/>
            </a:xfrm>
          </p:grpSpPr>
          <p:cxnSp>
            <p:nvCxnSpPr>
              <p:cNvPr id="76" name="直接连接符 75"/>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8" name="组合 77"/>
            <p:cNvGrpSpPr/>
            <p:nvPr/>
          </p:nvGrpSpPr>
          <p:grpSpPr>
            <a:xfrm>
              <a:off x="4874550" y="3102940"/>
              <a:ext cx="3349973" cy="17681"/>
              <a:chOff x="3060700" y="4724400"/>
              <a:chExt cx="5955507" cy="31432"/>
            </a:xfrm>
          </p:grpSpPr>
          <p:cxnSp>
            <p:nvCxnSpPr>
              <p:cNvPr id="79" name="直接连接符 78"/>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86" name="组合 85"/>
          <p:cNvGrpSpPr/>
          <p:nvPr/>
        </p:nvGrpSpPr>
        <p:grpSpPr>
          <a:xfrm>
            <a:off x="930321" y="2768125"/>
            <a:ext cx="328491" cy="328491"/>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anose="020B0503020204020204" pitchFamily="34" charset="-122"/>
              </a:endParaRPr>
            </a:p>
          </p:txBody>
        </p:sp>
        <p:sp>
          <p:nvSpPr>
            <p:cNvPr id="88" name="椭圆 8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grpSp>
        <p:nvGrpSpPr>
          <p:cNvPr id="89" name="组合 88"/>
          <p:cNvGrpSpPr/>
          <p:nvPr/>
        </p:nvGrpSpPr>
        <p:grpSpPr>
          <a:xfrm>
            <a:off x="2111841" y="3640126"/>
            <a:ext cx="328491" cy="328491"/>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anose="020B0503020204020204" pitchFamily="34" charset="-122"/>
              </a:endParaRPr>
            </a:p>
          </p:txBody>
        </p:sp>
        <p:sp>
          <p:nvSpPr>
            <p:cNvPr id="91" name="椭圆 9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grpSp>
        <p:nvGrpSpPr>
          <p:cNvPr id="92" name="组合 91"/>
          <p:cNvGrpSpPr/>
          <p:nvPr/>
        </p:nvGrpSpPr>
        <p:grpSpPr>
          <a:xfrm>
            <a:off x="930657" y="3854974"/>
            <a:ext cx="328491" cy="328491"/>
            <a:chOff x="304800" y="673100"/>
            <a:chExt cx="4000500" cy="4000500"/>
          </a:xfrm>
          <a:effectLst>
            <a:outerShdw blurRad="444500" dist="254000" dir="8100000" algn="tr" rotWithShape="0">
              <a:prstClr val="black">
                <a:alpha val="50000"/>
              </a:prstClr>
            </a:outerShdw>
          </a:effectLst>
        </p:grpSpPr>
        <p:sp>
          <p:nvSpPr>
            <p:cNvPr id="93" name="同心圆 9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anose="020B0503020204020204" pitchFamily="34" charset="-122"/>
              </a:endParaRPr>
            </a:p>
          </p:txBody>
        </p:sp>
        <p:sp>
          <p:nvSpPr>
            <p:cNvPr id="94" name="椭圆 9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grpSp>
        <p:nvGrpSpPr>
          <p:cNvPr id="95" name="组合 94"/>
          <p:cNvGrpSpPr/>
          <p:nvPr/>
        </p:nvGrpSpPr>
        <p:grpSpPr>
          <a:xfrm>
            <a:off x="7896032" y="4370336"/>
            <a:ext cx="328491" cy="328491"/>
            <a:chOff x="304800" y="673100"/>
            <a:chExt cx="4000500" cy="4000500"/>
          </a:xfrm>
          <a:effectLst>
            <a:outerShdw blurRad="444500" dist="254000" dir="8100000" algn="tr" rotWithShape="0">
              <a:prstClr val="black">
                <a:alpha val="50000"/>
              </a:prstClr>
            </a:outerShdw>
          </a:effectLst>
        </p:grpSpPr>
        <p:sp>
          <p:nvSpPr>
            <p:cNvPr id="96" name="同心圆 9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anose="020B0503020204020204" pitchFamily="34" charset="-122"/>
              </a:endParaRPr>
            </a:p>
          </p:txBody>
        </p:sp>
        <p:sp>
          <p:nvSpPr>
            <p:cNvPr id="97" name="椭圆 9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grpSp>
        <p:nvGrpSpPr>
          <p:cNvPr id="101" name="组合 100"/>
          <p:cNvGrpSpPr/>
          <p:nvPr/>
        </p:nvGrpSpPr>
        <p:grpSpPr>
          <a:xfrm>
            <a:off x="2877872" y="522252"/>
            <a:ext cx="328491" cy="328491"/>
            <a:chOff x="304800" y="673100"/>
            <a:chExt cx="4000500" cy="4000500"/>
          </a:xfrm>
          <a:effectLst>
            <a:outerShdw blurRad="444500" dist="254000" dir="8100000" algn="tr" rotWithShape="0">
              <a:prstClr val="black">
                <a:alpha val="50000"/>
              </a:prstClr>
            </a:outerShdw>
          </a:effectLst>
        </p:grpSpPr>
        <p:sp>
          <p:nvSpPr>
            <p:cNvPr id="102" name="同心圆 10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anose="020B0503020204020204" pitchFamily="34" charset="-122"/>
              </a:endParaRPr>
            </a:p>
          </p:txBody>
        </p:sp>
        <p:sp>
          <p:nvSpPr>
            <p:cNvPr id="103" name="椭圆 10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grpSp>
        <p:nvGrpSpPr>
          <p:cNvPr id="104" name="组合 103"/>
          <p:cNvGrpSpPr/>
          <p:nvPr/>
        </p:nvGrpSpPr>
        <p:grpSpPr>
          <a:xfrm>
            <a:off x="1727389" y="1209491"/>
            <a:ext cx="328491" cy="328491"/>
            <a:chOff x="304800" y="673100"/>
            <a:chExt cx="4000500" cy="4000500"/>
          </a:xfrm>
          <a:effectLst>
            <a:outerShdw blurRad="444500" dist="254000" dir="8100000" algn="tr" rotWithShape="0">
              <a:prstClr val="black">
                <a:alpha val="50000"/>
              </a:prstClr>
            </a:outerShdw>
          </a:effectLst>
        </p:grpSpPr>
        <p:sp>
          <p:nvSpPr>
            <p:cNvPr id="105" name="同心圆 10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anose="020B0503020204020204" pitchFamily="34" charset="-122"/>
              </a:endParaRPr>
            </a:p>
          </p:txBody>
        </p:sp>
        <p:sp>
          <p:nvSpPr>
            <p:cNvPr id="106" name="椭圆 10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sp>
        <p:nvSpPr>
          <p:cNvPr id="108" name="矩形 107">
            <a:extLst>
              <a:ext uri="{FF2B5EF4-FFF2-40B4-BE49-F238E27FC236}">
                <a16:creationId xmlns:a16="http://schemas.microsoft.com/office/drawing/2014/main" xmlns="" id="{297E2C16-5BB1-414F-8C8A-64DA1C08DFC5}"/>
              </a:ext>
            </a:extLst>
          </p:cNvPr>
          <p:cNvSpPr/>
          <p:nvPr/>
        </p:nvSpPr>
        <p:spPr>
          <a:xfrm>
            <a:off x="5161762" y="241528"/>
            <a:ext cx="3751651"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accent6">
                    <a:lumMod val="75000"/>
                  </a:schemeClr>
                </a:solidFill>
                <a:latin typeface="微软雅黑" pitchFamily="34" charset="-122"/>
                <a:ea typeface="微软雅黑" pitchFamily="34" charset="-122"/>
              </a:rPr>
              <a:t>计算机检测维修与数据恢复项目化教程</a:t>
            </a:r>
          </a:p>
        </p:txBody>
      </p:sp>
      <p:sp>
        <p:nvSpPr>
          <p:cNvPr id="109" name="TextBox 13">
            <a:extLst>
              <a:ext uri="{FF2B5EF4-FFF2-40B4-BE49-F238E27FC236}">
                <a16:creationId xmlns:a16="http://schemas.microsoft.com/office/drawing/2014/main" xmlns="" id="{455D39FF-8087-4676-A6B6-39A179F006CF}"/>
              </a:ext>
            </a:extLst>
          </p:cNvPr>
          <p:cNvSpPr txBox="1"/>
          <p:nvPr/>
        </p:nvSpPr>
        <p:spPr>
          <a:xfrm>
            <a:off x="4340691" y="775250"/>
            <a:ext cx="3628559" cy="1374735"/>
          </a:xfrm>
          <a:prstGeom prst="rect">
            <a:avLst/>
          </a:prstGeom>
          <a:noFill/>
        </p:spPr>
        <p:txBody>
          <a:bodyPr wrap="square" rtlCol="0" anchor="ctr" anchorCtr="0">
            <a:spAutoFit/>
          </a:bodyPr>
          <a:lstStyle/>
          <a:p>
            <a:pPr>
              <a:lnSpc>
                <a:spcPts val="10000"/>
              </a:lnSpc>
            </a:pPr>
            <a:r>
              <a:rPr lang="zh-CN" altLang="en-US" sz="5000" b="1" spc="600" dirty="0" smtClean="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时钟</a:t>
            </a:r>
            <a:r>
              <a:rPr lang="zh-CN" altLang="zh-CN" sz="5000" b="1" spc="600" dirty="0" smtClean="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电路</a:t>
            </a:r>
            <a:endPar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endParaRPr>
          </a:p>
        </p:txBody>
      </p:sp>
      <p:sp>
        <p:nvSpPr>
          <p:cNvPr id="3" name="矩形 2"/>
          <p:cNvSpPr/>
          <p:nvPr/>
        </p:nvSpPr>
        <p:spPr>
          <a:xfrm>
            <a:off x="4136544" y="2600114"/>
            <a:ext cx="4310795" cy="473206"/>
          </a:xfrm>
          <a:prstGeom prst="rect">
            <a:avLst/>
          </a:prstGeom>
        </p:spPr>
        <p:txBody>
          <a:bodyPr wrap="none">
            <a:spAutoFit/>
          </a:bodyPr>
          <a:lstStyle/>
          <a:p>
            <a:r>
              <a:rPr lang="zh-CN" altLang="zh-CN" sz="2475" b="1" dirty="0">
                <a:solidFill>
                  <a:srgbClr val="92D050"/>
                </a:solidFill>
                <a:latin typeface="微软雅黑" panose="020B0503020204020204" pitchFamily="34" charset="-122"/>
                <a:ea typeface="微软雅黑" panose="020B0503020204020204" pitchFamily="34" charset="-122"/>
              </a:rPr>
              <a:t>功能</a:t>
            </a:r>
            <a:r>
              <a:rPr lang="zh-CN" altLang="zh-CN" sz="2475" b="1" dirty="0" smtClean="0">
                <a:solidFill>
                  <a:srgbClr val="92D050"/>
                </a:solidFill>
                <a:latin typeface="微软雅黑" panose="020B0503020204020204" pitchFamily="34" charset="-122"/>
                <a:ea typeface="微软雅黑" panose="020B0503020204020204" pitchFamily="34" charset="-122"/>
              </a:rPr>
              <a:t>板</a:t>
            </a:r>
            <a:r>
              <a:rPr lang="zh-CN" altLang="en-US" sz="2475" b="1" dirty="0">
                <a:solidFill>
                  <a:srgbClr val="92D050"/>
                </a:solidFill>
                <a:latin typeface="微软雅黑" panose="020B0503020204020204" pitchFamily="34" charset="-122"/>
                <a:ea typeface="微软雅黑" panose="020B0503020204020204" pitchFamily="34" charset="-122"/>
              </a:rPr>
              <a:t>的工作原理与故障分析</a:t>
            </a:r>
          </a:p>
        </p:txBody>
      </p:sp>
    </p:spTree>
    <p:extLst>
      <p:ext uri="{BB962C8B-B14F-4D97-AF65-F5344CB8AC3E}">
        <p14:creationId xmlns:p14="http://schemas.microsoft.com/office/powerpoint/2010/main" val="4223040498"/>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2" name="矩形 1"/>
          <p:cNvSpPr/>
          <p:nvPr/>
        </p:nvSpPr>
        <p:spPr>
          <a:xfrm>
            <a:off x="191375" y="1213724"/>
            <a:ext cx="8420986" cy="381066"/>
          </a:xfrm>
          <a:prstGeom prst="rect">
            <a:avLst/>
          </a:prstGeom>
        </p:spPr>
        <p:txBody>
          <a:bodyPr wrap="square">
            <a:spAutoFit/>
          </a:bodyPr>
          <a:lstStyle/>
          <a:p>
            <a:pPr indent="457200">
              <a:lnSpc>
                <a:spcPct val="150000"/>
              </a:lnSpc>
            </a:pPr>
            <a:r>
              <a:rPr lang="zh-CN" altLang="zh-CN" sz="1400" dirty="0">
                <a:solidFill>
                  <a:schemeClr val="bg1"/>
                </a:solidFill>
                <a:ea typeface="微软雅黑" panose="020B0503020204020204" pitchFamily="34" charset="-122"/>
              </a:rPr>
              <a:t>时钟信号不正常，</a:t>
            </a:r>
            <a:r>
              <a:rPr lang="en-US" altLang="zh-CN" sz="1400" dirty="0">
                <a:solidFill>
                  <a:schemeClr val="bg1"/>
                </a:solidFill>
                <a:ea typeface="微软雅黑" panose="020B0503020204020204" pitchFamily="34" charset="-122"/>
              </a:rPr>
              <a:t>U30</a:t>
            </a:r>
            <a:r>
              <a:rPr lang="zh-CN" altLang="zh-CN" sz="1400" dirty="0">
                <a:solidFill>
                  <a:schemeClr val="bg1"/>
                </a:solidFill>
                <a:ea typeface="微软雅黑" panose="020B0503020204020204" pitchFamily="34" charset="-122"/>
              </a:rPr>
              <a:t>没有时钟信号输出，</a:t>
            </a:r>
            <a:r>
              <a:rPr lang="en-US" altLang="zh-CN" sz="1400" dirty="0">
                <a:solidFill>
                  <a:schemeClr val="bg1"/>
                </a:solidFill>
                <a:ea typeface="微软雅黑" panose="020B0503020204020204" pitchFamily="34" charset="-122"/>
              </a:rPr>
              <a:t>Y1</a:t>
            </a:r>
            <a:r>
              <a:rPr lang="zh-CN" altLang="zh-CN" sz="1400" dirty="0">
                <a:solidFill>
                  <a:schemeClr val="bg1"/>
                </a:solidFill>
                <a:ea typeface="微软雅黑" panose="020B0503020204020204" pitchFamily="34" charset="-122"/>
              </a:rPr>
              <a:t>没有时钟输出，测量得出的数据与图</a:t>
            </a:r>
            <a:r>
              <a:rPr lang="en-US" altLang="zh-CN" sz="1400" dirty="0">
                <a:solidFill>
                  <a:schemeClr val="bg1"/>
                </a:solidFill>
                <a:ea typeface="微软雅黑" panose="020B0503020204020204" pitchFamily="34" charset="-122"/>
              </a:rPr>
              <a:t>6-1</a:t>
            </a:r>
            <a:r>
              <a:rPr lang="zh-CN" altLang="zh-CN" sz="1400" dirty="0">
                <a:solidFill>
                  <a:schemeClr val="bg1"/>
                </a:solidFill>
                <a:ea typeface="微软雅黑" panose="020B0503020204020204" pitchFamily="34" charset="-122"/>
              </a:rPr>
              <a:t>原理所示不符。</a:t>
            </a:r>
          </a:p>
        </p:txBody>
      </p:sp>
      <p:pic>
        <p:nvPicPr>
          <p:cNvPr id="12" name="图片 11"/>
          <p:cNvPicPr/>
          <p:nvPr/>
        </p:nvPicPr>
        <p:blipFill>
          <a:blip r:embed="rId3" cstate="print">
            <a:extLst>
              <a:ext uri="{28A0092B-C50C-407E-A947-70E740481C1C}">
                <a14:useLocalDpi xmlns:a14="http://schemas.microsoft.com/office/drawing/2010/main" val="0"/>
              </a:ext>
            </a:extLst>
          </a:blip>
          <a:stretch>
            <a:fillRect/>
          </a:stretch>
        </p:blipFill>
        <p:spPr>
          <a:xfrm>
            <a:off x="2556383" y="2014529"/>
            <a:ext cx="3327400" cy="1956748"/>
          </a:xfrm>
          <a:prstGeom prst="rect">
            <a:avLst/>
          </a:prstGeom>
        </p:spPr>
      </p:pic>
      <p:sp>
        <p:nvSpPr>
          <p:cNvPr id="3" name="矩形 2"/>
          <p:cNvSpPr/>
          <p:nvPr/>
        </p:nvSpPr>
        <p:spPr>
          <a:xfrm>
            <a:off x="3250150" y="4178741"/>
            <a:ext cx="2077813" cy="307777"/>
          </a:xfrm>
          <a:prstGeom prst="rect">
            <a:avLst/>
          </a:prstGeom>
        </p:spPr>
        <p:txBody>
          <a:bodyPr wrap="none">
            <a:spAutoFit/>
          </a:bodyPr>
          <a:lstStyle/>
          <a:p>
            <a:r>
              <a:rPr lang="zh-CN" altLang="zh-CN" sz="1400" dirty="0">
                <a:solidFill>
                  <a:schemeClr val="bg1"/>
                </a:solidFill>
                <a:ea typeface="微软雅黑" panose="020B0503020204020204" pitchFamily="34" charset="-122"/>
              </a:rPr>
              <a:t>图</a:t>
            </a:r>
            <a:r>
              <a:rPr lang="en-US" altLang="zh-CN" sz="1400" dirty="0">
                <a:solidFill>
                  <a:schemeClr val="bg1"/>
                </a:solidFill>
                <a:ea typeface="微软雅黑" panose="020B0503020204020204" pitchFamily="34" charset="-122"/>
              </a:rPr>
              <a:t>6-1 </a:t>
            </a:r>
            <a:r>
              <a:rPr lang="zh-CN" altLang="zh-CN" sz="1400" dirty="0">
                <a:solidFill>
                  <a:schemeClr val="bg1"/>
                </a:solidFill>
                <a:ea typeface="微软雅黑" panose="020B0503020204020204" pitchFamily="34" charset="-122"/>
              </a:rPr>
              <a:t>南桥参考时钟电路</a:t>
            </a:r>
          </a:p>
        </p:txBody>
      </p:sp>
    </p:spTree>
    <p:extLst>
      <p:ext uri="{BB962C8B-B14F-4D97-AF65-F5344CB8AC3E}">
        <p14:creationId xmlns:p14="http://schemas.microsoft.com/office/powerpoint/2010/main" val="361299030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2" name="矩形 1">
            <a:extLst>
              <a:ext uri="{FF2B5EF4-FFF2-40B4-BE49-F238E27FC236}">
                <a16:creationId xmlns:a16="http://schemas.microsoft.com/office/drawing/2014/main" xmlns="" id="{62DF3D51-20EC-48EB-9266-01A3646489A8}"/>
              </a:ext>
            </a:extLst>
          </p:cNvPr>
          <p:cNvSpPr/>
          <p:nvPr/>
        </p:nvSpPr>
        <p:spPr>
          <a:xfrm>
            <a:off x="2377940" y="517193"/>
            <a:ext cx="730520" cy="300082"/>
          </a:xfrm>
          <a:prstGeom prst="rect">
            <a:avLst/>
          </a:prstGeom>
        </p:spPr>
        <p:txBody>
          <a:bodyPr wrap="none">
            <a:spAutoFit/>
          </a:bodyPr>
          <a:lstStyle/>
          <a:p>
            <a:pPr algn="ctr"/>
            <a:r>
              <a:rPr lang="en-US" altLang="zh-CN"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rPr>
              <a:t>Step 1</a:t>
            </a:r>
            <a:endParaRPr lang="zh-CN" altLang="en-US"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sp>
        <p:nvSpPr>
          <p:cNvPr id="17" name="TextBox 6">
            <a:extLst>
              <a:ext uri="{FF2B5EF4-FFF2-40B4-BE49-F238E27FC236}">
                <a16:creationId xmlns:a16="http://schemas.microsoft.com/office/drawing/2014/main" xmlns="" id="{6F731AAD-26A8-4699-BF00-515956D0CE77}"/>
              </a:ext>
            </a:extLst>
          </p:cNvPr>
          <p:cNvSpPr txBox="1"/>
          <p:nvPr/>
        </p:nvSpPr>
        <p:spPr>
          <a:xfrm>
            <a:off x="512596" y="1470167"/>
            <a:ext cx="3259304" cy="2225225"/>
          </a:xfrm>
          <a:prstGeom prst="rect">
            <a:avLst/>
          </a:prstGeom>
          <a:noFill/>
        </p:spPr>
        <p:txBody>
          <a:bodyPr wrap="square" rtlCol="0">
            <a:spAutoFit/>
          </a:bodyPr>
          <a:lstStyle/>
          <a:p>
            <a:pPr algn="just">
              <a:lnSpc>
                <a:spcPct val="130000"/>
              </a:lnSpc>
              <a:spcAft>
                <a:spcPts val="600"/>
              </a:spcAft>
            </a:pPr>
            <a:r>
              <a:rPr lang="zh-CN" altLang="en-US" sz="2200" b="1" dirty="0">
                <a:solidFill>
                  <a:srgbClr val="FFFF00"/>
                </a:solidFill>
                <a:latin typeface="微软雅黑" pitchFamily="34" charset="-122"/>
                <a:ea typeface="微软雅黑" pitchFamily="34" charset="-122"/>
              </a:rPr>
              <a:t>第</a:t>
            </a:r>
            <a:r>
              <a:rPr lang="en-US" altLang="zh-CN" sz="2200" b="1" dirty="0">
                <a:solidFill>
                  <a:srgbClr val="FFFF00"/>
                </a:solidFill>
                <a:latin typeface="微软雅黑" pitchFamily="34" charset="-122"/>
                <a:ea typeface="微软雅黑" pitchFamily="34" charset="-122"/>
              </a:rPr>
              <a:t>1</a:t>
            </a:r>
            <a:r>
              <a:rPr lang="zh-CN" altLang="en-US" sz="2200" b="1" dirty="0">
                <a:solidFill>
                  <a:srgbClr val="FFFF00"/>
                </a:solidFill>
                <a:latin typeface="微软雅黑" pitchFamily="34" charset="-122"/>
                <a:ea typeface="微软雅黑" pitchFamily="34" charset="-122"/>
              </a:rPr>
              <a:t>步：</a:t>
            </a:r>
            <a:endParaRPr lang="en-US" altLang="zh-CN" sz="2200" b="1" dirty="0">
              <a:solidFill>
                <a:srgbClr val="FFFF00"/>
              </a:solidFill>
              <a:latin typeface="微软雅黑" pitchFamily="34" charset="-122"/>
              <a:ea typeface="微软雅黑" pitchFamily="34" charset="-122"/>
            </a:endParaRPr>
          </a:p>
          <a:p>
            <a:pPr indent="457200">
              <a:lnSpc>
                <a:spcPct val="150000"/>
              </a:lnSpc>
            </a:pPr>
            <a:r>
              <a:rPr lang="zh-CN" altLang="zh-CN" sz="1400" dirty="0" smtClean="0">
                <a:solidFill>
                  <a:schemeClr val="bg1"/>
                </a:solidFill>
                <a:ea typeface="微软雅黑" panose="020B0503020204020204" pitchFamily="34" charset="-122"/>
              </a:rPr>
              <a:t>检测</a:t>
            </a:r>
            <a:r>
              <a:rPr lang="zh-CN" altLang="zh-CN" sz="1400" dirty="0">
                <a:solidFill>
                  <a:schemeClr val="bg1"/>
                </a:solidFill>
                <a:ea typeface="微软雅黑" panose="020B0503020204020204" pitchFamily="34" charset="-122"/>
              </a:rPr>
              <a:t>直流供电</a:t>
            </a:r>
            <a:r>
              <a:rPr lang="en-US" altLang="zh-CN" sz="1400" dirty="0">
                <a:solidFill>
                  <a:schemeClr val="bg1"/>
                </a:solidFill>
                <a:ea typeface="微软雅黑" panose="020B0503020204020204" pitchFamily="34" charset="-122"/>
              </a:rPr>
              <a:t>9V</a:t>
            </a:r>
            <a:r>
              <a:rPr lang="zh-CN" altLang="zh-CN" sz="1400" dirty="0">
                <a:solidFill>
                  <a:schemeClr val="bg1"/>
                </a:solidFill>
                <a:ea typeface="微软雅黑" panose="020B0503020204020204" pitchFamily="34" charset="-122"/>
              </a:rPr>
              <a:t>区域输入的电压是否正常，首先在断电情况下采用万用表蜂鸣档检测</a:t>
            </a:r>
            <a:r>
              <a:rPr lang="en-US" altLang="zh-CN" sz="1400" dirty="0">
                <a:solidFill>
                  <a:schemeClr val="bg1"/>
                </a:solidFill>
                <a:ea typeface="微软雅黑" panose="020B0503020204020204" pitchFamily="34" charset="-122"/>
              </a:rPr>
              <a:t>FB1</a:t>
            </a:r>
            <a:r>
              <a:rPr lang="zh-CN" altLang="zh-CN" sz="1400" dirty="0">
                <a:solidFill>
                  <a:schemeClr val="bg1"/>
                </a:solidFill>
                <a:ea typeface="微软雅黑" panose="020B0503020204020204" pitchFamily="34" charset="-122"/>
              </a:rPr>
              <a:t>是否为开路状态；再上电重点检测标号</a:t>
            </a:r>
            <a:r>
              <a:rPr lang="en-US" altLang="zh-CN" sz="1400" dirty="0">
                <a:solidFill>
                  <a:schemeClr val="bg1"/>
                </a:solidFill>
                <a:ea typeface="微软雅黑" panose="020B0503020204020204" pitchFamily="34" charset="-122"/>
              </a:rPr>
              <a:t>1</a:t>
            </a:r>
            <a:r>
              <a:rPr lang="zh-CN" altLang="zh-CN" sz="1400" dirty="0">
                <a:solidFill>
                  <a:schemeClr val="bg1"/>
                </a:solidFill>
                <a:ea typeface="微软雅黑" panose="020B0503020204020204" pitchFamily="34" charset="-122"/>
              </a:rPr>
              <a:t>位置的电压，正常为</a:t>
            </a:r>
            <a:r>
              <a:rPr lang="en-US" altLang="zh-CN" sz="1400" dirty="0">
                <a:solidFill>
                  <a:schemeClr val="bg1"/>
                </a:solidFill>
                <a:ea typeface="微软雅黑" panose="020B0503020204020204" pitchFamily="34" charset="-122"/>
              </a:rPr>
              <a:t>9V</a:t>
            </a:r>
            <a:r>
              <a:rPr lang="zh-CN" altLang="zh-CN" sz="1400" dirty="0">
                <a:solidFill>
                  <a:schemeClr val="bg1"/>
                </a:solidFill>
                <a:ea typeface="微软雅黑" panose="020B0503020204020204" pitchFamily="34" charset="-122"/>
              </a:rPr>
              <a:t>电压输出，如图</a:t>
            </a:r>
            <a:r>
              <a:rPr lang="en-US" altLang="zh-CN" sz="1400" dirty="0">
                <a:solidFill>
                  <a:schemeClr val="bg1"/>
                </a:solidFill>
                <a:ea typeface="微软雅黑" panose="020B0503020204020204" pitchFamily="34" charset="-122"/>
              </a:rPr>
              <a:t>6-2</a:t>
            </a:r>
            <a:r>
              <a:rPr lang="zh-CN" altLang="zh-CN" sz="1400" dirty="0">
                <a:solidFill>
                  <a:schemeClr val="bg1"/>
                </a:solidFill>
                <a:ea typeface="微软雅黑" panose="020B0503020204020204" pitchFamily="34" charset="-122"/>
              </a:rPr>
              <a:t>所示：</a:t>
            </a:r>
          </a:p>
        </p:txBody>
      </p:sp>
      <p:pic>
        <p:nvPicPr>
          <p:cNvPr id="15" name="图片 14"/>
          <p:cNvPicPr/>
          <p:nvPr/>
        </p:nvPicPr>
        <p:blipFill>
          <a:blip r:embed="rId3" cstate="print">
            <a:extLst>
              <a:ext uri="{28A0092B-C50C-407E-A947-70E740481C1C}">
                <a14:useLocalDpi xmlns:a14="http://schemas.microsoft.com/office/drawing/2010/main" val="0"/>
              </a:ext>
            </a:extLst>
          </a:blip>
          <a:stretch>
            <a:fillRect/>
          </a:stretch>
        </p:blipFill>
        <p:spPr>
          <a:xfrm>
            <a:off x="4516662" y="1438268"/>
            <a:ext cx="3469214" cy="2272174"/>
          </a:xfrm>
          <a:prstGeom prst="rect">
            <a:avLst/>
          </a:prstGeom>
        </p:spPr>
      </p:pic>
      <p:sp>
        <p:nvSpPr>
          <p:cNvPr id="4" name="矩形 3"/>
          <p:cNvSpPr/>
          <p:nvPr/>
        </p:nvSpPr>
        <p:spPr>
          <a:xfrm>
            <a:off x="5138078" y="3878075"/>
            <a:ext cx="2271776" cy="307777"/>
          </a:xfrm>
          <a:prstGeom prst="rect">
            <a:avLst/>
          </a:prstGeom>
        </p:spPr>
        <p:txBody>
          <a:bodyPr wrap="none">
            <a:spAutoFit/>
          </a:bodyPr>
          <a:lstStyle/>
          <a:p>
            <a:r>
              <a:rPr lang="zh-CN" altLang="zh-CN" sz="1400" dirty="0">
                <a:solidFill>
                  <a:schemeClr val="bg1"/>
                </a:solidFill>
                <a:ea typeface="微软雅黑" panose="020B0503020204020204" pitchFamily="34" charset="-122"/>
              </a:rPr>
              <a:t>图</a:t>
            </a:r>
            <a:r>
              <a:rPr lang="en-US" altLang="zh-CN" sz="1400" dirty="0">
                <a:solidFill>
                  <a:schemeClr val="bg1"/>
                </a:solidFill>
                <a:ea typeface="微软雅黑" panose="020B0503020204020204" pitchFamily="34" charset="-122"/>
              </a:rPr>
              <a:t>6-2 </a:t>
            </a:r>
            <a:r>
              <a:rPr lang="zh-CN" altLang="zh-CN" sz="1400" dirty="0">
                <a:solidFill>
                  <a:schemeClr val="bg1"/>
                </a:solidFill>
                <a:ea typeface="微软雅黑" panose="020B0503020204020204" pitchFamily="34" charset="-122"/>
              </a:rPr>
              <a:t>直流供电</a:t>
            </a:r>
            <a:r>
              <a:rPr lang="en-US" altLang="zh-CN" sz="1400" dirty="0">
                <a:solidFill>
                  <a:schemeClr val="bg1"/>
                </a:solidFill>
                <a:ea typeface="微软雅黑" panose="020B0503020204020204" pitchFamily="34" charset="-122"/>
              </a:rPr>
              <a:t>9V</a:t>
            </a:r>
            <a:r>
              <a:rPr lang="zh-CN" altLang="zh-CN" sz="1400" dirty="0">
                <a:solidFill>
                  <a:schemeClr val="bg1"/>
                </a:solidFill>
                <a:ea typeface="微软雅黑" panose="020B0503020204020204" pitchFamily="34" charset="-122"/>
              </a:rPr>
              <a:t>输入电路</a:t>
            </a:r>
          </a:p>
        </p:txBody>
      </p:sp>
    </p:spTree>
    <p:extLst>
      <p:ext uri="{BB962C8B-B14F-4D97-AF65-F5344CB8AC3E}">
        <p14:creationId xmlns:p14="http://schemas.microsoft.com/office/powerpoint/2010/main" val="420147000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3" name="TextBox 6">
            <a:extLst>
              <a:ext uri="{FF2B5EF4-FFF2-40B4-BE49-F238E27FC236}">
                <a16:creationId xmlns:a16="http://schemas.microsoft.com/office/drawing/2014/main" xmlns="" id="{CC13F31C-BEA6-41ED-90BA-A27B22543641}"/>
              </a:ext>
            </a:extLst>
          </p:cNvPr>
          <p:cNvSpPr txBox="1"/>
          <p:nvPr/>
        </p:nvSpPr>
        <p:spPr>
          <a:xfrm>
            <a:off x="369365" y="1520221"/>
            <a:ext cx="4051560" cy="2225225"/>
          </a:xfrm>
          <a:prstGeom prst="rect">
            <a:avLst/>
          </a:prstGeom>
          <a:noFill/>
        </p:spPr>
        <p:txBody>
          <a:bodyPr wrap="square" rtlCol="0">
            <a:spAutoFit/>
          </a:bodyPr>
          <a:lstStyle/>
          <a:p>
            <a:pPr algn="just">
              <a:lnSpc>
                <a:spcPct val="130000"/>
              </a:lnSpc>
              <a:spcAft>
                <a:spcPts val="600"/>
              </a:spcAft>
            </a:pPr>
            <a:r>
              <a:rPr lang="zh-CN" altLang="en-US" sz="2200" b="1" dirty="0" smtClean="0">
                <a:solidFill>
                  <a:srgbClr val="FFFF00"/>
                </a:solidFill>
                <a:latin typeface="微软雅黑" pitchFamily="34" charset="-122"/>
                <a:ea typeface="微软雅黑" pitchFamily="34" charset="-122"/>
              </a:rPr>
              <a:t>   第</a:t>
            </a:r>
            <a:r>
              <a:rPr lang="en-US" altLang="zh-CN" sz="2200" b="1" dirty="0">
                <a:solidFill>
                  <a:srgbClr val="FFFF00"/>
                </a:solidFill>
                <a:latin typeface="微软雅黑" pitchFamily="34" charset="-122"/>
                <a:ea typeface="微软雅黑" pitchFamily="34" charset="-122"/>
              </a:rPr>
              <a:t>2</a:t>
            </a:r>
            <a:r>
              <a:rPr lang="zh-CN" altLang="en-US" sz="2200" b="1" dirty="0">
                <a:solidFill>
                  <a:srgbClr val="FFFF00"/>
                </a:solidFill>
                <a:latin typeface="微软雅黑" pitchFamily="34" charset="-122"/>
                <a:ea typeface="微软雅黑" pitchFamily="34" charset="-122"/>
              </a:rPr>
              <a:t>步：</a:t>
            </a:r>
            <a:endParaRPr lang="en-US" altLang="zh-CN" sz="2200" b="1" dirty="0">
              <a:solidFill>
                <a:srgbClr val="FFFF00"/>
              </a:solidFill>
              <a:latin typeface="微软雅黑" pitchFamily="34" charset="-122"/>
              <a:ea typeface="微软雅黑" pitchFamily="34" charset="-122"/>
            </a:endParaRPr>
          </a:p>
          <a:p>
            <a:pPr indent="457200">
              <a:lnSpc>
                <a:spcPct val="150000"/>
              </a:lnSpc>
            </a:pPr>
            <a:r>
              <a:rPr lang="zh-CN" altLang="zh-CN" sz="1400" dirty="0" smtClean="0">
                <a:solidFill>
                  <a:schemeClr val="bg1"/>
                </a:solidFill>
                <a:ea typeface="微软雅黑" panose="020B0503020204020204" pitchFamily="34" charset="-122"/>
              </a:rPr>
              <a:t>检测</a:t>
            </a:r>
            <a:r>
              <a:rPr lang="en-US" altLang="zh-CN" sz="1400" dirty="0">
                <a:solidFill>
                  <a:schemeClr val="bg1"/>
                </a:solidFill>
                <a:ea typeface="微软雅黑" panose="020B0503020204020204" pitchFamily="34" charset="-122"/>
              </a:rPr>
              <a:t>9V</a:t>
            </a:r>
            <a:r>
              <a:rPr lang="zh-CN" altLang="zh-CN" sz="1400" dirty="0">
                <a:solidFill>
                  <a:schemeClr val="bg1"/>
                </a:solidFill>
                <a:ea typeface="微软雅黑" panose="020B0503020204020204" pitchFamily="34" charset="-122"/>
              </a:rPr>
              <a:t>转</a:t>
            </a:r>
            <a:r>
              <a:rPr lang="en-US" altLang="zh-CN" sz="1400" dirty="0">
                <a:solidFill>
                  <a:schemeClr val="bg1"/>
                </a:solidFill>
                <a:ea typeface="微软雅黑" panose="020B0503020204020204" pitchFamily="34" charset="-122"/>
              </a:rPr>
              <a:t>3.3V</a:t>
            </a:r>
            <a:r>
              <a:rPr lang="zh-CN" altLang="zh-CN" sz="1400" dirty="0">
                <a:solidFill>
                  <a:schemeClr val="bg1"/>
                </a:solidFill>
                <a:ea typeface="微软雅黑" panose="020B0503020204020204" pitchFamily="34" charset="-122"/>
              </a:rPr>
              <a:t>区域的电压是否正常，首先了解</a:t>
            </a:r>
            <a:r>
              <a:rPr lang="en-US" altLang="zh-CN" sz="1400" dirty="0">
                <a:solidFill>
                  <a:schemeClr val="bg1"/>
                </a:solidFill>
                <a:ea typeface="微软雅黑" panose="020B0503020204020204" pitchFamily="34" charset="-122"/>
              </a:rPr>
              <a:t>PU4</a:t>
            </a:r>
            <a:r>
              <a:rPr lang="zh-CN" altLang="zh-CN" sz="1400" dirty="0">
                <a:solidFill>
                  <a:schemeClr val="bg1"/>
                </a:solidFill>
                <a:ea typeface="微软雅黑" panose="020B0503020204020204" pitchFamily="34" charset="-122"/>
              </a:rPr>
              <a:t>的功能与结构，此芯片为</a:t>
            </a:r>
            <a:r>
              <a:rPr lang="en-US" altLang="zh-CN" sz="1400" dirty="0">
                <a:solidFill>
                  <a:schemeClr val="bg1"/>
                </a:solidFill>
                <a:ea typeface="微软雅黑" panose="020B0503020204020204" pitchFamily="34" charset="-122"/>
              </a:rPr>
              <a:t>3.3V</a:t>
            </a:r>
            <a:r>
              <a:rPr lang="zh-CN" altLang="zh-CN" sz="1400" dirty="0">
                <a:solidFill>
                  <a:schemeClr val="bg1"/>
                </a:solidFill>
                <a:ea typeface="微软雅黑" panose="020B0503020204020204" pitchFamily="34" charset="-122"/>
              </a:rPr>
              <a:t>稳压器，</a:t>
            </a:r>
            <a:r>
              <a:rPr lang="en-US" altLang="zh-CN" sz="1400" dirty="0">
                <a:solidFill>
                  <a:schemeClr val="bg1"/>
                </a:solidFill>
                <a:ea typeface="微软雅黑" panose="020B0503020204020204" pitchFamily="34" charset="-122"/>
              </a:rPr>
              <a:t> 3</a:t>
            </a:r>
            <a:r>
              <a:rPr lang="zh-CN" altLang="zh-CN" sz="1400" dirty="0">
                <a:solidFill>
                  <a:schemeClr val="bg1"/>
                </a:solidFill>
                <a:ea typeface="微软雅黑" panose="020B0503020204020204" pitchFamily="34" charset="-122"/>
              </a:rPr>
              <a:t>脚为电压输入端，</a:t>
            </a:r>
            <a:r>
              <a:rPr lang="en-US" altLang="zh-CN" sz="1400" dirty="0">
                <a:solidFill>
                  <a:schemeClr val="bg1"/>
                </a:solidFill>
                <a:ea typeface="微软雅黑" panose="020B0503020204020204" pitchFamily="34" charset="-122"/>
              </a:rPr>
              <a:t>2</a:t>
            </a:r>
            <a:r>
              <a:rPr lang="zh-CN" altLang="zh-CN" sz="1400" dirty="0">
                <a:solidFill>
                  <a:schemeClr val="bg1"/>
                </a:solidFill>
                <a:ea typeface="微软雅黑" panose="020B0503020204020204" pitchFamily="34" charset="-122"/>
              </a:rPr>
              <a:t>、</a:t>
            </a:r>
            <a:r>
              <a:rPr lang="en-US" altLang="zh-CN" sz="1400" dirty="0">
                <a:solidFill>
                  <a:schemeClr val="bg1"/>
                </a:solidFill>
                <a:ea typeface="微软雅黑" panose="020B0503020204020204" pitchFamily="34" charset="-122"/>
              </a:rPr>
              <a:t>4</a:t>
            </a:r>
            <a:r>
              <a:rPr lang="zh-CN" altLang="zh-CN" sz="1400" dirty="0">
                <a:solidFill>
                  <a:schemeClr val="bg1"/>
                </a:solidFill>
                <a:ea typeface="微软雅黑" panose="020B0503020204020204" pitchFamily="34" charset="-122"/>
              </a:rPr>
              <a:t>脚为电压输出端；之后重点检测标号</a:t>
            </a:r>
            <a:r>
              <a:rPr lang="en-US" altLang="zh-CN" sz="1400" dirty="0">
                <a:solidFill>
                  <a:schemeClr val="bg1"/>
                </a:solidFill>
                <a:ea typeface="微软雅黑" panose="020B0503020204020204" pitchFamily="34" charset="-122"/>
              </a:rPr>
              <a:t>2</a:t>
            </a:r>
            <a:r>
              <a:rPr lang="zh-CN" altLang="zh-CN" sz="1400" dirty="0">
                <a:solidFill>
                  <a:schemeClr val="bg1"/>
                </a:solidFill>
                <a:ea typeface="微软雅黑" panose="020B0503020204020204" pitchFamily="34" charset="-122"/>
              </a:rPr>
              <a:t>位置的电压，正常为</a:t>
            </a:r>
            <a:r>
              <a:rPr lang="en-US" altLang="zh-CN" sz="1400" dirty="0">
                <a:solidFill>
                  <a:schemeClr val="bg1"/>
                </a:solidFill>
                <a:ea typeface="微软雅黑" panose="020B0503020204020204" pitchFamily="34" charset="-122"/>
              </a:rPr>
              <a:t>3.3V</a:t>
            </a:r>
            <a:r>
              <a:rPr lang="zh-CN" altLang="zh-CN" sz="1400" dirty="0">
                <a:solidFill>
                  <a:schemeClr val="bg1"/>
                </a:solidFill>
                <a:ea typeface="微软雅黑" panose="020B0503020204020204" pitchFamily="34" charset="-122"/>
              </a:rPr>
              <a:t>电压输出，此电压与其稳压效果一致，如图</a:t>
            </a:r>
            <a:r>
              <a:rPr lang="en-US" altLang="zh-CN" sz="1400" dirty="0">
                <a:solidFill>
                  <a:schemeClr val="bg1"/>
                </a:solidFill>
                <a:ea typeface="微软雅黑" panose="020B0503020204020204" pitchFamily="34" charset="-122"/>
              </a:rPr>
              <a:t>6-3</a:t>
            </a:r>
            <a:r>
              <a:rPr lang="zh-CN" altLang="zh-CN" sz="1400" dirty="0">
                <a:solidFill>
                  <a:schemeClr val="bg1"/>
                </a:solidFill>
                <a:ea typeface="微软雅黑" panose="020B0503020204020204" pitchFamily="34" charset="-122"/>
              </a:rPr>
              <a:t>所示：</a:t>
            </a:r>
          </a:p>
        </p:txBody>
      </p:sp>
      <p:sp>
        <p:nvSpPr>
          <p:cNvPr id="14" name="矩形 13">
            <a:extLst>
              <a:ext uri="{FF2B5EF4-FFF2-40B4-BE49-F238E27FC236}">
                <a16:creationId xmlns:a16="http://schemas.microsoft.com/office/drawing/2014/main" xmlns="" id="{06C04460-1B76-4A5B-B228-04BA3DE40DCA}"/>
              </a:ext>
            </a:extLst>
          </p:cNvPr>
          <p:cNvSpPr/>
          <p:nvPr/>
        </p:nvSpPr>
        <p:spPr>
          <a:xfrm>
            <a:off x="2377939" y="517193"/>
            <a:ext cx="730521" cy="300082"/>
          </a:xfrm>
          <a:prstGeom prst="rect">
            <a:avLst/>
          </a:prstGeom>
        </p:spPr>
        <p:txBody>
          <a:bodyPr wrap="none">
            <a:spAutoFit/>
          </a:bodyPr>
          <a:lstStyle/>
          <a:p>
            <a:pPr algn="ctr"/>
            <a:r>
              <a:rPr lang="en-US" altLang="zh-CN"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rPr>
              <a:t>Step 2</a:t>
            </a:r>
            <a:endParaRPr lang="zh-CN" altLang="en-US"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pic>
        <p:nvPicPr>
          <p:cNvPr id="15" name="图片 14"/>
          <p:cNvPicPr/>
          <p:nvPr/>
        </p:nvPicPr>
        <p:blipFill>
          <a:blip r:embed="rId3" cstate="print">
            <a:extLst>
              <a:ext uri="{28A0092B-C50C-407E-A947-70E740481C1C}">
                <a14:useLocalDpi xmlns:a14="http://schemas.microsoft.com/office/drawing/2010/main" val="0"/>
              </a:ext>
            </a:extLst>
          </a:blip>
          <a:stretch>
            <a:fillRect/>
          </a:stretch>
        </p:blipFill>
        <p:spPr>
          <a:xfrm>
            <a:off x="5016404" y="1789800"/>
            <a:ext cx="3367405" cy="1782073"/>
          </a:xfrm>
          <a:prstGeom prst="rect">
            <a:avLst/>
          </a:prstGeom>
        </p:spPr>
      </p:pic>
      <p:sp>
        <p:nvSpPr>
          <p:cNvPr id="2" name="矩形 1"/>
          <p:cNvSpPr/>
          <p:nvPr/>
        </p:nvSpPr>
        <p:spPr>
          <a:xfrm>
            <a:off x="5896198" y="3907609"/>
            <a:ext cx="1744388" cy="307777"/>
          </a:xfrm>
          <a:prstGeom prst="rect">
            <a:avLst/>
          </a:prstGeom>
        </p:spPr>
        <p:txBody>
          <a:bodyPr wrap="none">
            <a:spAutoFit/>
          </a:bodyPr>
          <a:lstStyle/>
          <a:p>
            <a:r>
              <a:rPr lang="zh-CN" altLang="zh-CN" sz="1400" dirty="0">
                <a:solidFill>
                  <a:schemeClr val="bg1"/>
                </a:solidFill>
                <a:ea typeface="微软雅黑" panose="020B0503020204020204" pitchFamily="34" charset="-122"/>
              </a:rPr>
              <a:t>图</a:t>
            </a:r>
            <a:r>
              <a:rPr lang="en-US" altLang="zh-CN" sz="1400" dirty="0" smtClean="0">
                <a:solidFill>
                  <a:schemeClr val="bg1"/>
                </a:solidFill>
                <a:ea typeface="微软雅黑" panose="020B0503020204020204" pitchFamily="34" charset="-122"/>
              </a:rPr>
              <a:t>6-3</a:t>
            </a:r>
            <a:r>
              <a:rPr lang="en-US" altLang="zh-CN" sz="1400" dirty="0">
                <a:solidFill>
                  <a:schemeClr val="bg1"/>
                </a:solidFill>
                <a:ea typeface="微软雅黑" panose="020B0503020204020204" pitchFamily="34" charset="-122"/>
              </a:rPr>
              <a:t> </a:t>
            </a:r>
            <a:r>
              <a:rPr lang="en-US" altLang="zh-CN" sz="1400" dirty="0" smtClean="0">
                <a:solidFill>
                  <a:schemeClr val="bg1"/>
                </a:solidFill>
                <a:ea typeface="微软雅黑" panose="020B0503020204020204" pitchFamily="34" charset="-122"/>
              </a:rPr>
              <a:t> 9V</a:t>
            </a:r>
            <a:r>
              <a:rPr lang="zh-CN" altLang="zh-CN" sz="1400" dirty="0">
                <a:solidFill>
                  <a:schemeClr val="bg1"/>
                </a:solidFill>
                <a:ea typeface="微软雅黑" panose="020B0503020204020204" pitchFamily="34" charset="-122"/>
              </a:rPr>
              <a:t>转</a:t>
            </a:r>
            <a:r>
              <a:rPr lang="en-US" altLang="zh-CN" sz="1400" dirty="0">
                <a:solidFill>
                  <a:schemeClr val="bg1"/>
                </a:solidFill>
                <a:ea typeface="微软雅黑" panose="020B0503020204020204" pitchFamily="34" charset="-122"/>
              </a:rPr>
              <a:t>3.3V</a:t>
            </a:r>
            <a:r>
              <a:rPr lang="zh-CN" altLang="zh-CN" sz="1400" dirty="0">
                <a:solidFill>
                  <a:schemeClr val="bg1"/>
                </a:solidFill>
                <a:ea typeface="微软雅黑" panose="020B0503020204020204" pitchFamily="34" charset="-122"/>
              </a:rPr>
              <a:t>电路</a:t>
            </a:r>
          </a:p>
        </p:txBody>
      </p:sp>
    </p:spTree>
    <p:extLst>
      <p:ext uri="{BB962C8B-B14F-4D97-AF65-F5344CB8AC3E}">
        <p14:creationId xmlns:p14="http://schemas.microsoft.com/office/powerpoint/2010/main" val="219611641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3" name="TextBox 6">
            <a:extLst>
              <a:ext uri="{FF2B5EF4-FFF2-40B4-BE49-F238E27FC236}">
                <a16:creationId xmlns:a16="http://schemas.microsoft.com/office/drawing/2014/main" xmlns="" id="{2EF257DB-3B50-4950-9969-0A0D48B1CDC2}"/>
              </a:ext>
            </a:extLst>
          </p:cNvPr>
          <p:cNvSpPr txBox="1"/>
          <p:nvPr/>
        </p:nvSpPr>
        <p:spPr>
          <a:xfrm>
            <a:off x="440108" y="1673179"/>
            <a:ext cx="4290918" cy="1902059"/>
          </a:xfrm>
          <a:prstGeom prst="rect">
            <a:avLst/>
          </a:prstGeom>
          <a:noFill/>
        </p:spPr>
        <p:txBody>
          <a:bodyPr wrap="square" rtlCol="0">
            <a:spAutoFit/>
          </a:bodyPr>
          <a:lstStyle/>
          <a:p>
            <a:pPr algn="just">
              <a:lnSpc>
                <a:spcPct val="130000"/>
              </a:lnSpc>
              <a:spcAft>
                <a:spcPts val="600"/>
              </a:spcAft>
            </a:pPr>
            <a:r>
              <a:rPr lang="zh-CN" altLang="en-US" sz="2200" b="1" dirty="0">
                <a:solidFill>
                  <a:srgbClr val="FFFF00"/>
                </a:solidFill>
                <a:latin typeface="微软雅黑" pitchFamily="34" charset="-122"/>
                <a:ea typeface="微软雅黑" pitchFamily="34" charset="-122"/>
              </a:rPr>
              <a:t>第</a:t>
            </a:r>
            <a:r>
              <a:rPr lang="en-US" altLang="zh-CN" sz="2200" b="1" dirty="0">
                <a:solidFill>
                  <a:srgbClr val="FFFF00"/>
                </a:solidFill>
                <a:latin typeface="微软雅黑" pitchFamily="34" charset="-122"/>
                <a:ea typeface="微软雅黑" pitchFamily="34" charset="-122"/>
              </a:rPr>
              <a:t>3</a:t>
            </a:r>
            <a:r>
              <a:rPr lang="zh-CN" altLang="en-US" sz="2200" b="1" dirty="0">
                <a:solidFill>
                  <a:srgbClr val="FFFF00"/>
                </a:solidFill>
                <a:latin typeface="微软雅黑" pitchFamily="34" charset="-122"/>
                <a:ea typeface="微软雅黑" pitchFamily="34" charset="-122"/>
              </a:rPr>
              <a:t>步：</a:t>
            </a:r>
            <a:endParaRPr lang="en-US" altLang="zh-CN" sz="2200" b="1" dirty="0">
              <a:solidFill>
                <a:srgbClr val="FFFF00"/>
              </a:solidFill>
              <a:latin typeface="微软雅黑" pitchFamily="34" charset="-122"/>
              <a:ea typeface="微软雅黑" pitchFamily="34" charset="-122"/>
            </a:endParaRPr>
          </a:p>
          <a:p>
            <a:pPr indent="457200">
              <a:lnSpc>
                <a:spcPct val="150000"/>
              </a:lnSpc>
            </a:pPr>
            <a:r>
              <a:rPr lang="zh-CN" altLang="zh-CN" sz="1400" dirty="0" smtClean="0">
                <a:solidFill>
                  <a:schemeClr val="bg1"/>
                </a:solidFill>
                <a:ea typeface="微软雅黑" panose="020B0503020204020204" pitchFamily="34" charset="-122"/>
              </a:rPr>
              <a:t>检测</a:t>
            </a:r>
            <a:r>
              <a:rPr lang="zh-CN" altLang="zh-CN" sz="1400" dirty="0">
                <a:solidFill>
                  <a:schemeClr val="bg1"/>
                </a:solidFill>
                <a:ea typeface="微软雅黑" panose="020B0503020204020204" pitchFamily="34" charset="-122"/>
              </a:rPr>
              <a:t>南桥参考时钟区域</a:t>
            </a:r>
            <a:r>
              <a:rPr lang="en-US" altLang="zh-CN" sz="1400" dirty="0">
                <a:solidFill>
                  <a:schemeClr val="bg1"/>
                </a:solidFill>
                <a:ea typeface="微软雅黑" panose="020B0503020204020204" pitchFamily="34" charset="-122"/>
              </a:rPr>
              <a:t>U30</a:t>
            </a:r>
            <a:r>
              <a:rPr lang="zh-CN" altLang="zh-CN" sz="1400" dirty="0">
                <a:solidFill>
                  <a:schemeClr val="bg1"/>
                </a:solidFill>
                <a:ea typeface="微软雅黑" panose="020B0503020204020204" pitchFamily="34" charset="-122"/>
              </a:rPr>
              <a:t>芯片和</a:t>
            </a:r>
            <a:r>
              <a:rPr lang="en-US" altLang="zh-CN" sz="1400" dirty="0">
                <a:solidFill>
                  <a:schemeClr val="bg1"/>
                </a:solidFill>
                <a:ea typeface="微软雅黑" panose="020B0503020204020204" pitchFamily="34" charset="-122"/>
              </a:rPr>
              <a:t>Y1</a:t>
            </a:r>
            <a:r>
              <a:rPr lang="zh-CN" altLang="zh-CN" sz="1400" dirty="0">
                <a:solidFill>
                  <a:schemeClr val="bg1"/>
                </a:solidFill>
                <a:ea typeface="微软雅黑" panose="020B0503020204020204" pitchFamily="34" charset="-122"/>
              </a:rPr>
              <a:t>的电源脚是否为</a:t>
            </a:r>
            <a:r>
              <a:rPr lang="en-US" altLang="zh-CN" sz="1400" dirty="0">
                <a:solidFill>
                  <a:schemeClr val="bg1"/>
                </a:solidFill>
                <a:ea typeface="微软雅黑" panose="020B0503020204020204" pitchFamily="34" charset="-122"/>
              </a:rPr>
              <a:t>+V3.3AL</a:t>
            </a:r>
            <a:r>
              <a:rPr lang="zh-CN" altLang="zh-CN" sz="1400" dirty="0">
                <a:solidFill>
                  <a:schemeClr val="bg1"/>
                </a:solidFill>
                <a:ea typeface="微软雅黑" panose="020B0503020204020204" pitchFamily="34" charset="-122"/>
              </a:rPr>
              <a:t>的正确电压值</a:t>
            </a:r>
            <a:r>
              <a:rPr lang="en-US" altLang="zh-CN" sz="1400" dirty="0">
                <a:solidFill>
                  <a:schemeClr val="bg1"/>
                </a:solidFill>
                <a:ea typeface="微软雅黑" panose="020B0503020204020204" pitchFamily="34" charset="-122"/>
              </a:rPr>
              <a:t>3.3V</a:t>
            </a:r>
            <a:r>
              <a:rPr lang="zh-CN" altLang="zh-CN" sz="1400" dirty="0">
                <a:solidFill>
                  <a:schemeClr val="bg1"/>
                </a:solidFill>
                <a:ea typeface="微软雅黑" panose="020B0503020204020204" pitchFamily="34" charset="-122"/>
              </a:rPr>
              <a:t>。区域的供电电压正常情况下，首先可以排除主要的元器件损坏对地短路造成故障。正常的供电电压如图</a:t>
            </a:r>
            <a:r>
              <a:rPr lang="en-US" altLang="zh-CN" sz="1400" dirty="0">
                <a:solidFill>
                  <a:schemeClr val="bg1"/>
                </a:solidFill>
                <a:ea typeface="微软雅黑" panose="020B0503020204020204" pitchFamily="34" charset="-122"/>
              </a:rPr>
              <a:t>6-4</a:t>
            </a:r>
            <a:r>
              <a:rPr lang="zh-CN" altLang="zh-CN" sz="1400" dirty="0">
                <a:solidFill>
                  <a:schemeClr val="bg1"/>
                </a:solidFill>
                <a:ea typeface="微软雅黑" panose="020B0503020204020204" pitchFamily="34" charset="-122"/>
              </a:rPr>
              <a:t>所示：</a:t>
            </a:r>
          </a:p>
        </p:txBody>
      </p:sp>
      <p:sp>
        <p:nvSpPr>
          <p:cNvPr id="14" name="矩形 13">
            <a:extLst>
              <a:ext uri="{FF2B5EF4-FFF2-40B4-BE49-F238E27FC236}">
                <a16:creationId xmlns:a16="http://schemas.microsoft.com/office/drawing/2014/main" xmlns="" id="{47626F9C-C995-4E3A-A39D-0CE03D055584}"/>
              </a:ext>
            </a:extLst>
          </p:cNvPr>
          <p:cNvSpPr/>
          <p:nvPr/>
        </p:nvSpPr>
        <p:spPr>
          <a:xfrm>
            <a:off x="2377939" y="517193"/>
            <a:ext cx="730521" cy="300082"/>
          </a:xfrm>
          <a:prstGeom prst="rect">
            <a:avLst/>
          </a:prstGeom>
        </p:spPr>
        <p:txBody>
          <a:bodyPr wrap="none">
            <a:spAutoFit/>
          </a:bodyPr>
          <a:lstStyle/>
          <a:p>
            <a:pPr algn="ctr"/>
            <a:r>
              <a:rPr lang="en-US" altLang="zh-CN"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rPr>
              <a:t>Step 3</a:t>
            </a:r>
            <a:endParaRPr lang="zh-CN" altLang="en-US"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pic>
        <p:nvPicPr>
          <p:cNvPr id="15" name="图片 14"/>
          <p:cNvPicPr/>
          <p:nvPr/>
        </p:nvPicPr>
        <p:blipFill>
          <a:blip r:embed="rId3" cstate="print">
            <a:extLst>
              <a:ext uri="{28A0092B-C50C-407E-A947-70E740481C1C}">
                <a14:useLocalDpi xmlns:a14="http://schemas.microsoft.com/office/drawing/2010/main" val="0"/>
              </a:ext>
            </a:extLst>
          </a:blip>
          <a:stretch>
            <a:fillRect/>
          </a:stretch>
        </p:blipFill>
        <p:spPr>
          <a:xfrm>
            <a:off x="5143947" y="1790700"/>
            <a:ext cx="3090712" cy="1766570"/>
          </a:xfrm>
          <a:prstGeom prst="rect">
            <a:avLst/>
          </a:prstGeom>
        </p:spPr>
      </p:pic>
      <p:sp>
        <p:nvSpPr>
          <p:cNvPr id="2" name="矩形 1"/>
          <p:cNvSpPr/>
          <p:nvPr/>
        </p:nvSpPr>
        <p:spPr>
          <a:xfrm>
            <a:off x="5315672" y="3869509"/>
            <a:ext cx="2795958" cy="307777"/>
          </a:xfrm>
          <a:prstGeom prst="rect">
            <a:avLst/>
          </a:prstGeom>
        </p:spPr>
        <p:txBody>
          <a:bodyPr wrap="none">
            <a:spAutoFit/>
          </a:bodyPr>
          <a:lstStyle/>
          <a:p>
            <a:r>
              <a:rPr lang="zh-CN" altLang="zh-CN" sz="1400" dirty="0">
                <a:solidFill>
                  <a:schemeClr val="bg1"/>
                </a:solidFill>
                <a:ea typeface="微软雅黑" panose="020B0503020204020204" pitchFamily="34" charset="-122"/>
              </a:rPr>
              <a:t>图</a:t>
            </a:r>
            <a:r>
              <a:rPr lang="en-US" altLang="zh-CN" sz="1400" dirty="0">
                <a:solidFill>
                  <a:schemeClr val="bg1"/>
                </a:solidFill>
                <a:ea typeface="微软雅黑" panose="020B0503020204020204" pitchFamily="34" charset="-122"/>
              </a:rPr>
              <a:t>6-4 </a:t>
            </a:r>
            <a:r>
              <a:rPr lang="zh-CN" altLang="zh-CN" sz="1400" dirty="0">
                <a:solidFill>
                  <a:schemeClr val="bg1"/>
                </a:solidFill>
                <a:ea typeface="微软雅黑" panose="020B0503020204020204" pitchFamily="34" charset="-122"/>
              </a:rPr>
              <a:t>南桥参考时钟区域供电电压</a:t>
            </a:r>
          </a:p>
        </p:txBody>
      </p:sp>
    </p:spTree>
    <p:extLst>
      <p:ext uri="{BB962C8B-B14F-4D97-AF65-F5344CB8AC3E}">
        <p14:creationId xmlns:p14="http://schemas.microsoft.com/office/powerpoint/2010/main" val="213796619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4" name="矩形 13">
            <a:extLst>
              <a:ext uri="{FF2B5EF4-FFF2-40B4-BE49-F238E27FC236}">
                <a16:creationId xmlns:a16="http://schemas.microsoft.com/office/drawing/2014/main" xmlns="" id="{C6C8561D-9B9E-4A95-8638-CE246D9B9004}"/>
              </a:ext>
            </a:extLst>
          </p:cNvPr>
          <p:cNvSpPr/>
          <p:nvPr/>
        </p:nvSpPr>
        <p:spPr>
          <a:xfrm>
            <a:off x="2377939" y="517193"/>
            <a:ext cx="730521" cy="300082"/>
          </a:xfrm>
          <a:prstGeom prst="rect">
            <a:avLst/>
          </a:prstGeom>
        </p:spPr>
        <p:txBody>
          <a:bodyPr wrap="none">
            <a:spAutoFit/>
          </a:bodyPr>
          <a:lstStyle/>
          <a:p>
            <a:pPr algn="ctr"/>
            <a:r>
              <a:rPr lang="en-US" altLang="zh-CN"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rPr>
              <a:t>Step 4</a:t>
            </a:r>
            <a:endParaRPr lang="zh-CN" altLang="en-US"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sp>
        <p:nvSpPr>
          <p:cNvPr id="15" name="TextBox 6">
            <a:extLst>
              <a:ext uri="{FF2B5EF4-FFF2-40B4-BE49-F238E27FC236}">
                <a16:creationId xmlns:a16="http://schemas.microsoft.com/office/drawing/2014/main" xmlns="" id="{2EF257DB-3B50-4950-9969-0A0D48B1CDC2}"/>
              </a:ext>
            </a:extLst>
          </p:cNvPr>
          <p:cNvSpPr txBox="1"/>
          <p:nvPr/>
        </p:nvSpPr>
        <p:spPr>
          <a:xfrm>
            <a:off x="321282" y="1017541"/>
            <a:ext cx="4934981" cy="3841052"/>
          </a:xfrm>
          <a:prstGeom prst="rect">
            <a:avLst/>
          </a:prstGeom>
          <a:noFill/>
        </p:spPr>
        <p:txBody>
          <a:bodyPr wrap="square" rtlCol="0">
            <a:spAutoFit/>
          </a:bodyPr>
          <a:lstStyle/>
          <a:p>
            <a:pPr algn="just">
              <a:lnSpc>
                <a:spcPct val="130000"/>
              </a:lnSpc>
              <a:spcAft>
                <a:spcPts val="600"/>
              </a:spcAft>
            </a:pPr>
            <a:r>
              <a:rPr lang="zh-CN" altLang="en-US" sz="2200" b="1" dirty="0">
                <a:solidFill>
                  <a:srgbClr val="FFFF00"/>
                </a:solidFill>
                <a:latin typeface="微软雅黑" pitchFamily="34" charset="-122"/>
                <a:ea typeface="微软雅黑" pitchFamily="34" charset="-122"/>
              </a:rPr>
              <a:t>第</a:t>
            </a:r>
            <a:r>
              <a:rPr lang="en-US" altLang="zh-CN" sz="2200" b="1" dirty="0">
                <a:solidFill>
                  <a:srgbClr val="FFFF00"/>
                </a:solidFill>
                <a:latin typeface="微软雅黑" pitchFamily="34" charset="-122"/>
                <a:ea typeface="微软雅黑" pitchFamily="34" charset="-122"/>
              </a:rPr>
              <a:t>4</a:t>
            </a:r>
            <a:r>
              <a:rPr lang="zh-CN" altLang="en-US" sz="2200" b="1" dirty="0">
                <a:solidFill>
                  <a:srgbClr val="FFFF00"/>
                </a:solidFill>
                <a:latin typeface="微软雅黑" pitchFamily="34" charset="-122"/>
                <a:ea typeface="微软雅黑" pitchFamily="34" charset="-122"/>
              </a:rPr>
              <a:t>步：</a:t>
            </a:r>
            <a:endParaRPr lang="en-US" altLang="zh-CN" sz="2200" b="1" dirty="0">
              <a:solidFill>
                <a:srgbClr val="FFFF00"/>
              </a:solidFill>
              <a:latin typeface="微软雅黑" pitchFamily="34" charset="-122"/>
              <a:ea typeface="微软雅黑" pitchFamily="34" charset="-122"/>
            </a:endParaRPr>
          </a:p>
          <a:p>
            <a:pPr indent="457200">
              <a:lnSpc>
                <a:spcPct val="150000"/>
              </a:lnSpc>
            </a:pPr>
            <a:r>
              <a:rPr lang="zh-CN" altLang="zh-CN" sz="1400" dirty="0" smtClean="0">
                <a:solidFill>
                  <a:schemeClr val="bg1"/>
                </a:solidFill>
                <a:ea typeface="微软雅黑" panose="020B0503020204020204" pitchFamily="34" charset="-122"/>
              </a:rPr>
              <a:t>围绕</a:t>
            </a:r>
            <a:r>
              <a:rPr lang="zh-CN" altLang="zh-CN" sz="1400" dirty="0">
                <a:solidFill>
                  <a:schemeClr val="bg1"/>
                </a:solidFill>
                <a:ea typeface="微软雅黑" panose="020B0503020204020204" pitchFamily="34" charset="-122"/>
              </a:rPr>
              <a:t>故障区域的主要元器件的功能进行进一步检测。</a:t>
            </a:r>
            <a:r>
              <a:rPr lang="en-US" altLang="zh-CN" sz="1400" dirty="0">
                <a:solidFill>
                  <a:schemeClr val="bg1"/>
                </a:solidFill>
                <a:ea typeface="微软雅黑" panose="020B0503020204020204" pitchFamily="34" charset="-122"/>
              </a:rPr>
              <a:t>Y1</a:t>
            </a:r>
            <a:r>
              <a:rPr lang="zh-CN" altLang="zh-CN" sz="1400" dirty="0">
                <a:solidFill>
                  <a:schemeClr val="bg1"/>
                </a:solidFill>
                <a:ea typeface="微软雅黑" panose="020B0503020204020204" pitchFamily="34" charset="-122"/>
              </a:rPr>
              <a:t>作为外部晶振，是信号的输入源，务必保障其功能正常。首先为了避免其他元器件的影响把</a:t>
            </a:r>
            <a:r>
              <a:rPr lang="en-US" altLang="zh-CN" sz="1400" dirty="0">
                <a:solidFill>
                  <a:schemeClr val="bg1"/>
                </a:solidFill>
                <a:ea typeface="微软雅黑" panose="020B0503020204020204" pitchFamily="34" charset="-122"/>
              </a:rPr>
              <a:t>RK1</a:t>
            </a:r>
            <a:r>
              <a:rPr lang="zh-CN" altLang="zh-CN" sz="1400" dirty="0">
                <a:solidFill>
                  <a:schemeClr val="bg1"/>
                </a:solidFill>
                <a:ea typeface="微软雅黑" panose="020B0503020204020204" pitchFamily="34" charset="-122"/>
              </a:rPr>
              <a:t>拆除放好待用，以便单独检测</a:t>
            </a:r>
            <a:r>
              <a:rPr lang="en-US" altLang="zh-CN" sz="1400" dirty="0">
                <a:solidFill>
                  <a:schemeClr val="bg1"/>
                </a:solidFill>
                <a:ea typeface="微软雅黑" panose="020B0503020204020204" pitchFamily="34" charset="-122"/>
              </a:rPr>
              <a:t>U30</a:t>
            </a:r>
            <a:r>
              <a:rPr lang="zh-CN" altLang="zh-CN" sz="1400" dirty="0">
                <a:solidFill>
                  <a:schemeClr val="bg1"/>
                </a:solidFill>
                <a:ea typeface="微软雅黑" panose="020B0503020204020204" pitchFamily="34" charset="-122"/>
              </a:rPr>
              <a:t>和</a:t>
            </a:r>
            <a:r>
              <a:rPr lang="en-US" altLang="zh-CN" sz="1400" dirty="0">
                <a:solidFill>
                  <a:schemeClr val="bg1"/>
                </a:solidFill>
                <a:ea typeface="微软雅黑" panose="020B0503020204020204" pitchFamily="34" charset="-122"/>
              </a:rPr>
              <a:t>Y1</a:t>
            </a:r>
            <a:r>
              <a:rPr lang="zh-CN" altLang="zh-CN" sz="1400" dirty="0">
                <a:solidFill>
                  <a:schemeClr val="bg1"/>
                </a:solidFill>
                <a:ea typeface="微软雅黑" panose="020B0503020204020204" pitchFamily="34" charset="-122"/>
              </a:rPr>
              <a:t>，然后用示波器检测</a:t>
            </a:r>
            <a:r>
              <a:rPr lang="en-US" altLang="zh-CN" sz="1400" dirty="0">
                <a:solidFill>
                  <a:schemeClr val="bg1"/>
                </a:solidFill>
                <a:ea typeface="微软雅黑" panose="020B0503020204020204" pitchFamily="34" charset="-122"/>
              </a:rPr>
              <a:t>Y1</a:t>
            </a:r>
            <a:r>
              <a:rPr lang="zh-CN" altLang="zh-CN" sz="1400" dirty="0">
                <a:solidFill>
                  <a:schemeClr val="bg1"/>
                </a:solidFill>
                <a:ea typeface="微软雅黑" panose="020B0503020204020204" pitchFamily="34" charset="-122"/>
              </a:rPr>
              <a:t>的</a:t>
            </a:r>
            <a:r>
              <a:rPr lang="en-US" altLang="zh-CN" sz="1400" dirty="0">
                <a:solidFill>
                  <a:schemeClr val="bg1"/>
                </a:solidFill>
                <a:ea typeface="微软雅黑" panose="020B0503020204020204" pitchFamily="34" charset="-122"/>
              </a:rPr>
              <a:t>3</a:t>
            </a:r>
            <a:r>
              <a:rPr lang="zh-CN" altLang="zh-CN" sz="1400" dirty="0">
                <a:solidFill>
                  <a:schemeClr val="bg1"/>
                </a:solidFill>
                <a:ea typeface="微软雅黑" panose="020B0503020204020204" pitchFamily="34" charset="-122"/>
              </a:rPr>
              <a:t>脚是否有</a:t>
            </a:r>
            <a:r>
              <a:rPr lang="en-US" altLang="zh-CN" sz="1400" dirty="0">
                <a:solidFill>
                  <a:schemeClr val="bg1"/>
                </a:solidFill>
                <a:ea typeface="微软雅黑" panose="020B0503020204020204" pitchFamily="34" charset="-122"/>
              </a:rPr>
              <a:t>14.318MHz</a:t>
            </a:r>
            <a:r>
              <a:rPr lang="zh-CN" altLang="zh-CN" sz="1400" dirty="0">
                <a:solidFill>
                  <a:schemeClr val="bg1"/>
                </a:solidFill>
                <a:ea typeface="微软雅黑" panose="020B0503020204020204" pitchFamily="34" charset="-122"/>
              </a:rPr>
              <a:t>的信号，如果一开始没有条件判断</a:t>
            </a:r>
            <a:r>
              <a:rPr lang="en-US" altLang="zh-CN" sz="1400" dirty="0">
                <a:solidFill>
                  <a:schemeClr val="bg1"/>
                </a:solidFill>
                <a:ea typeface="微软雅黑" panose="020B0503020204020204" pitchFamily="34" charset="-122"/>
              </a:rPr>
              <a:t>Y1</a:t>
            </a:r>
            <a:r>
              <a:rPr lang="zh-CN" altLang="zh-CN" sz="1400" dirty="0">
                <a:solidFill>
                  <a:schemeClr val="bg1"/>
                </a:solidFill>
                <a:ea typeface="微软雅黑" panose="020B0503020204020204" pitchFamily="34" charset="-122"/>
              </a:rPr>
              <a:t>是否损坏则可以采用信号发生器作为输入源接入</a:t>
            </a:r>
            <a:r>
              <a:rPr lang="en-US" altLang="zh-CN" sz="1400" dirty="0">
                <a:solidFill>
                  <a:schemeClr val="bg1"/>
                </a:solidFill>
                <a:ea typeface="微软雅黑" panose="020B0503020204020204" pitchFamily="34" charset="-122"/>
              </a:rPr>
              <a:t>U30</a:t>
            </a:r>
            <a:r>
              <a:rPr lang="zh-CN" altLang="zh-CN" sz="1400" dirty="0">
                <a:solidFill>
                  <a:schemeClr val="bg1"/>
                </a:solidFill>
                <a:ea typeface="微软雅黑" panose="020B0503020204020204" pitchFamily="34" charset="-122"/>
              </a:rPr>
              <a:t>的第</a:t>
            </a:r>
            <a:r>
              <a:rPr lang="en-US" altLang="zh-CN" sz="1400" dirty="0">
                <a:solidFill>
                  <a:schemeClr val="bg1"/>
                </a:solidFill>
                <a:ea typeface="微软雅黑" panose="020B0503020204020204" pitchFamily="34" charset="-122"/>
              </a:rPr>
              <a:t>10</a:t>
            </a:r>
            <a:r>
              <a:rPr lang="zh-CN" altLang="zh-CN" sz="1400" dirty="0">
                <a:solidFill>
                  <a:schemeClr val="bg1"/>
                </a:solidFill>
                <a:ea typeface="微软雅黑" panose="020B0503020204020204" pitchFamily="34" charset="-122"/>
              </a:rPr>
              <a:t>引脚并通过检测输出端的信号来判断</a:t>
            </a:r>
            <a:r>
              <a:rPr lang="en-US" altLang="zh-CN" sz="1400" dirty="0">
                <a:solidFill>
                  <a:schemeClr val="bg1"/>
                </a:solidFill>
                <a:ea typeface="微软雅黑" panose="020B0503020204020204" pitchFamily="34" charset="-122"/>
              </a:rPr>
              <a:t>U30</a:t>
            </a:r>
            <a:r>
              <a:rPr lang="zh-CN" altLang="zh-CN" sz="1400" dirty="0">
                <a:solidFill>
                  <a:schemeClr val="bg1"/>
                </a:solidFill>
                <a:ea typeface="微软雅黑" panose="020B0503020204020204" pitchFamily="34" charset="-122"/>
              </a:rPr>
              <a:t>的功能完整性。通过正常的检测流程发现此时</a:t>
            </a:r>
            <a:r>
              <a:rPr lang="en-US" altLang="zh-CN" sz="1400" dirty="0">
                <a:solidFill>
                  <a:schemeClr val="bg1"/>
                </a:solidFill>
                <a:ea typeface="微软雅黑" panose="020B0503020204020204" pitchFamily="34" charset="-122"/>
              </a:rPr>
              <a:t>Y1</a:t>
            </a:r>
            <a:r>
              <a:rPr lang="zh-CN" altLang="zh-CN" sz="1400" dirty="0">
                <a:solidFill>
                  <a:schemeClr val="bg1"/>
                </a:solidFill>
                <a:ea typeface="微软雅黑" panose="020B0503020204020204" pitchFamily="34" charset="-122"/>
              </a:rPr>
              <a:t>没有信号输出，最后得出结论：此故障是</a:t>
            </a:r>
            <a:r>
              <a:rPr lang="en-US" altLang="zh-CN" sz="1400" dirty="0">
                <a:solidFill>
                  <a:schemeClr val="bg1"/>
                </a:solidFill>
                <a:ea typeface="微软雅黑" panose="020B0503020204020204" pitchFamily="34" charset="-122"/>
              </a:rPr>
              <a:t>14.318MHz</a:t>
            </a:r>
            <a:r>
              <a:rPr lang="zh-CN" altLang="zh-CN" sz="1400" dirty="0">
                <a:solidFill>
                  <a:schemeClr val="bg1"/>
                </a:solidFill>
                <a:ea typeface="微软雅黑" panose="020B0503020204020204" pitchFamily="34" charset="-122"/>
              </a:rPr>
              <a:t>的基准源损坏导致的。经过更换新的</a:t>
            </a:r>
            <a:r>
              <a:rPr lang="en-US" altLang="zh-CN" sz="1400" dirty="0">
                <a:solidFill>
                  <a:schemeClr val="bg1"/>
                </a:solidFill>
                <a:ea typeface="微软雅黑" panose="020B0503020204020204" pitchFamily="34" charset="-122"/>
              </a:rPr>
              <a:t>Y1</a:t>
            </a:r>
            <a:r>
              <a:rPr lang="zh-CN" altLang="zh-CN" sz="1400" dirty="0">
                <a:solidFill>
                  <a:schemeClr val="bg1"/>
                </a:solidFill>
                <a:ea typeface="微软雅黑" panose="020B0503020204020204" pitchFamily="34" charset="-122"/>
              </a:rPr>
              <a:t>元器件故障得到解决。正常的电压和频率如图</a:t>
            </a:r>
            <a:r>
              <a:rPr lang="en-US" altLang="zh-CN" sz="1400" dirty="0">
                <a:solidFill>
                  <a:schemeClr val="bg1"/>
                </a:solidFill>
                <a:ea typeface="微软雅黑" panose="020B0503020204020204" pitchFamily="34" charset="-122"/>
              </a:rPr>
              <a:t>6-5</a:t>
            </a:r>
            <a:r>
              <a:rPr lang="zh-CN" altLang="zh-CN" sz="1400" dirty="0">
                <a:solidFill>
                  <a:schemeClr val="bg1"/>
                </a:solidFill>
                <a:ea typeface="微软雅黑" panose="020B0503020204020204" pitchFamily="34" charset="-122"/>
              </a:rPr>
              <a:t>所示</a:t>
            </a:r>
            <a:r>
              <a:rPr lang="zh-CN" altLang="zh-CN" sz="1400" dirty="0" smtClean="0">
                <a:solidFill>
                  <a:schemeClr val="bg1"/>
                </a:solidFill>
                <a:ea typeface="微软雅黑" panose="020B0503020204020204" pitchFamily="34" charset="-122"/>
              </a:rPr>
              <a:t>：</a:t>
            </a:r>
            <a:endParaRPr lang="zh-CN" altLang="zh-CN" sz="1400" dirty="0">
              <a:solidFill>
                <a:schemeClr val="bg1"/>
              </a:solidFill>
              <a:ea typeface="微软雅黑" panose="020B0503020204020204" pitchFamily="34" charset="-122"/>
            </a:endParaRPr>
          </a:p>
        </p:txBody>
      </p:sp>
      <p:pic>
        <p:nvPicPr>
          <p:cNvPr id="13" name="图片 12"/>
          <p:cNvPicPr/>
          <p:nvPr/>
        </p:nvPicPr>
        <p:blipFill>
          <a:blip r:embed="rId3" cstate="print">
            <a:extLst>
              <a:ext uri="{28A0092B-C50C-407E-A947-70E740481C1C}">
                <a14:useLocalDpi xmlns:a14="http://schemas.microsoft.com/office/drawing/2010/main" val="0"/>
              </a:ext>
            </a:extLst>
          </a:blip>
          <a:stretch>
            <a:fillRect/>
          </a:stretch>
        </p:blipFill>
        <p:spPr>
          <a:xfrm>
            <a:off x="5593848" y="1841500"/>
            <a:ext cx="3202190" cy="1954323"/>
          </a:xfrm>
          <a:prstGeom prst="rect">
            <a:avLst/>
          </a:prstGeom>
        </p:spPr>
      </p:pic>
      <p:sp>
        <p:nvSpPr>
          <p:cNvPr id="16" name="矩形 15"/>
          <p:cNvSpPr/>
          <p:nvPr/>
        </p:nvSpPr>
        <p:spPr>
          <a:xfrm>
            <a:off x="5887499" y="3880577"/>
            <a:ext cx="2864887" cy="307777"/>
          </a:xfrm>
          <a:prstGeom prst="rect">
            <a:avLst/>
          </a:prstGeom>
        </p:spPr>
        <p:txBody>
          <a:bodyPr wrap="none">
            <a:spAutoFit/>
          </a:bodyPr>
          <a:lstStyle/>
          <a:p>
            <a:r>
              <a:rPr lang="zh-CN" altLang="zh-CN" sz="1400" dirty="0">
                <a:solidFill>
                  <a:schemeClr val="bg1"/>
                </a:solidFill>
                <a:ea typeface="微软雅黑" panose="020B0503020204020204" pitchFamily="34" charset="-122"/>
              </a:rPr>
              <a:t>图</a:t>
            </a:r>
            <a:r>
              <a:rPr lang="en-US" altLang="zh-CN" sz="1400" dirty="0">
                <a:solidFill>
                  <a:schemeClr val="bg1"/>
                </a:solidFill>
                <a:ea typeface="微软雅黑" panose="020B0503020204020204" pitchFamily="34" charset="-122"/>
              </a:rPr>
              <a:t>6-5 </a:t>
            </a:r>
            <a:r>
              <a:rPr lang="zh-CN" altLang="zh-CN" sz="1400" dirty="0">
                <a:solidFill>
                  <a:schemeClr val="bg1"/>
                </a:solidFill>
                <a:ea typeface="微软雅黑" panose="020B0503020204020204" pitchFamily="34" charset="-122"/>
              </a:rPr>
              <a:t>南桥参考时钟正常电压</a:t>
            </a:r>
            <a:r>
              <a:rPr lang="en-US" altLang="zh-CN" sz="1400" dirty="0">
                <a:solidFill>
                  <a:schemeClr val="bg1"/>
                </a:solidFill>
                <a:ea typeface="微软雅黑" panose="020B0503020204020204" pitchFamily="34" charset="-122"/>
              </a:rPr>
              <a:t>/</a:t>
            </a:r>
            <a:r>
              <a:rPr lang="zh-CN" altLang="zh-CN" sz="1400" dirty="0">
                <a:solidFill>
                  <a:schemeClr val="bg1"/>
                </a:solidFill>
                <a:ea typeface="微软雅黑" panose="020B0503020204020204" pitchFamily="34" charset="-122"/>
              </a:rPr>
              <a:t>频率</a:t>
            </a:r>
          </a:p>
        </p:txBody>
      </p:sp>
    </p:spTree>
    <p:extLst>
      <p:ext uri="{BB962C8B-B14F-4D97-AF65-F5344CB8AC3E}">
        <p14:creationId xmlns:p14="http://schemas.microsoft.com/office/powerpoint/2010/main" val="408861140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rgbClr val="83BB48"/>
                </a:solidFill>
                <a:ea typeface="微软雅黑" panose="020B0503020204020204" pitchFamily="34" charset="-122"/>
              </a:endParaRPr>
            </a:p>
          </p:txBody>
        </p:sp>
      </p:grpSp>
      <p:sp>
        <p:nvSpPr>
          <p:cNvPr id="11" name="矩形 10">
            <a:extLst>
              <a:ext uri="{FF2B5EF4-FFF2-40B4-BE49-F238E27FC236}">
                <a16:creationId xmlns:a16="http://schemas.microsoft.com/office/drawing/2014/main" xmlns=""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05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学习小结</a:t>
            </a:r>
          </a:p>
        </p:txBody>
      </p:sp>
      <p:sp>
        <p:nvSpPr>
          <p:cNvPr id="10" name="iconfont-1187-868386">
            <a:extLst>
              <a:ext uri="{FF2B5EF4-FFF2-40B4-BE49-F238E27FC236}">
                <a16:creationId xmlns:a16="http://schemas.microsoft.com/office/drawing/2014/main" xmlns="" id="{F91E9EE3-D69A-44D8-8D8F-3296451CF028}"/>
              </a:ext>
            </a:extLst>
          </p:cNvPr>
          <p:cNvSpPr>
            <a:spLocks noChangeAspect="1"/>
          </p:cNvSpPr>
          <p:nvPr/>
        </p:nvSpPr>
        <p:spPr bwMode="auto">
          <a:xfrm>
            <a:off x="4285543" y="1006091"/>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accent6">
              <a:lumMod val="75000"/>
            </a:schemeClr>
          </a:solidFill>
          <a:ln>
            <a:noFill/>
          </a:ln>
        </p:spPr>
        <p:txBody>
          <a:bodyPr/>
          <a:lstStyle/>
          <a:p>
            <a:endParaRPr lang="zh-CN" altLang="en-US" dirty="0">
              <a:ea typeface="微软雅黑" panose="020B0503020204020204" pitchFamily="34" charset="-122"/>
            </a:endParaRPr>
          </a:p>
        </p:txBody>
      </p:sp>
    </p:spTree>
    <p:extLst>
      <p:ext uri="{BB962C8B-B14F-4D97-AF65-F5344CB8AC3E}">
        <p14:creationId xmlns:p14="http://schemas.microsoft.com/office/powerpoint/2010/main" val="208321342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3" name="TextBox 6">
            <a:extLst>
              <a:ext uri="{FF2B5EF4-FFF2-40B4-BE49-F238E27FC236}">
                <a16:creationId xmlns:a16="http://schemas.microsoft.com/office/drawing/2014/main" xmlns="" id="{39A2F764-AFD3-4C62-8D1E-8C8046E42202}"/>
              </a:ext>
            </a:extLst>
          </p:cNvPr>
          <p:cNvSpPr txBox="1"/>
          <p:nvPr/>
        </p:nvSpPr>
        <p:spPr>
          <a:xfrm>
            <a:off x="839173" y="958932"/>
            <a:ext cx="7247552" cy="1027204"/>
          </a:xfrm>
          <a:prstGeom prst="rect">
            <a:avLst/>
          </a:prstGeom>
          <a:noFill/>
        </p:spPr>
        <p:txBody>
          <a:bodyPr wrap="square" rtlCol="0">
            <a:spAutoFit/>
          </a:bodyPr>
          <a:lstStyle/>
          <a:p>
            <a:pPr>
              <a:lnSpc>
                <a:spcPct val="150000"/>
              </a:lnSpc>
            </a:pPr>
            <a:r>
              <a:rPr lang="en-US" altLang="zh-CN" dirty="0">
                <a:solidFill>
                  <a:schemeClr val="bg1"/>
                </a:solidFill>
                <a:ea typeface="微软雅黑" panose="020B0503020204020204" pitchFamily="34" charset="-122"/>
              </a:rPr>
              <a:t>1.</a:t>
            </a:r>
            <a:r>
              <a:rPr lang="zh-CN" altLang="zh-CN" dirty="0">
                <a:solidFill>
                  <a:schemeClr val="bg1"/>
                </a:solidFill>
                <a:ea typeface="微软雅黑" panose="020B0503020204020204" pitchFamily="34" charset="-122"/>
              </a:rPr>
              <a:t>了解时钟电路功能板的基本结构。</a:t>
            </a:r>
          </a:p>
          <a:p>
            <a:pPr>
              <a:lnSpc>
                <a:spcPct val="150000"/>
              </a:lnSpc>
            </a:pPr>
            <a:r>
              <a:rPr lang="en-US" altLang="zh-CN" dirty="0">
                <a:solidFill>
                  <a:schemeClr val="bg1"/>
                </a:solidFill>
                <a:ea typeface="微软雅黑" panose="020B0503020204020204" pitchFamily="34" charset="-122"/>
              </a:rPr>
              <a:t>2.</a:t>
            </a:r>
            <a:r>
              <a:rPr lang="zh-CN" altLang="zh-CN" dirty="0">
                <a:solidFill>
                  <a:schemeClr val="bg1"/>
                </a:solidFill>
                <a:ea typeface="微软雅黑" panose="020B0503020204020204" pitchFamily="34" charset="-122"/>
              </a:rPr>
              <a:t>掌握时钟电路功能板的工作原理及其故障的分析。</a:t>
            </a:r>
          </a:p>
          <a:p>
            <a:pPr>
              <a:lnSpc>
                <a:spcPct val="150000"/>
              </a:lnSpc>
            </a:pPr>
            <a:r>
              <a:rPr lang="en-US" altLang="zh-CN" dirty="0">
                <a:solidFill>
                  <a:schemeClr val="bg1"/>
                </a:solidFill>
                <a:ea typeface="微软雅黑" panose="020B0503020204020204" pitchFamily="34" charset="-122"/>
              </a:rPr>
              <a:t>3.</a:t>
            </a:r>
            <a:r>
              <a:rPr lang="zh-CN" altLang="zh-CN" dirty="0">
                <a:solidFill>
                  <a:schemeClr val="bg1"/>
                </a:solidFill>
                <a:ea typeface="微软雅黑" panose="020B0503020204020204" pitchFamily="34" charset="-122"/>
              </a:rPr>
              <a:t>利用原理图、测试工具与焊接工具完成对时钟电路功能板的修复。</a:t>
            </a:r>
          </a:p>
        </p:txBody>
      </p:sp>
      <p:graphicFrame>
        <p:nvGraphicFramePr>
          <p:cNvPr id="14" name="表格 13">
            <a:extLst>
              <a:ext uri="{FF2B5EF4-FFF2-40B4-BE49-F238E27FC236}">
                <a16:creationId xmlns:a16="http://schemas.microsoft.com/office/drawing/2014/main" xmlns="" id="{E177759D-5AA2-40FF-A55E-598FBE8573D9}"/>
              </a:ext>
            </a:extLst>
          </p:cNvPr>
          <p:cNvGraphicFramePr>
            <a:graphicFrameLocks noGrp="1"/>
          </p:cNvGraphicFramePr>
          <p:nvPr>
            <p:extLst>
              <p:ext uri="{D42A27DB-BD31-4B8C-83A1-F6EECF244321}">
                <p14:modId xmlns:p14="http://schemas.microsoft.com/office/powerpoint/2010/main" val="241133045"/>
              </p:ext>
            </p:extLst>
          </p:nvPr>
        </p:nvGraphicFramePr>
        <p:xfrm>
          <a:off x="916734" y="2103320"/>
          <a:ext cx="7317925" cy="2751745"/>
        </p:xfrm>
        <a:graphic>
          <a:graphicData uri="http://schemas.openxmlformats.org/drawingml/2006/table">
            <a:tbl>
              <a:tblPr firstRow="1" firstCol="1" bandRow="1">
                <a:tableStyleId>{BDBED569-4797-4DF1-A0F4-6AAB3CD982D8}</a:tableStyleId>
              </a:tblPr>
              <a:tblGrid>
                <a:gridCol w="766125">
                  <a:extLst>
                    <a:ext uri="{9D8B030D-6E8A-4147-A177-3AD203B41FA5}">
                      <a16:colId xmlns:a16="http://schemas.microsoft.com/office/drawing/2014/main" xmlns="" val="20000"/>
                    </a:ext>
                  </a:extLst>
                </a:gridCol>
                <a:gridCol w="1234017">
                  <a:extLst>
                    <a:ext uri="{9D8B030D-6E8A-4147-A177-3AD203B41FA5}">
                      <a16:colId xmlns:a16="http://schemas.microsoft.com/office/drawing/2014/main" xmlns="" val="20001"/>
                    </a:ext>
                  </a:extLst>
                </a:gridCol>
                <a:gridCol w="2515570">
                  <a:extLst>
                    <a:ext uri="{9D8B030D-6E8A-4147-A177-3AD203B41FA5}">
                      <a16:colId xmlns:a16="http://schemas.microsoft.com/office/drawing/2014/main" xmlns="" val="20002"/>
                    </a:ext>
                  </a:extLst>
                </a:gridCol>
                <a:gridCol w="934071">
                  <a:extLst>
                    <a:ext uri="{9D8B030D-6E8A-4147-A177-3AD203B41FA5}">
                      <a16:colId xmlns:a16="http://schemas.microsoft.com/office/drawing/2014/main" xmlns="" val="20003"/>
                    </a:ext>
                  </a:extLst>
                </a:gridCol>
                <a:gridCol w="934071">
                  <a:extLst>
                    <a:ext uri="{9D8B030D-6E8A-4147-A177-3AD203B41FA5}">
                      <a16:colId xmlns:a16="http://schemas.microsoft.com/office/drawing/2014/main" xmlns="" val="20004"/>
                    </a:ext>
                  </a:extLst>
                </a:gridCol>
                <a:gridCol w="934071">
                  <a:extLst>
                    <a:ext uri="{9D8B030D-6E8A-4147-A177-3AD203B41FA5}">
                      <a16:colId xmlns:a16="http://schemas.microsoft.com/office/drawing/2014/main" xmlns="" val="20005"/>
                    </a:ext>
                  </a:extLst>
                </a:gridCol>
              </a:tblGrid>
              <a:tr h="552994">
                <a:tc gridSpan="2">
                  <a:txBody>
                    <a:bodyPr/>
                    <a:lstStyle/>
                    <a:p>
                      <a:pPr indent="127000" algn="ctr">
                        <a:lnSpc>
                          <a:spcPts val="2000"/>
                        </a:lnSpc>
                        <a:spcAft>
                          <a:spcPts val="0"/>
                        </a:spcAft>
                      </a:pPr>
                      <a:r>
                        <a:rPr lang="zh-CN" sz="1050" b="1" kern="100" dirty="0">
                          <a:effectLst/>
                          <a:latin typeface="Calibri"/>
                          <a:ea typeface="微软雅黑" panose="020B0503020204020204" pitchFamily="34" charset="-122"/>
                          <a:cs typeface="Times New Roman"/>
                        </a:rPr>
                        <a:t>评价主体</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hMerge="1">
                  <a:txBody>
                    <a:bodyPr/>
                    <a:lstStyle/>
                    <a:p>
                      <a:endParaRPr lang="zh-CN" altLang="en-US"/>
                    </a:p>
                  </a:txBody>
                  <a:tcPr/>
                </a:tc>
                <a:tc>
                  <a:txBody>
                    <a:bodyPr/>
                    <a:lstStyle/>
                    <a:p>
                      <a:pPr indent="127000" algn="ctr">
                        <a:lnSpc>
                          <a:spcPts val="2000"/>
                        </a:lnSpc>
                        <a:spcAft>
                          <a:spcPts val="0"/>
                        </a:spcAft>
                      </a:pPr>
                      <a:r>
                        <a:rPr lang="zh-CN" sz="1050" b="1" kern="100" dirty="0">
                          <a:effectLst/>
                          <a:latin typeface="Calibri"/>
                          <a:ea typeface="微软雅黑" panose="020B0503020204020204" pitchFamily="34" charset="-122"/>
                          <a:cs typeface="Times New Roman"/>
                        </a:rPr>
                        <a:t>评分标准</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indent="127000">
                        <a:lnSpc>
                          <a:spcPts val="2000"/>
                        </a:lnSpc>
                        <a:spcAft>
                          <a:spcPts val="0"/>
                        </a:spcAft>
                      </a:pPr>
                      <a:r>
                        <a:rPr lang="zh-CN" sz="1050" b="1" kern="100" dirty="0">
                          <a:effectLst/>
                          <a:latin typeface="Calibri"/>
                          <a:ea typeface="微软雅黑" panose="020B0503020204020204" pitchFamily="34" charset="-122"/>
                          <a:cs typeface="Times New Roman"/>
                        </a:rPr>
                        <a:t>分值</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indent="127000" algn="ctr">
                        <a:lnSpc>
                          <a:spcPts val="2000"/>
                        </a:lnSpc>
                        <a:spcAft>
                          <a:spcPts val="0"/>
                        </a:spcAft>
                      </a:pPr>
                      <a:r>
                        <a:rPr lang="zh-CN" sz="1050" b="1" kern="100" dirty="0">
                          <a:effectLst/>
                          <a:latin typeface="Calibri"/>
                          <a:ea typeface="微软雅黑" panose="020B0503020204020204" pitchFamily="34" charset="-122"/>
                          <a:cs typeface="Times New Roman"/>
                        </a:rPr>
                        <a:t>学生评价</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indent="127000" algn="ctr">
                        <a:lnSpc>
                          <a:spcPts val="2000"/>
                        </a:lnSpc>
                        <a:spcAft>
                          <a:spcPts val="0"/>
                        </a:spcAft>
                      </a:pPr>
                      <a:r>
                        <a:rPr lang="zh-CN" sz="1050" b="1" kern="100" dirty="0">
                          <a:effectLst/>
                          <a:latin typeface="Calibri"/>
                          <a:ea typeface="微软雅黑" panose="020B0503020204020204" pitchFamily="34" charset="-122"/>
                          <a:cs typeface="Times New Roman"/>
                        </a:rPr>
                        <a:t>教师评价</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xmlns="" val="10000"/>
                  </a:ext>
                </a:extLst>
              </a:tr>
              <a:tr h="780240">
                <a:tc rowSpan="2">
                  <a:txBody>
                    <a:bodyPr/>
                    <a:lstStyle/>
                    <a:p>
                      <a:pPr indent="127000">
                        <a:lnSpc>
                          <a:spcPts val="2000"/>
                        </a:lnSpc>
                        <a:spcAft>
                          <a:spcPts val="0"/>
                        </a:spcAft>
                      </a:pPr>
                      <a:r>
                        <a:rPr lang="zh-CN" sz="1050" kern="100" dirty="0">
                          <a:effectLst/>
                          <a:latin typeface="Calibri"/>
                          <a:ea typeface="微软雅黑" panose="020B0503020204020204" pitchFamily="34" charset="-122"/>
                          <a:cs typeface="Times New Roman"/>
                        </a:rPr>
                        <a:t>任务二</a:t>
                      </a:r>
                    </a:p>
                    <a:p>
                      <a:pPr indent="127000">
                        <a:lnSpc>
                          <a:spcPts val="2000"/>
                        </a:lnSpc>
                        <a:spcAft>
                          <a:spcPts val="0"/>
                        </a:spcAft>
                      </a:pPr>
                      <a:r>
                        <a:rPr lang="zh-CN" sz="1050" kern="100" dirty="0">
                          <a:effectLst/>
                          <a:latin typeface="Calibri"/>
                          <a:ea typeface="微软雅黑" panose="020B0503020204020204" pitchFamily="34" charset="-122"/>
                          <a:cs typeface="Times New Roman"/>
                        </a:rPr>
                        <a:t>时钟电路功能板的工作原理与故障分析</a:t>
                      </a: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a:txBody>
                    <a:bodyPr/>
                    <a:lstStyle/>
                    <a:p>
                      <a:pPr indent="127000" algn="ctr">
                        <a:lnSpc>
                          <a:spcPts val="2000"/>
                        </a:lnSpc>
                        <a:spcAft>
                          <a:spcPts val="0"/>
                        </a:spcAft>
                      </a:pPr>
                      <a:r>
                        <a:rPr lang="zh-CN" sz="1050" kern="100" dirty="0">
                          <a:effectLst/>
                          <a:latin typeface="Calibri"/>
                          <a:ea typeface="微软雅黑" panose="020B0503020204020204" pitchFamily="34" charset="-122"/>
                          <a:cs typeface="Times New Roman"/>
                        </a:rPr>
                        <a:t>操作评价</a:t>
                      </a: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a:txBody>
                    <a:bodyPr/>
                    <a:lstStyle/>
                    <a:p>
                      <a:pPr indent="127000">
                        <a:lnSpc>
                          <a:spcPts val="2000"/>
                        </a:lnSpc>
                        <a:spcAft>
                          <a:spcPts val="0"/>
                        </a:spcAft>
                      </a:pPr>
                      <a:r>
                        <a:rPr lang="en-US" sz="1050" kern="100" dirty="0">
                          <a:effectLst/>
                          <a:latin typeface="Calibri"/>
                          <a:ea typeface="微软雅黑" panose="020B0503020204020204" pitchFamily="34" charset="-122"/>
                          <a:cs typeface="Times New Roman"/>
                        </a:rPr>
                        <a:t>1.</a:t>
                      </a:r>
                      <a:r>
                        <a:rPr lang="zh-CN" sz="1050" kern="100" dirty="0">
                          <a:effectLst/>
                          <a:latin typeface="Calibri"/>
                          <a:ea typeface="微软雅黑" panose="020B0503020204020204" pitchFamily="34" charset="-122"/>
                          <a:cs typeface="Times New Roman"/>
                        </a:rPr>
                        <a:t>熟练利用原理图、万用表、示波器、信号发生器等工具检测出故障点；</a:t>
                      </a:r>
                    </a:p>
                    <a:p>
                      <a:pPr indent="127000">
                        <a:lnSpc>
                          <a:spcPts val="2000"/>
                        </a:lnSpc>
                        <a:spcAft>
                          <a:spcPts val="0"/>
                        </a:spcAft>
                      </a:pPr>
                      <a:r>
                        <a:rPr lang="en-US" sz="1050" kern="100" dirty="0">
                          <a:effectLst/>
                          <a:latin typeface="Calibri"/>
                          <a:ea typeface="微软雅黑" panose="020B0503020204020204" pitchFamily="34" charset="-122"/>
                          <a:cs typeface="Times New Roman"/>
                        </a:rPr>
                        <a:t>2. </a:t>
                      </a:r>
                      <a:r>
                        <a:rPr lang="zh-CN" sz="1050" kern="100" dirty="0">
                          <a:effectLst/>
                          <a:latin typeface="Calibri"/>
                          <a:ea typeface="微软雅黑" panose="020B0503020204020204" pitchFamily="34" charset="-122"/>
                          <a:cs typeface="Times New Roman"/>
                        </a:rPr>
                        <a:t>熟练利用电烙铁、吹风枪等工具完成故障点修复。</a:t>
                      </a: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a:txBody>
                    <a:bodyPr/>
                    <a:lstStyle/>
                    <a:p>
                      <a:pPr indent="127000" algn="ctr">
                        <a:lnSpc>
                          <a:spcPts val="2000"/>
                        </a:lnSpc>
                        <a:spcAft>
                          <a:spcPts val="0"/>
                        </a:spcAft>
                      </a:pPr>
                      <a:r>
                        <a:rPr lang="en-US" sz="1050" kern="100" dirty="0">
                          <a:effectLst/>
                          <a:latin typeface="Calibri"/>
                          <a:ea typeface="微软雅黑" panose="020B0503020204020204" pitchFamily="34" charset="-122"/>
                          <a:cs typeface="Times New Roman"/>
                        </a:rPr>
                        <a:t>50</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a:txBody>
                    <a:bodyPr/>
                    <a:lstStyle/>
                    <a:p>
                      <a:pPr indent="127000" algn="ctr">
                        <a:lnSpc>
                          <a:spcPts val="2000"/>
                        </a:lnSpc>
                        <a:spcAft>
                          <a:spcPts val="0"/>
                        </a:spcAft>
                      </a:pPr>
                      <a:r>
                        <a:rPr lang="en-US" sz="1050" kern="100" dirty="0">
                          <a:effectLst/>
                          <a:latin typeface="Calibri"/>
                          <a:ea typeface="微软雅黑" panose="020B0503020204020204" pitchFamily="34" charset="-122"/>
                          <a:cs typeface="Times New Roman"/>
                        </a:rPr>
                        <a:t> </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a:txBody>
                    <a:bodyPr/>
                    <a:lstStyle/>
                    <a:p>
                      <a:pPr indent="127000" algn="ctr">
                        <a:lnSpc>
                          <a:spcPts val="2000"/>
                        </a:lnSpc>
                        <a:spcAft>
                          <a:spcPts val="0"/>
                        </a:spcAft>
                      </a:pPr>
                      <a:r>
                        <a:rPr lang="en-US" sz="1050" kern="100" dirty="0">
                          <a:effectLst/>
                          <a:latin typeface="Calibri"/>
                          <a:ea typeface="微软雅黑" panose="020B0503020204020204" pitchFamily="34" charset="-122"/>
                          <a:cs typeface="Times New Roman"/>
                        </a:rPr>
                        <a:t> </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extLst>
                  <a:ext uri="{0D108BD9-81ED-4DB2-BD59-A6C34878D82A}">
                    <a16:rowId xmlns:a16="http://schemas.microsoft.com/office/drawing/2014/main" xmlns="" val="10001"/>
                  </a:ext>
                </a:extLst>
              </a:tr>
              <a:tr h="698802">
                <a:tc vMerge="1">
                  <a:txBody>
                    <a:bodyPr/>
                    <a:lstStyle/>
                    <a:p>
                      <a:endParaRPr lang="zh-CN" altLang="en-US"/>
                    </a:p>
                  </a:txBody>
                  <a:tcPr/>
                </a:tc>
                <a:tc>
                  <a:txBody>
                    <a:bodyPr/>
                    <a:lstStyle/>
                    <a:p>
                      <a:pPr indent="127000" algn="ctr">
                        <a:lnSpc>
                          <a:spcPts val="2000"/>
                        </a:lnSpc>
                        <a:spcAft>
                          <a:spcPts val="0"/>
                        </a:spcAft>
                      </a:pPr>
                      <a:r>
                        <a:rPr lang="zh-CN" sz="1050" kern="100" dirty="0">
                          <a:effectLst/>
                          <a:latin typeface="Calibri"/>
                          <a:ea typeface="微软雅黑" panose="020B0503020204020204" pitchFamily="34" charset="-122"/>
                          <a:cs typeface="Times New Roman"/>
                        </a:rPr>
                        <a:t>成果评价</a:t>
                      </a: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a:txBody>
                    <a:bodyPr/>
                    <a:lstStyle/>
                    <a:p>
                      <a:pPr indent="127000">
                        <a:lnSpc>
                          <a:spcPts val="2000"/>
                        </a:lnSpc>
                        <a:spcAft>
                          <a:spcPts val="0"/>
                        </a:spcAft>
                      </a:pPr>
                      <a:r>
                        <a:rPr lang="en-US" sz="1050" kern="100" dirty="0">
                          <a:effectLst/>
                          <a:latin typeface="Calibri"/>
                          <a:ea typeface="微软雅黑" panose="020B0503020204020204" pitchFamily="34" charset="-122"/>
                          <a:cs typeface="Times New Roman"/>
                        </a:rPr>
                        <a:t>1.</a:t>
                      </a:r>
                      <a:r>
                        <a:rPr lang="zh-CN" sz="1050" kern="100" dirty="0">
                          <a:effectLst/>
                          <a:latin typeface="Calibri"/>
                          <a:ea typeface="微软雅黑" panose="020B0503020204020204" pitchFamily="34" charset="-122"/>
                          <a:cs typeface="Times New Roman"/>
                        </a:rPr>
                        <a:t>了解时钟电路功能板的工作原理；</a:t>
                      </a:r>
                    </a:p>
                    <a:p>
                      <a:pPr indent="127000">
                        <a:lnSpc>
                          <a:spcPts val="2000"/>
                        </a:lnSpc>
                        <a:spcAft>
                          <a:spcPts val="0"/>
                        </a:spcAft>
                      </a:pPr>
                      <a:r>
                        <a:rPr lang="en-US" sz="1050" kern="100" dirty="0">
                          <a:effectLst/>
                          <a:latin typeface="Calibri"/>
                          <a:ea typeface="微软雅黑" panose="020B0503020204020204" pitchFamily="34" charset="-122"/>
                          <a:cs typeface="Times New Roman"/>
                        </a:rPr>
                        <a:t>2.</a:t>
                      </a:r>
                      <a:r>
                        <a:rPr lang="zh-CN" sz="1050" kern="100" dirty="0">
                          <a:effectLst/>
                          <a:latin typeface="Calibri"/>
                          <a:ea typeface="微软雅黑" panose="020B0503020204020204" pitchFamily="34" charset="-122"/>
                          <a:cs typeface="Times New Roman"/>
                        </a:rPr>
                        <a:t>完成对时钟电路功能板的故障检测、分析与修复。</a:t>
                      </a: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a:txBody>
                    <a:bodyPr/>
                    <a:lstStyle/>
                    <a:p>
                      <a:pPr indent="127000" algn="ctr">
                        <a:lnSpc>
                          <a:spcPts val="2000"/>
                        </a:lnSpc>
                        <a:spcAft>
                          <a:spcPts val="0"/>
                        </a:spcAft>
                      </a:pPr>
                      <a:r>
                        <a:rPr lang="en-US" sz="1050" kern="100" dirty="0">
                          <a:effectLst/>
                          <a:latin typeface="Calibri"/>
                          <a:ea typeface="微软雅黑" panose="020B0503020204020204" pitchFamily="34" charset="-122"/>
                          <a:cs typeface="Times New Roman"/>
                        </a:rPr>
                        <a:t>50</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a:txBody>
                    <a:bodyPr/>
                    <a:lstStyle/>
                    <a:p>
                      <a:pPr indent="127000" algn="ctr">
                        <a:lnSpc>
                          <a:spcPts val="2000"/>
                        </a:lnSpc>
                        <a:spcAft>
                          <a:spcPts val="0"/>
                        </a:spcAft>
                      </a:pPr>
                      <a:r>
                        <a:rPr lang="en-US" sz="1050" kern="100" dirty="0">
                          <a:effectLst/>
                          <a:latin typeface="Calibri"/>
                          <a:ea typeface="微软雅黑" panose="020B0503020204020204" pitchFamily="34" charset="-122"/>
                          <a:cs typeface="Times New Roman"/>
                        </a:rPr>
                        <a:t> </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a:txBody>
                    <a:bodyPr/>
                    <a:lstStyle/>
                    <a:p>
                      <a:pPr indent="127000" algn="ctr">
                        <a:lnSpc>
                          <a:spcPts val="2000"/>
                        </a:lnSpc>
                        <a:spcAft>
                          <a:spcPts val="0"/>
                        </a:spcAft>
                      </a:pPr>
                      <a:r>
                        <a:rPr lang="en-US" sz="1050" kern="100" dirty="0">
                          <a:effectLst/>
                          <a:latin typeface="Calibri"/>
                          <a:ea typeface="微软雅黑" panose="020B0503020204020204" pitchFamily="34" charset="-122"/>
                          <a:cs typeface="Times New Roman"/>
                        </a:rPr>
                        <a:t> </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extLst>
                  <a:ext uri="{0D108BD9-81ED-4DB2-BD59-A6C34878D82A}">
                    <a16:rowId xmlns:a16="http://schemas.microsoft.com/office/drawing/2014/main" xmlns="" val="10002"/>
                  </a:ext>
                </a:extLst>
              </a:tr>
              <a:tr h="390673">
                <a:tc gridSpan="2">
                  <a:txBody>
                    <a:bodyPr/>
                    <a:lstStyle/>
                    <a:p>
                      <a:pPr indent="127000" algn="ctr">
                        <a:lnSpc>
                          <a:spcPts val="2000"/>
                        </a:lnSpc>
                        <a:spcAft>
                          <a:spcPts val="0"/>
                        </a:spcAft>
                      </a:pPr>
                      <a:r>
                        <a:rPr lang="zh-CN" sz="1050" kern="100" dirty="0">
                          <a:effectLst/>
                          <a:latin typeface="Calibri"/>
                          <a:ea typeface="微软雅黑" panose="020B0503020204020204" pitchFamily="34" charset="-122"/>
                          <a:cs typeface="Times New Roman"/>
                        </a:rPr>
                        <a:t>合计</a:t>
                      </a:r>
                    </a:p>
                    <a:p>
                      <a:pPr indent="127000" algn="ctr">
                        <a:lnSpc>
                          <a:spcPts val="2000"/>
                        </a:lnSpc>
                        <a:spcAft>
                          <a:spcPts val="0"/>
                        </a:spcAft>
                      </a:pPr>
                      <a:r>
                        <a:rPr lang="zh-CN" sz="1050" kern="100" dirty="0">
                          <a:effectLst/>
                          <a:latin typeface="Calibri"/>
                          <a:ea typeface="微软雅黑" panose="020B0503020204020204" pitchFamily="34" charset="-122"/>
                          <a:cs typeface="Times New Roman"/>
                        </a:rPr>
                        <a:t>（满分</a:t>
                      </a:r>
                      <a:r>
                        <a:rPr lang="en-US" sz="1050" kern="100" dirty="0">
                          <a:effectLst/>
                          <a:latin typeface="Calibri"/>
                          <a:ea typeface="微软雅黑" panose="020B0503020204020204" pitchFamily="34" charset="-122"/>
                          <a:cs typeface="Times New Roman"/>
                        </a:rPr>
                        <a:t>100</a:t>
                      </a:r>
                      <a:r>
                        <a:rPr lang="zh-CN" sz="1050" kern="100" dirty="0">
                          <a:effectLst/>
                          <a:latin typeface="Calibri"/>
                          <a:ea typeface="微软雅黑" panose="020B0503020204020204" pitchFamily="34" charset="-122"/>
                          <a:cs typeface="Times New Roman"/>
                        </a:rPr>
                        <a:t>分）</a:t>
                      </a: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hMerge="1">
                  <a:txBody>
                    <a:bodyPr/>
                    <a:lstStyle/>
                    <a:p>
                      <a:endParaRPr lang="zh-CN" altLang="en-US"/>
                    </a:p>
                  </a:txBody>
                  <a:tcPr/>
                </a:tc>
                <a:tc>
                  <a:txBody>
                    <a:bodyPr/>
                    <a:lstStyle/>
                    <a:p>
                      <a:pPr indent="127000">
                        <a:lnSpc>
                          <a:spcPts val="2000"/>
                        </a:lnSpc>
                        <a:spcAft>
                          <a:spcPts val="0"/>
                        </a:spcAft>
                      </a:pPr>
                      <a:r>
                        <a:rPr lang="en-US" sz="1050" kern="100" dirty="0">
                          <a:effectLst/>
                          <a:latin typeface="Calibri"/>
                          <a:ea typeface="微软雅黑" panose="020B0503020204020204" pitchFamily="34" charset="-122"/>
                          <a:cs typeface="Times New Roman"/>
                        </a:rPr>
                        <a:t> </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2000"/>
                        </a:lnSpc>
                        <a:spcAft>
                          <a:spcPts val="0"/>
                        </a:spcAft>
                      </a:pPr>
                      <a:r>
                        <a:rPr lang="en-US" sz="1050" kern="100" dirty="0">
                          <a:effectLst/>
                          <a:latin typeface="Calibri"/>
                          <a:ea typeface="微软雅黑" panose="020B0503020204020204" pitchFamily="34" charset="-122"/>
                          <a:cs typeface="Times New Roman"/>
                        </a:rPr>
                        <a:t>100</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indent="127000" algn="ctr">
                        <a:lnSpc>
                          <a:spcPts val="2000"/>
                        </a:lnSpc>
                        <a:spcAft>
                          <a:spcPts val="0"/>
                        </a:spcAft>
                      </a:pPr>
                      <a:r>
                        <a:rPr lang="en-US" sz="1050" kern="100" dirty="0">
                          <a:effectLst/>
                          <a:latin typeface="Calibri"/>
                          <a:ea typeface="微软雅黑" panose="020B0503020204020204" pitchFamily="34" charset="-122"/>
                          <a:cs typeface="Times New Roman"/>
                        </a:rPr>
                        <a:t> </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indent="127000" algn="ctr">
                        <a:lnSpc>
                          <a:spcPts val="2000"/>
                        </a:lnSpc>
                        <a:spcAft>
                          <a:spcPts val="0"/>
                        </a:spcAft>
                      </a:pPr>
                      <a:r>
                        <a:rPr lang="en-US" sz="1050" kern="100" dirty="0">
                          <a:effectLst/>
                          <a:latin typeface="Calibri"/>
                          <a:ea typeface="微软雅黑" panose="020B0503020204020204" pitchFamily="34" charset="-122"/>
                          <a:cs typeface="Times New Roman"/>
                        </a:rPr>
                        <a:t> </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211733239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rgbClr val="83BB48"/>
                </a:solidFill>
                <a:ea typeface="微软雅黑" panose="020B0503020204020204" pitchFamily="34" charset="-122"/>
              </a:endParaRPr>
            </a:p>
          </p:txBody>
        </p:sp>
      </p:grpSp>
      <p:sp>
        <p:nvSpPr>
          <p:cNvPr id="11" name="矩形 10">
            <a:extLst>
              <a:ext uri="{FF2B5EF4-FFF2-40B4-BE49-F238E27FC236}">
                <a16:creationId xmlns:a16="http://schemas.microsoft.com/office/drawing/2014/main" xmlns=""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06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自主学习</a:t>
            </a:r>
          </a:p>
        </p:txBody>
      </p:sp>
      <p:sp>
        <p:nvSpPr>
          <p:cNvPr id="9" name="iconfont-1187-868386">
            <a:extLst>
              <a:ext uri="{FF2B5EF4-FFF2-40B4-BE49-F238E27FC236}">
                <a16:creationId xmlns:a16="http://schemas.microsoft.com/office/drawing/2014/main" xmlns="" id="{0D03ADC3-A1AB-4628-B951-B47DFDC5A87E}"/>
              </a:ext>
            </a:extLst>
          </p:cNvPr>
          <p:cNvSpPr>
            <a:spLocks noChangeAspect="1"/>
          </p:cNvSpPr>
          <p:nvPr/>
        </p:nvSpPr>
        <p:spPr bwMode="auto">
          <a:xfrm>
            <a:off x="4270970" y="956854"/>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accent6">
              <a:lumMod val="75000"/>
            </a:schemeClr>
          </a:solidFill>
          <a:ln>
            <a:noFill/>
          </a:ln>
        </p:spPr>
        <p:txBody>
          <a:bodyPr/>
          <a:lstStyle/>
          <a:p>
            <a:endParaRPr lang="zh-CN" altLang="en-US" dirty="0">
              <a:ea typeface="微软雅黑" panose="020B0503020204020204" pitchFamily="34" charset="-122"/>
            </a:endParaRPr>
          </a:p>
        </p:txBody>
      </p:sp>
    </p:spTree>
    <p:extLst>
      <p:ext uri="{BB962C8B-B14F-4D97-AF65-F5344CB8AC3E}">
        <p14:creationId xmlns:p14="http://schemas.microsoft.com/office/powerpoint/2010/main" val="211959812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自主学习</a:t>
            </a:r>
          </a:p>
        </p:txBody>
      </p:sp>
      <p:sp>
        <p:nvSpPr>
          <p:cNvPr id="13" name="TextBox 6">
            <a:extLst>
              <a:ext uri="{FF2B5EF4-FFF2-40B4-BE49-F238E27FC236}">
                <a16:creationId xmlns:a16="http://schemas.microsoft.com/office/drawing/2014/main" xmlns="" id="{39A2F764-AFD3-4C62-8D1E-8C8046E42202}"/>
              </a:ext>
            </a:extLst>
          </p:cNvPr>
          <p:cNvSpPr txBox="1"/>
          <p:nvPr/>
        </p:nvSpPr>
        <p:spPr>
          <a:xfrm>
            <a:off x="370959" y="1390573"/>
            <a:ext cx="4394486" cy="3323987"/>
          </a:xfrm>
          <a:prstGeom prst="rect">
            <a:avLst/>
          </a:prstGeom>
          <a:noFill/>
        </p:spPr>
        <p:txBody>
          <a:bodyPr wrap="square" rtlCol="0">
            <a:spAutoFit/>
          </a:bodyPr>
          <a:lstStyle/>
          <a:p>
            <a:pPr indent="457200">
              <a:lnSpc>
                <a:spcPct val="150000"/>
              </a:lnSpc>
            </a:pPr>
            <a:r>
              <a:rPr lang="en-US" altLang="zh-CN" sz="1400" dirty="0">
                <a:solidFill>
                  <a:schemeClr val="bg1"/>
                </a:solidFill>
                <a:ea typeface="微软雅黑" panose="020B0503020204020204" pitchFamily="34" charset="-122"/>
              </a:rPr>
              <a:t>74VHC4040</a:t>
            </a:r>
            <a:r>
              <a:rPr lang="zh-CN" altLang="zh-CN" sz="1400" dirty="0">
                <a:solidFill>
                  <a:schemeClr val="bg1"/>
                </a:solidFill>
                <a:ea typeface="微软雅黑" panose="020B0503020204020204" pitchFamily="34" charset="-122"/>
              </a:rPr>
              <a:t>是一种先进的高速</a:t>
            </a:r>
            <a:r>
              <a:rPr lang="en-US" altLang="zh-CN" sz="1400" dirty="0">
                <a:solidFill>
                  <a:schemeClr val="bg1"/>
                </a:solidFill>
                <a:ea typeface="微软雅黑" panose="020B0503020204020204" pitchFamily="34" charset="-122"/>
              </a:rPr>
              <a:t> CMOS 12</a:t>
            </a:r>
            <a:r>
              <a:rPr lang="zh-CN" altLang="zh-CN" sz="1400" dirty="0">
                <a:solidFill>
                  <a:schemeClr val="bg1"/>
                </a:solidFill>
                <a:ea typeface="微软雅黑" panose="020B0503020204020204" pitchFamily="34" charset="-122"/>
              </a:rPr>
              <a:t>级二进制计数器</a:t>
            </a:r>
            <a:r>
              <a:rPr lang="en-US" altLang="zh-CN" sz="1400" dirty="0">
                <a:solidFill>
                  <a:schemeClr val="bg1"/>
                </a:solidFill>
                <a:ea typeface="微软雅黑" panose="020B0503020204020204" pitchFamily="34" charset="-122"/>
              </a:rPr>
              <a:t>/</a:t>
            </a:r>
            <a:r>
              <a:rPr lang="zh-CN" altLang="zh-CN" sz="1400" dirty="0">
                <a:solidFill>
                  <a:schemeClr val="bg1"/>
                </a:solidFill>
                <a:ea typeface="微软雅黑" panose="020B0503020204020204" pitchFamily="34" charset="-122"/>
              </a:rPr>
              <a:t>分频器。它实现了类似于等效于双极肖特基</a:t>
            </a:r>
            <a:r>
              <a:rPr lang="en-US" altLang="zh-CN" sz="1400" dirty="0">
                <a:solidFill>
                  <a:schemeClr val="bg1"/>
                </a:solidFill>
                <a:ea typeface="微软雅黑" panose="020B0503020204020204" pitchFamily="34" charset="-122"/>
              </a:rPr>
              <a:t>TTL</a:t>
            </a:r>
            <a:r>
              <a:rPr lang="zh-CN" altLang="zh-CN" sz="1400" dirty="0">
                <a:solidFill>
                  <a:schemeClr val="bg1"/>
                </a:solidFill>
                <a:ea typeface="微软雅黑" panose="020B0503020204020204" pitchFamily="34" charset="-122"/>
              </a:rPr>
              <a:t>的高速运算，同时保持</a:t>
            </a:r>
            <a:r>
              <a:rPr lang="en-US" altLang="zh-CN" sz="1400" dirty="0">
                <a:solidFill>
                  <a:schemeClr val="bg1"/>
                </a:solidFill>
                <a:ea typeface="微软雅黑" panose="020B0503020204020204" pitchFamily="34" charset="-122"/>
              </a:rPr>
              <a:t>CMOS </a:t>
            </a:r>
            <a:r>
              <a:rPr lang="zh-CN" altLang="zh-CN" sz="1400" dirty="0">
                <a:solidFill>
                  <a:schemeClr val="bg1"/>
                </a:solidFill>
                <a:ea typeface="微软雅黑" panose="020B0503020204020204" pitchFamily="34" charset="-122"/>
              </a:rPr>
              <a:t>的低功耗。在</a:t>
            </a:r>
            <a:r>
              <a:rPr lang="en-US" altLang="zh-CN" sz="1400" dirty="0">
                <a:solidFill>
                  <a:schemeClr val="bg1"/>
                </a:solidFill>
                <a:ea typeface="微软雅黑" panose="020B0503020204020204" pitchFamily="34" charset="-122"/>
              </a:rPr>
              <a:t>CK</a:t>
            </a:r>
            <a:r>
              <a:rPr lang="zh-CN" altLang="zh-CN" sz="1400" dirty="0">
                <a:solidFill>
                  <a:schemeClr val="bg1"/>
                </a:solidFill>
                <a:ea typeface="微软雅黑" panose="020B0503020204020204" pitchFamily="34" charset="-122"/>
              </a:rPr>
              <a:t>端输入一个计数器增量。这个计数器提供了所有分频的输出级，其中在</a:t>
            </a:r>
            <a:r>
              <a:rPr lang="en-US" altLang="zh-CN" sz="1400" dirty="0">
                <a:solidFill>
                  <a:schemeClr val="bg1"/>
                </a:solidFill>
                <a:ea typeface="微软雅黑" panose="020B0503020204020204" pitchFamily="34" charset="-122"/>
              </a:rPr>
              <a:t>Q12</a:t>
            </a:r>
            <a:r>
              <a:rPr lang="zh-CN" altLang="zh-CN" sz="1400" dirty="0">
                <a:solidFill>
                  <a:schemeClr val="bg1"/>
                </a:solidFill>
                <a:ea typeface="微软雅黑" panose="020B0503020204020204" pitchFamily="34" charset="-122"/>
              </a:rPr>
              <a:t>端将输入的频率分</a:t>
            </a:r>
            <a:r>
              <a:rPr lang="en-US" altLang="zh-CN" sz="1400" dirty="0">
                <a:solidFill>
                  <a:schemeClr val="bg1"/>
                </a:solidFill>
                <a:ea typeface="微软雅黑" panose="020B0503020204020204" pitchFamily="34" charset="-122"/>
              </a:rPr>
              <a:t>4096</a:t>
            </a:r>
            <a:r>
              <a:rPr lang="zh-CN" altLang="zh-CN" sz="1400" dirty="0">
                <a:solidFill>
                  <a:schemeClr val="bg1"/>
                </a:solidFill>
                <a:ea typeface="微软雅黑" panose="020B0503020204020204" pitchFamily="34" charset="-122"/>
              </a:rPr>
              <a:t>频输出。输入保护电路确保</a:t>
            </a:r>
            <a:r>
              <a:rPr lang="en-US" altLang="zh-CN" sz="1400" dirty="0">
                <a:solidFill>
                  <a:schemeClr val="bg1"/>
                </a:solidFill>
                <a:ea typeface="微软雅黑" panose="020B0503020204020204" pitchFamily="34" charset="-122"/>
              </a:rPr>
              <a:t>0</a:t>
            </a:r>
            <a:r>
              <a:rPr lang="zh-CN" altLang="zh-CN" sz="1400" dirty="0">
                <a:solidFill>
                  <a:schemeClr val="bg1"/>
                </a:solidFill>
                <a:ea typeface="微软雅黑" panose="020B0503020204020204" pitchFamily="34" charset="-122"/>
              </a:rPr>
              <a:t>到</a:t>
            </a:r>
            <a:r>
              <a:rPr lang="en-US" altLang="zh-CN" sz="1400" dirty="0">
                <a:solidFill>
                  <a:schemeClr val="bg1"/>
                </a:solidFill>
                <a:ea typeface="微软雅黑" panose="020B0503020204020204" pitchFamily="34" charset="-122"/>
              </a:rPr>
              <a:t>5.5V</a:t>
            </a:r>
            <a:r>
              <a:rPr lang="zh-CN" altLang="zh-CN" sz="1400" dirty="0">
                <a:solidFill>
                  <a:schemeClr val="bg1"/>
                </a:solidFill>
                <a:ea typeface="微软雅黑" panose="020B0503020204020204" pitchFamily="34" charset="-122"/>
              </a:rPr>
              <a:t>的信号可以直接应用于输入引脚，而不需要考虑电源电压，同时</a:t>
            </a:r>
            <a:r>
              <a:rPr lang="en-US" altLang="zh-CN" sz="1400" dirty="0">
                <a:solidFill>
                  <a:schemeClr val="bg1"/>
                </a:solidFill>
                <a:ea typeface="微软雅黑" panose="020B0503020204020204" pitchFamily="34" charset="-122"/>
              </a:rPr>
              <a:t>74VHC4040</a:t>
            </a:r>
            <a:r>
              <a:rPr lang="zh-CN" altLang="zh-CN" sz="1400" dirty="0">
                <a:solidFill>
                  <a:schemeClr val="bg1"/>
                </a:solidFill>
                <a:ea typeface="微软雅黑" panose="020B0503020204020204" pitchFamily="34" charset="-122"/>
              </a:rPr>
              <a:t>可以直接应用于</a:t>
            </a:r>
            <a:r>
              <a:rPr lang="en-US" altLang="zh-CN" sz="1400" dirty="0">
                <a:solidFill>
                  <a:schemeClr val="bg1"/>
                </a:solidFill>
                <a:ea typeface="微软雅黑" panose="020B0503020204020204" pitchFamily="34" charset="-122"/>
              </a:rPr>
              <a:t>5V</a:t>
            </a:r>
            <a:r>
              <a:rPr lang="zh-CN" altLang="zh-CN" sz="1400" dirty="0">
                <a:solidFill>
                  <a:schemeClr val="bg1"/>
                </a:solidFill>
                <a:ea typeface="微软雅黑" panose="020B0503020204020204" pitchFamily="34" charset="-122"/>
              </a:rPr>
              <a:t>和</a:t>
            </a:r>
            <a:r>
              <a:rPr lang="en-US" altLang="zh-CN" sz="1400" dirty="0">
                <a:solidFill>
                  <a:schemeClr val="bg1"/>
                </a:solidFill>
                <a:ea typeface="微软雅黑" panose="020B0503020204020204" pitchFamily="34" charset="-122"/>
              </a:rPr>
              <a:t>3V</a:t>
            </a:r>
            <a:r>
              <a:rPr lang="zh-CN" altLang="zh-CN" sz="1400" dirty="0">
                <a:solidFill>
                  <a:schemeClr val="bg1"/>
                </a:solidFill>
                <a:ea typeface="微软雅黑" panose="020B0503020204020204" pitchFamily="34" charset="-122"/>
              </a:rPr>
              <a:t>的电路系统中，优点在于防止由于电源和输入电压不匹配而导致的器件损坏。</a:t>
            </a:r>
            <a:r>
              <a:rPr lang="en-US" altLang="zh-CN" sz="1400" dirty="0">
                <a:solidFill>
                  <a:schemeClr val="bg1"/>
                </a:solidFill>
                <a:ea typeface="微软雅黑" panose="020B0503020204020204" pitchFamily="34" charset="-122"/>
              </a:rPr>
              <a:t>74VHC4040</a:t>
            </a:r>
            <a:r>
              <a:rPr lang="zh-CN" altLang="zh-CN" sz="1400" dirty="0">
                <a:solidFill>
                  <a:schemeClr val="bg1"/>
                </a:solidFill>
                <a:ea typeface="微软雅黑" panose="020B0503020204020204" pitchFamily="34" charset="-122"/>
              </a:rPr>
              <a:t>内部原理如图</a:t>
            </a:r>
            <a:r>
              <a:rPr lang="en-US" altLang="zh-CN" sz="1400" dirty="0">
                <a:solidFill>
                  <a:schemeClr val="bg1"/>
                </a:solidFill>
                <a:ea typeface="微软雅黑" panose="020B0503020204020204" pitchFamily="34" charset="-122"/>
              </a:rPr>
              <a:t>6-6</a:t>
            </a:r>
            <a:r>
              <a:rPr lang="zh-CN" altLang="zh-CN" sz="1400" dirty="0">
                <a:solidFill>
                  <a:schemeClr val="bg1"/>
                </a:solidFill>
                <a:ea typeface="微软雅黑" panose="020B0503020204020204" pitchFamily="34" charset="-122"/>
              </a:rPr>
              <a:t>所示：</a:t>
            </a:r>
          </a:p>
        </p:txBody>
      </p:sp>
      <p:pic>
        <p:nvPicPr>
          <p:cNvPr id="14" name="图片 13"/>
          <p:cNvPicPr/>
          <p:nvPr/>
        </p:nvPicPr>
        <p:blipFill>
          <a:blip r:embed="rId3" cstate="print">
            <a:extLst>
              <a:ext uri="{28A0092B-C50C-407E-A947-70E740481C1C}">
                <a14:useLocalDpi xmlns:a14="http://schemas.microsoft.com/office/drawing/2010/main" val="0"/>
              </a:ext>
            </a:extLst>
          </a:blip>
          <a:stretch>
            <a:fillRect/>
          </a:stretch>
        </p:blipFill>
        <p:spPr>
          <a:xfrm>
            <a:off x="5343957" y="2112558"/>
            <a:ext cx="2861162" cy="1340231"/>
          </a:xfrm>
          <a:prstGeom prst="rect">
            <a:avLst/>
          </a:prstGeom>
        </p:spPr>
      </p:pic>
      <p:sp>
        <p:nvSpPr>
          <p:cNvPr id="3" name="矩形 2"/>
          <p:cNvSpPr/>
          <p:nvPr/>
        </p:nvSpPr>
        <p:spPr>
          <a:xfrm>
            <a:off x="5580424" y="3625267"/>
            <a:ext cx="2258952" cy="307777"/>
          </a:xfrm>
          <a:prstGeom prst="rect">
            <a:avLst/>
          </a:prstGeom>
        </p:spPr>
        <p:txBody>
          <a:bodyPr wrap="none">
            <a:spAutoFit/>
          </a:bodyPr>
          <a:lstStyle/>
          <a:p>
            <a:r>
              <a:rPr lang="zh-CN" altLang="zh-CN" sz="1400" dirty="0">
                <a:solidFill>
                  <a:schemeClr val="bg1"/>
                </a:solidFill>
                <a:ea typeface="微软雅黑" panose="020B0503020204020204" pitchFamily="34" charset="-122"/>
              </a:rPr>
              <a:t>图</a:t>
            </a:r>
            <a:r>
              <a:rPr lang="en-US" altLang="zh-CN" sz="1400" dirty="0">
                <a:solidFill>
                  <a:schemeClr val="bg1"/>
                </a:solidFill>
                <a:ea typeface="微软雅黑" panose="020B0503020204020204" pitchFamily="34" charset="-122"/>
              </a:rPr>
              <a:t>6-6  74VHC4040</a:t>
            </a:r>
            <a:r>
              <a:rPr lang="zh-CN" altLang="zh-CN" sz="1400" dirty="0">
                <a:solidFill>
                  <a:schemeClr val="bg1"/>
                </a:solidFill>
                <a:ea typeface="微软雅黑" panose="020B0503020204020204" pitchFamily="34" charset="-122"/>
              </a:rPr>
              <a:t>内部原理</a:t>
            </a:r>
          </a:p>
        </p:txBody>
      </p:sp>
    </p:spTree>
    <p:extLst>
      <p:ext uri="{BB962C8B-B14F-4D97-AF65-F5344CB8AC3E}">
        <p14:creationId xmlns:p14="http://schemas.microsoft.com/office/powerpoint/2010/main" val="17066626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自主学习</a:t>
            </a:r>
          </a:p>
        </p:txBody>
      </p:sp>
      <p:sp>
        <p:nvSpPr>
          <p:cNvPr id="13" name="TextBox 6">
            <a:extLst>
              <a:ext uri="{FF2B5EF4-FFF2-40B4-BE49-F238E27FC236}">
                <a16:creationId xmlns:a16="http://schemas.microsoft.com/office/drawing/2014/main" xmlns="" id="{39A2F764-AFD3-4C62-8D1E-8C8046E42202}"/>
              </a:ext>
            </a:extLst>
          </p:cNvPr>
          <p:cNvSpPr txBox="1"/>
          <p:nvPr/>
        </p:nvSpPr>
        <p:spPr>
          <a:xfrm>
            <a:off x="370959" y="1326775"/>
            <a:ext cx="4394486" cy="3323987"/>
          </a:xfrm>
          <a:prstGeom prst="rect">
            <a:avLst/>
          </a:prstGeom>
          <a:noFill/>
        </p:spPr>
        <p:txBody>
          <a:bodyPr wrap="square" rtlCol="0">
            <a:spAutoFit/>
          </a:bodyPr>
          <a:lstStyle/>
          <a:p>
            <a:pPr indent="457200">
              <a:lnSpc>
                <a:spcPct val="150000"/>
              </a:lnSpc>
            </a:pPr>
            <a:r>
              <a:rPr lang="en-US" altLang="zh-CN" sz="1400" dirty="0">
                <a:solidFill>
                  <a:schemeClr val="bg1"/>
                </a:solidFill>
                <a:ea typeface="微软雅黑" panose="020B0503020204020204" pitchFamily="34" charset="-122"/>
              </a:rPr>
              <a:t>74VHC4040</a:t>
            </a:r>
            <a:r>
              <a:rPr lang="zh-CN" altLang="zh-CN" sz="1400" dirty="0">
                <a:solidFill>
                  <a:schemeClr val="bg1"/>
                </a:solidFill>
                <a:ea typeface="微软雅黑" panose="020B0503020204020204" pitchFamily="34" charset="-122"/>
              </a:rPr>
              <a:t>在作为分频器时将输入频率分频至少为</a:t>
            </a:r>
            <a:r>
              <a:rPr lang="en-US" altLang="zh-CN" sz="1400" dirty="0">
                <a:solidFill>
                  <a:schemeClr val="bg1"/>
                </a:solidFill>
                <a:ea typeface="微软雅黑" panose="020B0503020204020204" pitchFamily="34" charset="-122"/>
              </a:rPr>
              <a:t>2</a:t>
            </a:r>
            <a:r>
              <a:rPr lang="zh-CN" altLang="zh-CN" sz="1400" dirty="0">
                <a:solidFill>
                  <a:schemeClr val="bg1"/>
                </a:solidFill>
                <a:ea typeface="微软雅黑" panose="020B0503020204020204" pitchFamily="34" charset="-122"/>
              </a:rPr>
              <a:t>倍频、</a:t>
            </a:r>
            <a:r>
              <a:rPr lang="en-US" altLang="zh-CN" sz="1400" dirty="0">
                <a:solidFill>
                  <a:schemeClr val="bg1"/>
                </a:solidFill>
                <a:ea typeface="微软雅黑" panose="020B0503020204020204" pitchFamily="34" charset="-122"/>
              </a:rPr>
              <a:t>4</a:t>
            </a:r>
            <a:r>
              <a:rPr lang="zh-CN" altLang="zh-CN" sz="1400" dirty="0">
                <a:solidFill>
                  <a:schemeClr val="bg1"/>
                </a:solidFill>
                <a:ea typeface="微软雅黑" panose="020B0503020204020204" pitchFamily="34" charset="-122"/>
              </a:rPr>
              <a:t>倍频、</a:t>
            </a:r>
            <a:r>
              <a:rPr lang="en-US" altLang="zh-CN" sz="1400" dirty="0">
                <a:solidFill>
                  <a:schemeClr val="bg1"/>
                </a:solidFill>
                <a:ea typeface="微软雅黑" panose="020B0503020204020204" pitchFamily="34" charset="-122"/>
              </a:rPr>
              <a:t>8</a:t>
            </a:r>
            <a:r>
              <a:rPr lang="zh-CN" altLang="zh-CN" sz="1400" dirty="0">
                <a:solidFill>
                  <a:schemeClr val="bg1"/>
                </a:solidFill>
                <a:ea typeface="微软雅黑" panose="020B0503020204020204" pitchFamily="34" charset="-122"/>
              </a:rPr>
              <a:t>倍频至</a:t>
            </a:r>
            <a:r>
              <a:rPr lang="en-US" altLang="zh-CN" sz="1400" dirty="0">
                <a:solidFill>
                  <a:schemeClr val="bg1"/>
                </a:solidFill>
                <a:ea typeface="微软雅黑" panose="020B0503020204020204" pitchFamily="34" charset="-122"/>
              </a:rPr>
              <a:t>128</a:t>
            </a:r>
            <a:r>
              <a:rPr lang="zh-CN" altLang="zh-CN" sz="1400" dirty="0">
                <a:solidFill>
                  <a:schemeClr val="bg1"/>
                </a:solidFill>
                <a:ea typeface="微软雅黑" panose="020B0503020204020204" pitchFamily="34" charset="-122"/>
              </a:rPr>
              <a:t>倍频的频率，为同一时钟源给不同外设提供参考频率的选择。</a:t>
            </a:r>
            <a:r>
              <a:rPr lang="en-US" altLang="zh-CN" sz="1400" dirty="0">
                <a:solidFill>
                  <a:schemeClr val="bg1"/>
                </a:solidFill>
                <a:ea typeface="微软雅黑" panose="020B0503020204020204" pitchFamily="34" charset="-122"/>
              </a:rPr>
              <a:t>74VHC4040</a:t>
            </a:r>
            <a:r>
              <a:rPr lang="zh-CN" altLang="zh-CN" sz="1400" dirty="0">
                <a:solidFill>
                  <a:schemeClr val="bg1"/>
                </a:solidFill>
                <a:ea typeface="微软雅黑" panose="020B0503020204020204" pitchFamily="34" charset="-122"/>
              </a:rPr>
              <a:t>工作原理为：信号从</a:t>
            </a:r>
            <a:r>
              <a:rPr lang="en-US" altLang="zh-CN" sz="1400" dirty="0">
                <a:solidFill>
                  <a:schemeClr val="bg1"/>
                </a:solidFill>
                <a:ea typeface="微软雅黑" panose="020B0503020204020204" pitchFamily="34" charset="-122"/>
              </a:rPr>
              <a:t>10</a:t>
            </a:r>
            <a:r>
              <a:rPr lang="zh-CN" altLang="zh-CN" sz="1400" dirty="0">
                <a:solidFill>
                  <a:schemeClr val="bg1"/>
                </a:solidFill>
                <a:ea typeface="微软雅黑" panose="020B0503020204020204" pitchFamily="34" charset="-122"/>
              </a:rPr>
              <a:t>号引脚输入，</a:t>
            </a:r>
            <a:r>
              <a:rPr lang="en-US" altLang="zh-CN" sz="1400" dirty="0">
                <a:solidFill>
                  <a:schemeClr val="bg1"/>
                </a:solidFill>
                <a:ea typeface="微软雅黑" panose="020B0503020204020204" pitchFamily="34" charset="-122"/>
              </a:rPr>
              <a:t>7</a:t>
            </a:r>
            <a:r>
              <a:rPr lang="zh-CN" altLang="zh-CN" sz="1400" dirty="0">
                <a:solidFill>
                  <a:schemeClr val="bg1"/>
                </a:solidFill>
                <a:ea typeface="微软雅黑" panose="020B0503020204020204" pitchFamily="34" charset="-122"/>
              </a:rPr>
              <a:t>号脚为</a:t>
            </a:r>
            <a:r>
              <a:rPr lang="en-US" altLang="zh-CN" sz="1400" dirty="0">
                <a:solidFill>
                  <a:schemeClr val="bg1"/>
                </a:solidFill>
                <a:ea typeface="微软雅黑" panose="020B0503020204020204" pitchFamily="34" charset="-122"/>
              </a:rPr>
              <a:t>4</a:t>
            </a:r>
            <a:r>
              <a:rPr lang="zh-CN" altLang="zh-CN" sz="1400" dirty="0">
                <a:solidFill>
                  <a:schemeClr val="bg1"/>
                </a:solidFill>
                <a:ea typeface="微软雅黑" panose="020B0503020204020204" pitchFamily="34" charset="-122"/>
              </a:rPr>
              <a:t>分频输出，</a:t>
            </a:r>
            <a:r>
              <a:rPr lang="en-US" altLang="zh-CN" sz="1400" dirty="0">
                <a:solidFill>
                  <a:schemeClr val="bg1"/>
                </a:solidFill>
                <a:ea typeface="微软雅黑" panose="020B0503020204020204" pitchFamily="34" charset="-122"/>
              </a:rPr>
              <a:t>6</a:t>
            </a:r>
            <a:r>
              <a:rPr lang="zh-CN" altLang="zh-CN" sz="1400" dirty="0">
                <a:solidFill>
                  <a:schemeClr val="bg1"/>
                </a:solidFill>
                <a:ea typeface="微软雅黑" panose="020B0503020204020204" pitchFamily="34" charset="-122"/>
              </a:rPr>
              <a:t>号脚为</a:t>
            </a:r>
            <a:r>
              <a:rPr lang="en-US" altLang="zh-CN" sz="1400" dirty="0">
                <a:solidFill>
                  <a:schemeClr val="bg1"/>
                </a:solidFill>
                <a:ea typeface="微软雅黑" panose="020B0503020204020204" pitchFamily="34" charset="-122"/>
              </a:rPr>
              <a:t>8</a:t>
            </a:r>
            <a:r>
              <a:rPr lang="zh-CN" altLang="zh-CN" sz="1400" dirty="0">
                <a:solidFill>
                  <a:schemeClr val="bg1"/>
                </a:solidFill>
                <a:ea typeface="微软雅黑" panose="020B0503020204020204" pitchFamily="34" charset="-122"/>
              </a:rPr>
              <a:t>分频输出，</a:t>
            </a:r>
            <a:r>
              <a:rPr lang="en-US" altLang="zh-CN" sz="1400" dirty="0">
                <a:solidFill>
                  <a:schemeClr val="bg1"/>
                </a:solidFill>
                <a:ea typeface="微软雅黑" panose="020B0503020204020204" pitchFamily="34" charset="-122"/>
              </a:rPr>
              <a:t>5</a:t>
            </a:r>
            <a:r>
              <a:rPr lang="zh-CN" altLang="zh-CN" sz="1400" dirty="0">
                <a:solidFill>
                  <a:schemeClr val="bg1"/>
                </a:solidFill>
                <a:ea typeface="微软雅黑" panose="020B0503020204020204" pitchFamily="34" charset="-122"/>
              </a:rPr>
              <a:t>号脚为</a:t>
            </a:r>
            <a:r>
              <a:rPr lang="en-US" altLang="zh-CN" sz="1400" dirty="0">
                <a:solidFill>
                  <a:schemeClr val="bg1"/>
                </a:solidFill>
                <a:ea typeface="微软雅黑" panose="020B0503020204020204" pitchFamily="34" charset="-122"/>
              </a:rPr>
              <a:t>16</a:t>
            </a:r>
            <a:r>
              <a:rPr lang="zh-CN" altLang="zh-CN" sz="1400" dirty="0">
                <a:solidFill>
                  <a:schemeClr val="bg1"/>
                </a:solidFill>
                <a:ea typeface="微软雅黑" panose="020B0503020204020204" pitchFamily="34" charset="-122"/>
              </a:rPr>
              <a:t>分频输出，</a:t>
            </a:r>
            <a:r>
              <a:rPr lang="en-US" altLang="zh-CN" sz="1400" dirty="0">
                <a:solidFill>
                  <a:schemeClr val="bg1"/>
                </a:solidFill>
                <a:ea typeface="微软雅黑" panose="020B0503020204020204" pitchFamily="34" charset="-122"/>
              </a:rPr>
              <a:t>3</a:t>
            </a:r>
            <a:r>
              <a:rPr lang="zh-CN" altLang="zh-CN" sz="1400" dirty="0">
                <a:solidFill>
                  <a:schemeClr val="bg1"/>
                </a:solidFill>
                <a:ea typeface="微软雅黑" panose="020B0503020204020204" pitchFamily="34" charset="-122"/>
              </a:rPr>
              <a:t>号脚为</a:t>
            </a:r>
            <a:r>
              <a:rPr lang="en-US" altLang="zh-CN" sz="1400" dirty="0">
                <a:solidFill>
                  <a:schemeClr val="bg1"/>
                </a:solidFill>
                <a:ea typeface="微软雅黑" panose="020B0503020204020204" pitchFamily="34" charset="-122"/>
              </a:rPr>
              <a:t>32</a:t>
            </a:r>
            <a:r>
              <a:rPr lang="zh-CN" altLang="zh-CN" sz="1400" dirty="0">
                <a:solidFill>
                  <a:schemeClr val="bg1"/>
                </a:solidFill>
                <a:ea typeface="微软雅黑" panose="020B0503020204020204" pitchFamily="34" charset="-122"/>
              </a:rPr>
              <a:t>分频输出，</a:t>
            </a:r>
            <a:r>
              <a:rPr lang="en-US" altLang="zh-CN" sz="1400" dirty="0">
                <a:solidFill>
                  <a:schemeClr val="bg1"/>
                </a:solidFill>
                <a:ea typeface="微软雅黑" panose="020B0503020204020204" pitchFamily="34" charset="-122"/>
              </a:rPr>
              <a:t>2</a:t>
            </a:r>
            <a:r>
              <a:rPr lang="zh-CN" altLang="zh-CN" sz="1400" dirty="0">
                <a:solidFill>
                  <a:schemeClr val="bg1"/>
                </a:solidFill>
                <a:ea typeface="微软雅黑" panose="020B0503020204020204" pitchFamily="34" charset="-122"/>
              </a:rPr>
              <a:t>号脚为</a:t>
            </a:r>
            <a:r>
              <a:rPr lang="en-US" altLang="zh-CN" sz="1400" dirty="0">
                <a:solidFill>
                  <a:schemeClr val="bg1"/>
                </a:solidFill>
                <a:ea typeface="微软雅黑" panose="020B0503020204020204" pitchFamily="34" charset="-122"/>
              </a:rPr>
              <a:t>64</a:t>
            </a:r>
            <a:r>
              <a:rPr lang="zh-CN" altLang="zh-CN" sz="1400" dirty="0">
                <a:solidFill>
                  <a:schemeClr val="bg1"/>
                </a:solidFill>
                <a:ea typeface="微软雅黑" panose="020B0503020204020204" pitchFamily="34" charset="-122"/>
              </a:rPr>
              <a:t>分频输出，</a:t>
            </a:r>
            <a:r>
              <a:rPr lang="en-US" altLang="zh-CN" sz="1400" dirty="0">
                <a:solidFill>
                  <a:schemeClr val="bg1"/>
                </a:solidFill>
                <a:ea typeface="微软雅黑" panose="020B0503020204020204" pitchFamily="34" charset="-122"/>
              </a:rPr>
              <a:t>4</a:t>
            </a:r>
            <a:r>
              <a:rPr lang="zh-CN" altLang="zh-CN" sz="1400" dirty="0">
                <a:solidFill>
                  <a:schemeClr val="bg1"/>
                </a:solidFill>
                <a:ea typeface="微软雅黑" panose="020B0503020204020204" pitchFamily="34" charset="-122"/>
              </a:rPr>
              <a:t>号脚为</a:t>
            </a:r>
            <a:r>
              <a:rPr lang="en-US" altLang="zh-CN" sz="1400" dirty="0">
                <a:solidFill>
                  <a:schemeClr val="bg1"/>
                </a:solidFill>
                <a:ea typeface="微软雅黑" panose="020B0503020204020204" pitchFamily="34" charset="-122"/>
              </a:rPr>
              <a:t>128</a:t>
            </a:r>
            <a:r>
              <a:rPr lang="zh-CN" altLang="zh-CN" sz="1400" dirty="0">
                <a:solidFill>
                  <a:schemeClr val="bg1"/>
                </a:solidFill>
                <a:ea typeface="微软雅黑" panose="020B0503020204020204" pitchFamily="34" charset="-122"/>
              </a:rPr>
              <a:t>分频输出，</a:t>
            </a:r>
            <a:r>
              <a:rPr lang="en-US" altLang="zh-CN" sz="1400" dirty="0">
                <a:solidFill>
                  <a:schemeClr val="bg1"/>
                </a:solidFill>
                <a:ea typeface="微软雅黑" panose="020B0503020204020204" pitchFamily="34" charset="-122"/>
              </a:rPr>
              <a:t>13</a:t>
            </a:r>
            <a:r>
              <a:rPr lang="zh-CN" altLang="zh-CN" sz="1400" dirty="0">
                <a:solidFill>
                  <a:schemeClr val="bg1"/>
                </a:solidFill>
                <a:ea typeface="微软雅黑" panose="020B0503020204020204" pitchFamily="34" charset="-122"/>
              </a:rPr>
              <a:t>号脚为</a:t>
            </a:r>
            <a:r>
              <a:rPr lang="en-US" altLang="zh-CN" sz="1400" dirty="0">
                <a:solidFill>
                  <a:schemeClr val="bg1"/>
                </a:solidFill>
                <a:ea typeface="微软雅黑" panose="020B0503020204020204" pitchFamily="34" charset="-122"/>
              </a:rPr>
              <a:t>256</a:t>
            </a:r>
            <a:r>
              <a:rPr lang="zh-CN" altLang="zh-CN" sz="1400" dirty="0">
                <a:solidFill>
                  <a:schemeClr val="bg1"/>
                </a:solidFill>
                <a:ea typeface="微软雅黑" panose="020B0503020204020204" pitchFamily="34" charset="-122"/>
              </a:rPr>
              <a:t>分频输出，</a:t>
            </a:r>
            <a:r>
              <a:rPr lang="en-US" altLang="zh-CN" sz="1400" dirty="0">
                <a:solidFill>
                  <a:schemeClr val="bg1"/>
                </a:solidFill>
                <a:ea typeface="微软雅黑" panose="020B0503020204020204" pitchFamily="34" charset="-122"/>
              </a:rPr>
              <a:t>12</a:t>
            </a:r>
            <a:r>
              <a:rPr lang="zh-CN" altLang="zh-CN" sz="1400" dirty="0">
                <a:solidFill>
                  <a:schemeClr val="bg1"/>
                </a:solidFill>
                <a:ea typeface="微软雅黑" panose="020B0503020204020204" pitchFamily="34" charset="-122"/>
              </a:rPr>
              <a:t>号脚为</a:t>
            </a:r>
            <a:r>
              <a:rPr lang="en-US" altLang="zh-CN" sz="1400" dirty="0">
                <a:solidFill>
                  <a:schemeClr val="bg1"/>
                </a:solidFill>
                <a:ea typeface="微软雅黑" panose="020B0503020204020204" pitchFamily="34" charset="-122"/>
              </a:rPr>
              <a:t>512</a:t>
            </a:r>
            <a:r>
              <a:rPr lang="zh-CN" altLang="zh-CN" sz="1400" dirty="0">
                <a:solidFill>
                  <a:schemeClr val="bg1"/>
                </a:solidFill>
                <a:ea typeface="微软雅黑" panose="020B0503020204020204" pitchFamily="34" charset="-122"/>
              </a:rPr>
              <a:t>分频输出。以</a:t>
            </a:r>
            <a:r>
              <a:rPr lang="en-US" altLang="zh-CN" sz="1400" dirty="0">
                <a:solidFill>
                  <a:schemeClr val="bg1"/>
                </a:solidFill>
                <a:ea typeface="微软雅黑" panose="020B0503020204020204" pitchFamily="34" charset="-122"/>
              </a:rPr>
              <a:t>100MHz</a:t>
            </a:r>
            <a:r>
              <a:rPr lang="zh-CN" altLang="zh-CN" sz="1400" dirty="0">
                <a:solidFill>
                  <a:schemeClr val="bg1"/>
                </a:solidFill>
                <a:ea typeface="微软雅黑" panose="020B0503020204020204" pitchFamily="34" charset="-122"/>
              </a:rPr>
              <a:t>的频率作为初始频率输入到芯片</a:t>
            </a:r>
            <a:r>
              <a:rPr lang="en-US" altLang="zh-CN" sz="1400" dirty="0">
                <a:solidFill>
                  <a:schemeClr val="bg1"/>
                </a:solidFill>
                <a:ea typeface="微软雅黑" panose="020B0503020204020204" pitchFamily="34" charset="-122"/>
              </a:rPr>
              <a:t>10</a:t>
            </a:r>
            <a:r>
              <a:rPr lang="zh-CN" altLang="zh-CN" sz="1400" dirty="0">
                <a:solidFill>
                  <a:schemeClr val="bg1"/>
                </a:solidFill>
                <a:ea typeface="微软雅黑" panose="020B0503020204020204" pitchFamily="34" charset="-122"/>
              </a:rPr>
              <a:t>脚，检测各个引脚的输出频率并记录，通过计算得出分频数，具体的检测数据如图</a:t>
            </a:r>
            <a:r>
              <a:rPr lang="en-US" altLang="zh-CN" sz="1400" dirty="0">
                <a:solidFill>
                  <a:schemeClr val="bg1"/>
                </a:solidFill>
                <a:ea typeface="微软雅黑" panose="020B0503020204020204" pitchFamily="34" charset="-122"/>
              </a:rPr>
              <a:t>6-7</a:t>
            </a:r>
            <a:r>
              <a:rPr lang="zh-CN" altLang="zh-CN" sz="1400" dirty="0">
                <a:solidFill>
                  <a:schemeClr val="bg1"/>
                </a:solidFill>
                <a:ea typeface="微软雅黑" panose="020B0503020204020204" pitchFamily="34" charset="-122"/>
              </a:rPr>
              <a:t>所示：</a:t>
            </a:r>
          </a:p>
        </p:txBody>
      </p:sp>
      <p:sp>
        <p:nvSpPr>
          <p:cNvPr id="3" name="矩形 2"/>
          <p:cNvSpPr/>
          <p:nvPr/>
        </p:nvSpPr>
        <p:spPr>
          <a:xfrm>
            <a:off x="5835616" y="3742230"/>
            <a:ext cx="2039341" cy="307777"/>
          </a:xfrm>
          <a:prstGeom prst="rect">
            <a:avLst/>
          </a:prstGeom>
        </p:spPr>
        <p:txBody>
          <a:bodyPr wrap="none">
            <a:spAutoFit/>
          </a:bodyPr>
          <a:lstStyle/>
          <a:p>
            <a:r>
              <a:rPr lang="zh-CN" altLang="zh-CN" sz="1400" dirty="0">
                <a:solidFill>
                  <a:schemeClr val="bg1"/>
                </a:solidFill>
                <a:ea typeface="微软雅黑" panose="020B0503020204020204" pitchFamily="34" charset="-122"/>
              </a:rPr>
              <a:t>图</a:t>
            </a:r>
            <a:r>
              <a:rPr lang="en-US" altLang="zh-CN" sz="1400" dirty="0">
                <a:solidFill>
                  <a:schemeClr val="bg1"/>
                </a:solidFill>
                <a:ea typeface="微软雅黑" panose="020B0503020204020204" pitchFamily="34" charset="-122"/>
              </a:rPr>
              <a:t>6-7 74VHC4040</a:t>
            </a:r>
            <a:r>
              <a:rPr lang="zh-CN" altLang="zh-CN" sz="1400" dirty="0">
                <a:solidFill>
                  <a:schemeClr val="bg1"/>
                </a:solidFill>
                <a:ea typeface="微软雅黑" panose="020B0503020204020204" pitchFamily="34" charset="-122"/>
              </a:rPr>
              <a:t>分频数</a:t>
            </a:r>
          </a:p>
        </p:txBody>
      </p:sp>
      <p:pic>
        <p:nvPicPr>
          <p:cNvPr id="16" name="图片 15"/>
          <p:cNvPicPr/>
          <p:nvPr/>
        </p:nvPicPr>
        <p:blipFill>
          <a:blip r:embed="rId3">
            <a:extLst>
              <a:ext uri="{28A0092B-C50C-407E-A947-70E740481C1C}">
                <a14:useLocalDpi xmlns:a14="http://schemas.microsoft.com/office/drawing/2010/main" val="0"/>
              </a:ext>
            </a:extLst>
          </a:blip>
          <a:stretch>
            <a:fillRect/>
          </a:stretch>
        </p:blipFill>
        <p:spPr>
          <a:xfrm>
            <a:off x="5667398" y="1847792"/>
            <a:ext cx="2520046" cy="1703387"/>
          </a:xfrm>
          <a:prstGeom prst="rect">
            <a:avLst/>
          </a:prstGeom>
        </p:spPr>
      </p:pic>
    </p:spTree>
    <p:extLst>
      <p:ext uri="{BB962C8B-B14F-4D97-AF65-F5344CB8AC3E}">
        <p14:creationId xmlns:p14="http://schemas.microsoft.com/office/powerpoint/2010/main" val="77071142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rgbClr val="83BB48"/>
                </a:solidFill>
                <a:ea typeface="微软雅黑" panose="020B0503020204020204" pitchFamily="34" charset="-122"/>
              </a:endParaRPr>
            </a:p>
          </p:txBody>
        </p:sp>
      </p:grpSp>
      <p:sp>
        <p:nvSpPr>
          <p:cNvPr id="11" name="矩形 10">
            <a:extLst>
              <a:ext uri="{FF2B5EF4-FFF2-40B4-BE49-F238E27FC236}">
                <a16:creationId xmlns:a16="http://schemas.microsoft.com/office/drawing/2014/main" xmlns=""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01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情境导入</a:t>
            </a:r>
          </a:p>
        </p:txBody>
      </p:sp>
      <p:sp>
        <p:nvSpPr>
          <p:cNvPr id="7" name="iconfont-1187-868386">
            <a:extLst>
              <a:ext uri="{FF2B5EF4-FFF2-40B4-BE49-F238E27FC236}">
                <a16:creationId xmlns:a16="http://schemas.microsoft.com/office/drawing/2014/main" xmlns="" id="{187DCAE7-917D-440F-A772-73766DCAAD89}"/>
              </a:ext>
            </a:extLst>
          </p:cNvPr>
          <p:cNvSpPr>
            <a:spLocks noChangeAspect="1"/>
          </p:cNvSpPr>
          <p:nvPr/>
        </p:nvSpPr>
        <p:spPr bwMode="auto">
          <a:xfrm>
            <a:off x="4285543" y="1007372"/>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accent6">
              <a:lumMod val="75000"/>
            </a:schemeClr>
          </a:solidFill>
          <a:ln>
            <a:noFill/>
          </a:ln>
        </p:spPr>
      </p:sp>
    </p:spTree>
    <p:extLst>
      <p:ext uri="{BB962C8B-B14F-4D97-AF65-F5344CB8AC3E}">
        <p14:creationId xmlns:p14="http://schemas.microsoft.com/office/powerpoint/2010/main" val="66432929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圆角矩形 4"/>
          <p:cNvSpPr/>
          <p:nvPr/>
        </p:nvSpPr>
        <p:spPr>
          <a:xfrm>
            <a:off x="225217" y="296602"/>
            <a:ext cx="3000060" cy="2542014"/>
          </a:xfrm>
          <a:custGeom>
            <a:avLst/>
            <a:gdLst/>
            <a:ahLst/>
            <a:cxnLst/>
            <a:rect l="l" t="t" r="r" b="b"/>
            <a:pathLst>
              <a:path w="5184577" h="4393001">
                <a:moveTo>
                  <a:pt x="4403506" y="0"/>
                </a:moveTo>
                <a:lnTo>
                  <a:pt x="5124711" y="0"/>
                </a:lnTo>
                <a:cubicBezTo>
                  <a:pt x="5157774" y="0"/>
                  <a:pt x="5184577" y="26803"/>
                  <a:pt x="5184577" y="59866"/>
                </a:cubicBezTo>
                <a:lnTo>
                  <a:pt x="5184577" y="781071"/>
                </a:lnTo>
                <a:cubicBezTo>
                  <a:pt x="5184577" y="814134"/>
                  <a:pt x="5157774" y="840937"/>
                  <a:pt x="5124711" y="840937"/>
                </a:cubicBezTo>
                <a:lnTo>
                  <a:pt x="4664938" y="840937"/>
                </a:lnTo>
                <a:cubicBezTo>
                  <a:pt x="4185839" y="895314"/>
                  <a:pt x="4145316" y="1091500"/>
                  <a:pt x="4089942" y="1309197"/>
                </a:cubicBezTo>
                <a:lnTo>
                  <a:pt x="4089942" y="1853568"/>
                </a:lnTo>
                <a:cubicBezTo>
                  <a:pt x="4170377" y="2163348"/>
                  <a:pt x="4313555" y="2364450"/>
                  <a:pt x="4678179" y="2410673"/>
                </a:cubicBezTo>
                <a:lnTo>
                  <a:pt x="5110624" y="2410673"/>
                </a:lnTo>
                <a:cubicBezTo>
                  <a:pt x="5143687" y="2410673"/>
                  <a:pt x="5170490" y="2437476"/>
                  <a:pt x="5170490" y="2470539"/>
                </a:cubicBezTo>
                <a:lnTo>
                  <a:pt x="5170490" y="3191744"/>
                </a:lnTo>
                <a:cubicBezTo>
                  <a:pt x="5170490" y="3224807"/>
                  <a:pt x="5143687" y="3251610"/>
                  <a:pt x="5110624" y="3251610"/>
                </a:cubicBezTo>
                <a:lnTo>
                  <a:pt x="4389419" y="3251610"/>
                </a:lnTo>
                <a:cubicBezTo>
                  <a:pt x="4356356" y="3251610"/>
                  <a:pt x="4329553" y="3224807"/>
                  <a:pt x="4329553" y="3191744"/>
                </a:cubicBezTo>
                <a:lnTo>
                  <a:pt x="4329553" y="2772506"/>
                </a:lnTo>
                <a:cubicBezTo>
                  <a:pt x="4256602" y="2282831"/>
                  <a:pt x="3986395" y="2079206"/>
                  <a:pt x="3740179" y="2062445"/>
                </a:cubicBezTo>
                <a:lnTo>
                  <a:pt x="3357903" y="2062445"/>
                </a:lnTo>
                <a:cubicBezTo>
                  <a:pt x="3019306" y="2153584"/>
                  <a:pt x="2902030" y="2383129"/>
                  <a:pt x="2850730" y="2570508"/>
                </a:cubicBezTo>
                <a:lnTo>
                  <a:pt x="2850730" y="3050226"/>
                </a:lnTo>
                <a:lnTo>
                  <a:pt x="2851893" y="3048315"/>
                </a:lnTo>
                <a:cubicBezTo>
                  <a:pt x="2985393" y="3377292"/>
                  <a:pt x="3166461" y="3537242"/>
                  <a:pt x="3516064" y="3552064"/>
                </a:cubicBezTo>
                <a:lnTo>
                  <a:pt x="3934932" y="3552064"/>
                </a:lnTo>
                <a:cubicBezTo>
                  <a:pt x="3967995" y="3552064"/>
                  <a:pt x="3994798" y="3578867"/>
                  <a:pt x="3994798" y="3611930"/>
                </a:cubicBezTo>
                <a:lnTo>
                  <a:pt x="3994798" y="4333135"/>
                </a:lnTo>
                <a:cubicBezTo>
                  <a:pt x="3994798" y="4366198"/>
                  <a:pt x="3967995" y="4393001"/>
                  <a:pt x="3934932" y="4393001"/>
                </a:cubicBezTo>
                <a:lnTo>
                  <a:pt x="3213727" y="4393001"/>
                </a:lnTo>
                <a:cubicBezTo>
                  <a:pt x="3180664" y="4393001"/>
                  <a:pt x="3153861" y="4366198"/>
                  <a:pt x="3153861" y="4333135"/>
                </a:cubicBezTo>
                <a:lnTo>
                  <a:pt x="3153861" y="3960529"/>
                </a:lnTo>
                <a:cubicBezTo>
                  <a:pt x="3090810" y="3564784"/>
                  <a:pt x="2926264" y="3476650"/>
                  <a:pt x="2730976" y="3450465"/>
                </a:cubicBezTo>
                <a:lnTo>
                  <a:pt x="1781144" y="3450465"/>
                </a:lnTo>
                <a:cubicBezTo>
                  <a:pt x="1735868" y="3450465"/>
                  <a:pt x="1699164" y="3413761"/>
                  <a:pt x="1699164" y="3368485"/>
                </a:cubicBezTo>
                <a:lnTo>
                  <a:pt x="1699164" y="2779756"/>
                </a:lnTo>
                <a:cubicBezTo>
                  <a:pt x="1615849" y="2517843"/>
                  <a:pt x="1570079" y="2309549"/>
                  <a:pt x="1276826" y="2240843"/>
                </a:cubicBezTo>
                <a:lnTo>
                  <a:pt x="107651" y="2240843"/>
                </a:lnTo>
                <a:cubicBezTo>
                  <a:pt x="48197" y="2240843"/>
                  <a:pt x="0" y="2192646"/>
                  <a:pt x="0" y="2133192"/>
                </a:cubicBezTo>
                <a:lnTo>
                  <a:pt x="0" y="836326"/>
                </a:lnTo>
                <a:cubicBezTo>
                  <a:pt x="0" y="776872"/>
                  <a:pt x="48197" y="728675"/>
                  <a:pt x="107651" y="728675"/>
                </a:cubicBezTo>
                <a:lnTo>
                  <a:pt x="1404517" y="728675"/>
                </a:lnTo>
                <a:cubicBezTo>
                  <a:pt x="1463971" y="728675"/>
                  <a:pt x="1512168" y="776872"/>
                  <a:pt x="1512168" y="836326"/>
                </a:cubicBezTo>
                <a:lnTo>
                  <a:pt x="1512168" y="1827522"/>
                </a:lnTo>
                <a:cubicBezTo>
                  <a:pt x="1604420" y="2199887"/>
                  <a:pt x="1771219" y="2228626"/>
                  <a:pt x="1978744" y="2298090"/>
                </a:cubicBezTo>
                <a:lnTo>
                  <a:pt x="1978292" y="2298899"/>
                </a:lnTo>
                <a:lnTo>
                  <a:pt x="2543225" y="2298899"/>
                </a:lnTo>
                <a:cubicBezTo>
                  <a:pt x="2797103" y="2193307"/>
                  <a:pt x="3017493" y="2049585"/>
                  <a:pt x="3058719" y="1733395"/>
                </a:cubicBezTo>
                <a:lnTo>
                  <a:pt x="3058719" y="1104635"/>
                </a:lnTo>
                <a:cubicBezTo>
                  <a:pt x="3058719" y="1064090"/>
                  <a:pt x="3091587" y="1031222"/>
                  <a:pt x="3132132" y="1031222"/>
                </a:cubicBezTo>
                <a:lnTo>
                  <a:pt x="3766965" y="1031222"/>
                </a:lnTo>
                <a:lnTo>
                  <a:pt x="3761504" y="1026514"/>
                </a:lnTo>
                <a:cubicBezTo>
                  <a:pt x="4071764" y="957577"/>
                  <a:pt x="4317808" y="800290"/>
                  <a:pt x="4343640" y="435501"/>
                </a:cubicBezTo>
                <a:lnTo>
                  <a:pt x="4343640" y="59866"/>
                </a:lnTo>
                <a:cubicBezTo>
                  <a:pt x="4343640" y="26803"/>
                  <a:pt x="4370443" y="0"/>
                  <a:pt x="4403506" y="0"/>
                </a:cubicBezTo>
                <a:close/>
              </a:path>
            </a:pathLst>
          </a:custGeom>
          <a:solidFill>
            <a:srgbClr val="92D05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nvGrpSpPr>
          <p:cNvPr id="44" name="组合 43"/>
          <p:cNvGrpSpPr/>
          <p:nvPr/>
        </p:nvGrpSpPr>
        <p:grpSpPr>
          <a:xfrm>
            <a:off x="159591" y="598489"/>
            <a:ext cx="1142495" cy="1142495"/>
            <a:chOff x="401769" y="1325767"/>
            <a:chExt cx="1523327" cy="1523327"/>
          </a:xfrm>
        </p:grpSpPr>
        <p:sp>
          <p:nvSpPr>
            <p:cNvPr id="45" name="圆角矩形 44"/>
            <p:cNvSpPr/>
            <p:nvPr/>
          </p:nvSpPr>
          <p:spPr>
            <a:xfrm>
              <a:off x="401769" y="1325767"/>
              <a:ext cx="1523327" cy="1523327"/>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46" name="圆角矩形 45"/>
            <p:cNvSpPr/>
            <p:nvPr/>
          </p:nvSpPr>
          <p:spPr>
            <a:xfrm>
              <a:off x="493776" y="1426464"/>
              <a:ext cx="1358168" cy="1358168"/>
            </a:xfrm>
            <a:prstGeom prst="roundRect">
              <a:avLst/>
            </a:prstGeom>
            <a:blipFill>
              <a:blip r:embed="rId3" cstate="print"/>
              <a:stretch>
                <a:fillRect/>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2566134" y="858074"/>
            <a:ext cx="735253" cy="735253"/>
            <a:chOff x="3930343" y="1674224"/>
            <a:chExt cx="980337" cy="980337"/>
          </a:xfrm>
        </p:grpSpPr>
        <p:sp>
          <p:nvSpPr>
            <p:cNvPr id="48" name="圆角矩形 47"/>
            <p:cNvSpPr/>
            <p:nvPr/>
          </p:nvSpPr>
          <p:spPr>
            <a:xfrm>
              <a:off x="3930343" y="1674224"/>
              <a:ext cx="980337" cy="980337"/>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49" name="圆角矩形 48"/>
            <p:cNvSpPr/>
            <p:nvPr/>
          </p:nvSpPr>
          <p:spPr>
            <a:xfrm>
              <a:off x="3991979" y="1719944"/>
              <a:ext cx="876952" cy="876952"/>
            </a:xfrm>
            <a:prstGeom prst="roundRect">
              <a:avLst/>
            </a:prstGeom>
            <a:blipFill>
              <a:blip r:embed="rId4" cstate="print"/>
              <a:stretch>
                <a:fillRect/>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sp>
        <p:nvSpPr>
          <p:cNvPr id="54" name="圆角矩形 53"/>
          <p:cNvSpPr/>
          <p:nvPr/>
        </p:nvSpPr>
        <p:spPr>
          <a:xfrm>
            <a:off x="2223686" y="2533931"/>
            <a:ext cx="860200" cy="860200"/>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60" name="圆角矩形 59"/>
          <p:cNvSpPr/>
          <p:nvPr/>
        </p:nvSpPr>
        <p:spPr>
          <a:xfrm>
            <a:off x="3007419" y="3684251"/>
            <a:ext cx="587935" cy="587936"/>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xmlns="" id="{7644CAB5-BD78-46D3-B395-32008B9A5944}"/>
              </a:ext>
            </a:extLst>
          </p:cNvPr>
          <p:cNvGrpSpPr/>
          <p:nvPr/>
        </p:nvGrpSpPr>
        <p:grpSpPr>
          <a:xfrm>
            <a:off x="4286152" y="2600114"/>
            <a:ext cx="3774125" cy="528458"/>
            <a:chOff x="4874550" y="2592163"/>
            <a:chExt cx="3349973" cy="528458"/>
          </a:xfrm>
        </p:grpSpPr>
        <p:grpSp>
          <p:nvGrpSpPr>
            <p:cNvPr id="75" name="组合 74"/>
            <p:cNvGrpSpPr/>
            <p:nvPr/>
          </p:nvGrpSpPr>
          <p:grpSpPr>
            <a:xfrm>
              <a:off x="4874550" y="2592163"/>
              <a:ext cx="3349973" cy="17681"/>
              <a:chOff x="3060700" y="4724400"/>
              <a:chExt cx="5955507" cy="31432"/>
            </a:xfrm>
          </p:grpSpPr>
          <p:cxnSp>
            <p:nvCxnSpPr>
              <p:cNvPr id="76" name="直接连接符 75"/>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8" name="组合 77"/>
            <p:cNvGrpSpPr/>
            <p:nvPr/>
          </p:nvGrpSpPr>
          <p:grpSpPr>
            <a:xfrm>
              <a:off x="4874550" y="3102940"/>
              <a:ext cx="3349973" cy="17681"/>
              <a:chOff x="3060700" y="4724400"/>
              <a:chExt cx="5955507" cy="31432"/>
            </a:xfrm>
          </p:grpSpPr>
          <p:cxnSp>
            <p:nvCxnSpPr>
              <p:cNvPr id="79" name="直接连接符 78"/>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86" name="组合 85"/>
          <p:cNvGrpSpPr/>
          <p:nvPr/>
        </p:nvGrpSpPr>
        <p:grpSpPr>
          <a:xfrm>
            <a:off x="930321" y="2768125"/>
            <a:ext cx="328491" cy="328491"/>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anose="020B0503020204020204" pitchFamily="34" charset="-122"/>
              </a:endParaRPr>
            </a:p>
          </p:txBody>
        </p:sp>
        <p:sp>
          <p:nvSpPr>
            <p:cNvPr id="88" name="椭圆 8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grpSp>
        <p:nvGrpSpPr>
          <p:cNvPr id="89" name="组合 88"/>
          <p:cNvGrpSpPr/>
          <p:nvPr/>
        </p:nvGrpSpPr>
        <p:grpSpPr>
          <a:xfrm>
            <a:off x="2111841" y="3640126"/>
            <a:ext cx="328491" cy="328491"/>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anose="020B0503020204020204" pitchFamily="34" charset="-122"/>
              </a:endParaRPr>
            </a:p>
          </p:txBody>
        </p:sp>
        <p:sp>
          <p:nvSpPr>
            <p:cNvPr id="91" name="椭圆 9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grpSp>
        <p:nvGrpSpPr>
          <p:cNvPr id="92" name="组合 91"/>
          <p:cNvGrpSpPr/>
          <p:nvPr/>
        </p:nvGrpSpPr>
        <p:grpSpPr>
          <a:xfrm>
            <a:off x="930657" y="3854974"/>
            <a:ext cx="328491" cy="328491"/>
            <a:chOff x="304800" y="673100"/>
            <a:chExt cx="4000500" cy="4000500"/>
          </a:xfrm>
          <a:effectLst>
            <a:outerShdw blurRad="444500" dist="254000" dir="8100000" algn="tr" rotWithShape="0">
              <a:prstClr val="black">
                <a:alpha val="50000"/>
              </a:prstClr>
            </a:outerShdw>
          </a:effectLst>
        </p:grpSpPr>
        <p:sp>
          <p:nvSpPr>
            <p:cNvPr id="93" name="同心圆 9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anose="020B0503020204020204" pitchFamily="34" charset="-122"/>
              </a:endParaRPr>
            </a:p>
          </p:txBody>
        </p:sp>
        <p:sp>
          <p:nvSpPr>
            <p:cNvPr id="94" name="椭圆 9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grpSp>
        <p:nvGrpSpPr>
          <p:cNvPr id="95" name="组合 94"/>
          <p:cNvGrpSpPr/>
          <p:nvPr/>
        </p:nvGrpSpPr>
        <p:grpSpPr>
          <a:xfrm>
            <a:off x="7896032" y="4370336"/>
            <a:ext cx="328491" cy="328491"/>
            <a:chOff x="304800" y="673100"/>
            <a:chExt cx="4000500" cy="4000500"/>
          </a:xfrm>
          <a:effectLst>
            <a:outerShdw blurRad="444500" dist="254000" dir="8100000" algn="tr" rotWithShape="0">
              <a:prstClr val="black">
                <a:alpha val="50000"/>
              </a:prstClr>
            </a:outerShdw>
          </a:effectLst>
        </p:grpSpPr>
        <p:sp>
          <p:nvSpPr>
            <p:cNvPr id="96" name="同心圆 9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anose="020B0503020204020204" pitchFamily="34" charset="-122"/>
              </a:endParaRPr>
            </a:p>
          </p:txBody>
        </p:sp>
        <p:sp>
          <p:nvSpPr>
            <p:cNvPr id="97" name="椭圆 9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grpSp>
        <p:nvGrpSpPr>
          <p:cNvPr id="101" name="组合 100"/>
          <p:cNvGrpSpPr/>
          <p:nvPr/>
        </p:nvGrpSpPr>
        <p:grpSpPr>
          <a:xfrm>
            <a:off x="2877872" y="522252"/>
            <a:ext cx="328491" cy="328491"/>
            <a:chOff x="304800" y="673100"/>
            <a:chExt cx="4000500" cy="4000500"/>
          </a:xfrm>
          <a:effectLst>
            <a:outerShdw blurRad="444500" dist="254000" dir="8100000" algn="tr" rotWithShape="0">
              <a:prstClr val="black">
                <a:alpha val="50000"/>
              </a:prstClr>
            </a:outerShdw>
          </a:effectLst>
        </p:grpSpPr>
        <p:sp>
          <p:nvSpPr>
            <p:cNvPr id="102" name="同心圆 10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anose="020B0503020204020204" pitchFamily="34" charset="-122"/>
              </a:endParaRPr>
            </a:p>
          </p:txBody>
        </p:sp>
        <p:sp>
          <p:nvSpPr>
            <p:cNvPr id="103" name="椭圆 10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grpSp>
        <p:nvGrpSpPr>
          <p:cNvPr id="104" name="组合 103"/>
          <p:cNvGrpSpPr/>
          <p:nvPr/>
        </p:nvGrpSpPr>
        <p:grpSpPr>
          <a:xfrm>
            <a:off x="1727389" y="1209491"/>
            <a:ext cx="328491" cy="328491"/>
            <a:chOff x="304800" y="673100"/>
            <a:chExt cx="4000500" cy="4000500"/>
          </a:xfrm>
          <a:effectLst>
            <a:outerShdw blurRad="444500" dist="254000" dir="8100000" algn="tr" rotWithShape="0">
              <a:prstClr val="black">
                <a:alpha val="50000"/>
              </a:prstClr>
            </a:outerShdw>
          </a:effectLst>
        </p:grpSpPr>
        <p:sp>
          <p:nvSpPr>
            <p:cNvPr id="105" name="同心圆 10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anose="020B0503020204020204" pitchFamily="34" charset="-122"/>
              </a:endParaRPr>
            </a:p>
          </p:txBody>
        </p:sp>
        <p:sp>
          <p:nvSpPr>
            <p:cNvPr id="106" name="椭圆 10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sp>
        <p:nvSpPr>
          <p:cNvPr id="108" name="矩形 107">
            <a:extLst>
              <a:ext uri="{FF2B5EF4-FFF2-40B4-BE49-F238E27FC236}">
                <a16:creationId xmlns:a16="http://schemas.microsoft.com/office/drawing/2014/main" xmlns="" id="{297E2C16-5BB1-414F-8C8A-64DA1C08DFC5}"/>
              </a:ext>
            </a:extLst>
          </p:cNvPr>
          <p:cNvSpPr/>
          <p:nvPr/>
        </p:nvSpPr>
        <p:spPr>
          <a:xfrm>
            <a:off x="5161762" y="241528"/>
            <a:ext cx="3751651"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accent6">
                    <a:lumMod val="75000"/>
                  </a:schemeClr>
                </a:solidFill>
                <a:latin typeface="微软雅黑" pitchFamily="34" charset="-122"/>
                <a:ea typeface="微软雅黑" pitchFamily="34" charset="-122"/>
              </a:rPr>
              <a:t>计算机检测维修与数据恢复项目化教程</a:t>
            </a:r>
          </a:p>
        </p:txBody>
      </p:sp>
      <p:sp>
        <p:nvSpPr>
          <p:cNvPr id="109" name="TextBox 13">
            <a:extLst>
              <a:ext uri="{FF2B5EF4-FFF2-40B4-BE49-F238E27FC236}">
                <a16:creationId xmlns:a16="http://schemas.microsoft.com/office/drawing/2014/main" xmlns="" id="{455D39FF-8087-4676-A6B6-39A179F006CF}"/>
              </a:ext>
            </a:extLst>
          </p:cNvPr>
          <p:cNvSpPr txBox="1"/>
          <p:nvPr/>
        </p:nvSpPr>
        <p:spPr>
          <a:xfrm>
            <a:off x="4356373" y="926692"/>
            <a:ext cx="4082835" cy="1206677"/>
          </a:xfrm>
          <a:prstGeom prst="rect">
            <a:avLst/>
          </a:prstGeom>
          <a:noFill/>
        </p:spPr>
        <p:txBody>
          <a:bodyPr wrap="square" rtlCol="0" anchor="ctr" anchorCtr="0">
            <a:spAutoFit/>
          </a:bodyPr>
          <a:lstStyle/>
          <a:p>
            <a:pPr>
              <a:lnSpc>
                <a:spcPts val="10000"/>
              </a:lnSpc>
            </a:pP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谢谢观看！</a:t>
            </a:r>
          </a:p>
        </p:txBody>
      </p:sp>
      <p:sp>
        <p:nvSpPr>
          <p:cNvPr id="3" name="矩形 2"/>
          <p:cNvSpPr/>
          <p:nvPr/>
        </p:nvSpPr>
        <p:spPr>
          <a:xfrm>
            <a:off x="4883584" y="2608059"/>
            <a:ext cx="2406428" cy="473206"/>
          </a:xfrm>
          <a:prstGeom prst="rect">
            <a:avLst/>
          </a:prstGeom>
        </p:spPr>
        <p:txBody>
          <a:bodyPr wrap="none">
            <a:spAutoFit/>
          </a:bodyPr>
          <a:lstStyle/>
          <a:p>
            <a:r>
              <a:rPr lang="zh-CN" altLang="en-US" sz="2475" b="1" dirty="0">
                <a:solidFill>
                  <a:srgbClr val="92D050"/>
                </a:solidFill>
                <a:latin typeface="微软雅黑" panose="020B0503020204020204" pitchFamily="34" charset="-122"/>
                <a:ea typeface="微软雅黑" panose="020B0503020204020204" pitchFamily="34" charset="-122"/>
              </a:rPr>
              <a:t>时钟</a:t>
            </a:r>
            <a:r>
              <a:rPr lang="zh-CN" altLang="zh-CN" sz="2475" b="1" dirty="0" smtClean="0">
                <a:solidFill>
                  <a:srgbClr val="92D050"/>
                </a:solidFill>
                <a:latin typeface="微软雅黑" panose="020B0503020204020204" pitchFamily="34" charset="-122"/>
                <a:ea typeface="微软雅黑" panose="020B0503020204020204" pitchFamily="34" charset="-122"/>
              </a:rPr>
              <a:t>电路</a:t>
            </a:r>
            <a:r>
              <a:rPr lang="zh-CN" altLang="zh-CN" sz="2475" b="1" dirty="0">
                <a:solidFill>
                  <a:srgbClr val="92D050"/>
                </a:solidFill>
                <a:latin typeface="微软雅黑" panose="020B0503020204020204" pitchFamily="34" charset="-122"/>
                <a:ea typeface="微软雅黑" panose="020B0503020204020204" pitchFamily="34" charset="-122"/>
              </a:rPr>
              <a:t>功能板</a:t>
            </a:r>
            <a:endParaRPr lang="zh-CN" altLang="en-US" sz="2475" b="1" dirty="0">
              <a:solidFill>
                <a:srgbClr val="92D05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03181140"/>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17" name="标题 11"/>
          <p:cNvSpPr txBox="1">
            <a:spLocks/>
          </p:cNvSpPr>
          <p:nvPr/>
        </p:nvSpPr>
        <p:spPr>
          <a:xfrm>
            <a:off x="2280559" y="1120827"/>
            <a:ext cx="445078" cy="347957"/>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dirty="0">
                <a:solidFill>
                  <a:srgbClr val="83BB48"/>
                </a:solidFill>
                <a:latin typeface="Impact MT Std" pitchFamily="34" charset="0"/>
                <a:ea typeface="微软雅黑" panose="020B0503020204020204" pitchFamily="34" charset="-122"/>
              </a:rPr>
              <a:t>01</a:t>
            </a:r>
            <a:endParaRPr lang="zh-CN" altLang="en-US" sz="1800" dirty="0">
              <a:solidFill>
                <a:srgbClr val="83BB48"/>
              </a:solidFill>
              <a:latin typeface="Impact MT Std" pitchFamily="34" charset="0"/>
              <a:ea typeface="微软雅黑" panose="020B0503020204020204" pitchFamily="34" charset="-122"/>
            </a:endParaRPr>
          </a:p>
        </p:txBody>
      </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pic>
        <p:nvPicPr>
          <p:cNvPr id="86" name="Picture 2" descr="查看源图像">
            <a:extLst>
              <a:ext uri="{FF2B5EF4-FFF2-40B4-BE49-F238E27FC236}">
                <a16:creationId xmlns:a16="http://schemas.microsoft.com/office/drawing/2014/main" xmlns="" id="{604263CB-10C2-44C5-984F-BC8FDB592E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3971" y="1169970"/>
            <a:ext cx="4919792" cy="3684655"/>
          </a:xfrm>
          <a:prstGeom prst="rect">
            <a:avLst/>
          </a:prstGeom>
          <a:noFill/>
          <a:ln w="12700">
            <a:solidFill>
              <a:schemeClr val="bg1"/>
            </a:solidFill>
          </a:ln>
          <a:extLst>
            <a:ext uri="{909E8E84-426E-40DD-AFC4-6F175D3DCCD1}">
              <a14:hiddenFill xmlns:a14="http://schemas.microsoft.com/office/drawing/2010/main">
                <a:solidFill>
                  <a:srgbClr val="FFFFFF"/>
                </a:solidFill>
              </a14:hiddenFill>
            </a:ext>
          </a:extLst>
        </p:spPr>
      </p:pic>
      <p:sp>
        <p:nvSpPr>
          <p:cNvPr id="87" name="TextBox 6">
            <a:extLst>
              <a:ext uri="{FF2B5EF4-FFF2-40B4-BE49-F238E27FC236}">
                <a16:creationId xmlns:a16="http://schemas.microsoft.com/office/drawing/2014/main" xmlns="" id="{A98B687C-F77C-4677-B83B-A08D93D6DBA4}"/>
              </a:ext>
            </a:extLst>
          </p:cNvPr>
          <p:cNvSpPr txBox="1"/>
          <p:nvPr/>
        </p:nvSpPr>
        <p:spPr>
          <a:xfrm>
            <a:off x="5532722" y="1866305"/>
            <a:ext cx="3376328" cy="2308324"/>
          </a:xfrm>
          <a:prstGeom prst="rect">
            <a:avLst/>
          </a:prstGeom>
          <a:noFill/>
        </p:spPr>
        <p:txBody>
          <a:bodyPr wrap="square" rtlCol="0">
            <a:spAutoFit/>
          </a:bodyPr>
          <a:lstStyle/>
          <a:p>
            <a:pPr indent="457200">
              <a:lnSpc>
                <a:spcPct val="150000"/>
              </a:lnSpc>
            </a:pPr>
            <a:r>
              <a:rPr lang="zh-CN" altLang="zh-CN" sz="1600" dirty="0">
                <a:solidFill>
                  <a:schemeClr val="bg1"/>
                </a:solidFill>
                <a:ea typeface="微软雅黑" panose="020B0503020204020204" pitchFamily="34" charset="-122"/>
              </a:rPr>
              <a:t>电脑开机时显示器没有反应，主机电源风扇正常运转，</a:t>
            </a:r>
            <a:r>
              <a:rPr lang="en-US" altLang="zh-CN" sz="1600" dirty="0">
                <a:solidFill>
                  <a:schemeClr val="bg1"/>
                </a:solidFill>
                <a:ea typeface="微软雅黑" panose="020B0503020204020204" pitchFamily="34" charset="-122"/>
              </a:rPr>
              <a:t>CPU</a:t>
            </a:r>
            <a:r>
              <a:rPr lang="zh-CN" altLang="zh-CN" sz="1600" dirty="0">
                <a:solidFill>
                  <a:schemeClr val="bg1"/>
                </a:solidFill>
                <a:ea typeface="微软雅黑" panose="020B0503020204020204" pitchFamily="34" charset="-122"/>
              </a:rPr>
              <a:t>风扇转动几下后停止转动。多次重启后并没有解决问题，打开机箱盖拆出内存条，擦拭金手指后重新安装。再次开机发现故障依旧。</a:t>
            </a:r>
          </a:p>
        </p:txBody>
      </p:sp>
    </p:spTree>
    <p:extLst>
      <p:ext uri="{BB962C8B-B14F-4D97-AF65-F5344CB8AC3E}">
        <p14:creationId xmlns:p14="http://schemas.microsoft.com/office/powerpoint/2010/main" val="137748346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rgbClr val="83BB48"/>
                </a:solidFill>
                <a:ea typeface="微软雅黑" panose="020B0503020204020204" pitchFamily="34" charset="-122"/>
              </a:endParaRPr>
            </a:p>
          </p:txBody>
        </p:sp>
      </p:grpSp>
      <p:sp>
        <p:nvSpPr>
          <p:cNvPr id="11" name="矩形 10">
            <a:extLst>
              <a:ext uri="{FF2B5EF4-FFF2-40B4-BE49-F238E27FC236}">
                <a16:creationId xmlns:a16="http://schemas.microsoft.com/office/drawing/2014/main" xmlns=""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02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学习要求</a:t>
            </a:r>
          </a:p>
        </p:txBody>
      </p:sp>
      <p:sp>
        <p:nvSpPr>
          <p:cNvPr id="9" name="iconfont-1187-868386">
            <a:extLst>
              <a:ext uri="{FF2B5EF4-FFF2-40B4-BE49-F238E27FC236}">
                <a16:creationId xmlns:a16="http://schemas.microsoft.com/office/drawing/2014/main" xmlns="" id="{42CAC689-26A6-4B6F-B1ED-D35DCD73914A}"/>
              </a:ext>
            </a:extLst>
          </p:cNvPr>
          <p:cNvSpPr>
            <a:spLocks noChangeAspect="1"/>
          </p:cNvSpPr>
          <p:nvPr/>
        </p:nvSpPr>
        <p:spPr bwMode="auto">
          <a:xfrm>
            <a:off x="4267157" y="1010200"/>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accent6">
              <a:lumMod val="75000"/>
            </a:scheme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ea typeface="微软雅黑" panose="020B0503020204020204" pitchFamily="34" charset="-122"/>
            </a:endParaRPr>
          </a:p>
        </p:txBody>
      </p:sp>
    </p:spTree>
    <p:extLst>
      <p:ext uri="{BB962C8B-B14F-4D97-AF65-F5344CB8AC3E}">
        <p14:creationId xmlns:p14="http://schemas.microsoft.com/office/powerpoint/2010/main" val="272371957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4" name="矩形 13">
            <a:extLst>
              <a:ext uri="{FF2B5EF4-FFF2-40B4-BE49-F238E27FC236}">
                <a16:creationId xmlns:a16="http://schemas.microsoft.com/office/drawing/2014/main" xmlns="" id="{DD70EDF5-F3FE-4B61-A044-155A77398593}"/>
              </a:ext>
            </a:extLst>
          </p:cNvPr>
          <p:cNvSpPr/>
          <p:nvPr/>
        </p:nvSpPr>
        <p:spPr>
          <a:xfrm>
            <a:off x="127308" y="1375570"/>
            <a:ext cx="8861928" cy="33811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dirty="0">
              <a:ea typeface="微软雅黑" panose="020B0503020204020204" pitchFamily="34" charset="-122"/>
            </a:endParaRPr>
          </a:p>
        </p:txBody>
      </p:sp>
      <p:grpSp>
        <p:nvGrpSpPr>
          <p:cNvPr id="25" name="组合 9">
            <a:extLst>
              <a:ext uri="{FF2B5EF4-FFF2-40B4-BE49-F238E27FC236}">
                <a16:creationId xmlns:a16="http://schemas.microsoft.com/office/drawing/2014/main" xmlns="" id="{68946B3C-CC61-4B67-BF83-50B5E4B2EA3E}"/>
              </a:ext>
            </a:extLst>
          </p:cNvPr>
          <p:cNvGrpSpPr>
            <a:grpSpLocks/>
          </p:cNvGrpSpPr>
          <p:nvPr/>
        </p:nvGrpSpPr>
        <p:grpSpPr bwMode="auto">
          <a:xfrm>
            <a:off x="3329758" y="2387166"/>
            <a:ext cx="5743575" cy="1001206"/>
            <a:chOff x="859536" y="1549889"/>
            <a:chExt cx="5742745" cy="1000412"/>
          </a:xfrm>
        </p:grpSpPr>
        <p:sp>
          <p:nvSpPr>
            <p:cNvPr id="26" name="Title 1">
              <a:extLst>
                <a:ext uri="{FF2B5EF4-FFF2-40B4-BE49-F238E27FC236}">
                  <a16:creationId xmlns:a16="http://schemas.microsoft.com/office/drawing/2014/main" xmlns="" id="{5D7E2213-374E-4394-8655-1E86BBC67AC6}"/>
                </a:ext>
              </a:extLst>
            </p:cNvPr>
            <p:cNvSpPr txBox="1">
              <a:spLocks/>
            </p:cNvSpPr>
            <p:nvPr/>
          </p:nvSpPr>
          <p:spPr>
            <a:xfrm>
              <a:off x="1624600" y="1549889"/>
              <a:ext cx="4977681" cy="456837"/>
            </a:xfrm>
            <a:prstGeom prst="rect">
              <a:avLst/>
            </a:prstGeom>
          </p:spPr>
          <p:txBody>
            <a:bodyPr/>
            <a:lstStyle/>
            <a:p>
              <a:pPr eaLnBrk="1" fontAlgn="auto" hangingPunct="1">
                <a:spcAft>
                  <a:spcPts val="0"/>
                </a:spcAft>
                <a:defRPr/>
              </a:pPr>
              <a:endParaRPr lang="en-US" sz="1333" dirty="0">
                <a:solidFill>
                  <a:srgbClr val="FFC000"/>
                </a:solidFill>
                <a:latin typeface="微软雅黑" panose="020B0503020204020204" pitchFamily="34" charset="-122"/>
                <a:ea typeface="微软雅黑" panose="020B0503020204020204" pitchFamily="34" charset="-122"/>
                <a:cs typeface="Open Sans" pitchFamily="34" charset="0"/>
              </a:endParaRPr>
            </a:p>
          </p:txBody>
        </p:sp>
        <p:grpSp>
          <p:nvGrpSpPr>
            <p:cNvPr id="27" name="组合 11">
              <a:extLst>
                <a:ext uri="{FF2B5EF4-FFF2-40B4-BE49-F238E27FC236}">
                  <a16:creationId xmlns:a16="http://schemas.microsoft.com/office/drawing/2014/main" xmlns="" id="{AC2D047C-14A6-4E1D-A63F-A92C58D9695A}"/>
                </a:ext>
              </a:extLst>
            </p:cNvPr>
            <p:cNvGrpSpPr>
              <a:grpSpLocks/>
            </p:cNvGrpSpPr>
            <p:nvPr/>
          </p:nvGrpSpPr>
          <p:grpSpPr bwMode="auto">
            <a:xfrm>
              <a:off x="859536" y="1874121"/>
              <a:ext cx="676180" cy="676180"/>
              <a:chOff x="1218882" y="1600676"/>
              <a:chExt cx="406294" cy="406294"/>
            </a:xfrm>
          </p:grpSpPr>
          <p:sp>
            <p:nvSpPr>
              <p:cNvPr id="30" name="Freeform 16">
                <a:extLst>
                  <a:ext uri="{FF2B5EF4-FFF2-40B4-BE49-F238E27FC236}">
                    <a16:creationId xmlns:a16="http://schemas.microsoft.com/office/drawing/2014/main" xmlns="" id="{CF765CE1-0A7E-4B0B-821C-25D2D0D6C938}"/>
                  </a:ext>
                </a:extLst>
              </p:cNvPr>
              <p:cNvSpPr>
                <a:spLocks/>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31" name="AutoShape 14">
                <a:extLst>
                  <a:ext uri="{FF2B5EF4-FFF2-40B4-BE49-F238E27FC236}">
                    <a16:creationId xmlns:a16="http://schemas.microsoft.com/office/drawing/2014/main" xmlns="" id="{DB18E1E6-7B26-4EB0-8BEE-E1A7FADF1A62}"/>
                  </a:ext>
                </a:extLst>
              </p:cNvPr>
              <p:cNvSpPr>
                <a:spLocks noChangeAspect="1" noChangeArrowheads="1" noTextEdit="1"/>
              </p:cNvSpPr>
              <p:nvPr/>
            </p:nvSpPr>
            <p:spPr bwMode="auto">
              <a:xfrm>
                <a:off x="1320932" y="1702276"/>
                <a:ext cx="213637" cy="213499"/>
              </a:xfrm>
              <a:prstGeom prst="rect">
                <a:avLst/>
              </a:prstGeom>
              <a:noFill/>
              <a:ln w="9525">
                <a:noFill/>
                <a:miter lim="800000"/>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32" name="Oval 13">
                <a:extLst>
                  <a:ext uri="{FF2B5EF4-FFF2-40B4-BE49-F238E27FC236}">
                    <a16:creationId xmlns:a16="http://schemas.microsoft.com/office/drawing/2014/main" xmlns="" id="{7307572D-AAEB-4521-B028-C89AA026C9D8}"/>
                  </a:ext>
                </a:extLst>
              </p:cNvPr>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9">
                  <a:solidFill>
                    <a:prstClr val="white"/>
                  </a:solidFill>
                </a:endParaRPr>
              </a:p>
            </p:txBody>
          </p:sp>
        </p:grpSp>
        <p:sp>
          <p:nvSpPr>
            <p:cNvPr id="28" name="矩形 12">
              <a:extLst>
                <a:ext uri="{FF2B5EF4-FFF2-40B4-BE49-F238E27FC236}">
                  <a16:creationId xmlns:a16="http://schemas.microsoft.com/office/drawing/2014/main" xmlns="" id="{B6236A2E-517A-4BA6-A314-B11405865283}"/>
                </a:ext>
              </a:extLst>
            </p:cNvPr>
            <p:cNvSpPr>
              <a:spLocks noChangeArrowheads="1"/>
            </p:cNvSpPr>
            <p:nvPr/>
          </p:nvSpPr>
          <p:spPr bwMode="auto">
            <a:xfrm>
              <a:off x="1722448" y="1618964"/>
              <a:ext cx="13888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2000" b="1" dirty="0">
                  <a:solidFill>
                    <a:schemeClr val="accent6">
                      <a:lumMod val="75000"/>
                    </a:schemeClr>
                  </a:solidFill>
                  <a:latin typeface="微软雅黑" pitchFamily="34" charset="-122"/>
                  <a:ea typeface="微软雅黑" pitchFamily="34" charset="-122"/>
                </a:rPr>
                <a:t>技能要求</a:t>
              </a:r>
            </a:p>
          </p:txBody>
        </p:sp>
      </p:grpSp>
      <p:sp>
        <p:nvSpPr>
          <p:cNvPr id="3" name="矩形 2"/>
          <p:cNvSpPr/>
          <p:nvPr/>
        </p:nvSpPr>
        <p:spPr>
          <a:xfrm>
            <a:off x="4367991" y="3042250"/>
            <a:ext cx="1182544" cy="300082"/>
          </a:xfrm>
          <a:prstGeom prst="rect">
            <a:avLst/>
          </a:prstGeom>
        </p:spPr>
        <p:txBody>
          <a:bodyPr wrap="square">
            <a:spAutoFit/>
          </a:bodyPr>
          <a:lstStyle/>
          <a:p>
            <a:r>
              <a:rPr lang="en-US" altLang="zh-CN" b="1" dirty="0">
                <a:ea typeface="微软雅黑" panose="020B0503020204020204" pitchFamily="34" charset="-122"/>
              </a:rPr>
              <a:t>1.</a:t>
            </a:r>
            <a:r>
              <a:rPr lang="zh-CN" altLang="zh-CN" b="1" dirty="0" smtClean="0">
                <a:ea typeface="微软雅黑" panose="020B0503020204020204" pitchFamily="34" charset="-122"/>
              </a:rPr>
              <a:t>故障现象</a:t>
            </a:r>
            <a:endParaRPr lang="en-US" altLang="zh-CN" b="1" dirty="0" smtClean="0">
              <a:ea typeface="微软雅黑" panose="020B0503020204020204" pitchFamily="34" charset="-122"/>
            </a:endParaRPr>
          </a:p>
        </p:txBody>
      </p:sp>
      <p:sp>
        <p:nvSpPr>
          <p:cNvPr id="45" name="矩形 44"/>
          <p:cNvSpPr/>
          <p:nvPr/>
        </p:nvSpPr>
        <p:spPr>
          <a:xfrm>
            <a:off x="4367991" y="3363550"/>
            <a:ext cx="1182544" cy="300082"/>
          </a:xfrm>
          <a:prstGeom prst="rect">
            <a:avLst/>
          </a:prstGeom>
        </p:spPr>
        <p:txBody>
          <a:bodyPr wrap="square">
            <a:spAutoFit/>
          </a:bodyPr>
          <a:lstStyle/>
          <a:p>
            <a:r>
              <a:rPr lang="en-US" altLang="zh-CN" b="1" dirty="0">
                <a:ea typeface="微软雅黑" panose="020B0503020204020204" pitchFamily="34" charset="-122"/>
              </a:rPr>
              <a:t>2.</a:t>
            </a:r>
            <a:r>
              <a:rPr lang="zh-CN" altLang="zh-CN" b="1" dirty="0">
                <a:ea typeface="微软雅黑" panose="020B0503020204020204" pitchFamily="34" charset="-122"/>
              </a:rPr>
              <a:t>解决方案</a:t>
            </a:r>
          </a:p>
        </p:txBody>
      </p:sp>
    </p:spTree>
    <p:extLst>
      <p:ext uri="{BB962C8B-B14F-4D97-AF65-F5344CB8AC3E}">
        <p14:creationId xmlns:p14="http://schemas.microsoft.com/office/powerpoint/2010/main" val="248464904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rgbClr val="83BB48"/>
                </a:solidFill>
                <a:ea typeface="微软雅黑" panose="020B0503020204020204" pitchFamily="34" charset="-122"/>
              </a:endParaRPr>
            </a:p>
          </p:txBody>
        </p:sp>
      </p:grpSp>
      <p:sp>
        <p:nvSpPr>
          <p:cNvPr id="11" name="矩形 10">
            <a:extLst>
              <a:ext uri="{FF2B5EF4-FFF2-40B4-BE49-F238E27FC236}">
                <a16:creationId xmlns:a16="http://schemas.microsoft.com/office/drawing/2014/main" xmlns=""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03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理论知识</a:t>
            </a:r>
          </a:p>
        </p:txBody>
      </p:sp>
      <p:sp>
        <p:nvSpPr>
          <p:cNvPr id="9" name="iconfont-1187-868386">
            <a:extLst>
              <a:ext uri="{FF2B5EF4-FFF2-40B4-BE49-F238E27FC236}">
                <a16:creationId xmlns:a16="http://schemas.microsoft.com/office/drawing/2014/main" xmlns="" id="{185E8EEB-1354-4D98-8840-9D6A25A1EEAE}"/>
              </a:ext>
            </a:extLst>
          </p:cNvPr>
          <p:cNvSpPr>
            <a:spLocks noChangeAspect="1"/>
          </p:cNvSpPr>
          <p:nvPr/>
        </p:nvSpPr>
        <p:spPr bwMode="auto">
          <a:xfrm>
            <a:off x="4285543" y="1104374"/>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accent6">
              <a:lumMod val="75000"/>
            </a:schemeClr>
          </a:solidFill>
          <a:ln>
            <a:noFill/>
          </a:ln>
        </p:spPr>
        <p:txBody>
          <a:bodyPr/>
          <a:lstStyle/>
          <a:p>
            <a:endParaRPr lang="zh-CN" altLang="en-US" dirty="0">
              <a:ea typeface="微软雅黑" panose="020B0503020204020204" pitchFamily="34" charset="-122"/>
            </a:endParaRPr>
          </a:p>
        </p:txBody>
      </p:sp>
    </p:spTree>
    <p:extLst>
      <p:ext uri="{BB962C8B-B14F-4D97-AF65-F5344CB8AC3E}">
        <p14:creationId xmlns:p14="http://schemas.microsoft.com/office/powerpoint/2010/main" val="46971784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3" name="TextBox 2"/>
          <p:cNvSpPr txBox="1"/>
          <p:nvPr/>
        </p:nvSpPr>
        <p:spPr>
          <a:xfrm>
            <a:off x="612251" y="1408652"/>
            <a:ext cx="7895645" cy="2354491"/>
          </a:xfrm>
          <a:prstGeom prst="rect">
            <a:avLst/>
          </a:prstGeom>
          <a:noFill/>
        </p:spPr>
        <p:txBody>
          <a:bodyPr wrap="square" rtlCol="0">
            <a:spAutoFit/>
          </a:bodyPr>
          <a:lstStyle/>
          <a:p>
            <a:pPr indent="457200">
              <a:lnSpc>
                <a:spcPct val="150000"/>
              </a:lnSpc>
            </a:pPr>
            <a:r>
              <a:rPr lang="zh-CN" altLang="zh-CN" sz="1400" dirty="0">
                <a:solidFill>
                  <a:schemeClr val="bg1"/>
                </a:solidFill>
                <a:ea typeface="微软雅黑" panose="020B0503020204020204" pitchFamily="34" charset="-122"/>
              </a:rPr>
              <a:t>时钟频率是指在同步电路中时钟的基础频率，在电脑主板中又分外频和主频；外频是指在</a:t>
            </a:r>
            <a:r>
              <a:rPr lang="en-US" altLang="zh-CN" sz="1400" dirty="0">
                <a:solidFill>
                  <a:schemeClr val="bg1"/>
                </a:solidFill>
                <a:ea typeface="微软雅黑" panose="020B0503020204020204" pitchFamily="34" charset="-122"/>
              </a:rPr>
              <a:t>CPU</a:t>
            </a:r>
            <a:r>
              <a:rPr lang="zh-CN" altLang="zh-CN" sz="1400" dirty="0">
                <a:solidFill>
                  <a:schemeClr val="bg1"/>
                </a:solidFill>
                <a:ea typeface="微软雅黑" panose="020B0503020204020204" pitchFamily="34" charset="-122"/>
              </a:rPr>
              <a:t>外部元器件的工作频率，由主板上的外部基准时钟频率提供的；主频是指</a:t>
            </a:r>
            <a:r>
              <a:rPr lang="en-US" altLang="zh-CN" sz="1400" dirty="0">
                <a:solidFill>
                  <a:schemeClr val="bg1"/>
                </a:solidFill>
                <a:ea typeface="微软雅黑" panose="020B0503020204020204" pitchFamily="34" charset="-122"/>
              </a:rPr>
              <a:t>CPU</a:t>
            </a:r>
            <a:r>
              <a:rPr lang="zh-CN" altLang="zh-CN" sz="1400" dirty="0">
                <a:solidFill>
                  <a:schemeClr val="bg1"/>
                </a:solidFill>
                <a:ea typeface="微软雅黑" panose="020B0503020204020204" pitchFamily="34" charset="-122"/>
              </a:rPr>
              <a:t>内核工作的时钟频率，通常可以在</a:t>
            </a:r>
            <a:r>
              <a:rPr lang="en-US" altLang="zh-CN" sz="1400" dirty="0">
                <a:solidFill>
                  <a:schemeClr val="bg1"/>
                </a:solidFill>
                <a:ea typeface="微软雅黑" panose="020B0503020204020204" pitchFamily="34" charset="-122"/>
              </a:rPr>
              <a:t>CPU</a:t>
            </a:r>
            <a:r>
              <a:rPr lang="zh-CN" altLang="zh-CN" sz="1400" dirty="0">
                <a:solidFill>
                  <a:schemeClr val="bg1"/>
                </a:solidFill>
                <a:ea typeface="微软雅黑" panose="020B0503020204020204" pitchFamily="34" charset="-122"/>
              </a:rPr>
              <a:t>上面或者系统设备规格界面看见</a:t>
            </a:r>
            <a:r>
              <a:rPr lang="en-US" altLang="zh-CN" sz="1400" dirty="0">
                <a:solidFill>
                  <a:schemeClr val="bg1"/>
                </a:solidFill>
                <a:ea typeface="微软雅黑" panose="020B0503020204020204" pitchFamily="34" charset="-122"/>
              </a:rPr>
              <a:t>3.9GHz</a:t>
            </a:r>
            <a:r>
              <a:rPr lang="zh-CN" altLang="zh-CN" sz="1400" dirty="0">
                <a:solidFill>
                  <a:schemeClr val="bg1"/>
                </a:solidFill>
                <a:ea typeface="微软雅黑" panose="020B0503020204020204" pitchFamily="34" charset="-122"/>
              </a:rPr>
              <a:t>，而这个</a:t>
            </a:r>
            <a:r>
              <a:rPr lang="en-US" altLang="zh-CN" sz="1400" dirty="0">
                <a:solidFill>
                  <a:schemeClr val="bg1"/>
                </a:solidFill>
                <a:ea typeface="微软雅黑" panose="020B0503020204020204" pitchFamily="34" charset="-122"/>
              </a:rPr>
              <a:t>3.9GHz</a:t>
            </a:r>
            <a:r>
              <a:rPr lang="zh-CN" altLang="zh-CN" sz="1400" dirty="0">
                <a:solidFill>
                  <a:schemeClr val="bg1"/>
                </a:solidFill>
                <a:ea typeface="微软雅黑" panose="020B0503020204020204" pitchFamily="34" charset="-122"/>
              </a:rPr>
              <a:t>就是</a:t>
            </a:r>
            <a:r>
              <a:rPr lang="en-US" altLang="zh-CN" sz="1400" dirty="0">
                <a:solidFill>
                  <a:schemeClr val="bg1"/>
                </a:solidFill>
                <a:ea typeface="微软雅黑" panose="020B0503020204020204" pitchFamily="34" charset="-122"/>
              </a:rPr>
              <a:t>CPU</a:t>
            </a:r>
            <a:r>
              <a:rPr lang="zh-CN" altLang="zh-CN" sz="1400" dirty="0">
                <a:solidFill>
                  <a:schemeClr val="bg1"/>
                </a:solidFill>
                <a:ea typeface="微软雅黑" panose="020B0503020204020204" pitchFamily="34" charset="-122"/>
              </a:rPr>
              <a:t>的主频。</a:t>
            </a:r>
            <a:r>
              <a:rPr lang="en-US" altLang="zh-CN" sz="1400" dirty="0">
                <a:solidFill>
                  <a:schemeClr val="bg1"/>
                </a:solidFill>
                <a:ea typeface="微软雅黑" panose="020B0503020204020204" pitchFamily="34" charset="-122"/>
              </a:rPr>
              <a:t>CPU</a:t>
            </a:r>
            <a:r>
              <a:rPr lang="zh-CN" altLang="zh-CN" sz="1400" dirty="0">
                <a:solidFill>
                  <a:schemeClr val="bg1"/>
                </a:solidFill>
                <a:ea typeface="微软雅黑" panose="020B0503020204020204" pitchFamily="34" charset="-122"/>
              </a:rPr>
              <a:t>的外频和主频的关系为：主频</a:t>
            </a:r>
            <a:r>
              <a:rPr lang="en-US" altLang="zh-CN" sz="1400" dirty="0">
                <a:solidFill>
                  <a:schemeClr val="bg1"/>
                </a:solidFill>
                <a:ea typeface="微软雅黑" panose="020B0503020204020204" pitchFamily="34" charset="-122"/>
              </a:rPr>
              <a:t>=</a:t>
            </a:r>
            <a:r>
              <a:rPr lang="zh-CN" altLang="zh-CN" sz="1400" dirty="0">
                <a:solidFill>
                  <a:schemeClr val="bg1"/>
                </a:solidFill>
                <a:ea typeface="微软雅黑" panose="020B0503020204020204" pitchFamily="34" charset="-122"/>
              </a:rPr>
              <a:t>外频×倍频</a:t>
            </a:r>
            <a:r>
              <a:rPr lang="zh-CN" altLang="zh-CN" sz="1400" dirty="0" smtClean="0">
                <a:solidFill>
                  <a:schemeClr val="bg1"/>
                </a:solidFill>
                <a:ea typeface="微软雅黑" panose="020B0503020204020204" pitchFamily="34" charset="-122"/>
              </a:rPr>
              <a:t>。</a:t>
            </a:r>
            <a:endParaRPr lang="en-US" altLang="zh-CN" sz="1400" dirty="0" smtClean="0">
              <a:solidFill>
                <a:schemeClr val="bg1"/>
              </a:solidFill>
              <a:ea typeface="微软雅黑" panose="020B0503020204020204" pitchFamily="34" charset="-122"/>
            </a:endParaRPr>
          </a:p>
          <a:p>
            <a:pPr indent="457200">
              <a:lnSpc>
                <a:spcPct val="150000"/>
              </a:lnSpc>
            </a:pPr>
            <a:r>
              <a:rPr lang="zh-CN" altLang="zh-CN" sz="1400" dirty="0">
                <a:solidFill>
                  <a:schemeClr val="bg1"/>
                </a:solidFill>
                <a:ea typeface="微软雅黑" panose="020B0503020204020204" pitchFamily="34" charset="-122"/>
              </a:rPr>
              <a:t>主板上的时钟电路在整块主板的运行过程中起到至关重要的作用，确保了主板一直处于稳定频率的工作状态。目前主板的时钟电路主要由</a:t>
            </a:r>
            <a:r>
              <a:rPr lang="en-US" altLang="zh-CN" sz="1400" dirty="0">
                <a:solidFill>
                  <a:schemeClr val="bg1"/>
                </a:solidFill>
                <a:ea typeface="微软雅黑" panose="020B0503020204020204" pitchFamily="34" charset="-122"/>
              </a:rPr>
              <a:t>14.318MHz</a:t>
            </a:r>
            <a:r>
              <a:rPr lang="zh-CN" altLang="zh-CN" sz="1400" dirty="0">
                <a:solidFill>
                  <a:schemeClr val="bg1"/>
                </a:solidFill>
                <a:ea typeface="微软雅黑" panose="020B0503020204020204" pitchFamily="34" charset="-122"/>
              </a:rPr>
              <a:t>的晶振和时钟芯片构成，两者必须都能正常工作，否则会造成工作时不稳定或机器死机甚至完不成开机</a:t>
            </a:r>
            <a:r>
              <a:rPr lang="zh-CN" altLang="zh-CN" sz="1400" dirty="0" smtClean="0">
                <a:solidFill>
                  <a:schemeClr val="bg1"/>
                </a:solidFill>
                <a:ea typeface="微软雅黑" panose="020B0503020204020204" pitchFamily="34" charset="-122"/>
              </a:rPr>
              <a:t>。</a:t>
            </a:r>
            <a:endParaRPr lang="zh-CN" altLang="zh-CN" sz="1400" dirty="0">
              <a:solidFill>
                <a:schemeClr val="bg1"/>
              </a:solidFill>
              <a:ea typeface="微软雅黑" panose="020B0503020204020204" pitchFamily="34" charset="-122"/>
            </a:endParaRPr>
          </a:p>
        </p:txBody>
      </p:sp>
    </p:spTree>
    <p:extLst>
      <p:ext uri="{BB962C8B-B14F-4D97-AF65-F5344CB8AC3E}">
        <p14:creationId xmlns:p14="http://schemas.microsoft.com/office/powerpoint/2010/main" val="97285401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4" name="TextBox 3"/>
          <p:cNvSpPr txBox="1"/>
          <p:nvPr/>
        </p:nvSpPr>
        <p:spPr>
          <a:xfrm>
            <a:off x="612250" y="1090049"/>
            <a:ext cx="7757049" cy="3647152"/>
          </a:xfrm>
          <a:prstGeom prst="rect">
            <a:avLst/>
          </a:prstGeom>
          <a:noFill/>
        </p:spPr>
        <p:txBody>
          <a:bodyPr wrap="square" rtlCol="0">
            <a:spAutoFit/>
          </a:bodyPr>
          <a:lstStyle/>
          <a:p>
            <a:pPr indent="457200">
              <a:lnSpc>
                <a:spcPct val="150000"/>
              </a:lnSpc>
            </a:pPr>
            <a:r>
              <a:rPr lang="zh-CN" altLang="zh-CN" sz="1400" dirty="0">
                <a:solidFill>
                  <a:schemeClr val="bg1"/>
                </a:solidFill>
                <a:ea typeface="微软雅黑" panose="020B0503020204020204" pitchFamily="34" charset="-122"/>
              </a:rPr>
              <a:t>主板开机时，当时钟芯片的工作电压稳定后，内部电路经过转换后会给外部晶振提供运行的电压，然后晶振与外部的谐振电容达到起振状态后给时钟芯片反馈</a:t>
            </a:r>
            <a:r>
              <a:rPr lang="en-US" altLang="zh-CN" sz="1400" dirty="0">
                <a:solidFill>
                  <a:schemeClr val="bg1"/>
                </a:solidFill>
                <a:ea typeface="微软雅黑" panose="020B0503020204020204" pitchFamily="34" charset="-122"/>
              </a:rPr>
              <a:t>14.318MHZ</a:t>
            </a:r>
            <a:r>
              <a:rPr lang="zh-CN" altLang="zh-CN" sz="1400" dirty="0">
                <a:solidFill>
                  <a:schemeClr val="bg1"/>
                </a:solidFill>
                <a:ea typeface="微软雅黑" panose="020B0503020204020204" pitchFamily="34" charset="-122"/>
              </a:rPr>
              <a:t>的时钟频率，时钟芯片内部各电路会发出不同的时钟频率给主板各个部分，其中为</a:t>
            </a:r>
            <a:r>
              <a:rPr lang="en-US" altLang="zh-CN" sz="1400" dirty="0">
                <a:solidFill>
                  <a:schemeClr val="bg1"/>
                </a:solidFill>
                <a:ea typeface="微软雅黑" panose="020B0503020204020204" pitchFamily="34" charset="-122"/>
              </a:rPr>
              <a:t>CPU</a:t>
            </a:r>
            <a:r>
              <a:rPr lang="zh-CN" altLang="zh-CN" sz="1400" dirty="0">
                <a:solidFill>
                  <a:schemeClr val="bg1"/>
                </a:solidFill>
                <a:ea typeface="微软雅黑" panose="020B0503020204020204" pitchFamily="34" charset="-122"/>
              </a:rPr>
              <a:t>提供</a:t>
            </a:r>
            <a:r>
              <a:rPr lang="en-US" altLang="zh-CN" sz="1400" dirty="0">
                <a:solidFill>
                  <a:schemeClr val="bg1"/>
                </a:solidFill>
                <a:ea typeface="微软雅黑" panose="020B0503020204020204" pitchFamily="34" charset="-122"/>
              </a:rPr>
              <a:t>200MHz</a:t>
            </a:r>
            <a:r>
              <a:rPr lang="zh-CN" altLang="zh-CN" sz="1400" dirty="0">
                <a:solidFill>
                  <a:schemeClr val="bg1"/>
                </a:solidFill>
                <a:ea typeface="微软雅黑" panose="020B0503020204020204" pitchFamily="34" charset="-122"/>
              </a:rPr>
              <a:t>、</a:t>
            </a:r>
            <a:r>
              <a:rPr lang="en-US" altLang="zh-CN" sz="1400" dirty="0">
                <a:solidFill>
                  <a:schemeClr val="bg1"/>
                </a:solidFill>
                <a:ea typeface="微软雅黑" panose="020B0503020204020204" pitchFamily="34" charset="-122"/>
              </a:rPr>
              <a:t>266MHz</a:t>
            </a:r>
            <a:r>
              <a:rPr lang="zh-CN" altLang="zh-CN" sz="1400" dirty="0">
                <a:solidFill>
                  <a:schemeClr val="bg1"/>
                </a:solidFill>
                <a:ea typeface="微软雅黑" panose="020B0503020204020204" pitchFamily="34" charset="-122"/>
              </a:rPr>
              <a:t>、</a:t>
            </a:r>
            <a:r>
              <a:rPr lang="en-US" altLang="zh-CN" sz="1400" dirty="0">
                <a:solidFill>
                  <a:schemeClr val="bg1"/>
                </a:solidFill>
                <a:ea typeface="微软雅黑" panose="020B0503020204020204" pitchFamily="34" charset="-122"/>
              </a:rPr>
              <a:t>333MHz</a:t>
            </a:r>
            <a:r>
              <a:rPr lang="zh-CN" altLang="zh-CN" sz="1400" dirty="0">
                <a:solidFill>
                  <a:schemeClr val="bg1"/>
                </a:solidFill>
                <a:ea typeface="微软雅黑" panose="020B0503020204020204" pitchFamily="34" charset="-122"/>
              </a:rPr>
              <a:t>等频率；为桥芯片提供</a:t>
            </a:r>
            <a:r>
              <a:rPr lang="en-US" altLang="zh-CN" sz="1400" dirty="0">
                <a:solidFill>
                  <a:schemeClr val="bg1"/>
                </a:solidFill>
                <a:ea typeface="微软雅黑" panose="020B0503020204020204" pitchFamily="34" charset="-122"/>
              </a:rPr>
              <a:t>200MHz</a:t>
            </a:r>
            <a:r>
              <a:rPr lang="zh-CN" altLang="zh-CN" sz="1400" dirty="0">
                <a:solidFill>
                  <a:schemeClr val="bg1"/>
                </a:solidFill>
                <a:ea typeface="微软雅黑" panose="020B0503020204020204" pitchFamily="34" charset="-122"/>
              </a:rPr>
              <a:t>、</a:t>
            </a:r>
            <a:r>
              <a:rPr lang="en-US" altLang="zh-CN" sz="1400" dirty="0">
                <a:solidFill>
                  <a:schemeClr val="bg1"/>
                </a:solidFill>
                <a:ea typeface="微软雅黑" panose="020B0503020204020204" pitchFamily="34" charset="-122"/>
              </a:rPr>
              <a:t>266MHz</a:t>
            </a:r>
            <a:r>
              <a:rPr lang="zh-CN" altLang="zh-CN" sz="1400" dirty="0">
                <a:solidFill>
                  <a:schemeClr val="bg1"/>
                </a:solidFill>
                <a:ea typeface="微软雅黑" panose="020B0503020204020204" pitchFamily="34" charset="-122"/>
              </a:rPr>
              <a:t>、</a:t>
            </a:r>
            <a:r>
              <a:rPr lang="en-US" altLang="zh-CN" sz="1400" dirty="0">
                <a:solidFill>
                  <a:schemeClr val="bg1"/>
                </a:solidFill>
                <a:ea typeface="微软雅黑" panose="020B0503020204020204" pitchFamily="34" charset="-122"/>
              </a:rPr>
              <a:t>96MHz</a:t>
            </a:r>
            <a:r>
              <a:rPr lang="zh-CN" altLang="zh-CN" sz="1400" dirty="0">
                <a:solidFill>
                  <a:schemeClr val="bg1"/>
                </a:solidFill>
                <a:ea typeface="微软雅黑" panose="020B0503020204020204" pitchFamily="34" charset="-122"/>
              </a:rPr>
              <a:t>、</a:t>
            </a:r>
            <a:r>
              <a:rPr lang="en-US" altLang="zh-CN" sz="1400" dirty="0">
                <a:solidFill>
                  <a:schemeClr val="bg1"/>
                </a:solidFill>
                <a:ea typeface="微软雅黑" panose="020B0503020204020204" pitchFamily="34" charset="-122"/>
              </a:rPr>
              <a:t>100MHz</a:t>
            </a:r>
            <a:r>
              <a:rPr lang="zh-CN" altLang="zh-CN" sz="1400" dirty="0">
                <a:solidFill>
                  <a:schemeClr val="bg1"/>
                </a:solidFill>
                <a:ea typeface="微软雅黑" panose="020B0503020204020204" pitchFamily="34" charset="-122"/>
              </a:rPr>
              <a:t>等时钟信号</a:t>
            </a:r>
            <a:r>
              <a:rPr lang="en-US" altLang="zh-CN" sz="1400" dirty="0">
                <a:solidFill>
                  <a:schemeClr val="bg1"/>
                </a:solidFill>
                <a:ea typeface="微软雅黑" panose="020B0503020204020204" pitchFamily="34" charset="-122"/>
              </a:rPr>
              <a:t>,</a:t>
            </a:r>
            <a:r>
              <a:rPr lang="zh-CN" altLang="zh-CN" sz="1400" dirty="0">
                <a:solidFill>
                  <a:schemeClr val="bg1"/>
                </a:solidFill>
                <a:ea typeface="微软雅黑" panose="020B0503020204020204" pitchFamily="34" charset="-122"/>
              </a:rPr>
              <a:t>保证单桥芯片或双桥芯片内部各个功能模块与外部芯片或设备之间正常信息交流，协调运行；为</a:t>
            </a:r>
            <a:r>
              <a:rPr lang="en-US" altLang="zh-CN" sz="1400" dirty="0">
                <a:solidFill>
                  <a:schemeClr val="bg1"/>
                </a:solidFill>
                <a:ea typeface="微软雅黑" panose="020B0503020204020204" pitchFamily="34" charset="-122"/>
              </a:rPr>
              <a:t>IO</a:t>
            </a:r>
            <a:r>
              <a:rPr lang="zh-CN" altLang="zh-CN" sz="1400" dirty="0">
                <a:solidFill>
                  <a:schemeClr val="bg1"/>
                </a:solidFill>
                <a:ea typeface="微软雅黑" panose="020B0503020204020204" pitchFamily="34" charset="-122"/>
              </a:rPr>
              <a:t>芯片提供</a:t>
            </a:r>
            <a:r>
              <a:rPr lang="en-US" altLang="zh-CN" sz="1400" dirty="0">
                <a:solidFill>
                  <a:schemeClr val="bg1"/>
                </a:solidFill>
                <a:ea typeface="微软雅黑" panose="020B0503020204020204" pitchFamily="34" charset="-122"/>
              </a:rPr>
              <a:t>48MHZ</a:t>
            </a:r>
            <a:r>
              <a:rPr lang="zh-CN" altLang="zh-CN" sz="1400" dirty="0">
                <a:solidFill>
                  <a:schemeClr val="bg1"/>
                </a:solidFill>
                <a:ea typeface="微软雅黑" panose="020B0503020204020204" pitchFamily="34" charset="-122"/>
              </a:rPr>
              <a:t>和</a:t>
            </a:r>
            <a:r>
              <a:rPr lang="en-US" altLang="zh-CN" sz="1400" dirty="0">
                <a:solidFill>
                  <a:schemeClr val="bg1"/>
                </a:solidFill>
                <a:ea typeface="微软雅黑" panose="020B0503020204020204" pitchFamily="34" charset="-122"/>
              </a:rPr>
              <a:t>33MHZ</a:t>
            </a:r>
            <a:r>
              <a:rPr lang="zh-CN" altLang="zh-CN" sz="1400" dirty="0">
                <a:solidFill>
                  <a:schemeClr val="bg1"/>
                </a:solidFill>
                <a:ea typeface="微软雅黑" panose="020B0503020204020204" pitchFamily="34" charset="-122"/>
              </a:rPr>
              <a:t>的时钟信号，使得</a:t>
            </a:r>
            <a:r>
              <a:rPr lang="en-US" altLang="zh-CN" sz="1400" dirty="0">
                <a:solidFill>
                  <a:schemeClr val="bg1"/>
                </a:solidFill>
                <a:ea typeface="微软雅黑" panose="020B0503020204020204" pitchFamily="34" charset="-122"/>
              </a:rPr>
              <a:t>IO</a:t>
            </a:r>
            <a:r>
              <a:rPr lang="zh-CN" altLang="zh-CN" sz="1400" dirty="0">
                <a:solidFill>
                  <a:schemeClr val="bg1"/>
                </a:solidFill>
                <a:ea typeface="微软雅黑" panose="020B0503020204020204" pitchFamily="34" charset="-122"/>
              </a:rPr>
              <a:t>芯片得到进一步工作，让其它与桥芯片或</a:t>
            </a:r>
            <a:r>
              <a:rPr lang="en-US" altLang="zh-CN" sz="1400" dirty="0">
                <a:solidFill>
                  <a:schemeClr val="bg1"/>
                </a:solidFill>
                <a:ea typeface="微软雅黑" panose="020B0503020204020204" pitchFamily="34" charset="-122"/>
              </a:rPr>
              <a:t>CPU</a:t>
            </a:r>
            <a:r>
              <a:rPr lang="zh-CN" altLang="zh-CN" sz="1400" dirty="0">
                <a:solidFill>
                  <a:schemeClr val="bg1"/>
                </a:solidFill>
                <a:ea typeface="微软雅黑" panose="020B0503020204020204" pitchFamily="34" charset="-122"/>
              </a:rPr>
              <a:t>进行数据传输；时钟芯片还为</a:t>
            </a:r>
            <a:r>
              <a:rPr lang="en-US" altLang="zh-CN" sz="1400" dirty="0">
                <a:solidFill>
                  <a:schemeClr val="bg1"/>
                </a:solidFill>
                <a:ea typeface="微软雅黑" panose="020B0503020204020204" pitchFamily="34" charset="-122"/>
              </a:rPr>
              <a:t>PCI-E X16</a:t>
            </a:r>
            <a:r>
              <a:rPr lang="zh-CN" altLang="zh-CN" sz="1400" dirty="0">
                <a:solidFill>
                  <a:schemeClr val="bg1"/>
                </a:solidFill>
                <a:ea typeface="微软雅黑" panose="020B0503020204020204" pitchFamily="34" charset="-122"/>
              </a:rPr>
              <a:t>和</a:t>
            </a:r>
            <a:r>
              <a:rPr lang="en-US" altLang="zh-CN" sz="1400" dirty="0">
                <a:solidFill>
                  <a:schemeClr val="bg1"/>
                </a:solidFill>
                <a:ea typeface="微软雅黑" panose="020B0503020204020204" pitchFamily="34" charset="-122"/>
              </a:rPr>
              <a:t>PCI-E1</a:t>
            </a:r>
            <a:r>
              <a:rPr lang="zh-CN" altLang="zh-CN" sz="1400" dirty="0">
                <a:solidFill>
                  <a:schemeClr val="bg1"/>
                </a:solidFill>
                <a:ea typeface="微软雅黑" panose="020B0503020204020204" pitchFamily="34" charset="-122"/>
              </a:rPr>
              <a:t>、</a:t>
            </a:r>
            <a:r>
              <a:rPr lang="en-US" altLang="zh-CN" sz="1400" dirty="0">
                <a:solidFill>
                  <a:schemeClr val="bg1"/>
                </a:solidFill>
                <a:ea typeface="微软雅黑" panose="020B0503020204020204" pitchFamily="34" charset="-122"/>
              </a:rPr>
              <a:t>PCI</a:t>
            </a:r>
            <a:r>
              <a:rPr lang="zh-CN" altLang="zh-CN" sz="1400" dirty="0">
                <a:solidFill>
                  <a:schemeClr val="bg1"/>
                </a:solidFill>
                <a:ea typeface="微软雅黑" panose="020B0503020204020204" pitchFamily="34" charset="-122"/>
              </a:rPr>
              <a:t>插槽，网卡芯片，提供</a:t>
            </a:r>
            <a:r>
              <a:rPr lang="en-US" altLang="zh-CN" sz="1400" dirty="0">
                <a:solidFill>
                  <a:schemeClr val="bg1"/>
                </a:solidFill>
                <a:ea typeface="微软雅黑" panose="020B0503020204020204" pitchFamily="34" charset="-122"/>
              </a:rPr>
              <a:t>33MHZ</a:t>
            </a:r>
            <a:r>
              <a:rPr lang="zh-CN" altLang="zh-CN" sz="1400" dirty="0">
                <a:solidFill>
                  <a:schemeClr val="bg1"/>
                </a:solidFill>
                <a:ea typeface="微软雅黑" panose="020B0503020204020204" pitchFamily="34" charset="-122"/>
              </a:rPr>
              <a:t>、</a:t>
            </a:r>
            <a:r>
              <a:rPr lang="en-US" altLang="zh-CN" sz="1400" dirty="0">
                <a:solidFill>
                  <a:schemeClr val="bg1"/>
                </a:solidFill>
                <a:ea typeface="微软雅黑" panose="020B0503020204020204" pitchFamily="34" charset="-122"/>
              </a:rPr>
              <a:t>100MHZ</a:t>
            </a:r>
            <a:r>
              <a:rPr lang="zh-CN" altLang="zh-CN" sz="1400" dirty="0">
                <a:solidFill>
                  <a:schemeClr val="bg1"/>
                </a:solidFill>
                <a:ea typeface="微软雅黑" panose="020B0503020204020204" pitchFamily="34" charset="-122"/>
              </a:rPr>
              <a:t>的时钟信号，使各芯片能各自正常的进一步进行电路转换与信息传输，最终完成整套主板的信号输出</a:t>
            </a:r>
            <a:r>
              <a:rPr lang="zh-CN" altLang="zh-CN" sz="1400" dirty="0" smtClean="0">
                <a:solidFill>
                  <a:schemeClr val="bg1"/>
                </a:solidFill>
                <a:ea typeface="微软雅黑" panose="020B0503020204020204" pitchFamily="34" charset="-122"/>
              </a:rPr>
              <a:t>。</a:t>
            </a:r>
            <a:endParaRPr lang="en-US" altLang="zh-CN" sz="1400" dirty="0" smtClean="0">
              <a:solidFill>
                <a:schemeClr val="bg1"/>
              </a:solidFill>
              <a:ea typeface="微软雅黑" panose="020B0503020204020204" pitchFamily="34" charset="-122"/>
            </a:endParaRPr>
          </a:p>
          <a:p>
            <a:pPr indent="457200">
              <a:lnSpc>
                <a:spcPct val="150000"/>
              </a:lnSpc>
            </a:pPr>
            <a:r>
              <a:rPr lang="zh-CN" altLang="en-US" sz="1400" dirty="0">
                <a:solidFill>
                  <a:schemeClr val="bg1"/>
                </a:solidFill>
                <a:ea typeface="微软雅黑" panose="020B0503020204020204" pitchFamily="34" charset="-122"/>
              </a:rPr>
              <a:t>对于全部无时钟的故障：主要原因为时钟芯片无供电输入、时钟芯片损坏、晶振及谐振电容不工作；对于部分无时钟或时钟信号电压低的故障主要原因是与时钟输出引脚相连的电阻断路或短路，时钟芯片内部部分电路损坏</a:t>
            </a:r>
            <a:r>
              <a:rPr lang="zh-CN" altLang="en-US" sz="1400" dirty="0" smtClean="0">
                <a:solidFill>
                  <a:schemeClr val="bg1"/>
                </a:solidFill>
                <a:ea typeface="微软雅黑" panose="020B0503020204020204" pitchFamily="34" charset="-122"/>
              </a:rPr>
              <a:t>。</a:t>
            </a:r>
            <a:endParaRPr lang="zh-CN" altLang="en-US" sz="1400" dirty="0">
              <a:solidFill>
                <a:schemeClr val="bg1"/>
              </a:solidFill>
              <a:ea typeface="微软雅黑" panose="020B0503020204020204" pitchFamily="34" charset="-122"/>
            </a:endParaRPr>
          </a:p>
        </p:txBody>
      </p:sp>
    </p:spTree>
    <p:extLst>
      <p:ext uri="{BB962C8B-B14F-4D97-AF65-F5344CB8AC3E}">
        <p14:creationId xmlns:p14="http://schemas.microsoft.com/office/powerpoint/2010/main" val="330153674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rgbClr val="83BB48"/>
                </a:solidFill>
                <a:ea typeface="微软雅黑" panose="020B0503020204020204" pitchFamily="34" charset="-122"/>
              </a:endParaRPr>
            </a:p>
          </p:txBody>
        </p:sp>
      </p:grpSp>
      <p:sp>
        <p:nvSpPr>
          <p:cNvPr id="11" name="矩形 10">
            <a:extLst>
              <a:ext uri="{FF2B5EF4-FFF2-40B4-BE49-F238E27FC236}">
                <a16:creationId xmlns:a16="http://schemas.microsoft.com/office/drawing/2014/main" xmlns=""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04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实践技能</a:t>
            </a:r>
          </a:p>
        </p:txBody>
      </p:sp>
      <p:sp>
        <p:nvSpPr>
          <p:cNvPr id="9" name="iconfont-1187-868386">
            <a:extLst>
              <a:ext uri="{FF2B5EF4-FFF2-40B4-BE49-F238E27FC236}">
                <a16:creationId xmlns:a16="http://schemas.microsoft.com/office/drawing/2014/main" xmlns="" id="{0B9D936F-7820-4457-A7B3-914E475E6926}"/>
              </a:ext>
            </a:extLst>
          </p:cNvPr>
          <p:cNvSpPr>
            <a:spLocks noChangeAspect="1"/>
          </p:cNvSpPr>
          <p:nvPr/>
        </p:nvSpPr>
        <p:spPr bwMode="auto">
          <a:xfrm>
            <a:off x="4275108" y="983973"/>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accent6">
              <a:lumMod val="75000"/>
            </a:schemeClr>
          </a:solidFill>
          <a:ln>
            <a:noFill/>
          </a:ln>
        </p:spPr>
        <p:txBody>
          <a:bodyPr/>
          <a:lstStyle/>
          <a:p>
            <a:endParaRPr lang="zh-CN" altLang="en-US" dirty="0">
              <a:ea typeface="微软雅黑" panose="020B0503020204020204" pitchFamily="34" charset="-122"/>
            </a:endParaRPr>
          </a:p>
        </p:txBody>
      </p:sp>
    </p:spTree>
    <p:extLst>
      <p:ext uri="{BB962C8B-B14F-4D97-AF65-F5344CB8AC3E}">
        <p14:creationId xmlns:p14="http://schemas.microsoft.com/office/powerpoint/2010/main" val="9481756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814</TotalTime>
  <Words>1518</Words>
  <Application>Microsoft Office PowerPoint</Application>
  <PresentationFormat>全屏显示(16:9)</PresentationFormat>
  <Paragraphs>163</Paragraphs>
  <Slides>20</Slides>
  <Notes>20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20</vt:i4>
      </vt:variant>
    </vt:vector>
  </HeadingPairs>
  <TitlesOfParts>
    <vt:vector size="32" baseType="lpstr">
      <vt:lpstr>Arial Unicode MS</vt:lpstr>
      <vt:lpstr>DIN-BoldItalic</vt:lpstr>
      <vt:lpstr>Impact MT Std</vt:lpstr>
      <vt:lpstr>Open Sans</vt:lpstr>
      <vt:lpstr>等线</vt:lpstr>
      <vt:lpstr>微软雅黑</vt:lpstr>
      <vt:lpstr>Aharoni</vt:lpstr>
      <vt:lpstr>Arial</vt:lpstr>
      <vt:lpstr>Calibri</vt:lpstr>
      <vt:lpstr>Calibri 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kk</dc:creator>
  <cp:lastModifiedBy>Administrator</cp:lastModifiedBy>
  <cp:revision>219</cp:revision>
  <dcterms:created xsi:type="dcterms:W3CDTF">2016-11-03T10:55:35Z</dcterms:created>
  <dcterms:modified xsi:type="dcterms:W3CDTF">2021-02-01T13:53:48Z</dcterms:modified>
</cp:coreProperties>
</file>