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8" r:id="rId3"/>
    <p:sldId id="259" r:id="rId4"/>
    <p:sldId id="279" r:id="rId5"/>
    <p:sldId id="284" r:id="rId6"/>
    <p:sldId id="280" r:id="rId7"/>
    <p:sldId id="285" r:id="rId8"/>
    <p:sldId id="300" r:id="rId9"/>
    <p:sldId id="304" r:id="rId10"/>
    <p:sldId id="281" r:id="rId11"/>
    <p:sldId id="287" r:id="rId12"/>
    <p:sldId id="288" r:id="rId13"/>
    <p:sldId id="289" r:id="rId14"/>
    <p:sldId id="290" r:id="rId15"/>
    <p:sldId id="291" r:id="rId16"/>
    <p:sldId id="320" r:id="rId17"/>
    <p:sldId id="282" r:id="rId18"/>
    <p:sldId id="295" r:id="rId19"/>
    <p:sldId id="283" r:id="rId20"/>
    <p:sldId id="296" r:id="rId21"/>
    <p:sldId id="305" r:id="rId22"/>
    <p:sldId id="299" r:id="rId23"/>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CCFF66"/>
    <a:srgbClr val="83BB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36" autoAdjust="0"/>
    <p:restoredTop sz="94660"/>
  </p:normalViewPr>
  <p:slideViewPr>
    <p:cSldViewPr snapToGrid="0">
      <p:cViewPr varScale="1">
        <p:scale>
          <a:sx n="93" d="100"/>
          <a:sy n="93" d="100"/>
        </p:scale>
        <p:origin x="58" y="24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0E8CD-5E1B-42EE-8B20-76330230D97F}" type="datetimeFigureOut">
              <a:rPr lang="zh-CN" altLang="en-US" smtClean="0"/>
              <a:t>2021/1/3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8A07B-FB81-4C63-B179-393650762683}" type="slidenum">
              <a:rPr lang="zh-CN" altLang="en-US" smtClean="0"/>
              <a:t>‹#›</a:t>
            </a:fld>
            <a:endParaRPr lang="zh-CN" altLang="en-US"/>
          </a:p>
        </p:txBody>
      </p:sp>
    </p:spTree>
    <p:extLst>
      <p:ext uri="{BB962C8B-B14F-4D97-AF65-F5344CB8AC3E}">
        <p14:creationId xmlns:p14="http://schemas.microsoft.com/office/powerpoint/2010/main" val="193714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a:t>
            </a:fld>
            <a:endParaRPr lang="zh-CN" altLang="en-US"/>
          </a:p>
        </p:txBody>
      </p:sp>
    </p:spTree>
    <p:extLst>
      <p:ext uri="{BB962C8B-B14F-4D97-AF65-F5344CB8AC3E}">
        <p14:creationId xmlns:p14="http://schemas.microsoft.com/office/powerpoint/2010/main" val="39689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10</a:t>
            </a:fld>
            <a:endParaRPr lang="zh-CN" altLang="en-US"/>
          </a:p>
        </p:txBody>
      </p:sp>
    </p:spTree>
    <p:extLst>
      <p:ext uri="{BB962C8B-B14F-4D97-AF65-F5344CB8AC3E}">
        <p14:creationId xmlns:p14="http://schemas.microsoft.com/office/powerpoint/2010/main" val="3623695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11</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12</a:t>
            </a:fld>
            <a:endParaRPr lang="zh-CN" altLang="en-US"/>
          </a:p>
        </p:txBody>
      </p:sp>
    </p:spTree>
    <p:extLst>
      <p:ext uri="{BB962C8B-B14F-4D97-AF65-F5344CB8AC3E}">
        <p14:creationId xmlns:p14="http://schemas.microsoft.com/office/powerpoint/2010/main" val="1317288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13</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14</a:t>
            </a:fld>
            <a:endParaRPr lang="zh-CN" altLang="en-US"/>
          </a:p>
        </p:txBody>
      </p:sp>
    </p:spTree>
    <p:extLst>
      <p:ext uri="{BB962C8B-B14F-4D97-AF65-F5344CB8AC3E}">
        <p14:creationId xmlns:p14="http://schemas.microsoft.com/office/powerpoint/2010/main" val="26815290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15</a:t>
            </a:fld>
            <a:endParaRPr lang="zh-CN" altLang="en-US"/>
          </a:p>
        </p:txBody>
      </p:sp>
    </p:spTree>
    <p:extLst>
      <p:ext uri="{BB962C8B-B14F-4D97-AF65-F5344CB8AC3E}">
        <p14:creationId xmlns:p14="http://schemas.microsoft.com/office/powerpoint/2010/main" val="1928848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16</a:t>
            </a:fld>
            <a:endParaRPr lang="zh-CN" altLang="en-US"/>
          </a:p>
        </p:txBody>
      </p:sp>
    </p:spTree>
    <p:extLst>
      <p:ext uri="{BB962C8B-B14F-4D97-AF65-F5344CB8AC3E}">
        <p14:creationId xmlns:p14="http://schemas.microsoft.com/office/powerpoint/2010/main" val="22755245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17</a:t>
            </a:fld>
            <a:endParaRPr lang="zh-CN" altLang="en-US"/>
          </a:p>
        </p:txBody>
      </p:sp>
    </p:spTree>
    <p:extLst>
      <p:ext uri="{BB962C8B-B14F-4D97-AF65-F5344CB8AC3E}">
        <p14:creationId xmlns:p14="http://schemas.microsoft.com/office/powerpoint/2010/main" val="3897119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18</a:t>
            </a:fld>
            <a:endParaRPr lang="zh-CN" altLang="en-US"/>
          </a:p>
        </p:txBody>
      </p:sp>
    </p:spTree>
    <p:extLst>
      <p:ext uri="{BB962C8B-B14F-4D97-AF65-F5344CB8AC3E}">
        <p14:creationId xmlns:p14="http://schemas.microsoft.com/office/powerpoint/2010/main" val="3091000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19</a:t>
            </a:fld>
            <a:endParaRPr lang="zh-CN" altLang="en-US"/>
          </a:p>
        </p:txBody>
      </p:sp>
    </p:spTree>
    <p:extLst>
      <p:ext uri="{BB962C8B-B14F-4D97-AF65-F5344CB8AC3E}">
        <p14:creationId xmlns:p14="http://schemas.microsoft.com/office/powerpoint/2010/main" val="833706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a:t>
            </a:fld>
            <a:endParaRPr lang="zh-CN" altLang="en-US"/>
          </a:p>
        </p:txBody>
      </p:sp>
    </p:spTree>
    <p:extLst>
      <p:ext uri="{BB962C8B-B14F-4D97-AF65-F5344CB8AC3E}">
        <p14:creationId xmlns:p14="http://schemas.microsoft.com/office/powerpoint/2010/main" val="319253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20</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21</a:t>
            </a:fld>
            <a:endParaRPr lang="zh-CN" altLang="en-US"/>
          </a:p>
        </p:txBody>
      </p:sp>
    </p:spTree>
    <p:extLst>
      <p:ext uri="{BB962C8B-B14F-4D97-AF65-F5344CB8AC3E}">
        <p14:creationId xmlns:p14="http://schemas.microsoft.com/office/powerpoint/2010/main" val="3042221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22</a:t>
            </a:fld>
            <a:endParaRPr lang="zh-CN" altLang="en-US"/>
          </a:p>
        </p:txBody>
      </p:sp>
    </p:spTree>
    <p:extLst>
      <p:ext uri="{BB962C8B-B14F-4D97-AF65-F5344CB8AC3E}">
        <p14:creationId xmlns:p14="http://schemas.microsoft.com/office/powerpoint/2010/main" val="122990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a:t>
            </a:fld>
            <a:endParaRPr lang="zh-CN" altLang="en-US"/>
          </a:p>
        </p:txBody>
      </p:sp>
    </p:spTree>
    <p:extLst>
      <p:ext uri="{BB962C8B-B14F-4D97-AF65-F5344CB8AC3E}">
        <p14:creationId xmlns:p14="http://schemas.microsoft.com/office/powerpoint/2010/main" val="97158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4</a:t>
            </a:fld>
            <a:endParaRPr lang="zh-CN" altLang="en-US"/>
          </a:p>
        </p:txBody>
      </p:sp>
    </p:spTree>
    <p:extLst>
      <p:ext uri="{BB962C8B-B14F-4D97-AF65-F5344CB8AC3E}">
        <p14:creationId xmlns:p14="http://schemas.microsoft.com/office/powerpoint/2010/main" val="375435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5</a:t>
            </a:fld>
            <a:endParaRPr lang="zh-CN" altLang="en-US"/>
          </a:p>
        </p:txBody>
      </p:sp>
    </p:spTree>
    <p:extLst>
      <p:ext uri="{BB962C8B-B14F-4D97-AF65-F5344CB8AC3E}">
        <p14:creationId xmlns:p14="http://schemas.microsoft.com/office/powerpoint/2010/main" val="5522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6</a:t>
            </a:fld>
            <a:endParaRPr lang="zh-CN" altLang="en-US"/>
          </a:p>
        </p:txBody>
      </p:sp>
    </p:spTree>
    <p:extLst>
      <p:ext uri="{BB962C8B-B14F-4D97-AF65-F5344CB8AC3E}">
        <p14:creationId xmlns:p14="http://schemas.microsoft.com/office/powerpoint/2010/main" val="69988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8</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9</a:t>
            </a:fld>
            <a:endParaRPr lang="zh-CN" altLang="en-US"/>
          </a:p>
        </p:txBody>
      </p:sp>
    </p:spTree>
    <p:extLst>
      <p:ext uri="{BB962C8B-B14F-4D97-AF65-F5344CB8AC3E}">
        <p14:creationId xmlns:p14="http://schemas.microsoft.com/office/powerpoint/2010/main" val="1899438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134612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1369286" cy="276999"/>
          </a:xfrm>
          <a:prstGeom prst="rect">
            <a:avLst/>
          </a:prstGeom>
        </p:spPr>
        <p:txBody>
          <a:bodyPr wrap="none">
            <a:spAutoFit/>
          </a:bodyPr>
          <a:lstStyle/>
          <a:p>
            <a:r>
              <a:rPr lang="en-US" altLang="zh-CN" sz="1200" b="1" dirty="0">
                <a:solidFill>
                  <a:schemeClr val="accent6">
                    <a:lumMod val="75000"/>
                  </a:schemeClr>
                </a:solidFill>
                <a:latin typeface="微软雅黑" panose="020B0503020204020204" pitchFamily="34" charset="-122"/>
                <a:ea typeface="微软雅黑" panose="020B0503020204020204" pitchFamily="34" charset="-122"/>
              </a:rPr>
              <a:t>MBR</a:t>
            </a: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的基本结构</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1.1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9924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2371098" cy="276999"/>
          </a:xfrm>
          <a:prstGeom prst="rect">
            <a:avLst/>
          </a:prstGeom>
        </p:spPr>
        <p:txBody>
          <a:bodyPr wrap="none">
            <a:spAutoFit/>
          </a:bodyPr>
          <a:lstStyle/>
          <a:p>
            <a:r>
              <a:rPr lang="en-US" altLang="zh-CN" sz="1200" b="1" dirty="0">
                <a:solidFill>
                  <a:schemeClr val="accent6">
                    <a:lumMod val="75000"/>
                  </a:schemeClr>
                </a:solidFill>
                <a:latin typeface="微软雅黑" panose="020B0503020204020204" pitchFamily="34" charset="-122"/>
                <a:ea typeface="微软雅黑" panose="020B0503020204020204" pitchFamily="34" charset="-122"/>
              </a:rPr>
              <a:t>FAT32</a:t>
            </a: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文件系统的</a:t>
            </a:r>
            <a:r>
              <a:rPr lang="en-US" altLang="zh-CN" sz="1200" b="1" dirty="0">
                <a:solidFill>
                  <a:schemeClr val="accent6">
                    <a:lumMod val="75000"/>
                  </a:schemeClr>
                </a:solidFill>
                <a:latin typeface="微软雅黑" panose="020B0503020204020204" pitchFamily="34" charset="-122"/>
                <a:ea typeface="微软雅黑" panose="020B0503020204020204" pitchFamily="34" charset="-122"/>
              </a:rPr>
              <a:t>DBR</a:t>
            </a: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备份位置</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1.2</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24283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故障现象</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2.1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147326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解决方案</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cs typeface="Aharoni" panose="02010803020104030203" pitchFamily="2" charset="-79"/>
              </a:rPr>
              <a:t>2.2</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491882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2777861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31952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52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454173E-8BE0-43B8-B9F2-AF9190E59ED5}" type="datetimeFigureOut">
              <a:rPr lang="zh-CN" altLang="en-US" smtClean="0"/>
              <a:t>2021/1/3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0EE5D71-07DE-437C-ACEC-D52CA2721CA4}" type="slidenum">
              <a:rPr lang="zh-CN" altLang="en-US" smtClean="0"/>
              <a:t>‹#›</a:t>
            </a:fld>
            <a:endParaRPr lang="zh-CN" altLang="en-US"/>
          </a:p>
        </p:txBody>
      </p:sp>
    </p:spTree>
    <p:extLst>
      <p:ext uri="{BB962C8B-B14F-4D97-AF65-F5344CB8AC3E}">
        <p14:creationId xmlns:p14="http://schemas.microsoft.com/office/powerpoint/2010/main" val="177436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8862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3" r:id="rId3"/>
    <p:sldLayoutId id="2147483664" r:id="rId4"/>
    <p:sldLayoutId id="2147483665" r:id="rId5"/>
    <p:sldLayoutId id="2147483666" r:id="rId6"/>
    <p:sldLayoutId id="2147483667" r:id="rId7"/>
    <p:sldLayoutId id="2147483669" r:id="rId8"/>
    <p:sldLayoutId id="2147483662"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7644CAB5-BD78-46D3-B395-32008B9A5944}"/>
              </a:ext>
            </a:extLst>
          </p:cNvPr>
          <p:cNvGrpSpPr/>
          <p:nvPr/>
        </p:nvGrpSpPr>
        <p:grpSpPr>
          <a:xfrm>
            <a:off x="4286154" y="2600114"/>
            <a:ext cx="2496310"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1" name="文本框 80"/>
            <p:cNvSpPr txBox="1"/>
            <p:nvPr/>
          </p:nvSpPr>
          <p:spPr>
            <a:xfrm>
              <a:off x="5625904" y="2620046"/>
              <a:ext cx="1373453" cy="432812"/>
            </a:xfrm>
            <a:prstGeom prst="rect">
              <a:avLst/>
            </a:prstGeom>
            <a:noFill/>
          </p:spPr>
          <p:txBody>
            <a:bodyPr wrap="none" lIns="51435" tIns="25718" rIns="51435" bIns="25718" rtlCol="0">
              <a:spAutoFit/>
            </a:bodyPr>
            <a:lstStyle/>
            <a:p>
              <a:r>
                <a:rPr lang="zh-CN" altLang="en-US" sz="2475" b="1" dirty="0">
                  <a:solidFill>
                    <a:srgbClr val="92D050"/>
                  </a:solidFill>
                  <a:latin typeface="微软雅黑" panose="020B0503020204020204" pitchFamily="34" charset="-122"/>
                  <a:ea typeface="微软雅黑" panose="020B0503020204020204" pitchFamily="34" charset="-122"/>
                </a:rPr>
                <a:t>修复技巧</a:t>
              </a:r>
            </a:p>
          </p:txBody>
        </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a16="http://schemas.microsoft.com/office/drawing/2014/main"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id="{455D39FF-8087-4676-A6B6-39A179F006CF}"/>
              </a:ext>
            </a:extLst>
          </p:cNvPr>
          <p:cNvSpPr txBox="1"/>
          <p:nvPr/>
        </p:nvSpPr>
        <p:spPr>
          <a:xfrm>
            <a:off x="3433997" y="955877"/>
            <a:ext cx="6696933" cy="1188402"/>
          </a:xfrm>
          <a:prstGeom prst="rect">
            <a:avLst/>
          </a:prstGeom>
          <a:noFill/>
        </p:spPr>
        <p:txBody>
          <a:bodyPr wrap="square" rtlCol="0" anchor="ctr" anchorCtr="0">
            <a:spAutoFit/>
          </a:bodyPr>
          <a:lstStyle/>
          <a:p>
            <a:pPr>
              <a:lnSpc>
                <a:spcPts val="10000"/>
              </a:lnSpc>
            </a:pPr>
            <a:r>
              <a:rPr lang="en-US" altLang="zh-CN" sz="36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NTFS</a:t>
            </a:r>
            <a:r>
              <a:rPr lang="zh-CN" altLang="en-US" sz="36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文件系统</a:t>
            </a:r>
            <a:r>
              <a:rPr lang="en-US" altLang="zh-CN" sz="36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Ghost</a:t>
            </a:r>
            <a:endParaRPr lang="zh-CN" altLang="en-US" sz="36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Tree>
    <p:extLst>
      <p:ext uri="{BB962C8B-B14F-4D97-AF65-F5344CB8AC3E}">
        <p14:creationId xmlns:p14="http://schemas.microsoft.com/office/powerpoint/2010/main" val="4223040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04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实践技能</a:t>
            </a:r>
          </a:p>
        </p:txBody>
      </p:sp>
      <p:sp>
        <p:nvSpPr>
          <p:cNvPr id="9" name="iconfont-1187-868386">
            <a:extLst>
              <a:ext uri="{FF2B5EF4-FFF2-40B4-BE49-F238E27FC236}">
                <a16:creationId xmlns:a16="http://schemas.microsoft.com/office/drawing/2014/main" id="{0B9D936F-7820-4457-A7B3-914E475E6926}"/>
              </a:ext>
            </a:extLst>
          </p:cNvPr>
          <p:cNvSpPr>
            <a:spLocks noChangeAspect="1"/>
          </p:cNvSpPr>
          <p:nvPr/>
        </p:nvSpPr>
        <p:spPr bwMode="auto">
          <a:xfrm>
            <a:off x="4275108" y="983973"/>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948175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2" name="矩形 11">
            <a:extLst>
              <a:ext uri="{FF2B5EF4-FFF2-40B4-BE49-F238E27FC236}">
                <a16:creationId xmlns:a16="http://schemas.microsoft.com/office/drawing/2014/main" id="{AF76915F-1261-4A84-BD7D-0BE1C3064ABB}"/>
              </a:ext>
            </a:extLst>
          </p:cNvPr>
          <p:cNvSpPr/>
          <p:nvPr/>
        </p:nvSpPr>
        <p:spPr>
          <a:xfrm>
            <a:off x="625744" y="4526355"/>
            <a:ext cx="3110147" cy="333553"/>
          </a:xfrm>
          <a:prstGeom prst="rect">
            <a:avLst/>
          </a:prstGeom>
        </p:spPr>
        <p:txBody>
          <a:bodyPr wrap="none">
            <a:spAutoFit/>
          </a:bodyPr>
          <a:lstStyle/>
          <a:p>
            <a:pPr indent="266700" algn="ctr">
              <a:lnSpc>
                <a:spcPts val="2000"/>
              </a:lnSpc>
              <a:spcAft>
                <a:spcPts val="0"/>
              </a:spcAft>
            </a:pPr>
            <a:r>
              <a:rPr lang="zh-CN" altLang="en-US" sz="1600" b="1" dirty="0">
                <a:solidFill>
                  <a:schemeClr val="bg1"/>
                </a:solidFill>
                <a:latin typeface="微软雅黑" pitchFamily="34" charset="-122"/>
                <a:ea typeface="微软雅黑" pitchFamily="34" charset="-122"/>
              </a:rPr>
              <a:t>图</a:t>
            </a:r>
            <a:r>
              <a:rPr lang="en-US" altLang="zh-CN" sz="1600" b="1" dirty="0">
                <a:solidFill>
                  <a:schemeClr val="bg1"/>
                </a:solidFill>
                <a:latin typeface="微软雅黑" pitchFamily="34" charset="-122"/>
                <a:ea typeface="微软雅黑" pitchFamily="34" charset="-122"/>
              </a:rPr>
              <a:t>1-3 </a:t>
            </a:r>
            <a:r>
              <a:rPr lang="zh-CN" altLang="en-US" sz="1600" b="1" dirty="0">
                <a:solidFill>
                  <a:schemeClr val="bg1"/>
                </a:solidFill>
                <a:latin typeface="微软雅黑" pitchFamily="34" charset="-122"/>
                <a:ea typeface="微软雅黑" pitchFamily="34" charset="-122"/>
              </a:rPr>
              <a:t>硬盘误</a:t>
            </a:r>
            <a:r>
              <a:rPr lang="en-US" altLang="zh-CN" sz="1600" b="1" dirty="0">
                <a:solidFill>
                  <a:schemeClr val="bg1"/>
                </a:solidFill>
                <a:latin typeface="微软雅黑" pitchFamily="34" charset="-122"/>
                <a:ea typeface="微软雅黑" pitchFamily="34" charset="-122"/>
              </a:rPr>
              <a:t>Ghost</a:t>
            </a:r>
            <a:r>
              <a:rPr lang="zh-CN" altLang="en-US" sz="1600" b="1" dirty="0">
                <a:solidFill>
                  <a:schemeClr val="bg1"/>
                </a:solidFill>
                <a:latin typeface="微软雅黑" pitchFamily="34" charset="-122"/>
                <a:ea typeface="微软雅黑" pitchFamily="34" charset="-122"/>
              </a:rPr>
              <a:t>后的现象</a:t>
            </a:r>
            <a:endParaRPr lang="zh-CN" altLang="zh-CN" sz="16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E2F6B397-D9F2-4B01-A283-73965BA2252D}"/>
              </a:ext>
            </a:extLst>
          </p:cNvPr>
          <p:cNvSpPr txBox="1"/>
          <p:nvPr/>
        </p:nvSpPr>
        <p:spPr>
          <a:xfrm>
            <a:off x="5623847" y="1933308"/>
            <a:ext cx="3400424" cy="1836528"/>
          </a:xfrm>
          <a:prstGeom prst="rect">
            <a:avLst/>
          </a:prstGeom>
          <a:noFill/>
        </p:spPr>
        <p:txBody>
          <a:bodyPr wrap="square" rtlCol="0">
            <a:spAutoFit/>
          </a:bodyPr>
          <a:lstStyle/>
          <a:p>
            <a:pPr indent="457200">
              <a:lnSpc>
                <a:spcPts val="3500"/>
              </a:lnSpc>
              <a:spcAft>
                <a:spcPts val="600"/>
              </a:spcAft>
            </a:pPr>
            <a:r>
              <a:rPr lang="zh-CN" altLang="en-US" sz="2000" b="1" dirty="0">
                <a:solidFill>
                  <a:srgbClr val="FFFF00"/>
                </a:solidFill>
                <a:latin typeface="微软雅黑" pitchFamily="34" charset="-122"/>
                <a:ea typeface="微软雅黑" pitchFamily="34" charset="-122"/>
              </a:rPr>
              <a:t>某客户的硬盘不小心误</a:t>
            </a:r>
            <a:r>
              <a:rPr lang="en-US" altLang="zh-CN" sz="2000" b="1" dirty="0">
                <a:solidFill>
                  <a:srgbClr val="FFFF00"/>
                </a:solidFill>
                <a:latin typeface="微软雅黑" pitchFamily="34" charset="-122"/>
                <a:ea typeface="微软雅黑" pitchFamily="34" charset="-122"/>
              </a:rPr>
              <a:t>Ghost</a:t>
            </a:r>
            <a:r>
              <a:rPr lang="zh-CN" altLang="en-US" sz="2000" b="1" dirty="0">
                <a:solidFill>
                  <a:srgbClr val="FFFF00"/>
                </a:solidFill>
                <a:latin typeface="微软雅黑" pitchFamily="34" charset="-122"/>
                <a:ea typeface="微软雅黑" pitchFamily="34" charset="-122"/>
              </a:rPr>
              <a:t>后，重启电脑后看到的现象如下图</a:t>
            </a:r>
            <a:r>
              <a:rPr lang="en-US" altLang="zh-CN" sz="2000" b="1" dirty="0">
                <a:solidFill>
                  <a:srgbClr val="FFFF00"/>
                </a:solidFill>
                <a:latin typeface="微软雅黑" pitchFamily="34" charset="-122"/>
                <a:ea typeface="微软雅黑" pitchFamily="34" charset="-122"/>
              </a:rPr>
              <a:t>1-3</a:t>
            </a:r>
            <a:r>
              <a:rPr lang="zh-CN" altLang="en-US" sz="2000" b="1" dirty="0">
                <a:solidFill>
                  <a:srgbClr val="FFFF00"/>
                </a:solidFill>
                <a:latin typeface="微软雅黑" pitchFamily="34" charset="-122"/>
                <a:ea typeface="微软雅黑" pitchFamily="34" charset="-122"/>
              </a:rPr>
              <a:t>所示。系统只显示一个分区</a:t>
            </a:r>
            <a:r>
              <a:rPr lang="en-US" altLang="zh-CN" sz="2000" b="1" dirty="0">
                <a:solidFill>
                  <a:srgbClr val="FFFF00"/>
                </a:solidFill>
                <a:latin typeface="微软雅黑" pitchFamily="34" charset="-122"/>
                <a:ea typeface="微软雅黑" pitchFamily="34" charset="-122"/>
              </a:rPr>
              <a:t>F</a:t>
            </a:r>
            <a:r>
              <a:rPr lang="zh-CN" altLang="en-US" sz="2000" b="1" dirty="0">
                <a:solidFill>
                  <a:srgbClr val="FFFF00"/>
                </a:solidFill>
                <a:latin typeface="微软雅黑" pitchFamily="34" charset="-122"/>
                <a:ea typeface="微软雅黑" pitchFamily="34" charset="-122"/>
              </a:rPr>
              <a:t>了。</a:t>
            </a:r>
            <a:endParaRPr lang="zh-CN" altLang="zh-CN" sz="2000" b="1" dirty="0">
              <a:solidFill>
                <a:srgbClr val="FFFF00"/>
              </a:solidFill>
              <a:latin typeface="微软雅黑" pitchFamily="34" charset="-122"/>
              <a:ea typeface="微软雅黑" pitchFamily="34" charset="-122"/>
            </a:endParaRPr>
          </a:p>
        </p:txBody>
      </p:sp>
      <p:pic>
        <p:nvPicPr>
          <p:cNvPr id="15" name="图片 14" descr="13">
            <a:extLst>
              <a:ext uri="{FF2B5EF4-FFF2-40B4-BE49-F238E27FC236}">
                <a16:creationId xmlns:a16="http://schemas.microsoft.com/office/drawing/2014/main" id="{CA1D21C6-C80F-4F6C-B292-07D517D62155}"/>
              </a:ext>
            </a:extLst>
          </p:cNvPr>
          <p:cNvPicPr/>
          <p:nvPr/>
        </p:nvPicPr>
        <p:blipFill>
          <a:blip r:embed="rId3" cstate="print"/>
          <a:srcRect/>
          <a:stretch>
            <a:fillRect/>
          </a:stretch>
        </p:blipFill>
        <p:spPr bwMode="auto">
          <a:xfrm>
            <a:off x="265396" y="1088818"/>
            <a:ext cx="5267325" cy="3267075"/>
          </a:xfrm>
          <a:prstGeom prst="rect">
            <a:avLst/>
          </a:prstGeom>
          <a:noFill/>
          <a:ln w="9525">
            <a:noFill/>
            <a:miter lim="800000"/>
            <a:headEnd/>
            <a:tailEnd/>
          </a:ln>
        </p:spPr>
      </p:pic>
    </p:spTree>
    <p:extLst>
      <p:ext uri="{BB962C8B-B14F-4D97-AF65-F5344CB8AC3E}">
        <p14:creationId xmlns:p14="http://schemas.microsoft.com/office/powerpoint/2010/main" val="36129903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a16="http://schemas.microsoft.com/office/drawing/2014/main" id="{62DF3D51-20EC-48EB-9266-01A3646489A8}"/>
              </a:ext>
            </a:extLst>
          </p:cNvPr>
          <p:cNvSpPr/>
          <p:nvPr/>
        </p:nvSpPr>
        <p:spPr>
          <a:xfrm>
            <a:off x="2377940" y="517193"/>
            <a:ext cx="730520"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1</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5" name="矩形 14">
            <a:extLst>
              <a:ext uri="{FF2B5EF4-FFF2-40B4-BE49-F238E27FC236}">
                <a16:creationId xmlns:a16="http://schemas.microsoft.com/office/drawing/2014/main" id="{55D3A687-4ADF-43C0-AB52-56E39E5153DD}"/>
              </a:ext>
            </a:extLst>
          </p:cNvPr>
          <p:cNvSpPr/>
          <p:nvPr/>
        </p:nvSpPr>
        <p:spPr>
          <a:xfrm>
            <a:off x="5165555" y="4685059"/>
            <a:ext cx="2744662"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1-4 </a:t>
            </a:r>
            <a:r>
              <a:rPr lang="zh-CN" altLang="en-US" sz="1400" b="1" dirty="0">
                <a:solidFill>
                  <a:schemeClr val="bg1"/>
                </a:solidFill>
                <a:latin typeface="微软雅黑" pitchFamily="34" charset="-122"/>
                <a:ea typeface="微软雅黑" pitchFamily="34" charset="-122"/>
              </a:rPr>
              <a:t>第</a:t>
            </a:r>
            <a:r>
              <a:rPr lang="en-US" altLang="zh-CN" sz="1400" b="1" dirty="0">
                <a:solidFill>
                  <a:schemeClr val="bg1"/>
                </a:solidFill>
                <a:latin typeface="微软雅黑" pitchFamily="34" charset="-122"/>
                <a:ea typeface="微软雅黑" pitchFamily="34" charset="-122"/>
              </a:rPr>
              <a:t>1</a:t>
            </a:r>
            <a:r>
              <a:rPr lang="zh-CN" altLang="en-US" sz="1400" b="1" dirty="0">
                <a:solidFill>
                  <a:schemeClr val="bg1"/>
                </a:solidFill>
                <a:latin typeface="微软雅黑" pitchFamily="34" charset="-122"/>
                <a:ea typeface="微软雅黑" pitchFamily="34" charset="-122"/>
              </a:rPr>
              <a:t>个分区的</a:t>
            </a:r>
            <a:r>
              <a:rPr lang="en-US" altLang="zh-CN" sz="1400" b="1" dirty="0">
                <a:solidFill>
                  <a:schemeClr val="bg1"/>
                </a:solidFill>
                <a:latin typeface="微软雅黑" pitchFamily="34" charset="-122"/>
                <a:ea typeface="微软雅黑" pitchFamily="34" charset="-122"/>
              </a:rPr>
              <a:t>DBR</a:t>
            </a:r>
            <a:r>
              <a:rPr lang="zh-CN" altLang="en-US" sz="1400" b="1" dirty="0">
                <a:solidFill>
                  <a:schemeClr val="bg1"/>
                </a:solidFill>
                <a:latin typeface="微软雅黑" pitchFamily="34" charset="-122"/>
                <a:ea typeface="微软雅黑" pitchFamily="34" charset="-122"/>
              </a:rPr>
              <a:t>扇区</a:t>
            </a:r>
            <a:endParaRPr lang="zh-CN" altLang="zh-CN" sz="1400" b="1" dirty="0">
              <a:solidFill>
                <a:schemeClr val="bg1"/>
              </a:solidFill>
              <a:latin typeface="微软雅黑" pitchFamily="34" charset="-122"/>
              <a:ea typeface="微软雅黑" pitchFamily="34" charset="-122"/>
            </a:endParaRPr>
          </a:p>
        </p:txBody>
      </p:sp>
      <p:sp>
        <p:nvSpPr>
          <p:cNvPr id="17" name="TextBox 6">
            <a:extLst>
              <a:ext uri="{FF2B5EF4-FFF2-40B4-BE49-F238E27FC236}">
                <a16:creationId xmlns:a16="http://schemas.microsoft.com/office/drawing/2014/main" id="{6F731AAD-26A8-4699-BF00-515956D0CE77}"/>
              </a:ext>
            </a:extLst>
          </p:cNvPr>
          <p:cNvSpPr txBox="1"/>
          <p:nvPr/>
        </p:nvSpPr>
        <p:spPr>
          <a:xfrm>
            <a:off x="383300" y="1462982"/>
            <a:ext cx="3852740" cy="3248966"/>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1</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3000"/>
              </a:lnSpc>
              <a:spcAft>
                <a:spcPts val="600"/>
              </a:spcAft>
            </a:pPr>
            <a:r>
              <a:rPr lang="zh-CN" altLang="en-US" sz="1400" b="1" dirty="0">
                <a:solidFill>
                  <a:schemeClr val="bg1"/>
                </a:solidFill>
                <a:latin typeface="微软雅黑" pitchFamily="34" charset="-122"/>
                <a:ea typeface="微软雅黑" pitchFamily="34" charset="-122"/>
              </a:rPr>
              <a:t>此类故障恢复的方法是恢复主分区的大小和逻辑分区的大小即可。具体恢复的思路是先恢复第一个分区的大小，然后恢复逻辑分区的大小。首先，开始恢复第一个分区的大小</a:t>
            </a:r>
            <a:r>
              <a:rPr lang="en-US" altLang="zh-CN" sz="1400" b="1" dirty="0">
                <a:solidFill>
                  <a:schemeClr val="bg1"/>
                </a:solidFill>
                <a:latin typeface="微软雅黑" pitchFamily="34" charset="-122"/>
                <a:ea typeface="微软雅黑" pitchFamily="34" charset="-122"/>
              </a:rPr>
              <a:t>(</a:t>
            </a:r>
            <a:r>
              <a:rPr lang="zh-CN" altLang="en-US" sz="1400" b="1" dirty="0">
                <a:solidFill>
                  <a:schemeClr val="bg1"/>
                </a:solidFill>
                <a:latin typeface="微软雅黑" pitchFamily="34" charset="-122"/>
                <a:ea typeface="微软雅黑" pitchFamily="34" charset="-122"/>
              </a:rPr>
              <a:t>即第一个分区的大小就是打开第一个分区时，点击该分区的</a:t>
            </a:r>
            <a:r>
              <a:rPr lang="en-US" altLang="zh-CN" sz="1400" b="1" dirty="0">
                <a:solidFill>
                  <a:schemeClr val="bg1"/>
                </a:solidFill>
                <a:latin typeface="微软雅黑" pitchFamily="34" charset="-122"/>
                <a:ea typeface="微软雅黑" pitchFamily="34" charset="-122"/>
              </a:rPr>
              <a:t>DBR</a:t>
            </a:r>
            <a:r>
              <a:rPr lang="zh-CN" altLang="en-US" sz="1400" b="1" dirty="0">
                <a:solidFill>
                  <a:schemeClr val="bg1"/>
                </a:solidFill>
                <a:latin typeface="微软雅黑" pitchFamily="34" charset="-122"/>
                <a:ea typeface="微软雅黑" pitchFamily="34" charset="-122"/>
              </a:rPr>
              <a:t>扇区，里面有该分区的扇区数大小和隐藏扇区数</a:t>
            </a:r>
            <a:r>
              <a:rPr lang="en-US" altLang="zh-CN" sz="1400" b="1" dirty="0">
                <a:solidFill>
                  <a:schemeClr val="bg1"/>
                </a:solidFill>
                <a:latin typeface="微软雅黑" pitchFamily="34" charset="-122"/>
                <a:ea typeface="微软雅黑" pitchFamily="34" charset="-122"/>
              </a:rPr>
              <a:t>)</a:t>
            </a:r>
            <a:r>
              <a:rPr lang="zh-CN" altLang="en-US" sz="1400" b="1" dirty="0">
                <a:solidFill>
                  <a:schemeClr val="bg1"/>
                </a:solidFill>
                <a:latin typeface="微软雅黑" pitchFamily="34" charset="-122"/>
                <a:ea typeface="微软雅黑" pitchFamily="34" charset="-122"/>
              </a:rPr>
              <a:t>，如下图</a:t>
            </a:r>
            <a:r>
              <a:rPr lang="en-US" altLang="zh-CN" sz="1400" b="1" dirty="0">
                <a:solidFill>
                  <a:schemeClr val="bg1"/>
                </a:solidFill>
                <a:latin typeface="微软雅黑" pitchFamily="34" charset="-122"/>
                <a:ea typeface="微软雅黑" pitchFamily="34" charset="-122"/>
              </a:rPr>
              <a:t>1-4</a:t>
            </a:r>
            <a:r>
              <a:rPr lang="zh-CN" altLang="en-US" sz="1400" b="1" dirty="0">
                <a:solidFill>
                  <a:schemeClr val="bg1"/>
                </a:solidFill>
                <a:latin typeface="微软雅黑" pitchFamily="34" charset="-122"/>
                <a:ea typeface="微软雅黑" pitchFamily="34" charset="-122"/>
              </a:rPr>
              <a:t>所示：</a:t>
            </a:r>
            <a:endParaRPr lang="zh-CN" altLang="zh-CN" sz="1600" b="1" dirty="0">
              <a:solidFill>
                <a:schemeClr val="bg1"/>
              </a:solidFill>
              <a:latin typeface="微软雅黑" pitchFamily="34" charset="-122"/>
              <a:ea typeface="微软雅黑" pitchFamily="34" charset="-122"/>
            </a:endParaRPr>
          </a:p>
        </p:txBody>
      </p:sp>
      <p:pic>
        <p:nvPicPr>
          <p:cNvPr id="18" name="图片 17" descr="13">
            <a:extLst>
              <a:ext uri="{FF2B5EF4-FFF2-40B4-BE49-F238E27FC236}">
                <a16:creationId xmlns:a16="http://schemas.microsoft.com/office/drawing/2014/main" id="{8544F618-41AE-43F6-8514-71AE1633D959}"/>
              </a:ext>
            </a:extLst>
          </p:cNvPr>
          <p:cNvPicPr/>
          <p:nvPr/>
        </p:nvPicPr>
        <p:blipFill>
          <a:blip r:embed="rId3" cstate="print"/>
          <a:srcRect/>
          <a:stretch>
            <a:fillRect/>
          </a:stretch>
        </p:blipFill>
        <p:spPr bwMode="auto">
          <a:xfrm>
            <a:off x="4572000" y="1046589"/>
            <a:ext cx="4173812" cy="3653885"/>
          </a:xfrm>
          <a:prstGeom prst="rect">
            <a:avLst/>
          </a:prstGeom>
          <a:noFill/>
          <a:ln w="9525">
            <a:noFill/>
            <a:miter lim="800000"/>
            <a:headEnd/>
            <a:tailEnd/>
          </a:ln>
        </p:spPr>
      </p:pic>
    </p:spTree>
    <p:extLst>
      <p:ext uri="{BB962C8B-B14F-4D97-AF65-F5344CB8AC3E}">
        <p14:creationId xmlns:p14="http://schemas.microsoft.com/office/powerpoint/2010/main" val="42014700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05E03C80-EBC3-4B62-9EAA-81E853D80351}"/>
              </a:ext>
            </a:extLst>
          </p:cNvPr>
          <p:cNvSpPr/>
          <p:nvPr/>
        </p:nvSpPr>
        <p:spPr>
          <a:xfrm>
            <a:off x="5292499" y="4681948"/>
            <a:ext cx="2820004"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1-5 </a:t>
            </a:r>
            <a:r>
              <a:rPr lang="zh-CN" altLang="en-US" sz="1400" b="1" dirty="0">
                <a:solidFill>
                  <a:schemeClr val="bg1"/>
                </a:solidFill>
                <a:latin typeface="微软雅黑" pitchFamily="34" charset="-122"/>
                <a:ea typeface="微软雅黑" pitchFamily="34" charset="-122"/>
              </a:rPr>
              <a:t>恢复第</a:t>
            </a:r>
            <a:r>
              <a:rPr lang="en-US" altLang="zh-CN" sz="1400" b="1" dirty="0">
                <a:solidFill>
                  <a:schemeClr val="bg1"/>
                </a:solidFill>
                <a:latin typeface="微软雅黑" pitchFamily="34" charset="-122"/>
                <a:ea typeface="微软雅黑" pitchFamily="34" charset="-122"/>
              </a:rPr>
              <a:t>1</a:t>
            </a:r>
            <a:r>
              <a:rPr lang="zh-CN" altLang="en-US" sz="1400" b="1" dirty="0">
                <a:solidFill>
                  <a:schemeClr val="bg1"/>
                </a:solidFill>
                <a:latin typeface="微软雅黑" pitchFamily="34" charset="-122"/>
                <a:ea typeface="微软雅黑" pitchFamily="34" charset="-122"/>
              </a:rPr>
              <a:t>个分区</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CC13F31C-BEA6-41ED-90BA-A27B22543641}"/>
              </a:ext>
            </a:extLst>
          </p:cNvPr>
          <p:cNvSpPr txBox="1"/>
          <p:nvPr/>
        </p:nvSpPr>
        <p:spPr>
          <a:xfrm>
            <a:off x="369365" y="1296928"/>
            <a:ext cx="4051560" cy="2575705"/>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2</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1400" dirty="0">
                <a:solidFill>
                  <a:schemeClr val="bg1"/>
                </a:solidFill>
                <a:latin typeface="微软雅黑" pitchFamily="34" charset="-122"/>
                <a:ea typeface="微软雅黑" pitchFamily="34" charset="-122"/>
              </a:rPr>
              <a:t>将上述两个参数（第</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分区的扇区数大小和隐藏扇区数）填写到该磁盘的第</a:t>
            </a:r>
            <a:r>
              <a:rPr lang="en-US" altLang="zh-CN" sz="1400" dirty="0">
                <a:solidFill>
                  <a:schemeClr val="bg1"/>
                </a:solidFill>
                <a:latin typeface="微软雅黑" pitchFamily="34" charset="-122"/>
                <a:ea typeface="微软雅黑" pitchFamily="34" charset="-122"/>
              </a:rPr>
              <a:t>0</a:t>
            </a:r>
            <a:r>
              <a:rPr lang="zh-CN" altLang="en-US" sz="1400" dirty="0">
                <a:solidFill>
                  <a:schemeClr val="bg1"/>
                </a:solidFill>
                <a:latin typeface="微软雅黑" pitchFamily="34" charset="-122"/>
                <a:ea typeface="微软雅黑" pitchFamily="34" charset="-122"/>
              </a:rPr>
              <a:t>扇区分区表中即可，这样第</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个分区的大小就恢复了，如下图</a:t>
            </a:r>
            <a:r>
              <a:rPr lang="en-US" altLang="zh-CN" sz="1400" dirty="0">
                <a:solidFill>
                  <a:schemeClr val="bg1"/>
                </a:solidFill>
                <a:latin typeface="微软雅黑" pitchFamily="34" charset="-122"/>
                <a:ea typeface="微软雅黑" pitchFamily="34" charset="-122"/>
              </a:rPr>
              <a:t>1-5</a:t>
            </a:r>
            <a:r>
              <a:rPr lang="zh-CN" altLang="en-US" sz="1400" dirty="0">
                <a:solidFill>
                  <a:schemeClr val="bg1"/>
                </a:solidFill>
                <a:latin typeface="微软雅黑" pitchFamily="34" charset="-122"/>
                <a:ea typeface="微软雅黑" pitchFamily="34" charset="-122"/>
              </a:rPr>
              <a:t>所示：</a:t>
            </a:r>
            <a:endParaRPr lang="zh-CN" altLang="zh-CN" sz="14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descr="13">
            <a:extLst>
              <a:ext uri="{FF2B5EF4-FFF2-40B4-BE49-F238E27FC236}">
                <a16:creationId xmlns:a16="http://schemas.microsoft.com/office/drawing/2014/main" id="{0372E9B2-55FF-419C-B8BF-E3B48C976937}"/>
              </a:ext>
            </a:extLst>
          </p:cNvPr>
          <p:cNvPicPr/>
          <p:nvPr/>
        </p:nvPicPr>
        <p:blipFill>
          <a:blip r:embed="rId3" cstate="print"/>
          <a:srcRect/>
          <a:stretch>
            <a:fillRect/>
          </a:stretch>
        </p:blipFill>
        <p:spPr bwMode="auto">
          <a:xfrm>
            <a:off x="4654379" y="1016497"/>
            <a:ext cx="4182040" cy="3659815"/>
          </a:xfrm>
          <a:prstGeom prst="rect">
            <a:avLst/>
          </a:prstGeom>
          <a:noFill/>
          <a:ln w="9525">
            <a:noFill/>
            <a:miter lim="800000"/>
            <a:headEnd/>
            <a:tailEnd/>
          </a:ln>
        </p:spPr>
      </p:pic>
    </p:spTree>
    <p:extLst>
      <p:ext uri="{BB962C8B-B14F-4D97-AF65-F5344CB8AC3E}">
        <p14:creationId xmlns:p14="http://schemas.microsoft.com/office/powerpoint/2010/main" val="21961164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0AD7E612-E973-4617-93BC-AE08F8174B30}"/>
              </a:ext>
            </a:extLst>
          </p:cNvPr>
          <p:cNvSpPr/>
          <p:nvPr/>
        </p:nvSpPr>
        <p:spPr>
          <a:xfrm>
            <a:off x="4637580" y="4655825"/>
            <a:ext cx="3196177"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1-6 EBR</a:t>
            </a:r>
            <a:r>
              <a:rPr lang="zh-CN" altLang="en-US" sz="1400" b="1" dirty="0">
                <a:solidFill>
                  <a:schemeClr val="bg1"/>
                </a:solidFill>
                <a:latin typeface="微软雅黑" pitchFamily="34" charset="-122"/>
                <a:ea typeface="微软雅黑" pitchFamily="34" charset="-122"/>
              </a:rPr>
              <a:t>起始位置</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2EF257DB-3B50-4950-9969-0A0D48B1CDC2}"/>
              </a:ext>
            </a:extLst>
          </p:cNvPr>
          <p:cNvSpPr txBox="1"/>
          <p:nvPr/>
        </p:nvSpPr>
        <p:spPr>
          <a:xfrm>
            <a:off x="440108" y="1279758"/>
            <a:ext cx="3621146" cy="3601627"/>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3</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1400" dirty="0">
                <a:solidFill>
                  <a:schemeClr val="bg1"/>
                </a:solidFill>
                <a:latin typeface="微软雅黑" pitchFamily="34" charset="-122"/>
                <a:ea typeface="微软雅黑" pitchFamily="34" charset="-122"/>
              </a:rPr>
              <a:t>恢复逻辑分区的大小。恢复的思路是用总的扇区数</a:t>
            </a:r>
            <a:r>
              <a:rPr lang="en-US" altLang="zh-CN" sz="1400" dirty="0">
                <a:solidFill>
                  <a:schemeClr val="bg1"/>
                </a:solidFill>
                <a:latin typeface="微软雅黑" pitchFamily="34" charset="-122"/>
                <a:ea typeface="微软雅黑" pitchFamily="34" charset="-122"/>
              </a:rPr>
              <a:t>-MBR</a:t>
            </a:r>
            <a:r>
              <a:rPr lang="zh-CN" altLang="en-US" sz="1400" dirty="0">
                <a:solidFill>
                  <a:schemeClr val="bg1"/>
                </a:solidFill>
                <a:latin typeface="微软雅黑" pitchFamily="34" charset="-122"/>
                <a:ea typeface="微软雅黑" pitchFamily="34" charset="-122"/>
              </a:rPr>
              <a:t>扇区</a:t>
            </a:r>
            <a:r>
              <a:rPr lang="en-US" altLang="zh-CN" sz="1400" dirty="0">
                <a:solidFill>
                  <a:schemeClr val="bg1"/>
                </a:solidFill>
                <a:latin typeface="微软雅黑" pitchFamily="34" charset="-122"/>
                <a:ea typeface="微软雅黑" pitchFamily="34" charset="-122"/>
              </a:rPr>
              <a:t>-F(</a:t>
            </a:r>
            <a:r>
              <a:rPr lang="zh-CN" altLang="en-US" sz="1400" dirty="0">
                <a:solidFill>
                  <a:schemeClr val="bg1"/>
                </a:solidFill>
                <a:latin typeface="微软雅黑" pitchFamily="34" charset="-122"/>
                <a:ea typeface="微软雅黑" pitchFamily="34" charset="-122"/>
              </a:rPr>
              <a:t>主分区扇区大小</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，如果</a:t>
            </a:r>
            <a:r>
              <a:rPr lang="en-US" altLang="zh-CN" sz="1400" dirty="0">
                <a:solidFill>
                  <a:schemeClr val="bg1"/>
                </a:solidFill>
                <a:latin typeface="微软雅黑" pitchFamily="34" charset="-122"/>
                <a:ea typeface="微软雅黑" pitchFamily="34" charset="-122"/>
              </a:rPr>
              <a:t>MBR+F(</a:t>
            </a:r>
            <a:r>
              <a:rPr lang="zh-CN" altLang="en-US" sz="1400" dirty="0">
                <a:solidFill>
                  <a:schemeClr val="bg1"/>
                </a:solidFill>
                <a:latin typeface="微软雅黑" pitchFamily="34" charset="-122"/>
                <a:ea typeface="微软雅黑" pitchFamily="34" charset="-122"/>
              </a:rPr>
              <a:t>分区扇区大小</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不是第</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个</a:t>
            </a:r>
            <a:r>
              <a:rPr lang="en-US" altLang="zh-CN" sz="1400" dirty="0">
                <a:solidFill>
                  <a:schemeClr val="bg1"/>
                </a:solidFill>
                <a:latin typeface="微软雅黑" pitchFamily="34" charset="-122"/>
                <a:ea typeface="微软雅黑" pitchFamily="34" charset="-122"/>
              </a:rPr>
              <a:t>EBR</a:t>
            </a:r>
            <a:r>
              <a:rPr lang="zh-CN" altLang="en-US" sz="1400" dirty="0">
                <a:solidFill>
                  <a:schemeClr val="bg1"/>
                </a:solidFill>
                <a:latin typeface="微软雅黑" pitchFamily="34" charset="-122"/>
                <a:ea typeface="微软雅黑" pitchFamily="34" charset="-122"/>
              </a:rPr>
              <a:t>起始位置的话就查询</a:t>
            </a:r>
            <a:r>
              <a:rPr lang="en-US" altLang="zh-CN" sz="1400" dirty="0">
                <a:solidFill>
                  <a:schemeClr val="bg1"/>
                </a:solidFill>
                <a:latin typeface="微软雅黑" pitchFamily="34" charset="-122"/>
                <a:ea typeface="微软雅黑" pitchFamily="34" charset="-122"/>
              </a:rPr>
              <a:t>55AA</a:t>
            </a:r>
            <a:r>
              <a:rPr lang="zh-CN" altLang="en-US" sz="1400" dirty="0">
                <a:solidFill>
                  <a:schemeClr val="bg1"/>
                </a:solidFill>
                <a:latin typeface="微软雅黑" pitchFamily="34" charset="-122"/>
                <a:ea typeface="微软雅黑" pitchFamily="34" charset="-122"/>
              </a:rPr>
              <a:t>结束标志即可，用</a:t>
            </a:r>
            <a:r>
              <a:rPr lang="en-US" altLang="zh-CN" sz="1400" dirty="0">
                <a:solidFill>
                  <a:schemeClr val="bg1"/>
                </a:solidFill>
                <a:latin typeface="微软雅黑" pitchFamily="34" charset="-122"/>
                <a:ea typeface="微软雅黑" pitchFamily="34" charset="-122"/>
              </a:rPr>
              <a:t>F3</a:t>
            </a:r>
            <a:r>
              <a:rPr lang="zh-CN" altLang="en-US" sz="1400" dirty="0">
                <a:solidFill>
                  <a:schemeClr val="bg1"/>
                </a:solidFill>
                <a:latin typeface="微软雅黑" pitchFamily="34" charset="-122"/>
                <a:ea typeface="微软雅黑" pitchFamily="34" charset="-122"/>
              </a:rPr>
              <a:t>搜索直到找到第</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个</a:t>
            </a:r>
            <a:r>
              <a:rPr lang="en-US" altLang="zh-CN" sz="1400" dirty="0">
                <a:solidFill>
                  <a:schemeClr val="bg1"/>
                </a:solidFill>
                <a:latin typeface="微软雅黑" pitchFamily="34" charset="-122"/>
                <a:ea typeface="微软雅黑" pitchFamily="34" charset="-122"/>
              </a:rPr>
              <a:t>EBR</a:t>
            </a:r>
            <a:r>
              <a:rPr lang="zh-CN" altLang="en-US" sz="1400" dirty="0">
                <a:solidFill>
                  <a:schemeClr val="bg1"/>
                </a:solidFill>
                <a:latin typeface="微软雅黑" pitchFamily="34" charset="-122"/>
                <a:ea typeface="微软雅黑" pitchFamily="34" charset="-122"/>
              </a:rPr>
              <a:t>起始位置</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，如下图</a:t>
            </a:r>
            <a:r>
              <a:rPr lang="en-US" altLang="zh-CN" sz="1400" dirty="0">
                <a:solidFill>
                  <a:schemeClr val="bg1"/>
                </a:solidFill>
                <a:latin typeface="微软雅黑" pitchFamily="34" charset="-122"/>
                <a:ea typeface="微软雅黑" pitchFamily="34" charset="-122"/>
              </a:rPr>
              <a:t>1-6</a:t>
            </a:r>
            <a:r>
              <a:rPr lang="zh-CN" altLang="en-US" sz="1400" dirty="0">
                <a:solidFill>
                  <a:schemeClr val="bg1"/>
                </a:solidFill>
                <a:latin typeface="微软雅黑" pitchFamily="34" charset="-122"/>
                <a:ea typeface="微软雅黑" pitchFamily="34" charset="-122"/>
              </a:rPr>
              <a:t>所示：</a:t>
            </a:r>
            <a:endParaRPr lang="zh-CN" altLang="zh-CN" sz="14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47626F9C-C995-4E3A-A39D-0CE03D05558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3</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descr="13">
            <a:extLst>
              <a:ext uri="{FF2B5EF4-FFF2-40B4-BE49-F238E27FC236}">
                <a16:creationId xmlns:a16="http://schemas.microsoft.com/office/drawing/2014/main" id="{ED8E417C-D20D-4C49-94AE-3D7EFFF58B12}"/>
              </a:ext>
            </a:extLst>
          </p:cNvPr>
          <p:cNvPicPr/>
          <p:nvPr/>
        </p:nvPicPr>
        <p:blipFill>
          <a:blip r:embed="rId3" cstate="print"/>
          <a:srcRect/>
          <a:stretch>
            <a:fillRect/>
          </a:stretch>
        </p:blipFill>
        <p:spPr bwMode="auto">
          <a:xfrm>
            <a:off x="4365336" y="997964"/>
            <a:ext cx="4327655" cy="3631276"/>
          </a:xfrm>
          <a:prstGeom prst="rect">
            <a:avLst/>
          </a:prstGeom>
          <a:noFill/>
          <a:ln w="9525">
            <a:noFill/>
            <a:miter lim="800000"/>
            <a:headEnd/>
            <a:tailEnd/>
          </a:ln>
        </p:spPr>
      </p:pic>
    </p:spTree>
    <p:extLst>
      <p:ext uri="{BB962C8B-B14F-4D97-AF65-F5344CB8AC3E}">
        <p14:creationId xmlns:p14="http://schemas.microsoft.com/office/powerpoint/2010/main" val="21379661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2F17EFA7-846B-4C8A-9910-A486EA1C9455}"/>
              </a:ext>
            </a:extLst>
          </p:cNvPr>
          <p:cNvSpPr/>
          <p:nvPr/>
        </p:nvSpPr>
        <p:spPr>
          <a:xfrm>
            <a:off x="4906740" y="4714881"/>
            <a:ext cx="3196177"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1-7 </a:t>
            </a:r>
            <a:r>
              <a:rPr lang="zh-CN" altLang="en-US" sz="1400" b="1" dirty="0">
                <a:solidFill>
                  <a:schemeClr val="bg1"/>
                </a:solidFill>
                <a:latin typeface="微软雅黑" pitchFamily="34" charset="-122"/>
                <a:ea typeface="微软雅黑" pitchFamily="34" charset="-122"/>
              </a:rPr>
              <a:t>计算逻辑分区的大小</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13ED63F5-0D49-47BC-93EE-7680989E226A}"/>
              </a:ext>
            </a:extLst>
          </p:cNvPr>
          <p:cNvSpPr txBox="1"/>
          <p:nvPr/>
        </p:nvSpPr>
        <p:spPr>
          <a:xfrm>
            <a:off x="436205" y="1209798"/>
            <a:ext cx="3452055" cy="3601627"/>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4</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ts val="4000"/>
              </a:lnSpc>
              <a:spcAft>
                <a:spcPts val="600"/>
              </a:spcAft>
            </a:pPr>
            <a:r>
              <a:rPr lang="zh-CN" altLang="en-US" sz="1400" dirty="0">
                <a:solidFill>
                  <a:schemeClr val="bg1"/>
                </a:solidFill>
                <a:latin typeface="微软雅黑" pitchFamily="34" charset="-122"/>
                <a:ea typeface="微软雅黑" pitchFamily="34" charset="-122"/>
              </a:rPr>
              <a:t>上图中</a:t>
            </a:r>
            <a:r>
              <a:rPr lang="en-US" altLang="zh-CN" sz="1400" dirty="0">
                <a:solidFill>
                  <a:schemeClr val="bg1"/>
                </a:solidFill>
                <a:latin typeface="微软雅黑" pitchFamily="34" charset="-122"/>
                <a:ea typeface="微软雅黑" pitchFamily="34" charset="-122"/>
              </a:rPr>
              <a:t>62918593</a:t>
            </a:r>
            <a:r>
              <a:rPr lang="zh-CN" altLang="en-US" sz="1400" dirty="0">
                <a:solidFill>
                  <a:schemeClr val="bg1"/>
                </a:solidFill>
                <a:latin typeface="微软雅黑" pitchFamily="34" charset="-122"/>
                <a:ea typeface="微软雅黑" pitchFamily="34" charset="-122"/>
              </a:rPr>
              <a:t>扇区位置就是</a:t>
            </a:r>
            <a:r>
              <a:rPr lang="en-US" altLang="zh-CN" sz="1400" dirty="0">
                <a:solidFill>
                  <a:schemeClr val="bg1"/>
                </a:solidFill>
                <a:latin typeface="微软雅黑" pitchFamily="34" charset="-122"/>
                <a:ea typeface="微软雅黑" pitchFamily="34" charset="-122"/>
              </a:rPr>
              <a:t>EBR1</a:t>
            </a:r>
            <a:r>
              <a:rPr lang="zh-CN" altLang="en-US" sz="1400" dirty="0">
                <a:solidFill>
                  <a:schemeClr val="bg1"/>
                </a:solidFill>
                <a:latin typeface="微软雅黑" pitchFamily="34" charset="-122"/>
                <a:ea typeface="微软雅黑" pitchFamily="34" charset="-122"/>
              </a:rPr>
              <a:t>的起始位置，换成十六进制再反过来填写就可以了，即</a:t>
            </a:r>
            <a:r>
              <a:rPr lang="en-US" altLang="zh-CN" sz="1400" dirty="0">
                <a:solidFill>
                  <a:schemeClr val="bg1"/>
                </a:solidFill>
                <a:latin typeface="微软雅黑" pitchFamily="34" charset="-122"/>
                <a:ea typeface="微软雅黑" pitchFamily="34" charset="-122"/>
              </a:rPr>
              <a:t>C1 0F C0 03</a:t>
            </a:r>
            <a:r>
              <a:rPr lang="zh-CN" altLang="en-US" sz="1400" dirty="0">
                <a:solidFill>
                  <a:schemeClr val="bg1"/>
                </a:solidFill>
                <a:latin typeface="微软雅黑" pitchFamily="34" charset="-122"/>
                <a:ea typeface="微软雅黑" pitchFamily="34" charset="-122"/>
              </a:rPr>
              <a:t>；接下来用该磁盘总的扇区数大小</a:t>
            </a:r>
            <a:r>
              <a:rPr lang="en-US" altLang="zh-CN" sz="1400" dirty="0">
                <a:solidFill>
                  <a:schemeClr val="bg1"/>
                </a:solidFill>
                <a:latin typeface="微软雅黑" pitchFamily="34" charset="-122"/>
                <a:ea typeface="微软雅黑" pitchFamily="34" charset="-122"/>
              </a:rPr>
              <a:t>-EBR1</a:t>
            </a:r>
            <a:r>
              <a:rPr lang="zh-CN" altLang="en-US" sz="1400" dirty="0">
                <a:solidFill>
                  <a:schemeClr val="bg1"/>
                </a:solidFill>
                <a:latin typeface="微软雅黑" pitchFamily="34" charset="-122"/>
                <a:ea typeface="微软雅黑" pitchFamily="34" charset="-122"/>
              </a:rPr>
              <a:t>起始扇区数</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逻辑分区的总扇区数。如下图</a:t>
            </a:r>
            <a:r>
              <a:rPr lang="en-US" altLang="zh-CN" sz="1400" dirty="0">
                <a:solidFill>
                  <a:schemeClr val="bg1"/>
                </a:solidFill>
                <a:latin typeface="微软雅黑" pitchFamily="34" charset="-122"/>
                <a:ea typeface="微软雅黑" pitchFamily="34" charset="-122"/>
              </a:rPr>
              <a:t>1-7</a:t>
            </a:r>
            <a:r>
              <a:rPr lang="zh-CN" altLang="en-US" sz="1400" dirty="0">
                <a:solidFill>
                  <a:schemeClr val="bg1"/>
                </a:solidFill>
                <a:latin typeface="微软雅黑" pitchFamily="34" charset="-122"/>
                <a:ea typeface="微软雅黑" pitchFamily="34" charset="-122"/>
              </a:rPr>
              <a:t>所示：</a:t>
            </a:r>
            <a:endParaRPr lang="zh-CN" altLang="zh-CN" sz="14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C6C8561D-9B9E-4A95-8638-CE246D9B900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4</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descr="13">
            <a:extLst>
              <a:ext uri="{FF2B5EF4-FFF2-40B4-BE49-F238E27FC236}">
                <a16:creationId xmlns:a16="http://schemas.microsoft.com/office/drawing/2014/main" id="{D5349185-0306-44B4-B9DF-7F8D21C05417}"/>
              </a:ext>
            </a:extLst>
          </p:cNvPr>
          <p:cNvPicPr/>
          <p:nvPr/>
        </p:nvPicPr>
        <p:blipFill>
          <a:blip r:embed="rId3" cstate="print"/>
          <a:srcRect/>
          <a:stretch>
            <a:fillRect/>
          </a:stretch>
        </p:blipFill>
        <p:spPr bwMode="auto">
          <a:xfrm>
            <a:off x="4592422" y="1055365"/>
            <a:ext cx="4215370" cy="3659562"/>
          </a:xfrm>
          <a:prstGeom prst="rect">
            <a:avLst/>
          </a:prstGeom>
          <a:noFill/>
          <a:ln w="9525">
            <a:noFill/>
            <a:miter lim="800000"/>
            <a:headEnd/>
            <a:tailEnd/>
          </a:ln>
        </p:spPr>
      </p:pic>
    </p:spTree>
    <p:extLst>
      <p:ext uri="{BB962C8B-B14F-4D97-AF65-F5344CB8AC3E}">
        <p14:creationId xmlns:p14="http://schemas.microsoft.com/office/powerpoint/2010/main" val="40886114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1" name="矩形 10">
            <a:extLst>
              <a:ext uri="{FF2B5EF4-FFF2-40B4-BE49-F238E27FC236}">
                <a16:creationId xmlns:a16="http://schemas.microsoft.com/office/drawing/2014/main" id="{2F17EFA7-846B-4C8A-9910-A486EA1C9455}"/>
              </a:ext>
            </a:extLst>
          </p:cNvPr>
          <p:cNvSpPr/>
          <p:nvPr/>
        </p:nvSpPr>
        <p:spPr>
          <a:xfrm>
            <a:off x="4758459" y="4622107"/>
            <a:ext cx="3196177" cy="327397"/>
          </a:xfrm>
          <a:prstGeom prst="rect">
            <a:avLst/>
          </a:prstGeom>
        </p:spPr>
        <p:txBody>
          <a:bodyPr wrap="square">
            <a:spAutoFit/>
          </a:bodyPr>
          <a:lstStyle/>
          <a:p>
            <a:pPr indent="266700" algn="ctr">
              <a:lnSpc>
                <a:spcPts val="2000"/>
              </a:lnSpc>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1-8 </a:t>
            </a:r>
            <a:r>
              <a:rPr lang="zh-CN" altLang="en-US" sz="1400" b="1" dirty="0">
                <a:solidFill>
                  <a:schemeClr val="bg1"/>
                </a:solidFill>
                <a:latin typeface="微软雅黑" pitchFamily="34" charset="-122"/>
                <a:ea typeface="微软雅黑" pitchFamily="34" charset="-122"/>
              </a:rPr>
              <a:t>修复后的磁盘</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id="{13ED63F5-0D49-47BC-93EE-7680989E226A}"/>
              </a:ext>
            </a:extLst>
          </p:cNvPr>
          <p:cNvSpPr txBox="1"/>
          <p:nvPr/>
        </p:nvSpPr>
        <p:spPr>
          <a:xfrm>
            <a:off x="436205" y="1209798"/>
            <a:ext cx="2933071" cy="3560590"/>
          </a:xfrm>
          <a:prstGeom prst="rect">
            <a:avLst/>
          </a:prstGeom>
          <a:noFill/>
        </p:spPr>
        <p:txBody>
          <a:bodyPr wrap="square" rtlCol="0">
            <a:spAutoFit/>
          </a:bodyPr>
          <a:lstStyle/>
          <a:p>
            <a:pPr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5</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gn="just">
              <a:lnSpc>
                <a:spcPct val="200000"/>
              </a:lnSpc>
              <a:spcAft>
                <a:spcPts val="600"/>
              </a:spcAft>
            </a:pPr>
            <a:r>
              <a:rPr lang="zh-CN" altLang="en-US" sz="1400" dirty="0">
                <a:solidFill>
                  <a:schemeClr val="bg1"/>
                </a:solidFill>
                <a:latin typeface="微软雅黑" pitchFamily="34" charset="-122"/>
                <a:ea typeface="微软雅黑" pitchFamily="34" charset="-122"/>
              </a:rPr>
              <a:t>上图中</a:t>
            </a:r>
            <a:r>
              <a:rPr lang="en-US" altLang="zh-CN" sz="1400" dirty="0">
                <a:solidFill>
                  <a:schemeClr val="bg1"/>
                </a:solidFill>
                <a:latin typeface="微软雅黑" pitchFamily="34" charset="-122"/>
                <a:ea typeface="微软雅黑" pitchFamily="34" charset="-122"/>
              </a:rPr>
              <a:t>C1 0F C0 03</a:t>
            </a:r>
            <a:r>
              <a:rPr lang="zh-CN" altLang="en-US" sz="1400" dirty="0">
                <a:solidFill>
                  <a:schemeClr val="bg1"/>
                </a:solidFill>
                <a:latin typeface="微软雅黑" pitchFamily="34" charset="-122"/>
                <a:ea typeface="微软雅黑" pitchFamily="34" charset="-122"/>
              </a:rPr>
              <a:t>就是</a:t>
            </a:r>
            <a:r>
              <a:rPr lang="en-US" altLang="zh-CN" sz="1400" dirty="0">
                <a:solidFill>
                  <a:schemeClr val="bg1"/>
                </a:solidFill>
                <a:latin typeface="微软雅黑" pitchFamily="34" charset="-122"/>
                <a:ea typeface="微软雅黑" pitchFamily="34" charset="-122"/>
              </a:rPr>
              <a:t>62918593</a:t>
            </a:r>
            <a:r>
              <a:rPr lang="zh-CN" altLang="en-US" sz="1400" dirty="0">
                <a:solidFill>
                  <a:schemeClr val="bg1"/>
                </a:solidFill>
                <a:latin typeface="微软雅黑" pitchFamily="34" charset="-122"/>
                <a:ea typeface="微软雅黑" pitchFamily="34" charset="-122"/>
              </a:rPr>
              <a:t>的十六进制数转换后按低字节在前的存储方式写入分区表项，而</a:t>
            </a:r>
            <a:r>
              <a:rPr lang="en-US" altLang="zh-CN" sz="1400" dirty="0">
                <a:solidFill>
                  <a:schemeClr val="bg1"/>
                </a:solidFill>
                <a:latin typeface="微软雅黑" pitchFamily="34" charset="-122"/>
                <a:ea typeface="微软雅黑" pitchFamily="34" charset="-122"/>
              </a:rPr>
              <a:t>F4 7D E1 0E</a:t>
            </a:r>
            <a:r>
              <a:rPr lang="zh-CN" altLang="en-US" sz="1400" dirty="0">
                <a:solidFill>
                  <a:schemeClr val="bg1"/>
                </a:solidFill>
                <a:latin typeface="微软雅黑" pitchFamily="34" charset="-122"/>
                <a:ea typeface="微软雅黑" pitchFamily="34" charset="-122"/>
              </a:rPr>
              <a:t>就是磁盘的逻辑分区的总扇区数，这样硬盘所有的盘就可以恢复出来了，如下如</a:t>
            </a:r>
            <a:r>
              <a:rPr lang="en-US" altLang="zh-CN" sz="1400" dirty="0">
                <a:solidFill>
                  <a:schemeClr val="bg1"/>
                </a:solidFill>
                <a:latin typeface="微软雅黑" pitchFamily="34" charset="-122"/>
                <a:ea typeface="微软雅黑" pitchFamily="34" charset="-122"/>
              </a:rPr>
              <a:t>1-8</a:t>
            </a:r>
            <a:r>
              <a:rPr lang="zh-CN" altLang="en-US" sz="1400" dirty="0">
                <a:solidFill>
                  <a:schemeClr val="bg1"/>
                </a:solidFill>
                <a:latin typeface="微软雅黑" pitchFamily="34" charset="-122"/>
                <a:ea typeface="微软雅黑" pitchFamily="34" charset="-122"/>
              </a:rPr>
              <a:t>所示：</a:t>
            </a:r>
            <a:endParaRPr lang="zh-CN" altLang="zh-CN" sz="14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C6C8561D-9B9E-4A95-8638-CE246D9B9004}"/>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5</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6" name="图片 15" descr="13">
            <a:extLst>
              <a:ext uri="{FF2B5EF4-FFF2-40B4-BE49-F238E27FC236}">
                <a16:creationId xmlns:a16="http://schemas.microsoft.com/office/drawing/2014/main" id="{6D6DD96C-CFFA-43FF-A60D-AF888C2298B1}"/>
              </a:ext>
            </a:extLst>
          </p:cNvPr>
          <p:cNvPicPr/>
          <p:nvPr/>
        </p:nvPicPr>
        <p:blipFill>
          <a:blip r:embed="rId3" cstate="print"/>
          <a:srcRect/>
          <a:stretch>
            <a:fillRect/>
          </a:stretch>
        </p:blipFill>
        <p:spPr bwMode="auto">
          <a:xfrm>
            <a:off x="3459892" y="1128583"/>
            <a:ext cx="5481595" cy="3443417"/>
          </a:xfrm>
          <a:prstGeom prst="rect">
            <a:avLst/>
          </a:prstGeom>
          <a:noFill/>
          <a:ln w="9525">
            <a:noFill/>
            <a:miter lim="800000"/>
            <a:headEnd/>
            <a:tailEnd/>
          </a:ln>
        </p:spPr>
      </p:pic>
    </p:spTree>
    <p:extLst>
      <p:ext uri="{BB962C8B-B14F-4D97-AF65-F5344CB8AC3E}">
        <p14:creationId xmlns:p14="http://schemas.microsoft.com/office/powerpoint/2010/main" val="29498505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05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学习小结</a:t>
            </a:r>
          </a:p>
        </p:txBody>
      </p:sp>
      <p:sp>
        <p:nvSpPr>
          <p:cNvPr id="10" name="iconfont-1187-868386">
            <a:extLst>
              <a:ext uri="{FF2B5EF4-FFF2-40B4-BE49-F238E27FC236}">
                <a16:creationId xmlns:a16="http://schemas.microsoft.com/office/drawing/2014/main" id="{F91E9EE3-D69A-44D8-8D8F-3296451CF028}"/>
              </a:ext>
            </a:extLst>
          </p:cNvPr>
          <p:cNvSpPr>
            <a:spLocks noChangeAspect="1"/>
          </p:cNvSpPr>
          <p:nvPr/>
        </p:nvSpPr>
        <p:spPr bwMode="auto">
          <a:xfrm>
            <a:off x="4285543" y="1006091"/>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0832134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839173" y="1033363"/>
            <a:ext cx="7247552" cy="683136"/>
          </a:xfrm>
          <a:prstGeom prst="rect">
            <a:avLst/>
          </a:prstGeom>
          <a:noFill/>
        </p:spPr>
        <p:txBody>
          <a:bodyPr wrap="square" rtlCol="0">
            <a:spAutoFit/>
          </a:bodyPr>
          <a:lstStyle/>
          <a:p>
            <a:pPr>
              <a:lnSpc>
                <a:spcPct val="130000"/>
              </a:lnSpc>
              <a:spcAft>
                <a:spcPts val="600"/>
              </a:spcAft>
            </a:pPr>
            <a:r>
              <a:rPr lang="en-US" altLang="zh-CN" dirty="0">
                <a:solidFill>
                  <a:schemeClr val="bg1"/>
                </a:solidFill>
                <a:latin typeface="微软雅黑" pitchFamily="34" charset="-122"/>
                <a:ea typeface="微软雅黑" pitchFamily="34" charset="-122"/>
              </a:rPr>
              <a:t>1.</a:t>
            </a:r>
            <a:r>
              <a:rPr lang="zh-CN" altLang="en-US" dirty="0">
                <a:solidFill>
                  <a:schemeClr val="bg1"/>
                </a:solidFill>
                <a:latin typeface="微软雅黑" pitchFamily="34" charset="-122"/>
                <a:ea typeface="微软雅黑" pitchFamily="34" charset="-122"/>
              </a:rPr>
              <a:t>了解</a:t>
            </a:r>
            <a:r>
              <a:rPr lang="en-US" altLang="zh-CN" dirty="0">
                <a:solidFill>
                  <a:schemeClr val="bg1"/>
                </a:solidFill>
                <a:latin typeface="微软雅黑" pitchFamily="34" charset="-122"/>
                <a:ea typeface="微软雅黑" pitchFamily="34" charset="-122"/>
              </a:rPr>
              <a:t>NTFS</a:t>
            </a:r>
            <a:r>
              <a:rPr lang="zh-CN" altLang="en-US" dirty="0">
                <a:solidFill>
                  <a:schemeClr val="bg1"/>
                </a:solidFill>
                <a:latin typeface="微软雅黑" pitchFamily="34" charset="-122"/>
                <a:ea typeface="微软雅黑" pitchFamily="34" charset="-122"/>
              </a:rPr>
              <a:t>文件系统的</a:t>
            </a:r>
            <a:r>
              <a:rPr lang="en-US" altLang="zh-CN" dirty="0">
                <a:solidFill>
                  <a:schemeClr val="bg1"/>
                </a:solidFill>
                <a:latin typeface="微软雅黑" pitchFamily="34" charset="-122"/>
                <a:ea typeface="微软雅黑" pitchFamily="34" charset="-122"/>
              </a:rPr>
              <a:t>MBR</a:t>
            </a:r>
            <a:r>
              <a:rPr lang="zh-CN" altLang="en-US" dirty="0">
                <a:solidFill>
                  <a:schemeClr val="bg1"/>
                </a:solidFill>
                <a:latin typeface="微软雅黑" pitchFamily="34" charset="-122"/>
                <a:ea typeface="微软雅黑" pitchFamily="34" charset="-122"/>
              </a:rPr>
              <a:t>基本结构。</a:t>
            </a:r>
          </a:p>
          <a:p>
            <a:pPr>
              <a:lnSpc>
                <a:spcPct val="130000"/>
              </a:lnSpc>
              <a:spcAft>
                <a:spcPts val="600"/>
              </a:spcAft>
            </a:pPr>
            <a:r>
              <a:rPr lang="en-US" altLang="zh-CN" dirty="0">
                <a:solidFill>
                  <a:schemeClr val="bg1"/>
                </a:solidFill>
                <a:latin typeface="微软雅黑" pitchFamily="34" charset="-122"/>
                <a:ea typeface="微软雅黑" pitchFamily="34" charset="-122"/>
              </a:rPr>
              <a:t>2.</a:t>
            </a:r>
            <a:r>
              <a:rPr lang="zh-CN" altLang="en-US" dirty="0">
                <a:solidFill>
                  <a:schemeClr val="bg1"/>
                </a:solidFill>
                <a:latin typeface="微软雅黑" pitchFamily="34" charset="-122"/>
                <a:ea typeface="微软雅黑" pitchFamily="34" charset="-122"/>
              </a:rPr>
              <a:t>利用数据恢复软件完成</a:t>
            </a:r>
            <a:r>
              <a:rPr lang="en-US" altLang="zh-CN" dirty="0">
                <a:solidFill>
                  <a:schemeClr val="bg1"/>
                </a:solidFill>
                <a:latin typeface="微软雅黑" pitchFamily="34" charset="-122"/>
                <a:ea typeface="微软雅黑" pitchFamily="34" charset="-122"/>
              </a:rPr>
              <a:t>NTFS</a:t>
            </a:r>
            <a:r>
              <a:rPr lang="zh-CN" altLang="en-US" dirty="0">
                <a:solidFill>
                  <a:schemeClr val="bg1"/>
                </a:solidFill>
                <a:latin typeface="微软雅黑" pitchFamily="34" charset="-122"/>
                <a:ea typeface="微软雅黑" pitchFamily="34" charset="-122"/>
              </a:rPr>
              <a:t>文件系统误</a:t>
            </a:r>
            <a:r>
              <a:rPr lang="en-US" altLang="zh-CN" dirty="0">
                <a:solidFill>
                  <a:schemeClr val="bg1"/>
                </a:solidFill>
                <a:latin typeface="微软雅黑" pitchFamily="34" charset="-122"/>
                <a:ea typeface="微软雅黑" pitchFamily="34" charset="-122"/>
              </a:rPr>
              <a:t>Ghost</a:t>
            </a:r>
            <a:r>
              <a:rPr lang="zh-CN" altLang="en-US" dirty="0">
                <a:solidFill>
                  <a:schemeClr val="bg1"/>
                </a:solidFill>
                <a:latin typeface="微软雅黑" pitchFamily="34" charset="-122"/>
                <a:ea typeface="微软雅黑" pitchFamily="34" charset="-122"/>
              </a:rPr>
              <a:t>故障恢复流程。</a:t>
            </a:r>
          </a:p>
        </p:txBody>
      </p:sp>
      <p:graphicFrame>
        <p:nvGraphicFramePr>
          <p:cNvPr id="2" name="表格 1">
            <a:extLst>
              <a:ext uri="{FF2B5EF4-FFF2-40B4-BE49-F238E27FC236}">
                <a16:creationId xmlns:a16="http://schemas.microsoft.com/office/drawing/2014/main" id="{CDF889FF-4BA9-4DAB-A119-C7DE416B2D60}"/>
              </a:ext>
            </a:extLst>
          </p:cNvPr>
          <p:cNvGraphicFramePr>
            <a:graphicFrameLocks noGrp="1"/>
          </p:cNvGraphicFramePr>
          <p:nvPr>
            <p:extLst>
              <p:ext uri="{D42A27DB-BD31-4B8C-83A1-F6EECF244321}">
                <p14:modId xmlns:p14="http://schemas.microsoft.com/office/powerpoint/2010/main" val="945188144"/>
              </p:ext>
            </p:extLst>
          </p:nvPr>
        </p:nvGraphicFramePr>
        <p:xfrm>
          <a:off x="479410" y="2051890"/>
          <a:ext cx="8442168" cy="2750223"/>
        </p:xfrm>
        <a:graphic>
          <a:graphicData uri="http://schemas.openxmlformats.org/drawingml/2006/table">
            <a:tbl>
              <a:tblPr firstRow="1" firstCol="1" bandRow="1">
                <a:tableStyleId>{16D9F66E-5EB9-4882-86FB-DCBF35E3C3E4}</a:tableStyleId>
              </a:tblPr>
              <a:tblGrid>
                <a:gridCol w="1121863">
                  <a:extLst>
                    <a:ext uri="{9D8B030D-6E8A-4147-A177-3AD203B41FA5}">
                      <a16:colId xmlns:a16="http://schemas.microsoft.com/office/drawing/2014/main" val="522211738"/>
                    </a:ext>
                  </a:extLst>
                </a:gridCol>
                <a:gridCol w="812413">
                  <a:extLst>
                    <a:ext uri="{9D8B030D-6E8A-4147-A177-3AD203B41FA5}">
                      <a16:colId xmlns:a16="http://schemas.microsoft.com/office/drawing/2014/main" val="2058841732"/>
                    </a:ext>
                  </a:extLst>
                </a:gridCol>
                <a:gridCol w="3789406">
                  <a:extLst>
                    <a:ext uri="{9D8B030D-6E8A-4147-A177-3AD203B41FA5}">
                      <a16:colId xmlns:a16="http://schemas.microsoft.com/office/drawing/2014/main" val="3117453133"/>
                    </a:ext>
                  </a:extLst>
                </a:gridCol>
                <a:gridCol w="856735">
                  <a:extLst>
                    <a:ext uri="{9D8B030D-6E8A-4147-A177-3AD203B41FA5}">
                      <a16:colId xmlns:a16="http://schemas.microsoft.com/office/drawing/2014/main" val="1623130223"/>
                    </a:ext>
                  </a:extLst>
                </a:gridCol>
                <a:gridCol w="766119">
                  <a:extLst>
                    <a:ext uri="{9D8B030D-6E8A-4147-A177-3AD203B41FA5}">
                      <a16:colId xmlns:a16="http://schemas.microsoft.com/office/drawing/2014/main" val="2214693929"/>
                    </a:ext>
                  </a:extLst>
                </a:gridCol>
                <a:gridCol w="1095632">
                  <a:extLst>
                    <a:ext uri="{9D8B030D-6E8A-4147-A177-3AD203B41FA5}">
                      <a16:colId xmlns:a16="http://schemas.microsoft.com/office/drawing/2014/main" val="2928093819"/>
                    </a:ext>
                  </a:extLst>
                </a:gridCol>
              </a:tblGrid>
              <a:tr h="496077">
                <a:tc gridSpan="2">
                  <a:txBody>
                    <a:bodyPr/>
                    <a:lstStyle/>
                    <a:p>
                      <a:pPr indent="125730" algn="ctr">
                        <a:lnSpc>
                          <a:spcPct val="150000"/>
                        </a:lnSpc>
                      </a:pPr>
                      <a:r>
                        <a:rPr lang="zh-CN" sz="1050" kern="0" dirty="0">
                          <a:effectLst/>
                        </a:rPr>
                        <a:t>评价主体</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indent="267970" algn="ctr">
                        <a:lnSpc>
                          <a:spcPct val="150000"/>
                        </a:lnSpc>
                      </a:pPr>
                      <a:r>
                        <a:rPr lang="zh-CN" sz="1050" kern="0">
                          <a:effectLst/>
                        </a:rPr>
                        <a:t>评分标准</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50000"/>
                        </a:lnSpc>
                      </a:pPr>
                      <a:r>
                        <a:rPr lang="zh-CN" sz="1050" kern="0" dirty="0">
                          <a:effectLst/>
                        </a:rPr>
                        <a:t>分值</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nSpc>
                          <a:spcPct val="150000"/>
                        </a:lnSpc>
                      </a:pPr>
                      <a:r>
                        <a:rPr lang="zh-CN" sz="1050" kern="0" dirty="0">
                          <a:effectLst/>
                        </a:rPr>
                        <a:t>学生评价</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nSpc>
                          <a:spcPct val="150000"/>
                        </a:lnSpc>
                      </a:pPr>
                      <a:r>
                        <a:rPr lang="zh-CN" sz="1050" kern="0" dirty="0">
                          <a:effectLst/>
                        </a:rPr>
                        <a:t>教师评价</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2750334"/>
                  </a:ext>
                </a:extLst>
              </a:tr>
              <a:tr h="900759">
                <a:tc rowSpan="2">
                  <a:txBody>
                    <a:bodyPr/>
                    <a:lstStyle/>
                    <a:p>
                      <a:pPr indent="127000" algn="ctr">
                        <a:lnSpc>
                          <a:spcPct val="150000"/>
                        </a:lnSpc>
                      </a:pPr>
                      <a:r>
                        <a:rPr lang="zh-CN" sz="1050" kern="0">
                          <a:effectLst/>
                        </a:rPr>
                        <a:t>任务二</a:t>
                      </a:r>
                      <a:endParaRPr lang="zh-CN" sz="1050" kern="100">
                        <a:effectLst/>
                      </a:endParaRPr>
                    </a:p>
                    <a:p>
                      <a:pPr indent="127000" algn="ctr">
                        <a:lnSpc>
                          <a:spcPct val="150000"/>
                        </a:lnSpc>
                      </a:pPr>
                      <a:r>
                        <a:rPr lang="en-US" sz="1050" kern="0">
                          <a:effectLst/>
                        </a:rPr>
                        <a:t>NTFS</a:t>
                      </a:r>
                      <a:r>
                        <a:rPr lang="zh-CN" sz="1050" kern="0">
                          <a:effectLst/>
                        </a:rPr>
                        <a:t>文件系统</a:t>
                      </a:r>
                      <a:r>
                        <a:rPr lang="zh-CN" sz="1050" kern="100">
                          <a:effectLst/>
                        </a:rPr>
                        <a:t>误</a:t>
                      </a:r>
                      <a:r>
                        <a:rPr lang="en-US" sz="1050" kern="100">
                          <a:effectLst/>
                        </a:rPr>
                        <a:t>Ghost</a:t>
                      </a:r>
                      <a:r>
                        <a:rPr lang="zh-CN" sz="1050" kern="100">
                          <a:effectLst/>
                        </a:rPr>
                        <a:t>故障</a:t>
                      </a:r>
                      <a:r>
                        <a:rPr lang="zh-CN" sz="1050" kern="0">
                          <a:effectLst/>
                        </a:rPr>
                        <a:t>恢复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50000"/>
                        </a:lnSpc>
                      </a:pPr>
                      <a:r>
                        <a:rPr lang="zh-CN" sz="1050" kern="0" dirty="0">
                          <a:effectLst/>
                        </a:rPr>
                        <a:t>操作评价</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nSpc>
                          <a:spcPts val="2000"/>
                        </a:lnSpc>
                      </a:pPr>
                      <a:r>
                        <a:rPr lang="en-US" sz="1050" kern="100" dirty="0">
                          <a:effectLst/>
                        </a:rPr>
                        <a:t>1.</a:t>
                      </a:r>
                      <a:r>
                        <a:rPr lang="zh-CN" sz="1050" kern="100" dirty="0">
                          <a:effectLst/>
                        </a:rPr>
                        <a:t>熟练使用</a:t>
                      </a:r>
                      <a:r>
                        <a:rPr lang="en-US" sz="1050" kern="100" dirty="0" err="1">
                          <a:effectLst/>
                        </a:rPr>
                        <a:t>Winhex</a:t>
                      </a:r>
                      <a:r>
                        <a:rPr lang="zh-CN" sz="1050" kern="100" dirty="0">
                          <a:effectLst/>
                        </a:rPr>
                        <a:t>软件修复</a:t>
                      </a:r>
                      <a:r>
                        <a:rPr lang="en-US" sz="1050" kern="100" dirty="0">
                          <a:effectLst/>
                        </a:rPr>
                        <a:t>NTFS</a:t>
                      </a:r>
                      <a:r>
                        <a:rPr lang="zh-CN" sz="1050" kern="100" dirty="0">
                          <a:effectLst/>
                        </a:rPr>
                        <a:t>文件系统的</a:t>
                      </a:r>
                      <a:r>
                        <a:rPr lang="en-US" sz="1050" kern="100" dirty="0">
                          <a:effectLst/>
                        </a:rPr>
                        <a:t>MBR</a:t>
                      </a:r>
                      <a:r>
                        <a:rPr lang="zh-CN" sz="1050" kern="100" dirty="0">
                          <a:effectLst/>
                        </a:rPr>
                        <a:t>中的分区表；</a:t>
                      </a:r>
                    </a:p>
                    <a:p>
                      <a:pPr indent="127000">
                        <a:lnSpc>
                          <a:spcPts val="2000"/>
                        </a:lnSpc>
                      </a:pPr>
                      <a:r>
                        <a:rPr lang="en-US" sz="1050" kern="100" dirty="0">
                          <a:effectLst/>
                        </a:rPr>
                        <a:t>2.</a:t>
                      </a:r>
                      <a:r>
                        <a:rPr lang="zh-CN" sz="1050" kern="100" dirty="0">
                          <a:effectLst/>
                        </a:rPr>
                        <a:t>利用数据恢复软件快速完成</a:t>
                      </a:r>
                      <a:r>
                        <a:rPr lang="en-US" sz="1050" kern="100" dirty="0">
                          <a:effectLst/>
                        </a:rPr>
                        <a:t>NTFS</a:t>
                      </a:r>
                      <a:r>
                        <a:rPr lang="zh-CN" sz="1050" kern="100" dirty="0">
                          <a:effectLst/>
                        </a:rPr>
                        <a:t>文件系统误</a:t>
                      </a:r>
                      <a:r>
                        <a:rPr lang="en-US" sz="1050" kern="100" dirty="0">
                          <a:effectLst/>
                        </a:rPr>
                        <a:t>Ghost</a:t>
                      </a:r>
                      <a:r>
                        <a:rPr lang="zh-CN" sz="1050" kern="100" dirty="0">
                          <a:effectLst/>
                        </a:rPr>
                        <a:t>故障恢复。</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50000"/>
                        </a:lnSpc>
                      </a:pPr>
                      <a:r>
                        <a:rPr lang="en-US" sz="1050" kern="0" dirty="0">
                          <a:effectLst/>
                        </a:rPr>
                        <a:t>50</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1050" kern="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1050" kern="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93855069"/>
                  </a:ext>
                </a:extLst>
              </a:tr>
              <a:tr h="900759">
                <a:tc vMerge="1">
                  <a:txBody>
                    <a:bodyPr/>
                    <a:lstStyle/>
                    <a:p>
                      <a:endParaRPr lang="zh-CN" altLang="en-US"/>
                    </a:p>
                  </a:txBody>
                  <a:tcPr/>
                </a:tc>
                <a:tc>
                  <a:txBody>
                    <a:bodyPr/>
                    <a:lstStyle/>
                    <a:p>
                      <a:pPr indent="127000" algn="ctr">
                        <a:lnSpc>
                          <a:spcPct val="150000"/>
                        </a:lnSpc>
                      </a:pPr>
                      <a:r>
                        <a:rPr lang="zh-CN" sz="1050" kern="0" dirty="0">
                          <a:effectLst/>
                        </a:rPr>
                        <a:t>成果评价</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nSpc>
                          <a:spcPts val="2000"/>
                        </a:lnSpc>
                      </a:pPr>
                      <a:r>
                        <a:rPr lang="en-US" sz="1050" kern="100">
                          <a:effectLst/>
                        </a:rPr>
                        <a:t>1.</a:t>
                      </a:r>
                      <a:r>
                        <a:rPr lang="zh-CN" sz="1050" kern="100">
                          <a:effectLst/>
                        </a:rPr>
                        <a:t>了解硬盘</a:t>
                      </a:r>
                      <a:r>
                        <a:rPr lang="en-US" sz="1050" kern="100">
                          <a:effectLst/>
                        </a:rPr>
                        <a:t>NTFS</a:t>
                      </a:r>
                      <a:r>
                        <a:rPr lang="zh-CN" sz="1050" kern="100">
                          <a:effectLst/>
                        </a:rPr>
                        <a:t>文件系统的</a:t>
                      </a:r>
                      <a:r>
                        <a:rPr lang="en-US" sz="1050" kern="100">
                          <a:effectLst/>
                        </a:rPr>
                        <a:t>MBR</a:t>
                      </a:r>
                      <a:r>
                        <a:rPr lang="zh-CN" sz="1050" kern="100">
                          <a:effectLst/>
                        </a:rPr>
                        <a:t>基本结构；</a:t>
                      </a:r>
                    </a:p>
                    <a:p>
                      <a:pPr indent="127000">
                        <a:lnSpc>
                          <a:spcPts val="2000"/>
                        </a:lnSpc>
                      </a:pPr>
                      <a:r>
                        <a:rPr lang="en-US" sz="1050" kern="100">
                          <a:effectLst/>
                        </a:rPr>
                        <a:t>2.</a:t>
                      </a:r>
                      <a:r>
                        <a:rPr lang="zh-CN" sz="1050" kern="100">
                          <a:effectLst/>
                        </a:rPr>
                        <a:t>完成案例中</a:t>
                      </a:r>
                      <a:r>
                        <a:rPr lang="en-US" sz="1050" kern="0">
                          <a:effectLst/>
                        </a:rPr>
                        <a:t>NTFS</a:t>
                      </a:r>
                      <a:r>
                        <a:rPr lang="zh-CN" sz="1050" kern="0">
                          <a:effectLst/>
                        </a:rPr>
                        <a:t>文件系统</a:t>
                      </a:r>
                      <a:r>
                        <a:rPr lang="zh-CN" sz="1050" kern="100">
                          <a:effectLst/>
                        </a:rPr>
                        <a:t>误</a:t>
                      </a:r>
                      <a:r>
                        <a:rPr lang="en-US" sz="1050" kern="100">
                          <a:effectLst/>
                        </a:rPr>
                        <a:t>Ghost</a:t>
                      </a:r>
                      <a:r>
                        <a:rPr lang="zh-CN" sz="1050" kern="100">
                          <a:effectLst/>
                        </a:rPr>
                        <a:t>故障</a:t>
                      </a:r>
                      <a:r>
                        <a:rPr lang="zh-CN" sz="1050" kern="0">
                          <a:effectLst/>
                        </a:rPr>
                        <a:t>恢复</a:t>
                      </a:r>
                      <a:r>
                        <a:rPr lang="zh-CN"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lnSpc>
                          <a:spcPct val="150000"/>
                        </a:lnSpc>
                      </a:pPr>
                      <a:r>
                        <a:rPr lang="en-US" sz="1050" kern="0">
                          <a:effectLst/>
                        </a:rPr>
                        <a:t>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1050" kern="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1050" kern="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45045365"/>
                  </a:ext>
                </a:extLst>
              </a:tr>
              <a:tr h="450002">
                <a:tc gridSpan="2">
                  <a:txBody>
                    <a:bodyPr/>
                    <a:lstStyle/>
                    <a:p>
                      <a:pPr indent="267970">
                        <a:lnSpc>
                          <a:spcPct val="150000"/>
                        </a:lnSpc>
                      </a:pPr>
                      <a:r>
                        <a:rPr lang="zh-CN" sz="1050" kern="0" dirty="0">
                          <a:effectLst/>
                        </a:rPr>
                        <a:t>合计</a:t>
                      </a:r>
                      <a:endParaRPr lang="zh-CN" sz="1050" kern="100" dirty="0">
                        <a:effectLst/>
                      </a:endParaRPr>
                    </a:p>
                    <a:p>
                      <a:pPr indent="127000">
                        <a:lnSpc>
                          <a:spcPct val="150000"/>
                        </a:lnSpc>
                      </a:pPr>
                      <a:r>
                        <a:rPr lang="zh-CN" sz="1050" kern="0" dirty="0">
                          <a:effectLst/>
                        </a:rPr>
                        <a:t>（满分</a:t>
                      </a:r>
                      <a:r>
                        <a:rPr lang="en-US" sz="1050" kern="0" dirty="0">
                          <a:effectLst/>
                        </a:rPr>
                        <a:t>100</a:t>
                      </a:r>
                      <a:r>
                        <a:rPr lang="zh-CN" sz="1050" kern="0" dirty="0">
                          <a:effectLst/>
                        </a:rPr>
                        <a:t>分）</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indent="266700" algn="ctr">
                        <a:lnSpc>
                          <a:spcPct val="150000"/>
                        </a:lnSpc>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6365" algn="ctr">
                        <a:lnSpc>
                          <a:spcPct val="150000"/>
                        </a:lnSpc>
                      </a:pPr>
                      <a:r>
                        <a:rPr lang="en-US" sz="1050" kern="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105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pPr>
                      <a:r>
                        <a:rPr lang="en-US" sz="1050" kern="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46534583"/>
                  </a:ext>
                </a:extLst>
              </a:tr>
            </a:tbl>
          </a:graphicData>
        </a:graphic>
      </p:graphicFrame>
    </p:spTree>
    <p:extLst>
      <p:ext uri="{BB962C8B-B14F-4D97-AF65-F5344CB8AC3E}">
        <p14:creationId xmlns:p14="http://schemas.microsoft.com/office/powerpoint/2010/main" val="211733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06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自主学习</a:t>
            </a:r>
          </a:p>
        </p:txBody>
      </p:sp>
      <p:sp>
        <p:nvSpPr>
          <p:cNvPr id="9" name="iconfont-1187-868386">
            <a:extLst>
              <a:ext uri="{FF2B5EF4-FFF2-40B4-BE49-F238E27FC236}">
                <a16:creationId xmlns:a16="http://schemas.microsoft.com/office/drawing/2014/main" id="{0D03ADC3-A1AB-4628-B951-B47DFDC5A87E}"/>
              </a:ext>
            </a:extLst>
          </p:cNvPr>
          <p:cNvSpPr>
            <a:spLocks noChangeAspect="1"/>
          </p:cNvSpPr>
          <p:nvPr/>
        </p:nvSpPr>
        <p:spPr bwMode="auto">
          <a:xfrm>
            <a:off x="4270970" y="956854"/>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119598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01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情境导入</a:t>
            </a:r>
          </a:p>
        </p:txBody>
      </p:sp>
      <p:sp>
        <p:nvSpPr>
          <p:cNvPr id="7" name="iconfont-1187-868386">
            <a:extLst>
              <a:ext uri="{FF2B5EF4-FFF2-40B4-BE49-F238E27FC236}">
                <a16:creationId xmlns:a16="http://schemas.microsoft.com/office/drawing/2014/main" id="{187DCAE7-917D-440F-A772-73766DCAAD89}"/>
              </a:ext>
            </a:extLst>
          </p:cNvPr>
          <p:cNvSpPr>
            <a:spLocks noChangeAspect="1"/>
          </p:cNvSpPr>
          <p:nvPr/>
        </p:nvSpPr>
        <p:spPr bwMode="auto">
          <a:xfrm>
            <a:off x="4285543" y="1007372"/>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6">
              <a:lumMod val="75000"/>
            </a:schemeClr>
          </a:solidFill>
          <a:ln>
            <a:noFill/>
          </a:ln>
        </p:spPr>
      </p:sp>
    </p:spTree>
    <p:extLst>
      <p:ext uri="{BB962C8B-B14F-4D97-AF65-F5344CB8AC3E}">
        <p14:creationId xmlns:p14="http://schemas.microsoft.com/office/powerpoint/2010/main" val="6643292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275614" y="960903"/>
            <a:ext cx="3960426" cy="3597844"/>
          </a:xfrm>
          <a:prstGeom prst="rect">
            <a:avLst/>
          </a:prstGeom>
          <a:noFill/>
        </p:spPr>
        <p:txBody>
          <a:bodyPr wrap="square" rtlCol="0">
            <a:spAutoFit/>
          </a:bodyPr>
          <a:lstStyle/>
          <a:p>
            <a:pPr>
              <a:lnSpc>
                <a:spcPts val="2200"/>
              </a:lnSpc>
              <a:spcAft>
                <a:spcPts val="600"/>
              </a:spcAft>
            </a:pPr>
            <a:r>
              <a:rPr lang="en-US" altLang="zh-CN" sz="1400" b="1" dirty="0">
                <a:solidFill>
                  <a:schemeClr val="bg1"/>
                </a:solidFill>
                <a:latin typeface="微软雅黑" pitchFamily="34" charset="-122"/>
                <a:ea typeface="微软雅黑" pitchFamily="34" charset="-122"/>
              </a:rPr>
              <a:t>1</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MBR</a:t>
            </a:r>
            <a:r>
              <a:rPr lang="zh-CN" altLang="en-US" sz="1400" b="1" dirty="0">
                <a:solidFill>
                  <a:schemeClr val="bg1"/>
                </a:solidFill>
                <a:latin typeface="微软雅黑" pitchFamily="34" charset="-122"/>
                <a:ea typeface="微软雅黑" pitchFamily="34" charset="-122"/>
              </a:rPr>
              <a:t>分区表的详解</a:t>
            </a:r>
            <a:endParaRPr lang="en-US" altLang="zh-CN" sz="1400" b="1" dirty="0">
              <a:solidFill>
                <a:schemeClr val="bg1"/>
              </a:solidFill>
              <a:latin typeface="微软雅黑" pitchFamily="34" charset="-122"/>
              <a:ea typeface="微软雅黑" pitchFamily="34" charset="-122"/>
            </a:endParaRPr>
          </a:p>
          <a:p>
            <a:pPr>
              <a:lnSpc>
                <a:spcPts val="2200"/>
              </a:lnSpc>
              <a:spcAft>
                <a:spcPts val="600"/>
              </a:spcAft>
            </a:pPr>
            <a:r>
              <a:rPr lang="en-US" altLang="zh-CN" sz="1400" dirty="0">
                <a:solidFill>
                  <a:schemeClr val="bg1"/>
                </a:solidFill>
                <a:latin typeface="微软雅黑" pitchFamily="34" charset="-122"/>
                <a:ea typeface="微软雅黑" pitchFamily="34" charset="-122"/>
              </a:rPr>
              <a:t>      </a:t>
            </a:r>
            <a:r>
              <a:rPr lang="en-US" altLang="zh-CN" sz="1200" dirty="0">
                <a:solidFill>
                  <a:schemeClr val="bg1"/>
                </a:solidFill>
                <a:latin typeface="微软雅黑" pitchFamily="34" charset="-122"/>
                <a:ea typeface="微软雅黑" pitchFamily="34" charset="-122"/>
              </a:rPr>
              <a:t>MBR</a:t>
            </a:r>
            <a:r>
              <a:rPr lang="zh-CN" altLang="en-US" sz="1200" dirty="0">
                <a:solidFill>
                  <a:schemeClr val="bg1"/>
                </a:solidFill>
                <a:latin typeface="微软雅黑" pitchFamily="34" charset="-122"/>
                <a:ea typeface="微软雅黑" pitchFamily="34" charset="-122"/>
              </a:rPr>
              <a:t>分区表中</a:t>
            </a:r>
            <a:r>
              <a:rPr lang="en-US" altLang="zh-CN" sz="1200" dirty="0">
                <a:solidFill>
                  <a:schemeClr val="bg1"/>
                </a:solidFill>
                <a:latin typeface="微软雅黑" pitchFamily="34" charset="-122"/>
                <a:ea typeface="微软雅黑" pitchFamily="34" charset="-122"/>
              </a:rPr>
              <a:t>64</a:t>
            </a:r>
            <a:r>
              <a:rPr lang="zh-CN" altLang="en-US" sz="1200" dirty="0">
                <a:solidFill>
                  <a:schemeClr val="bg1"/>
                </a:solidFill>
                <a:latin typeface="微软雅黑" pitchFamily="34" charset="-122"/>
                <a:ea typeface="微软雅黑" pitchFamily="34" charset="-122"/>
              </a:rPr>
              <a:t>个字节的含义详见下图</a:t>
            </a:r>
            <a:r>
              <a:rPr lang="en-US" altLang="zh-CN" sz="1200" dirty="0">
                <a:solidFill>
                  <a:schemeClr val="bg1"/>
                </a:solidFill>
                <a:latin typeface="微软雅黑" pitchFamily="34" charset="-122"/>
                <a:ea typeface="微软雅黑" pitchFamily="34" charset="-122"/>
              </a:rPr>
              <a:t>1-9</a:t>
            </a:r>
            <a:r>
              <a:rPr lang="zh-CN" altLang="en-US" sz="1200" dirty="0">
                <a:solidFill>
                  <a:schemeClr val="bg1"/>
                </a:solidFill>
                <a:latin typeface="微软雅黑" pitchFamily="34" charset="-122"/>
                <a:ea typeface="微软雅黑" pitchFamily="34" charset="-122"/>
              </a:rPr>
              <a:t>所示。</a:t>
            </a:r>
            <a:r>
              <a:rPr lang="en-US" altLang="zh-CN" sz="1200" dirty="0">
                <a:solidFill>
                  <a:schemeClr val="bg1"/>
                </a:solidFill>
                <a:latin typeface="微软雅黑" pitchFamily="34" charset="-122"/>
                <a:ea typeface="微软雅黑" pitchFamily="34" charset="-122"/>
              </a:rPr>
              <a:t>1BEH</a:t>
            </a:r>
            <a:r>
              <a:rPr lang="zh-CN" altLang="en-US" sz="1200" dirty="0">
                <a:solidFill>
                  <a:schemeClr val="bg1"/>
                </a:solidFill>
                <a:latin typeface="微软雅黑" pitchFamily="34" charset="-122"/>
                <a:ea typeface="微软雅黑" pitchFamily="34" charset="-122"/>
              </a:rPr>
              <a:t>偏移为活动分区是否标志，只能选</a:t>
            </a:r>
            <a:r>
              <a:rPr lang="en-US" altLang="zh-CN" sz="1200" dirty="0">
                <a:solidFill>
                  <a:schemeClr val="bg1"/>
                </a:solidFill>
                <a:latin typeface="微软雅黑" pitchFamily="34" charset="-122"/>
                <a:ea typeface="微软雅黑" pitchFamily="34" charset="-122"/>
              </a:rPr>
              <a:t>00H</a:t>
            </a:r>
            <a:r>
              <a:rPr lang="zh-CN" altLang="en-US" sz="1200" dirty="0">
                <a:solidFill>
                  <a:schemeClr val="bg1"/>
                </a:solidFill>
                <a:latin typeface="微软雅黑" pitchFamily="34" charset="-122"/>
                <a:ea typeface="微软雅黑" pitchFamily="34" charset="-122"/>
              </a:rPr>
              <a:t>和</a:t>
            </a:r>
            <a:r>
              <a:rPr lang="en-US" altLang="zh-CN" sz="1200" dirty="0">
                <a:solidFill>
                  <a:schemeClr val="bg1"/>
                </a:solidFill>
                <a:latin typeface="微软雅黑" pitchFamily="34" charset="-122"/>
                <a:ea typeface="微软雅黑" pitchFamily="34" charset="-122"/>
              </a:rPr>
              <a:t>80H</a:t>
            </a:r>
            <a:r>
              <a:rPr lang="zh-CN" altLang="en-US" sz="1200" dirty="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80H</a:t>
            </a:r>
            <a:r>
              <a:rPr lang="zh-CN" altLang="en-US" sz="1200" dirty="0">
                <a:solidFill>
                  <a:schemeClr val="bg1"/>
                </a:solidFill>
                <a:latin typeface="微软雅黑" pitchFamily="34" charset="-122"/>
                <a:ea typeface="微软雅黑" pitchFamily="34" charset="-122"/>
              </a:rPr>
              <a:t>为活动，</a:t>
            </a:r>
            <a:r>
              <a:rPr lang="en-US" altLang="zh-CN" sz="1200" dirty="0">
                <a:solidFill>
                  <a:schemeClr val="bg1"/>
                </a:solidFill>
                <a:latin typeface="微软雅黑" pitchFamily="34" charset="-122"/>
                <a:ea typeface="微软雅黑" pitchFamily="34" charset="-122"/>
              </a:rPr>
              <a:t>00H</a:t>
            </a:r>
            <a:r>
              <a:rPr lang="zh-CN" altLang="en-US" sz="1200" dirty="0">
                <a:solidFill>
                  <a:schemeClr val="bg1"/>
                </a:solidFill>
                <a:latin typeface="微软雅黑" pitchFamily="34" charset="-122"/>
                <a:ea typeface="微软雅黑" pitchFamily="34" charset="-122"/>
              </a:rPr>
              <a:t>为非活动。其余值对</a:t>
            </a:r>
            <a:r>
              <a:rPr lang="en-US" altLang="zh-CN" sz="1200" dirty="0" err="1">
                <a:solidFill>
                  <a:schemeClr val="bg1"/>
                </a:solidFill>
                <a:latin typeface="微软雅黑" pitchFamily="34" charset="-122"/>
                <a:ea typeface="微软雅黑" pitchFamily="34" charset="-122"/>
              </a:rPr>
              <a:t>microsoft</a:t>
            </a:r>
            <a:r>
              <a:rPr lang="zh-CN" altLang="en-US" sz="1200" dirty="0">
                <a:solidFill>
                  <a:schemeClr val="bg1"/>
                </a:solidFill>
                <a:latin typeface="微软雅黑" pitchFamily="34" charset="-122"/>
                <a:ea typeface="微软雅黑" pitchFamily="34" charset="-122"/>
              </a:rPr>
              <a:t>而言为非法值。</a:t>
            </a:r>
          </a:p>
          <a:p>
            <a:pPr indent="457200">
              <a:lnSpc>
                <a:spcPts val="2200"/>
              </a:lnSpc>
              <a:spcAft>
                <a:spcPts val="600"/>
              </a:spcAft>
            </a:pPr>
            <a:r>
              <a:rPr lang="zh-CN" altLang="en-US" sz="1200" dirty="0">
                <a:solidFill>
                  <a:schemeClr val="bg1"/>
                </a:solidFill>
                <a:latin typeface="微软雅黑" pitchFamily="34" charset="-122"/>
                <a:ea typeface="微软雅黑" pitchFamily="34" charset="-122"/>
              </a:rPr>
              <a:t>重新说明一下</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这个非常重要</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：大于</a:t>
            </a:r>
            <a:r>
              <a:rPr lang="en-US" altLang="zh-CN" sz="1200" dirty="0">
                <a:solidFill>
                  <a:schemeClr val="bg1"/>
                </a:solidFill>
                <a:latin typeface="微软雅黑" pitchFamily="34" charset="-122"/>
                <a:ea typeface="微软雅黑" pitchFamily="34" charset="-122"/>
              </a:rPr>
              <a:t>1</a:t>
            </a:r>
            <a:r>
              <a:rPr lang="zh-CN" altLang="en-US" sz="1200" dirty="0">
                <a:solidFill>
                  <a:schemeClr val="bg1"/>
                </a:solidFill>
                <a:latin typeface="微软雅黑" pitchFamily="34" charset="-122"/>
                <a:ea typeface="微软雅黑" pitchFamily="34" charset="-122"/>
              </a:rPr>
              <a:t>个字节的数被以低字节在前的存储格式格式</a:t>
            </a:r>
            <a:r>
              <a:rPr lang="en-US" altLang="zh-CN" sz="1200" dirty="0">
                <a:solidFill>
                  <a:schemeClr val="bg1"/>
                </a:solidFill>
                <a:latin typeface="微软雅黑" pitchFamily="34" charset="-122"/>
                <a:ea typeface="微软雅黑" pitchFamily="34" charset="-122"/>
              </a:rPr>
              <a:t>(little endian format)</a:t>
            </a:r>
            <a:r>
              <a:rPr lang="zh-CN" altLang="en-US" sz="1200" dirty="0">
                <a:solidFill>
                  <a:schemeClr val="bg1"/>
                </a:solidFill>
                <a:latin typeface="微软雅黑" pitchFamily="34" charset="-122"/>
                <a:ea typeface="微软雅黑" pitchFamily="34" charset="-122"/>
              </a:rPr>
              <a:t>或称反字节顺序保存下来。低字节在前的格式是一种保存数的方法，这样，最低位的字节最先出现在十六进制数符号中。例如，相对扇区数字段的值</a:t>
            </a:r>
            <a:r>
              <a:rPr lang="en-US" altLang="zh-CN" sz="1200" dirty="0">
                <a:solidFill>
                  <a:schemeClr val="bg1"/>
                </a:solidFill>
                <a:latin typeface="微软雅黑" pitchFamily="34" charset="-122"/>
                <a:ea typeface="微软雅黑" pitchFamily="34" charset="-122"/>
              </a:rPr>
              <a:t>0x3F000000</a:t>
            </a:r>
            <a:r>
              <a:rPr lang="zh-CN" altLang="en-US" sz="1200" dirty="0">
                <a:solidFill>
                  <a:schemeClr val="bg1"/>
                </a:solidFill>
                <a:latin typeface="微软雅黑" pitchFamily="34" charset="-122"/>
                <a:ea typeface="微软雅黑" pitchFamily="34" charset="-122"/>
              </a:rPr>
              <a:t>的低字节在前表示为</a:t>
            </a:r>
            <a:r>
              <a:rPr lang="en-US" altLang="zh-CN" sz="1200" dirty="0">
                <a:solidFill>
                  <a:schemeClr val="bg1"/>
                </a:solidFill>
                <a:latin typeface="微软雅黑" pitchFamily="34" charset="-122"/>
                <a:ea typeface="微软雅黑" pitchFamily="34" charset="-122"/>
              </a:rPr>
              <a:t>0x0000003F</a:t>
            </a:r>
            <a:r>
              <a:rPr lang="zh-CN" altLang="en-US" sz="1200" dirty="0">
                <a:solidFill>
                  <a:schemeClr val="bg1"/>
                </a:solidFill>
                <a:latin typeface="微软雅黑" pitchFamily="34" charset="-122"/>
                <a:ea typeface="微软雅黑" pitchFamily="34" charset="-122"/>
              </a:rPr>
              <a:t>。这个低字节在前的格式数的十进制数为</a:t>
            </a:r>
            <a:r>
              <a:rPr lang="en-US" altLang="zh-CN" sz="1200" dirty="0">
                <a:solidFill>
                  <a:schemeClr val="bg1"/>
                </a:solidFill>
                <a:latin typeface="微软雅黑" pitchFamily="34" charset="-122"/>
                <a:ea typeface="微软雅黑" pitchFamily="34" charset="-122"/>
              </a:rPr>
              <a:t>63</a:t>
            </a:r>
            <a:r>
              <a:rPr lang="zh-CN" altLang="en-US" sz="1200" dirty="0">
                <a:solidFill>
                  <a:schemeClr val="bg1"/>
                </a:solidFill>
                <a:latin typeface="微软雅黑" pitchFamily="34" charset="-122"/>
                <a:ea typeface="微软雅黑" pitchFamily="34" charset="-122"/>
              </a:rPr>
              <a:t>。</a:t>
            </a:r>
          </a:p>
        </p:txBody>
      </p:sp>
      <p:sp>
        <p:nvSpPr>
          <p:cNvPr id="15" name="矩形 14">
            <a:extLst>
              <a:ext uri="{FF2B5EF4-FFF2-40B4-BE49-F238E27FC236}">
                <a16:creationId xmlns:a16="http://schemas.microsoft.com/office/drawing/2014/main" id="{768A7E1B-374F-40EB-9582-8939BD682AAA}"/>
              </a:ext>
            </a:extLst>
          </p:cNvPr>
          <p:cNvSpPr/>
          <p:nvPr/>
        </p:nvSpPr>
        <p:spPr>
          <a:xfrm>
            <a:off x="761938" y="517193"/>
            <a:ext cx="1920719" cy="300082"/>
          </a:xfrm>
          <a:prstGeom prst="rect">
            <a:avLst/>
          </a:prstGeom>
        </p:spPr>
        <p:txBody>
          <a:bodyPr wrap="none">
            <a:spAutoFit/>
          </a:bodyPr>
          <a:lstStyle/>
          <a:p>
            <a:pPr algn="ctr"/>
            <a:r>
              <a:rPr lang="en-US" altLang="zh-CN" b="1" dirty="0">
                <a:solidFill>
                  <a:schemeClr val="accent6">
                    <a:lumMod val="75000"/>
                  </a:schemeClr>
                </a:solidFill>
                <a:latin typeface="微软雅黑" pitchFamily="34" charset="-122"/>
                <a:ea typeface="微软雅黑" pitchFamily="34" charset="-122"/>
              </a:rPr>
              <a:t>1</a:t>
            </a:r>
            <a:r>
              <a:rPr lang="zh-CN" altLang="en-US" b="1" dirty="0">
                <a:solidFill>
                  <a:schemeClr val="accent6">
                    <a:lumMod val="75000"/>
                  </a:schemeClr>
                </a:solidFill>
                <a:latin typeface="微软雅黑" pitchFamily="34" charset="-122"/>
                <a:ea typeface="微软雅黑" pitchFamily="34" charset="-122"/>
              </a:rPr>
              <a:t>、</a:t>
            </a:r>
            <a:r>
              <a:rPr lang="en-US" altLang="zh-CN" b="1" dirty="0">
                <a:solidFill>
                  <a:schemeClr val="accent6">
                    <a:lumMod val="75000"/>
                  </a:schemeClr>
                </a:solidFill>
                <a:latin typeface="微软雅黑" pitchFamily="34" charset="-122"/>
                <a:ea typeface="微软雅黑" pitchFamily="34" charset="-122"/>
              </a:rPr>
              <a:t>MBR</a:t>
            </a:r>
            <a:r>
              <a:rPr lang="zh-CN" altLang="en-US" b="1" dirty="0">
                <a:solidFill>
                  <a:schemeClr val="accent6">
                    <a:lumMod val="75000"/>
                  </a:schemeClr>
                </a:solidFill>
                <a:latin typeface="微软雅黑" pitchFamily="34" charset="-122"/>
                <a:ea typeface="微软雅黑" pitchFamily="34" charset="-122"/>
              </a:rPr>
              <a:t>分区表的详解</a:t>
            </a:r>
          </a:p>
        </p:txBody>
      </p:sp>
      <p:pic>
        <p:nvPicPr>
          <p:cNvPr id="14" name="图片 13">
            <a:extLst>
              <a:ext uri="{FF2B5EF4-FFF2-40B4-BE49-F238E27FC236}">
                <a16:creationId xmlns:a16="http://schemas.microsoft.com/office/drawing/2014/main" id="{6BDF7048-0786-483F-AB39-2FC5F2ACFDF1}"/>
              </a:ext>
            </a:extLst>
          </p:cNvPr>
          <p:cNvPicPr/>
          <p:nvPr/>
        </p:nvPicPr>
        <p:blipFill>
          <a:blip r:embed="rId3" cstate="print"/>
          <a:srcRect/>
          <a:stretch>
            <a:fillRect/>
          </a:stretch>
        </p:blipFill>
        <p:spPr bwMode="auto">
          <a:xfrm>
            <a:off x="4302718" y="1087396"/>
            <a:ext cx="4605368" cy="3834592"/>
          </a:xfrm>
          <a:prstGeom prst="rect">
            <a:avLst/>
          </a:prstGeom>
          <a:noFill/>
          <a:ln w="9525">
            <a:noFill/>
            <a:miter lim="800000"/>
            <a:headEnd/>
            <a:tailEnd/>
          </a:ln>
        </p:spPr>
      </p:pic>
      <p:sp>
        <p:nvSpPr>
          <p:cNvPr id="2" name="文本框 1">
            <a:extLst>
              <a:ext uri="{FF2B5EF4-FFF2-40B4-BE49-F238E27FC236}">
                <a16:creationId xmlns:a16="http://schemas.microsoft.com/office/drawing/2014/main" id="{1D7668C2-D677-4957-9CBD-44351B2C38E4}"/>
              </a:ext>
            </a:extLst>
          </p:cNvPr>
          <p:cNvSpPr txBox="1"/>
          <p:nvPr/>
        </p:nvSpPr>
        <p:spPr>
          <a:xfrm>
            <a:off x="2314113" y="4702376"/>
            <a:ext cx="2051223" cy="300082"/>
          </a:xfrm>
          <a:prstGeom prst="rect">
            <a:avLst/>
          </a:prstGeom>
          <a:noFill/>
        </p:spPr>
        <p:txBody>
          <a:bodyPr wrap="square" rtlCol="0">
            <a:spAutoFit/>
          </a:bodyPr>
          <a:lstStyle/>
          <a:p>
            <a:r>
              <a:rPr lang="zh-CN" altLang="en-US" dirty="0">
                <a:solidFill>
                  <a:schemeClr val="bg1"/>
                </a:solidFill>
              </a:rPr>
              <a:t>图</a:t>
            </a:r>
            <a:r>
              <a:rPr lang="en-US" altLang="zh-CN" dirty="0">
                <a:solidFill>
                  <a:schemeClr val="bg1"/>
                </a:solidFill>
              </a:rPr>
              <a:t>1-9 MBR</a:t>
            </a:r>
            <a:r>
              <a:rPr lang="zh-CN" altLang="en-US" dirty="0">
                <a:solidFill>
                  <a:schemeClr val="bg1"/>
                </a:solidFill>
              </a:rPr>
              <a:t>分区表的分析</a:t>
            </a:r>
          </a:p>
        </p:txBody>
      </p:sp>
    </p:spTree>
    <p:extLst>
      <p:ext uri="{BB962C8B-B14F-4D97-AF65-F5344CB8AC3E}">
        <p14:creationId xmlns:p14="http://schemas.microsoft.com/office/powerpoint/2010/main" val="170666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id="{39A2F764-AFD3-4C62-8D1E-8C8046E42202}"/>
              </a:ext>
            </a:extLst>
          </p:cNvPr>
          <p:cNvSpPr txBox="1"/>
          <p:nvPr/>
        </p:nvSpPr>
        <p:spPr>
          <a:xfrm>
            <a:off x="438579" y="1338526"/>
            <a:ext cx="3169594" cy="2962734"/>
          </a:xfrm>
          <a:prstGeom prst="rect">
            <a:avLst/>
          </a:prstGeom>
          <a:noFill/>
        </p:spPr>
        <p:txBody>
          <a:bodyPr wrap="square" rtlCol="0">
            <a:spAutoFit/>
          </a:bodyPr>
          <a:lstStyle/>
          <a:p>
            <a:pPr marL="0" marR="0" lvl="0" indent="0" algn="l" defTabSz="685800" rtl="0" eaLnBrk="1" fontAlgn="auto" latinLnBrk="0" hangingPunct="1">
              <a:lnSpc>
                <a:spcPts val="2200"/>
              </a:lnSpc>
              <a:spcBef>
                <a:spcPts val="0"/>
              </a:spcBef>
              <a:spcAft>
                <a:spcPts val="60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a:t>
            </a: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、磁盘分区类型</a:t>
            </a:r>
            <a:endParaRPr kumimoji="0" lang="en-US" altLang="zh-CN"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ts val="2200"/>
              </a:lnSpc>
              <a:spcBef>
                <a:spcPts val="0"/>
              </a:spcBef>
              <a:spcAft>
                <a:spcPts val="600"/>
              </a:spcAft>
              <a:buClrTx/>
              <a:buSzTx/>
              <a:buFontTx/>
              <a:buNone/>
              <a:tabLst/>
              <a:defRPr/>
            </a:pPr>
            <a:r>
              <a:rPr lang="en-US" altLang="zh-CN" sz="1400" b="1" dirty="0">
                <a:solidFill>
                  <a:prstClr val="white"/>
                </a:solidFill>
                <a:latin typeface="微软雅黑" pitchFamily="34" charset="-122"/>
                <a:ea typeface="微软雅黑" pitchFamily="34" charset="-122"/>
              </a:rPr>
              <a:t>         </a:t>
            </a:r>
            <a:r>
              <a:rPr lang="zh-CN" altLang="en-US" sz="1400" dirty="0">
                <a:solidFill>
                  <a:schemeClr val="bg1"/>
                </a:solidFill>
                <a:latin typeface="微软雅黑" pitchFamily="34" charset="-122"/>
                <a:ea typeface="微软雅黑" pitchFamily="34" charset="-122"/>
              </a:rPr>
              <a:t>我们的操作系统是靠磁盘分区信息表上的分区类型标志来识别每一个磁盘分区的类型，下面是常见的各种分区类型标志，如图</a:t>
            </a:r>
            <a:r>
              <a:rPr lang="en-US" altLang="zh-CN" sz="1400" dirty="0">
                <a:solidFill>
                  <a:schemeClr val="bg1"/>
                </a:solidFill>
                <a:latin typeface="微软雅黑" pitchFamily="34" charset="-122"/>
                <a:ea typeface="微软雅黑" pitchFamily="34" charset="-122"/>
              </a:rPr>
              <a:t>1-10</a:t>
            </a:r>
            <a:r>
              <a:rPr lang="zh-CN" altLang="en-US" sz="1400" dirty="0">
                <a:solidFill>
                  <a:schemeClr val="bg1"/>
                </a:solidFill>
                <a:latin typeface="微软雅黑" pitchFamily="34" charset="-122"/>
                <a:ea typeface="微软雅黑" pitchFamily="34" charset="-122"/>
              </a:rPr>
              <a:t>所示，其中红色和蓝色是最常用的</a:t>
            </a:r>
            <a:r>
              <a:rPr lang="en-US" altLang="zh-CN" sz="1400" dirty="0">
                <a:solidFill>
                  <a:schemeClr val="bg1"/>
                </a:solidFill>
                <a:latin typeface="微软雅黑" pitchFamily="34" charset="-122"/>
                <a:ea typeface="微软雅黑" pitchFamily="34" charset="-122"/>
              </a:rPr>
              <a:t>Windows</a:t>
            </a:r>
            <a:r>
              <a:rPr lang="zh-CN" altLang="en-US" sz="1400" dirty="0">
                <a:solidFill>
                  <a:schemeClr val="bg1"/>
                </a:solidFill>
                <a:latin typeface="微软雅黑" pitchFamily="34" charset="-122"/>
                <a:ea typeface="微软雅黑" pitchFamily="34" charset="-122"/>
              </a:rPr>
              <a:t>系列操作系统所使用的分区类型，分区类型标志位标志与分区实际格式不符也是常见磁盘的故障，在数据恢复业务中会占到</a:t>
            </a:r>
            <a:r>
              <a:rPr lang="en-US" altLang="zh-CN" sz="1400" dirty="0">
                <a:solidFill>
                  <a:schemeClr val="bg1"/>
                </a:solidFill>
                <a:latin typeface="微软雅黑" pitchFamily="34" charset="-122"/>
                <a:ea typeface="微软雅黑" pitchFamily="34" charset="-122"/>
              </a:rPr>
              <a:t>1-2%</a:t>
            </a:r>
            <a:r>
              <a:rPr lang="zh-CN" altLang="en-US" sz="1400" dirty="0">
                <a:solidFill>
                  <a:schemeClr val="bg1"/>
                </a:solidFill>
                <a:latin typeface="微软雅黑" pitchFamily="34" charset="-122"/>
                <a:ea typeface="微软雅黑" pitchFamily="34" charset="-122"/>
              </a:rPr>
              <a:t>的比例。</a:t>
            </a:r>
            <a:endParaRPr lang="en-US" altLang="zh-CN" sz="14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768A7E1B-374F-40EB-9582-8939BD682AAA}"/>
              </a:ext>
            </a:extLst>
          </p:cNvPr>
          <p:cNvSpPr/>
          <p:nvPr/>
        </p:nvSpPr>
        <p:spPr>
          <a:xfrm>
            <a:off x="673767" y="505581"/>
            <a:ext cx="1503938" cy="300082"/>
          </a:xfrm>
          <a:prstGeom prst="rect">
            <a:avLst/>
          </a:prstGeom>
        </p:spPr>
        <p:txBody>
          <a:bodyPr wrap="none">
            <a:spAutoFit/>
          </a:bodyPr>
          <a:lstStyle/>
          <a:p>
            <a:pPr algn="ctr"/>
            <a:r>
              <a:rPr lang="en-US" altLang="zh-CN" b="1" dirty="0">
                <a:solidFill>
                  <a:schemeClr val="accent6">
                    <a:lumMod val="75000"/>
                  </a:schemeClr>
                </a:solidFill>
                <a:latin typeface="微软雅黑" pitchFamily="34" charset="-122"/>
                <a:ea typeface="微软雅黑" pitchFamily="34" charset="-122"/>
              </a:rPr>
              <a:t>2</a:t>
            </a:r>
            <a:r>
              <a:rPr lang="zh-CN" altLang="en-US" b="1" dirty="0">
                <a:solidFill>
                  <a:schemeClr val="accent6">
                    <a:lumMod val="75000"/>
                  </a:schemeClr>
                </a:solidFill>
                <a:latin typeface="微软雅黑" pitchFamily="34" charset="-122"/>
                <a:ea typeface="微软雅黑" pitchFamily="34" charset="-122"/>
              </a:rPr>
              <a:t>、磁盘分区类型</a:t>
            </a:r>
          </a:p>
        </p:txBody>
      </p:sp>
      <p:pic>
        <p:nvPicPr>
          <p:cNvPr id="15" name="图片 14">
            <a:extLst>
              <a:ext uri="{FF2B5EF4-FFF2-40B4-BE49-F238E27FC236}">
                <a16:creationId xmlns:a16="http://schemas.microsoft.com/office/drawing/2014/main" id="{F3D6B112-490B-45DA-A4CE-6B1E8184B03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0113" y="980303"/>
            <a:ext cx="2923497" cy="4027633"/>
          </a:xfrm>
          <a:prstGeom prst="rect">
            <a:avLst/>
          </a:prstGeom>
          <a:noFill/>
          <a:ln w="9525">
            <a:noFill/>
            <a:miter lim="800000"/>
            <a:headEnd/>
            <a:tailEnd/>
          </a:ln>
        </p:spPr>
      </p:pic>
      <p:sp>
        <p:nvSpPr>
          <p:cNvPr id="16" name="文本框 15">
            <a:extLst>
              <a:ext uri="{FF2B5EF4-FFF2-40B4-BE49-F238E27FC236}">
                <a16:creationId xmlns:a16="http://schemas.microsoft.com/office/drawing/2014/main" id="{D30E52B5-8E8E-4A38-BDAE-075605BA8040}"/>
              </a:ext>
            </a:extLst>
          </p:cNvPr>
          <p:cNvSpPr txBox="1"/>
          <p:nvPr/>
        </p:nvSpPr>
        <p:spPr>
          <a:xfrm>
            <a:off x="3282311" y="4668980"/>
            <a:ext cx="2051223" cy="300082"/>
          </a:xfrm>
          <a:prstGeom prst="rect">
            <a:avLst/>
          </a:prstGeom>
          <a:noFill/>
        </p:spPr>
        <p:txBody>
          <a:bodyPr wrap="square" rtlCol="0">
            <a:spAutoFit/>
          </a:bodyPr>
          <a:lstStyle/>
          <a:p>
            <a:r>
              <a:rPr lang="zh-CN" altLang="en-US" dirty="0">
                <a:solidFill>
                  <a:schemeClr val="bg1"/>
                </a:solidFill>
              </a:rPr>
              <a:t>图</a:t>
            </a:r>
            <a:r>
              <a:rPr lang="en-US" altLang="zh-CN" dirty="0">
                <a:solidFill>
                  <a:schemeClr val="bg1"/>
                </a:solidFill>
              </a:rPr>
              <a:t>1-10 </a:t>
            </a:r>
            <a:r>
              <a:rPr lang="zh-CN" altLang="en-US" dirty="0">
                <a:solidFill>
                  <a:schemeClr val="bg1"/>
                </a:solidFill>
              </a:rPr>
              <a:t>分区类型标志</a:t>
            </a:r>
          </a:p>
        </p:txBody>
      </p:sp>
    </p:spTree>
    <p:extLst>
      <p:ext uri="{BB962C8B-B14F-4D97-AF65-F5344CB8AC3E}">
        <p14:creationId xmlns:p14="http://schemas.microsoft.com/office/powerpoint/2010/main" val="34519596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7644CAB5-BD78-46D3-B395-32008B9A5944}"/>
              </a:ext>
            </a:extLst>
          </p:cNvPr>
          <p:cNvGrpSpPr/>
          <p:nvPr/>
        </p:nvGrpSpPr>
        <p:grpSpPr>
          <a:xfrm>
            <a:off x="3537424" y="2574387"/>
            <a:ext cx="5045383" cy="528453"/>
            <a:chOff x="4841563" y="2592163"/>
            <a:chExt cx="4145876" cy="528453"/>
          </a:xfrm>
        </p:grpSpPr>
        <p:grpSp>
          <p:nvGrpSpPr>
            <p:cNvPr id="75" name="组合 74"/>
            <p:cNvGrpSpPr/>
            <p:nvPr/>
          </p:nvGrpSpPr>
          <p:grpSpPr>
            <a:xfrm>
              <a:off x="4874550" y="2592163"/>
              <a:ext cx="3812590" cy="17681"/>
              <a:chOff x="3060700" y="4724400"/>
              <a:chExt cx="6777937" cy="31432"/>
            </a:xfrm>
          </p:grpSpPr>
          <p:cxnSp>
            <p:nvCxnSpPr>
              <p:cNvPr id="76" name="直接连接符 75"/>
              <p:cNvCxnSpPr>
                <a:cxnSpLocks/>
              </p:cNvCxnSpPr>
              <p:nvPr/>
            </p:nvCxnSpPr>
            <p:spPr>
              <a:xfrm>
                <a:off x="3060700" y="4724400"/>
                <a:ext cx="677793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094697"/>
              <a:ext cx="3818482" cy="25919"/>
              <a:chOff x="3060700" y="4709755"/>
              <a:chExt cx="6788411" cy="46077"/>
            </a:xfrm>
          </p:grpSpPr>
          <p:cxnSp>
            <p:nvCxnSpPr>
              <p:cNvPr id="79" name="直接连接符 78"/>
              <p:cNvCxnSpPr>
                <a:cxnSpLocks/>
              </p:cNvCxnSpPr>
              <p:nvPr/>
            </p:nvCxnSpPr>
            <p:spPr>
              <a:xfrm>
                <a:off x="3060700" y="4709755"/>
                <a:ext cx="678841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1" name="文本框 80"/>
            <p:cNvSpPr txBox="1"/>
            <p:nvPr/>
          </p:nvSpPr>
          <p:spPr>
            <a:xfrm>
              <a:off x="4841563" y="2627525"/>
              <a:ext cx="4145876" cy="432812"/>
            </a:xfrm>
            <a:prstGeom prst="rect">
              <a:avLst/>
            </a:prstGeom>
            <a:noFill/>
          </p:spPr>
          <p:txBody>
            <a:bodyPr wrap="square" lIns="51435" tIns="25718" rIns="51435" bIns="25718" rtlCol="0">
              <a:spAutoFit/>
            </a:bodyPr>
            <a:lstStyle/>
            <a:p>
              <a:r>
                <a:rPr lang="en-US" altLang="zh-CN" sz="2475" b="1" dirty="0">
                  <a:solidFill>
                    <a:srgbClr val="92D050"/>
                  </a:solidFill>
                  <a:latin typeface="微软雅黑" panose="020B0503020204020204" pitchFamily="34" charset="-122"/>
                  <a:ea typeface="微软雅黑" panose="020B0503020204020204" pitchFamily="34" charset="-122"/>
                </a:rPr>
                <a:t>NTFS</a:t>
              </a:r>
              <a:r>
                <a:rPr lang="zh-CN" altLang="en-US" sz="2475" b="1" dirty="0">
                  <a:solidFill>
                    <a:srgbClr val="92D050"/>
                  </a:solidFill>
                  <a:latin typeface="微软雅黑" panose="020B0503020204020204" pitchFamily="34" charset="-122"/>
                  <a:ea typeface="微软雅黑" panose="020B0503020204020204" pitchFamily="34" charset="-122"/>
                </a:rPr>
                <a:t>文件系统误</a:t>
              </a:r>
              <a:r>
                <a:rPr lang="en-US" altLang="zh-CN" sz="2475" b="1" dirty="0">
                  <a:solidFill>
                    <a:srgbClr val="92D050"/>
                  </a:solidFill>
                  <a:latin typeface="微软雅黑" panose="020B0503020204020204" pitchFamily="34" charset="-122"/>
                  <a:ea typeface="微软雅黑" panose="020B0503020204020204" pitchFamily="34" charset="-122"/>
                </a:rPr>
                <a:t>Ghost</a:t>
              </a:r>
              <a:r>
                <a:rPr lang="zh-CN" altLang="en-US" sz="2475" b="1" dirty="0">
                  <a:solidFill>
                    <a:srgbClr val="92D050"/>
                  </a:solidFill>
                  <a:latin typeface="微软雅黑" panose="020B0503020204020204" pitchFamily="34" charset="-122"/>
                  <a:ea typeface="微软雅黑" panose="020B0503020204020204" pitchFamily="34" charset="-122"/>
                </a:rPr>
                <a:t>故障恢复</a:t>
              </a:r>
            </a:p>
          </p:txBody>
        </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a16="http://schemas.microsoft.com/office/drawing/2014/main"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id="{455D39FF-8087-4676-A6B6-39A179F006CF}"/>
              </a:ext>
            </a:extLst>
          </p:cNvPr>
          <p:cNvSpPr txBox="1"/>
          <p:nvPr/>
        </p:nvSpPr>
        <p:spPr>
          <a:xfrm>
            <a:off x="4356373" y="926692"/>
            <a:ext cx="4082835"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p>
        </p:txBody>
      </p:sp>
    </p:spTree>
    <p:extLst>
      <p:ext uri="{BB962C8B-B14F-4D97-AF65-F5344CB8AC3E}">
        <p14:creationId xmlns:p14="http://schemas.microsoft.com/office/powerpoint/2010/main" val="9031811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17" name="标题 11"/>
          <p:cNvSpPr txBox="1">
            <a:spLocks/>
          </p:cNvSpPr>
          <p:nvPr/>
        </p:nvSpPr>
        <p:spPr>
          <a:xfrm>
            <a:off x="2280559"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83BB48"/>
                </a:solidFill>
                <a:latin typeface="Impact MT Std" pitchFamily="34" charset="0"/>
                <a:ea typeface="微软雅黑" panose="020B0503020204020204" pitchFamily="34" charset="-122"/>
              </a:rPr>
              <a:t>01</a:t>
            </a:r>
            <a:endParaRPr lang="zh-CN" altLang="en-US" sz="1800" dirty="0">
              <a:solidFill>
                <a:srgbClr val="83BB48"/>
              </a:solidFill>
              <a:latin typeface="Impact MT Std" pitchFamily="34" charset="0"/>
              <a:ea typeface="微软雅黑" panose="020B0503020204020204" pitchFamily="34" charset="-122"/>
            </a:endParaRPr>
          </a:p>
        </p:txBody>
      </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86" name="Picture 2" descr="查看源图像">
            <a:extLst>
              <a:ext uri="{FF2B5EF4-FFF2-40B4-BE49-F238E27FC236}">
                <a16:creationId xmlns:a16="http://schemas.microsoft.com/office/drawing/2014/main" id="{604263CB-10C2-44C5-984F-BC8FDB592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971" y="1169970"/>
            <a:ext cx="4919792" cy="368465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87" name="TextBox 6">
            <a:extLst>
              <a:ext uri="{FF2B5EF4-FFF2-40B4-BE49-F238E27FC236}">
                <a16:creationId xmlns:a16="http://schemas.microsoft.com/office/drawing/2014/main" id="{A98B687C-F77C-4677-B83B-A08D93D6DBA4}"/>
              </a:ext>
            </a:extLst>
          </p:cNvPr>
          <p:cNvSpPr txBox="1"/>
          <p:nvPr/>
        </p:nvSpPr>
        <p:spPr>
          <a:xfrm>
            <a:off x="5382635" y="1241235"/>
            <a:ext cx="3369276" cy="3542124"/>
          </a:xfrm>
          <a:prstGeom prst="rect">
            <a:avLst/>
          </a:prstGeom>
          <a:noFill/>
        </p:spPr>
        <p:txBody>
          <a:bodyPr wrap="square" rtlCol="0">
            <a:spAutoFit/>
          </a:bodyPr>
          <a:lstStyle/>
          <a:p>
            <a:pPr algn="just">
              <a:lnSpc>
                <a:spcPct val="150000"/>
              </a:lnSpc>
              <a:spcAft>
                <a:spcPts val="600"/>
              </a:spcAft>
            </a:pPr>
            <a:r>
              <a:rPr lang="zh-CN" altLang="en-US" sz="1600" dirty="0">
                <a:solidFill>
                  <a:schemeClr val="bg1"/>
                </a:solidFill>
                <a:latin typeface="微软雅黑" pitchFamily="34" charset="-122"/>
                <a:ea typeface="微软雅黑" pitchFamily="34" charset="-122"/>
              </a:rPr>
              <a:t>客   户：我的移动硬盘原来有三个</a:t>
            </a:r>
            <a:endParaRPr lang="en-US" altLang="zh-CN" sz="1600" dirty="0">
              <a:solidFill>
                <a:schemeClr val="bg1"/>
              </a:solidFill>
              <a:latin typeface="微软雅黑" pitchFamily="34" charset="-122"/>
              <a:ea typeface="微软雅黑" pitchFamily="34" charset="-122"/>
            </a:endParaRPr>
          </a:p>
          <a:p>
            <a:pPr algn="just">
              <a:lnSpc>
                <a:spcPct val="150000"/>
              </a:lnSpc>
              <a:spcAft>
                <a:spcPts val="600"/>
              </a:spcAft>
            </a:pPr>
            <a:r>
              <a:rPr lang="en-US" altLang="zh-CN" sz="1600"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分区，今天重装系统时不  </a:t>
            </a:r>
            <a:endParaRPr lang="en-US" altLang="zh-CN" sz="1600" dirty="0">
              <a:solidFill>
                <a:schemeClr val="bg1"/>
              </a:solidFill>
              <a:latin typeface="微软雅黑" pitchFamily="34" charset="-122"/>
              <a:ea typeface="微软雅黑" pitchFamily="34" charset="-122"/>
            </a:endParaRPr>
          </a:p>
          <a:p>
            <a:pPr algn="just">
              <a:lnSpc>
                <a:spcPct val="150000"/>
              </a:lnSpc>
              <a:spcAft>
                <a:spcPts val="600"/>
              </a:spcAft>
            </a:pPr>
            <a:r>
              <a:rPr lang="en-US" altLang="zh-CN" sz="1600"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小心误</a:t>
            </a:r>
            <a:r>
              <a:rPr lang="en-US" altLang="zh-CN" sz="1600" dirty="0">
                <a:solidFill>
                  <a:schemeClr val="bg1"/>
                </a:solidFill>
                <a:latin typeface="微软雅黑" pitchFamily="34" charset="-122"/>
                <a:ea typeface="微软雅黑" pitchFamily="34" charset="-122"/>
              </a:rPr>
              <a:t>Ghost</a:t>
            </a:r>
            <a:r>
              <a:rPr lang="zh-CN" altLang="en-US" sz="1600" dirty="0">
                <a:solidFill>
                  <a:schemeClr val="bg1"/>
                </a:solidFill>
                <a:latin typeface="微软雅黑" pitchFamily="34" charset="-122"/>
                <a:ea typeface="微软雅黑" pitchFamily="34" charset="-122"/>
              </a:rPr>
              <a:t>。</a:t>
            </a:r>
            <a:endParaRPr lang="en-US" altLang="zh-CN" sz="1600" dirty="0">
              <a:solidFill>
                <a:schemeClr val="bg1"/>
              </a:solidFill>
              <a:latin typeface="微软雅黑" pitchFamily="34" charset="-122"/>
              <a:ea typeface="微软雅黑" pitchFamily="34" charset="-122"/>
            </a:endParaRPr>
          </a:p>
          <a:p>
            <a:pPr>
              <a:lnSpc>
                <a:spcPct val="150000"/>
              </a:lnSpc>
              <a:spcAft>
                <a:spcPts val="600"/>
              </a:spcAft>
            </a:pPr>
            <a:r>
              <a:rPr lang="zh-CN" altLang="en-US" sz="1600" dirty="0">
                <a:solidFill>
                  <a:srgbClr val="FFFF00"/>
                </a:solidFill>
                <a:latin typeface="微软雅黑" pitchFamily="34" charset="-122"/>
                <a:ea typeface="微软雅黑" pitchFamily="34" charset="-122"/>
              </a:rPr>
              <a:t>工程师：请问您误</a:t>
            </a:r>
            <a:r>
              <a:rPr lang="en-US" altLang="zh-CN" sz="1600" dirty="0">
                <a:solidFill>
                  <a:srgbClr val="FFFF00"/>
                </a:solidFill>
                <a:latin typeface="微软雅黑" pitchFamily="34" charset="-122"/>
                <a:ea typeface="微软雅黑" pitchFamily="34" charset="-122"/>
              </a:rPr>
              <a:t>Ghost</a:t>
            </a:r>
            <a:r>
              <a:rPr lang="zh-CN" altLang="en-US" sz="1600" dirty="0">
                <a:solidFill>
                  <a:srgbClr val="FFFF00"/>
                </a:solidFill>
                <a:latin typeface="微软雅黑" pitchFamily="34" charset="-122"/>
                <a:ea typeface="微软雅黑" pitchFamily="34" charset="-122"/>
              </a:rPr>
              <a:t>后还进行  </a:t>
            </a:r>
            <a:endParaRPr lang="en-US" altLang="zh-CN" sz="1600" dirty="0">
              <a:solidFill>
                <a:srgbClr val="FFFF00"/>
              </a:solidFill>
              <a:latin typeface="微软雅黑" pitchFamily="34" charset="-122"/>
              <a:ea typeface="微软雅黑" pitchFamily="34" charset="-122"/>
            </a:endParaRPr>
          </a:p>
          <a:p>
            <a:pPr>
              <a:lnSpc>
                <a:spcPct val="150000"/>
              </a:lnSpc>
              <a:spcAft>
                <a:spcPts val="600"/>
              </a:spcAft>
            </a:pPr>
            <a:r>
              <a:rPr lang="en-US" altLang="zh-CN" sz="1600" dirty="0">
                <a:solidFill>
                  <a:srgbClr val="FFFF00"/>
                </a:solidFill>
                <a:latin typeface="微软雅黑" pitchFamily="34" charset="-122"/>
                <a:ea typeface="微软雅黑" pitchFamily="34" charset="-122"/>
              </a:rPr>
              <a:t>             </a:t>
            </a:r>
            <a:r>
              <a:rPr lang="zh-CN" altLang="en-US" sz="1600" dirty="0">
                <a:solidFill>
                  <a:srgbClr val="FFFF00"/>
                </a:solidFill>
                <a:latin typeface="微软雅黑" pitchFamily="34" charset="-122"/>
                <a:ea typeface="微软雅黑" pitchFamily="34" charset="-122"/>
              </a:rPr>
              <a:t>其他操作吗？</a:t>
            </a:r>
            <a:endParaRPr lang="en-US" altLang="zh-CN" sz="1600" dirty="0">
              <a:solidFill>
                <a:srgbClr val="FFFF00"/>
              </a:solidFill>
              <a:latin typeface="微软雅黑" pitchFamily="34" charset="-122"/>
              <a:ea typeface="微软雅黑" pitchFamily="34" charset="-122"/>
            </a:endParaRPr>
          </a:p>
          <a:p>
            <a:pPr>
              <a:lnSpc>
                <a:spcPct val="150000"/>
              </a:lnSpc>
              <a:spcAft>
                <a:spcPts val="600"/>
              </a:spcAft>
            </a:pPr>
            <a:r>
              <a:rPr lang="zh-CN" altLang="en-US" sz="1600" dirty="0">
                <a:solidFill>
                  <a:schemeClr val="bg1"/>
                </a:solidFill>
                <a:latin typeface="微软雅黑" pitchFamily="34" charset="-122"/>
                <a:ea typeface="微软雅黑" pitchFamily="34" charset="-122"/>
              </a:rPr>
              <a:t>客   户：没有。</a:t>
            </a:r>
          </a:p>
          <a:p>
            <a:pPr>
              <a:lnSpc>
                <a:spcPct val="150000"/>
              </a:lnSpc>
              <a:spcAft>
                <a:spcPts val="600"/>
              </a:spcAft>
            </a:pPr>
            <a:r>
              <a:rPr lang="zh-CN" altLang="en-US" sz="1600" dirty="0">
                <a:solidFill>
                  <a:srgbClr val="FFFF00"/>
                </a:solidFill>
                <a:latin typeface="微软雅黑" pitchFamily="34" charset="-122"/>
                <a:ea typeface="微软雅黑" pitchFamily="34" charset="-122"/>
              </a:rPr>
              <a:t>工程师：好的，请稍等，我帮您检</a:t>
            </a:r>
            <a:endParaRPr lang="en-US" altLang="zh-CN" sz="1600" dirty="0">
              <a:solidFill>
                <a:srgbClr val="FFFF00"/>
              </a:solidFill>
              <a:latin typeface="微软雅黑" pitchFamily="34" charset="-122"/>
              <a:ea typeface="微软雅黑" pitchFamily="34" charset="-122"/>
            </a:endParaRPr>
          </a:p>
          <a:p>
            <a:pPr>
              <a:lnSpc>
                <a:spcPct val="150000"/>
              </a:lnSpc>
              <a:spcAft>
                <a:spcPts val="600"/>
              </a:spcAft>
            </a:pPr>
            <a:r>
              <a:rPr lang="en-US" altLang="zh-CN" sz="1600" dirty="0">
                <a:solidFill>
                  <a:srgbClr val="FFFF00"/>
                </a:solidFill>
                <a:latin typeface="微软雅黑" pitchFamily="34" charset="-122"/>
                <a:ea typeface="微软雅黑" pitchFamily="34" charset="-122"/>
              </a:rPr>
              <a:t>             </a:t>
            </a:r>
            <a:r>
              <a:rPr lang="zh-CN" altLang="en-US" sz="1600" dirty="0">
                <a:solidFill>
                  <a:srgbClr val="FFFF00"/>
                </a:solidFill>
                <a:latin typeface="微软雅黑" pitchFamily="34" charset="-122"/>
                <a:ea typeface="微软雅黑" pitchFamily="34" charset="-122"/>
              </a:rPr>
              <a:t>查一下。</a:t>
            </a:r>
          </a:p>
        </p:txBody>
      </p:sp>
    </p:spTree>
    <p:extLst>
      <p:ext uri="{BB962C8B-B14F-4D97-AF65-F5344CB8AC3E}">
        <p14:creationId xmlns:p14="http://schemas.microsoft.com/office/powerpoint/2010/main" val="13774834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02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学习要求</a:t>
            </a:r>
          </a:p>
        </p:txBody>
      </p:sp>
      <p:sp>
        <p:nvSpPr>
          <p:cNvPr id="9" name="iconfont-1187-868386">
            <a:extLst>
              <a:ext uri="{FF2B5EF4-FFF2-40B4-BE49-F238E27FC236}">
                <a16:creationId xmlns:a16="http://schemas.microsoft.com/office/drawing/2014/main" id="{42CAC689-26A6-4B6F-B1ED-D35DCD73914A}"/>
              </a:ext>
            </a:extLst>
          </p:cNvPr>
          <p:cNvSpPr>
            <a:spLocks noChangeAspect="1"/>
          </p:cNvSpPr>
          <p:nvPr/>
        </p:nvSpPr>
        <p:spPr bwMode="auto">
          <a:xfrm>
            <a:off x="4267157" y="1010200"/>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6">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723719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id="{DD70EDF5-F3FE-4B61-A044-155A77398593}"/>
              </a:ext>
            </a:extLst>
          </p:cNvPr>
          <p:cNvSpPr/>
          <p:nvPr/>
        </p:nvSpPr>
        <p:spPr>
          <a:xfrm>
            <a:off x="162000" y="1285707"/>
            <a:ext cx="8820000"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9ED7FAB9-49C1-4BE1-BF7A-C1EF72174312}"/>
              </a:ext>
            </a:extLst>
          </p:cNvPr>
          <p:cNvPicPr>
            <a:picLocks noChangeAspect="1"/>
          </p:cNvPicPr>
          <p:nvPr/>
        </p:nvPicPr>
        <p:blipFill>
          <a:blip r:embed="rId3"/>
          <a:stretch>
            <a:fillRect/>
          </a:stretch>
        </p:blipFill>
        <p:spPr>
          <a:xfrm>
            <a:off x="3932478" y="1274095"/>
            <a:ext cx="4997932" cy="3378963"/>
          </a:xfrm>
          <a:prstGeom prst="rect">
            <a:avLst/>
          </a:prstGeom>
        </p:spPr>
      </p:pic>
      <p:grpSp>
        <p:nvGrpSpPr>
          <p:cNvPr id="16" name="组合 1">
            <a:extLst>
              <a:ext uri="{FF2B5EF4-FFF2-40B4-BE49-F238E27FC236}">
                <a16:creationId xmlns:a16="http://schemas.microsoft.com/office/drawing/2014/main" id="{1F0D9005-5256-4CED-B654-5F88C4A867AF}"/>
              </a:ext>
            </a:extLst>
          </p:cNvPr>
          <p:cNvGrpSpPr>
            <a:grpSpLocks/>
          </p:cNvGrpSpPr>
          <p:nvPr/>
        </p:nvGrpSpPr>
        <p:grpSpPr bwMode="auto">
          <a:xfrm>
            <a:off x="300605" y="1417947"/>
            <a:ext cx="5743575" cy="1001206"/>
            <a:chOff x="859536" y="1549889"/>
            <a:chExt cx="5742745" cy="1000412"/>
          </a:xfrm>
        </p:grpSpPr>
        <p:sp>
          <p:nvSpPr>
            <p:cNvPr id="18" name="Title 1">
              <a:extLst>
                <a:ext uri="{FF2B5EF4-FFF2-40B4-BE49-F238E27FC236}">
                  <a16:creationId xmlns:a16="http://schemas.microsoft.com/office/drawing/2014/main" id="{300477A4-CC69-46D5-8F1D-6EAA3124E917}"/>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19" name="组合 3">
              <a:extLst>
                <a:ext uri="{FF2B5EF4-FFF2-40B4-BE49-F238E27FC236}">
                  <a16:creationId xmlns:a16="http://schemas.microsoft.com/office/drawing/2014/main" id="{5D44EA2C-6CFC-4FB5-928B-44AE078AF6DE}"/>
                </a:ext>
              </a:extLst>
            </p:cNvPr>
            <p:cNvGrpSpPr>
              <a:grpSpLocks/>
            </p:cNvGrpSpPr>
            <p:nvPr/>
          </p:nvGrpSpPr>
          <p:grpSpPr bwMode="auto">
            <a:xfrm>
              <a:off x="859536" y="1874121"/>
              <a:ext cx="676180" cy="676180"/>
              <a:chOff x="1218882" y="1600676"/>
              <a:chExt cx="406294" cy="406294"/>
            </a:xfrm>
          </p:grpSpPr>
          <p:sp>
            <p:nvSpPr>
              <p:cNvPr id="22" name="Freeform 16">
                <a:extLst>
                  <a:ext uri="{FF2B5EF4-FFF2-40B4-BE49-F238E27FC236}">
                    <a16:creationId xmlns:a16="http://schemas.microsoft.com/office/drawing/2014/main" id="{199F0963-803B-4B51-8D38-3ABC62D1A212}"/>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3" name="AutoShape 14">
                <a:extLst>
                  <a:ext uri="{FF2B5EF4-FFF2-40B4-BE49-F238E27FC236}">
                    <a16:creationId xmlns:a16="http://schemas.microsoft.com/office/drawing/2014/main" id="{D5E7D38C-5E92-48DF-A45A-CC19ADE27D51}"/>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4" name="Oval 13">
                <a:extLst>
                  <a:ext uri="{FF2B5EF4-FFF2-40B4-BE49-F238E27FC236}">
                    <a16:creationId xmlns:a16="http://schemas.microsoft.com/office/drawing/2014/main" id="{4163E768-B21B-407D-9911-8B47C9BB6D2D}"/>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0" name="矩形 4">
              <a:extLst>
                <a:ext uri="{FF2B5EF4-FFF2-40B4-BE49-F238E27FC236}">
                  <a16:creationId xmlns:a16="http://schemas.microsoft.com/office/drawing/2014/main" id="{A0E789FD-2666-4ABD-B9B0-1116107FA021}"/>
                </a:ext>
              </a:extLst>
            </p:cNvPr>
            <p:cNvSpPr>
              <a:spLocks noChangeArrowheads="1"/>
            </p:cNvSpPr>
            <p:nvPr/>
          </p:nvSpPr>
          <p:spPr bwMode="auto">
            <a:xfrm>
              <a:off x="1722447" y="1618964"/>
              <a:ext cx="1575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理论要求</a:t>
              </a:r>
              <a:endParaRPr lang="zh-CN" altLang="en-US" sz="2000" b="1" dirty="0">
                <a:solidFill>
                  <a:schemeClr val="accent6">
                    <a:lumMod val="75000"/>
                  </a:schemeClr>
                </a:solidFill>
              </a:endParaRPr>
            </a:p>
          </p:txBody>
        </p:sp>
        <p:sp>
          <p:nvSpPr>
            <p:cNvPr id="21" name="TextBox 11">
              <a:extLst>
                <a:ext uri="{FF2B5EF4-FFF2-40B4-BE49-F238E27FC236}">
                  <a16:creationId xmlns:a16="http://schemas.microsoft.com/office/drawing/2014/main" id="{50A18B32-94AF-4C0A-B3F8-D4FDE25BC451}"/>
                </a:ext>
              </a:extLst>
            </p:cNvPr>
            <p:cNvSpPr txBox="1">
              <a:spLocks noChangeArrowheads="1"/>
            </p:cNvSpPr>
            <p:nvPr/>
          </p:nvSpPr>
          <p:spPr bwMode="auto">
            <a:xfrm>
              <a:off x="1722447" y="2088149"/>
              <a:ext cx="2923185" cy="30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a:solidFill>
                    <a:srgbClr val="000000"/>
                  </a:solidFill>
                  <a:latin typeface="微软雅黑" pitchFamily="34" charset="-122"/>
                  <a:ea typeface="微软雅黑" pitchFamily="34" charset="-122"/>
                </a:rPr>
                <a:t>MBR</a:t>
              </a:r>
              <a:r>
                <a:rPr lang="zh-CN" altLang="en-US" sz="1400" dirty="0">
                  <a:solidFill>
                    <a:srgbClr val="000000"/>
                  </a:solidFill>
                  <a:latin typeface="微软雅黑" pitchFamily="34" charset="-122"/>
                  <a:ea typeface="微软雅黑" pitchFamily="34" charset="-122"/>
                </a:rPr>
                <a:t>的基本结构</a:t>
              </a:r>
              <a:endParaRPr lang="en-US" altLang="zh-CN" sz="1400" dirty="0">
                <a:solidFill>
                  <a:srgbClr val="000000"/>
                </a:solidFill>
                <a:latin typeface="微软雅黑" pitchFamily="34" charset="-122"/>
                <a:ea typeface="微软雅黑" pitchFamily="34" charset="-122"/>
              </a:endParaRPr>
            </a:p>
          </p:txBody>
        </p:sp>
      </p:grpSp>
      <p:grpSp>
        <p:nvGrpSpPr>
          <p:cNvPr id="25" name="组合 9">
            <a:extLst>
              <a:ext uri="{FF2B5EF4-FFF2-40B4-BE49-F238E27FC236}">
                <a16:creationId xmlns:a16="http://schemas.microsoft.com/office/drawing/2014/main" id="{68946B3C-CC61-4B67-BF83-50B5E4B2EA3E}"/>
              </a:ext>
            </a:extLst>
          </p:cNvPr>
          <p:cNvGrpSpPr>
            <a:grpSpLocks/>
          </p:cNvGrpSpPr>
          <p:nvPr/>
        </p:nvGrpSpPr>
        <p:grpSpPr bwMode="auto">
          <a:xfrm>
            <a:off x="300605" y="3365373"/>
            <a:ext cx="5743575" cy="1061907"/>
            <a:chOff x="859536" y="1549889"/>
            <a:chExt cx="5742745" cy="1061065"/>
          </a:xfrm>
        </p:grpSpPr>
        <p:sp>
          <p:nvSpPr>
            <p:cNvPr id="26" name="Title 1">
              <a:extLst>
                <a:ext uri="{FF2B5EF4-FFF2-40B4-BE49-F238E27FC236}">
                  <a16:creationId xmlns:a16="http://schemas.microsoft.com/office/drawing/2014/main" id="{5D7E2213-374E-4394-8655-1E86BBC67AC6}"/>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27" name="组合 11">
              <a:extLst>
                <a:ext uri="{FF2B5EF4-FFF2-40B4-BE49-F238E27FC236}">
                  <a16:creationId xmlns:a16="http://schemas.microsoft.com/office/drawing/2014/main" id="{AC2D047C-14A6-4E1D-A63F-A92C58D9695A}"/>
                </a:ext>
              </a:extLst>
            </p:cNvPr>
            <p:cNvGrpSpPr>
              <a:grpSpLocks/>
            </p:cNvGrpSpPr>
            <p:nvPr/>
          </p:nvGrpSpPr>
          <p:grpSpPr bwMode="auto">
            <a:xfrm>
              <a:off x="859536" y="1874121"/>
              <a:ext cx="676180" cy="676180"/>
              <a:chOff x="1218882" y="1600676"/>
              <a:chExt cx="406294" cy="406294"/>
            </a:xfrm>
          </p:grpSpPr>
          <p:sp>
            <p:nvSpPr>
              <p:cNvPr id="30" name="Freeform 16">
                <a:extLst>
                  <a:ext uri="{FF2B5EF4-FFF2-40B4-BE49-F238E27FC236}">
                    <a16:creationId xmlns:a16="http://schemas.microsoft.com/office/drawing/2014/main" id="{CF765CE1-0A7E-4B0B-821C-25D2D0D6C93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1" name="AutoShape 14">
                <a:extLst>
                  <a:ext uri="{FF2B5EF4-FFF2-40B4-BE49-F238E27FC236}">
                    <a16:creationId xmlns:a16="http://schemas.microsoft.com/office/drawing/2014/main" id="{DB18E1E6-7B26-4EB0-8BEE-E1A7FADF1A62}"/>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2" name="Oval 13">
                <a:extLst>
                  <a:ext uri="{FF2B5EF4-FFF2-40B4-BE49-F238E27FC236}">
                    <a16:creationId xmlns:a16="http://schemas.microsoft.com/office/drawing/2014/main" id="{7307572D-AAEB-4521-B028-C89AA026C9D8}"/>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8" name="矩形 12">
              <a:extLst>
                <a:ext uri="{FF2B5EF4-FFF2-40B4-BE49-F238E27FC236}">
                  <a16:creationId xmlns:a16="http://schemas.microsoft.com/office/drawing/2014/main" id="{B6236A2E-517A-4BA6-A314-B11405865283}"/>
                </a:ext>
              </a:extLst>
            </p:cNvPr>
            <p:cNvSpPr>
              <a:spLocks noChangeArrowheads="1"/>
            </p:cNvSpPr>
            <p:nvPr/>
          </p:nvSpPr>
          <p:spPr bwMode="auto">
            <a:xfrm>
              <a:off x="1722448" y="1618964"/>
              <a:ext cx="15750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技能要求</a:t>
              </a:r>
            </a:p>
          </p:txBody>
        </p:sp>
        <p:sp>
          <p:nvSpPr>
            <p:cNvPr id="29" name="TextBox 11">
              <a:extLst>
                <a:ext uri="{FF2B5EF4-FFF2-40B4-BE49-F238E27FC236}">
                  <a16:creationId xmlns:a16="http://schemas.microsoft.com/office/drawing/2014/main" id="{65309359-9240-40F5-838F-A318E02E38FA}"/>
                </a:ext>
              </a:extLst>
            </p:cNvPr>
            <p:cNvSpPr txBox="1">
              <a:spLocks noChangeArrowheads="1"/>
            </p:cNvSpPr>
            <p:nvPr/>
          </p:nvSpPr>
          <p:spPr bwMode="auto">
            <a:xfrm>
              <a:off x="1722447" y="2088149"/>
              <a:ext cx="1808967"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a:solidFill>
                    <a:srgbClr val="000000"/>
                  </a:solidFill>
                  <a:latin typeface="微软雅黑" pitchFamily="34" charset="-122"/>
                  <a:ea typeface="微软雅黑" pitchFamily="34" charset="-122"/>
                </a:rPr>
                <a:t>认识故障现象</a:t>
              </a:r>
            </a:p>
            <a:p>
              <a:r>
                <a:rPr lang="zh-CN" altLang="en-US" sz="1400" dirty="0">
                  <a:solidFill>
                    <a:srgbClr val="000000"/>
                  </a:solidFill>
                  <a:latin typeface="微软雅黑" pitchFamily="34" charset="-122"/>
                  <a:ea typeface="微软雅黑" pitchFamily="34" charset="-122"/>
                </a:rPr>
                <a:t>解决出现的问题</a:t>
              </a:r>
            </a:p>
          </p:txBody>
        </p:sp>
      </p:grpSp>
    </p:spTree>
    <p:extLst>
      <p:ext uri="{BB962C8B-B14F-4D97-AF65-F5344CB8AC3E}">
        <p14:creationId xmlns:p14="http://schemas.microsoft.com/office/powerpoint/2010/main" val="24846490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03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理论知识</a:t>
            </a:r>
          </a:p>
        </p:txBody>
      </p:sp>
      <p:sp>
        <p:nvSpPr>
          <p:cNvPr id="9" name="iconfont-1187-868386">
            <a:extLst>
              <a:ext uri="{FF2B5EF4-FFF2-40B4-BE49-F238E27FC236}">
                <a16:creationId xmlns:a16="http://schemas.microsoft.com/office/drawing/2014/main" id="{185E8EEB-1354-4D98-8840-9D6A25A1EEAE}"/>
              </a:ext>
            </a:extLst>
          </p:cNvPr>
          <p:cNvSpPr>
            <a:spLocks noChangeAspect="1"/>
          </p:cNvSpPr>
          <p:nvPr/>
        </p:nvSpPr>
        <p:spPr bwMode="auto">
          <a:xfrm>
            <a:off x="4285543" y="1104374"/>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4697178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文本框 1">
            <a:extLst>
              <a:ext uri="{FF2B5EF4-FFF2-40B4-BE49-F238E27FC236}">
                <a16:creationId xmlns:a16="http://schemas.microsoft.com/office/drawing/2014/main" id="{F8D0F6C1-FAEE-4074-9F42-46DA7CA9460E}"/>
              </a:ext>
            </a:extLst>
          </p:cNvPr>
          <p:cNvSpPr txBox="1"/>
          <p:nvPr/>
        </p:nvSpPr>
        <p:spPr>
          <a:xfrm>
            <a:off x="202475" y="1325428"/>
            <a:ext cx="2417157" cy="2308324"/>
          </a:xfrm>
          <a:prstGeom prst="rect">
            <a:avLst/>
          </a:prstGeom>
          <a:noFill/>
        </p:spPr>
        <p:txBody>
          <a:bodyPr wrap="square" rtlCol="0">
            <a:spAutoFit/>
          </a:bodyPr>
          <a:lstStyle/>
          <a:p>
            <a:r>
              <a:rPr lang="en-US" altLang="zh-CN" sz="1800" dirty="0">
                <a:solidFill>
                  <a:schemeClr val="bg1"/>
                </a:solidFill>
              </a:rPr>
              <a:t>            MBR </a:t>
            </a:r>
            <a:r>
              <a:rPr lang="zh-CN" altLang="en-US" sz="1800" dirty="0">
                <a:solidFill>
                  <a:schemeClr val="bg1"/>
                </a:solidFill>
              </a:rPr>
              <a:t>也就是主引导记录，位于硬盘的 </a:t>
            </a:r>
            <a:r>
              <a:rPr lang="en-US" altLang="zh-CN" sz="1800" dirty="0">
                <a:solidFill>
                  <a:schemeClr val="bg1"/>
                </a:solidFill>
              </a:rPr>
              <a:t>0 </a:t>
            </a:r>
            <a:r>
              <a:rPr lang="zh-CN" altLang="en-US" sz="1800" dirty="0">
                <a:solidFill>
                  <a:schemeClr val="bg1"/>
                </a:solidFill>
              </a:rPr>
              <a:t>磁道、</a:t>
            </a:r>
            <a:r>
              <a:rPr lang="en-US" altLang="zh-CN" sz="1800" dirty="0">
                <a:solidFill>
                  <a:schemeClr val="bg1"/>
                </a:solidFill>
              </a:rPr>
              <a:t>0 </a:t>
            </a:r>
            <a:r>
              <a:rPr lang="zh-CN" altLang="en-US" sz="1800" dirty="0">
                <a:solidFill>
                  <a:schemeClr val="bg1"/>
                </a:solidFill>
              </a:rPr>
              <a:t>柱面、</a:t>
            </a:r>
            <a:r>
              <a:rPr lang="en-US" altLang="zh-CN" sz="1800" dirty="0">
                <a:solidFill>
                  <a:schemeClr val="bg1"/>
                </a:solidFill>
              </a:rPr>
              <a:t>1 </a:t>
            </a:r>
            <a:r>
              <a:rPr lang="zh-CN" altLang="en-US" sz="1800" dirty="0">
                <a:solidFill>
                  <a:schemeClr val="bg1"/>
                </a:solidFill>
              </a:rPr>
              <a:t>扇区中，主要记录了启动引导程序和磁盘的分区表。我们通过图 </a:t>
            </a:r>
            <a:r>
              <a:rPr lang="en-US" altLang="zh-CN" sz="1800" dirty="0">
                <a:solidFill>
                  <a:schemeClr val="bg1"/>
                </a:solidFill>
              </a:rPr>
              <a:t>1-1 </a:t>
            </a:r>
            <a:r>
              <a:rPr lang="zh-CN" altLang="en-US" sz="1800" dirty="0">
                <a:solidFill>
                  <a:schemeClr val="bg1"/>
                </a:solidFill>
              </a:rPr>
              <a:t>来看看 </a:t>
            </a:r>
            <a:r>
              <a:rPr lang="en-US" altLang="zh-CN" sz="1800" dirty="0">
                <a:solidFill>
                  <a:schemeClr val="bg1"/>
                </a:solidFill>
              </a:rPr>
              <a:t>MBR </a:t>
            </a:r>
            <a:r>
              <a:rPr lang="zh-CN" altLang="en-US" sz="1800" dirty="0">
                <a:solidFill>
                  <a:schemeClr val="bg1"/>
                </a:solidFill>
              </a:rPr>
              <a:t>的结构。</a:t>
            </a:r>
          </a:p>
        </p:txBody>
      </p:sp>
      <p:pic>
        <p:nvPicPr>
          <p:cNvPr id="14" name="图片 13">
            <a:extLst>
              <a:ext uri="{FF2B5EF4-FFF2-40B4-BE49-F238E27FC236}">
                <a16:creationId xmlns:a16="http://schemas.microsoft.com/office/drawing/2014/main" id="{78987EB2-44A3-4D55-8E8F-8AB67A2ECC89}"/>
              </a:ext>
            </a:extLst>
          </p:cNvPr>
          <p:cNvPicPr/>
          <p:nvPr/>
        </p:nvPicPr>
        <p:blipFill>
          <a:blip r:embed="rId3" cstate="print"/>
          <a:srcRect/>
          <a:stretch>
            <a:fillRect/>
          </a:stretch>
        </p:blipFill>
        <p:spPr bwMode="auto">
          <a:xfrm>
            <a:off x="2751435" y="1013743"/>
            <a:ext cx="6190090" cy="3965939"/>
          </a:xfrm>
          <a:prstGeom prst="rect">
            <a:avLst/>
          </a:prstGeom>
          <a:noFill/>
          <a:ln w="9525">
            <a:noFill/>
            <a:miter lim="800000"/>
            <a:headEnd/>
            <a:tailEnd/>
          </a:ln>
        </p:spPr>
      </p:pic>
      <p:sp>
        <p:nvSpPr>
          <p:cNvPr id="5" name="文本框 4">
            <a:extLst>
              <a:ext uri="{FF2B5EF4-FFF2-40B4-BE49-F238E27FC236}">
                <a16:creationId xmlns:a16="http://schemas.microsoft.com/office/drawing/2014/main" id="{219342CF-5089-467C-A31C-F5E5C5198257}"/>
              </a:ext>
            </a:extLst>
          </p:cNvPr>
          <p:cNvSpPr txBox="1"/>
          <p:nvPr/>
        </p:nvSpPr>
        <p:spPr>
          <a:xfrm>
            <a:off x="1079157" y="4399005"/>
            <a:ext cx="1540475" cy="307777"/>
          </a:xfrm>
          <a:prstGeom prst="rect">
            <a:avLst/>
          </a:prstGeom>
          <a:noFill/>
        </p:spPr>
        <p:txBody>
          <a:bodyPr wrap="square" rtlCol="0">
            <a:spAutoFit/>
          </a:bodyPr>
          <a:lstStyle/>
          <a:p>
            <a:r>
              <a:rPr lang="zh-CN" altLang="en-US" sz="1400">
                <a:solidFill>
                  <a:schemeClr val="bg1"/>
                </a:solidFill>
              </a:rPr>
              <a:t>图</a:t>
            </a:r>
            <a:r>
              <a:rPr lang="en-US" altLang="zh-CN" sz="1400">
                <a:solidFill>
                  <a:schemeClr val="bg1"/>
                </a:solidFill>
              </a:rPr>
              <a:t>1-1 MBR</a:t>
            </a:r>
            <a:r>
              <a:rPr lang="zh-CN" altLang="en-US" sz="1400">
                <a:solidFill>
                  <a:schemeClr val="bg1"/>
                </a:solidFill>
              </a:rPr>
              <a:t>结构图</a:t>
            </a:r>
            <a:endParaRPr lang="zh-CN" altLang="en-US" sz="1400" dirty="0">
              <a:solidFill>
                <a:schemeClr val="bg1"/>
              </a:solidFill>
            </a:endParaRPr>
          </a:p>
        </p:txBody>
      </p:sp>
    </p:spTree>
    <p:extLst>
      <p:ext uri="{BB962C8B-B14F-4D97-AF65-F5344CB8AC3E}">
        <p14:creationId xmlns:p14="http://schemas.microsoft.com/office/powerpoint/2010/main" val="9728540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340402" y="1192170"/>
            <a:ext cx="4024933" cy="2639569"/>
          </a:xfrm>
          <a:prstGeom prst="rect">
            <a:avLst/>
          </a:prstGeom>
          <a:noFill/>
        </p:spPr>
        <p:txBody>
          <a:bodyPr wrap="square" rtlCol="0">
            <a:spAutoFit/>
          </a:bodyPr>
          <a:lstStyle/>
          <a:p>
            <a:pPr>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           MBR </a:t>
            </a:r>
            <a:r>
              <a:rPr lang="zh-CN" altLang="en-US" sz="1400" b="1" dirty="0">
                <a:solidFill>
                  <a:schemeClr val="bg1"/>
                </a:solidFill>
                <a:latin typeface="微软雅黑" panose="020B0503020204020204" pitchFamily="34" charset="-122"/>
                <a:ea typeface="微软雅黑" panose="020B0503020204020204" pitchFamily="34" charset="-122"/>
              </a:rPr>
              <a:t>共占用了一个扇区，也就是 </a:t>
            </a:r>
            <a:r>
              <a:rPr lang="en-US" altLang="zh-CN" sz="1400" b="1" dirty="0">
                <a:solidFill>
                  <a:schemeClr val="bg1"/>
                </a:solidFill>
                <a:latin typeface="微软雅黑" panose="020B0503020204020204" pitchFamily="34" charset="-122"/>
                <a:ea typeface="微软雅黑" panose="020B0503020204020204" pitchFamily="34" charset="-122"/>
              </a:rPr>
              <a:t>512 Byte</a:t>
            </a:r>
            <a:r>
              <a:rPr lang="zh-CN" altLang="en-US" sz="1400" b="1" dirty="0">
                <a:solidFill>
                  <a:schemeClr val="bg1"/>
                </a:solidFill>
                <a:latin typeface="微软雅黑" panose="020B0503020204020204" pitchFamily="34" charset="-122"/>
                <a:ea typeface="微软雅黑" panose="020B0503020204020204" pitchFamily="34" charset="-122"/>
              </a:rPr>
              <a:t>。其中 </a:t>
            </a:r>
            <a:r>
              <a:rPr lang="en-US" altLang="zh-CN" sz="1400" b="1" dirty="0">
                <a:solidFill>
                  <a:schemeClr val="bg1"/>
                </a:solidFill>
                <a:latin typeface="微软雅黑" panose="020B0503020204020204" pitchFamily="34" charset="-122"/>
                <a:ea typeface="微软雅黑" panose="020B0503020204020204" pitchFamily="34" charset="-122"/>
              </a:rPr>
              <a:t>446 Byte </a:t>
            </a:r>
            <a:r>
              <a:rPr lang="zh-CN" altLang="en-US" sz="1400" b="1" dirty="0">
                <a:solidFill>
                  <a:schemeClr val="bg1"/>
                </a:solidFill>
                <a:latin typeface="微软雅黑" panose="020B0503020204020204" pitchFamily="34" charset="-122"/>
                <a:ea typeface="微软雅黑" panose="020B0503020204020204" pitchFamily="34" charset="-122"/>
              </a:rPr>
              <a:t>安装了启动引导程序，其后 </a:t>
            </a:r>
            <a:r>
              <a:rPr lang="en-US" altLang="zh-CN" sz="1400" b="1" dirty="0">
                <a:solidFill>
                  <a:schemeClr val="bg1"/>
                </a:solidFill>
                <a:latin typeface="微软雅黑" panose="020B0503020204020204" pitchFamily="34" charset="-122"/>
                <a:ea typeface="微软雅黑" panose="020B0503020204020204" pitchFamily="34" charset="-122"/>
              </a:rPr>
              <a:t>64 Byte </a:t>
            </a:r>
            <a:r>
              <a:rPr lang="zh-CN" altLang="en-US" sz="1400" b="1" dirty="0">
                <a:solidFill>
                  <a:schemeClr val="bg1"/>
                </a:solidFill>
                <a:latin typeface="微软雅黑" panose="020B0503020204020204" pitchFamily="34" charset="-122"/>
                <a:ea typeface="微软雅黑" panose="020B0503020204020204" pitchFamily="34" charset="-122"/>
              </a:rPr>
              <a:t>描述分区表，最后的 </a:t>
            </a:r>
            <a:r>
              <a:rPr lang="en-US" altLang="zh-CN" sz="1400" b="1" dirty="0">
                <a:solidFill>
                  <a:schemeClr val="bg1"/>
                </a:solidFill>
                <a:latin typeface="微软雅黑" panose="020B0503020204020204" pitchFamily="34" charset="-122"/>
                <a:ea typeface="微软雅黑" panose="020B0503020204020204" pitchFamily="34" charset="-122"/>
              </a:rPr>
              <a:t>2 Byte </a:t>
            </a:r>
            <a:r>
              <a:rPr lang="zh-CN" altLang="en-US" sz="1400" b="1" dirty="0">
                <a:solidFill>
                  <a:schemeClr val="bg1"/>
                </a:solidFill>
                <a:latin typeface="微软雅黑" panose="020B0503020204020204" pitchFamily="34" charset="-122"/>
                <a:ea typeface="微软雅黑" panose="020B0503020204020204" pitchFamily="34" charset="-122"/>
              </a:rPr>
              <a:t>是结束标记。我们已经知道，每块硬盘只能划分 </a:t>
            </a:r>
            <a:r>
              <a:rPr lang="en-US" altLang="zh-CN" sz="1400" b="1" dirty="0">
                <a:solidFill>
                  <a:schemeClr val="bg1"/>
                </a:solidFill>
                <a:latin typeface="微软雅黑" panose="020B0503020204020204" pitchFamily="34" charset="-122"/>
                <a:ea typeface="微软雅黑" panose="020B0503020204020204" pitchFamily="34" charset="-122"/>
              </a:rPr>
              <a:t>4 </a:t>
            </a:r>
            <a:r>
              <a:rPr lang="zh-CN" altLang="en-US" sz="1400" b="1" dirty="0">
                <a:solidFill>
                  <a:schemeClr val="bg1"/>
                </a:solidFill>
                <a:latin typeface="微软雅黑" panose="020B0503020204020204" pitchFamily="34" charset="-122"/>
                <a:ea typeface="微软雅黑" panose="020B0503020204020204" pitchFamily="34" charset="-122"/>
              </a:rPr>
              <a:t>个主分区，原因就是在 </a:t>
            </a:r>
            <a:r>
              <a:rPr lang="en-US" altLang="zh-CN" sz="1400" b="1" dirty="0">
                <a:solidFill>
                  <a:schemeClr val="bg1"/>
                </a:solidFill>
                <a:latin typeface="微软雅黑" panose="020B0503020204020204" pitchFamily="34" charset="-122"/>
                <a:ea typeface="微软雅黑" panose="020B0503020204020204" pitchFamily="34" charset="-122"/>
              </a:rPr>
              <a:t>MBR </a:t>
            </a:r>
            <a:r>
              <a:rPr lang="zh-CN" altLang="en-US" sz="1400" b="1" dirty="0">
                <a:solidFill>
                  <a:schemeClr val="bg1"/>
                </a:solidFill>
                <a:latin typeface="微软雅黑" panose="020B0503020204020204" pitchFamily="34" charset="-122"/>
                <a:ea typeface="微软雅黑" panose="020B0503020204020204" pitchFamily="34" charset="-122"/>
              </a:rPr>
              <a:t>中描述分区表的空间只有 </a:t>
            </a:r>
            <a:r>
              <a:rPr lang="en-US" altLang="zh-CN" sz="1400" b="1" dirty="0">
                <a:solidFill>
                  <a:schemeClr val="bg1"/>
                </a:solidFill>
                <a:latin typeface="微软雅黑" panose="020B0503020204020204" pitchFamily="34" charset="-122"/>
                <a:ea typeface="微软雅黑" panose="020B0503020204020204" pitchFamily="34" charset="-122"/>
              </a:rPr>
              <a:t>64 Byte</a:t>
            </a:r>
            <a:r>
              <a:rPr lang="zh-CN" altLang="en-US" sz="1400" b="1" dirty="0">
                <a:solidFill>
                  <a:schemeClr val="bg1"/>
                </a:solidFill>
                <a:latin typeface="微软雅黑" panose="020B0503020204020204" pitchFamily="34" charset="-122"/>
                <a:ea typeface="微软雅黑" panose="020B0503020204020204" pitchFamily="34" charset="-122"/>
              </a:rPr>
              <a:t>。其中每个分区必须占用 </a:t>
            </a:r>
            <a:r>
              <a:rPr lang="en-US" altLang="zh-CN" sz="1400" b="1" dirty="0">
                <a:solidFill>
                  <a:schemeClr val="bg1"/>
                </a:solidFill>
                <a:latin typeface="微软雅黑" panose="020B0503020204020204" pitchFamily="34" charset="-122"/>
                <a:ea typeface="微软雅黑" panose="020B0503020204020204" pitchFamily="34" charset="-122"/>
              </a:rPr>
              <a:t>16 Byte</a:t>
            </a:r>
            <a:r>
              <a:rPr lang="zh-CN" altLang="en-US" sz="1400" b="1" dirty="0">
                <a:solidFill>
                  <a:schemeClr val="bg1"/>
                </a:solidFill>
                <a:latin typeface="微软雅黑" panose="020B0503020204020204" pitchFamily="34" charset="-122"/>
                <a:ea typeface="微软雅黑" panose="020B0503020204020204" pitchFamily="34" charset="-122"/>
              </a:rPr>
              <a:t>，那么 </a:t>
            </a:r>
            <a:r>
              <a:rPr lang="en-US" altLang="zh-CN" sz="1400" b="1" dirty="0">
                <a:solidFill>
                  <a:schemeClr val="bg1"/>
                </a:solidFill>
                <a:latin typeface="微软雅黑" panose="020B0503020204020204" pitchFamily="34" charset="-122"/>
                <a:ea typeface="微软雅黑" panose="020B0503020204020204" pitchFamily="34" charset="-122"/>
              </a:rPr>
              <a:t>64 Byte </a:t>
            </a:r>
            <a:r>
              <a:rPr lang="zh-CN" altLang="en-US" sz="1400" b="1" dirty="0">
                <a:solidFill>
                  <a:schemeClr val="bg1"/>
                </a:solidFill>
                <a:latin typeface="微软雅黑" panose="020B0503020204020204" pitchFamily="34" charset="-122"/>
                <a:ea typeface="微软雅黑" panose="020B0503020204020204" pitchFamily="34" charset="-122"/>
              </a:rPr>
              <a:t>就只能划分 </a:t>
            </a:r>
            <a:r>
              <a:rPr lang="en-US" altLang="zh-CN" sz="1400" b="1" dirty="0">
                <a:solidFill>
                  <a:schemeClr val="bg1"/>
                </a:solidFill>
                <a:latin typeface="微软雅黑" panose="020B0503020204020204" pitchFamily="34" charset="-122"/>
                <a:ea typeface="微软雅黑" panose="020B0503020204020204" pitchFamily="34" charset="-122"/>
              </a:rPr>
              <a:t>4 </a:t>
            </a:r>
            <a:r>
              <a:rPr lang="zh-CN" altLang="en-US" sz="1400" b="1" dirty="0">
                <a:solidFill>
                  <a:schemeClr val="bg1"/>
                </a:solidFill>
                <a:latin typeface="微软雅黑" panose="020B0503020204020204" pitchFamily="34" charset="-122"/>
                <a:ea typeface="微软雅黑" panose="020B0503020204020204" pitchFamily="34" charset="-122"/>
              </a:rPr>
              <a:t>个主分区。每个分区的 </a:t>
            </a:r>
            <a:r>
              <a:rPr lang="en-US" altLang="zh-CN" sz="1400" b="1" dirty="0">
                <a:solidFill>
                  <a:schemeClr val="bg1"/>
                </a:solidFill>
                <a:latin typeface="微软雅黑" panose="020B0503020204020204" pitchFamily="34" charset="-122"/>
                <a:ea typeface="微软雅黑" panose="020B0503020204020204" pitchFamily="34" charset="-122"/>
              </a:rPr>
              <a:t>16 </a:t>
            </a:r>
            <a:r>
              <a:rPr lang="zh-CN" altLang="en-US" sz="1400" b="1" dirty="0">
                <a:solidFill>
                  <a:schemeClr val="bg1"/>
                </a:solidFill>
                <a:latin typeface="微软雅黑" panose="020B0503020204020204" pitchFamily="34" charset="-122"/>
                <a:ea typeface="微软雅黑" panose="020B0503020204020204" pitchFamily="34" charset="-122"/>
              </a:rPr>
              <a:t>字节的规划如图</a:t>
            </a:r>
            <a:r>
              <a:rPr lang="en-US" altLang="zh-CN" sz="1400" b="1" dirty="0">
                <a:solidFill>
                  <a:schemeClr val="bg1"/>
                </a:solidFill>
                <a:latin typeface="微软雅黑" panose="020B0503020204020204" pitchFamily="34" charset="-122"/>
                <a:ea typeface="微软雅黑" panose="020B0503020204020204" pitchFamily="34" charset="-122"/>
              </a:rPr>
              <a:t>1-2 </a:t>
            </a:r>
            <a:r>
              <a:rPr lang="zh-CN" altLang="en-US" sz="1400" b="1" dirty="0">
                <a:solidFill>
                  <a:schemeClr val="bg1"/>
                </a:solidFill>
                <a:latin typeface="微软雅黑" panose="020B0503020204020204" pitchFamily="34" charset="-122"/>
                <a:ea typeface="微软雅黑" panose="020B0503020204020204" pitchFamily="34" charset="-122"/>
              </a:rPr>
              <a:t>所示。</a:t>
            </a:r>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9B436788-B657-4D23-8802-9B25CC45A2D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26442" y="1023625"/>
            <a:ext cx="3547329" cy="3626048"/>
          </a:xfrm>
          <a:prstGeom prst="rect">
            <a:avLst/>
          </a:prstGeom>
          <a:noFill/>
          <a:ln w="9525">
            <a:noFill/>
            <a:miter lim="800000"/>
            <a:headEnd/>
            <a:tailEnd/>
          </a:ln>
        </p:spPr>
      </p:pic>
      <p:sp>
        <p:nvSpPr>
          <p:cNvPr id="2" name="文本框 1">
            <a:extLst>
              <a:ext uri="{FF2B5EF4-FFF2-40B4-BE49-F238E27FC236}">
                <a16:creationId xmlns:a16="http://schemas.microsoft.com/office/drawing/2014/main" id="{5BD709B0-DC06-4226-BE82-4EE2CA2FF0B3}"/>
              </a:ext>
            </a:extLst>
          </p:cNvPr>
          <p:cNvSpPr txBox="1"/>
          <p:nvPr/>
        </p:nvSpPr>
        <p:spPr>
          <a:xfrm>
            <a:off x="5523375" y="4661285"/>
            <a:ext cx="2678342" cy="338554"/>
          </a:xfrm>
          <a:prstGeom prst="rect">
            <a:avLst/>
          </a:prstGeom>
          <a:noFill/>
        </p:spPr>
        <p:txBody>
          <a:bodyPr wrap="square" rtlCol="0">
            <a:spAutoFit/>
          </a:bodyPr>
          <a:lstStyle/>
          <a:p>
            <a:r>
              <a:rPr lang="zh-CN" altLang="en-US" sz="1600">
                <a:solidFill>
                  <a:schemeClr val="bg1"/>
                </a:solidFill>
              </a:rPr>
              <a:t>图</a:t>
            </a:r>
            <a:r>
              <a:rPr lang="en-US" altLang="zh-CN" sz="1600">
                <a:solidFill>
                  <a:schemeClr val="bg1"/>
                </a:solidFill>
              </a:rPr>
              <a:t>1-2 MBR</a:t>
            </a:r>
            <a:r>
              <a:rPr lang="zh-CN" altLang="en-US" sz="1600">
                <a:solidFill>
                  <a:schemeClr val="bg1"/>
                </a:solidFill>
              </a:rPr>
              <a:t>分区表的描述</a:t>
            </a:r>
            <a:endParaRPr lang="zh-CN" altLang="en-US" sz="1600" dirty="0">
              <a:solidFill>
                <a:schemeClr val="bg1"/>
              </a:solidFill>
            </a:endParaRPr>
          </a:p>
        </p:txBody>
      </p:sp>
    </p:spTree>
    <p:extLst>
      <p:ext uri="{BB962C8B-B14F-4D97-AF65-F5344CB8AC3E}">
        <p14:creationId xmlns:p14="http://schemas.microsoft.com/office/powerpoint/2010/main" val="33015367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840849" y="2226030"/>
            <a:ext cx="3016775" cy="1384995"/>
          </a:xfrm>
          <a:prstGeom prst="rect">
            <a:avLst/>
          </a:prstGeom>
          <a:noFill/>
        </p:spPr>
        <p:txBody>
          <a:bodyPr wrap="square" rtlCol="0">
            <a:spAutoFit/>
          </a:bodyPr>
          <a:lstStyle/>
          <a:p>
            <a:pPr indent="457200">
              <a:lnSpc>
                <a:spcPct val="150000"/>
              </a:lnSpc>
            </a:pPr>
            <a:r>
              <a:rPr lang="en-US" altLang="zh-CN" sz="1400" b="1" dirty="0">
                <a:solidFill>
                  <a:schemeClr val="bg1"/>
                </a:solidFill>
                <a:latin typeface="微软雅黑" panose="020B0503020204020204" pitchFamily="34" charset="-122"/>
                <a:ea typeface="微软雅黑" panose="020B0503020204020204" pitchFamily="34" charset="-122"/>
              </a:rPr>
              <a:t>JPG</a:t>
            </a:r>
            <a:r>
              <a:rPr lang="zh-CN" altLang="en-US" sz="1400" b="1" dirty="0">
                <a:solidFill>
                  <a:schemeClr val="bg1"/>
                </a:solidFill>
                <a:latin typeface="微软雅黑" panose="020B0503020204020204" pitchFamily="34" charset="-122"/>
                <a:ea typeface="微软雅黑" panose="020B0503020204020204" pitchFamily="34" charset="-122"/>
              </a:rPr>
              <a:t>图片格式基本结构依次为：</a:t>
            </a:r>
            <a:r>
              <a:rPr lang="en-US" altLang="zh-CN" sz="1400" b="1" dirty="0">
                <a:solidFill>
                  <a:schemeClr val="bg1"/>
                </a:solidFill>
                <a:latin typeface="微软雅黑" panose="020B0503020204020204" pitchFamily="34" charset="-122"/>
                <a:ea typeface="微软雅黑" panose="020B0503020204020204" pitchFamily="34" charset="-122"/>
              </a:rPr>
              <a:t>FFD8(</a:t>
            </a:r>
            <a:r>
              <a:rPr lang="zh-CN" altLang="en-US" sz="1400" b="1" dirty="0">
                <a:solidFill>
                  <a:schemeClr val="bg1"/>
                </a:solidFill>
                <a:latin typeface="微软雅黑" panose="020B0503020204020204" pitchFamily="34" charset="-122"/>
                <a:ea typeface="微软雅黑" panose="020B0503020204020204" pitchFamily="34" charset="-122"/>
              </a:rPr>
              <a:t>图片开头标志</a:t>
            </a:r>
            <a:r>
              <a:rPr lang="en-US"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、各个段标记</a:t>
            </a:r>
            <a:r>
              <a:rPr lang="en-US" altLang="zh-CN" sz="1400" b="1" dirty="0">
                <a:solidFill>
                  <a:schemeClr val="bg1"/>
                </a:solidFill>
                <a:latin typeface="微软雅黑" panose="020B0503020204020204" pitchFamily="34" charset="-122"/>
                <a:ea typeface="微软雅黑" panose="020B0503020204020204" pitchFamily="34" charset="-122"/>
              </a:rPr>
              <a:t>(FFDB</a:t>
            </a:r>
            <a:r>
              <a:rPr lang="zh-CN" altLang="en-US" sz="1400" b="1" dirty="0">
                <a:solidFill>
                  <a:schemeClr val="bg1"/>
                </a:solidFill>
                <a:latin typeface="微软雅黑" panose="020B0503020204020204" pitchFamily="34" charset="-122"/>
                <a:ea typeface="微软雅黑" panose="020B0503020204020204" pitchFamily="34" charset="-122"/>
              </a:rPr>
              <a:t>、</a:t>
            </a:r>
            <a:r>
              <a:rPr lang="en-US" altLang="zh-CN" sz="1400" b="1" dirty="0">
                <a:solidFill>
                  <a:schemeClr val="bg1"/>
                </a:solidFill>
                <a:latin typeface="微软雅黑" panose="020B0503020204020204" pitchFamily="34" charset="-122"/>
                <a:ea typeface="微软雅黑" panose="020B0503020204020204" pitchFamily="34" charset="-122"/>
              </a:rPr>
              <a:t>FFC0</a:t>
            </a:r>
            <a:r>
              <a:rPr lang="zh-CN" altLang="en-US" sz="1400" b="1" dirty="0">
                <a:solidFill>
                  <a:schemeClr val="bg1"/>
                </a:solidFill>
                <a:latin typeface="微软雅黑" panose="020B0503020204020204" pitchFamily="34" charset="-122"/>
                <a:ea typeface="微软雅黑" panose="020B0503020204020204" pitchFamily="34" charset="-122"/>
              </a:rPr>
              <a:t>、</a:t>
            </a:r>
            <a:r>
              <a:rPr lang="en-US" altLang="zh-CN" sz="1400" b="1" dirty="0">
                <a:solidFill>
                  <a:schemeClr val="bg1"/>
                </a:solidFill>
                <a:latin typeface="微软雅黑" panose="020B0503020204020204" pitchFamily="34" charset="-122"/>
                <a:ea typeface="微软雅黑" panose="020B0503020204020204" pitchFamily="34" charset="-122"/>
              </a:rPr>
              <a:t>FFC4</a:t>
            </a:r>
            <a:r>
              <a:rPr lang="zh-CN" altLang="en-US" sz="1400" b="1" dirty="0">
                <a:solidFill>
                  <a:schemeClr val="bg1"/>
                </a:solidFill>
                <a:latin typeface="微软雅黑" panose="020B0503020204020204" pitchFamily="34" charset="-122"/>
                <a:ea typeface="微软雅黑" panose="020B0503020204020204" pitchFamily="34" charset="-122"/>
              </a:rPr>
              <a:t>、</a:t>
            </a:r>
            <a:r>
              <a:rPr lang="en-US" altLang="zh-CN" sz="1400" b="1" dirty="0">
                <a:solidFill>
                  <a:schemeClr val="bg1"/>
                </a:solidFill>
                <a:latin typeface="微软雅黑" panose="020B0503020204020204" pitchFamily="34" charset="-122"/>
                <a:ea typeface="微软雅黑" panose="020B0503020204020204" pitchFamily="34" charset="-122"/>
              </a:rPr>
              <a:t>FFDA</a:t>
            </a:r>
            <a:r>
              <a:rPr lang="zh-CN" altLang="en-US" sz="1400" b="1" dirty="0">
                <a:solidFill>
                  <a:schemeClr val="bg1"/>
                </a:solidFill>
                <a:latin typeface="微软雅黑" panose="020B0503020204020204" pitchFamily="34" charset="-122"/>
                <a:ea typeface="微软雅黑" panose="020B0503020204020204" pitchFamily="34" charset="-122"/>
              </a:rPr>
              <a:t>等等</a:t>
            </a:r>
            <a:r>
              <a:rPr lang="en-US"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。具体结构如下图</a:t>
            </a:r>
            <a:r>
              <a:rPr lang="en-US" altLang="zh-CN" sz="1400" b="1" dirty="0">
                <a:solidFill>
                  <a:schemeClr val="bg1"/>
                </a:solidFill>
                <a:latin typeface="微软雅黑" panose="020B0503020204020204" pitchFamily="34" charset="-122"/>
                <a:ea typeface="微软雅黑" panose="020B0503020204020204" pitchFamily="34" charset="-122"/>
              </a:rPr>
              <a:t>4-1</a:t>
            </a:r>
            <a:r>
              <a:rPr lang="zh-CN" altLang="en-US" sz="1400" b="1" dirty="0">
                <a:solidFill>
                  <a:schemeClr val="bg1"/>
                </a:solidFill>
                <a:latin typeface="微软雅黑" panose="020B0503020204020204" pitchFamily="34" charset="-122"/>
                <a:ea typeface="微软雅黑" panose="020B0503020204020204" pitchFamily="34" charset="-122"/>
              </a:rPr>
              <a:t>所示：</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A089C5E0-0672-47A7-A4BE-56B0044C9BB3}"/>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165555" y="1261143"/>
            <a:ext cx="2714625" cy="2766080"/>
          </a:xfrm>
          <a:prstGeom prst="rect">
            <a:avLst/>
          </a:prstGeom>
          <a:noFill/>
          <a:ln w="9525">
            <a:noFill/>
            <a:miter lim="800000"/>
            <a:headEnd/>
            <a:tailEnd/>
          </a:ln>
        </p:spPr>
      </p:pic>
      <p:sp>
        <p:nvSpPr>
          <p:cNvPr id="13" name="矩形 12">
            <a:extLst>
              <a:ext uri="{FF2B5EF4-FFF2-40B4-BE49-F238E27FC236}">
                <a16:creationId xmlns:a16="http://schemas.microsoft.com/office/drawing/2014/main" id="{AF76915F-1261-4A84-BD7D-0BE1C3064ABB}"/>
              </a:ext>
            </a:extLst>
          </p:cNvPr>
          <p:cNvSpPr/>
          <p:nvPr/>
        </p:nvSpPr>
        <p:spPr>
          <a:xfrm>
            <a:off x="5122457" y="4191262"/>
            <a:ext cx="2585068"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4-1 JPG</a:t>
            </a:r>
            <a:r>
              <a:rPr lang="zh-CN" altLang="en-US" sz="1400" b="1" dirty="0">
                <a:solidFill>
                  <a:schemeClr val="bg1"/>
                </a:solidFill>
                <a:latin typeface="微软雅黑" pitchFamily="34" charset="-122"/>
                <a:ea typeface="微软雅黑" pitchFamily="34" charset="-122"/>
              </a:rPr>
              <a:t>图片格式结构图</a:t>
            </a:r>
            <a:endParaRPr lang="zh-CN"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783507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1912</TotalTime>
  <Words>1318</Words>
  <Application>Microsoft Office PowerPoint</Application>
  <PresentationFormat>全屏显示(16:9)</PresentationFormat>
  <Paragraphs>196</Paragraphs>
  <Slides>22</Slides>
  <Notes>22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DIN-BoldItalic</vt:lpstr>
      <vt:lpstr>Impact MT Std</vt:lpstr>
      <vt:lpstr>等线</vt:lpstr>
      <vt:lpstr>宋体</vt:lpstr>
      <vt:lpstr>微软雅黑</vt:lpstr>
      <vt:lpstr>Aharoni</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黄 小燕</cp:lastModifiedBy>
  <cp:revision>178</cp:revision>
  <dcterms:created xsi:type="dcterms:W3CDTF">2016-11-03T10:55:35Z</dcterms:created>
  <dcterms:modified xsi:type="dcterms:W3CDTF">2021-01-03T10:38:12Z</dcterms:modified>
</cp:coreProperties>
</file>