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8" r:id="rId3"/>
    <p:sldId id="259" r:id="rId4"/>
    <p:sldId id="279" r:id="rId5"/>
    <p:sldId id="284" r:id="rId6"/>
    <p:sldId id="280" r:id="rId7"/>
    <p:sldId id="285" r:id="rId8"/>
    <p:sldId id="342" r:id="rId9"/>
    <p:sldId id="281" r:id="rId10"/>
    <p:sldId id="287" r:id="rId11"/>
    <p:sldId id="288" r:id="rId12"/>
    <p:sldId id="289" r:id="rId13"/>
    <p:sldId id="343" r:id="rId14"/>
    <p:sldId id="290" r:id="rId15"/>
    <p:sldId id="323" r:id="rId16"/>
    <p:sldId id="344" r:id="rId17"/>
    <p:sldId id="334" r:id="rId18"/>
    <p:sldId id="282" r:id="rId19"/>
    <p:sldId id="295" r:id="rId20"/>
    <p:sldId id="283" r:id="rId21"/>
    <p:sldId id="325" r:id="rId22"/>
    <p:sldId id="345" r:id="rId23"/>
    <p:sldId id="346" r:id="rId24"/>
    <p:sldId id="347" r:id="rId25"/>
    <p:sldId id="348" r:id="rId26"/>
    <p:sldId id="299"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4" autoAdjust="0"/>
    <p:restoredTop sz="94660"/>
  </p:normalViewPr>
  <p:slideViewPr>
    <p:cSldViewPr snapToGrid="0">
      <p:cViewPr varScale="1">
        <p:scale>
          <a:sx n="104" d="100"/>
          <a:sy n="104" d="100"/>
        </p:scale>
        <p:origin x="51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2021/01/01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4273618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3715037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386089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874344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1796023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1895468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3101717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37051048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3875275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26</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3795484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2321085" cy="276999"/>
          </a:xfrm>
          <a:prstGeom prst="rect">
            <a:avLst/>
          </a:prstGeom>
        </p:spPr>
        <p:txBody>
          <a:bodyPr wrap="none">
            <a:spAutoFit/>
          </a:bodyPr>
          <a:lstStyle/>
          <a:p>
            <a:r>
              <a:rPr lang="en-US" altLang="zh-CN" sz="1200" b="1" smtClean="0">
                <a:solidFill>
                  <a:schemeClr val="accent6">
                    <a:lumMod val="75000"/>
                  </a:schemeClr>
                </a:solidFill>
                <a:latin typeface="微软雅黑" panose="020B0503020204020204" pitchFamily="34" charset="-122"/>
                <a:ea typeface="微软雅黑" panose="020B0503020204020204" pitchFamily="34" charset="-122"/>
              </a:rPr>
              <a:t>HFS+/HFSX</a:t>
            </a:r>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文件系统大概结构</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2371098" cy="276999"/>
          </a:xfrm>
          <a:prstGeom prst="rect">
            <a:avLst/>
          </a:prstGeom>
        </p:spPr>
        <p:txBody>
          <a:bodyPr wrap="none">
            <a:spAutoFit/>
          </a:bodyPr>
          <a:lstStyle/>
          <a:p>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FAT32</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文件系统的</a:t>
            </a:r>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DBR</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备份位置</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454173E-8BE0-43B8-B9F2-AF9190E59ED5}" type="datetimeFigureOut">
              <a:rPr lang="zh-CN" altLang="en-US" smtClean="0"/>
              <a:t>2021/01/01 Friday</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EE5D71-07DE-437C-ACEC-D52CA2721CA4}" type="slidenum">
              <a:rPr lang="zh-CN" altLang="en-US" smtClean="0"/>
              <a:t>‹#›</a:t>
            </a:fld>
            <a:endParaRPr lang="zh-CN" altLang="en-US"/>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7644CAB5-BD78-46D3-B395-32008B9A5944}"/>
              </a:ext>
            </a:extLst>
          </p:cNvPr>
          <p:cNvGrpSpPr/>
          <p:nvPr/>
        </p:nvGrpSpPr>
        <p:grpSpPr>
          <a:xfrm>
            <a:off x="4988645" y="3713990"/>
            <a:ext cx="2496310"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625904" y="2620046"/>
              <a:ext cx="1843133" cy="432812"/>
            </a:xfrm>
            <a:prstGeom prst="rect">
              <a:avLst/>
            </a:prstGeom>
            <a:noFill/>
          </p:spPr>
          <p:txBody>
            <a:bodyPr wrap="none" lIns="51435" tIns="25718" rIns="51435" bIns="25718" rtlCol="0">
              <a:spAutoFit/>
            </a:bodyPr>
            <a:lstStyle/>
            <a:p>
              <a:r>
                <a:rPr lang="zh-CN" altLang="en-US" sz="2475" b="1" smtClean="0">
                  <a:solidFill>
                    <a:srgbClr val="92D050"/>
                  </a:solidFill>
                  <a:latin typeface="微软雅黑" panose="020B0503020204020204" pitchFamily="34" charset="-122"/>
                  <a:ea typeface="微软雅黑" panose="020B0503020204020204" pitchFamily="34" charset="-122"/>
                </a:rPr>
                <a:t>操作技巧</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4347934" y="875849"/>
            <a:ext cx="4315775" cy="2458622"/>
          </a:xfrm>
          <a:prstGeom prst="rect">
            <a:avLst/>
          </a:prstGeom>
          <a:noFill/>
        </p:spPr>
        <p:txBody>
          <a:bodyPr wrap="square" rtlCol="0" anchor="ctr" anchorCtr="0">
            <a:spAutoFit/>
          </a:bodyPr>
          <a:lstStyle/>
          <a:p>
            <a:pPr algn="ctr">
              <a:lnSpc>
                <a:spcPts val="10000"/>
              </a:lnSpc>
            </a:pPr>
            <a:r>
              <a:rPr lang="en-US" altLang="zh-CN" sz="4000" b="1" spc="60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HFS+</a:t>
            </a:r>
            <a:r>
              <a:rPr lang="zh-CN" altLang="en-US" sz="4000" b="1" spc="60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文件系统快</a:t>
            </a:r>
            <a:r>
              <a:rPr lang="zh-CN" altLang="en-US" sz="4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速提取文件</a:t>
            </a:r>
            <a:endParaRPr lang="en-US" altLang="zh-CN" sz="4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a16="http://schemas.microsoft.com/office/drawing/2014/main" id="{AF76915F-1261-4A84-BD7D-0BE1C3064ABB}"/>
              </a:ext>
            </a:extLst>
          </p:cNvPr>
          <p:cNvSpPr/>
          <p:nvPr/>
        </p:nvSpPr>
        <p:spPr>
          <a:xfrm>
            <a:off x="829354" y="4158179"/>
            <a:ext cx="2242922" cy="327397"/>
          </a:xfrm>
          <a:prstGeom prst="rect">
            <a:avLst/>
          </a:prstGeom>
        </p:spPr>
        <p:txBody>
          <a:bodyPr wrap="none">
            <a:spAutoFit/>
          </a:bodyPr>
          <a:lstStyle/>
          <a:p>
            <a:pPr indent="266700" algn="ctr">
              <a:lnSpc>
                <a:spcPts val="2000"/>
              </a:lnSpc>
              <a:spcAft>
                <a:spcPts val="0"/>
              </a:spcAft>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3-2 </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提示格式化磁盘</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E2F6B397-D9F2-4B01-A283-73965BA2252D}"/>
              </a:ext>
            </a:extLst>
          </p:cNvPr>
          <p:cNvSpPr txBox="1"/>
          <p:nvPr/>
        </p:nvSpPr>
        <p:spPr>
          <a:xfrm>
            <a:off x="284535" y="1505564"/>
            <a:ext cx="3561089" cy="874407"/>
          </a:xfrm>
          <a:prstGeom prst="rect">
            <a:avLst/>
          </a:prstGeom>
          <a:noFill/>
        </p:spPr>
        <p:txBody>
          <a:bodyPr wrap="square" rtlCol="0">
            <a:spAutoFit/>
          </a:bodyPr>
          <a:lstStyle/>
          <a:p>
            <a:pPr>
              <a:lnSpc>
                <a:spcPct val="150000"/>
              </a:lnSpc>
              <a:spcAft>
                <a:spcPts val="600"/>
              </a:spcAft>
            </a:pPr>
            <a:r>
              <a:rPr lang="zh-CN" altLang="en-US" sz="18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硬</a:t>
            </a:r>
            <a:r>
              <a:rPr lang="zh-CN" altLang="en-US" sz="18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盘某分区打开提示格式化操作，如下图</a:t>
            </a:r>
            <a:r>
              <a:rPr lang="en-US" altLang="zh-CN" sz="18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3-2</a:t>
            </a:r>
            <a:r>
              <a:rPr lang="zh-CN" altLang="en-US" sz="18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所示：</a:t>
            </a:r>
            <a:endParaRPr lang="zh-CN" altLang="zh-CN" sz="1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5" name="图片 14" descr="案例1-001"/>
          <p:cNvPicPr/>
          <p:nvPr/>
        </p:nvPicPr>
        <p:blipFill>
          <a:blip r:embed="rId3">
            <a:extLst>
              <a:ext uri="{28A0092B-C50C-407E-A947-70E740481C1C}">
                <a14:useLocalDpi xmlns:a14="http://schemas.microsoft.com/office/drawing/2010/main" val="0"/>
              </a:ext>
            </a:extLst>
          </a:blip>
          <a:srcRect/>
          <a:stretch>
            <a:fillRect/>
          </a:stretch>
        </p:blipFill>
        <p:spPr bwMode="auto">
          <a:xfrm>
            <a:off x="318842" y="2545262"/>
            <a:ext cx="3477895" cy="1531620"/>
          </a:xfrm>
          <a:prstGeom prst="rect">
            <a:avLst/>
          </a:prstGeom>
          <a:noFill/>
          <a:ln>
            <a:noFill/>
          </a:ln>
        </p:spPr>
      </p:pic>
      <p:pic>
        <p:nvPicPr>
          <p:cNvPr id="14" name="图片 13"/>
          <p:cNvPicPr/>
          <p:nvPr/>
        </p:nvPicPr>
        <p:blipFill>
          <a:blip r:embed="rId4" cstate="print"/>
          <a:srcRect/>
          <a:stretch>
            <a:fillRect/>
          </a:stretch>
        </p:blipFill>
        <p:spPr bwMode="auto">
          <a:xfrm>
            <a:off x="4892157" y="2170545"/>
            <a:ext cx="3402447" cy="2232979"/>
          </a:xfrm>
          <a:prstGeom prst="rect">
            <a:avLst/>
          </a:prstGeom>
          <a:noFill/>
          <a:ln w="9525">
            <a:noFill/>
            <a:miter lim="800000"/>
            <a:headEnd/>
            <a:tailEnd/>
          </a:ln>
        </p:spPr>
      </p:pic>
      <p:sp>
        <p:nvSpPr>
          <p:cNvPr id="2" name="矩形 1"/>
          <p:cNvSpPr/>
          <p:nvPr/>
        </p:nvSpPr>
        <p:spPr>
          <a:xfrm>
            <a:off x="4178076" y="1042624"/>
            <a:ext cx="4823859" cy="1061829"/>
          </a:xfrm>
          <a:prstGeom prst="rect">
            <a:avLst/>
          </a:prstGeom>
        </p:spPr>
        <p:txBody>
          <a:bodyPr wrap="square">
            <a:spAutoFit/>
          </a:bodyPr>
          <a:lstStyle/>
          <a:p>
            <a:pPr>
              <a:lnSpc>
                <a:spcPct val="150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但是通过磁盘管理器可以看得到分区显示的状态是良好的，遇到这种情况说明文件完好的，还有可能连文件的目录项都是完好的，如下图3-3</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所</a:t>
            </a:r>
            <a:r>
              <a:rPr lang="zh-CN" altLang="en-US" sz="1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示</a:t>
            </a:r>
            <a:endParaRPr lang="zh-CN" altLang="en-US"/>
          </a:p>
        </p:txBody>
      </p:sp>
      <p:sp>
        <p:nvSpPr>
          <p:cNvPr id="17" name="矩形 16">
            <a:extLst>
              <a:ext uri="{FF2B5EF4-FFF2-40B4-BE49-F238E27FC236}">
                <a16:creationId xmlns:a16="http://schemas.microsoft.com/office/drawing/2014/main" id="{AF76915F-1261-4A84-BD7D-0BE1C3064ABB}"/>
              </a:ext>
            </a:extLst>
          </p:cNvPr>
          <p:cNvSpPr/>
          <p:nvPr/>
        </p:nvSpPr>
        <p:spPr>
          <a:xfrm>
            <a:off x="5165251" y="4485576"/>
            <a:ext cx="2601995" cy="327397"/>
          </a:xfrm>
          <a:prstGeom prst="rect">
            <a:avLst/>
          </a:prstGeom>
        </p:spPr>
        <p:txBody>
          <a:bodyPr wrap="none">
            <a:spAutoFit/>
          </a:bodyPr>
          <a:lstStyle/>
          <a:p>
            <a:pPr indent="266700" algn="ctr">
              <a:lnSpc>
                <a:spcPts val="2000"/>
              </a:lnSpc>
              <a:spcAft>
                <a:spcPts val="0"/>
              </a:spcAft>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3-3 </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磁盘管理器显示状态</a:t>
            </a:r>
            <a:endParaRPr lang="zh-CN" altLang="zh-CN" sz="1400" b="1" dirty="0">
              <a:solidFill>
                <a:schemeClr val="bg1"/>
              </a:solidFill>
              <a:latin typeface="微软雅黑" pitchFamily="34" charset="-122"/>
              <a:ea typeface="微软雅黑" pitchFamily="34" charset="-122"/>
            </a:endParaRPr>
          </a:p>
        </p:txBody>
      </p:sp>
      <p:cxnSp>
        <p:nvCxnSpPr>
          <p:cNvPr id="5" name="直接连接符 4"/>
          <p:cNvCxnSpPr/>
          <p:nvPr/>
        </p:nvCxnSpPr>
        <p:spPr>
          <a:xfrm>
            <a:off x="4104185" y="1042624"/>
            <a:ext cx="0" cy="38803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矩形 14">
            <a:extLst>
              <a:ext uri="{FF2B5EF4-FFF2-40B4-BE49-F238E27FC236}">
                <a16:creationId xmlns:a16="http://schemas.microsoft.com/office/drawing/2014/main" id="{55D3A687-4ADF-43C0-AB52-56E39E5153DD}"/>
              </a:ext>
            </a:extLst>
          </p:cNvPr>
          <p:cNvSpPr/>
          <p:nvPr/>
        </p:nvSpPr>
        <p:spPr>
          <a:xfrm>
            <a:off x="5961034" y="4429790"/>
            <a:ext cx="1704313" cy="327397"/>
          </a:xfrm>
          <a:prstGeom prst="rect">
            <a:avLst/>
          </a:prstGeom>
        </p:spPr>
        <p:txBody>
          <a:bodyPr wrap="none">
            <a:spAutoFit/>
          </a:bodyPr>
          <a:lstStyle/>
          <a:p>
            <a:pPr indent="266700" algn="ctr">
              <a:lnSpc>
                <a:spcPts val="2000"/>
              </a:lnSpc>
              <a:spcAft>
                <a:spcPts val="0"/>
              </a:spcAft>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3-4 </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卷头信息</a:t>
            </a:r>
            <a:endParaRPr lang="zh-CN" altLang="zh-CN" sz="1400" b="1" dirty="0">
              <a:solidFill>
                <a:schemeClr val="bg1"/>
              </a:solidFill>
              <a:latin typeface="微软雅黑" pitchFamily="34" charset="-122"/>
              <a:ea typeface="微软雅黑" pitchFamily="34" charset="-122"/>
            </a:endParaRPr>
          </a:p>
        </p:txBody>
      </p:sp>
      <p:sp>
        <p:nvSpPr>
          <p:cNvPr id="17" name="TextBox 6">
            <a:extLst>
              <a:ext uri="{FF2B5EF4-FFF2-40B4-BE49-F238E27FC236}">
                <a16:creationId xmlns:a16="http://schemas.microsoft.com/office/drawing/2014/main" id="{6F731AAD-26A8-4699-BF00-515956D0CE77}"/>
              </a:ext>
            </a:extLst>
          </p:cNvPr>
          <p:cNvSpPr txBox="1"/>
          <p:nvPr/>
        </p:nvSpPr>
        <p:spPr>
          <a:xfrm>
            <a:off x="512595" y="1553349"/>
            <a:ext cx="4124059" cy="2533001"/>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3000"/>
              </a:lnSpc>
              <a:spcAft>
                <a:spcPts val="600"/>
              </a:spcAft>
            </a:pPr>
            <a:r>
              <a:rPr lang="zh-CN" altLang="en-US" sz="1400" b="1">
                <a:solidFill>
                  <a:schemeClr val="bg1"/>
                </a:solidFill>
                <a:latin typeface="微软雅黑" pitchFamily="34" charset="-122"/>
                <a:ea typeface="微软雅黑" pitchFamily="34" charset="-122"/>
              </a:rPr>
              <a:t>首先找到卷头，卷头的开头标志是：</a:t>
            </a:r>
            <a:r>
              <a:rPr lang="en-US" altLang="zh-CN" sz="1400" b="1">
                <a:solidFill>
                  <a:schemeClr val="bg1"/>
                </a:solidFill>
                <a:latin typeface="微软雅黑" pitchFamily="34" charset="-122"/>
                <a:ea typeface="微软雅黑" pitchFamily="34" charset="-122"/>
              </a:rPr>
              <a:t>48 2B 00,</a:t>
            </a:r>
            <a:r>
              <a:rPr lang="zh-CN" altLang="en-US" sz="1400" b="1">
                <a:solidFill>
                  <a:schemeClr val="bg1"/>
                </a:solidFill>
                <a:latin typeface="微软雅黑" pitchFamily="34" charset="-122"/>
                <a:ea typeface="微软雅黑" pitchFamily="34" charset="-122"/>
              </a:rPr>
              <a:t>只需向下查找</a:t>
            </a:r>
            <a:r>
              <a:rPr lang="en-US" altLang="zh-CN" sz="1400" b="1">
                <a:solidFill>
                  <a:schemeClr val="bg1"/>
                </a:solidFill>
                <a:latin typeface="微软雅黑" pitchFamily="34" charset="-122"/>
                <a:ea typeface="微软雅黑" pitchFamily="34" charset="-122"/>
              </a:rPr>
              <a:t>48 2B 00</a:t>
            </a:r>
            <a:r>
              <a:rPr lang="zh-CN" altLang="en-US" sz="1400" b="1">
                <a:solidFill>
                  <a:schemeClr val="bg1"/>
                </a:solidFill>
                <a:latin typeface="微软雅黑" pitchFamily="34" charset="-122"/>
                <a:ea typeface="微软雅黑" pitchFamily="34" charset="-122"/>
              </a:rPr>
              <a:t>就可以找到</a:t>
            </a:r>
            <a:r>
              <a:rPr lang="en-US" altLang="zh-CN" sz="1400" b="1">
                <a:solidFill>
                  <a:schemeClr val="bg1"/>
                </a:solidFill>
                <a:latin typeface="微软雅黑" pitchFamily="34" charset="-122"/>
                <a:ea typeface="微软雅黑" pitchFamily="34" charset="-122"/>
              </a:rPr>
              <a:t>HFS+</a:t>
            </a:r>
            <a:r>
              <a:rPr lang="zh-CN" altLang="en-US" sz="1400" b="1">
                <a:solidFill>
                  <a:schemeClr val="bg1"/>
                </a:solidFill>
                <a:latin typeface="微软雅黑" pitchFamily="34" charset="-122"/>
                <a:ea typeface="微软雅黑" pitchFamily="34" charset="-122"/>
              </a:rPr>
              <a:t>卷头了。找到卷头首先要知道每块字节数的大小、总块数、编录文件大小、编录文件起始号等等参数</a:t>
            </a:r>
            <a:r>
              <a:rPr lang="zh-CN" altLang="en-US" sz="1400" b="1">
                <a:solidFill>
                  <a:schemeClr val="bg1"/>
                </a:solidFill>
                <a:latin typeface="微软雅黑" pitchFamily="34" charset="-122"/>
                <a:ea typeface="微软雅黑" pitchFamily="34" charset="-122"/>
              </a:rPr>
              <a:t>，</a:t>
            </a:r>
            <a:r>
              <a:rPr lang="zh-CN" altLang="en-US" sz="1400" b="1" smtClean="0">
                <a:solidFill>
                  <a:schemeClr val="bg1"/>
                </a:solidFill>
                <a:latin typeface="微软雅黑" pitchFamily="34" charset="-122"/>
                <a:ea typeface="微软雅黑" pitchFamily="34" charset="-122"/>
              </a:rPr>
              <a:t>如图</a:t>
            </a:r>
            <a:r>
              <a:rPr lang="en-US" altLang="zh-CN" sz="1400" b="1">
                <a:solidFill>
                  <a:schemeClr val="bg1"/>
                </a:solidFill>
                <a:latin typeface="微软雅黑" pitchFamily="34" charset="-122"/>
                <a:ea typeface="微软雅黑" pitchFamily="34" charset="-122"/>
              </a:rPr>
              <a:t>3-4</a:t>
            </a:r>
            <a:r>
              <a:rPr lang="zh-CN" altLang="en-US" sz="1400" b="1">
                <a:solidFill>
                  <a:schemeClr val="bg1"/>
                </a:solidFill>
                <a:latin typeface="微软雅黑" pitchFamily="34" charset="-122"/>
                <a:ea typeface="微软雅黑" pitchFamily="34" charset="-122"/>
              </a:rPr>
              <a:t>所示：</a:t>
            </a:r>
            <a:endParaRPr lang="zh-CN" altLang="zh-CN" sz="1600" b="1" dirty="0">
              <a:solidFill>
                <a:schemeClr val="bg1"/>
              </a:solidFill>
              <a:latin typeface="微软雅黑" pitchFamily="34" charset="-122"/>
              <a:ea typeface="微软雅黑" pitchFamily="34" charset="-122"/>
            </a:endParaRPr>
          </a:p>
        </p:txBody>
      </p:sp>
      <p:pic>
        <p:nvPicPr>
          <p:cNvPr id="16" name="图片 15"/>
          <p:cNvPicPr/>
          <p:nvPr/>
        </p:nvPicPr>
        <p:blipFill>
          <a:blip r:embed="rId3" cstate="print"/>
          <a:srcRect/>
          <a:stretch>
            <a:fillRect/>
          </a:stretch>
        </p:blipFill>
        <p:spPr bwMode="auto">
          <a:xfrm>
            <a:off x="5270355" y="1209907"/>
            <a:ext cx="3085673" cy="3219883"/>
          </a:xfrm>
          <a:prstGeom prst="rect">
            <a:avLst/>
          </a:prstGeom>
          <a:noFill/>
          <a:ln w="9525">
            <a:noFill/>
            <a:miter lim="800000"/>
            <a:headEnd/>
            <a:tailEnd/>
          </a:ln>
        </p:spPr>
      </p:pic>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CC13F31C-BEA6-41ED-90BA-A27B22543641}"/>
              </a:ext>
            </a:extLst>
          </p:cNvPr>
          <p:cNvSpPr txBox="1"/>
          <p:nvPr/>
        </p:nvSpPr>
        <p:spPr>
          <a:xfrm>
            <a:off x="369364" y="1167622"/>
            <a:ext cx="8451363" cy="3493264"/>
          </a:xfrm>
          <a:prstGeom prst="rect">
            <a:avLst/>
          </a:prstGeom>
          <a:noFill/>
        </p:spPr>
        <p:txBody>
          <a:bodyPr wrap="square" rtlCol="0">
            <a:spAutoFit/>
          </a:bodyPr>
          <a:lstStyle/>
          <a:p>
            <a:pPr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找</a:t>
            </a:r>
            <a:r>
              <a:rPr lang="zh-CN" altLang="en-US" sz="1400" b="1">
                <a:solidFill>
                  <a:schemeClr val="bg1"/>
                </a:solidFill>
                <a:latin typeface="微软雅黑" pitchFamily="34" charset="-122"/>
                <a:ea typeface="微软雅黑" pitchFamily="34" charset="-122"/>
              </a:rPr>
              <a:t>到卷头可以了</a:t>
            </a:r>
            <a:r>
              <a:rPr lang="zh-CN" altLang="en-US" sz="1400" b="1">
                <a:solidFill>
                  <a:schemeClr val="bg1"/>
                </a:solidFill>
                <a:latin typeface="微软雅黑" pitchFamily="34" charset="-122"/>
                <a:ea typeface="微软雅黑" pitchFamily="34" charset="-122"/>
              </a:rPr>
              <a:t>解</a:t>
            </a:r>
            <a:r>
              <a:rPr lang="zh-CN" altLang="en-US" sz="1400" b="1" smtClean="0">
                <a:solidFill>
                  <a:schemeClr val="bg1"/>
                </a:solidFill>
                <a:latin typeface="微软雅黑" pitchFamily="34" charset="-122"/>
                <a:ea typeface="微软雅黑" pitchFamily="34" charset="-122"/>
              </a:rPr>
              <a:t>到                                  编</a:t>
            </a:r>
            <a:r>
              <a:rPr lang="zh-CN" altLang="en-US" sz="1400" b="1">
                <a:solidFill>
                  <a:schemeClr val="bg1"/>
                </a:solidFill>
                <a:latin typeface="微软雅黑" pitchFamily="34" charset="-122"/>
                <a:ea typeface="微软雅黑" pitchFamily="34" charset="-122"/>
              </a:rPr>
              <a:t>录文件起始号被清零，从而导致</a:t>
            </a:r>
            <a:r>
              <a:rPr lang="en-US" altLang="zh-CN" sz="1400" b="1">
                <a:solidFill>
                  <a:schemeClr val="bg1"/>
                </a:solidFill>
                <a:latin typeface="微软雅黑" pitchFamily="34" charset="-122"/>
                <a:ea typeface="微软雅黑" pitchFamily="34" charset="-122"/>
              </a:rPr>
              <a:t>U</a:t>
            </a:r>
            <a:r>
              <a:rPr lang="zh-CN" altLang="en-US" sz="1400" b="1">
                <a:solidFill>
                  <a:schemeClr val="bg1"/>
                </a:solidFill>
                <a:latin typeface="微软雅黑" pitchFamily="34" charset="-122"/>
                <a:ea typeface="微软雅黑" pitchFamily="34" charset="-122"/>
              </a:rPr>
              <a:t>盘提示格式</a:t>
            </a:r>
            <a:r>
              <a:rPr lang="zh-CN" altLang="en-US" sz="1400" b="1">
                <a:solidFill>
                  <a:schemeClr val="bg1"/>
                </a:solidFill>
                <a:latin typeface="微软雅黑" pitchFamily="34" charset="-122"/>
                <a:ea typeface="微软雅黑" pitchFamily="34" charset="-122"/>
              </a:rPr>
              <a:t>化</a:t>
            </a:r>
            <a:r>
              <a:rPr lang="zh-CN" altLang="en-US" sz="1400" b="1" smtClean="0">
                <a:solidFill>
                  <a:schemeClr val="bg1"/>
                </a:solidFill>
                <a:latin typeface="微软雅黑" pitchFamily="34" charset="-122"/>
                <a:ea typeface="微软雅黑" pitchFamily="34" charset="-122"/>
              </a:rPr>
              <a:t>，</a:t>
            </a:r>
            <a:endParaRPr lang="en-US" altLang="zh-CN" sz="14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其中               </a:t>
            </a:r>
            <a:r>
              <a:rPr lang="zh-CN" altLang="en-US" sz="1400" b="1">
                <a:solidFill>
                  <a:schemeClr val="bg1"/>
                </a:solidFill>
                <a:latin typeface="微软雅黑" pitchFamily="34" charset="-122"/>
                <a:ea typeface="微软雅黑" pitchFamily="34" charset="-122"/>
              </a:rPr>
              <a:t>转换十进制为</a:t>
            </a:r>
            <a:r>
              <a:rPr lang="en-US" altLang="zh-CN" sz="1400" b="1">
                <a:solidFill>
                  <a:schemeClr val="bg1"/>
                </a:solidFill>
                <a:latin typeface="微软雅黑" pitchFamily="34" charset="-122"/>
                <a:ea typeface="微软雅黑" pitchFamily="34" charset="-122"/>
              </a:rPr>
              <a:t>4096</a:t>
            </a:r>
            <a:r>
              <a:rPr lang="zh-CN" altLang="en-US" sz="1400" b="1">
                <a:solidFill>
                  <a:schemeClr val="bg1"/>
                </a:solidFill>
                <a:latin typeface="微软雅黑" pitchFamily="34" charset="-122"/>
                <a:ea typeface="微软雅黑" pitchFamily="34" charset="-122"/>
              </a:rPr>
              <a:t>（这个位置就代表每块字节数大小）</a:t>
            </a:r>
            <a:r>
              <a:rPr lang="en-US" altLang="zh-CN" sz="1400" b="1">
                <a:solidFill>
                  <a:schemeClr val="bg1"/>
                </a:solidFill>
                <a:latin typeface="微软雅黑" pitchFamily="34" charset="-122"/>
                <a:ea typeface="微软雅黑" pitchFamily="34" charset="-122"/>
              </a:rPr>
              <a:t>/512=8</a:t>
            </a:r>
            <a:r>
              <a:rPr lang="zh-CN" altLang="en-US" sz="1400" b="1">
                <a:solidFill>
                  <a:schemeClr val="bg1"/>
                </a:solidFill>
                <a:latin typeface="微软雅黑" pitchFamily="34" charset="-122"/>
                <a:ea typeface="微软雅黑" pitchFamily="34" charset="-122"/>
              </a:rPr>
              <a:t>扇区（块的大小就相当簇的大小</a:t>
            </a:r>
            <a:r>
              <a:rPr lang="zh-CN" altLang="en-US" sz="1400" b="1">
                <a:solidFill>
                  <a:schemeClr val="bg1"/>
                </a:solidFill>
                <a:latin typeface="微软雅黑" pitchFamily="34" charset="-122"/>
                <a:ea typeface="微软雅黑" pitchFamily="34" charset="-122"/>
              </a:rPr>
              <a:t>）</a:t>
            </a:r>
            <a:r>
              <a:rPr lang="zh-CN" altLang="en-US" sz="1400" b="1" smtClean="0">
                <a:solidFill>
                  <a:schemeClr val="bg1"/>
                </a:solidFill>
                <a:latin typeface="微软雅黑" pitchFamily="34" charset="-122"/>
                <a:ea typeface="微软雅黑" pitchFamily="34" charset="-122"/>
              </a:rPr>
              <a:t>、</a:t>
            </a:r>
            <a:endParaRPr lang="en-US" altLang="zh-CN" sz="14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               为</a:t>
            </a:r>
            <a:r>
              <a:rPr lang="zh-CN" altLang="en-US" sz="1400" b="1">
                <a:solidFill>
                  <a:schemeClr val="bg1"/>
                </a:solidFill>
                <a:latin typeface="微软雅黑" pitchFamily="34" charset="-122"/>
                <a:ea typeface="微软雅黑" pitchFamily="34" charset="-122"/>
              </a:rPr>
              <a:t>总块数大小，转十进制为</a:t>
            </a:r>
            <a:r>
              <a:rPr lang="en-US" altLang="zh-CN" sz="1400" b="1">
                <a:solidFill>
                  <a:schemeClr val="bg1"/>
                </a:solidFill>
                <a:latin typeface="微软雅黑" pitchFamily="34" charset="-122"/>
                <a:ea typeface="微软雅黑" pitchFamily="34" charset="-122"/>
              </a:rPr>
              <a:t>4077312</a:t>
            </a:r>
            <a:r>
              <a:rPr lang="zh-CN" altLang="en-US" sz="1400" b="1">
                <a:solidFill>
                  <a:schemeClr val="bg1"/>
                </a:solidFill>
                <a:latin typeface="微软雅黑" pitchFamily="34" charset="-122"/>
                <a:ea typeface="微软雅黑" pitchFamily="34" charset="-122"/>
              </a:rPr>
              <a:t>，转成扇区数</a:t>
            </a:r>
            <a:r>
              <a:rPr lang="en-US" altLang="zh-CN" sz="1400" b="1">
                <a:solidFill>
                  <a:schemeClr val="bg1"/>
                </a:solidFill>
                <a:latin typeface="微软雅黑" pitchFamily="34" charset="-122"/>
                <a:ea typeface="微软雅黑" pitchFamily="34" charset="-122"/>
              </a:rPr>
              <a:t>=4077312*8=32618496</a:t>
            </a:r>
            <a:r>
              <a:rPr lang="zh-CN" altLang="en-US" sz="1400" b="1">
                <a:solidFill>
                  <a:schemeClr val="bg1"/>
                </a:solidFill>
                <a:latin typeface="微软雅黑" pitchFamily="34" charset="-122"/>
                <a:ea typeface="微软雅黑" pitchFamily="34" charset="-122"/>
              </a:rPr>
              <a:t>扇区</a:t>
            </a:r>
            <a:r>
              <a:rPr lang="en-US" altLang="zh-CN" sz="1400" b="1">
                <a:solidFill>
                  <a:schemeClr val="bg1"/>
                </a:solidFill>
                <a:latin typeface="微软雅黑" pitchFamily="34" charset="-122"/>
                <a:ea typeface="微软雅黑" pitchFamily="34" charset="-122"/>
              </a:rPr>
              <a:t>=15G</a:t>
            </a:r>
            <a:r>
              <a:rPr lang="zh-CN" altLang="en-US" sz="1400" b="1">
                <a:solidFill>
                  <a:schemeClr val="bg1"/>
                </a:solidFill>
                <a:latin typeface="微软雅黑" pitchFamily="34" charset="-122"/>
                <a:ea typeface="微软雅黑" pitchFamily="34" charset="-122"/>
              </a:rPr>
              <a:t>（分区大小）</a:t>
            </a:r>
            <a:r>
              <a:rPr lang="zh-CN" altLang="en-US" sz="1400" b="1">
                <a:solidFill>
                  <a:schemeClr val="bg1"/>
                </a:solidFill>
                <a:latin typeface="微软雅黑" pitchFamily="34" charset="-122"/>
                <a:ea typeface="微软雅黑" pitchFamily="34" charset="-122"/>
              </a:rPr>
              <a:t>、 </a:t>
            </a:r>
            <a:endParaRPr lang="en-US" altLang="zh-CN" sz="14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               为</a:t>
            </a:r>
            <a:r>
              <a:rPr lang="zh-CN" altLang="en-US" sz="1400" b="1">
                <a:solidFill>
                  <a:schemeClr val="bg1"/>
                </a:solidFill>
                <a:latin typeface="微软雅黑" pitchFamily="34" charset="-122"/>
                <a:ea typeface="微软雅黑" pitchFamily="34" charset="-122"/>
              </a:rPr>
              <a:t>编录文件大小，把十六进制转换成十进制得</a:t>
            </a:r>
            <a:r>
              <a:rPr lang="en-US" altLang="zh-CN" sz="1400" b="1">
                <a:solidFill>
                  <a:schemeClr val="bg1"/>
                </a:solidFill>
                <a:latin typeface="微软雅黑" pitchFamily="34" charset="-122"/>
                <a:ea typeface="微软雅黑" pitchFamily="34" charset="-122"/>
              </a:rPr>
              <a:t>11534336</a:t>
            </a:r>
            <a:r>
              <a:rPr lang="zh-CN" altLang="en-US" sz="1400" b="1">
                <a:solidFill>
                  <a:schemeClr val="bg1"/>
                </a:solidFill>
                <a:latin typeface="微软雅黑" pitchFamily="34" charset="-122"/>
                <a:ea typeface="微软雅黑" pitchFamily="34" charset="-122"/>
              </a:rPr>
              <a:t>、把</a:t>
            </a:r>
            <a:r>
              <a:rPr lang="en-US" altLang="zh-CN" sz="1400" b="1">
                <a:solidFill>
                  <a:schemeClr val="bg1"/>
                </a:solidFill>
                <a:latin typeface="微软雅黑" pitchFamily="34" charset="-122"/>
                <a:ea typeface="微软雅黑" pitchFamily="34" charset="-122"/>
              </a:rPr>
              <a:t>11534336</a:t>
            </a:r>
            <a:r>
              <a:rPr lang="zh-CN" altLang="en-US" sz="1400" b="1">
                <a:solidFill>
                  <a:schemeClr val="bg1"/>
                </a:solidFill>
                <a:latin typeface="微软雅黑" pitchFamily="34" charset="-122"/>
                <a:ea typeface="微软雅黑" pitchFamily="34" charset="-122"/>
              </a:rPr>
              <a:t>转换成块就知道有多少个块了，块数</a:t>
            </a:r>
            <a:r>
              <a:rPr lang="en-US" altLang="zh-CN" sz="1400" b="1">
                <a:solidFill>
                  <a:schemeClr val="bg1"/>
                </a:solidFill>
                <a:latin typeface="微软雅黑" pitchFamily="34" charset="-122"/>
                <a:ea typeface="微软雅黑" pitchFamily="34" charset="-122"/>
              </a:rPr>
              <a:t>=11534336/512=22528</a:t>
            </a:r>
            <a:r>
              <a:rPr lang="zh-CN" altLang="en-US" sz="1400" b="1">
                <a:solidFill>
                  <a:schemeClr val="bg1"/>
                </a:solidFill>
                <a:latin typeface="微软雅黑" pitchFamily="34" charset="-122"/>
                <a:ea typeface="微软雅黑" pitchFamily="34" charset="-122"/>
              </a:rPr>
              <a:t>块。因为编录文件起始号被清零了，所以就不能定位编录文件大小所在</a:t>
            </a:r>
            <a:r>
              <a:rPr lang="zh-CN" altLang="en-US" sz="1400" b="1">
                <a:solidFill>
                  <a:schemeClr val="bg1"/>
                </a:solidFill>
                <a:latin typeface="微软雅黑" pitchFamily="34" charset="-122"/>
                <a:ea typeface="微软雅黑" pitchFamily="34" charset="-122"/>
              </a:rPr>
              <a:t>扇</a:t>
            </a:r>
            <a:r>
              <a:rPr lang="zh-CN" altLang="en-US" sz="1400" b="1" smtClean="0">
                <a:solidFill>
                  <a:schemeClr val="bg1"/>
                </a:solidFill>
                <a:latin typeface="微软雅黑" pitchFamily="34" charset="-122"/>
                <a:ea typeface="微软雅黑" pitchFamily="34" charset="-122"/>
              </a:rPr>
              <a:t>区。</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24" name="图片 23"/>
          <p:cNvPicPr/>
          <p:nvPr/>
        </p:nvPicPr>
        <p:blipFill>
          <a:blip r:embed="rId3" cstate="print"/>
          <a:srcRect/>
          <a:stretch>
            <a:fillRect/>
          </a:stretch>
        </p:blipFill>
        <p:spPr bwMode="auto">
          <a:xfrm>
            <a:off x="2627182" y="1876137"/>
            <a:ext cx="1581150" cy="190500"/>
          </a:xfrm>
          <a:prstGeom prst="rect">
            <a:avLst/>
          </a:prstGeom>
          <a:noFill/>
          <a:ln w="9525">
            <a:noFill/>
            <a:miter lim="800000"/>
            <a:headEnd/>
            <a:tailEnd/>
          </a:ln>
        </p:spPr>
      </p:pic>
      <p:pic>
        <p:nvPicPr>
          <p:cNvPr id="25" name="图片 24"/>
          <p:cNvPicPr/>
          <p:nvPr/>
        </p:nvPicPr>
        <p:blipFill>
          <a:blip r:embed="rId4" cstate="print"/>
          <a:srcRect/>
          <a:stretch>
            <a:fillRect/>
          </a:stretch>
        </p:blipFill>
        <p:spPr bwMode="auto">
          <a:xfrm>
            <a:off x="1299729" y="2292350"/>
            <a:ext cx="781050" cy="152400"/>
          </a:xfrm>
          <a:prstGeom prst="rect">
            <a:avLst/>
          </a:prstGeom>
          <a:noFill/>
          <a:ln w="9525">
            <a:noFill/>
            <a:miter lim="800000"/>
            <a:headEnd/>
            <a:tailEnd/>
          </a:ln>
        </p:spPr>
      </p:pic>
      <p:pic>
        <p:nvPicPr>
          <p:cNvPr id="27" name="图片 26"/>
          <p:cNvPicPr/>
          <p:nvPr/>
        </p:nvPicPr>
        <p:blipFill>
          <a:blip r:embed="rId5" cstate="print"/>
          <a:srcRect/>
          <a:stretch>
            <a:fillRect/>
          </a:stretch>
        </p:blipFill>
        <p:spPr bwMode="auto">
          <a:xfrm>
            <a:off x="895783" y="2981457"/>
            <a:ext cx="752475" cy="190500"/>
          </a:xfrm>
          <a:prstGeom prst="rect">
            <a:avLst/>
          </a:prstGeom>
          <a:noFill/>
          <a:ln w="9525">
            <a:noFill/>
            <a:miter lim="800000"/>
            <a:headEnd/>
            <a:tailEnd/>
          </a:ln>
        </p:spPr>
      </p:pic>
      <p:pic>
        <p:nvPicPr>
          <p:cNvPr id="28" name="图片 27"/>
          <p:cNvPicPr/>
          <p:nvPr/>
        </p:nvPicPr>
        <p:blipFill>
          <a:blip r:embed="rId6" cstate="print"/>
          <a:srcRect/>
          <a:stretch>
            <a:fillRect/>
          </a:stretch>
        </p:blipFill>
        <p:spPr bwMode="auto">
          <a:xfrm>
            <a:off x="836035" y="3708664"/>
            <a:ext cx="781050" cy="180975"/>
          </a:xfrm>
          <a:prstGeom prst="rect">
            <a:avLst/>
          </a:prstGeom>
          <a:noFill/>
          <a:ln w="9525">
            <a:noFill/>
            <a:miter lim="800000"/>
            <a:headEnd/>
            <a:tailEnd/>
          </a:ln>
        </p:spPr>
      </p:pic>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7" name="图片 16"/>
          <p:cNvPicPr/>
          <p:nvPr/>
        </p:nvPicPr>
        <p:blipFill>
          <a:blip r:embed="rId3" cstate="print"/>
          <a:srcRect l="15140"/>
          <a:stretch>
            <a:fillRect/>
          </a:stretch>
        </p:blipFill>
        <p:spPr bwMode="auto">
          <a:xfrm>
            <a:off x="4996873" y="1117599"/>
            <a:ext cx="3625369" cy="3545148"/>
          </a:xfrm>
          <a:prstGeom prst="rect">
            <a:avLst/>
          </a:prstGeom>
          <a:noFill/>
          <a:ln w="9525">
            <a:noFill/>
            <a:miter lim="800000"/>
            <a:headEnd/>
            <a:tailEnd/>
          </a:ln>
        </p:spPr>
      </p:pic>
      <p:sp>
        <p:nvSpPr>
          <p:cNvPr id="18" name="TextBox 6">
            <a:extLst>
              <a:ext uri="{FF2B5EF4-FFF2-40B4-BE49-F238E27FC236}">
                <a16:creationId xmlns:a16="http://schemas.microsoft.com/office/drawing/2014/main" id="{CC13F31C-BEA6-41ED-90BA-A27B22543641}"/>
              </a:ext>
            </a:extLst>
          </p:cNvPr>
          <p:cNvSpPr txBox="1"/>
          <p:nvPr/>
        </p:nvSpPr>
        <p:spPr>
          <a:xfrm>
            <a:off x="369365" y="1167622"/>
            <a:ext cx="4147218" cy="1800493"/>
          </a:xfrm>
          <a:prstGeom prst="rect">
            <a:avLst/>
          </a:prstGeom>
          <a:noFill/>
        </p:spPr>
        <p:txBody>
          <a:bodyPr wrap="square" rtlCol="0">
            <a:spAutoFit/>
          </a:bodyPr>
          <a:lstStyle/>
          <a:p>
            <a:pPr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a:solidFill>
                  <a:srgbClr val="FFFF00"/>
                </a:solidFill>
                <a:latin typeface="微软雅黑" pitchFamily="34" charset="-122"/>
                <a:ea typeface="微软雅黑" pitchFamily="34" charset="-122"/>
              </a:rPr>
              <a:t>步</a:t>
            </a:r>
            <a:r>
              <a:rPr lang="zh-CN" altLang="en-US" sz="2200" b="1" smtClean="0">
                <a:solidFill>
                  <a:srgbClr val="FFFF00"/>
                </a:solidFill>
                <a:latin typeface="微软雅黑" pitchFamily="34" charset="-122"/>
                <a:ea typeface="微软雅黑" pitchFamily="34" charset="-122"/>
              </a:rPr>
              <a:t>：</a:t>
            </a: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这</a:t>
            </a:r>
            <a:r>
              <a:rPr lang="zh-CN" altLang="en-US" sz="1400" b="1">
                <a:solidFill>
                  <a:schemeClr val="bg1"/>
                </a:solidFill>
                <a:latin typeface="微软雅黑" pitchFamily="34" charset="-122"/>
                <a:ea typeface="微软雅黑" pitchFamily="34" charset="-122"/>
              </a:rPr>
              <a:t>时只能找！</a:t>
            </a:r>
            <a:r>
              <a:rPr lang="en-US" altLang="zh-CN" sz="1400" b="1">
                <a:solidFill>
                  <a:schemeClr val="bg1"/>
                </a:solidFill>
                <a:latin typeface="微软雅黑" pitchFamily="34" charset="-122"/>
                <a:ea typeface="微软雅黑" pitchFamily="34" charset="-122"/>
              </a:rPr>
              <a:t>00</a:t>
            </a:r>
            <a:r>
              <a:rPr lang="zh-CN" altLang="en-US" sz="1400" b="1">
                <a:solidFill>
                  <a:schemeClr val="bg1"/>
                </a:solidFill>
                <a:latin typeface="微软雅黑" pitchFamily="34" charset="-122"/>
                <a:ea typeface="微软雅黑" pitchFamily="34" charset="-122"/>
              </a:rPr>
              <a:t>找到根目</a:t>
            </a:r>
            <a:r>
              <a:rPr lang="zh-CN" altLang="en-US" sz="1400" b="1">
                <a:solidFill>
                  <a:schemeClr val="bg1"/>
                </a:solidFill>
                <a:latin typeface="微软雅黑" pitchFamily="34" charset="-122"/>
                <a:ea typeface="微软雅黑" pitchFamily="34" charset="-122"/>
              </a:rPr>
              <a:t>录</a:t>
            </a:r>
            <a:r>
              <a:rPr lang="zh-CN" altLang="en-US" sz="1400" b="1" smtClean="0">
                <a:solidFill>
                  <a:schemeClr val="bg1"/>
                </a:solidFill>
                <a:latin typeface="微软雅黑" pitchFamily="34" charset="-122"/>
                <a:ea typeface="微软雅黑" pitchFamily="34" charset="-122"/>
              </a:rPr>
              <a:t>，</a:t>
            </a:r>
            <a:endParaRPr lang="en-US" altLang="zh-CN" sz="14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看</a:t>
            </a:r>
            <a:r>
              <a:rPr lang="zh-CN" altLang="en-US" sz="1400" b="1">
                <a:solidFill>
                  <a:schemeClr val="bg1"/>
                </a:solidFill>
                <a:latin typeface="微软雅黑" pitchFamily="34" charset="-122"/>
                <a:ea typeface="微软雅黑" pitchFamily="34" charset="-122"/>
              </a:rPr>
              <a:t>根目录有没有被清零</a:t>
            </a:r>
            <a:r>
              <a:rPr lang="zh-CN" altLang="en-US" sz="1400" b="1">
                <a:solidFill>
                  <a:schemeClr val="bg1"/>
                </a:solidFill>
                <a:latin typeface="微软雅黑" pitchFamily="34" charset="-122"/>
                <a:ea typeface="微软雅黑" pitchFamily="34" charset="-122"/>
              </a:rPr>
              <a:t>，</a:t>
            </a:r>
            <a:r>
              <a:rPr lang="zh-CN" altLang="en-US" sz="1400" b="1" smtClean="0">
                <a:solidFill>
                  <a:schemeClr val="bg1"/>
                </a:solidFill>
                <a:latin typeface="微软雅黑" pitchFamily="34" charset="-122"/>
                <a:ea typeface="微软雅黑" pitchFamily="34" charset="-122"/>
              </a:rPr>
              <a:t>如图</a:t>
            </a:r>
            <a:r>
              <a:rPr lang="en-US" altLang="zh-CN" sz="1400" b="1">
                <a:solidFill>
                  <a:schemeClr val="bg1"/>
                </a:solidFill>
                <a:latin typeface="微软雅黑" pitchFamily="34" charset="-122"/>
                <a:ea typeface="微软雅黑" pitchFamily="34" charset="-122"/>
              </a:rPr>
              <a:t>3-5</a:t>
            </a:r>
            <a:r>
              <a:rPr lang="zh-CN" altLang="en-US" sz="1400" b="1">
                <a:solidFill>
                  <a:schemeClr val="bg1"/>
                </a:solidFill>
                <a:latin typeface="微软雅黑" pitchFamily="34" charset="-122"/>
                <a:ea typeface="微软雅黑" pitchFamily="34" charset="-122"/>
              </a:rPr>
              <a:t>所示：</a:t>
            </a:r>
            <a:endParaRPr lang="zh-CN" altLang="zh-CN" sz="1400" b="1">
              <a:solidFill>
                <a:schemeClr val="bg1"/>
              </a:solidFill>
              <a:latin typeface="微软雅黑" pitchFamily="34" charset="-122"/>
              <a:ea typeface="微软雅黑" pitchFamily="34" charset="-122"/>
            </a:endParaRPr>
          </a:p>
          <a:p>
            <a:pPr indent="457200" algn="just">
              <a:lnSpc>
                <a:spcPct val="150000"/>
              </a:lnSpc>
              <a:spcAft>
                <a:spcPts val="600"/>
              </a:spcAft>
            </a:pPr>
            <a:endParaRPr lang="zh-CN" altLang="zh-CN" sz="1400" b="1" dirty="0">
              <a:solidFill>
                <a:schemeClr val="bg1"/>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0AD7E612-E973-4617-93BC-AE08F8174B30}"/>
              </a:ext>
            </a:extLst>
          </p:cNvPr>
          <p:cNvSpPr/>
          <p:nvPr/>
        </p:nvSpPr>
        <p:spPr>
          <a:xfrm>
            <a:off x="5165555" y="4641436"/>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3-5 </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查找根目录</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634222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AD7E612-E973-4617-93BC-AE08F8174B30}"/>
              </a:ext>
            </a:extLst>
          </p:cNvPr>
          <p:cNvSpPr/>
          <p:nvPr/>
        </p:nvSpPr>
        <p:spPr>
          <a:xfrm>
            <a:off x="5276123" y="4641436"/>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3-6 </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根目录信息</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2EF257DB-3B50-4950-9969-0A0D48B1CDC2}"/>
              </a:ext>
            </a:extLst>
          </p:cNvPr>
          <p:cNvSpPr txBox="1"/>
          <p:nvPr/>
        </p:nvSpPr>
        <p:spPr>
          <a:xfrm>
            <a:off x="440108" y="1279758"/>
            <a:ext cx="4290918" cy="2148280"/>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a:solidFill>
                  <a:schemeClr val="bg1"/>
                </a:solidFill>
                <a:latin typeface="微软雅黑" pitchFamily="34" charset="-122"/>
                <a:ea typeface="微软雅黑" pitchFamily="34" charset="-122"/>
              </a:rPr>
              <a:t>通过！</a:t>
            </a:r>
            <a:r>
              <a:rPr lang="en-US" altLang="zh-CN" sz="1400" b="1">
                <a:solidFill>
                  <a:schemeClr val="bg1"/>
                </a:solidFill>
                <a:latin typeface="微软雅黑" pitchFamily="34" charset="-122"/>
                <a:ea typeface="微软雅黑" pitchFamily="34" charset="-122"/>
              </a:rPr>
              <a:t>00</a:t>
            </a:r>
            <a:r>
              <a:rPr lang="zh-CN" altLang="en-US" sz="1400" b="1">
                <a:solidFill>
                  <a:schemeClr val="bg1"/>
                </a:solidFill>
                <a:latin typeface="微软雅黑" pitchFamily="34" charset="-122"/>
                <a:ea typeface="微软雅黑" pitchFamily="34" charset="-122"/>
              </a:rPr>
              <a:t>发现其根目录并没有被破坏，找到根目录就好办了，这时候就可以手工定位提取文件，这里举例恢复</a:t>
            </a:r>
            <a:r>
              <a:rPr lang="en-US" altLang="zh-CN" sz="1400" b="1">
                <a:solidFill>
                  <a:schemeClr val="bg1"/>
                </a:solidFill>
                <a:latin typeface="微软雅黑" pitchFamily="34" charset="-122"/>
                <a:ea typeface="微软雅黑" pitchFamily="34" charset="-122"/>
              </a:rPr>
              <a:t>10.doc</a:t>
            </a:r>
            <a:r>
              <a:rPr lang="zh-CN" altLang="en-US" sz="1400" b="1">
                <a:solidFill>
                  <a:schemeClr val="bg1"/>
                </a:solidFill>
                <a:latin typeface="微软雅黑" pitchFamily="34" charset="-122"/>
                <a:ea typeface="微软雅黑" pitchFamily="34" charset="-122"/>
              </a:rPr>
              <a:t>。</a:t>
            </a:r>
            <a:r>
              <a:rPr lang="zh-CN" altLang="en-US" sz="1400" b="1" smtClean="0">
                <a:solidFill>
                  <a:schemeClr val="bg1"/>
                </a:solidFill>
                <a:latin typeface="微软雅黑" pitchFamily="34" charset="-122"/>
                <a:ea typeface="微软雅黑" pitchFamily="34" charset="-122"/>
              </a:rPr>
              <a:t>如图</a:t>
            </a:r>
            <a:r>
              <a:rPr lang="en-US" altLang="zh-CN" sz="1400" b="1">
                <a:solidFill>
                  <a:schemeClr val="bg1"/>
                </a:solidFill>
                <a:latin typeface="微软雅黑" pitchFamily="34" charset="-122"/>
                <a:ea typeface="微软雅黑" pitchFamily="34" charset="-122"/>
              </a:rPr>
              <a:t>3-6</a:t>
            </a:r>
            <a:r>
              <a:rPr lang="zh-CN" altLang="en-US" sz="1400" b="1">
                <a:solidFill>
                  <a:schemeClr val="bg1"/>
                </a:solidFill>
                <a:latin typeface="微软雅黑" pitchFamily="34" charset="-122"/>
                <a:ea typeface="微软雅黑" pitchFamily="34" charset="-122"/>
              </a:rPr>
              <a:t>所</a:t>
            </a:r>
            <a:r>
              <a:rPr lang="zh-CN" altLang="en-US" sz="1400" b="1">
                <a:solidFill>
                  <a:schemeClr val="bg1"/>
                </a:solidFill>
                <a:latin typeface="微软雅黑" pitchFamily="34" charset="-122"/>
                <a:ea typeface="微软雅黑" pitchFamily="34" charset="-122"/>
              </a:rPr>
              <a:t>示</a:t>
            </a:r>
            <a:r>
              <a:rPr lang="zh-CN" altLang="en-US" sz="1400" b="1" smtClean="0">
                <a:solidFill>
                  <a:schemeClr val="bg1"/>
                </a:solidFill>
                <a:latin typeface="微软雅黑" pitchFamily="34" charset="-122"/>
                <a:ea typeface="微软雅黑" pitchFamily="34" charset="-122"/>
              </a:rPr>
              <a:t>：</a:t>
            </a:r>
            <a:endParaRPr lang="zh-CN"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8" name="图片 17"/>
          <p:cNvPicPr/>
          <p:nvPr/>
        </p:nvPicPr>
        <p:blipFill>
          <a:blip r:embed="rId3" cstate="print"/>
          <a:srcRect l="16822"/>
          <a:stretch>
            <a:fillRect/>
          </a:stretch>
        </p:blipFill>
        <p:spPr bwMode="auto">
          <a:xfrm>
            <a:off x="5352329" y="1116106"/>
            <a:ext cx="3099182" cy="3422592"/>
          </a:xfrm>
          <a:prstGeom prst="rect">
            <a:avLst/>
          </a:prstGeom>
          <a:noFill/>
          <a:ln w="9525">
            <a:noFill/>
            <a:miter lim="800000"/>
            <a:headEnd/>
            <a:tailEnd/>
          </a:ln>
        </p:spPr>
      </p:pic>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06698" y="1979804"/>
            <a:ext cx="751777" cy="33422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37490" y="2449554"/>
            <a:ext cx="1482439" cy="3342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7490" y="3336749"/>
            <a:ext cx="1584039" cy="334229"/>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AD7E612-E973-4617-93BC-AE08F8174B30}"/>
              </a:ext>
            </a:extLst>
          </p:cNvPr>
          <p:cNvSpPr/>
          <p:nvPr/>
        </p:nvSpPr>
        <p:spPr>
          <a:xfrm>
            <a:off x="4929632" y="692229"/>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3-6 i-</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节点表</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smtClean="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6" name="TextBox 6">
            <a:extLst>
              <a:ext uri="{FF2B5EF4-FFF2-40B4-BE49-F238E27FC236}">
                <a16:creationId xmlns:a16="http://schemas.microsoft.com/office/drawing/2014/main" id="{CC13F31C-BEA6-41ED-90BA-A27B22543641}"/>
              </a:ext>
            </a:extLst>
          </p:cNvPr>
          <p:cNvSpPr txBox="1"/>
          <p:nvPr/>
        </p:nvSpPr>
        <p:spPr>
          <a:xfrm>
            <a:off x="301191" y="1287025"/>
            <a:ext cx="8451363" cy="3323987"/>
          </a:xfrm>
          <a:prstGeom prst="rect">
            <a:avLst/>
          </a:prstGeom>
          <a:noFill/>
        </p:spPr>
        <p:txBody>
          <a:bodyPr wrap="square" rtlCol="0">
            <a:spAutoFit/>
          </a:bodyPr>
          <a:lstStyle/>
          <a:p>
            <a:pPr algn="just">
              <a:lnSpc>
                <a:spcPct val="15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smtClean="0">
                <a:solidFill>
                  <a:srgbClr val="FFFF00"/>
                </a:solidFill>
                <a:latin typeface="微软雅黑" pitchFamily="34" charset="-122"/>
                <a:ea typeface="微软雅黑" pitchFamily="34" charset="-122"/>
              </a:rPr>
              <a:t>步</a:t>
            </a:r>
            <a:r>
              <a:rPr lang="zh-CN" altLang="en-US" sz="2200" b="1" dirty="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indent="457200" algn="just">
              <a:lnSpc>
                <a:spcPct val="150000"/>
              </a:lnSpc>
              <a:spcAft>
                <a:spcPts val="600"/>
              </a:spcAft>
            </a:pPr>
            <a:r>
              <a:rPr lang="zh-CN" altLang="en-US" sz="1800" b="1">
                <a:solidFill>
                  <a:schemeClr val="bg1"/>
                </a:solidFill>
                <a:latin typeface="微软雅黑" pitchFamily="34" charset="-122"/>
                <a:ea typeface="微软雅黑" pitchFamily="34" charset="-122"/>
              </a:rPr>
              <a:t>找到</a:t>
            </a:r>
            <a:r>
              <a:rPr lang="zh-CN" altLang="en-US" sz="1800" b="1">
                <a:solidFill>
                  <a:schemeClr val="bg1"/>
                </a:solidFill>
                <a:latin typeface="微软雅黑" pitchFamily="34" charset="-122"/>
                <a:ea typeface="微软雅黑" pitchFamily="34" charset="-122"/>
              </a:rPr>
              <a:t>其</a:t>
            </a:r>
            <a:r>
              <a:rPr lang="zh-CN" altLang="en-US" sz="1800" b="1" smtClean="0">
                <a:solidFill>
                  <a:schemeClr val="bg1"/>
                </a:solidFill>
                <a:latin typeface="微软雅黑" pitchFamily="34" charset="-122"/>
                <a:ea typeface="微软雅黑" pitchFamily="34" charset="-122"/>
              </a:rPr>
              <a:t>中  </a:t>
            </a:r>
            <a:r>
              <a:rPr lang="en-US" altLang="zh-CN" sz="1800" b="1" smtClean="0">
                <a:solidFill>
                  <a:schemeClr val="bg1"/>
                </a:solidFill>
                <a:latin typeface="微软雅黑" pitchFamily="34" charset="-122"/>
                <a:ea typeface="微软雅黑" pitchFamily="34" charset="-122"/>
              </a:rPr>
              <a:t>12 00</a:t>
            </a:r>
            <a:r>
              <a:rPr lang="zh-CN" altLang="en-US" sz="1800" b="1" smtClean="0">
                <a:solidFill>
                  <a:schemeClr val="bg1"/>
                </a:solidFill>
                <a:latin typeface="微软雅黑" pitchFamily="34" charset="-122"/>
                <a:ea typeface="微软雅黑" pitchFamily="34" charset="-122"/>
              </a:rPr>
              <a:t> </a:t>
            </a:r>
            <a:r>
              <a:rPr lang="zh-CN" altLang="en-US" sz="1800" b="1">
                <a:solidFill>
                  <a:schemeClr val="bg1"/>
                </a:solidFill>
                <a:latin typeface="微软雅黑" pitchFamily="34" charset="-122"/>
                <a:ea typeface="微软雅黑" pitchFamily="34" charset="-122"/>
              </a:rPr>
              <a:t>代表关键字长度，占用</a:t>
            </a:r>
            <a:r>
              <a:rPr lang="en-US" altLang="zh-CN" sz="1800" b="1">
                <a:solidFill>
                  <a:schemeClr val="bg1"/>
                </a:solidFill>
                <a:latin typeface="微软雅黑" pitchFamily="34" charset="-122"/>
                <a:ea typeface="微软雅黑" pitchFamily="34" charset="-122"/>
              </a:rPr>
              <a:t>2</a:t>
            </a:r>
            <a:r>
              <a:rPr lang="zh-CN" altLang="en-US" sz="1800" b="1">
                <a:solidFill>
                  <a:schemeClr val="bg1"/>
                </a:solidFill>
                <a:latin typeface="微软雅黑" pitchFamily="34" charset="-122"/>
                <a:ea typeface="微软雅黑" pitchFamily="34" charset="-122"/>
              </a:rPr>
              <a:t>个字节</a:t>
            </a:r>
            <a:r>
              <a:rPr lang="zh-CN" altLang="en-US" sz="1800" b="1">
                <a:solidFill>
                  <a:schemeClr val="bg1"/>
                </a:solidFill>
                <a:latin typeface="微软雅黑" pitchFamily="34" charset="-122"/>
                <a:ea typeface="微软雅黑" pitchFamily="34" charset="-122"/>
              </a:rPr>
              <a:t>、 </a:t>
            </a:r>
            <a:endParaRPr lang="en-US" altLang="zh-CN" sz="18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en-US" altLang="zh-CN" sz="1800" b="1" smtClean="0">
                <a:solidFill>
                  <a:schemeClr val="bg1"/>
                </a:solidFill>
                <a:latin typeface="微软雅黑" pitchFamily="34" charset="-122"/>
                <a:ea typeface="微软雅黑" pitchFamily="34" charset="-122"/>
              </a:rPr>
              <a:t>  03 D4 00 00  </a:t>
            </a:r>
            <a:r>
              <a:rPr lang="zh-CN" altLang="en-US" sz="1800" b="1" smtClean="0">
                <a:solidFill>
                  <a:schemeClr val="bg1"/>
                </a:solidFill>
                <a:latin typeface="微软雅黑" pitchFamily="34" charset="-122"/>
                <a:ea typeface="微软雅黑" pitchFamily="34" charset="-122"/>
              </a:rPr>
              <a:t>代</a:t>
            </a:r>
            <a:r>
              <a:rPr lang="zh-CN" altLang="en-US" sz="1800" b="1">
                <a:solidFill>
                  <a:schemeClr val="bg1"/>
                </a:solidFill>
                <a:latin typeface="微软雅黑" pitchFamily="34" charset="-122"/>
                <a:ea typeface="微软雅黑" pitchFamily="34" charset="-122"/>
              </a:rPr>
              <a:t>表文件总字节数：</a:t>
            </a:r>
            <a:r>
              <a:rPr lang="en-US" altLang="zh-CN" sz="1800" b="1">
                <a:solidFill>
                  <a:schemeClr val="bg1"/>
                </a:solidFill>
                <a:latin typeface="微软雅黑" pitchFamily="34" charset="-122"/>
                <a:ea typeface="微软雅黑" pitchFamily="34" charset="-122"/>
              </a:rPr>
              <a:t>64225280</a:t>
            </a:r>
            <a:r>
              <a:rPr lang="zh-CN" altLang="en-US" sz="1800" b="1">
                <a:solidFill>
                  <a:schemeClr val="bg1"/>
                </a:solidFill>
                <a:latin typeface="微软雅黑" pitchFamily="34" charset="-122"/>
                <a:ea typeface="微软雅黑" pitchFamily="34" charset="-122"/>
              </a:rPr>
              <a:t>这是转换成十进制得到的，记住高字节在前，转换成扇区</a:t>
            </a:r>
            <a:r>
              <a:rPr lang="en-US" altLang="zh-CN" sz="1800" b="1">
                <a:solidFill>
                  <a:schemeClr val="bg1"/>
                </a:solidFill>
                <a:latin typeface="微软雅黑" pitchFamily="34" charset="-122"/>
                <a:ea typeface="微软雅黑" pitchFamily="34" charset="-122"/>
              </a:rPr>
              <a:t>=64225280/512=125440</a:t>
            </a:r>
            <a:r>
              <a:rPr lang="zh-CN" altLang="en-US" sz="1800" b="1">
                <a:solidFill>
                  <a:schemeClr val="bg1"/>
                </a:solidFill>
                <a:latin typeface="微软雅黑" pitchFamily="34" charset="-122"/>
                <a:ea typeface="微软雅黑" pitchFamily="34" charset="-122"/>
              </a:rPr>
              <a:t>扇区</a:t>
            </a:r>
            <a:r>
              <a:rPr lang="zh-CN" altLang="en-US" sz="1800" b="1">
                <a:solidFill>
                  <a:schemeClr val="bg1"/>
                </a:solidFill>
                <a:latin typeface="微软雅黑" pitchFamily="34" charset="-122"/>
                <a:ea typeface="微软雅黑" pitchFamily="34" charset="-122"/>
              </a:rPr>
              <a:t>， </a:t>
            </a:r>
            <a:endParaRPr lang="en-US" altLang="zh-CN" sz="1800" b="1" smtClean="0">
              <a:solidFill>
                <a:schemeClr val="bg1"/>
              </a:solidFill>
              <a:latin typeface="微软雅黑" pitchFamily="34" charset="-122"/>
              <a:ea typeface="微软雅黑" pitchFamily="34" charset="-122"/>
            </a:endParaRPr>
          </a:p>
          <a:p>
            <a:pPr indent="457200" algn="just">
              <a:lnSpc>
                <a:spcPct val="150000"/>
              </a:lnSpc>
              <a:spcAft>
                <a:spcPts val="600"/>
              </a:spcAft>
            </a:pPr>
            <a:r>
              <a:rPr lang="en-US" altLang="zh-CN" sz="1800" b="1">
                <a:solidFill>
                  <a:schemeClr val="bg1"/>
                </a:solidFill>
                <a:latin typeface="微软雅黑" pitchFamily="34" charset="-122"/>
                <a:ea typeface="微软雅黑" pitchFamily="34" charset="-122"/>
              </a:rPr>
              <a:t> </a:t>
            </a:r>
            <a:r>
              <a:rPr lang="en-US" altLang="zh-CN" sz="1800" b="1" smtClean="0">
                <a:solidFill>
                  <a:schemeClr val="bg1"/>
                </a:solidFill>
                <a:latin typeface="微软雅黑" pitchFamily="34" charset="-122"/>
                <a:ea typeface="微软雅黑" pitchFamily="34" charset="-122"/>
              </a:rPr>
              <a:t> </a:t>
            </a:r>
            <a:r>
              <a:rPr lang="en-US" altLang="zh-CN" sz="1800" b="1" smtClean="0">
                <a:latin typeface="微软雅黑" pitchFamily="34" charset="-122"/>
                <a:ea typeface="微软雅黑" pitchFamily="34" charset="-122"/>
              </a:rPr>
              <a:t>87 87 00 00 </a:t>
            </a:r>
            <a:r>
              <a:rPr lang="zh-CN" altLang="en-US" sz="1800" b="1" smtClean="0">
                <a:solidFill>
                  <a:schemeClr val="bg1"/>
                </a:solidFill>
                <a:latin typeface="微软雅黑" pitchFamily="34" charset="-122"/>
                <a:ea typeface="微软雅黑" pitchFamily="34" charset="-122"/>
              </a:rPr>
              <a:t>为</a:t>
            </a:r>
            <a:r>
              <a:rPr lang="zh-CN" altLang="en-US" sz="1800" b="1">
                <a:solidFill>
                  <a:schemeClr val="bg1"/>
                </a:solidFill>
                <a:latin typeface="微软雅黑" pitchFamily="34" charset="-122"/>
                <a:ea typeface="微软雅黑" pitchFamily="34" charset="-122"/>
              </a:rPr>
              <a:t>文件起始块号，转换成十进制得</a:t>
            </a:r>
            <a:r>
              <a:rPr lang="en-US" altLang="zh-CN" sz="1800" b="1">
                <a:solidFill>
                  <a:schemeClr val="bg1"/>
                </a:solidFill>
                <a:latin typeface="微软雅黑" pitchFamily="34" charset="-122"/>
                <a:ea typeface="微软雅黑" pitchFamily="34" charset="-122"/>
              </a:rPr>
              <a:t>2273771520</a:t>
            </a:r>
            <a:r>
              <a:rPr lang="zh-CN" altLang="en-US" sz="1800" b="1">
                <a:solidFill>
                  <a:schemeClr val="bg1"/>
                </a:solidFill>
                <a:latin typeface="微软雅黑" pitchFamily="34" charset="-122"/>
                <a:ea typeface="微软雅黑" pitchFamily="34" charset="-122"/>
              </a:rPr>
              <a:t>，转成扇区</a:t>
            </a:r>
            <a:r>
              <a:rPr lang="en-US" altLang="zh-CN" sz="1800" b="1">
                <a:solidFill>
                  <a:schemeClr val="bg1"/>
                </a:solidFill>
                <a:latin typeface="微软雅黑" pitchFamily="34" charset="-122"/>
                <a:ea typeface="微软雅黑" pitchFamily="34" charset="-122"/>
              </a:rPr>
              <a:t>2273771520*8=18190172160</a:t>
            </a:r>
            <a:r>
              <a:rPr lang="zh-CN" altLang="en-US" sz="1800" b="1">
                <a:solidFill>
                  <a:schemeClr val="bg1"/>
                </a:solidFill>
                <a:latin typeface="微软雅黑" pitchFamily="34" charset="-122"/>
                <a:ea typeface="微软雅黑" pitchFamily="34" charset="-122"/>
              </a:rPr>
              <a:t>，通过算出来发现扇区数超过了总扇区数的大小，此时就不可以定位了，因为编录文件起始块号被清零，无法定</a:t>
            </a:r>
            <a:r>
              <a:rPr lang="zh-CN" altLang="en-US" sz="1800" b="1">
                <a:solidFill>
                  <a:schemeClr val="bg1"/>
                </a:solidFill>
                <a:latin typeface="微软雅黑" pitchFamily="34" charset="-122"/>
                <a:ea typeface="微软雅黑" pitchFamily="34" charset="-122"/>
              </a:rPr>
              <a:t>位</a:t>
            </a:r>
            <a:r>
              <a:rPr lang="zh-CN" altLang="en-US" sz="1800" b="1" smtClean="0">
                <a:solidFill>
                  <a:schemeClr val="bg1"/>
                </a:solidFill>
                <a:latin typeface="微软雅黑" pitchFamily="34" charset="-122"/>
                <a:ea typeface="微软雅黑" pitchFamily="34" charset="-122"/>
              </a:rPr>
              <a:t>。</a:t>
            </a:r>
            <a:endParaRPr lang="zh-CN" altLang="zh-CN"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390377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AD7E612-E973-4617-93BC-AE08F8174B30}"/>
              </a:ext>
            </a:extLst>
          </p:cNvPr>
          <p:cNvSpPr/>
          <p:nvPr/>
        </p:nvSpPr>
        <p:spPr>
          <a:xfrm>
            <a:off x="3064380" y="4332020"/>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3-7 10.doc</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文件开头</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2EF257DB-3B50-4950-9969-0A0D48B1CDC2}"/>
              </a:ext>
            </a:extLst>
          </p:cNvPr>
          <p:cNvSpPr txBox="1"/>
          <p:nvPr/>
        </p:nvSpPr>
        <p:spPr>
          <a:xfrm>
            <a:off x="153781" y="922144"/>
            <a:ext cx="3067616" cy="4164217"/>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smtClean="0">
                <a:solidFill>
                  <a:srgbClr val="FFFF00"/>
                </a:solidFill>
                <a:latin typeface="微软雅黑" pitchFamily="34" charset="-122"/>
                <a:ea typeface="微软雅黑" pitchFamily="34" charset="-122"/>
              </a:rPr>
              <a:t>步</a:t>
            </a:r>
            <a:r>
              <a:rPr lang="zh-CN" altLang="en-US" sz="2200" b="1" dirty="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indent="457200" algn="just">
              <a:lnSpc>
                <a:spcPct val="150000"/>
              </a:lnSpc>
              <a:spcAft>
                <a:spcPts val="600"/>
              </a:spcAft>
            </a:pPr>
            <a:r>
              <a:rPr lang="zh-CN" altLang="en-US" sz="1400" b="1">
                <a:solidFill>
                  <a:schemeClr val="bg1"/>
                </a:solidFill>
                <a:latin typeface="微软雅黑" pitchFamily="34" charset="-122"/>
                <a:ea typeface="微软雅黑" pitchFamily="34" charset="-122"/>
              </a:rPr>
              <a:t>这时候只能根据目录项顺序进行排序恢复，一旦编录文件块起始号清零的话那么文件顺序就按照</a:t>
            </a:r>
            <a:r>
              <a:rPr lang="en-US" altLang="zh-CN" sz="1400" b="1">
                <a:solidFill>
                  <a:schemeClr val="bg1"/>
                </a:solidFill>
                <a:latin typeface="微软雅黑" pitchFamily="34" charset="-122"/>
                <a:ea typeface="微软雅黑" pitchFamily="34" charset="-122"/>
              </a:rPr>
              <a:t>1-20</a:t>
            </a:r>
            <a:r>
              <a:rPr lang="zh-CN" altLang="en-US" sz="1400" b="1">
                <a:solidFill>
                  <a:schemeClr val="bg1"/>
                </a:solidFill>
                <a:latin typeface="微软雅黑" pitchFamily="34" charset="-122"/>
                <a:ea typeface="微软雅黑" pitchFamily="34" charset="-122"/>
              </a:rPr>
              <a:t>序号来排序的，比如这里恢复</a:t>
            </a:r>
            <a:r>
              <a:rPr lang="en-US" altLang="zh-CN" sz="1400" b="1">
                <a:solidFill>
                  <a:schemeClr val="bg1"/>
                </a:solidFill>
                <a:latin typeface="微软雅黑" pitchFamily="34" charset="-122"/>
                <a:ea typeface="微软雅黑" pitchFamily="34" charset="-122"/>
              </a:rPr>
              <a:t>10.doc</a:t>
            </a:r>
            <a:r>
              <a:rPr lang="zh-CN" altLang="en-US" sz="1400" b="1">
                <a:solidFill>
                  <a:schemeClr val="bg1"/>
                </a:solidFill>
                <a:latin typeface="微软雅黑" pitchFamily="34" charset="-122"/>
                <a:ea typeface="微软雅黑" pitchFamily="34" charset="-122"/>
              </a:rPr>
              <a:t>刚好排在第二个文件，所以这时候就得搜索</a:t>
            </a:r>
            <a:r>
              <a:rPr lang="en-US" altLang="zh-CN" sz="1400" b="1">
                <a:solidFill>
                  <a:schemeClr val="bg1"/>
                </a:solidFill>
                <a:latin typeface="微软雅黑" pitchFamily="34" charset="-122"/>
                <a:ea typeface="微软雅黑" pitchFamily="34" charset="-122"/>
              </a:rPr>
              <a:t>doc</a:t>
            </a:r>
            <a:r>
              <a:rPr lang="zh-CN" altLang="en-US" sz="1400" b="1">
                <a:solidFill>
                  <a:schemeClr val="bg1"/>
                </a:solidFill>
                <a:latin typeface="微软雅黑" pitchFamily="34" charset="-122"/>
                <a:ea typeface="微软雅黑" pitchFamily="34" charset="-122"/>
              </a:rPr>
              <a:t>文件头</a:t>
            </a:r>
            <a:r>
              <a:rPr lang="en-US" altLang="zh-CN" sz="1400" b="1">
                <a:solidFill>
                  <a:schemeClr val="bg1"/>
                </a:solidFill>
                <a:latin typeface="微软雅黑" pitchFamily="34" charset="-122"/>
                <a:ea typeface="微软雅黑" pitchFamily="34" charset="-122"/>
              </a:rPr>
              <a:t>7B 5C</a:t>
            </a:r>
            <a:r>
              <a:rPr lang="zh-CN" altLang="en-US" sz="1400" b="1">
                <a:solidFill>
                  <a:schemeClr val="bg1"/>
                </a:solidFill>
                <a:latin typeface="微软雅黑" pitchFamily="34" charset="-122"/>
                <a:ea typeface="微软雅黑" pitchFamily="34" charset="-122"/>
              </a:rPr>
              <a:t>，找到第</a:t>
            </a:r>
            <a:r>
              <a:rPr lang="en-US" altLang="zh-CN" sz="1400" b="1">
                <a:solidFill>
                  <a:schemeClr val="bg1"/>
                </a:solidFill>
                <a:latin typeface="微软雅黑" pitchFamily="34" charset="-122"/>
                <a:ea typeface="微软雅黑" pitchFamily="34" charset="-122"/>
              </a:rPr>
              <a:t>10</a:t>
            </a:r>
            <a:r>
              <a:rPr lang="zh-CN" altLang="en-US" sz="1400" b="1">
                <a:solidFill>
                  <a:schemeClr val="bg1"/>
                </a:solidFill>
                <a:latin typeface="微软雅黑" pitchFamily="34" charset="-122"/>
                <a:ea typeface="微软雅黑" pitchFamily="34" charset="-122"/>
              </a:rPr>
              <a:t>个</a:t>
            </a:r>
            <a:r>
              <a:rPr lang="en-US" altLang="zh-CN" sz="1400" b="1">
                <a:solidFill>
                  <a:schemeClr val="bg1"/>
                </a:solidFill>
                <a:latin typeface="微软雅黑" pitchFamily="34" charset="-122"/>
                <a:ea typeface="微软雅黑" pitchFamily="34" charset="-122"/>
              </a:rPr>
              <a:t>7B 5C</a:t>
            </a:r>
            <a:r>
              <a:rPr lang="zh-CN" altLang="en-US" sz="1400" b="1">
                <a:solidFill>
                  <a:schemeClr val="bg1"/>
                </a:solidFill>
                <a:latin typeface="微软雅黑" pitchFamily="34" charset="-122"/>
                <a:ea typeface="微软雅黑" pitchFamily="34" charset="-122"/>
              </a:rPr>
              <a:t>就是</a:t>
            </a:r>
            <a:r>
              <a:rPr lang="en-US" altLang="zh-CN" sz="1400" b="1">
                <a:solidFill>
                  <a:schemeClr val="bg1"/>
                </a:solidFill>
                <a:latin typeface="微软雅黑" pitchFamily="34" charset="-122"/>
                <a:ea typeface="微软雅黑" pitchFamily="34" charset="-122"/>
              </a:rPr>
              <a:t>10.doc</a:t>
            </a:r>
            <a:r>
              <a:rPr lang="zh-CN" altLang="en-US" sz="1400" b="1">
                <a:solidFill>
                  <a:schemeClr val="bg1"/>
                </a:solidFill>
                <a:latin typeface="微软雅黑" pitchFamily="34" charset="-122"/>
                <a:ea typeface="微软雅黑" pitchFamily="34" charset="-122"/>
              </a:rPr>
              <a:t>文件头了，结尾直接尾部</a:t>
            </a:r>
            <a:r>
              <a:rPr lang="en-US" altLang="zh-CN" sz="1400" b="1">
                <a:solidFill>
                  <a:schemeClr val="bg1"/>
                </a:solidFill>
                <a:latin typeface="微软雅黑" pitchFamily="34" charset="-122"/>
                <a:ea typeface="微软雅黑" pitchFamily="34" charset="-122"/>
              </a:rPr>
              <a:t>0000</a:t>
            </a:r>
            <a:r>
              <a:rPr lang="zh-CN" altLang="en-US" sz="1400" b="1">
                <a:solidFill>
                  <a:schemeClr val="bg1"/>
                </a:solidFill>
                <a:latin typeface="微软雅黑" pitchFamily="34" charset="-122"/>
                <a:ea typeface="微软雅黑" pitchFamily="34" charset="-122"/>
              </a:rPr>
              <a:t>即可，然后另存为</a:t>
            </a:r>
            <a:r>
              <a:rPr lang="en-US" altLang="zh-CN" sz="1400" b="1">
                <a:solidFill>
                  <a:schemeClr val="bg1"/>
                </a:solidFill>
                <a:latin typeface="微软雅黑" pitchFamily="34" charset="-122"/>
                <a:ea typeface="微软雅黑" pitchFamily="34" charset="-122"/>
              </a:rPr>
              <a:t>10.doc</a:t>
            </a:r>
            <a:r>
              <a:rPr lang="zh-CN" altLang="en-US" sz="1400" b="1">
                <a:solidFill>
                  <a:schemeClr val="bg1"/>
                </a:solidFill>
                <a:latin typeface="微软雅黑" pitchFamily="34" charset="-122"/>
                <a:ea typeface="微软雅黑" pitchFamily="34" charset="-122"/>
              </a:rPr>
              <a:t>即可，按</a:t>
            </a:r>
            <a:r>
              <a:rPr lang="en-US" altLang="zh-CN" sz="1400" b="1">
                <a:solidFill>
                  <a:schemeClr val="bg1"/>
                </a:solidFill>
                <a:latin typeface="微软雅黑" pitchFamily="34" charset="-122"/>
                <a:ea typeface="微软雅黑" pitchFamily="34" charset="-122"/>
              </a:rPr>
              <a:t>Alt+1</a:t>
            </a:r>
            <a:r>
              <a:rPr lang="zh-CN" altLang="en-US" sz="1400" b="1">
                <a:solidFill>
                  <a:schemeClr val="bg1"/>
                </a:solidFill>
                <a:latin typeface="微软雅黑" pitchFamily="34" charset="-122"/>
                <a:ea typeface="微软雅黑" pitchFamily="34" charset="-122"/>
              </a:rPr>
              <a:t>表示选择文件头，</a:t>
            </a:r>
            <a:r>
              <a:rPr lang="en-US" altLang="zh-CN" sz="1400" b="1">
                <a:solidFill>
                  <a:schemeClr val="bg1"/>
                </a:solidFill>
                <a:latin typeface="微软雅黑" pitchFamily="34" charset="-122"/>
                <a:ea typeface="微软雅黑" pitchFamily="34" charset="-122"/>
              </a:rPr>
              <a:t>Alt+2</a:t>
            </a:r>
            <a:r>
              <a:rPr lang="zh-CN" altLang="en-US" sz="1400" b="1">
                <a:solidFill>
                  <a:schemeClr val="bg1"/>
                </a:solidFill>
                <a:latin typeface="微软雅黑" pitchFamily="34" charset="-122"/>
                <a:ea typeface="微软雅黑" pitchFamily="34" charset="-122"/>
              </a:rPr>
              <a:t>表示选择文件结尾，如下图</a:t>
            </a:r>
            <a:r>
              <a:rPr lang="en-US" altLang="zh-CN" sz="1400" b="1">
                <a:solidFill>
                  <a:schemeClr val="bg1"/>
                </a:solidFill>
                <a:latin typeface="微软雅黑" pitchFamily="34" charset="-122"/>
                <a:ea typeface="微软雅黑" pitchFamily="34" charset="-122"/>
              </a:rPr>
              <a:t>3-7</a:t>
            </a:r>
            <a:r>
              <a:rPr lang="zh-CN" altLang="en-US" sz="1400" b="1">
                <a:solidFill>
                  <a:schemeClr val="bg1"/>
                </a:solidFill>
                <a:latin typeface="微软雅黑" pitchFamily="34" charset="-122"/>
                <a:ea typeface="微软雅黑" pitchFamily="34" charset="-122"/>
              </a:rPr>
              <a:t>、</a:t>
            </a:r>
            <a:r>
              <a:rPr lang="en-US" altLang="zh-CN" sz="1400" b="1">
                <a:solidFill>
                  <a:schemeClr val="bg1"/>
                </a:solidFill>
                <a:latin typeface="微软雅黑" pitchFamily="34" charset="-122"/>
                <a:ea typeface="微软雅黑" pitchFamily="34" charset="-122"/>
              </a:rPr>
              <a:t>3-8</a:t>
            </a:r>
            <a:r>
              <a:rPr lang="zh-CN" altLang="en-US" sz="1400" b="1">
                <a:solidFill>
                  <a:schemeClr val="bg1"/>
                </a:solidFill>
                <a:latin typeface="微软雅黑" pitchFamily="34" charset="-122"/>
                <a:ea typeface="微软雅黑" pitchFamily="34" charset="-122"/>
              </a:rPr>
              <a:t>所示：</a:t>
            </a:r>
          </a:p>
        </p:txBody>
      </p:sp>
      <p:sp>
        <p:nvSpPr>
          <p:cNvPr id="14" name="矩形 13">
            <a:extLst>
              <a:ext uri="{FF2B5EF4-FFF2-40B4-BE49-F238E27FC236}">
                <a16:creationId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smtClean="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srcRect l="14031"/>
          <a:stretch>
            <a:fillRect/>
          </a:stretch>
        </p:blipFill>
        <p:spPr bwMode="auto">
          <a:xfrm>
            <a:off x="3282074" y="1330036"/>
            <a:ext cx="2760791" cy="2931506"/>
          </a:xfrm>
          <a:prstGeom prst="rect">
            <a:avLst/>
          </a:prstGeom>
          <a:noFill/>
          <a:ln w="9525">
            <a:noFill/>
            <a:miter lim="800000"/>
            <a:headEnd/>
            <a:tailEnd/>
          </a:ln>
        </p:spPr>
      </p:pic>
      <p:pic>
        <p:nvPicPr>
          <p:cNvPr id="16" name="图片 15"/>
          <p:cNvPicPr/>
          <p:nvPr/>
        </p:nvPicPr>
        <p:blipFill>
          <a:blip r:embed="rId4" cstate="print"/>
          <a:srcRect l="15019"/>
          <a:stretch>
            <a:fillRect/>
          </a:stretch>
        </p:blipFill>
        <p:spPr bwMode="auto">
          <a:xfrm>
            <a:off x="6139768" y="1342851"/>
            <a:ext cx="2716531" cy="2918691"/>
          </a:xfrm>
          <a:prstGeom prst="rect">
            <a:avLst/>
          </a:prstGeom>
          <a:noFill/>
          <a:ln w="9525">
            <a:noFill/>
            <a:miter lim="800000"/>
            <a:headEnd/>
            <a:tailEnd/>
          </a:ln>
        </p:spPr>
      </p:pic>
      <p:sp>
        <p:nvSpPr>
          <p:cNvPr id="17" name="矩形 16">
            <a:extLst>
              <a:ext uri="{FF2B5EF4-FFF2-40B4-BE49-F238E27FC236}">
                <a16:creationId xmlns:a16="http://schemas.microsoft.com/office/drawing/2014/main" id="{0AD7E612-E973-4617-93BC-AE08F8174B30}"/>
              </a:ext>
            </a:extLst>
          </p:cNvPr>
          <p:cNvSpPr/>
          <p:nvPr/>
        </p:nvSpPr>
        <p:spPr>
          <a:xfrm>
            <a:off x="5821738" y="4320408"/>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3-8  10.doc</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文件结尾</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69530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2EF257DB-3B50-4950-9969-0A0D48B1CDC2}"/>
              </a:ext>
            </a:extLst>
          </p:cNvPr>
          <p:cNvSpPr txBox="1"/>
          <p:nvPr/>
        </p:nvSpPr>
        <p:spPr>
          <a:xfrm>
            <a:off x="440108" y="978003"/>
            <a:ext cx="8209622" cy="1077218"/>
          </a:xfrm>
          <a:prstGeom prst="rect">
            <a:avLst/>
          </a:prstGeom>
          <a:noFill/>
        </p:spPr>
        <p:txBody>
          <a:bodyPr wrap="square" rtlCol="0">
            <a:spAutoFit/>
          </a:bodyPr>
          <a:lstStyle/>
          <a:p>
            <a:pPr algn="just"/>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5</a:t>
            </a:r>
            <a:r>
              <a:rPr lang="zh-CN" altLang="en-US" sz="2200" b="1" smtClean="0">
                <a:solidFill>
                  <a:srgbClr val="FFFF00"/>
                </a:solidFill>
                <a:latin typeface="微软雅黑" pitchFamily="34" charset="-122"/>
                <a:ea typeface="微软雅黑" pitchFamily="34" charset="-122"/>
              </a:rPr>
              <a:t>步</a:t>
            </a:r>
            <a:r>
              <a:rPr lang="zh-CN" altLang="en-US" sz="2200" b="1" dirty="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indent="457200" algn="just">
              <a:lnSpc>
                <a:spcPct val="150000"/>
              </a:lnSpc>
              <a:spcAft>
                <a:spcPts val="600"/>
              </a:spcAft>
            </a:pPr>
            <a:r>
              <a:rPr lang="zh-CN" altLang="en-US" sz="1400" b="1" smtClean="0">
                <a:solidFill>
                  <a:schemeClr val="bg1"/>
                </a:solidFill>
                <a:latin typeface="微软雅黑" pitchFamily="34" charset="-122"/>
                <a:ea typeface="微软雅黑" pitchFamily="34" charset="-122"/>
              </a:rPr>
              <a:t>选</a:t>
            </a:r>
            <a:r>
              <a:rPr lang="zh-CN" altLang="en-US" sz="1400" b="1">
                <a:solidFill>
                  <a:schemeClr val="bg1"/>
                </a:solidFill>
                <a:latin typeface="微软雅黑" pitchFamily="34" charset="-122"/>
                <a:ea typeface="微软雅黑" pitchFamily="34" charset="-122"/>
              </a:rPr>
              <a:t>好开头和结尾就右击鼠标，点击编辑后选择复制所有中至新文件就可以另存为</a:t>
            </a:r>
            <a:r>
              <a:rPr lang="en-US" altLang="zh-CN" sz="1400" b="1">
                <a:solidFill>
                  <a:schemeClr val="bg1"/>
                </a:solidFill>
                <a:latin typeface="微软雅黑" pitchFamily="34" charset="-122"/>
                <a:ea typeface="微软雅黑" pitchFamily="34" charset="-122"/>
              </a:rPr>
              <a:t>10.doc</a:t>
            </a:r>
            <a:r>
              <a:rPr lang="zh-CN" altLang="en-US" sz="1400" b="1">
                <a:solidFill>
                  <a:schemeClr val="bg1"/>
                </a:solidFill>
                <a:latin typeface="微软雅黑" pitchFamily="34" charset="-122"/>
                <a:ea typeface="微软雅黑" pitchFamily="34" charset="-122"/>
              </a:rPr>
              <a:t>了，如下图</a:t>
            </a:r>
            <a:r>
              <a:rPr lang="en-US" altLang="zh-CN" sz="1400" b="1">
                <a:solidFill>
                  <a:schemeClr val="bg1"/>
                </a:solidFill>
                <a:latin typeface="微软雅黑" pitchFamily="34" charset="-122"/>
                <a:ea typeface="微软雅黑" pitchFamily="34" charset="-122"/>
              </a:rPr>
              <a:t>3-9</a:t>
            </a:r>
            <a:r>
              <a:rPr lang="zh-CN" altLang="en-US" sz="1400" b="1">
                <a:solidFill>
                  <a:schemeClr val="bg1"/>
                </a:solidFill>
                <a:latin typeface="微软雅黑" pitchFamily="34" charset="-122"/>
                <a:ea typeface="微软雅黑" pitchFamily="34" charset="-122"/>
              </a:rPr>
              <a:t>、</a:t>
            </a:r>
            <a:r>
              <a:rPr lang="en-US" altLang="zh-CN" sz="1400" b="1">
                <a:solidFill>
                  <a:schemeClr val="bg1"/>
                </a:solidFill>
                <a:latin typeface="微软雅黑" pitchFamily="34" charset="-122"/>
                <a:ea typeface="微软雅黑" pitchFamily="34" charset="-122"/>
              </a:rPr>
              <a:t>3-10</a:t>
            </a:r>
            <a:r>
              <a:rPr lang="zh-CN" altLang="en-US" sz="1400" b="1">
                <a:solidFill>
                  <a:schemeClr val="bg1"/>
                </a:solidFill>
                <a:latin typeface="微软雅黑" pitchFamily="34" charset="-122"/>
                <a:ea typeface="微软雅黑" pitchFamily="34" charset="-122"/>
              </a:rPr>
              <a:t>所示：</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5</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srcRect/>
          <a:stretch>
            <a:fillRect/>
          </a:stretch>
        </p:blipFill>
        <p:spPr bwMode="auto">
          <a:xfrm>
            <a:off x="3099225" y="2042137"/>
            <a:ext cx="2722622" cy="2511393"/>
          </a:xfrm>
          <a:prstGeom prst="rect">
            <a:avLst/>
          </a:prstGeom>
          <a:noFill/>
          <a:ln w="9525">
            <a:noFill/>
            <a:miter lim="800000"/>
            <a:headEnd/>
            <a:tailEnd/>
          </a:ln>
        </p:spPr>
      </p:pic>
      <p:pic>
        <p:nvPicPr>
          <p:cNvPr id="17" name="图片 16"/>
          <p:cNvPicPr/>
          <p:nvPr/>
        </p:nvPicPr>
        <p:blipFill>
          <a:blip r:embed="rId4" cstate="print"/>
          <a:srcRect l="15162"/>
          <a:stretch>
            <a:fillRect/>
          </a:stretch>
        </p:blipFill>
        <p:spPr bwMode="auto">
          <a:xfrm>
            <a:off x="440108" y="2042137"/>
            <a:ext cx="2566603" cy="2511394"/>
          </a:xfrm>
          <a:prstGeom prst="rect">
            <a:avLst/>
          </a:prstGeom>
          <a:noFill/>
          <a:ln w="9525">
            <a:noFill/>
            <a:miter lim="800000"/>
            <a:headEnd/>
            <a:tailEnd/>
          </a:ln>
        </p:spPr>
      </p:pic>
      <p:sp>
        <p:nvSpPr>
          <p:cNvPr id="18" name="矩形 17">
            <a:extLst>
              <a:ext uri="{FF2B5EF4-FFF2-40B4-BE49-F238E27FC236}">
                <a16:creationId xmlns:a16="http://schemas.microsoft.com/office/drawing/2014/main" id="{0AD7E612-E973-4617-93BC-AE08F8174B30}"/>
              </a:ext>
            </a:extLst>
          </p:cNvPr>
          <p:cNvSpPr/>
          <p:nvPr/>
        </p:nvSpPr>
        <p:spPr>
          <a:xfrm>
            <a:off x="2767247" y="4659084"/>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3-10</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另存</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10.doc</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后的界面</a:t>
            </a:r>
            <a:endParaRPr lang="zh-CN" altLang="zh-CN" sz="1400" b="1" dirty="0">
              <a:solidFill>
                <a:schemeClr val="bg1"/>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0AD7E612-E973-4617-93BC-AE08F8174B30}"/>
              </a:ext>
            </a:extLst>
          </p:cNvPr>
          <p:cNvSpPr/>
          <p:nvPr/>
        </p:nvSpPr>
        <p:spPr>
          <a:xfrm>
            <a:off x="98362" y="4659084"/>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3-9</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恢复</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10.doc</a:t>
            </a:r>
            <a:endParaRPr lang="zh-CN" altLang="zh-CN" sz="1400" b="1" dirty="0">
              <a:solidFill>
                <a:schemeClr val="bg1"/>
              </a:solidFill>
              <a:latin typeface="微软雅黑" pitchFamily="34" charset="-122"/>
              <a:ea typeface="微软雅黑" pitchFamily="34" charset="-122"/>
            </a:endParaRPr>
          </a:p>
        </p:txBody>
      </p:sp>
      <p:pic>
        <p:nvPicPr>
          <p:cNvPr id="20" name="图片 19"/>
          <p:cNvPicPr/>
          <p:nvPr/>
        </p:nvPicPr>
        <p:blipFill>
          <a:blip r:embed="rId5" cstate="print"/>
          <a:srcRect l="28571"/>
          <a:stretch>
            <a:fillRect/>
          </a:stretch>
        </p:blipFill>
        <p:spPr bwMode="auto">
          <a:xfrm>
            <a:off x="5926741" y="2045985"/>
            <a:ext cx="2811900" cy="2498309"/>
          </a:xfrm>
          <a:prstGeom prst="rect">
            <a:avLst/>
          </a:prstGeom>
          <a:noFill/>
          <a:ln w="9525">
            <a:noFill/>
            <a:miter lim="800000"/>
            <a:headEnd/>
            <a:tailEnd/>
          </a:ln>
        </p:spPr>
      </p:pic>
      <p:sp>
        <p:nvSpPr>
          <p:cNvPr id="21" name="矩形 20">
            <a:extLst>
              <a:ext uri="{FF2B5EF4-FFF2-40B4-BE49-F238E27FC236}">
                <a16:creationId xmlns:a16="http://schemas.microsoft.com/office/drawing/2014/main" id="{0AD7E612-E973-4617-93BC-AE08F8174B30}"/>
              </a:ext>
            </a:extLst>
          </p:cNvPr>
          <p:cNvSpPr/>
          <p:nvPr/>
        </p:nvSpPr>
        <p:spPr>
          <a:xfrm>
            <a:off x="5551182" y="4643409"/>
            <a:ext cx="3371145" cy="348813"/>
          </a:xfrm>
          <a:prstGeom prst="rect">
            <a:avLst/>
          </a:prstGeom>
        </p:spPr>
        <p:txBody>
          <a:bodyPr wrap="square">
            <a:spAutoFit/>
          </a:bodyPr>
          <a:lstStyle/>
          <a:p>
            <a:pPr indent="266700" algn="ctr">
              <a:lnSpc>
                <a:spcPts val="2000"/>
              </a:lnSpc>
            </a:pP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3-11</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文件正常打开，恢复成功界面</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518621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560775" y="1008650"/>
            <a:ext cx="8501700" cy="1030154"/>
          </a:xfrm>
          <a:prstGeom prst="rect">
            <a:avLst/>
          </a:prstGeom>
          <a:noFill/>
        </p:spPr>
        <p:txBody>
          <a:bodyPr wrap="square" rtlCol="0">
            <a:spAutoFit/>
          </a:bodyPr>
          <a:lstStyle/>
          <a:p>
            <a:pPr>
              <a:lnSpc>
                <a:spcPct val="130000"/>
              </a:lnSpc>
              <a:spcAft>
                <a:spcPts val="600"/>
              </a:spcAft>
            </a:pPr>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了解</a:t>
            </a:r>
            <a:r>
              <a:rPr lang="en-US" altLang="zh-CN">
                <a:solidFill>
                  <a:schemeClr val="bg1"/>
                </a:solidFill>
                <a:latin typeface="微软雅黑" pitchFamily="34" charset="-122"/>
                <a:ea typeface="微软雅黑" pitchFamily="34" charset="-122"/>
              </a:rPr>
              <a:t>HFS+</a:t>
            </a:r>
            <a:r>
              <a:rPr lang="zh-CN" altLang="en-US">
                <a:solidFill>
                  <a:schemeClr val="bg1"/>
                </a:solidFill>
                <a:latin typeface="微软雅黑" pitchFamily="34" charset="-122"/>
                <a:ea typeface="微软雅黑" pitchFamily="34" charset="-122"/>
              </a:rPr>
              <a:t>文件系统的基本结构。</a:t>
            </a:r>
          </a:p>
          <a:p>
            <a:pPr>
              <a:lnSpc>
                <a:spcPct val="130000"/>
              </a:lnSpc>
              <a:spcAft>
                <a:spcPts val="600"/>
              </a:spcAft>
            </a:pPr>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掌握</a:t>
            </a:r>
            <a:r>
              <a:rPr lang="en-US" altLang="zh-CN">
                <a:solidFill>
                  <a:schemeClr val="bg1"/>
                </a:solidFill>
                <a:latin typeface="微软雅黑" pitchFamily="34" charset="-122"/>
                <a:ea typeface="微软雅黑" pitchFamily="34" charset="-122"/>
              </a:rPr>
              <a:t>HFS+</a:t>
            </a:r>
            <a:r>
              <a:rPr lang="zh-CN" altLang="en-US">
                <a:solidFill>
                  <a:schemeClr val="bg1"/>
                </a:solidFill>
                <a:latin typeface="微软雅黑" pitchFamily="34" charset="-122"/>
                <a:ea typeface="微软雅黑" pitchFamily="34" charset="-122"/>
              </a:rPr>
              <a:t>文件系统快速定位文件的数据的技巧。</a:t>
            </a:r>
          </a:p>
          <a:p>
            <a:pPr>
              <a:lnSpc>
                <a:spcPct val="130000"/>
              </a:lnSpc>
              <a:spcAft>
                <a:spcPts val="600"/>
              </a:spcAft>
            </a:pPr>
            <a:r>
              <a:rPr lang="en-US" altLang="zh-CN">
                <a:solidFill>
                  <a:schemeClr val="bg1"/>
                </a:solidFill>
                <a:latin typeface="微软雅黑" pitchFamily="34" charset="-122"/>
                <a:ea typeface="微软雅黑" pitchFamily="34" charset="-122"/>
              </a:rPr>
              <a:t>3.</a:t>
            </a:r>
            <a:r>
              <a:rPr lang="zh-CN" altLang="en-US">
                <a:solidFill>
                  <a:schemeClr val="bg1"/>
                </a:solidFill>
                <a:latin typeface="微软雅黑" pitchFamily="34" charset="-122"/>
                <a:ea typeface="微软雅黑" pitchFamily="34" charset="-122"/>
              </a:rPr>
              <a:t>利用数据恢复软件完成</a:t>
            </a:r>
            <a:r>
              <a:rPr lang="en-US" altLang="zh-CN">
                <a:solidFill>
                  <a:schemeClr val="bg1"/>
                </a:solidFill>
                <a:latin typeface="微软雅黑" pitchFamily="34" charset="-122"/>
                <a:ea typeface="微软雅黑" pitchFamily="34" charset="-122"/>
              </a:rPr>
              <a:t>HFS+</a:t>
            </a:r>
            <a:r>
              <a:rPr lang="zh-CN" altLang="en-US">
                <a:solidFill>
                  <a:schemeClr val="bg1"/>
                </a:solidFill>
                <a:latin typeface="微软雅黑" pitchFamily="34" charset="-122"/>
                <a:ea typeface="微软雅黑" pitchFamily="34" charset="-122"/>
              </a:rPr>
              <a:t>文件系统文件恢复流程。</a:t>
            </a:r>
            <a:endParaRPr lang="zh-CN" altLang="en-US">
              <a:solidFill>
                <a:schemeClr val="bg1"/>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293972609"/>
              </p:ext>
            </p:extLst>
          </p:nvPr>
        </p:nvGraphicFramePr>
        <p:xfrm>
          <a:off x="559400" y="2038804"/>
          <a:ext cx="7950807" cy="2940685"/>
        </p:xfrm>
        <a:graphic>
          <a:graphicData uri="http://schemas.openxmlformats.org/drawingml/2006/table">
            <a:tbl>
              <a:tblPr firstRow="1" firstCol="1" bandRow="1">
                <a:tableStyleId>{93296810-A885-4BE3-A3E7-6D5BEEA58F35}</a:tableStyleId>
              </a:tblPr>
              <a:tblGrid>
                <a:gridCol w="1056567">
                  <a:extLst>
                    <a:ext uri="{9D8B030D-6E8A-4147-A177-3AD203B41FA5}">
                      <a16:colId xmlns:a16="http://schemas.microsoft.com/office/drawing/2014/main" val="639558911"/>
                    </a:ext>
                  </a:extLst>
                </a:gridCol>
                <a:gridCol w="2585538">
                  <a:extLst>
                    <a:ext uri="{9D8B030D-6E8A-4147-A177-3AD203B41FA5}">
                      <a16:colId xmlns:a16="http://schemas.microsoft.com/office/drawing/2014/main" val="484692381"/>
                    </a:ext>
                  </a:extLst>
                </a:gridCol>
                <a:gridCol w="2585538">
                  <a:extLst>
                    <a:ext uri="{9D8B030D-6E8A-4147-A177-3AD203B41FA5}">
                      <a16:colId xmlns:a16="http://schemas.microsoft.com/office/drawing/2014/main" val="3931239523"/>
                    </a:ext>
                  </a:extLst>
                </a:gridCol>
                <a:gridCol w="607150">
                  <a:extLst>
                    <a:ext uri="{9D8B030D-6E8A-4147-A177-3AD203B41FA5}">
                      <a16:colId xmlns:a16="http://schemas.microsoft.com/office/drawing/2014/main" val="291368954"/>
                    </a:ext>
                  </a:extLst>
                </a:gridCol>
                <a:gridCol w="579408">
                  <a:extLst>
                    <a:ext uri="{9D8B030D-6E8A-4147-A177-3AD203B41FA5}">
                      <a16:colId xmlns:a16="http://schemas.microsoft.com/office/drawing/2014/main" val="338668207"/>
                    </a:ext>
                  </a:extLst>
                </a:gridCol>
                <a:gridCol w="536606">
                  <a:extLst>
                    <a:ext uri="{9D8B030D-6E8A-4147-A177-3AD203B41FA5}">
                      <a16:colId xmlns:a16="http://schemas.microsoft.com/office/drawing/2014/main" val="335874835"/>
                    </a:ext>
                  </a:extLst>
                </a:gridCol>
              </a:tblGrid>
              <a:tr h="593725">
                <a:tc gridSpan="2">
                  <a:txBody>
                    <a:bodyPr/>
                    <a:lstStyle/>
                    <a:p>
                      <a:pPr indent="125730">
                        <a:lnSpc>
                          <a:spcPct val="150000"/>
                        </a:lnSpc>
                        <a:spcAft>
                          <a:spcPts val="0"/>
                        </a:spcAft>
                      </a:pPr>
                      <a:r>
                        <a:rPr lang="zh-CN" sz="1050" kern="0">
                          <a:effectLst/>
                        </a:rPr>
                        <a:t>评价主体</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267970" algn="ctr">
                        <a:lnSpc>
                          <a:spcPct val="150000"/>
                        </a:lnSpc>
                        <a:spcAft>
                          <a:spcPts val="0"/>
                        </a:spcAft>
                      </a:pPr>
                      <a:r>
                        <a:rPr lang="zh-CN" sz="1050" kern="0">
                          <a:effectLst/>
                        </a:rPr>
                        <a:t>评分标准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ct val="150000"/>
                        </a:lnSpc>
                        <a:spcAft>
                          <a:spcPts val="0"/>
                        </a:spcAft>
                      </a:pPr>
                      <a:r>
                        <a:rPr lang="zh-CN" sz="1050" kern="0">
                          <a:effectLst/>
                        </a:rPr>
                        <a:t>分值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ct val="150000"/>
                        </a:lnSpc>
                        <a:spcAft>
                          <a:spcPts val="0"/>
                        </a:spcAft>
                      </a:pPr>
                      <a:r>
                        <a:rPr lang="zh-CN" sz="1050" kern="0">
                          <a:effectLst/>
                        </a:rPr>
                        <a:t>学生评价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ct val="150000"/>
                        </a:lnSpc>
                        <a:spcAft>
                          <a:spcPts val="0"/>
                        </a:spcAft>
                      </a:pPr>
                      <a:r>
                        <a:rPr lang="zh-CN" sz="1050" kern="0">
                          <a:effectLst/>
                        </a:rPr>
                        <a:t>教师评价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55075344"/>
                  </a:ext>
                </a:extLst>
              </a:tr>
              <a:tr h="944880">
                <a:tc rowSpan="2">
                  <a:txBody>
                    <a:bodyPr/>
                    <a:lstStyle/>
                    <a:p>
                      <a:pPr indent="127000" algn="ctr">
                        <a:lnSpc>
                          <a:spcPct val="150000"/>
                        </a:lnSpc>
                        <a:spcAft>
                          <a:spcPts val="0"/>
                        </a:spcAft>
                      </a:pPr>
                      <a:r>
                        <a:rPr lang="zh-CN" sz="1050" kern="0">
                          <a:effectLst/>
                        </a:rPr>
                        <a:t>任务二</a:t>
                      </a:r>
                      <a:endParaRPr lang="zh-CN" sz="1050" kern="100">
                        <a:effectLst/>
                      </a:endParaRPr>
                    </a:p>
                    <a:p>
                      <a:pPr indent="127000" algn="ctr">
                        <a:lnSpc>
                          <a:spcPct val="150000"/>
                        </a:lnSpc>
                        <a:spcAft>
                          <a:spcPts val="0"/>
                        </a:spcAft>
                      </a:pPr>
                      <a:r>
                        <a:rPr lang="en-US" sz="1050" kern="0">
                          <a:effectLst/>
                        </a:rPr>
                        <a:t>HFS+</a:t>
                      </a:r>
                      <a:r>
                        <a:rPr lang="zh-CN" sz="1050" kern="0">
                          <a:effectLst/>
                        </a:rPr>
                        <a:t>文件系统快速提取文件的操作技巧</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zh-CN" sz="1050" kern="0">
                          <a:effectLst/>
                        </a:rPr>
                        <a:t>操作评价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ts val="2000"/>
                        </a:lnSpc>
                        <a:spcAft>
                          <a:spcPts val="0"/>
                        </a:spcAft>
                      </a:pPr>
                      <a:r>
                        <a:rPr lang="en-US" sz="1050" kern="100">
                          <a:effectLst/>
                        </a:rPr>
                        <a:t>1.</a:t>
                      </a:r>
                      <a:r>
                        <a:rPr lang="zh-CN" sz="1050" kern="100">
                          <a:effectLst/>
                        </a:rPr>
                        <a:t>熟练使用</a:t>
                      </a:r>
                      <a:r>
                        <a:rPr lang="en-US" sz="1050" kern="100">
                          <a:effectLst/>
                        </a:rPr>
                        <a:t>Winhex</a:t>
                      </a:r>
                      <a:r>
                        <a:rPr lang="zh-CN" sz="1050" kern="100">
                          <a:effectLst/>
                        </a:rPr>
                        <a:t>软件</a:t>
                      </a:r>
                      <a:r>
                        <a:rPr lang="en-US" sz="1050" kern="100">
                          <a:effectLst/>
                        </a:rPr>
                        <a:t>HFS+</a:t>
                      </a:r>
                      <a:r>
                        <a:rPr lang="zh-CN" sz="1050" kern="100">
                          <a:effectLst/>
                        </a:rPr>
                        <a:t>文件系统快速提取文件的操作技巧；</a:t>
                      </a:r>
                    </a:p>
                    <a:p>
                      <a:pPr indent="127000">
                        <a:lnSpc>
                          <a:spcPts val="2000"/>
                        </a:lnSpc>
                        <a:spcAft>
                          <a:spcPts val="0"/>
                        </a:spcAft>
                      </a:pPr>
                      <a:r>
                        <a:rPr lang="en-US" sz="1050" kern="100">
                          <a:effectLst/>
                        </a:rPr>
                        <a:t>2.</a:t>
                      </a:r>
                      <a:r>
                        <a:rPr lang="zh-CN" sz="1050" kern="100">
                          <a:effectLst/>
                        </a:rPr>
                        <a:t>熟悉</a:t>
                      </a:r>
                      <a:r>
                        <a:rPr lang="en-US" sz="1050" kern="100">
                          <a:effectLst/>
                        </a:rPr>
                        <a:t>HFS+</a:t>
                      </a:r>
                      <a:r>
                        <a:rPr lang="zh-CN" sz="1050" kern="100">
                          <a:effectLst/>
                        </a:rPr>
                        <a:t>文件系统文件存储的方式。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050" kern="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87045874"/>
                  </a:ext>
                </a:extLst>
              </a:tr>
              <a:tr h="909955">
                <a:tc vMerge="1">
                  <a:txBody>
                    <a:bodyPr/>
                    <a:lstStyle/>
                    <a:p>
                      <a:endParaRPr lang="zh-CN" altLang="en-US"/>
                    </a:p>
                  </a:txBody>
                  <a:tcPr/>
                </a:tc>
                <a:tc>
                  <a:txBody>
                    <a:bodyPr/>
                    <a:lstStyle/>
                    <a:p>
                      <a:pPr indent="127000" algn="ctr">
                        <a:lnSpc>
                          <a:spcPct val="150000"/>
                        </a:lnSpc>
                        <a:spcAft>
                          <a:spcPts val="0"/>
                        </a:spcAft>
                      </a:pPr>
                      <a:r>
                        <a:rPr lang="zh-CN" sz="1050" kern="0">
                          <a:effectLst/>
                        </a:rPr>
                        <a:t>成果评价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ts val="2000"/>
                        </a:lnSpc>
                        <a:spcAft>
                          <a:spcPts val="0"/>
                        </a:spcAft>
                      </a:pPr>
                      <a:r>
                        <a:rPr lang="en-US" sz="1050" kern="100">
                          <a:effectLst/>
                        </a:rPr>
                        <a:t>1.</a:t>
                      </a:r>
                      <a:r>
                        <a:rPr lang="zh-CN" sz="1050" kern="100">
                          <a:effectLst/>
                        </a:rPr>
                        <a:t>了解</a:t>
                      </a:r>
                      <a:r>
                        <a:rPr lang="en-US" sz="1050" kern="100">
                          <a:effectLst/>
                        </a:rPr>
                        <a:t>HFS+</a:t>
                      </a:r>
                      <a:r>
                        <a:rPr lang="zh-CN" sz="1050" kern="100">
                          <a:effectLst/>
                        </a:rPr>
                        <a:t>文件系统基本结构；</a:t>
                      </a:r>
                    </a:p>
                    <a:p>
                      <a:pPr indent="127000">
                        <a:lnSpc>
                          <a:spcPts val="2000"/>
                        </a:lnSpc>
                        <a:spcAft>
                          <a:spcPts val="0"/>
                        </a:spcAft>
                      </a:pPr>
                      <a:r>
                        <a:rPr lang="en-US" sz="1050" kern="100">
                          <a:effectLst/>
                        </a:rPr>
                        <a:t>2.</a:t>
                      </a:r>
                      <a:r>
                        <a:rPr lang="zh-CN" sz="1050" kern="100">
                          <a:effectLst/>
                        </a:rPr>
                        <a:t>完成案例中</a:t>
                      </a:r>
                      <a:r>
                        <a:rPr lang="en-US" sz="1050" kern="100">
                          <a:effectLst/>
                        </a:rPr>
                        <a:t>HFS+</a:t>
                      </a:r>
                      <a:r>
                        <a:rPr lang="zh-CN" sz="1050" kern="100">
                          <a:effectLst/>
                        </a:rPr>
                        <a:t>文件系统文档丢失恢复。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spcAft>
                          <a:spcPts val="0"/>
                        </a:spcAft>
                      </a:pPr>
                      <a:r>
                        <a:rPr lang="en-US" sz="1050" kern="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21870918"/>
                  </a:ext>
                </a:extLst>
              </a:tr>
              <a:tr h="492125">
                <a:tc gridSpan="2">
                  <a:txBody>
                    <a:bodyPr/>
                    <a:lstStyle/>
                    <a:p>
                      <a:pPr indent="267970">
                        <a:lnSpc>
                          <a:spcPct val="150000"/>
                        </a:lnSpc>
                        <a:spcAft>
                          <a:spcPts val="0"/>
                        </a:spcAft>
                      </a:pPr>
                      <a:r>
                        <a:rPr lang="zh-CN" sz="1050" kern="0">
                          <a:effectLst/>
                        </a:rPr>
                        <a:t>合计</a:t>
                      </a:r>
                      <a:endParaRPr lang="zh-CN" sz="1050" kern="100">
                        <a:effectLst/>
                      </a:endParaRPr>
                    </a:p>
                    <a:p>
                      <a:pPr indent="127000">
                        <a:lnSpc>
                          <a:spcPct val="150000"/>
                        </a:lnSpc>
                        <a:spcAft>
                          <a:spcPts val="0"/>
                        </a:spcAft>
                      </a:pPr>
                      <a:r>
                        <a:rPr lang="zh-CN" sz="1050" kern="0">
                          <a:effectLst/>
                        </a:rPr>
                        <a:t>（满分</a:t>
                      </a:r>
                      <a:r>
                        <a:rPr lang="en-US" sz="1050" kern="0">
                          <a:effectLst/>
                        </a:rPr>
                        <a:t>100</a:t>
                      </a:r>
                      <a:r>
                        <a:rPr lang="zh-CN" sz="1050" kern="0">
                          <a:effectLst/>
                        </a:rPr>
                        <a:t>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6365" algn="ctr">
                        <a:lnSpc>
                          <a:spcPct val="150000"/>
                        </a:lnSpc>
                        <a:spcAft>
                          <a:spcPts val="0"/>
                        </a:spcAft>
                      </a:pPr>
                      <a:r>
                        <a:rPr lang="en-US" sz="1050" kern="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97285872"/>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81686" y="1114078"/>
            <a:ext cx="8558962" cy="3742563"/>
          </a:xfrm>
          <a:prstGeom prst="rect">
            <a:avLst/>
          </a:prstGeom>
          <a:noFill/>
        </p:spPr>
        <p:txBody>
          <a:bodyPr wrap="square" rtlCol="0">
            <a:spAutoFit/>
          </a:bodyPr>
          <a:lstStyle/>
          <a:p>
            <a:pPr>
              <a:lnSpc>
                <a:spcPct val="150000"/>
              </a:lnSpc>
              <a:spcAft>
                <a:spcPts val="600"/>
              </a:spcAft>
            </a:pPr>
            <a:r>
              <a:rPr lang="zh-CN" altLang="en-US" sz="1300" b="1">
                <a:solidFill>
                  <a:schemeClr val="bg1"/>
                </a:solidFill>
                <a:latin typeface="微软雅黑" pitchFamily="34" charset="-122"/>
                <a:ea typeface="微软雅黑" pitchFamily="34" charset="-122"/>
              </a:rPr>
              <a:t>在</a:t>
            </a:r>
            <a:r>
              <a:rPr lang="en-US" altLang="zh-CN" sz="1300" b="1">
                <a:solidFill>
                  <a:schemeClr val="bg1"/>
                </a:solidFill>
                <a:latin typeface="微软雅黑" pitchFamily="34" charset="-122"/>
                <a:ea typeface="微软雅黑" pitchFamily="34" charset="-122"/>
              </a:rPr>
              <a:t>1998</a:t>
            </a:r>
            <a:r>
              <a:rPr lang="zh-CN" altLang="en-US" sz="1300" b="1">
                <a:solidFill>
                  <a:schemeClr val="bg1"/>
                </a:solidFill>
                <a:latin typeface="微软雅黑" pitchFamily="34" charset="-122"/>
                <a:ea typeface="微软雅黑" pitchFamily="34" charset="-122"/>
              </a:rPr>
              <a:t>年，苹果电脑发布了</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，其改善了</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对磁盘空间的地址定位效率低下，并加入了其它的改进。</a:t>
            </a:r>
          </a:p>
          <a:p>
            <a:pPr>
              <a:lnSpc>
                <a:spcPct val="150000"/>
              </a:lnSpc>
              <a:spcAft>
                <a:spcPts val="600"/>
              </a:spcAft>
            </a:pP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文件系统相对于</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文件系统的</a:t>
            </a:r>
            <a:r>
              <a:rPr lang="zh-CN" altLang="en-US" sz="1300" b="1">
                <a:solidFill>
                  <a:schemeClr val="bg1"/>
                </a:solidFill>
                <a:latin typeface="微软雅黑" pitchFamily="34" charset="-122"/>
                <a:ea typeface="微软雅黑" pitchFamily="34" charset="-122"/>
              </a:rPr>
              <a:t>特</a:t>
            </a:r>
            <a:r>
              <a:rPr lang="zh-CN" altLang="en-US" sz="1300" b="1" smtClean="0">
                <a:solidFill>
                  <a:schemeClr val="bg1"/>
                </a:solidFill>
                <a:latin typeface="微软雅黑" pitchFamily="34" charset="-122"/>
                <a:ea typeface="微软雅黑" pitchFamily="34" charset="-122"/>
              </a:rPr>
              <a:t>点</a:t>
            </a:r>
            <a:r>
              <a:rPr lang="en-US" altLang="zh-CN" sz="1300" b="1" smtClean="0">
                <a:solidFill>
                  <a:schemeClr val="bg1"/>
                </a:solidFill>
                <a:latin typeface="微软雅黑" pitchFamily="34" charset="-122"/>
                <a:ea typeface="微软雅黑" pitchFamily="34" charset="-122"/>
              </a:rPr>
              <a:t>:</a:t>
            </a:r>
            <a:endParaRPr lang="zh-CN" altLang="en-US" sz="1300" b="1">
              <a:solidFill>
                <a:schemeClr val="bg1"/>
              </a:solidFill>
              <a:latin typeface="微软雅黑" pitchFamily="34" charset="-122"/>
              <a:ea typeface="微软雅黑" pitchFamily="34" charset="-122"/>
            </a:endParaRPr>
          </a:p>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1</a:t>
            </a:r>
            <a:r>
              <a:rPr lang="zh-CN" altLang="en-US" sz="1300" b="1">
                <a:solidFill>
                  <a:srgbClr val="FFFF00"/>
                </a:solidFill>
                <a:latin typeface="微软雅黑" pitchFamily="34" charset="-122"/>
                <a:ea typeface="微软雅黑" pitchFamily="34" charset="-122"/>
              </a:rPr>
              <a:t>）采用</a:t>
            </a:r>
            <a:r>
              <a:rPr lang="en-US" altLang="zh-CN" sz="1300" b="1">
                <a:solidFill>
                  <a:srgbClr val="FFFF00"/>
                </a:solidFill>
                <a:latin typeface="微软雅黑" pitchFamily="34" charset="-122"/>
                <a:ea typeface="微软雅黑" pitchFamily="34" charset="-122"/>
              </a:rPr>
              <a:t>32bit </a:t>
            </a:r>
            <a:r>
              <a:rPr lang="zh-CN" altLang="en-US" sz="1300" b="1">
                <a:solidFill>
                  <a:srgbClr val="FFFF00"/>
                </a:solidFill>
                <a:latin typeface="微软雅黑" pitchFamily="34" charset="-122"/>
                <a:ea typeface="微软雅黑" pitchFamily="34" charset="-122"/>
              </a:rPr>
              <a:t>记录分配块数量</a:t>
            </a:r>
          </a:p>
          <a:p>
            <a:pPr indent="457200">
              <a:lnSpc>
                <a:spcPct val="150000"/>
              </a:lnSpc>
              <a:spcAft>
                <a:spcPts val="600"/>
              </a:spcAft>
            </a:pPr>
            <a:r>
              <a:rPr lang="en-US" altLang="zh-CN" sz="1300" b="1">
                <a:solidFill>
                  <a:schemeClr val="bg1"/>
                </a:solidFill>
                <a:latin typeface="微软雅黑" pitchFamily="34" charset="-122"/>
                <a:ea typeface="微软雅黑" pitchFamily="34" charset="-122"/>
              </a:rPr>
              <a:t>HFS </a:t>
            </a:r>
            <a:r>
              <a:rPr lang="zh-CN" altLang="en-US" sz="1300" b="1">
                <a:solidFill>
                  <a:schemeClr val="bg1"/>
                </a:solidFill>
                <a:latin typeface="微软雅黑" pitchFamily="34" charset="-122"/>
                <a:ea typeface="微软雅黑" pitchFamily="34" charset="-122"/>
              </a:rPr>
              <a:t>和</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文件系统对磁盘卷采用分块进行分配，将一个卷分成等大的分配块。</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文件系统采用</a:t>
            </a:r>
            <a:r>
              <a:rPr lang="en-US" altLang="zh-CN" sz="1300" b="1">
                <a:solidFill>
                  <a:schemeClr val="bg1"/>
                </a:solidFill>
                <a:latin typeface="微软雅黑" pitchFamily="34" charset="-122"/>
                <a:ea typeface="微软雅黑" pitchFamily="34" charset="-122"/>
              </a:rPr>
              <a:t>16bit </a:t>
            </a:r>
            <a:r>
              <a:rPr lang="zh-CN" altLang="en-US" sz="1300" b="1">
                <a:solidFill>
                  <a:schemeClr val="bg1"/>
                </a:solidFill>
                <a:latin typeface="微软雅黑" pitchFamily="34" charset="-122"/>
                <a:ea typeface="微软雅黑" pitchFamily="34" charset="-122"/>
              </a:rPr>
              <a:t>来记录分配块的数量，最多只能描述</a:t>
            </a:r>
            <a:r>
              <a:rPr lang="en-US" altLang="zh-CN" sz="1300" b="1">
                <a:solidFill>
                  <a:schemeClr val="bg1"/>
                </a:solidFill>
                <a:latin typeface="微软雅黑" pitchFamily="34" charset="-122"/>
                <a:ea typeface="微软雅黑" pitchFamily="34" charset="-122"/>
              </a:rPr>
              <a:t>216</a:t>
            </a:r>
            <a:r>
              <a:rPr lang="zh-CN" altLang="en-US" sz="1300" b="1">
                <a:solidFill>
                  <a:schemeClr val="bg1"/>
                </a:solidFill>
                <a:latin typeface="微软雅黑" pitchFamily="34" charset="-122"/>
                <a:ea typeface="微软雅黑" pitchFamily="34" charset="-122"/>
              </a:rPr>
              <a:t>个分配块。而对于</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文件系统，采用</a:t>
            </a:r>
            <a:r>
              <a:rPr lang="en-US" altLang="zh-CN" sz="1300" b="1">
                <a:solidFill>
                  <a:schemeClr val="bg1"/>
                </a:solidFill>
                <a:latin typeface="微软雅黑" pitchFamily="34" charset="-122"/>
                <a:ea typeface="微软雅黑" pitchFamily="34" charset="-122"/>
              </a:rPr>
              <a:t>32bit </a:t>
            </a:r>
            <a:r>
              <a:rPr lang="zh-CN" altLang="en-US" sz="1300" b="1">
                <a:solidFill>
                  <a:schemeClr val="bg1"/>
                </a:solidFill>
                <a:latin typeface="微软雅黑" pitchFamily="34" charset="-122"/>
                <a:ea typeface="微软雅黑" pitchFamily="34" charset="-122"/>
              </a:rPr>
              <a:t>来记录分配块的数量，最多能描述</a:t>
            </a:r>
            <a:r>
              <a:rPr lang="en-US" altLang="zh-CN" sz="1300" b="1">
                <a:solidFill>
                  <a:schemeClr val="bg1"/>
                </a:solidFill>
                <a:latin typeface="微软雅黑" pitchFamily="34" charset="-122"/>
                <a:ea typeface="微软雅黑" pitchFamily="34" charset="-122"/>
              </a:rPr>
              <a:t>232 </a:t>
            </a:r>
            <a:r>
              <a:rPr lang="zh-CN" altLang="en-US" sz="1300" b="1">
                <a:solidFill>
                  <a:schemeClr val="bg1"/>
                </a:solidFill>
                <a:latin typeface="微软雅黑" pitchFamily="34" charset="-122"/>
                <a:ea typeface="微软雅黑" pitchFamily="34" charset="-122"/>
              </a:rPr>
              <a:t>个分配块。对于</a:t>
            </a:r>
            <a:r>
              <a:rPr lang="en-US" altLang="zh-CN" sz="1300" b="1">
                <a:solidFill>
                  <a:schemeClr val="bg1"/>
                </a:solidFill>
                <a:latin typeface="微软雅黑" pitchFamily="34" charset="-122"/>
                <a:ea typeface="微软雅黑" pitchFamily="34" charset="-122"/>
              </a:rPr>
              <a:t>Mac </a:t>
            </a:r>
            <a:r>
              <a:rPr lang="zh-CN" altLang="en-US" sz="1300" b="1">
                <a:solidFill>
                  <a:schemeClr val="bg1"/>
                </a:solidFill>
                <a:latin typeface="微软雅黑" pitchFamily="34" charset="-122"/>
                <a:ea typeface="微软雅黑" pitchFamily="34" charset="-122"/>
              </a:rPr>
              <a:t>系统上的非空数据，都必须占用整数个分配块，也就是说，即使一个数据只有一个字节，也要占用一个分配块。而</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文件系统增大了每个卷分配块的数量，可以使分配块的单位空间更小，从而达到减少存储空间浪费的目的。</a:t>
            </a:r>
          </a:p>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2</a:t>
            </a:r>
            <a:r>
              <a:rPr lang="zh-CN" altLang="en-US" sz="1300" b="1">
                <a:solidFill>
                  <a:srgbClr val="FFFF00"/>
                </a:solidFill>
                <a:latin typeface="微软雅黑" pitchFamily="34" charset="-122"/>
                <a:ea typeface="微软雅黑" pitchFamily="34" charset="-122"/>
              </a:rPr>
              <a:t>）目录树节点大小增加到</a:t>
            </a:r>
            <a:r>
              <a:rPr lang="en-US" altLang="zh-CN" sz="1300" b="1">
                <a:solidFill>
                  <a:srgbClr val="FFFF00"/>
                </a:solidFill>
                <a:latin typeface="微软雅黑" pitchFamily="34" charset="-122"/>
                <a:ea typeface="微软雅黑" pitchFamily="34" charset="-122"/>
              </a:rPr>
              <a:t>4KB</a:t>
            </a:r>
          </a:p>
          <a:p>
            <a:pPr indent="457200">
              <a:lnSpc>
                <a:spcPct val="150000"/>
              </a:lnSpc>
              <a:spcAft>
                <a:spcPts val="600"/>
              </a:spcAft>
            </a:pPr>
            <a:r>
              <a:rPr lang="en-US" altLang="zh-CN" sz="1300" b="1">
                <a:solidFill>
                  <a:schemeClr val="bg1"/>
                </a:solidFill>
                <a:latin typeface="微软雅黑" pitchFamily="34" charset="-122"/>
                <a:ea typeface="微软雅黑" pitchFamily="34" charset="-122"/>
              </a:rPr>
              <a:t>HFS </a:t>
            </a:r>
            <a:r>
              <a:rPr lang="zh-CN" altLang="en-US" sz="1300" b="1">
                <a:solidFill>
                  <a:schemeClr val="bg1"/>
                </a:solidFill>
                <a:latin typeface="微软雅黑" pitchFamily="34" charset="-122"/>
                <a:ea typeface="微软雅黑" pitchFamily="34" charset="-122"/>
              </a:rPr>
              <a:t>文件系统的目录树节点大小为</a:t>
            </a:r>
            <a:r>
              <a:rPr lang="en-US" altLang="zh-CN" sz="1300" b="1">
                <a:solidFill>
                  <a:schemeClr val="bg1"/>
                </a:solidFill>
                <a:latin typeface="微软雅黑" pitchFamily="34" charset="-122"/>
                <a:ea typeface="微软雅黑" pitchFamily="34" charset="-122"/>
              </a:rPr>
              <a:t>512 </a:t>
            </a:r>
            <a:r>
              <a:rPr lang="zh-CN" altLang="en-US" sz="1300" b="1">
                <a:solidFill>
                  <a:schemeClr val="bg1"/>
                </a:solidFill>
                <a:latin typeface="微软雅黑" pitchFamily="34" charset="-122"/>
                <a:ea typeface="微软雅黑" pitchFamily="34" charset="-122"/>
              </a:rPr>
              <a:t>字节，由于</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文件系统目录树索引节点需要存储附加指针和节点描述符两个关键值，</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文件系统的目录树节点大小增加到</a:t>
            </a:r>
            <a:r>
              <a:rPr lang="en-US" altLang="zh-CN" sz="1300" b="1">
                <a:solidFill>
                  <a:schemeClr val="bg1"/>
                </a:solidFill>
                <a:latin typeface="微软雅黑" pitchFamily="34" charset="-122"/>
                <a:ea typeface="微软雅黑" pitchFamily="34" charset="-122"/>
              </a:rPr>
              <a:t>4KB</a:t>
            </a:r>
            <a:r>
              <a:rPr lang="zh-CN" altLang="en-US" sz="1300" b="1" smtClean="0">
                <a:solidFill>
                  <a:schemeClr val="bg1"/>
                </a:solidFill>
                <a:latin typeface="微软雅黑" pitchFamily="34" charset="-122"/>
                <a:ea typeface="微软雅黑" pitchFamily="34" charset="-122"/>
              </a:rPr>
              <a:t>。</a:t>
            </a:r>
            <a:endParaRPr lang="zh-CN" altLang="en-US" sz="1300" b="1">
              <a:solidFill>
                <a:schemeClr val="bg1"/>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768A7E1B-374F-40EB-9582-8939BD682AAA}"/>
              </a:ext>
            </a:extLst>
          </p:cNvPr>
          <p:cNvSpPr/>
          <p:nvPr/>
        </p:nvSpPr>
        <p:spPr>
          <a:xfrm>
            <a:off x="350247" y="517193"/>
            <a:ext cx="1487458"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1</a:t>
            </a:r>
            <a:r>
              <a:rPr lang="en-US" altLang="zh-CN" b="1" smtClean="0">
                <a:solidFill>
                  <a:schemeClr val="accent6">
                    <a:lumMod val="75000"/>
                  </a:schemeClr>
                </a:solidFill>
                <a:latin typeface="微软雅黑" pitchFamily="34" charset="-122"/>
                <a:ea typeface="微软雅黑" pitchFamily="34" charset="-122"/>
              </a:rPr>
              <a:t>.   HFS</a:t>
            </a:r>
            <a:r>
              <a:rPr lang="en-US" altLang="zh-CN" b="1">
                <a:solidFill>
                  <a:schemeClr val="accent6">
                    <a:lumMod val="75000"/>
                  </a:schemeClr>
                </a:solidFill>
                <a:latin typeface="微软雅黑" pitchFamily="34" charset="-122"/>
                <a:ea typeface="微软雅黑" pitchFamily="34" charset="-122"/>
              </a:rPr>
              <a:t>+</a:t>
            </a:r>
            <a:r>
              <a:rPr lang="zh-CN" altLang="en-US" b="1">
                <a:solidFill>
                  <a:schemeClr val="accent6">
                    <a:lumMod val="75000"/>
                  </a:schemeClr>
                </a:solidFill>
                <a:latin typeface="微软雅黑" pitchFamily="34" charset="-122"/>
                <a:ea typeface="微软雅黑" pitchFamily="34" charset="-122"/>
              </a:rPr>
              <a:t>的特点</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85079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81134" y="1160259"/>
            <a:ext cx="8558962" cy="1823576"/>
          </a:xfrm>
          <a:prstGeom prst="rect">
            <a:avLst/>
          </a:prstGeom>
          <a:noFill/>
        </p:spPr>
        <p:txBody>
          <a:bodyPr wrap="square" rtlCol="0">
            <a:spAutoFit/>
          </a:bodyPr>
          <a:lstStyle/>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3</a:t>
            </a:r>
            <a:r>
              <a:rPr lang="zh-CN" altLang="en-US" sz="1300" b="1">
                <a:solidFill>
                  <a:srgbClr val="FFFF00"/>
                </a:solidFill>
                <a:latin typeface="微软雅黑" pitchFamily="34" charset="-122"/>
                <a:ea typeface="微软雅黑" pitchFamily="34" charset="-122"/>
              </a:rPr>
              <a:t>）单一文件大小得到提升</a:t>
            </a:r>
          </a:p>
          <a:p>
            <a:pPr indent="457200">
              <a:lnSpc>
                <a:spcPct val="150000"/>
              </a:lnSpc>
              <a:spcAft>
                <a:spcPts val="600"/>
              </a:spcAft>
            </a:pPr>
            <a:r>
              <a:rPr lang="en-US" altLang="zh-CN" sz="1300" b="1">
                <a:solidFill>
                  <a:schemeClr val="bg1"/>
                </a:solidFill>
                <a:latin typeface="微软雅黑" pitchFamily="34" charset="-122"/>
                <a:ea typeface="微软雅黑" pitchFamily="34" charset="-122"/>
              </a:rPr>
              <a:t>HFS </a:t>
            </a:r>
            <a:r>
              <a:rPr lang="zh-CN" altLang="en-US" sz="1300" b="1">
                <a:solidFill>
                  <a:schemeClr val="bg1"/>
                </a:solidFill>
                <a:latin typeface="微软雅黑" pitchFamily="34" charset="-122"/>
                <a:ea typeface="微软雅黑" pitchFamily="34" charset="-122"/>
              </a:rPr>
              <a:t>文件系统的单一文件大小上限为</a:t>
            </a:r>
            <a:r>
              <a:rPr lang="en-US" altLang="zh-CN" sz="1300" b="1">
                <a:solidFill>
                  <a:schemeClr val="bg1"/>
                </a:solidFill>
                <a:latin typeface="微软雅黑" pitchFamily="34" charset="-122"/>
                <a:ea typeface="微软雅黑" pitchFamily="34" charset="-122"/>
              </a:rPr>
              <a:t>2^31bit</a:t>
            </a:r>
            <a:r>
              <a:rPr lang="zh-CN" altLang="en-US" sz="1300" b="1">
                <a:solidFill>
                  <a:schemeClr val="bg1"/>
                </a:solidFill>
                <a:latin typeface="微软雅黑" pitchFamily="34" charset="-122"/>
                <a:ea typeface="微软雅黑" pitchFamily="34" charset="-122"/>
              </a:rPr>
              <a:t>，而</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文件系统的单一文件大小最大可达到</a:t>
            </a:r>
            <a:r>
              <a:rPr lang="en-US" altLang="zh-CN" sz="1300" b="1">
                <a:solidFill>
                  <a:schemeClr val="bg1"/>
                </a:solidFill>
                <a:latin typeface="微软雅黑" pitchFamily="34" charset="-122"/>
                <a:ea typeface="微软雅黑" pitchFamily="34" charset="-122"/>
              </a:rPr>
              <a:t>2^63bit</a:t>
            </a:r>
            <a:r>
              <a:rPr lang="zh-CN" altLang="en-US" sz="1300" b="1" smtClean="0">
                <a:solidFill>
                  <a:schemeClr val="bg1"/>
                </a:solidFill>
                <a:latin typeface="微软雅黑" pitchFamily="34" charset="-122"/>
                <a:ea typeface="微软雅黑" pitchFamily="34" charset="-122"/>
              </a:rPr>
              <a:t>。</a:t>
            </a:r>
            <a:endParaRPr lang="en-US" altLang="zh-CN" sz="1300" b="1" smtClean="0">
              <a:solidFill>
                <a:schemeClr val="bg1"/>
              </a:solidFill>
              <a:latin typeface="微软雅黑" pitchFamily="34" charset="-122"/>
              <a:ea typeface="微软雅黑" pitchFamily="34" charset="-122"/>
            </a:endParaRPr>
          </a:p>
          <a:p>
            <a:pPr>
              <a:lnSpc>
                <a:spcPct val="150000"/>
              </a:lnSpc>
              <a:spcAft>
                <a:spcPts val="600"/>
              </a:spcAft>
            </a:pPr>
            <a:r>
              <a:rPr lang="zh-CN" altLang="en-US" sz="1300" b="1" smtClean="0">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4</a:t>
            </a:r>
            <a:r>
              <a:rPr lang="zh-CN" altLang="en-US" sz="1300" b="1">
                <a:solidFill>
                  <a:srgbClr val="FFFF00"/>
                </a:solidFill>
                <a:latin typeface="微软雅黑" pitchFamily="34" charset="-122"/>
                <a:ea typeface="微软雅黑" pitchFamily="34" charset="-122"/>
              </a:rPr>
              <a:t>）支持长文件名</a:t>
            </a:r>
          </a:p>
          <a:p>
            <a:pPr indent="457200">
              <a:lnSpc>
                <a:spcPct val="150000"/>
              </a:lnSpc>
              <a:spcAft>
                <a:spcPts val="600"/>
              </a:spcAft>
            </a:pPr>
            <a:r>
              <a:rPr lang="en-US" altLang="zh-CN" sz="1300" b="1" smtClean="0">
                <a:solidFill>
                  <a:schemeClr val="bg1"/>
                </a:solidFill>
                <a:latin typeface="微软雅黑" pitchFamily="34" charset="-122"/>
                <a:ea typeface="微软雅黑" pitchFamily="34" charset="-122"/>
              </a:rPr>
              <a:t>HFS </a:t>
            </a:r>
            <a:r>
              <a:rPr lang="zh-CN" altLang="en-US" sz="1300" b="1">
                <a:solidFill>
                  <a:schemeClr val="bg1"/>
                </a:solidFill>
                <a:latin typeface="微软雅黑" pitchFamily="34" charset="-122"/>
                <a:ea typeface="微软雅黑" pitchFamily="34" charset="-122"/>
              </a:rPr>
              <a:t>文件系统对文件名最长支持到</a:t>
            </a:r>
            <a:r>
              <a:rPr lang="en-US" altLang="zh-CN" sz="1300" b="1">
                <a:solidFill>
                  <a:schemeClr val="bg1"/>
                </a:solidFill>
                <a:latin typeface="微软雅黑" pitchFamily="34" charset="-122"/>
                <a:ea typeface="微软雅黑" pitchFamily="34" charset="-122"/>
              </a:rPr>
              <a:t>31</a:t>
            </a:r>
            <a:r>
              <a:rPr lang="zh-CN" altLang="en-US" sz="1300" b="1">
                <a:solidFill>
                  <a:schemeClr val="bg1"/>
                </a:solidFill>
                <a:latin typeface="微软雅黑" pitchFamily="34" charset="-122"/>
                <a:ea typeface="微软雅黑" pitchFamily="34" charset="-122"/>
              </a:rPr>
              <a:t>个字符，而</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文件系统对文件名采用</a:t>
            </a:r>
            <a:r>
              <a:rPr lang="en-US" altLang="zh-CN" sz="1300" b="1">
                <a:solidFill>
                  <a:schemeClr val="bg1"/>
                </a:solidFill>
                <a:latin typeface="微软雅黑" pitchFamily="34" charset="-122"/>
                <a:ea typeface="微软雅黑" pitchFamily="34" charset="-122"/>
              </a:rPr>
              <a:t>Unicode</a:t>
            </a:r>
            <a:r>
              <a:rPr lang="zh-CN" altLang="en-US" sz="1300" b="1">
                <a:solidFill>
                  <a:schemeClr val="bg1"/>
                </a:solidFill>
                <a:latin typeface="微软雅黑" pitchFamily="34" charset="-122"/>
                <a:ea typeface="微软雅黑" pitchFamily="34" charset="-122"/>
              </a:rPr>
              <a:t>编码，最长达到</a:t>
            </a:r>
            <a:r>
              <a:rPr lang="en-US" altLang="zh-CN" sz="1300" b="1">
                <a:solidFill>
                  <a:schemeClr val="bg1"/>
                </a:solidFill>
                <a:latin typeface="微软雅黑" pitchFamily="34" charset="-122"/>
                <a:ea typeface="微软雅黑" pitchFamily="34" charset="-122"/>
              </a:rPr>
              <a:t>255</a:t>
            </a:r>
            <a:r>
              <a:rPr lang="zh-CN" altLang="en-US" sz="1300" b="1">
                <a:solidFill>
                  <a:schemeClr val="bg1"/>
                </a:solidFill>
                <a:latin typeface="微软雅黑" pitchFamily="34" charset="-122"/>
                <a:ea typeface="微软雅黑" pitchFamily="34" charset="-122"/>
              </a:rPr>
              <a:t>个字符。</a:t>
            </a:r>
          </a:p>
        </p:txBody>
      </p:sp>
      <p:sp>
        <p:nvSpPr>
          <p:cNvPr id="15" name="矩形 14">
            <a:extLst>
              <a:ext uri="{FF2B5EF4-FFF2-40B4-BE49-F238E27FC236}">
                <a16:creationId xmlns:a16="http://schemas.microsoft.com/office/drawing/2014/main" id="{768A7E1B-374F-40EB-9582-8939BD682AAA}"/>
              </a:ext>
            </a:extLst>
          </p:cNvPr>
          <p:cNvSpPr/>
          <p:nvPr/>
        </p:nvSpPr>
        <p:spPr>
          <a:xfrm>
            <a:off x="350247" y="517193"/>
            <a:ext cx="1487458"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1</a:t>
            </a:r>
            <a:r>
              <a:rPr lang="en-US" altLang="zh-CN" b="1" smtClean="0">
                <a:solidFill>
                  <a:schemeClr val="accent6">
                    <a:lumMod val="75000"/>
                  </a:schemeClr>
                </a:solidFill>
                <a:latin typeface="微软雅黑" pitchFamily="34" charset="-122"/>
                <a:ea typeface="微软雅黑" pitchFamily="34" charset="-122"/>
              </a:rPr>
              <a:t>.   HFS</a:t>
            </a:r>
            <a:r>
              <a:rPr lang="en-US" altLang="zh-CN" b="1">
                <a:solidFill>
                  <a:schemeClr val="accent6">
                    <a:lumMod val="75000"/>
                  </a:schemeClr>
                </a:solidFill>
                <a:latin typeface="微软雅黑" pitchFamily="34" charset="-122"/>
                <a:ea typeface="微软雅黑" pitchFamily="34" charset="-122"/>
              </a:rPr>
              <a:t>+</a:t>
            </a:r>
            <a:r>
              <a:rPr lang="zh-CN" altLang="en-US" b="1">
                <a:solidFill>
                  <a:schemeClr val="accent6">
                    <a:lumMod val="75000"/>
                  </a:schemeClr>
                </a:solidFill>
                <a:latin typeface="微软雅黑" pitchFamily="34" charset="-122"/>
                <a:ea typeface="微软雅黑" pitchFamily="34" charset="-122"/>
              </a:rPr>
              <a:t>的特点</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058987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81134" y="1160259"/>
            <a:ext cx="8558962" cy="3701013"/>
          </a:xfrm>
          <a:prstGeom prst="rect">
            <a:avLst/>
          </a:prstGeom>
          <a:noFill/>
        </p:spPr>
        <p:txBody>
          <a:bodyPr wrap="square" rtlCol="0">
            <a:spAutoFit/>
          </a:bodyPr>
          <a:lstStyle/>
          <a:p>
            <a:pPr indent="457200">
              <a:lnSpc>
                <a:spcPct val="150000"/>
              </a:lnSpc>
              <a:spcAft>
                <a:spcPts val="600"/>
              </a:spcAft>
            </a:pP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＋文件系统中有</a:t>
            </a:r>
            <a:r>
              <a:rPr lang="en-US" altLang="zh-CN" sz="1300" b="1">
                <a:solidFill>
                  <a:schemeClr val="bg1"/>
                </a:solidFill>
                <a:latin typeface="微软雅黑" pitchFamily="34" charset="-122"/>
                <a:ea typeface="微软雅黑" pitchFamily="34" charset="-122"/>
              </a:rPr>
              <a:t>5</a:t>
            </a:r>
            <a:r>
              <a:rPr lang="zh-CN" altLang="en-US" sz="1300" b="1">
                <a:solidFill>
                  <a:schemeClr val="bg1"/>
                </a:solidFill>
                <a:latin typeface="微软雅黑" pitchFamily="34" charset="-122"/>
                <a:ea typeface="微软雅黑" pitchFamily="34" charset="-122"/>
              </a:rPr>
              <a:t>种特殊的文件，用来保存文件系统结构的数据性数据和属性，我们称这</a:t>
            </a:r>
            <a:r>
              <a:rPr lang="en-US" altLang="zh-CN" sz="1300" b="1">
                <a:solidFill>
                  <a:schemeClr val="bg1"/>
                </a:solidFill>
                <a:latin typeface="微软雅黑" pitchFamily="34" charset="-122"/>
                <a:ea typeface="微软雅黑" pitchFamily="34" charset="-122"/>
              </a:rPr>
              <a:t>5</a:t>
            </a:r>
            <a:r>
              <a:rPr lang="zh-CN" altLang="en-US" sz="1300" b="1">
                <a:solidFill>
                  <a:schemeClr val="bg1"/>
                </a:solidFill>
                <a:latin typeface="微软雅黑" pitchFamily="34" charset="-122"/>
                <a:ea typeface="微软雅黑" pitchFamily="34" charset="-122"/>
              </a:rPr>
              <a:t>个文件为“元文件”，它们分别是分配文件（</a:t>
            </a:r>
            <a:r>
              <a:rPr lang="en-US" altLang="zh-CN" sz="1300" b="1">
                <a:solidFill>
                  <a:schemeClr val="bg1"/>
                </a:solidFill>
                <a:latin typeface="微软雅黑" pitchFamily="34" charset="-122"/>
                <a:ea typeface="微软雅黑" pitchFamily="34" charset="-122"/>
              </a:rPr>
              <a:t>Allocation File</a:t>
            </a:r>
            <a:r>
              <a:rPr lang="zh-CN" altLang="en-US" sz="1300" b="1">
                <a:solidFill>
                  <a:schemeClr val="bg1"/>
                </a:solidFill>
                <a:latin typeface="微软雅黑" pitchFamily="34" charset="-122"/>
                <a:ea typeface="微软雅黑" pitchFamily="34" charset="-122"/>
              </a:rPr>
              <a:t>）、盘区溢出文件（</a:t>
            </a:r>
            <a:r>
              <a:rPr lang="en-US" altLang="zh-CN" sz="1300" b="1">
                <a:solidFill>
                  <a:schemeClr val="bg1"/>
                </a:solidFill>
                <a:latin typeface="微软雅黑" pitchFamily="34" charset="-122"/>
                <a:ea typeface="微软雅黑" pitchFamily="34" charset="-122"/>
              </a:rPr>
              <a:t>Extents Overflow File</a:t>
            </a:r>
            <a:r>
              <a:rPr lang="zh-CN" altLang="en-US" sz="1300" b="1">
                <a:solidFill>
                  <a:schemeClr val="bg1"/>
                </a:solidFill>
                <a:latin typeface="微软雅黑" pitchFamily="34" charset="-122"/>
                <a:ea typeface="微软雅黑" pitchFamily="34" charset="-122"/>
              </a:rPr>
              <a:t>）、编录文件（</a:t>
            </a:r>
            <a:r>
              <a:rPr lang="en-US" altLang="zh-CN" sz="1300" b="1">
                <a:solidFill>
                  <a:schemeClr val="bg1"/>
                </a:solidFill>
                <a:latin typeface="微软雅黑" pitchFamily="34" charset="-122"/>
                <a:ea typeface="微软雅黑" pitchFamily="34" charset="-122"/>
              </a:rPr>
              <a:t>Catalog File</a:t>
            </a:r>
            <a:r>
              <a:rPr lang="zh-CN" altLang="en-US" sz="1300" b="1">
                <a:solidFill>
                  <a:schemeClr val="bg1"/>
                </a:solidFill>
                <a:latin typeface="微软雅黑" pitchFamily="34" charset="-122"/>
                <a:ea typeface="微软雅黑" pitchFamily="34" charset="-122"/>
              </a:rPr>
              <a:t>）、属性文件（</a:t>
            </a:r>
            <a:r>
              <a:rPr lang="en-US" altLang="zh-CN" sz="1300" b="1">
                <a:solidFill>
                  <a:schemeClr val="bg1"/>
                </a:solidFill>
                <a:latin typeface="微软雅黑" pitchFamily="34" charset="-122"/>
                <a:ea typeface="微软雅黑" pitchFamily="34" charset="-122"/>
              </a:rPr>
              <a:t>Attributes File</a:t>
            </a:r>
            <a:r>
              <a:rPr lang="zh-CN" altLang="en-US" sz="1300" b="1">
                <a:solidFill>
                  <a:schemeClr val="bg1"/>
                </a:solidFill>
                <a:latin typeface="微软雅黑" pitchFamily="34" charset="-122"/>
                <a:ea typeface="微软雅黑" pitchFamily="34" charset="-122"/>
              </a:rPr>
              <a:t>）、启动文件（</a:t>
            </a:r>
            <a:r>
              <a:rPr lang="en-US" altLang="zh-CN" sz="1300" b="1">
                <a:solidFill>
                  <a:schemeClr val="bg1"/>
                </a:solidFill>
                <a:latin typeface="微软雅黑" pitchFamily="34" charset="-122"/>
                <a:ea typeface="微软雅黑" pitchFamily="34" charset="-122"/>
              </a:rPr>
              <a:t>Startup File</a:t>
            </a:r>
            <a:r>
              <a:rPr lang="zh-CN" altLang="en-US" sz="1300" b="1">
                <a:solidFill>
                  <a:schemeClr val="bg1"/>
                </a:solidFill>
                <a:latin typeface="微软雅黑" pitchFamily="34" charset="-122"/>
                <a:ea typeface="微软雅黑" pitchFamily="34" charset="-122"/>
              </a:rPr>
              <a:t>）。</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＋文件系统的元文件只有数据分支，没有资源分支，它们的起始地址和大小都在文件系统的卷头中描述。</a:t>
            </a:r>
          </a:p>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1</a:t>
            </a:r>
            <a:r>
              <a:rPr lang="zh-CN" altLang="en-US" sz="1300" b="1">
                <a:solidFill>
                  <a:srgbClr val="FFFF00"/>
                </a:solidFill>
                <a:latin typeface="微软雅黑" pitchFamily="34" charset="-122"/>
                <a:ea typeface="微软雅黑" pitchFamily="34" charset="-122"/>
              </a:rPr>
              <a:t>）分配文件（</a:t>
            </a:r>
            <a:r>
              <a:rPr lang="en-US" altLang="zh-CN" sz="1300" b="1">
                <a:solidFill>
                  <a:srgbClr val="FFFF00"/>
                </a:solidFill>
                <a:latin typeface="微软雅黑" pitchFamily="34" charset="-122"/>
                <a:ea typeface="微软雅黑" pitchFamily="34" charset="-122"/>
              </a:rPr>
              <a:t>Allocation File</a:t>
            </a:r>
            <a:r>
              <a:rPr lang="zh-CN" altLang="en-US" sz="1300" b="1">
                <a:solidFill>
                  <a:srgbClr val="FFFF00"/>
                </a:solidFill>
                <a:latin typeface="微软雅黑" pitchFamily="34" charset="-122"/>
                <a:ea typeface="微软雅黑" pitchFamily="34" charset="-122"/>
              </a:rPr>
              <a:t>）</a:t>
            </a:r>
          </a:p>
          <a:p>
            <a:pPr indent="457200">
              <a:lnSpc>
                <a:spcPct val="150000"/>
              </a:lnSpc>
              <a:spcAft>
                <a:spcPts val="600"/>
              </a:spcAft>
            </a:pPr>
            <a:r>
              <a:rPr lang="zh-CN" altLang="en-US" sz="1300" b="1">
                <a:solidFill>
                  <a:schemeClr val="bg1"/>
                </a:solidFill>
                <a:latin typeface="微软雅黑" pitchFamily="34" charset="-122"/>
                <a:ea typeface="微软雅黑" pitchFamily="34" charset="-122"/>
              </a:rPr>
              <a:t>分配文件的作用是描述文件系统中的块是空闲的还是已被占用，它相当于</a:t>
            </a:r>
            <a:r>
              <a:rPr lang="en-US" altLang="zh-CN" sz="1300" b="1">
                <a:solidFill>
                  <a:schemeClr val="bg1"/>
                </a:solidFill>
                <a:latin typeface="微软雅黑" pitchFamily="34" charset="-122"/>
                <a:ea typeface="微软雅黑" pitchFamily="34" charset="-122"/>
              </a:rPr>
              <a:t>NTFS</a:t>
            </a:r>
            <a:r>
              <a:rPr lang="zh-CN" altLang="en-US" sz="1300" b="1">
                <a:solidFill>
                  <a:schemeClr val="bg1"/>
                </a:solidFill>
                <a:latin typeface="微软雅黑" pitchFamily="34" charset="-122"/>
                <a:ea typeface="微软雅黑" pitchFamily="34" charset="-122"/>
              </a:rPr>
              <a:t>文件系统中的位图文件。</a:t>
            </a:r>
          </a:p>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2</a:t>
            </a:r>
            <a:r>
              <a:rPr lang="zh-CN" altLang="en-US" sz="1300" b="1">
                <a:solidFill>
                  <a:srgbClr val="FFFF00"/>
                </a:solidFill>
                <a:latin typeface="微软雅黑" pitchFamily="34" charset="-122"/>
                <a:ea typeface="微软雅黑" pitchFamily="34" charset="-122"/>
              </a:rPr>
              <a:t>）盘区溢出文件（</a:t>
            </a:r>
            <a:r>
              <a:rPr lang="en-US" altLang="zh-CN" sz="1300" b="1">
                <a:solidFill>
                  <a:srgbClr val="FFFF00"/>
                </a:solidFill>
                <a:latin typeface="微软雅黑" pitchFamily="34" charset="-122"/>
                <a:ea typeface="微软雅黑" pitchFamily="34" charset="-122"/>
              </a:rPr>
              <a:t>Extents Overflow File</a:t>
            </a:r>
            <a:r>
              <a:rPr lang="zh-CN" altLang="en-US" sz="1300" b="1">
                <a:solidFill>
                  <a:srgbClr val="FFFF00"/>
                </a:solidFill>
                <a:latin typeface="微软雅黑" pitchFamily="34" charset="-122"/>
                <a:ea typeface="微软雅黑" pitchFamily="34" charset="-122"/>
              </a:rPr>
              <a:t>）</a:t>
            </a:r>
          </a:p>
          <a:p>
            <a:pPr indent="457200">
              <a:lnSpc>
                <a:spcPct val="150000"/>
              </a:lnSpc>
              <a:spcAft>
                <a:spcPts val="600"/>
              </a:spcAft>
            </a:pP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＋文件系统的“盘区”是为“分支”分配的一系列连续的块，并用“起始块号”和“块数”描述“盘区”的所在地址。对于一个用户文件，每个分支前</a:t>
            </a:r>
            <a:r>
              <a:rPr lang="en-US" altLang="zh-CN" sz="1300" b="1">
                <a:solidFill>
                  <a:schemeClr val="bg1"/>
                </a:solidFill>
                <a:latin typeface="微软雅黑" pitchFamily="34" charset="-122"/>
                <a:ea typeface="微软雅黑" pitchFamily="34" charset="-122"/>
              </a:rPr>
              <a:t>8</a:t>
            </a:r>
            <a:r>
              <a:rPr lang="zh-CN" altLang="en-US" sz="1300" b="1">
                <a:solidFill>
                  <a:schemeClr val="bg1"/>
                </a:solidFill>
                <a:latin typeface="微软雅黑" pitchFamily="34" charset="-122"/>
                <a:ea typeface="微软雅黑" pitchFamily="34" charset="-122"/>
              </a:rPr>
              <a:t>个盘区的信息保存在宗卷的编录文件中，如果文件的分支大于</a:t>
            </a:r>
            <a:r>
              <a:rPr lang="en-US" altLang="zh-CN" sz="1300" b="1">
                <a:solidFill>
                  <a:schemeClr val="bg1"/>
                </a:solidFill>
                <a:latin typeface="微软雅黑" pitchFamily="34" charset="-122"/>
                <a:ea typeface="微软雅黑" pitchFamily="34" charset="-122"/>
              </a:rPr>
              <a:t>8</a:t>
            </a:r>
            <a:r>
              <a:rPr lang="zh-CN" altLang="en-US" sz="1300" b="1">
                <a:solidFill>
                  <a:schemeClr val="bg1"/>
                </a:solidFill>
                <a:latin typeface="微软雅黑" pitchFamily="34" charset="-122"/>
                <a:ea typeface="微软雅黑" pitchFamily="34" charset="-122"/>
              </a:rPr>
              <a:t>个盘区，超出的盘区信息存放在“盘区溢出文件”中，文件系统只要通过跟踪“分支”的“盘区”就能确定块的具体归属</a:t>
            </a:r>
            <a:r>
              <a:rPr lang="zh-CN" altLang="en-US" sz="1300" b="1">
                <a:solidFill>
                  <a:schemeClr val="bg1"/>
                </a:solidFill>
                <a:latin typeface="微软雅黑" pitchFamily="34" charset="-122"/>
                <a:ea typeface="微软雅黑" pitchFamily="34" charset="-122"/>
              </a:rPr>
              <a:t>了</a:t>
            </a:r>
            <a:r>
              <a:rPr lang="zh-CN" altLang="en-US" sz="1300" b="1" smtClean="0">
                <a:solidFill>
                  <a:schemeClr val="bg1"/>
                </a:solidFill>
                <a:latin typeface="微软雅黑" pitchFamily="34" charset="-122"/>
                <a:ea typeface="微软雅黑" pitchFamily="34" charset="-122"/>
              </a:rPr>
              <a:t>。通</a:t>
            </a:r>
            <a:r>
              <a:rPr lang="zh-CN" altLang="en-US" sz="1300" b="1">
                <a:solidFill>
                  <a:schemeClr val="bg1"/>
                </a:solidFill>
                <a:latin typeface="微软雅黑" pitchFamily="34" charset="-122"/>
                <a:ea typeface="微软雅黑" pitchFamily="34" charset="-122"/>
              </a:rPr>
              <a:t>过上面的描述可以看出，盘区溢出文件的功能实际上类似于</a:t>
            </a:r>
            <a:r>
              <a:rPr lang="en-US" altLang="zh-CN" sz="1300" b="1">
                <a:solidFill>
                  <a:schemeClr val="bg1"/>
                </a:solidFill>
                <a:latin typeface="微软雅黑" pitchFamily="34" charset="-122"/>
                <a:ea typeface="微软雅黑" pitchFamily="34" charset="-122"/>
              </a:rPr>
              <a:t>UFS</a:t>
            </a:r>
            <a:r>
              <a:rPr lang="zh-CN" altLang="en-US" sz="1300" b="1">
                <a:solidFill>
                  <a:schemeClr val="bg1"/>
                </a:solidFill>
                <a:latin typeface="微软雅黑" pitchFamily="34" charset="-122"/>
                <a:ea typeface="微软雅黑" pitchFamily="34" charset="-122"/>
              </a:rPr>
              <a:t>文件系统中的间接块指</a:t>
            </a:r>
            <a:r>
              <a:rPr lang="zh-CN" altLang="en-US" sz="1300" b="1">
                <a:solidFill>
                  <a:schemeClr val="bg1"/>
                </a:solidFill>
                <a:latin typeface="微软雅黑" pitchFamily="34" charset="-122"/>
                <a:ea typeface="微软雅黑" pitchFamily="34" charset="-122"/>
              </a:rPr>
              <a:t>针</a:t>
            </a:r>
            <a:r>
              <a:rPr lang="zh-CN" altLang="en-US" sz="1300" b="1" smtClean="0">
                <a:solidFill>
                  <a:schemeClr val="bg1"/>
                </a:solidFill>
                <a:latin typeface="微软雅黑" pitchFamily="34" charset="-122"/>
                <a:ea typeface="微软雅黑" pitchFamily="34" charset="-122"/>
              </a:rPr>
              <a:t>。</a:t>
            </a:r>
            <a:endParaRPr lang="zh-CN" altLang="en-US" sz="1300" b="1">
              <a:solidFill>
                <a:schemeClr val="bg1"/>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768A7E1B-374F-40EB-9582-8939BD682AAA}"/>
              </a:ext>
            </a:extLst>
          </p:cNvPr>
          <p:cNvSpPr/>
          <p:nvPr/>
        </p:nvSpPr>
        <p:spPr>
          <a:xfrm>
            <a:off x="339944" y="517193"/>
            <a:ext cx="2394758"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2</a:t>
            </a:r>
            <a:r>
              <a:rPr lang="en-US" altLang="zh-CN" b="1" smtClean="0">
                <a:solidFill>
                  <a:schemeClr val="accent6">
                    <a:lumMod val="75000"/>
                  </a:schemeClr>
                </a:solidFill>
                <a:latin typeface="微软雅黑" pitchFamily="34" charset="-122"/>
                <a:ea typeface="微软雅黑" pitchFamily="34" charset="-122"/>
              </a:rPr>
              <a:t>.   </a:t>
            </a:r>
            <a:r>
              <a:rPr lang="en-US" altLang="zh-CN" b="1">
                <a:solidFill>
                  <a:schemeClr val="accent6">
                    <a:lumMod val="75000"/>
                  </a:schemeClr>
                </a:solidFill>
                <a:latin typeface="微软雅黑" pitchFamily="34" charset="-122"/>
                <a:ea typeface="微软雅黑" pitchFamily="34" charset="-122"/>
              </a:rPr>
              <a:t>HFS</a:t>
            </a:r>
            <a:r>
              <a:rPr lang="zh-CN" altLang="en-US" b="1">
                <a:solidFill>
                  <a:schemeClr val="accent6">
                    <a:lumMod val="75000"/>
                  </a:schemeClr>
                </a:solidFill>
                <a:latin typeface="微软雅黑" pitchFamily="34" charset="-122"/>
                <a:ea typeface="微软雅黑" pitchFamily="34" charset="-122"/>
              </a:rPr>
              <a:t>＋文件系统的元文件</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269628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81134" y="1095607"/>
            <a:ext cx="8558962" cy="3854901"/>
          </a:xfrm>
          <a:prstGeom prst="rect">
            <a:avLst/>
          </a:prstGeom>
          <a:noFill/>
        </p:spPr>
        <p:txBody>
          <a:bodyPr wrap="square" rtlCol="0">
            <a:spAutoFit/>
          </a:bodyPr>
          <a:lstStyle/>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2</a:t>
            </a:r>
            <a:r>
              <a:rPr lang="zh-CN" altLang="en-US" sz="1300" b="1">
                <a:solidFill>
                  <a:srgbClr val="FFFF00"/>
                </a:solidFill>
                <a:latin typeface="微软雅黑" pitchFamily="34" charset="-122"/>
                <a:ea typeface="微软雅黑" pitchFamily="34" charset="-122"/>
              </a:rPr>
              <a:t>）盘区溢出文件（</a:t>
            </a:r>
            <a:r>
              <a:rPr lang="en-US" altLang="zh-CN" sz="1300" b="1">
                <a:solidFill>
                  <a:srgbClr val="FFFF00"/>
                </a:solidFill>
                <a:latin typeface="微软雅黑" pitchFamily="34" charset="-122"/>
                <a:ea typeface="微软雅黑" pitchFamily="34" charset="-122"/>
              </a:rPr>
              <a:t>Extents Overflow </a:t>
            </a:r>
            <a:r>
              <a:rPr lang="en-US" altLang="zh-CN" sz="1300" b="1">
                <a:solidFill>
                  <a:srgbClr val="FFFF00"/>
                </a:solidFill>
                <a:latin typeface="微软雅黑" pitchFamily="34" charset="-122"/>
                <a:ea typeface="微软雅黑" pitchFamily="34" charset="-122"/>
              </a:rPr>
              <a:t>File</a:t>
            </a:r>
            <a:r>
              <a:rPr lang="zh-CN" altLang="en-US" sz="1300" b="1" smtClean="0">
                <a:solidFill>
                  <a:srgbClr val="FFFF00"/>
                </a:solidFill>
                <a:latin typeface="微软雅黑" pitchFamily="34" charset="-122"/>
                <a:ea typeface="微软雅黑" pitchFamily="34" charset="-122"/>
              </a:rPr>
              <a:t>）</a:t>
            </a:r>
            <a:endParaRPr lang="en-US" altLang="zh-CN" sz="1300" b="1" smtClean="0">
              <a:solidFill>
                <a:srgbClr val="FFFF00"/>
              </a:solidFill>
              <a:latin typeface="微软雅黑" pitchFamily="34" charset="-122"/>
              <a:ea typeface="微软雅黑" pitchFamily="34" charset="-122"/>
            </a:endParaRPr>
          </a:p>
          <a:p>
            <a:pPr indent="457200">
              <a:lnSpc>
                <a:spcPct val="150000"/>
              </a:lnSpc>
              <a:spcAft>
                <a:spcPts val="600"/>
              </a:spcAft>
            </a:pPr>
            <a:r>
              <a:rPr lang="zh-CN" altLang="en-US" sz="1300" b="1" smtClean="0">
                <a:solidFill>
                  <a:schemeClr val="bg1"/>
                </a:solidFill>
                <a:latin typeface="微软雅黑" pitchFamily="34" charset="-122"/>
                <a:ea typeface="微软雅黑" pitchFamily="34" charset="-122"/>
              </a:rPr>
              <a:t>另</a:t>
            </a:r>
            <a:r>
              <a:rPr lang="zh-CN" altLang="en-US" sz="1300" b="1">
                <a:solidFill>
                  <a:schemeClr val="bg1"/>
                </a:solidFill>
                <a:latin typeface="微软雅黑" pitchFamily="34" charset="-122"/>
                <a:ea typeface="微软雅黑" pitchFamily="34" charset="-122"/>
              </a:rPr>
              <a:t>外，盘区溢出文件也可以为元文件保存除盘区溢出文件自身以外的其他附加盘区信息，不过有一个元文件例外，这个例外就是启动文件。如果启动文件需要的盘区数量大于在卷头中所描述的</a:t>
            </a:r>
            <a:r>
              <a:rPr lang="en-US" altLang="zh-CN" sz="1300" b="1">
                <a:solidFill>
                  <a:schemeClr val="bg1"/>
                </a:solidFill>
                <a:latin typeface="微软雅黑" pitchFamily="34" charset="-122"/>
                <a:ea typeface="微软雅黑" pitchFamily="34" charset="-122"/>
              </a:rPr>
              <a:t>8</a:t>
            </a:r>
            <a:r>
              <a:rPr lang="zh-CN" altLang="en-US" sz="1300" b="1">
                <a:solidFill>
                  <a:schemeClr val="bg1"/>
                </a:solidFill>
                <a:latin typeface="微软雅黑" pitchFamily="34" charset="-122"/>
                <a:ea typeface="微软雅黑" pitchFamily="34" charset="-122"/>
              </a:rPr>
              <a:t>个，也因此而需要用盘区溢出文件来保存的话，系统对它的访问就会变得很困难，也就无法达到快速启动的目的。所以，在实际中启动文件将单独保存，这样就不需要在盘区溢出文件中保存它的额外盘区信息了。</a:t>
            </a:r>
          </a:p>
          <a:p>
            <a:pPr>
              <a:lnSpc>
                <a:spcPct val="150000"/>
              </a:lnSpc>
              <a:spcAft>
                <a:spcPts val="600"/>
              </a:spcAft>
            </a:pPr>
            <a:r>
              <a:rPr lang="zh-CN" altLang="en-US" sz="1300" b="1" smtClean="0">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3</a:t>
            </a:r>
            <a:r>
              <a:rPr lang="zh-CN" altLang="en-US" sz="1300" b="1">
                <a:solidFill>
                  <a:srgbClr val="FFFF00"/>
                </a:solidFill>
                <a:latin typeface="微软雅黑" pitchFamily="34" charset="-122"/>
                <a:ea typeface="微软雅黑" pitchFamily="34" charset="-122"/>
              </a:rPr>
              <a:t>）编录文件（</a:t>
            </a:r>
            <a:r>
              <a:rPr lang="en-US" altLang="zh-CN" sz="1300" b="1">
                <a:solidFill>
                  <a:srgbClr val="FFFF00"/>
                </a:solidFill>
                <a:latin typeface="微软雅黑" pitchFamily="34" charset="-122"/>
                <a:ea typeface="微软雅黑" pitchFamily="34" charset="-122"/>
              </a:rPr>
              <a:t>Catalog File</a:t>
            </a:r>
            <a:r>
              <a:rPr lang="zh-CN" altLang="en-US" sz="1300" b="1">
                <a:solidFill>
                  <a:srgbClr val="FFFF00"/>
                </a:solidFill>
                <a:latin typeface="微软雅黑" pitchFamily="34" charset="-122"/>
                <a:ea typeface="微软雅黑" pitchFamily="34" charset="-122"/>
              </a:rPr>
              <a:t>）</a:t>
            </a:r>
          </a:p>
          <a:p>
            <a:pPr indent="457200">
              <a:lnSpc>
                <a:spcPct val="150000"/>
              </a:lnSpc>
              <a:spcAft>
                <a:spcPts val="600"/>
              </a:spcAft>
            </a:pPr>
            <a:r>
              <a:rPr lang="zh-CN" altLang="en-US" sz="1300" b="1">
                <a:solidFill>
                  <a:schemeClr val="bg1"/>
                </a:solidFill>
                <a:latin typeface="微软雅黑" pitchFamily="34" charset="-122"/>
                <a:ea typeface="微软雅黑" pitchFamily="34" charset="-122"/>
              </a:rPr>
              <a:t>编录文件用来描述文件系统内的文件和目录的层次结构，该文件内存储着文件系统中所有文件和目录的重要信息。</a:t>
            </a:r>
          </a:p>
          <a:p>
            <a:pPr indent="457200">
              <a:lnSpc>
                <a:spcPct val="150000"/>
              </a:lnSpc>
              <a:spcAft>
                <a:spcPts val="600"/>
              </a:spcAft>
            </a:pPr>
            <a:r>
              <a:rPr lang="zh-CN" altLang="en-US" sz="1300" b="1">
                <a:solidFill>
                  <a:schemeClr val="bg1"/>
                </a:solidFill>
                <a:latin typeface="微软雅黑" pitchFamily="34" charset="-122"/>
                <a:ea typeface="微软雅黑" pitchFamily="34" charset="-122"/>
              </a:rPr>
              <a:t>编录文件用</a:t>
            </a:r>
            <a:r>
              <a:rPr lang="en-US" altLang="zh-CN" sz="1300" b="1">
                <a:solidFill>
                  <a:schemeClr val="bg1"/>
                </a:solidFill>
                <a:latin typeface="微软雅黑" pitchFamily="34" charset="-122"/>
                <a:ea typeface="微软雅黑" pitchFamily="34" charset="-122"/>
              </a:rPr>
              <a:t>B-</a:t>
            </a:r>
            <a:r>
              <a:rPr lang="zh-CN" altLang="en-US" sz="1300" b="1">
                <a:solidFill>
                  <a:schemeClr val="bg1"/>
                </a:solidFill>
                <a:latin typeface="微软雅黑" pitchFamily="34" charset="-122"/>
                <a:ea typeface="微软雅黑" pitchFamily="34" charset="-122"/>
              </a:rPr>
              <a:t>树的形式组织目录结构，</a:t>
            </a:r>
            <a:r>
              <a:rPr lang="en-US" altLang="zh-CN" sz="1300" b="1">
                <a:solidFill>
                  <a:schemeClr val="bg1"/>
                </a:solidFill>
                <a:latin typeface="微软雅黑" pitchFamily="34" charset="-122"/>
                <a:ea typeface="微软雅黑" pitchFamily="34" charset="-122"/>
              </a:rPr>
              <a:t>B-</a:t>
            </a:r>
            <a:r>
              <a:rPr lang="zh-CN" altLang="en-US" sz="1300" b="1">
                <a:solidFill>
                  <a:schemeClr val="bg1"/>
                </a:solidFill>
                <a:latin typeface="微软雅黑" pitchFamily="34" charset="-122"/>
                <a:ea typeface="微软雅黑" pitchFamily="34" charset="-122"/>
              </a:rPr>
              <a:t>树能够快速而有效地在一个层次很多的大目录中寻找目标文件。</a:t>
            </a:r>
          </a:p>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4</a:t>
            </a:r>
            <a:r>
              <a:rPr lang="zh-CN" altLang="en-US" sz="1300" b="1">
                <a:solidFill>
                  <a:srgbClr val="FFFF00"/>
                </a:solidFill>
                <a:latin typeface="微软雅黑" pitchFamily="34" charset="-122"/>
                <a:ea typeface="微软雅黑" pitchFamily="34" charset="-122"/>
              </a:rPr>
              <a:t>）属性文件（</a:t>
            </a:r>
            <a:r>
              <a:rPr lang="en-US" altLang="zh-CN" sz="1300" b="1">
                <a:solidFill>
                  <a:srgbClr val="FFFF00"/>
                </a:solidFill>
                <a:latin typeface="微软雅黑" pitchFamily="34" charset="-122"/>
                <a:ea typeface="微软雅黑" pitchFamily="34" charset="-122"/>
              </a:rPr>
              <a:t>Attributes File</a:t>
            </a:r>
            <a:r>
              <a:rPr lang="zh-CN" altLang="en-US" sz="1300" b="1">
                <a:solidFill>
                  <a:srgbClr val="FFFF00"/>
                </a:solidFill>
                <a:latin typeface="微软雅黑" pitchFamily="34" charset="-122"/>
                <a:ea typeface="微软雅黑" pitchFamily="34" charset="-122"/>
              </a:rPr>
              <a:t>）</a:t>
            </a:r>
          </a:p>
          <a:p>
            <a:pPr indent="457200">
              <a:lnSpc>
                <a:spcPct val="150000"/>
              </a:lnSpc>
              <a:spcAft>
                <a:spcPts val="600"/>
              </a:spcAft>
            </a:pPr>
            <a:r>
              <a:rPr lang="zh-CN" altLang="en-US" sz="1300" b="1">
                <a:solidFill>
                  <a:schemeClr val="bg1"/>
                </a:solidFill>
                <a:latin typeface="微软雅黑" pitchFamily="34" charset="-122"/>
                <a:ea typeface="微软雅黑" pitchFamily="34" charset="-122"/>
              </a:rPr>
              <a:t>属性文件的作用是保存文件及目录的附加信息，它的组织结构与编录文件一样，都采用</a:t>
            </a:r>
            <a:r>
              <a:rPr lang="en-US" altLang="zh-CN" sz="1300" b="1">
                <a:solidFill>
                  <a:schemeClr val="bg1"/>
                </a:solidFill>
                <a:latin typeface="微软雅黑" pitchFamily="34" charset="-122"/>
                <a:ea typeface="微软雅黑" pitchFamily="34" charset="-122"/>
              </a:rPr>
              <a:t>B-</a:t>
            </a:r>
            <a:r>
              <a:rPr lang="zh-CN" altLang="en-US" sz="1300" b="1">
                <a:solidFill>
                  <a:schemeClr val="bg1"/>
                </a:solidFill>
                <a:latin typeface="微软雅黑" pitchFamily="34" charset="-122"/>
                <a:ea typeface="微软雅黑" pitchFamily="34" charset="-122"/>
              </a:rPr>
              <a:t>树结</a:t>
            </a:r>
            <a:r>
              <a:rPr lang="zh-CN" altLang="en-US" sz="1300" b="1">
                <a:solidFill>
                  <a:schemeClr val="bg1"/>
                </a:solidFill>
                <a:latin typeface="微软雅黑" pitchFamily="34" charset="-122"/>
                <a:ea typeface="微软雅黑" pitchFamily="34" charset="-122"/>
              </a:rPr>
              <a:t>构</a:t>
            </a:r>
            <a:r>
              <a:rPr lang="zh-CN" altLang="en-US" sz="1300" b="1" smtClean="0">
                <a:solidFill>
                  <a:schemeClr val="bg1"/>
                </a:solidFill>
                <a:latin typeface="微软雅黑" pitchFamily="34" charset="-122"/>
                <a:ea typeface="微软雅黑" pitchFamily="34" charset="-122"/>
              </a:rPr>
              <a:t>。</a:t>
            </a:r>
          </a:p>
        </p:txBody>
      </p:sp>
      <p:sp>
        <p:nvSpPr>
          <p:cNvPr id="15" name="矩形 14">
            <a:extLst>
              <a:ext uri="{FF2B5EF4-FFF2-40B4-BE49-F238E27FC236}">
                <a16:creationId xmlns:a16="http://schemas.microsoft.com/office/drawing/2014/main" id="{768A7E1B-374F-40EB-9582-8939BD682AAA}"/>
              </a:ext>
            </a:extLst>
          </p:cNvPr>
          <p:cNvSpPr/>
          <p:nvPr/>
        </p:nvSpPr>
        <p:spPr>
          <a:xfrm>
            <a:off x="339944" y="517193"/>
            <a:ext cx="2394758"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2</a:t>
            </a:r>
            <a:r>
              <a:rPr lang="en-US" altLang="zh-CN" b="1" smtClean="0">
                <a:solidFill>
                  <a:schemeClr val="accent6">
                    <a:lumMod val="75000"/>
                  </a:schemeClr>
                </a:solidFill>
                <a:latin typeface="微软雅黑" pitchFamily="34" charset="-122"/>
                <a:ea typeface="微软雅黑" pitchFamily="34" charset="-122"/>
              </a:rPr>
              <a:t>.   </a:t>
            </a:r>
            <a:r>
              <a:rPr lang="en-US" altLang="zh-CN" b="1">
                <a:solidFill>
                  <a:schemeClr val="accent6">
                    <a:lumMod val="75000"/>
                  </a:schemeClr>
                </a:solidFill>
                <a:latin typeface="微软雅黑" pitchFamily="34" charset="-122"/>
                <a:ea typeface="微软雅黑" pitchFamily="34" charset="-122"/>
              </a:rPr>
              <a:t>HFS</a:t>
            </a:r>
            <a:r>
              <a:rPr lang="zh-CN" altLang="en-US" b="1">
                <a:solidFill>
                  <a:schemeClr val="accent6">
                    <a:lumMod val="75000"/>
                  </a:schemeClr>
                </a:solidFill>
                <a:latin typeface="微软雅黑" pitchFamily="34" charset="-122"/>
                <a:ea typeface="微软雅黑" pitchFamily="34" charset="-122"/>
              </a:rPr>
              <a:t>＋文件系统的元文件</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22636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81134" y="1095607"/>
            <a:ext cx="8558962" cy="1446550"/>
          </a:xfrm>
          <a:prstGeom prst="rect">
            <a:avLst/>
          </a:prstGeom>
          <a:noFill/>
        </p:spPr>
        <p:txBody>
          <a:bodyPr wrap="square" rtlCol="0">
            <a:spAutoFit/>
          </a:bodyPr>
          <a:lstStyle/>
          <a:p>
            <a:pPr>
              <a:lnSpc>
                <a:spcPct val="150000"/>
              </a:lnSpc>
              <a:spcAft>
                <a:spcPts val="600"/>
              </a:spcAft>
            </a:pPr>
            <a:r>
              <a:rPr lang="zh-CN" altLang="en-US" sz="1300" b="1">
                <a:solidFill>
                  <a:srgbClr val="FFFF00"/>
                </a:solidFill>
                <a:latin typeface="微软雅黑" pitchFamily="34" charset="-122"/>
                <a:ea typeface="微软雅黑" pitchFamily="34" charset="-122"/>
              </a:rPr>
              <a:t>（</a:t>
            </a:r>
            <a:r>
              <a:rPr lang="en-US" altLang="zh-CN" sz="1300" b="1">
                <a:solidFill>
                  <a:srgbClr val="FFFF00"/>
                </a:solidFill>
                <a:latin typeface="微软雅黑" pitchFamily="34" charset="-122"/>
                <a:ea typeface="微软雅黑" pitchFamily="34" charset="-122"/>
              </a:rPr>
              <a:t>5</a:t>
            </a:r>
            <a:r>
              <a:rPr lang="zh-CN" altLang="en-US" sz="1300" b="1">
                <a:solidFill>
                  <a:srgbClr val="FFFF00"/>
                </a:solidFill>
                <a:latin typeface="微软雅黑" pitchFamily="34" charset="-122"/>
                <a:ea typeface="微软雅黑" pitchFamily="34" charset="-122"/>
              </a:rPr>
              <a:t>）启动文件（</a:t>
            </a:r>
            <a:r>
              <a:rPr lang="en-US" altLang="zh-CN" sz="1300" b="1">
                <a:solidFill>
                  <a:srgbClr val="FFFF00"/>
                </a:solidFill>
                <a:latin typeface="微软雅黑" pitchFamily="34" charset="-122"/>
                <a:ea typeface="微软雅黑" pitchFamily="34" charset="-122"/>
              </a:rPr>
              <a:t>Startup </a:t>
            </a:r>
            <a:r>
              <a:rPr lang="en-US" altLang="zh-CN" sz="1300" b="1">
                <a:solidFill>
                  <a:srgbClr val="FFFF00"/>
                </a:solidFill>
                <a:latin typeface="微软雅黑" pitchFamily="34" charset="-122"/>
                <a:ea typeface="微软雅黑" pitchFamily="34" charset="-122"/>
              </a:rPr>
              <a:t>File</a:t>
            </a:r>
            <a:r>
              <a:rPr lang="zh-CN" altLang="en-US" sz="1300" b="1" smtClean="0">
                <a:solidFill>
                  <a:srgbClr val="FFFF00"/>
                </a:solidFill>
                <a:latin typeface="微软雅黑" pitchFamily="34" charset="-122"/>
                <a:ea typeface="微软雅黑" pitchFamily="34" charset="-122"/>
              </a:rPr>
              <a:t>）</a:t>
            </a:r>
            <a:endParaRPr lang="en-US" altLang="zh-CN" sz="1300" b="1" smtClean="0">
              <a:solidFill>
                <a:srgbClr val="FFFF00"/>
              </a:solidFill>
              <a:latin typeface="微软雅黑" pitchFamily="34" charset="-122"/>
              <a:ea typeface="微软雅黑" pitchFamily="34" charset="-122"/>
            </a:endParaRPr>
          </a:p>
          <a:p>
            <a:pPr indent="457200">
              <a:lnSpc>
                <a:spcPct val="150000"/>
              </a:lnSpc>
              <a:spcAft>
                <a:spcPts val="600"/>
              </a:spcAft>
            </a:pPr>
            <a:r>
              <a:rPr lang="zh-CN" altLang="en-US" sz="1300" b="1" smtClean="0">
                <a:solidFill>
                  <a:schemeClr val="bg1"/>
                </a:solidFill>
                <a:latin typeface="微软雅黑" pitchFamily="34" charset="-122"/>
                <a:ea typeface="微软雅黑" pitchFamily="34" charset="-122"/>
              </a:rPr>
              <a:t>启</a:t>
            </a:r>
            <a:r>
              <a:rPr lang="zh-CN" altLang="en-US" sz="1300" b="1">
                <a:solidFill>
                  <a:schemeClr val="bg1"/>
                </a:solidFill>
                <a:latin typeface="微软雅黑" pitchFamily="34" charset="-122"/>
                <a:ea typeface="微软雅黑" pitchFamily="34" charset="-122"/>
              </a:rPr>
              <a:t>动文件是一个为了从</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＋宗卷上启动非</a:t>
            </a:r>
            <a:r>
              <a:rPr lang="en-US" altLang="zh-CN" sz="1300" b="1">
                <a:solidFill>
                  <a:schemeClr val="bg1"/>
                </a:solidFill>
                <a:latin typeface="微软雅黑" pitchFamily="34" charset="-122"/>
                <a:ea typeface="微软雅黑" pitchFamily="34" charset="-122"/>
              </a:rPr>
              <a:t>Mac OS</a:t>
            </a:r>
            <a:r>
              <a:rPr lang="zh-CN" altLang="en-US" sz="1300" b="1">
                <a:solidFill>
                  <a:schemeClr val="bg1"/>
                </a:solidFill>
                <a:latin typeface="微软雅黑" pitchFamily="34" charset="-122"/>
                <a:ea typeface="微软雅黑" pitchFamily="34" charset="-122"/>
              </a:rPr>
              <a:t>系统而设置的元文件。</a:t>
            </a:r>
          </a:p>
          <a:p>
            <a:pPr indent="457200">
              <a:lnSpc>
                <a:spcPct val="150000"/>
              </a:lnSpc>
              <a:spcAft>
                <a:spcPts val="600"/>
              </a:spcAft>
            </a:pPr>
            <a:r>
              <a:rPr lang="zh-CN" altLang="en-US" sz="1300" b="1">
                <a:solidFill>
                  <a:schemeClr val="bg1"/>
                </a:solidFill>
                <a:latin typeface="微软雅黑" pitchFamily="34" charset="-122"/>
                <a:ea typeface="微软雅黑" pitchFamily="34" charset="-122"/>
              </a:rPr>
              <a:t>另外，在</a:t>
            </a:r>
            <a:r>
              <a:rPr lang="en-US" altLang="zh-CN" sz="1300" b="1">
                <a:solidFill>
                  <a:schemeClr val="bg1"/>
                </a:solidFill>
                <a:latin typeface="微软雅黑" pitchFamily="34" charset="-122"/>
                <a:ea typeface="微软雅黑" pitchFamily="34" charset="-122"/>
              </a:rPr>
              <a:t>HFS</a:t>
            </a:r>
            <a:r>
              <a:rPr lang="zh-CN" altLang="en-US" sz="1300" b="1">
                <a:solidFill>
                  <a:schemeClr val="bg1"/>
                </a:solidFill>
                <a:latin typeface="微软雅黑" pitchFamily="34" charset="-122"/>
                <a:ea typeface="微软雅黑" pitchFamily="34" charset="-122"/>
              </a:rPr>
              <a:t>＋文件系统中还有一个特殊的文件，用来管理文件系统中有缺陷的块地址，该文件被称为“坏块文件</a:t>
            </a:r>
            <a:r>
              <a:rPr lang="zh-CN" altLang="en-US" sz="1300" b="1">
                <a:solidFill>
                  <a:schemeClr val="bg1"/>
                </a:solidFill>
                <a:latin typeface="微软雅黑" pitchFamily="34" charset="-122"/>
                <a:ea typeface="微软雅黑" pitchFamily="34" charset="-122"/>
              </a:rPr>
              <a:t>”</a:t>
            </a:r>
            <a:r>
              <a:rPr lang="zh-CN" altLang="en-US" sz="1300" b="1" smtClean="0">
                <a:solidFill>
                  <a:schemeClr val="bg1"/>
                </a:solidFill>
                <a:latin typeface="微软雅黑" pitchFamily="34" charset="-122"/>
                <a:ea typeface="微软雅黑" pitchFamily="34" charset="-122"/>
              </a:rPr>
              <a:t>。</a:t>
            </a:r>
            <a:endParaRPr lang="zh-CN" altLang="en-US" sz="1300" b="1">
              <a:solidFill>
                <a:schemeClr val="bg1"/>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768A7E1B-374F-40EB-9582-8939BD682AAA}"/>
              </a:ext>
            </a:extLst>
          </p:cNvPr>
          <p:cNvSpPr/>
          <p:nvPr/>
        </p:nvSpPr>
        <p:spPr>
          <a:xfrm>
            <a:off x="339944" y="517193"/>
            <a:ext cx="2394758"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2</a:t>
            </a:r>
            <a:r>
              <a:rPr lang="en-US" altLang="zh-CN" b="1" smtClean="0">
                <a:solidFill>
                  <a:schemeClr val="accent6">
                    <a:lumMod val="75000"/>
                  </a:schemeClr>
                </a:solidFill>
                <a:latin typeface="微软雅黑" pitchFamily="34" charset="-122"/>
                <a:ea typeface="微软雅黑" pitchFamily="34" charset="-122"/>
              </a:rPr>
              <a:t>.   </a:t>
            </a:r>
            <a:r>
              <a:rPr lang="en-US" altLang="zh-CN" b="1">
                <a:solidFill>
                  <a:schemeClr val="accent6">
                    <a:lumMod val="75000"/>
                  </a:schemeClr>
                </a:solidFill>
                <a:latin typeface="微软雅黑" pitchFamily="34" charset="-122"/>
                <a:ea typeface="微软雅黑" pitchFamily="34" charset="-122"/>
              </a:rPr>
              <a:t>HFS</a:t>
            </a:r>
            <a:r>
              <a:rPr lang="zh-CN" altLang="en-US" b="1">
                <a:solidFill>
                  <a:schemeClr val="accent6">
                    <a:lumMod val="75000"/>
                  </a:schemeClr>
                </a:solidFill>
                <a:latin typeface="微软雅黑" pitchFamily="34" charset="-122"/>
                <a:ea typeface="微软雅黑" pitchFamily="34" charset="-122"/>
              </a:rPr>
              <a:t>＋文件系统的元文件</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643098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7644CAB5-BD78-46D3-B395-32008B9A5944}"/>
              </a:ext>
            </a:extLst>
          </p:cNvPr>
          <p:cNvGrpSpPr/>
          <p:nvPr/>
        </p:nvGrpSpPr>
        <p:grpSpPr>
          <a:xfrm>
            <a:off x="3439190" y="2600114"/>
            <a:ext cx="5770719" cy="528458"/>
            <a:chOff x="4178587" y="2592163"/>
            <a:chExt cx="4741897"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4178587" y="2681831"/>
              <a:ext cx="4741897" cy="328937"/>
            </a:xfrm>
            <a:prstGeom prst="rect">
              <a:avLst/>
            </a:prstGeom>
            <a:noFill/>
          </p:spPr>
          <p:txBody>
            <a:bodyPr wrap="square" lIns="51435" tIns="25718" rIns="51435" bIns="25718" rtlCol="0">
              <a:spAutoFit/>
            </a:bodyPr>
            <a:lstStyle/>
            <a:p>
              <a:pPr algn="ctr"/>
              <a:r>
                <a:rPr lang="en-US" altLang="zh-CN" sz="1800" b="1">
                  <a:solidFill>
                    <a:srgbClr val="92D050"/>
                  </a:solidFill>
                  <a:latin typeface="微软雅黑" panose="020B0503020204020204" pitchFamily="34" charset="-122"/>
                  <a:ea typeface="微软雅黑" panose="020B0503020204020204" pitchFamily="34" charset="-122"/>
                </a:rPr>
                <a:t>HFS+</a:t>
              </a:r>
              <a:r>
                <a:rPr lang="zh-CN" altLang="en-US" sz="1800" b="1">
                  <a:solidFill>
                    <a:srgbClr val="92D050"/>
                  </a:solidFill>
                  <a:latin typeface="微软雅黑" panose="020B0503020204020204" pitchFamily="34" charset="-122"/>
                  <a:ea typeface="微软雅黑" panose="020B0503020204020204" pitchFamily="34" charset="-122"/>
                </a:rPr>
                <a:t>文件系统快速提取文件的操作技巧</a:t>
              </a:r>
              <a:endParaRPr lang="zh-CN" altLang="en-US" sz="1800" b="1" dirty="0">
                <a:solidFill>
                  <a:srgbClr val="92D050"/>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id="{A98B687C-F77C-4677-B83B-A08D93D6DBA4}"/>
              </a:ext>
            </a:extLst>
          </p:cNvPr>
          <p:cNvSpPr txBox="1"/>
          <p:nvPr/>
        </p:nvSpPr>
        <p:spPr>
          <a:xfrm>
            <a:off x="5486400" y="1169970"/>
            <a:ext cx="3313630" cy="3724096"/>
          </a:xfrm>
          <a:prstGeom prst="rect">
            <a:avLst/>
          </a:prstGeom>
          <a:noFill/>
        </p:spPr>
        <p:txBody>
          <a:bodyPr wrap="square" rtlCol="0">
            <a:spAutoFit/>
          </a:bodyPr>
          <a:lstStyle/>
          <a:p>
            <a:pPr>
              <a:lnSpc>
                <a:spcPct val="150000"/>
              </a:lnSpc>
              <a:spcAft>
                <a:spcPts val="600"/>
              </a:spcAft>
            </a:pPr>
            <a:r>
              <a:rPr lang="zh-CN" altLang="en-US" sz="1600" dirty="0">
                <a:solidFill>
                  <a:schemeClr val="bg1"/>
                </a:solidFill>
                <a:latin typeface="微软雅黑" pitchFamily="34" charset="-122"/>
                <a:ea typeface="微软雅黑" pitchFamily="34" charset="-122"/>
              </a:rPr>
              <a:t>客</a:t>
            </a:r>
            <a:r>
              <a:rPr lang="zh-CN" altLang="en-US" sz="1600">
                <a:solidFill>
                  <a:schemeClr val="bg1"/>
                </a:solidFill>
                <a:latin typeface="微软雅黑" pitchFamily="34" charset="-122"/>
                <a:ea typeface="微软雅黑" pitchFamily="34" charset="-122"/>
              </a:rPr>
              <a:t>户</a:t>
            </a:r>
            <a:r>
              <a:rPr lang="zh-CN" altLang="en-US" sz="1600">
                <a:solidFill>
                  <a:schemeClr val="bg1"/>
                </a:solidFill>
                <a:latin typeface="微软雅黑" pitchFamily="34" charset="-122"/>
                <a:ea typeface="微软雅黑" pitchFamily="34" charset="-122"/>
              </a:rPr>
              <a:t>：我的</a:t>
            </a:r>
            <a:r>
              <a:rPr lang="en-US" altLang="zh-CN" sz="1600">
                <a:solidFill>
                  <a:schemeClr val="bg1"/>
                </a:solidFill>
                <a:latin typeface="微软雅黑" pitchFamily="34" charset="-122"/>
                <a:ea typeface="微软雅黑" pitchFamily="34" charset="-122"/>
              </a:rPr>
              <a:t>U</a:t>
            </a:r>
            <a:r>
              <a:rPr lang="zh-CN" altLang="en-US" sz="1600">
                <a:solidFill>
                  <a:schemeClr val="bg1"/>
                </a:solidFill>
                <a:latin typeface="微软雅黑" pitchFamily="34" charset="-122"/>
                <a:ea typeface="微软雅黑" pitchFamily="34" charset="-122"/>
              </a:rPr>
              <a:t>盘在使用时系统</a:t>
            </a:r>
            <a:r>
              <a:rPr lang="zh-CN" altLang="en-US" sz="1600">
                <a:solidFill>
                  <a:schemeClr val="bg1"/>
                </a:solidFill>
                <a:latin typeface="微软雅黑" pitchFamily="34" charset="-122"/>
                <a:ea typeface="微软雅黑" pitchFamily="34" charset="-122"/>
              </a:rPr>
              <a:t>提</a:t>
            </a:r>
            <a:r>
              <a:rPr lang="zh-CN" altLang="en-US" sz="1600" smtClean="0">
                <a:solidFill>
                  <a:schemeClr val="bg1"/>
                </a:solidFill>
                <a:latin typeface="微软雅黑" pitchFamily="34" charset="-122"/>
                <a:ea typeface="微软雅黑" pitchFamily="34" charset="-122"/>
              </a:rPr>
              <a:t>示</a:t>
            </a:r>
            <a:r>
              <a:rPr lang="en-US" altLang="zh-CN" sz="1600" smtClean="0">
                <a:solidFill>
                  <a:schemeClr val="bg1"/>
                </a:solidFill>
                <a:latin typeface="微软雅黑" pitchFamily="34" charset="-122"/>
                <a:ea typeface="微软雅黑" pitchFamily="34" charset="-122"/>
              </a:rPr>
              <a:t>	</a:t>
            </a:r>
            <a:r>
              <a:rPr lang="zh-CN" altLang="en-US" sz="1600" smtClean="0">
                <a:solidFill>
                  <a:schemeClr val="bg1"/>
                </a:solidFill>
                <a:latin typeface="微软雅黑" pitchFamily="34" charset="-122"/>
                <a:ea typeface="微软雅黑" pitchFamily="34" charset="-122"/>
              </a:rPr>
              <a:t>需</a:t>
            </a:r>
            <a:r>
              <a:rPr lang="zh-CN" altLang="en-US" sz="1600">
                <a:solidFill>
                  <a:schemeClr val="bg1"/>
                </a:solidFill>
                <a:latin typeface="微软雅黑" pitchFamily="34" charset="-122"/>
                <a:ea typeface="微软雅黑" pitchFamily="34" charset="-122"/>
              </a:rPr>
              <a:t>要格式化，我里面有</a:t>
            </a:r>
            <a:r>
              <a:rPr lang="zh-CN" altLang="en-US" sz="1600">
                <a:solidFill>
                  <a:schemeClr val="bg1"/>
                </a:solidFill>
                <a:latin typeface="微软雅黑" pitchFamily="34" charset="-122"/>
                <a:ea typeface="微软雅黑" pitchFamily="34" charset="-122"/>
              </a:rPr>
              <a:t>很</a:t>
            </a:r>
            <a:r>
              <a:rPr lang="zh-CN" altLang="en-US" sz="1600" smtClean="0">
                <a:solidFill>
                  <a:schemeClr val="bg1"/>
                </a:solidFill>
                <a:latin typeface="微软雅黑" pitchFamily="34" charset="-122"/>
                <a:ea typeface="微软雅黑" pitchFamily="34" charset="-122"/>
              </a:rPr>
              <a:t>重</a:t>
            </a:r>
            <a:r>
              <a:rPr lang="en-US" altLang="zh-CN" sz="1600" smtClean="0">
                <a:solidFill>
                  <a:schemeClr val="bg1"/>
                </a:solidFill>
                <a:latin typeface="微软雅黑" pitchFamily="34" charset="-122"/>
                <a:ea typeface="微软雅黑" pitchFamily="34" charset="-122"/>
              </a:rPr>
              <a:t>	</a:t>
            </a:r>
            <a:r>
              <a:rPr lang="zh-CN" altLang="en-US" sz="1600" smtClean="0">
                <a:solidFill>
                  <a:schemeClr val="bg1"/>
                </a:solidFill>
                <a:latin typeface="微软雅黑" pitchFamily="34" charset="-122"/>
                <a:ea typeface="微软雅黑" pitchFamily="34" charset="-122"/>
              </a:rPr>
              <a:t>要</a:t>
            </a:r>
            <a:r>
              <a:rPr lang="zh-CN" altLang="en-US" sz="1600">
                <a:solidFill>
                  <a:schemeClr val="bg1"/>
                </a:solidFill>
                <a:latin typeface="微软雅黑" pitchFamily="34" charset="-122"/>
                <a:ea typeface="微软雅黑" pitchFamily="34" charset="-122"/>
              </a:rPr>
              <a:t>的文件需要恢复。</a:t>
            </a:r>
            <a:endParaRPr lang="en-US" altLang="zh-CN" sz="1600" smtClean="0">
              <a:solidFill>
                <a:schemeClr val="bg1"/>
              </a:solidFill>
              <a:latin typeface="微软雅黑" pitchFamily="34" charset="-122"/>
              <a:ea typeface="微软雅黑" pitchFamily="34" charset="-122"/>
            </a:endParaRPr>
          </a:p>
          <a:p>
            <a:pPr>
              <a:lnSpc>
                <a:spcPct val="150000"/>
              </a:lnSpc>
              <a:spcAft>
                <a:spcPts val="600"/>
              </a:spcAft>
            </a:pPr>
            <a:r>
              <a:rPr lang="zh-CN" altLang="en-US" sz="1600" smtClean="0">
                <a:solidFill>
                  <a:srgbClr val="FFFF00"/>
                </a:solidFill>
                <a:latin typeface="微软雅黑" pitchFamily="34" charset="-122"/>
                <a:ea typeface="微软雅黑" pitchFamily="34" charset="-122"/>
              </a:rPr>
              <a:t>工</a:t>
            </a:r>
            <a:r>
              <a:rPr lang="zh-CN" altLang="en-US" sz="1600" dirty="0">
                <a:solidFill>
                  <a:srgbClr val="FFFF00"/>
                </a:solidFill>
                <a:latin typeface="微软雅黑" pitchFamily="34" charset="-122"/>
                <a:ea typeface="微软雅黑" pitchFamily="34" charset="-122"/>
              </a:rPr>
              <a:t>程</a:t>
            </a:r>
            <a:r>
              <a:rPr lang="zh-CN" altLang="en-US" sz="1600">
                <a:solidFill>
                  <a:srgbClr val="FFFF00"/>
                </a:solidFill>
                <a:latin typeface="微软雅黑" pitchFamily="34" charset="-122"/>
                <a:ea typeface="微软雅黑" pitchFamily="34" charset="-122"/>
              </a:rPr>
              <a:t>师：您的硬盘分区是什么文</a:t>
            </a:r>
            <a:r>
              <a:rPr lang="zh-CN" altLang="en-US" sz="1600" smtClean="0">
                <a:solidFill>
                  <a:srgbClr val="FFFF00"/>
                </a:solidFill>
                <a:latin typeface="微软雅黑" pitchFamily="34" charset="-122"/>
                <a:ea typeface="微软雅黑" pitchFamily="34" charset="-122"/>
              </a:rPr>
              <a:t>件</a:t>
            </a:r>
            <a:r>
              <a:rPr lang="en-US" altLang="zh-CN" sz="1600" smtClean="0">
                <a:solidFill>
                  <a:srgbClr val="FFFF00"/>
                </a:solidFill>
                <a:latin typeface="微软雅黑" pitchFamily="34" charset="-122"/>
                <a:ea typeface="微软雅黑" pitchFamily="34" charset="-122"/>
              </a:rPr>
              <a:t>	</a:t>
            </a:r>
            <a:r>
              <a:rPr lang="zh-CN" altLang="en-US" sz="1600" smtClean="0">
                <a:solidFill>
                  <a:srgbClr val="FFFF00"/>
                </a:solidFill>
                <a:latin typeface="微软雅黑" pitchFamily="34" charset="-122"/>
                <a:ea typeface="微软雅黑" pitchFamily="34" charset="-122"/>
              </a:rPr>
              <a:t>系</a:t>
            </a:r>
            <a:r>
              <a:rPr lang="zh-CN" altLang="en-US" sz="1600">
                <a:solidFill>
                  <a:srgbClr val="FFFF00"/>
                </a:solidFill>
                <a:latin typeface="微软雅黑" pitchFamily="34" charset="-122"/>
                <a:ea typeface="微软雅黑" pitchFamily="34" charset="-122"/>
              </a:rPr>
              <a:t>统</a:t>
            </a:r>
            <a:r>
              <a:rPr lang="zh-CN" altLang="en-US" sz="1600" smtClean="0">
                <a:solidFill>
                  <a:srgbClr val="FFFF00"/>
                </a:solidFill>
                <a:latin typeface="微软雅黑" pitchFamily="34" charset="-122"/>
                <a:ea typeface="微软雅黑" pitchFamily="34" charset="-122"/>
              </a:rPr>
              <a:t>？</a:t>
            </a:r>
            <a:endParaRPr lang="en-US" altLang="zh-CN" sz="1600" smtClean="0">
              <a:solidFill>
                <a:srgbClr val="FFFF00"/>
              </a:solidFill>
              <a:latin typeface="微软雅黑" pitchFamily="34" charset="-122"/>
              <a:ea typeface="微软雅黑" pitchFamily="34" charset="-122"/>
            </a:endParaRPr>
          </a:p>
          <a:p>
            <a:pPr>
              <a:lnSpc>
                <a:spcPct val="150000"/>
              </a:lnSpc>
              <a:spcAft>
                <a:spcPts val="600"/>
              </a:spcAft>
            </a:pPr>
            <a:r>
              <a:rPr lang="zh-CN" altLang="en-US" sz="1600" smtClean="0">
                <a:solidFill>
                  <a:schemeClr val="bg1"/>
                </a:solidFill>
                <a:latin typeface="微软雅黑" pitchFamily="34" charset="-122"/>
                <a:ea typeface="微软雅黑" pitchFamily="34" charset="-122"/>
              </a:rPr>
              <a:t>客</a:t>
            </a:r>
            <a:r>
              <a:rPr lang="zh-CN" altLang="en-US" sz="1600">
                <a:solidFill>
                  <a:schemeClr val="bg1"/>
                </a:solidFill>
                <a:latin typeface="微软雅黑" pitchFamily="34" charset="-122"/>
                <a:ea typeface="微软雅黑" pitchFamily="34" charset="-122"/>
              </a:rPr>
              <a:t>户</a:t>
            </a:r>
            <a:r>
              <a:rPr lang="zh-CN" altLang="en-US" sz="1600">
                <a:solidFill>
                  <a:schemeClr val="bg1"/>
                </a:solidFill>
                <a:latin typeface="微软雅黑" pitchFamily="34" charset="-122"/>
                <a:ea typeface="微软雅黑" pitchFamily="34" charset="-122"/>
              </a:rPr>
              <a:t>：是苹果</a:t>
            </a:r>
            <a:r>
              <a:rPr lang="en-US" altLang="zh-CN" sz="1600">
                <a:solidFill>
                  <a:schemeClr val="bg1"/>
                </a:solidFill>
                <a:latin typeface="微软雅黑" pitchFamily="34" charset="-122"/>
                <a:ea typeface="微软雅黑" pitchFamily="34" charset="-122"/>
              </a:rPr>
              <a:t>HFS+</a:t>
            </a:r>
            <a:r>
              <a:rPr lang="zh-CN" altLang="en-US" sz="1600">
                <a:solidFill>
                  <a:schemeClr val="bg1"/>
                </a:solidFill>
                <a:latin typeface="微软雅黑" pitchFamily="34" charset="-122"/>
                <a:ea typeface="微软雅黑" pitchFamily="34" charset="-122"/>
              </a:rPr>
              <a:t>的</a:t>
            </a:r>
            <a:r>
              <a:rPr lang="zh-CN" altLang="en-US" sz="1600" smtClean="0">
                <a:solidFill>
                  <a:schemeClr val="bg1"/>
                </a:solidFill>
                <a:latin typeface="微软雅黑" pitchFamily="34" charset="-122"/>
                <a:ea typeface="微软雅黑" pitchFamily="34" charset="-122"/>
              </a:rPr>
              <a:t>。</a:t>
            </a:r>
            <a:endParaRPr lang="en-US" altLang="zh-CN" sz="1600" smtClean="0">
              <a:solidFill>
                <a:schemeClr val="bg1"/>
              </a:solidFill>
              <a:latin typeface="微软雅黑" pitchFamily="34" charset="-122"/>
              <a:ea typeface="微软雅黑" pitchFamily="34" charset="-122"/>
            </a:endParaRPr>
          </a:p>
          <a:p>
            <a:pPr>
              <a:lnSpc>
                <a:spcPct val="150000"/>
              </a:lnSpc>
              <a:spcAft>
                <a:spcPts val="600"/>
              </a:spcAft>
            </a:pPr>
            <a:r>
              <a:rPr lang="zh-CN" altLang="en-US" sz="1600" smtClean="0">
                <a:solidFill>
                  <a:srgbClr val="FFFF00"/>
                </a:solidFill>
                <a:latin typeface="微软雅黑" pitchFamily="34" charset="-122"/>
                <a:ea typeface="微软雅黑" pitchFamily="34" charset="-122"/>
              </a:rPr>
              <a:t>工</a:t>
            </a:r>
            <a:r>
              <a:rPr lang="zh-CN" altLang="en-US" sz="1600" dirty="0">
                <a:solidFill>
                  <a:srgbClr val="FFFF00"/>
                </a:solidFill>
                <a:latin typeface="微软雅黑" pitchFamily="34" charset="-122"/>
                <a:ea typeface="微软雅黑" pitchFamily="34" charset="-122"/>
              </a:rPr>
              <a:t>程</a:t>
            </a:r>
            <a:r>
              <a:rPr lang="zh-CN" altLang="en-US" sz="1600">
                <a:solidFill>
                  <a:srgbClr val="FFFF00"/>
                </a:solidFill>
                <a:latin typeface="微软雅黑" pitchFamily="34" charset="-122"/>
                <a:ea typeface="微软雅黑" pitchFamily="34" charset="-122"/>
              </a:rPr>
              <a:t>师</a:t>
            </a:r>
            <a:r>
              <a:rPr lang="zh-CN" altLang="en-US" sz="1600">
                <a:solidFill>
                  <a:srgbClr val="FFFF00"/>
                </a:solidFill>
                <a:latin typeface="微软雅黑" pitchFamily="34" charset="-122"/>
                <a:ea typeface="微软雅黑" pitchFamily="34" charset="-122"/>
              </a:rPr>
              <a:t>：请问您需要恢复的文</a:t>
            </a:r>
            <a:r>
              <a:rPr lang="zh-CN" altLang="en-US" sz="1600">
                <a:solidFill>
                  <a:srgbClr val="FFFF00"/>
                </a:solidFill>
                <a:latin typeface="微软雅黑" pitchFamily="34" charset="-122"/>
                <a:ea typeface="微软雅黑" pitchFamily="34" charset="-122"/>
              </a:rPr>
              <a:t>件</a:t>
            </a:r>
            <a:r>
              <a:rPr lang="zh-CN" altLang="en-US" sz="1600" smtClean="0">
                <a:solidFill>
                  <a:srgbClr val="FFFF00"/>
                </a:solidFill>
                <a:latin typeface="微软雅黑" pitchFamily="34" charset="-122"/>
                <a:ea typeface="微软雅黑" pitchFamily="34" charset="-122"/>
              </a:rPr>
              <a:t>名</a:t>
            </a:r>
            <a:r>
              <a:rPr lang="en-US" altLang="zh-CN" sz="1600" smtClean="0">
                <a:solidFill>
                  <a:srgbClr val="FFFF00"/>
                </a:solidFill>
                <a:latin typeface="微软雅黑" pitchFamily="34" charset="-122"/>
                <a:ea typeface="微软雅黑" pitchFamily="34" charset="-122"/>
              </a:rPr>
              <a:t>	</a:t>
            </a:r>
            <a:r>
              <a:rPr lang="zh-CN" altLang="en-US" sz="1600" smtClean="0">
                <a:solidFill>
                  <a:srgbClr val="FFFF00"/>
                </a:solidFill>
                <a:latin typeface="微软雅黑" pitchFamily="34" charset="-122"/>
                <a:ea typeface="微软雅黑" pitchFamily="34" charset="-122"/>
              </a:rPr>
              <a:t>称</a:t>
            </a:r>
            <a:r>
              <a:rPr lang="zh-CN" altLang="en-US" sz="1600">
                <a:solidFill>
                  <a:srgbClr val="FFFF00"/>
                </a:solidFill>
                <a:latin typeface="微软雅黑" pitchFamily="34" charset="-122"/>
                <a:ea typeface="微软雅黑" pitchFamily="34" charset="-122"/>
              </a:rPr>
              <a:t>是什</a:t>
            </a:r>
            <a:r>
              <a:rPr lang="zh-CN" altLang="en-US" sz="1600">
                <a:solidFill>
                  <a:srgbClr val="FFFF00"/>
                </a:solidFill>
                <a:latin typeface="微软雅黑" pitchFamily="34" charset="-122"/>
                <a:ea typeface="微软雅黑" pitchFamily="34" charset="-122"/>
              </a:rPr>
              <a:t>么</a:t>
            </a:r>
            <a:r>
              <a:rPr lang="zh-CN" altLang="en-US" sz="1600" smtClean="0">
                <a:solidFill>
                  <a:srgbClr val="FFFF00"/>
                </a:solidFill>
                <a:latin typeface="微软雅黑" pitchFamily="34" charset="-122"/>
                <a:ea typeface="微软雅黑" pitchFamily="34" charset="-122"/>
              </a:rPr>
              <a:t>？</a:t>
            </a:r>
            <a:endParaRPr lang="en-US" altLang="zh-CN" sz="1600" smtClean="0">
              <a:solidFill>
                <a:srgbClr val="FFFF00"/>
              </a:solidFill>
              <a:latin typeface="微软雅黑" pitchFamily="34" charset="-122"/>
              <a:ea typeface="微软雅黑" pitchFamily="34" charset="-122"/>
            </a:endParaRPr>
          </a:p>
          <a:p>
            <a:pPr>
              <a:lnSpc>
                <a:spcPct val="150000"/>
              </a:lnSpc>
              <a:spcAft>
                <a:spcPts val="600"/>
              </a:spcAft>
            </a:pPr>
            <a:r>
              <a:rPr lang="zh-CN" altLang="en-US" sz="1600">
                <a:solidFill>
                  <a:schemeClr val="bg1"/>
                </a:solidFill>
                <a:latin typeface="微软雅黑" pitchFamily="34" charset="-122"/>
                <a:ea typeface="微软雅黑" pitchFamily="34" charset="-122"/>
              </a:rPr>
              <a:t>客</a:t>
            </a:r>
            <a:r>
              <a:rPr lang="zh-CN" altLang="en-US" sz="1600">
                <a:solidFill>
                  <a:schemeClr val="bg1"/>
                </a:solidFill>
                <a:latin typeface="微软雅黑" pitchFamily="34" charset="-122"/>
                <a:ea typeface="微软雅黑" pitchFamily="34" charset="-122"/>
              </a:rPr>
              <a:t>户</a:t>
            </a:r>
            <a:r>
              <a:rPr lang="zh-CN" altLang="en-US" sz="1600">
                <a:solidFill>
                  <a:schemeClr val="bg1"/>
                </a:solidFill>
                <a:latin typeface="微软雅黑" pitchFamily="34" charset="-122"/>
                <a:ea typeface="微软雅黑" pitchFamily="34" charset="-122"/>
              </a:rPr>
              <a:t>：一个</a:t>
            </a:r>
            <a:r>
              <a:rPr lang="en-US" altLang="zh-CN" sz="1600">
                <a:solidFill>
                  <a:schemeClr val="bg1"/>
                </a:solidFill>
                <a:latin typeface="微软雅黑" pitchFamily="34" charset="-122"/>
                <a:ea typeface="微软雅黑" pitchFamily="34" charset="-122"/>
              </a:rPr>
              <a:t>Word</a:t>
            </a:r>
            <a:r>
              <a:rPr lang="zh-CN" altLang="en-US" sz="1600">
                <a:solidFill>
                  <a:schemeClr val="bg1"/>
                </a:solidFill>
                <a:latin typeface="微软雅黑" pitchFamily="34" charset="-122"/>
                <a:ea typeface="微软雅黑" pitchFamily="34" charset="-122"/>
              </a:rPr>
              <a:t>文档</a:t>
            </a:r>
            <a:r>
              <a:rPr lang="en-US" altLang="zh-CN" sz="1600">
                <a:solidFill>
                  <a:schemeClr val="bg1"/>
                </a:solidFill>
                <a:latin typeface="微软雅黑" pitchFamily="34" charset="-122"/>
                <a:ea typeface="微软雅黑" pitchFamily="34" charset="-122"/>
              </a:rPr>
              <a:t>10.doc</a:t>
            </a:r>
            <a:r>
              <a:rPr lang="zh-CN" altLang="en-US" sz="1600" smtClean="0">
                <a:solidFill>
                  <a:schemeClr val="bg1"/>
                </a:solidFill>
                <a:latin typeface="微软雅黑" pitchFamily="34" charset="-122"/>
                <a:ea typeface="微软雅黑" pitchFamily="34" charset="-122"/>
              </a:rPr>
              <a:t>。</a:t>
            </a: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id="{DD70EDF5-F3FE-4B61-A044-155A77398593}"/>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9ED7FAB9-49C1-4BE1-BF7A-C1EF72174312}"/>
              </a:ext>
            </a:extLst>
          </p:cNvPr>
          <p:cNvPicPr>
            <a:picLocks noChangeAspect="1"/>
          </p:cNvPicPr>
          <p:nvPr/>
        </p:nvPicPr>
        <p:blipFill>
          <a:blip r:embed="rId3"/>
          <a:stretch>
            <a:fillRect/>
          </a:stretch>
        </p:blipFill>
        <p:spPr>
          <a:xfrm>
            <a:off x="3951798" y="1285707"/>
            <a:ext cx="4997932" cy="3378963"/>
          </a:xfrm>
          <a:prstGeom prst="rect">
            <a:avLst/>
          </a:prstGeom>
        </p:spPr>
      </p:pic>
      <p:grpSp>
        <p:nvGrpSpPr>
          <p:cNvPr id="16" name="组合 1">
            <a:extLst>
              <a:ext uri="{FF2B5EF4-FFF2-40B4-BE49-F238E27FC236}">
                <a16:creationId xmlns:a16="http://schemas.microsoft.com/office/drawing/2014/main" id="{1F0D9005-5256-4CED-B654-5F88C4A867AF}"/>
              </a:ext>
            </a:extLst>
          </p:cNvPr>
          <p:cNvGrpSpPr>
            <a:grpSpLocks/>
          </p:cNvGrpSpPr>
          <p:nvPr/>
        </p:nvGrpSpPr>
        <p:grpSpPr bwMode="auto">
          <a:xfrm>
            <a:off x="300605" y="1417947"/>
            <a:ext cx="5743575" cy="1061905"/>
            <a:chOff x="859536" y="1549889"/>
            <a:chExt cx="5742745" cy="1061064"/>
          </a:xfrm>
        </p:grpSpPr>
        <p:sp>
          <p:nvSpPr>
            <p:cNvPr id="18" name="Title 1">
              <a:extLst>
                <a:ext uri="{FF2B5EF4-FFF2-40B4-BE49-F238E27FC236}">
                  <a16:creationId xmlns:a16="http://schemas.microsoft.com/office/drawing/2014/main"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ndParaRPr>
            </a:p>
          </p:txBody>
        </p:sp>
        <p:sp>
          <p:nvSpPr>
            <p:cNvPr id="21" name="TextBox 11">
              <a:extLst>
                <a:ext uri="{FF2B5EF4-FFF2-40B4-BE49-F238E27FC236}">
                  <a16:creationId xmlns:a16="http://schemas.microsoft.com/office/drawing/2014/main" id="{50A18B32-94AF-4C0A-B3F8-D4FDE25BC451}"/>
                </a:ext>
              </a:extLst>
            </p:cNvPr>
            <p:cNvSpPr txBox="1">
              <a:spLocks noChangeArrowheads="1"/>
            </p:cNvSpPr>
            <p:nvPr/>
          </p:nvSpPr>
          <p:spPr bwMode="auto">
            <a:xfrm>
              <a:off x="1722447" y="2088148"/>
              <a:ext cx="2782313"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a:solidFill>
                    <a:srgbClr val="000000"/>
                  </a:solidFill>
                  <a:latin typeface="微软雅黑" pitchFamily="34" charset="-122"/>
                  <a:ea typeface="微软雅黑" pitchFamily="34" charset="-122"/>
                </a:rPr>
                <a:t>了解</a:t>
              </a:r>
              <a:r>
                <a:rPr lang="en-US" altLang="zh-CN" sz="1400">
                  <a:solidFill>
                    <a:srgbClr val="000000"/>
                  </a:solidFill>
                  <a:latin typeface="微软雅黑" pitchFamily="34" charset="-122"/>
                  <a:ea typeface="微软雅黑" pitchFamily="34" charset="-122"/>
                </a:rPr>
                <a:t>Ext3HFS+/HFSX</a:t>
              </a:r>
              <a:r>
                <a:rPr lang="zh-CN" altLang="en-US" sz="1400">
                  <a:solidFill>
                    <a:srgbClr val="000000"/>
                  </a:solidFill>
                  <a:latin typeface="微软雅黑" pitchFamily="34" charset="-122"/>
                  <a:ea typeface="微软雅黑" pitchFamily="34" charset="-122"/>
                </a:rPr>
                <a:t>文件系统大概结构</a:t>
              </a:r>
              <a:endParaRPr lang="en-US" altLang="zh-CN" sz="1400" dirty="0">
                <a:solidFill>
                  <a:srgbClr val="000000"/>
                </a:solidFill>
                <a:latin typeface="微软雅黑" pitchFamily="34" charset="-122"/>
                <a:ea typeface="微软雅黑" pitchFamily="34" charset="-122"/>
              </a:endParaRPr>
            </a:p>
          </p:txBody>
        </p:sp>
      </p:grpSp>
      <p:grpSp>
        <p:nvGrpSpPr>
          <p:cNvPr id="25" name="组合 9">
            <a:extLst>
              <a:ext uri="{FF2B5EF4-FFF2-40B4-BE49-F238E27FC236}">
                <a16:creationId xmlns:a16="http://schemas.microsoft.com/office/drawing/2014/main" id="{68946B3C-CC61-4B67-BF83-50B5E4B2EA3E}"/>
              </a:ext>
            </a:extLst>
          </p:cNvPr>
          <p:cNvGrpSpPr>
            <a:grpSpLocks/>
          </p:cNvGrpSpPr>
          <p:nvPr/>
        </p:nvGrpSpPr>
        <p:grpSpPr bwMode="auto">
          <a:xfrm>
            <a:off x="300605" y="3365373"/>
            <a:ext cx="5743575" cy="1061907"/>
            <a:chOff x="859536" y="1549889"/>
            <a:chExt cx="5742745" cy="1061065"/>
          </a:xfrm>
        </p:grpSpPr>
        <p:sp>
          <p:nvSpPr>
            <p:cNvPr id="26" name="Title 1">
              <a:extLst>
                <a:ext uri="{FF2B5EF4-FFF2-40B4-BE49-F238E27FC236}">
                  <a16:creationId xmlns:a16="http://schemas.microsoft.com/office/drawing/2014/main"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id="{B6236A2E-517A-4BA6-A314-B11405865283}"/>
                </a:ext>
              </a:extLst>
            </p:cNvPr>
            <p:cNvSpPr>
              <a:spLocks noChangeArrowheads="1"/>
            </p:cNvSpPr>
            <p:nvPr/>
          </p:nvSpPr>
          <p:spPr bwMode="auto">
            <a:xfrm>
              <a:off x="1722448" y="1618964"/>
              <a:ext cx="1575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sp>
          <p:nvSpPr>
            <p:cNvPr id="29" name="TextBox 11">
              <a:extLst>
                <a:ext uri="{FF2B5EF4-FFF2-40B4-BE49-F238E27FC236}">
                  <a16:creationId xmlns:a16="http://schemas.microsoft.com/office/drawing/2014/main" id="{65309359-9240-40F5-838F-A318E02E38FA}"/>
                </a:ext>
              </a:extLst>
            </p:cNvPr>
            <p:cNvSpPr txBox="1">
              <a:spLocks noChangeArrowheads="1"/>
            </p:cNvSpPr>
            <p:nvPr/>
          </p:nvSpPr>
          <p:spPr bwMode="auto">
            <a:xfrm>
              <a:off x="1722447" y="2088149"/>
              <a:ext cx="180896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认识故障现象</a:t>
              </a:r>
              <a:endParaRPr lang="en-US" altLang="zh-CN" sz="1400" dirty="0">
                <a:solidFill>
                  <a:srgbClr val="000000"/>
                </a:solidFill>
                <a:latin typeface="微软雅黑" pitchFamily="34" charset="-122"/>
                <a:ea typeface="微软雅黑" pitchFamily="34" charset="-122"/>
              </a:endParaRPr>
            </a:p>
            <a:p>
              <a:r>
                <a:rPr lang="zh-CN" altLang="en-US" sz="1400" dirty="0">
                  <a:solidFill>
                    <a:srgbClr val="000000"/>
                  </a:solidFill>
                  <a:latin typeface="微软雅黑" pitchFamily="34" charset="-122"/>
                  <a:ea typeface="微软雅黑" pitchFamily="34" charset="-122"/>
                </a:rPr>
                <a:t>解决出现的问题</a:t>
              </a:r>
              <a:endParaRPr lang="en-US" altLang="zh-CN" sz="140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469558" y="973725"/>
            <a:ext cx="8233376" cy="1670073"/>
          </a:xfrm>
          <a:prstGeom prst="rect">
            <a:avLst/>
          </a:prstGeom>
          <a:noFill/>
        </p:spPr>
        <p:txBody>
          <a:bodyPr wrap="square" rtlCol="0">
            <a:spAutoFit/>
          </a:bodyPr>
          <a:lstStyle/>
          <a:p>
            <a:pPr indent="457200">
              <a:lnSpc>
                <a:spcPct val="150000"/>
              </a:lnSpc>
            </a:pPr>
            <a:r>
              <a:rPr lang="en-US" altLang="zh-CN" sz="1400" b="1">
                <a:solidFill>
                  <a:schemeClr val="bg1"/>
                </a:solidFill>
                <a:latin typeface="微软雅黑" panose="020B0503020204020204" pitchFamily="34" charset="-122"/>
                <a:ea typeface="微软雅黑" panose="020B0503020204020204" pitchFamily="34" charset="-122"/>
              </a:rPr>
              <a:t>HFS+/HFSX</a:t>
            </a:r>
            <a:r>
              <a:rPr lang="zh-CN" altLang="en-US" sz="1400" b="1">
                <a:solidFill>
                  <a:schemeClr val="bg1"/>
                </a:solidFill>
                <a:latin typeface="微软雅黑" panose="020B0503020204020204" pitchFamily="34" charset="-122"/>
                <a:ea typeface="微软雅黑" panose="020B0503020204020204" pitchFamily="34" charset="-122"/>
              </a:rPr>
              <a:t>文件系统用</a:t>
            </a:r>
            <a:r>
              <a:rPr lang="en-US" altLang="zh-CN" sz="1400" b="1">
                <a:solidFill>
                  <a:schemeClr val="bg1"/>
                </a:solidFill>
                <a:latin typeface="微软雅黑" panose="020B0503020204020204" pitchFamily="34" charset="-122"/>
                <a:ea typeface="微软雅黑" panose="020B0503020204020204" pitchFamily="34" charset="-122"/>
              </a:rPr>
              <a:t>32-bit</a:t>
            </a:r>
            <a:r>
              <a:rPr lang="zh-CN" altLang="en-US" sz="1400" b="1">
                <a:solidFill>
                  <a:schemeClr val="bg1"/>
                </a:solidFill>
                <a:latin typeface="微软雅黑" panose="020B0503020204020204" pitchFamily="34" charset="-122"/>
                <a:ea typeface="微软雅黑" panose="020B0503020204020204" pitchFamily="34" charset="-122"/>
              </a:rPr>
              <a:t>记录分配块的数量，因此，最多可以管理</a:t>
            </a:r>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的</a:t>
            </a:r>
            <a:r>
              <a:rPr lang="en-US" altLang="zh-CN" sz="1400" b="1">
                <a:solidFill>
                  <a:schemeClr val="bg1"/>
                </a:solidFill>
                <a:latin typeface="微软雅黑" panose="020B0503020204020204" pitchFamily="34" charset="-122"/>
                <a:ea typeface="微软雅黑" panose="020B0503020204020204" pitchFamily="34" charset="-122"/>
              </a:rPr>
              <a:t>32</a:t>
            </a:r>
            <a:r>
              <a:rPr lang="zh-CN" altLang="en-US" sz="1400" b="1">
                <a:solidFill>
                  <a:schemeClr val="bg1"/>
                </a:solidFill>
                <a:latin typeface="微软雅黑" panose="020B0503020204020204" pitchFamily="34" charset="-122"/>
                <a:ea typeface="微软雅黑" panose="020B0503020204020204" pitchFamily="34" charset="-122"/>
              </a:rPr>
              <a:t>次方个分配块。一般情况下，分配块的大小为</a:t>
            </a:r>
            <a:r>
              <a:rPr lang="en-US" altLang="zh-CN" sz="1400" b="1">
                <a:solidFill>
                  <a:schemeClr val="bg1"/>
                </a:solidFill>
                <a:latin typeface="微软雅黑" panose="020B0503020204020204" pitchFamily="34" charset="-122"/>
                <a:ea typeface="微软雅黑" panose="020B0503020204020204" pitchFamily="34" charset="-122"/>
              </a:rPr>
              <a:t>4KB</a:t>
            </a:r>
            <a:r>
              <a:rPr lang="zh-CN" altLang="en-US" sz="1400" b="1">
                <a:solidFill>
                  <a:schemeClr val="bg1"/>
                </a:solidFill>
                <a:latin typeface="微软雅黑" panose="020B0503020204020204" pitchFamily="34" charset="-122"/>
                <a:ea typeface="微软雅黑" panose="020B0503020204020204" pitchFamily="34" charset="-122"/>
              </a:rPr>
              <a:t>。所有的文件结构，包括卷头，都包含在一个或者几个分配块中。这点不同于</a:t>
            </a:r>
            <a:r>
              <a:rPr lang="en-US" altLang="zh-CN" sz="1400" b="1">
                <a:solidFill>
                  <a:schemeClr val="bg1"/>
                </a:solidFill>
                <a:latin typeface="微软雅黑" panose="020B0503020204020204" pitchFamily="34" charset="-122"/>
                <a:ea typeface="微软雅黑" panose="020B0503020204020204" pitchFamily="34" charset="-122"/>
              </a:rPr>
              <a:t>HFS</a:t>
            </a:r>
            <a:r>
              <a:rPr lang="zh-CN" altLang="en-US" sz="1400" b="1">
                <a:solidFill>
                  <a:schemeClr val="bg1"/>
                </a:solidFill>
                <a:latin typeface="微软雅黑" panose="020B0503020204020204" pitchFamily="34" charset="-122"/>
                <a:ea typeface="微软雅黑" panose="020B0503020204020204" pitchFamily="34" charset="-122"/>
              </a:rPr>
              <a:t>，</a:t>
            </a:r>
            <a:r>
              <a:rPr lang="en-US" altLang="zh-CN" sz="1400" b="1">
                <a:solidFill>
                  <a:schemeClr val="bg1"/>
                </a:solidFill>
                <a:latin typeface="微软雅黑" panose="020B0503020204020204" pitchFamily="34" charset="-122"/>
                <a:ea typeface="微软雅黑" panose="020B0503020204020204" pitchFamily="34" charset="-122"/>
              </a:rPr>
              <a:t>HFS</a:t>
            </a:r>
            <a:r>
              <a:rPr lang="zh-CN" altLang="en-US" sz="1400" b="1">
                <a:solidFill>
                  <a:schemeClr val="bg1"/>
                </a:solidFill>
                <a:latin typeface="微软雅黑" panose="020B0503020204020204" pitchFamily="34" charset="-122"/>
                <a:ea typeface="微软雅黑" panose="020B0503020204020204" pitchFamily="34" charset="-122"/>
              </a:rPr>
              <a:t>中的特殊结构</a:t>
            </a:r>
            <a:r>
              <a:rPr lang="en-US" altLang="zh-CN" sz="1400" b="1">
                <a:solidFill>
                  <a:schemeClr val="bg1"/>
                </a:solidFill>
                <a:latin typeface="微软雅黑" panose="020B0503020204020204" pitchFamily="34" charset="-122"/>
                <a:ea typeface="微软雅黑" panose="020B0503020204020204" pitchFamily="34" charset="-122"/>
              </a:rPr>
              <a:t>(</a:t>
            </a:r>
            <a:r>
              <a:rPr lang="zh-CN" altLang="en-US" sz="1400" b="1">
                <a:solidFill>
                  <a:schemeClr val="bg1"/>
                </a:solidFill>
                <a:latin typeface="微软雅黑" panose="020B0503020204020204" pitchFamily="34" charset="-122"/>
                <a:ea typeface="微软雅黑" panose="020B0503020204020204" pitchFamily="34" charset="-122"/>
              </a:rPr>
              <a:t>包括启动块、主目录块和位不属于任何分配块。为了减少文件碎片的产生，</a:t>
            </a:r>
            <a:r>
              <a:rPr lang="en-US" altLang="zh-CN" sz="1400" b="1">
                <a:solidFill>
                  <a:schemeClr val="bg1"/>
                </a:solidFill>
                <a:latin typeface="微软雅黑" panose="020B0503020204020204" pitchFamily="34" charset="-122"/>
                <a:ea typeface="微软雅黑" panose="020B0503020204020204" pitchFamily="34" charset="-122"/>
              </a:rPr>
              <a:t>HFS+/HFSX</a:t>
            </a:r>
            <a:r>
              <a:rPr lang="zh-CN" altLang="en-US" sz="1400" b="1">
                <a:solidFill>
                  <a:schemeClr val="bg1"/>
                </a:solidFill>
                <a:latin typeface="微软雅黑" panose="020B0503020204020204" pitchFamily="34" charset="-122"/>
                <a:ea typeface="微软雅黑" panose="020B0503020204020204" pitchFamily="34" charset="-122"/>
              </a:rPr>
              <a:t>在为文件分配存储空间的时候，会尽可能地为其分配一组连续的分配块或块组。块组的大小通常为分配块大小的整数倍，这个值在卷头中说明。</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3058315" y="4701311"/>
            <a:ext cx="3027367" cy="307777"/>
          </a:xfrm>
          <a:prstGeom prst="rect">
            <a:avLst/>
          </a:prstGeom>
        </p:spPr>
        <p:txBody>
          <a:bodyPr wrap="none">
            <a:spAutoFit/>
          </a:bodyPr>
          <a:lstStyle/>
          <a:p>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 HFS+/HFSX</a:t>
            </a:r>
            <a:r>
              <a:rPr lang="zh-CN" altLang="en-US" sz="1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文件系统结构图</a:t>
            </a:r>
            <a:endParaRPr lang="zh-CN" altLang="en-US" b="1">
              <a:solidFill>
                <a:schemeClr val="bg1"/>
              </a:solidFill>
              <a:latin typeface="微软雅黑" panose="020B0503020204020204" pitchFamily="34" charset="-122"/>
              <a:ea typeface="微软雅黑" panose="020B0503020204020204" pitchFamily="34" charset="-122"/>
            </a:endParaRPr>
          </a:p>
        </p:txBody>
      </p:sp>
      <p:pic>
        <p:nvPicPr>
          <p:cNvPr id="16" name="图片 15"/>
          <p:cNvPicPr/>
          <p:nvPr/>
        </p:nvPicPr>
        <p:blipFill>
          <a:blip r:embed="rId3" cstate="print"/>
          <a:srcRect/>
          <a:stretch>
            <a:fillRect/>
          </a:stretch>
        </p:blipFill>
        <p:spPr bwMode="auto">
          <a:xfrm>
            <a:off x="2069782" y="2680742"/>
            <a:ext cx="5004435" cy="1983625"/>
          </a:xfrm>
          <a:prstGeom prst="rect">
            <a:avLst/>
          </a:prstGeom>
          <a:noFill/>
          <a:ln w="9525">
            <a:noFill/>
            <a:miter lim="800000"/>
            <a:headEnd/>
            <a:tailEnd/>
          </a:ln>
        </p:spPr>
      </p:pic>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68450" y="1075325"/>
            <a:ext cx="8233376" cy="3782895"/>
          </a:xfrm>
          <a:prstGeom prst="rect">
            <a:avLst/>
          </a:prstGeom>
          <a:noFill/>
        </p:spPr>
        <p:txBody>
          <a:bodyPr wrap="square" rtlCol="0">
            <a:spAutoFit/>
          </a:bodyPr>
          <a:lstStyle/>
          <a:p>
            <a:pPr indent="457200">
              <a:lnSpc>
                <a:spcPct val="150000"/>
              </a:lnSpc>
            </a:pPr>
            <a:r>
              <a:rPr lang="en-US" altLang="zh-CN" sz="1800" b="1">
                <a:solidFill>
                  <a:schemeClr val="bg1"/>
                </a:solidFill>
                <a:latin typeface="微软雅黑" panose="020B0503020204020204" pitchFamily="34" charset="-122"/>
                <a:ea typeface="微软雅黑" panose="020B0503020204020204" pitchFamily="34" charset="-122"/>
              </a:rPr>
              <a:t>HFS+</a:t>
            </a:r>
            <a:r>
              <a:rPr lang="zh-CN" altLang="en-US" sz="1800" b="1">
                <a:solidFill>
                  <a:schemeClr val="bg1"/>
                </a:solidFill>
                <a:latin typeface="微软雅黑" panose="020B0503020204020204" pitchFamily="34" charset="-122"/>
                <a:ea typeface="微软雅黑" panose="020B0503020204020204" pitchFamily="34" charset="-122"/>
              </a:rPr>
              <a:t>宗卷的前两个扇区是保留不用的，一般为空扇区，没有任何数据，但这两个保留不用的扇区所在的块在分配文件内会被标记为“已使用” 。宗卷的第三个扇区也就是</a:t>
            </a:r>
            <a:r>
              <a:rPr lang="en-US" altLang="zh-CN" sz="1800" b="1">
                <a:solidFill>
                  <a:schemeClr val="bg1"/>
                </a:solidFill>
                <a:latin typeface="微软雅黑" panose="020B0503020204020204" pitchFamily="34" charset="-122"/>
                <a:ea typeface="微软雅黑" panose="020B0503020204020204" pitchFamily="34" charset="-122"/>
              </a:rPr>
              <a:t>2</a:t>
            </a:r>
            <a:r>
              <a:rPr lang="zh-CN" altLang="en-US" sz="1800" b="1">
                <a:solidFill>
                  <a:schemeClr val="bg1"/>
                </a:solidFill>
                <a:latin typeface="微软雅黑" panose="020B0503020204020204" pitchFamily="34" charset="-122"/>
                <a:ea typeface="微软雅黑" panose="020B0503020204020204" pitchFamily="34" charset="-122"/>
              </a:rPr>
              <a:t>号扇区称为“卷头”。文件系统中的</a:t>
            </a:r>
            <a:r>
              <a:rPr lang="en-US" altLang="zh-CN" sz="1800" b="1">
                <a:solidFill>
                  <a:schemeClr val="bg1"/>
                </a:solidFill>
                <a:latin typeface="微软雅黑" panose="020B0503020204020204" pitchFamily="34" charset="-122"/>
                <a:ea typeface="微软雅黑" panose="020B0503020204020204" pitchFamily="34" charset="-122"/>
              </a:rPr>
              <a:t>5</a:t>
            </a:r>
            <a:r>
              <a:rPr lang="zh-CN" altLang="en-US" sz="1800" b="1">
                <a:solidFill>
                  <a:schemeClr val="bg1"/>
                </a:solidFill>
                <a:latin typeface="微软雅黑" panose="020B0503020204020204" pitchFamily="34" charset="-122"/>
                <a:ea typeface="微软雅黑" panose="020B0503020204020204" pitchFamily="34" charset="-122"/>
              </a:rPr>
              <a:t>个元文件并没有被存放在一起，而是在宗卷中分布存储，它们的地址在卷头中有具体的描述。在宗卷的倒数第二个扇区处，是卷头的一个备份，最后一个扇区则保留不用。</a:t>
            </a:r>
          </a:p>
          <a:p>
            <a:pPr indent="457200">
              <a:lnSpc>
                <a:spcPct val="150000"/>
              </a:lnSpc>
            </a:pPr>
            <a:r>
              <a:rPr lang="zh-CN" altLang="en-US" sz="1800" b="1">
                <a:solidFill>
                  <a:schemeClr val="bg1"/>
                </a:solidFill>
                <a:latin typeface="微软雅黑" panose="020B0503020204020204" pitchFamily="34" charset="-122"/>
                <a:ea typeface="微软雅黑" panose="020B0503020204020204" pitchFamily="34" charset="-122"/>
              </a:rPr>
              <a:t>如果宗卷所包含的扇区数不是块大小的整数倍，那么宗卷的最后一个块的后面就会有不够一个块大小的几个扇区，这几个扇区不再文件系统的块计数之内，这时备份卷头的位置就会在最后一个块之外，在这种情况下，最后一个块也会被保留而不被占用。</a:t>
            </a:r>
          </a:p>
        </p:txBody>
      </p:sp>
    </p:spTree>
    <p:extLst>
      <p:ext uri="{BB962C8B-B14F-4D97-AF65-F5344CB8AC3E}">
        <p14:creationId xmlns:p14="http://schemas.microsoft.com/office/powerpoint/2010/main" val="37249559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1052</TotalTime>
  <Words>3580</Words>
  <Application>Microsoft Office PowerPoint</Application>
  <PresentationFormat>全屏显示(16:9)</PresentationFormat>
  <Paragraphs>259</Paragraphs>
  <Slides>26</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Aharoni</vt:lpstr>
      <vt:lpstr>Arial Unicode MS</vt:lpstr>
      <vt:lpstr>DIN-BoldItalic</vt:lpstr>
      <vt:lpstr>Impact MT Std</vt:lpstr>
      <vt:lpstr>Open Sans</vt:lpstr>
      <vt:lpstr>等线</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190</cp:revision>
  <dcterms:created xsi:type="dcterms:W3CDTF">2016-11-03T10:55:35Z</dcterms:created>
  <dcterms:modified xsi:type="dcterms:W3CDTF">2021-01-01T08:57:21Z</dcterms:modified>
</cp:coreProperties>
</file>