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301" r:id="rId10"/>
    <p:sldId id="302" r:id="rId11"/>
    <p:sldId id="303" r:id="rId12"/>
    <p:sldId id="304" r:id="rId13"/>
    <p:sldId id="281" r:id="rId14"/>
    <p:sldId id="287" r:id="rId15"/>
    <p:sldId id="288" r:id="rId16"/>
    <p:sldId id="289" r:id="rId17"/>
    <p:sldId id="290" r:id="rId18"/>
    <p:sldId id="291" r:id="rId19"/>
    <p:sldId id="282" r:id="rId20"/>
    <p:sldId id="295" r:id="rId21"/>
    <p:sldId id="283" r:id="rId22"/>
    <p:sldId id="296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299" r:id="rId3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6" autoAdjust="0"/>
    <p:restoredTop sz="94660"/>
  </p:normalViewPr>
  <p:slideViewPr>
    <p:cSldViewPr snapToGrid="0">
      <p:cViewPr>
        <p:scale>
          <a:sx n="70" d="100"/>
          <a:sy n="70" d="100"/>
        </p:scale>
        <p:origin x="66" y="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38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290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761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493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9247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234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16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1099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1567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313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9558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830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58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785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108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860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JPG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图片格式的基本结构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37345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修复技巧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553291" y="979929"/>
            <a:ext cx="5463491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常见图片的数据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0" y="1209675"/>
            <a:ext cx="8265049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(7) 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扫描开始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SOS(Start of Scan)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扫描开始长度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(start of scan length)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顔色分量数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(number of color components)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每个顔色分量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压缩图像资料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(compressed image data)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(8) 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图像结束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EOI(End of Image)</a:t>
            </a:r>
          </a:p>
        </p:txBody>
      </p:sp>
    </p:spTree>
    <p:extLst>
      <p:ext uri="{BB962C8B-B14F-4D97-AF65-F5344CB8AC3E}">
        <p14:creationId xmlns:p14="http://schemas.microsoft.com/office/powerpoint/2010/main" val="181940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506797"/>
              </p:ext>
            </p:extLst>
          </p:nvPr>
        </p:nvGraphicFramePr>
        <p:xfrm>
          <a:off x="571164" y="1085659"/>
          <a:ext cx="8095165" cy="3863340"/>
        </p:xfrm>
        <a:graphic>
          <a:graphicData uri="http://schemas.openxmlformats.org/drawingml/2006/table">
            <a:tbl>
              <a:tblPr firstRow="1" bandRow="1"/>
              <a:tblGrid>
                <a:gridCol w="547952"/>
                <a:gridCol w="1160060"/>
                <a:gridCol w="1310185"/>
                <a:gridCol w="3457935"/>
                <a:gridCol w="1619033"/>
              </a:tblGrid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50" b="1" dirty="0" smtClean="0">
                          <a:solidFill>
                            <a:schemeClr val="bg1"/>
                          </a:solidFill>
                        </a:rPr>
                        <a:t>偏移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长度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内容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块的名称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byte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0xFFD8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(Start of </a:t>
                      </a:r>
                      <a:r>
                        <a:rPr lang="en-US" altLang="zh-CN" sz="135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Image,SOI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图像开始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byte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0xFFE0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APP0(JFIF application segment) 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JFIF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应用资料块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bytes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length of APP0 block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APP0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块的长度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bytes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"JFIF"+"0" 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识别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APP0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标记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byte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主要版本号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如版本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1.02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中的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byte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次要版本号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如版本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1.02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中的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02)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byte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Y densities&gt;        X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和</a:t>
                      </a:r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的密度单位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bytes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水平方向图元密度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bytes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垂直方向图元密度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byte 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缩略图水平图元数目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byte 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缩略图垂直图元数目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byte 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0xFFD9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(EOI) end-of-file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图像文件结束标记</a:t>
                      </a:r>
                      <a:endParaRPr lang="zh-CN" altLang="en-US" sz="13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34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0849" y="2226030"/>
            <a:ext cx="30167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JPG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图片格式基本结构依次为：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FFD8(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图片开头标志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、各个段标记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(FFDB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FFC0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FFC4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FFDA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等等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。具体结构如下图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089C5E0-0672-47A7-A4BE-56B0044C9BB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5555" y="1261143"/>
            <a:ext cx="2714625" cy="276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5122457" y="4191262"/>
            <a:ext cx="2585068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4-1 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图片格式结构图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35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089C5E0-0672-47A7-A4BE-56B0044C9BB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603" y="2104768"/>
            <a:ext cx="1180147" cy="129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724376" y="3735523"/>
            <a:ext cx="276460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4-2 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图片无法正常打开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打开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格式图片无法正常打开提示无法读取该文件或提示无法查看操作，如下图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4-2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089C5E0-0672-47A7-A4BE-56B0044C9BB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750" y="2104768"/>
            <a:ext cx="2767877" cy="129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559054" y="4445096"/>
            <a:ext cx="2046459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64042E4-7816-4B8C-A37D-E86C749EB51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3511" y="1208773"/>
            <a:ext cx="4017942" cy="35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6">
            <a:extLst>
              <a:ext uri="{FF2B5EF4-FFF2-40B4-BE49-F238E27FC236}">
                <a16:creationId xmlns=""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7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点击确定按钮，用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软件打开该文件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(8.JPG)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64042E4-7816-4B8C-A37D-E86C749EB51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3512" y="1588131"/>
            <a:ext cx="4017940" cy="262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5325451" y="4607806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4-4 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图片数据区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B5450E5-0E33-4AF1-9F42-B3FBA728772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5201" y="1145853"/>
            <a:ext cx="3267357" cy="335714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图片后，直接就可以看到该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的数据了。我们发现该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其中一段标记和长度已经被破坏，如下图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5280737" y="461276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4-5 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图片正确数据区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A9A7894-47E5-4246-A80A-C35037AA19B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9946" y="1279758"/>
            <a:ext cx="3164453" cy="328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只要把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图片的固定段标记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原本第一处的段标记是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现被破坏为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FFBB)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改过来以及固定长度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图片的长度是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，由于被破坏现为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是多少即可，如下图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392773" y="448402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4-6 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图片正常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289BC3A-A931-4913-8D9D-AF0116E659E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7939" y="1276723"/>
            <a:ext cx="3198667" cy="2996416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4412658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把原来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，点击保存按钮，然后重新打开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图片就可以正常打开，如下图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=""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=""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图片的基本结构及其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图片各个参数。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图片破坏恢复流程。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128076"/>
              </p:ext>
            </p:extLst>
          </p:nvPr>
        </p:nvGraphicFramePr>
        <p:xfrm>
          <a:off x="911676" y="2225739"/>
          <a:ext cx="7317925" cy="2721667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0063" marR="70063" marT="35031" marB="35031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0" dirty="0" smtClean="0">
                          <a:effectLst/>
                        </a:rPr>
                        <a:t>任务四</a:t>
                      </a:r>
                    </a:p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kern="0" dirty="0" smtClean="0">
                          <a:effectLst/>
                        </a:rPr>
                        <a:t>JPG</a:t>
                      </a:r>
                      <a:r>
                        <a:rPr lang="zh-CN" altLang="en-US" sz="1100" kern="0" dirty="0" smtClean="0">
                          <a:effectLst/>
                        </a:rPr>
                        <a:t>、</a:t>
                      </a:r>
                      <a:r>
                        <a:rPr lang="en-US" altLang="zh-CN" sz="1100" kern="0" dirty="0" smtClean="0">
                          <a:effectLst/>
                        </a:rPr>
                        <a:t>PNG</a:t>
                      </a:r>
                      <a:r>
                        <a:rPr lang="zh-CN" altLang="en-US" sz="1100" kern="0" dirty="0" smtClean="0">
                          <a:effectLst/>
                        </a:rPr>
                        <a:t>、</a:t>
                      </a:r>
                      <a:r>
                        <a:rPr lang="en-US" altLang="zh-CN" sz="1100" kern="0" dirty="0" smtClean="0">
                          <a:effectLst/>
                        </a:rPr>
                        <a:t>BMP</a:t>
                      </a:r>
                      <a:r>
                        <a:rPr lang="zh-CN" altLang="en-US" sz="1100" kern="0" dirty="0" smtClean="0">
                          <a:effectLst/>
                        </a:rPr>
                        <a:t>、</a:t>
                      </a:r>
                      <a:r>
                        <a:rPr lang="en-US" altLang="zh-CN" sz="1100" kern="0" dirty="0" smtClean="0">
                          <a:effectLst/>
                        </a:rPr>
                        <a:t>GIF</a:t>
                      </a:r>
                      <a:r>
                        <a:rPr lang="zh-CN" altLang="en-US" sz="1100" kern="0" dirty="0" smtClean="0">
                          <a:effectLst/>
                        </a:rPr>
                        <a:t>故障恢复</a:t>
                      </a:r>
                      <a:endParaRPr lang="zh-CN" altLang="en-US" sz="1100" kern="0" dirty="0">
                        <a:effectLst/>
                      </a:endParaRPr>
                    </a:p>
                  </a:txBody>
                  <a:tcPr marL="70063" marR="70063" marT="35031" marB="35031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操作评价</a:t>
                      </a:r>
                      <a:endParaRPr lang="zh-CN" sz="11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1.</a:t>
                      </a:r>
                      <a:r>
                        <a:rPr lang="zh-CN" altLang="en-US" sz="900" kern="100" dirty="0" smtClean="0">
                          <a:effectLst/>
                        </a:rPr>
                        <a:t>熟练使用</a:t>
                      </a:r>
                      <a:r>
                        <a:rPr lang="en-US" altLang="zh-CN" sz="900" kern="100" dirty="0" err="1" smtClean="0">
                          <a:effectLst/>
                        </a:rPr>
                        <a:t>Winhex</a:t>
                      </a:r>
                      <a:r>
                        <a:rPr lang="zh-CN" altLang="en-US" sz="900" kern="100" dirty="0" smtClean="0">
                          <a:effectLst/>
                        </a:rPr>
                        <a:t>软件修复</a:t>
                      </a:r>
                      <a:r>
                        <a:rPr lang="en-US" altLang="zh-CN" sz="900" kern="100" dirty="0" smtClean="0">
                          <a:effectLst/>
                        </a:rPr>
                        <a:t>JPG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PNG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BMP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GIF</a:t>
                      </a:r>
                      <a:r>
                        <a:rPr lang="zh-CN" altLang="en-US" sz="900" kern="100" dirty="0" smtClean="0">
                          <a:effectLst/>
                        </a:rPr>
                        <a:t>图片数据；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2.</a:t>
                      </a:r>
                      <a:r>
                        <a:rPr lang="zh-CN" altLang="en-US" sz="900" kern="100" dirty="0" smtClean="0">
                          <a:effectLst/>
                        </a:rPr>
                        <a:t>快速定位</a:t>
                      </a:r>
                      <a:r>
                        <a:rPr lang="en-US" altLang="zh-CN" sz="900" kern="100" dirty="0" smtClean="0">
                          <a:effectLst/>
                        </a:rPr>
                        <a:t>JPG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PNG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BMP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GIF</a:t>
                      </a:r>
                      <a:r>
                        <a:rPr lang="zh-CN" altLang="en-US" sz="900" kern="100" dirty="0" smtClean="0">
                          <a:effectLst/>
                        </a:rPr>
                        <a:t>图片各个参数的位置。</a:t>
                      </a:r>
                      <a:endParaRPr lang="zh-CN" altLang="en-US" sz="900" kern="100" dirty="0">
                        <a:effectLst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成果评价</a:t>
                      </a:r>
                      <a:endParaRPr lang="zh-CN" sz="11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1.</a:t>
                      </a:r>
                      <a:r>
                        <a:rPr lang="zh-CN" altLang="en-US" sz="900" kern="100" dirty="0" smtClean="0">
                          <a:effectLst/>
                        </a:rPr>
                        <a:t>了解</a:t>
                      </a:r>
                      <a:r>
                        <a:rPr lang="en-US" altLang="zh-CN" sz="900" kern="100" dirty="0" smtClean="0">
                          <a:effectLst/>
                        </a:rPr>
                        <a:t>JPG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PNG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BMP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GIF</a:t>
                      </a:r>
                      <a:r>
                        <a:rPr lang="zh-CN" altLang="en-US" sz="900" kern="100" dirty="0" smtClean="0">
                          <a:effectLst/>
                        </a:rPr>
                        <a:t>图片系统结构；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2.</a:t>
                      </a:r>
                      <a:r>
                        <a:rPr lang="zh-CN" altLang="en-US" sz="900" kern="100" dirty="0" smtClean="0">
                          <a:effectLst/>
                        </a:rPr>
                        <a:t>完成案例中</a:t>
                      </a:r>
                      <a:r>
                        <a:rPr lang="en-US" altLang="zh-CN" sz="900" kern="100" dirty="0" smtClean="0">
                          <a:effectLst/>
                        </a:rPr>
                        <a:t>JPG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PNG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BMP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GIF</a:t>
                      </a:r>
                      <a:r>
                        <a:rPr lang="zh-CN" altLang="en-US" sz="900" kern="100" dirty="0" smtClean="0">
                          <a:effectLst/>
                        </a:rPr>
                        <a:t>图片修复任务。</a:t>
                      </a:r>
                      <a:endParaRPr lang="zh-CN" altLang="en-US" sz="900" kern="100" dirty="0">
                        <a:effectLst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673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chemeClr val="bg1"/>
                          </a:solidFill>
                          <a:effectLst/>
                        </a:rPr>
                        <a:t>合计（满分</a:t>
                      </a: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r>
                        <a:rPr lang="zh-CN" sz="1100" kern="0" dirty="0">
                          <a:solidFill>
                            <a:schemeClr val="bg1"/>
                          </a:solidFill>
                          <a:effectLst/>
                        </a:rPr>
                        <a:t>分）</a:t>
                      </a: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6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结构分析及各个参数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0000-0001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D8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（文件头）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0002-0013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段，其中：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0002-0003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E0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 标记）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0004-0005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0006-000A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4A 46 49 46 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JFIF”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ASCII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码）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000B-000C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（主次版本号＝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000D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（密度单位为 点数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英寸）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000E-0011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00 60 00 60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（水平和垂直的密度均为每英寸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0012-0013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（没有缩略图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6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0014-0058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DQT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段，其中：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0014-0015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DB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（段标记）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0016-0017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00 43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0018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8bit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0019-0058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0059-009D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段，其中：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0059-005A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DB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（段标记）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005B-005C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00 43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005D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8bit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005E-009D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6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009E-00B0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SOF0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段，其中：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009E-009F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C0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（段标记）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00A0-00A1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00A2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（样 本精度＝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8bit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00A3-00A6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00 18 00 20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（图像高＝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，图像宽＝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00A7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（组件 数量＝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YCbCr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彩色图）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00A8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，这是亮度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组件）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00A9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（化为二进 制＝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00100010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，表明垂直和水平采样系数均＝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00AA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的量化表）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00AB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，这是色度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组件）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</p:spTree>
    <p:extLst>
      <p:ext uri="{BB962C8B-B14F-4D97-AF65-F5344CB8AC3E}">
        <p14:creationId xmlns:p14="http://schemas.microsoft.com/office/powerpoint/2010/main" val="1623942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6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00AC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（化为二进制＝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00010001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，表明垂直和水平采样系 数均＝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00AD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的量化表）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00AE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，这是色度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组件）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00AF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（化为二进制＝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00010001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，表明垂直和水平采样系数均＝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00B0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的量 化表）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00B1-00D1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段，其中：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00B1-00B2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C4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（段标记）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00B3-00B4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1F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00B5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00B6-00C5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：这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个数字之和＝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，说明下面的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值表的长度＝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</p:spTree>
    <p:extLst>
      <p:ext uri="{BB962C8B-B14F-4D97-AF65-F5344CB8AC3E}">
        <p14:creationId xmlns:p14="http://schemas.microsoft.com/office/powerpoint/2010/main" val="3202808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6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00C6-00D1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值表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00D2-0188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段，这是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表，参照上面分析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0189-01A9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段，这是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表，参照上面分析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01AA-0260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段，这是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表，参照上面分析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0261-026E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SOS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段，其中：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0261-0262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DA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（段标记）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0263-0264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（段长度＝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0265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（组件数量＝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0266-0267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（组件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组件，使用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0268-0269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02 11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（组件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 件，使用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</p:spTree>
    <p:extLst>
      <p:ext uri="{BB962C8B-B14F-4D97-AF65-F5344CB8AC3E}">
        <p14:creationId xmlns:p14="http://schemas.microsoft.com/office/powerpoint/2010/main" val="3235009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88609"/>
            <a:ext cx="7970287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026A-026B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03 11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（组件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组件，使用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表号＝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026C-026E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3F 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（几乎每个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文件中这３个字节的值都相同，但用途不明）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026F-0282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：图像压缩数据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0283-0284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D9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（文 件尾）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908318" y="517193"/>
            <a:ext cx="269888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结构分析及各个参数说明</a:t>
            </a:r>
          </a:p>
        </p:txBody>
      </p:sp>
    </p:spTree>
    <p:extLst>
      <p:ext uri="{BB962C8B-B14F-4D97-AF65-F5344CB8AC3E}">
        <p14:creationId xmlns:p14="http://schemas.microsoft.com/office/powerpoint/2010/main" val="2223637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097537"/>
            <a:ext cx="7970287" cy="388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图像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 4D 5A 00 00 00 00 00 00 00 36 00 00 00 28 00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00 00 03 00 00 00 03 00 00 00 01 00 18 00 00 00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00 00 24 00 00 00 00 00 00 00 00 00 00 00 00 00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00 00 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00 00 00 00 00 00 00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00 00 00 00 00 00 00 00 00 00 00 00 00 00 00 00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00 00 00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图像是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3×3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的，左下和右上两个象素为白色，其余均为黑色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 4D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bfType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，这两个字节是固定的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"BM"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，表示该文件是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67794" y="517193"/>
            <a:ext cx="27799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</a:p>
        </p:txBody>
      </p:sp>
    </p:spTree>
    <p:extLst>
      <p:ext uri="{BB962C8B-B14F-4D97-AF65-F5344CB8AC3E}">
        <p14:creationId xmlns:p14="http://schemas.microsoft.com/office/powerpoint/2010/main" val="2691757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138481"/>
            <a:ext cx="7970287" cy="365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5A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文件的大小，是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bfSize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，由于内存高低位颠倒，所以文件大小为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&amp;H0000005A=90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bfReserved1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，无意义。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bfReserved2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，无意义。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36 00 00 00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数据在文件中的偏移量，是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bfOffBits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，由于内存高低位颠倒，所以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&amp;H00000036=54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结构体结束，总共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字节，下面是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28 00 00 00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biSize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，由于内存高低位颠倒，所以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&amp;H00000028=40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 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biWidth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文件的宽度，由于内存高低位颠倒，所以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文件宽度为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&amp;H00000003=3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67794" y="517193"/>
            <a:ext cx="27799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</a:p>
        </p:txBody>
      </p:sp>
    </p:spTree>
    <p:extLst>
      <p:ext uri="{BB962C8B-B14F-4D97-AF65-F5344CB8AC3E}">
        <p14:creationId xmlns:p14="http://schemas.microsoft.com/office/powerpoint/2010/main" val="336730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=""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=""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532722" y="1294805"/>
            <a:ext cx="3267308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客户：我的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盘在使用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时打开里面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的图片发现居然打不开。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</a:t>
            </a:r>
            <a:r>
              <a:rPr lang="zh-CN" altLang="en-US" sz="16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分区图片格式是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16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6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580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biHeight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文件的高度，由于内存高低位颠倒，所以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文件高度为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&amp;H00000003=3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biPlanes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表示的平面数，显然只有一个平面，该值恒为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，由于内存高低位颠倒，所以平面数为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&amp;H0001=1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biBitCount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图片的颜色位数，由于内存高低位颠倒，所以颜色位数为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&amp;H0018=24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位色。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biCompression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，全为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表示图片未压缩。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biSizeImage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数据区的容量大小，由于内存高低位颠倒，所以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&amp;H00000024=36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biXPelsPerMeter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，表示图片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轴每米多少像素，可省略不写。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67794" y="517193"/>
            <a:ext cx="27799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</a:p>
        </p:txBody>
      </p:sp>
    </p:spTree>
    <p:extLst>
      <p:ext uri="{BB962C8B-B14F-4D97-AF65-F5344CB8AC3E}">
        <p14:creationId xmlns:p14="http://schemas.microsoft.com/office/powerpoint/2010/main" val="4094215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biYPelsPerMeter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，表示图片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轴每米多少像素，可省略不写。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biClrUsed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，表示使用了多少个颜色索引表，这里等于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，没有颜色索引表。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结构体的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biClrImportant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，表示有多少个重要的颜色，等于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时表示所有颜色都很重要。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结构体结束，总共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BITMAPFILEHEADER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结构体加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结构体等于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14+40=54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，正好满足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的偏移量，所以后面就是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数据区。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67794" y="517193"/>
            <a:ext cx="27799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</a:p>
        </p:txBody>
      </p:sp>
    </p:spTree>
    <p:extLst>
      <p:ext uri="{BB962C8B-B14F-4D97-AF65-F5344CB8AC3E}">
        <p14:creationId xmlns:p14="http://schemas.microsoft.com/office/powerpoint/2010/main" val="222729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34017"/>
            <a:ext cx="797028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由于从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BITMAPINFOHEADER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结构体得知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位色，所以一个像素只使用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这是一个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3*3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像素的图片，前面这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个像素就是图片的最底部的一行，从左到右，因为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扫描行是上下颠倒的，但是左右不颠倒。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67794" y="517193"/>
            <a:ext cx="27799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</a:p>
        </p:txBody>
      </p:sp>
    </p:spTree>
    <p:extLst>
      <p:ext uri="{BB962C8B-B14F-4D97-AF65-F5344CB8AC3E}">
        <p14:creationId xmlns:p14="http://schemas.microsoft.com/office/powerpoint/2010/main" val="263308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91323" y="933761"/>
            <a:ext cx="7970287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另外，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数据规定，每个扫描行的字节数必须是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字节的整数倍，不足的需补零凑够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字节的整数倍，这里每行的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个像素只有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字节，需补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字节凑够一个扫描行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字节才满足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字节的整数倍，所以接下来的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字节为：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扫描行填充字节，无意义。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扫描行填充字节，无意义。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个像素颜色，蓝：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，红：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&amp;HFF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扫描行填充字节，无意义。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67794" y="517193"/>
            <a:ext cx="27799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图片结构分析及参数说明</a:t>
            </a:r>
          </a:p>
        </p:txBody>
      </p:sp>
    </p:spTree>
    <p:extLst>
      <p:ext uri="{BB962C8B-B14F-4D97-AF65-F5344CB8AC3E}">
        <p14:creationId xmlns:p14="http://schemas.microsoft.com/office/powerpoint/2010/main" val="3666642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91323" y="1042945"/>
            <a:ext cx="7970287" cy="3911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图片结构分析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1)PNG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文件标志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文件标志由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字节数据组成：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89 50 4E 47 0D 0A 1A 0Ah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 4E 47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ASCII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"PNG"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．数据块（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chunks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紧跟在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文件标志后面的数据是数据块（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），数据块（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）分为两类：关键数据块（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critical 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）和辅助数据块（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ancillary 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critical chunk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文件中是必须有的，而辅助数据块（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ancillary 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）是可选的。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critical 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部分组成：文件头数据块（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IHDR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）、调色板数据块（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PLTE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）、图像数据块（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）和图像结束数据（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IEND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），其中调色板数据块（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PLTE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）根据图像的色深可选。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308620" y="517193"/>
            <a:ext cx="189827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</a:t>
            </a:r>
          </a:p>
        </p:txBody>
      </p:sp>
    </p:spTree>
    <p:extLst>
      <p:ext uri="{BB962C8B-B14F-4D97-AF65-F5344CB8AC3E}">
        <p14:creationId xmlns:p14="http://schemas.microsoft.com/office/powerpoint/2010/main" val="320431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327548" y="1998288"/>
            <a:ext cx="4053381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辅助数据块（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ancillary chunks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）一共有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个，这些辅助数据块包含了很多信息，辅助数据块不是必须包含的。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文件的关键数据块和辅助数据块的组织顺序如图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308620" y="517193"/>
            <a:ext cx="189827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928752" y="4156482"/>
            <a:ext cx="319617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4-7 PNG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文件的关键数据块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(critical chunks)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组织顺序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883" y="1579567"/>
            <a:ext cx="4313210" cy="241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8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64028" y="1452377"/>
            <a:ext cx="81067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图片结构分析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文件内部是按块划分的，包括控制块（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Control Block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）和数据块（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Data Sub-blocks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）两种。控制块是控制数据块行为的，根据不同的控制块包含一些不同的控制参数； 数据块只包含一些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8-bit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的字符流，由它前面的控制块来决定它的功能，每个数据块大小从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 数据块的第一个字节指出这个数据块大小（字节数）， 计算数据块的大小时不包括这个字节，所以一个空的数据块有一个字节，那就是数据块的大小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0×00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 下表是一个数据块的结构：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 -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全局颜色列表标志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(Global Color Table Flag)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，当置位时表示有全局颜色列表，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pixel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值有意义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-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颜色深度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(Color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ResoluTion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cr+1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确定图象的颜色深度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 -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分类标志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(Sort Flag)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，如果置位表示全局颜色列表分类排列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82447" y="517193"/>
            <a:ext cx="17411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</a:t>
            </a:r>
          </a:p>
        </p:txBody>
      </p:sp>
    </p:spTree>
    <p:extLst>
      <p:ext uri="{BB962C8B-B14F-4D97-AF65-F5344CB8AC3E}">
        <p14:creationId xmlns:p14="http://schemas.microsoft.com/office/powerpoint/2010/main" val="21409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59610" y="1016643"/>
            <a:ext cx="87423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pixel -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全局颜色列表大小，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pixel+1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确定颜色列表的索引数（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pixel+1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次方）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连续的和交织的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由图象标识符的交织标志控制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。连续方式按从左到右、从上到下的顺序排列图象的光栅数据；交织图象按下面的方法处理光栅数据，如下图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1182447" y="517193"/>
            <a:ext cx="17411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图片结构分析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627447" y="457956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4-8 gif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图片结构表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44" y="2128729"/>
            <a:ext cx="2754937" cy="22774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193" y="1933124"/>
            <a:ext cx="3569953" cy="247307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5105316" y="457956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4-9 gif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图片数据区表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8173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363521" y="2620046"/>
              <a:ext cx="2753232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图片的数据修复技巧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=""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=""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=""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=""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=""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=""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=""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JPG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图片格式的基本结构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=""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=""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=""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=""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=""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=""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=""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=""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1" y="1047130"/>
            <a:ext cx="7895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JPEG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文件由下面的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个部分组成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2251" y="1381125"/>
            <a:ext cx="7301999" cy="3647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  <a:r>
              <a:rPr lang="zh-CN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图像开始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SOI(Start of Image)</a:t>
            </a:r>
            <a:r>
              <a:rPr lang="zh-CN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 APP0</a:t>
            </a:r>
            <a:r>
              <a:rPr lang="zh-CN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(Marker)</a:t>
            </a:r>
            <a:endParaRPr lang="zh-CN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APP0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(length)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识别字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(identifier)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版本号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(version)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的密度单位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(units=0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：无单位；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units=1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：点数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英寸；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units=2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：点数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方向图元密度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(X density)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方向图元密度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(Y density)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 缩略图水平图元数目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(thumbnail horizontal pixels)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 缩略图垂直图元数目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(thumbnail vertical pixels)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 缩略图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点阵图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(thumbnail RGB bitmap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1" y="1323975"/>
            <a:ext cx="645502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 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APPn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(Markers)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n=1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15(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任选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APPn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(length)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由於详细资讯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(application specific information)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 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一个或者多个量化表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DQT(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difine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quantization table)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量化表长度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(quantization table length)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量化表数目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(quantization table number)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量化表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(quantization table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0" y="1114425"/>
            <a:ext cx="8265049" cy="3732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(5) 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帧图像开始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SOF0(Start of Frame)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帧开始长度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(start of frame length)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(precision)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，每个顔色分量每个图元的位元数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(bits per pixel per color component)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图像高度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(image height)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图像宽度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(image width)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顔色分量数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(number of color components)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对每个顔色分量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(for each component)</a:t>
            </a:r>
          </a:p>
          <a:p>
            <a:pPr>
              <a:lnSpc>
                <a:spcPts val="22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(6) 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一个或者多个霍夫曼表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DHT(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Difine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Huffman Table)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霍夫曼表的长度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(Huffman table length)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DC(Type, AC or DC)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(Index)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(bits table)</a:t>
            </a:r>
          </a:p>
          <a:p>
            <a:pPr indent="457200">
              <a:lnSpc>
                <a:spcPts val="22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(value table)</a:t>
            </a:r>
          </a:p>
        </p:txBody>
      </p:sp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747</TotalTime>
  <Words>3698</Words>
  <Application>Microsoft Office PowerPoint</Application>
  <PresentationFormat>全屏显示(16:9)</PresentationFormat>
  <Paragraphs>504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gxjzy</cp:lastModifiedBy>
  <cp:revision>164</cp:revision>
  <dcterms:created xsi:type="dcterms:W3CDTF">2016-11-03T10:55:35Z</dcterms:created>
  <dcterms:modified xsi:type="dcterms:W3CDTF">2020-12-21T03:08:16Z</dcterms:modified>
</cp:coreProperties>
</file>