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8" r:id="rId3"/>
    <p:sldId id="259" r:id="rId4"/>
    <p:sldId id="279" r:id="rId5"/>
    <p:sldId id="284" r:id="rId6"/>
    <p:sldId id="280" r:id="rId7"/>
    <p:sldId id="285" r:id="rId8"/>
    <p:sldId id="300" r:id="rId9"/>
    <p:sldId id="281" r:id="rId10"/>
    <p:sldId id="287" r:id="rId11"/>
    <p:sldId id="288" r:id="rId12"/>
    <p:sldId id="289" r:id="rId13"/>
    <p:sldId id="290" r:id="rId14"/>
    <p:sldId id="291" r:id="rId15"/>
    <p:sldId id="320" r:id="rId16"/>
    <p:sldId id="321" r:id="rId17"/>
    <p:sldId id="322" r:id="rId18"/>
    <p:sldId id="323" r:id="rId19"/>
    <p:sldId id="324" r:id="rId20"/>
    <p:sldId id="282" r:id="rId21"/>
    <p:sldId id="295" r:id="rId22"/>
    <p:sldId id="283" r:id="rId23"/>
    <p:sldId id="296" r:id="rId24"/>
    <p:sldId id="305" r:id="rId25"/>
    <p:sldId id="299"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76" autoAdjust="0"/>
    <p:restoredTop sz="94660"/>
  </p:normalViewPr>
  <p:slideViewPr>
    <p:cSldViewPr snapToGrid="0">
      <p:cViewPr varScale="1">
        <p:scale>
          <a:sx n="98" d="100"/>
          <a:sy n="98" d="100"/>
        </p:scale>
        <p:origin x="1104"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2021/01/01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1942687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3105227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3269768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1075604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57236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304222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346125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444626" cy="276999"/>
          </a:xfrm>
          <a:prstGeom prst="rect">
            <a:avLst/>
          </a:prstGeom>
        </p:spPr>
        <p:txBody>
          <a:bodyPr wrap="none">
            <a:spAutoFit/>
          </a:bodyPr>
          <a:lstStyle/>
          <a:p>
            <a:r>
              <a:rPr lang="en-US" altLang="zh-CN" sz="1200" b="1" smtClean="0">
                <a:solidFill>
                  <a:schemeClr val="accent6">
                    <a:lumMod val="75000"/>
                  </a:schemeClr>
                </a:solidFill>
                <a:latin typeface="微软雅黑" panose="020B0503020204020204" pitchFamily="34" charset="-122"/>
                <a:ea typeface="微软雅黑" panose="020B0503020204020204" pitchFamily="34" charset="-122"/>
              </a:rPr>
              <a:t>Ext3</a:t>
            </a:r>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文件系统结构</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2940228" cy="276999"/>
          </a:xfrm>
          <a:prstGeom prst="rect">
            <a:avLst/>
          </a:prstGeom>
        </p:spPr>
        <p:txBody>
          <a:bodyPr wrap="none">
            <a:spAutoFit/>
          </a:bodyPr>
          <a:lstStyle/>
          <a:p>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学会用</a:t>
            </a:r>
            <a:r>
              <a:rPr lang="en-US" altLang="zh-CN" sz="1200" b="1" smtClean="0">
                <a:solidFill>
                  <a:schemeClr val="accent6">
                    <a:lumMod val="75000"/>
                  </a:schemeClr>
                </a:solidFill>
                <a:latin typeface="微软雅黑" panose="020B0503020204020204" pitchFamily="34" charset="-122"/>
                <a:ea typeface="微软雅黑" panose="020B0503020204020204" pitchFamily="34" charset="-122"/>
              </a:rPr>
              <a:t>Ext2Fsd</a:t>
            </a:r>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制作虚拟盘或者打开硬盘</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技能要求</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2940228" cy="276999"/>
          </a:xfrm>
          <a:prstGeom prst="rect">
            <a:avLst/>
          </a:prstGeom>
        </p:spPr>
        <p:txBody>
          <a:bodyPr wrap="none">
            <a:spAutoFit/>
          </a:bodyPr>
          <a:lstStyle/>
          <a:p>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学会用</a:t>
            </a:r>
            <a:r>
              <a:rPr lang="en-US" altLang="zh-CN" sz="1200" b="1" smtClean="0">
                <a:solidFill>
                  <a:schemeClr val="accent6">
                    <a:lumMod val="75000"/>
                  </a:schemeClr>
                </a:solidFill>
                <a:latin typeface="微软雅黑" panose="020B0503020204020204" pitchFamily="34" charset="-122"/>
                <a:ea typeface="微软雅黑" panose="020B0503020204020204" pitchFamily="34" charset="-122"/>
              </a:rPr>
              <a:t>Ext2Fsd</a:t>
            </a:r>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制作虚拟盘或者打开硬盘</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454173E-8BE0-43B8-B9F2-AF9190E59ED5}" type="datetimeFigureOut">
              <a:rPr lang="zh-CN" altLang="en-US" smtClean="0"/>
              <a:t>2021/01/01 Friday</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EE5D71-07DE-437C-ACEC-D52CA2721CA4}" type="slidenum">
              <a:rPr lang="zh-CN" altLang="en-US" smtClean="0"/>
              <a:t>‹#›</a:t>
            </a:fld>
            <a:endParaRPr lang="zh-CN" altLang="en-US"/>
          </a:p>
        </p:txBody>
      </p:sp>
    </p:spTree>
    <p:extLst>
      <p:ext uri="{BB962C8B-B14F-4D97-AF65-F5344CB8AC3E}">
        <p14:creationId xmlns:p14="http://schemas.microsoft.com/office/powerpoint/2010/main" val="17743626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4047179" y="1216660"/>
            <a:ext cx="4651296" cy="2489079"/>
          </a:xfrm>
          <a:prstGeom prst="rect">
            <a:avLst/>
          </a:prstGeom>
          <a:noFill/>
        </p:spPr>
        <p:txBody>
          <a:bodyPr wrap="square" rtlCol="0" anchor="ctr" anchorCtr="0">
            <a:spAutoFit/>
          </a:bodyPr>
          <a:lstStyle/>
          <a:p>
            <a:pPr algn="ctr">
              <a:lnSpc>
                <a:spcPts val="10000"/>
              </a:lnSpc>
            </a:pPr>
            <a:r>
              <a:rPr lang="zh-CN" altLang="en-US"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认识</a:t>
            </a:r>
            <a:r>
              <a:rPr lang="en-US" altLang="zh-CN"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Ext</a:t>
            </a:r>
            <a:r>
              <a:rPr lang="zh-CN" altLang="en-US"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文件</a:t>
            </a:r>
            <a:endParaRPr lang="en-US" altLang="zh-CN"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a:p>
            <a:pPr algn="ctr">
              <a:lnSpc>
                <a:spcPts val="10000"/>
              </a:lnSpc>
            </a:pPr>
            <a:r>
              <a:rPr lang="zh-CN" altLang="en-US"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系统</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E2F6B397-D9F2-4B01-A283-73965BA2252D}"/>
              </a:ext>
            </a:extLst>
          </p:cNvPr>
          <p:cNvSpPr txBox="1"/>
          <p:nvPr/>
        </p:nvSpPr>
        <p:spPr>
          <a:xfrm>
            <a:off x="1778215" y="4140369"/>
            <a:ext cx="5438131" cy="541174"/>
          </a:xfrm>
          <a:prstGeom prst="rect">
            <a:avLst/>
          </a:prstGeom>
          <a:noFill/>
        </p:spPr>
        <p:txBody>
          <a:bodyPr wrap="square" rtlCol="0">
            <a:spAutoFit/>
          </a:bodyPr>
          <a:lstStyle/>
          <a:p>
            <a:pPr indent="457200">
              <a:lnSpc>
                <a:spcPts val="3500"/>
              </a:lnSpc>
              <a:spcAft>
                <a:spcPts val="600"/>
              </a:spcAft>
            </a:pPr>
            <a:r>
              <a:rPr lang="zh-CN" altLang="en-US" sz="2000" b="1">
                <a:solidFill>
                  <a:srgbClr val="FFFF00"/>
                </a:solidFill>
                <a:latin typeface="微软雅黑" pitchFamily="34" charset="-122"/>
                <a:ea typeface="微软雅黑" pitchFamily="34" charset="-122"/>
              </a:rPr>
              <a:t>学会用</a:t>
            </a:r>
            <a:r>
              <a:rPr lang="en-US" altLang="zh-CN" sz="2000" b="1">
                <a:solidFill>
                  <a:srgbClr val="FFFF00"/>
                </a:solidFill>
                <a:latin typeface="微软雅黑" pitchFamily="34" charset="-122"/>
                <a:ea typeface="微软雅黑" pitchFamily="34" charset="-122"/>
              </a:rPr>
              <a:t>Ext2Fsd</a:t>
            </a:r>
            <a:r>
              <a:rPr lang="zh-CN" altLang="en-US" sz="2000" b="1">
                <a:solidFill>
                  <a:srgbClr val="FFFF00"/>
                </a:solidFill>
                <a:latin typeface="微软雅黑" pitchFamily="34" charset="-122"/>
                <a:ea typeface="微软雅黑" pitchFamily="34" charset="-122"/>
              </a:rPr>
              <a:t>制作虚拟盘或者打开硬盘</a:t>
            </a:r>
            <a:endParaRPr lang="zh-CN" altLang="zh-CN" sz="2000" b="1" dirty="0">
              <a:solidFill>
                <a:srgbClr val="FFFF00"/>
              </a:solidFill>
              <a:latin typeface="微软雅黑" pitchFamily="34" charset="-122"/>
              <a:ea typeface="微软雅黑"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6" y="1138839"/>
            <a:ext cx="4553688" cy="2841573"/>
          </a:xfrm>
          <a:prstGeom prst="rect">
            <a:avLst/>
          </a:prstGeom>
        </p:spPr>
      </p:pic>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id="{62DF3D51-20EC-48EB-9266-01A3646489A8}"/>
              </a:ext>
            </a:extLst>
          </p:cNvPr>
          <p:cNvSpPr/>
          <p:nvPr/>
        </p:nvSpPr>
        <p:spPr>
          <a:xfrm>
            <a:off x="3634816"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矩形 14">
            <a:extLst>
              <a:ext uri="{FF2B5EF4-FFF2-40B4-BE49-F238E27FC236}">
                <a16:creationId xmlns:a16="http://schemas.microsoft.com/office/drawing/2014/main" id="{55D3A687-4ADF-43C0-AB52-56E39E5153DD}"/>
              </a:ext>
            </a:extLst>
          </p:cNvPr>
          <p:cNvSpPr/>
          <p:nvPr/>
        </p:nvSpPr>
        <p:spPr>
          <a:xfrm>
            <a:off x="5440783" y="3913756"/>
            <a:ext cx="2282997" cy="327397"/>
          </a:xfrm>
          <a:prstGeom prst="rect">
            <a:avLst/>
          </a:prstGeom>
        </p:spPr>
        <p:txBody>
          <a:bodyPr wrap="none">
            <a:spAutoFit/>
          </a:bodyPr>
          <a:lstStyle/>
          <a:p>
            <a:pPr indent="266700" algn="ctr">
              <a:lnSpc>
                <a:spcPts val="2000"/>
              </a:lnSpc>
              <a:spcAft>
                <a:spcPts val="0"/>
              </a:spcAft>
            </a:pPr>
            <a:r>
              <a:rPr lang="zh-CN" altLang="en-US" sz="1400" b="1">
                <a:solidFill>
                  <a:schemeClr val="bg1"/>
                </a:solidFill>
                <a:latin typeface="微软雅黑" pitchFamily="34" charset="-122"/>
                <a:ea typeface="微软雅黑" pitchFamily="34" charset="-122"/>
              </a:rPr>
              <a:t>格式化磁盘为</a:t>
            </a:r>
            <a:r>
              <a:rPr lang="en-US" altLang="zh-CN" sz="1400" b="1">
                <a:solidFill>
                  <a:schemeClr val="bg1"/>
                </a:solidFill>
                <a:latin typeface="微软雅黑" pitchFamily="34" charset="-122"/>
                <a:ea typeface="微软雅黑" pitchFamily="34" charset="-122"/>
              </a:rPr>
              <a:t>Ext3</a:t>
            </a:r>
            <a:r>
              <a:rPr lang="zh-CN" altLang="en-US" sz="1400" b="1">
                <a:solidFill>
                  <a:schemeClr val="bg1"/>
                </a:solidFill>
                <a:latin typeface="微软雅黑" pitchFamily="34" charset="-122"/>
                <a:ea typeface="微软雅黑" pitchFamily="34" charset="-122"/>
              </a:rPr>
              <a:t>系统</a:t>
            </a:r>
            <a:endParaRPr lang="zh-CN" altLang="zh-CN" sz="1400" b="1" dirty="0">
              <a:solidFill>
                <a:schemeClr val="bg1"/>
              </a:solidFill>
              <a:latin typeface="微软雅黑" pitchFamily="34" charset="-122"/>
              <a:ea typeface="微软雅黑" pitchFamily="34" charset="-122"/>
            </a:endParaRPr>
          </a:p>
        </p:txBody>
      </p:sp>
      <p:sp>
        <p:nvSpPr>
          <p:cNvPr id="17" name="TextBox 6">
            <a:extLst>
              <a:ext uri="{FF2B5EF4-FFF2-40B4-BE49-F238E27FC236}">
                <a16:creationId xmlns:a16="http://schemas.microsoft.com/office/drawing/2014/main" id="{6F731AAD-26A8-4699-BF00-515956D0CE77}"/>
              </a:ext>
            </a:extLst>
          </p:cNvPr>
          <p:cNvSpPr txBox="1"/>
          <p:nvPr/>
        </p:nvSpPr>
        <p:spPr>
          <a:xfrm>
            <a:off x="512596" y="1935327"/>
            <a:ext cx="3723444" cy="1763560"/>
          </a:xfrm>
          <a:prstGeom prst="rect">
            <a:avLst/>
          </a:prstGeom>
          <a:noFill/>
        </p:spPr>
        <p:txBody>
          <a:bodyPr wrap="square" rtlCol="0">
            <a:spAutoFit/>
          </a:bodyPr>
          <a:lstStyle/>
          <a:p>
            <a:pPr algn="just">
              <a:lnSpc>
                <a:spcPct val="130000"/>
              </a:lnSpc>
              <a:spcAft>
                <a:spcPts val="600"/>
              </a:spcAft>
            </a:pPr>
            <a:r>
              <a:rPr lang="zh-CN" altLang="en-US" sz="2200" b="1" kern="1900" dirty="0">
                <a:solidFill>
                  <a:srgbClr val="FFFF00"/>
                </a:solidFill>
                <a:latin typeface="微软雅黑" pitchFamily="34" charset="-122"/>
                <a:ea typeface="微软雅黑" pitchFamily="34" charset="-122"/>
              </a:rPr>
              <a:t>第</a:t>
            </a:r>
            <a:r>
              <a:rPr lang="en-US" altLang="zh-CN" sz="2200" b="1" kern="1900" dirty="0">
                <a:solidFill>
                  <a:srgbClr val="FFFF00"/>
                </a:solidFill>
                <a:latin typeface="微软雅黑" pitchFamily="34" charset="-122"/>
                <a:ea typeface="微软雅黑" pitchFamily="34" charset="-122"/>
              </a:rPr>
              <a:t>1</a:t>
            </a:r>
            <a:r>
              <a:rPr lang="zh-CN" altLang="en-US" sz="2200" b="1" kern="1900" dirty="0">
                <a:solidFill>
                  <a:srgbClr val="FFFF00"/>
                </a:solidFill>
                <a:latin typeface="微软雅黑" pitchFamily="34" charset="-122"/>
                <a:ea typeface="微软雅黑" pitchFamily="34" charset="-122"/>
              </a:rPr>
              <a:t>步：</a:t>
            </a:r>
            <a:endParaRPr lang="en-US" altLang="zh-CN" sz="2200" b="1" kern="1900" dirty="0">
              <a:solidFill>
                <a:srgbClr val="FFFF00"/>
              </a:solidFill>
              <a:latin typeface="微软雅黑" pitchFamily="34" charset="-122"/>
              <a:ea typeface="微软雅黑" pitchFamily="34" charset="-122"/>
            </a:endParaRPr>
          </a:p>
          <a:p>
            <a:pPr indent="457200" algn="just">
              <a:lnSpc>
                <a:spcPts val="3000"/>
              </a:lnSpc>
              <a:spcAft>
                <a:spcPts val="600"/>
              </a:spcAft>
            </a:pPr>
            <a:r>
              <a:rPr lang="zh-CN" altLang="en-US" sz="2000" kern="1900">
                <a:solidFill>
                  <a:schemeClr val="bg1"/>
                </a:solidFill>
                <a:latin typeface="微软雅黑" pitchFamily="34" charset="-122"/>
                <a:ea typeface="微软雅黑" pitchFamily="34" charset="-122"/>
              </a:rPr>
              <a:t>首先用傲梅分区助手制作</a:t>
            </a:r>
            <a:r>
              <a:rPr lang="en-US" altLang="zh-CN" sz="2000" kern="1900">
                <a:solidFill>
                  <a:schemeClr val="bg1"/>
                </a:solidFill>
                <a:latin typeface="微软雅黑" pitchFamily="34" charset="-122"/>
                <a:ea typeface="微软雅黑" pitchFamily="34" charset="-122"/>
              </a:rPr>
              <a:t>Ext3</a:t>
            </a:r>
            <a:r>
              <a:rPr lang="zh-CN" altLang="en-US" sz="2000" kern="1900">
                <a:solidFill>
                  <a:schemeClr val="bg1"/>
                </a:solidFill>
                <a:latin typeface="微软雅黑" pitchFamily="34" charset="-122"/>
                <a:ea typeface="微软雅黑" pitchFamily="34" charset="-122"/>
              </a:rPr>
              <a:t>虚拟盘或者格式成</a:t>
            </a:r>
            <a:r>
              <a:rPr lang="en-US" altLang="zh-CN" sz="2000" kern="1900">
                <a:solidFill>
                  <a:schemeClr val="bg1"/>
                </a:solidFill>
                <a:latin typeface="微软雅黑" pitchFamily="34" charset="-122"/>
                <a:ea typeface="微软雅黑" pitchFamily="34" charset="-122"/>
              </a:rPr>
              <a:t>Ext3</a:t>
            </a:r>
            <a:r>
              <a:rPr lang="zh-CN" altLang="en-US" sz="2000" kern="1900">
                <a:solidFill>
                  <a:schemeClr val="bg1"/>
                </a:solidFill>
                <a:latin typeface="微软雅黑" pitchFamily="34" charset="-122"/>
                <a:ea typeface="微软雅黑" pitchFamily="34" charset="-122"/>
              </a:rPr>
              <a:t>系统方</a:t>
            </a:r>
            <a:r>
              <a:rPr lang="zh-CN" altLang="en-US" sz="2000" kern="1900" smtClean="0">
                <a:solidFill>
                  <a:schemeClr val="bg1"/>
                </a:solidFill>
                <a:latin typeface="微软雅黑" pitchFamily="34" charset="-122"/>
                <a:ea typeface="微软雅黑" pitchFamily="34" charset="-122"/>
              </a:rPr>
              <a:t>法，如右图所示：</a:t>
            </a:r>
            <a:endParaRPr lang="zh-CN" altLang="zh-CN" sz="2400" kern="1900" dirty="0">
              <a:solidFill>
                <a:schemeClr val="bg1"/>
              </a:solidFill>
              <a:latin typeface="微软雅黑" pitchFamily="34" charset="-122"/>
              <a:ea typeface="微软雅黑" pitchFamily="34" charset="-122"/>
            </a:endParaRPr>
          </a:p>
        </p:txBody>
      </p:sp>
      <p:pic>
        <p:nvPicPr>
          <p:cNvPr id="18" name="图片 17"/>
          <p:cNvPicPr/>
          <p:nvPr/>
        </p:nvPicPr>
        <p:blipFill>
          <a:blip r:embed="rId3">
            <a:extLst>
              <a:ext uri="{28A0092B-C50C-407E-A947-70E740481C1C}">
                <a14:useLocalDpi xmlns:a14="http://schemas.microsoft.com/office/drawing/2010/main" val="0"/>
              </a:ext>
            </a:extLst>
          </a:blip>
          <a:srcRect/>
          <a:stretch>
            <a:fillRect/>
          </a:stretch>
        </p:blipFill>
        <p:spPr bwMode="auto">
          <a:xfrm>
            <a:off x="4540440" y="1849367"/>
            <a:ext cx="4083685" cy="1935480"/>
          </a:xfrm>
          <a:prstGeom prst="rect">
            <a:avLst/>
          </a:prstGeom>
          <a:noFill/>
          <a:ln>
            <a:noFill/>
          </a:ln>
        </p:spPr>
      </p:pic>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5E03C80-EBC3-4B62-9EAA-81E853D80351}"/>
              </a:ext>
            </a:extLst>
          </p:cNvPr>
          <p:cNvSpPr/>
          <p:nvPr/>
        </p:nvSpPr>
        <p:spPr>
          <a:xfrm>
            <a:off x="5046113" y="4496595"/>
            <a:ext cx="2979900" cy="348813"/>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制作</a:t>
            </a:r>
            <a:r>
              <a:rPr lang="en-US" altLang="zh-CN" sz="1400" b="1">
                <a:solidFill>
                  <a:schemeClr val="bg1"/>
                </a:solidFill>
                <a:latin typeface="微软雅黑" pitchFamily="34" charset="-122"/>
                <a:ea typeface="微软雅黑" pitchFamily="34" charset="-122"/>
              </a:rPr>
              <a:t>Ext3</a:t>
            </a:r>
            <a:r>
              <a:rPr lang="zh-CN" altLang="en-US" sz="1400" b="1">
                <a:solidFill>
                  <a:schemeClr val="bg1"/>
                </a:solidFill>
                <a:latin typeface="微软雅黑" pitchFamily="34" charset="-122"/>
                <a:ea typeface="微软雅黑" pitchFamily="34" charset="-122"/>
              </a:rPr>
              <a:t>系统</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CC13F31C-BEA6-41ED-90BA-A27B22543641}"/>
              </a:ext>
            </a:extLst>
          </p:cNvPr>
          <p:cNvSpPr txBox="1"/>
          <p:nvPr/>
        </p:nvSpPr>
        <p:spPr>
          <a:xfrm>
            <a:off x="369365" y="2114586"/>
            <a:ext cx="4051560" cy="163531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2000">
                <a:solidFill>
                  <a:schemeClr val="bg1"/>
                </a:solidFill>
                <a:latin typeface="微软雅黑" pitchFamily="34" charset="-122"/>
                <a:ea typeface="微软雅黑" pitchFamily="34" charset="-122"/>
              </a:rPr>
              <a:t>点击创建分区，选择</a:t>
            </a: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系统，点击确定即</a:t>
            </a:r>
            <a:r>
              <a:rPr lang="zh-CN" altLang="en-US" sz="2000" smtClean="0">
                <a:solidFill>
                  <a:schemeClr val="bg1"/>
                </a:solidFill>
                <a:latin typeface="微软雅黑" pitchFamily="34" charset="-122"/>
                <a:ea typeface="微软雅黑" pitchFamily="34" charset="-122"/>
              </a:rPr>
              <a:t>可。</a:t>
            </a:r>
            <a:endParaRPr lang="zh-CN"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06C04460-1B76-4A5B-B228-04BA3DE40DCA}"/>
              </a:ext>
            </a:extLst>
          </p:cNvPr>
          <p:cNvSpPr/>
          <p:nvPr/>
        </p:nvSpPr>
        <p:spPr>
          <a:xfrm>
            <a:off x="3634815"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4536101" y="1467602"/>
            <a:ext cx="4223477" cy="2929289"/>
          </a:xfrm>
          <a:prstGeom prst="rect">
            <a:avLst/>
          </a:prstGeom>
          <a:noFill/>
          <a:ln>
            <a:noFill/>
          </a:ln>
        </p:spPr>
      </p:pic>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AD7E612-E973-4617-93BC-AE08F8174B30}"/>
              </a:ext>
            </a:extLst>
          </p:cNvPr>
          <p:cNvSpPr/>
          <p:nvPr/>
        </p:nvSpPr>
        <p:spPr>
          <a:xfrm>
            <a:off x="5032997" y="3740126"/>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制作</a:t>
            </a:r>
            <a:r>
              <a:rPr lang="en-US" altLang="zh-CN" sz="1400" b="1">
                <a:solidFill>
                  <a:schemeClr val="bg1"/>
                </a:solidFill>
                <a:latin typeface="微软雅黑" pitchFamily="34" charset="-122"/>
                <a:ea typeface="微软雅黑" pitchFamily="34" charset="-122"/>
              </a:rPr>
              <a:t>Ext3</a:t>
            </a:r>
            <a:r>
              <a:rPr lang="zh-CN" altLang="en-US" sz="1400" b="1">
                <a:solidFill>
                  <a:schemeClr val="bg1"/>
                </a:solidFill>
                <a:latin typeface="微软雅黑" pitchFamily="34" charset="-122"/>
                <a:ea typeface="微软雅黑" pitchFamily="34" charset="-122"/>
              </a:rPr>
              <a:t>系统完成</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2EF257DB-3B50-4950-9969-0A0D48B1CDC2}"/>
              </a:ext>
            </a:extLst>
          </p:cNvPr>
          <p:cNvSpPr txBox="1"/>
          <p:nvPr/>
        </p:nvSpPr>
        <p:spPr>
          <a:xfrm>
            <a:off x="440108" y="2104807"/>
            <a:ext cx="4290918" cy="1635319"/>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2000">
                <a:solidFill>
                  <a:schemeClr val="bg1"/>
                </a:solidFill>
                <a:latin typeface="微软雅黑" pitchFamily="34" charset="-122"/>
                <a:ea typeface="微软雅黑" pitchFamily="34" charset="-122"/>
              </a:rPr>
              <a:t>等待</a:t>
            </a: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文件系统制作完成后，点击确定即可：</a:t>
            </a:r>
            <a:endParaRPr lang="zh-CN"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47626F9C-C995-4E3A-A39D-0CE03D055584}"/>
              </a:ext>
            </a:extLst>
          </p:cNvPr>
          <p:cNvSpPr/>
          <p:nvPr/>
        </p:nvSpPr>
        <p:spPr>
          <a:xfrm>
            <a:off x="3634815"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5707284" y="2104807"/>
            <a:ext cx="1985645" cy="1570990"/>
          </a:xfrm>
          <a:prstGeom prst="rect">
            <a:avLst/>
          </a:prstGeom>
          <a:noFill/>
          <a:ln>
            <a:noFill/>
          </a:ln>
        </p:spPr>
      </p:pic>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2921422" y="4025205"/>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在</a:t>
            </a:r>
            <a:r>
              <a:rPr lang="en-US" altLang="zh-CN" sz="1400" b="1">
                <a:solidFill>
                  <a:schemeClr val="bg1"/>
                </a:solidFill>
                <a:latin typeface="微软雅黑" pitchFamily="34" charset="-122"/>
                <a:ea typeface="微软雅黑" pitchFamily="34" charset="-122"/>
              </a:rPr>
              <a:t>windows</a:t>
            </a:r>
            <a:r>
              <a:rPr lang="zh-CN" altLang="en-US" sz="1400" b="1">
                <a:solidFill>
                  <a:schemeClr val="bg1"/>
                </a:solidFill>
                <a:latin typeface="微软雅黑" pitchFamily="34" charset="-122"/>
                <a:ea typeface="微软雅黑" pitchFamily="34" charset="-122"/>
              </a:rPr>
              <a:t>中无法识别</a:t>
            </a:r>
            <a:r>
              <a:rPr lang="en-US" altLang="zh-CN" sz="1400" b="1">
                <a:solidFill>
                  <a:schemeClr val="bg1"/>
                </a:solidFill>
                <a:latin typeface="微软雅黑" pitchFamily="34" charset="-122"/>
                <a:ea typeface="微软雅黑" pitchFamily="34" charset="-122"/>
              </a:rPr>
              <a:t>Ext3</a:t>
            </a:r>
            <a:r>
              <a:rPr lang="zh-CN" altLang="en-US" sz="1400" b="1">
                <a:solidFill>
                  <a:schemeClr val="bg1"/>
                </a:solidFill>
                <a:latin typeface="微软雅黑" pitchFamily="34" charset="-122"/>
                <a:ea typeface="微软雅黑" pitchFamily="34" charset="-122"/>
              </a:rPr>
              <a:t>系统</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1654088" y="1446583"/>
            <a:ext cx="6222713" cy="970522"/>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a:solidFill>
                  <a:srgbClr val="FFFF00"/>
                </a:solidFill>
                <a:latin typeface="微软雅黑" pitchFamily="34" charset="-122"/>
                <a:ea typeface="微软雅黑" pitchFamily="34" charset="-122"/>
              </a:rPr>
              <a:t>步</a:t>
            </a:r>
            <a:r>
              <a:rPr lang="zh-CN" altLang="en-US" sz="2200" b="1" smtClean="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algn="just">
              <a:lnSpc>
                <a:spcPct val="130000"/>
              </a:lnSpc>
              <a:spcAft>
                <a:spcPts val="600"/>
              </a:spcAft>
            </a:pPr>
            <a:r>
              <a:rPr lang="zh-CN" altLang="en-US" sz="2000" smtClean="0">
                <a:solidFill>
                  <a:schemeClr val="bg1"/>
                </a:solidFill>
                <a:latin typeface="微软雅黑" pitchFamily="34" charset="-122"/>
                <a:ea typeface="微软雅黑" pitchFamily="34" charset="-122"/>
              </a:rPr>
              <a:t>制</a:t>
            </a:r>
            <a:r>
              <a:rPr lang="zh-CN" altLang="en-US" sz="2000">
                <a:solidFill>
                  <a:schemeClr val="bg1"/>
                </a:solidFill>
                <a:latin typeface="微软雅黑" pitchFamily="34" charset="-122"/>
                <a:ea typeface="微软雅黑" pitchFamily="34" charset="-122"/>
              </a:rPr>
              <a:t>作完成后发现在</a:t>
            </a:r>
            <a:r>
              <a:rPr lang="en-US" altLang="zh-CN" sz="2000">
                <a:solidFill>
                  <a:schemeClr val="bg1"/>
                </a:solidFill>
                <a:latin typeface="微软雅黑" pitchFamily="34" charset="-122"/>
                <a:ea typeface="微软雅黑" pitchFamily="34" charset="-122"/>
              </a:rPr>
              <a:t>windows</a:t>
            </a:r>
            <a:r>
              <a:rPr lang="zh-CN" altLang="en-US" sz="2000">
                <a:solidFill>
                  <a:schemeClr val="bg1"/>
                </a:solidFill>
                <a:latin typeface="微软雅黑" pitchFamily="34" charset="-122"/>
                <a:ea typeface="微软雅黑" pitchFamily="34" charset="-122"/>
              </a:rPr>
              <a:t>系统中无法识别该盘</a:t>
            </a:r>
            <a:endParaRPr lang="zh-CN"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772283" y="2934780"/>
            <a:ext cx="7829543" cy="863016"/>
          </a:xfrm>
          <a:prstGeom prst="rect">
            <a:avLst/>
          </a:prstGeom>
          <a:noFill/>
          <a:ln>
            <a:noFill/>
          </a:ln>
        </p:spPr>
      </p:pic>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13ED63F5-0D49-47BC-93EE-7680989E226A}"/>
              </a:ext>
            </a:extLst>
          </p:cNvPr>
          <p:cNvSpPr txBox="1"/>
          <p:nvPr/>
        </p:nvSpPr>
        <p:spPr>
          <a:xfrm>
            <a:off x="580336" y="1608380"/>
            <a:ext cx="3595206" cy="2661241"/>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5</a:t>
            </a:r>
            <a:r>
              <a:rPr lang="zh-CN" altLang="en-US" sz="2200" b="1" smtClean="0">
                <a:solidFill>
                  <a:srgbClr val="FFFF00"/>
                </a:solidFill>
                <a:latin typeface="微软雅黑" pitchFamily="34" charset="-122"/>
                <a:ea typeface="微软雅黑" pitchFamily="34" charset="-122"/>
              </a:rPr>
              <a:t>步</a:t>
            </a:r>
            <a:r>
              <a:rPr lang="zh-CN" altLang="en-US" sz="2200" b="1" dirty="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2000">
                <a:solidFill>
                  <a:schemeClr val="bg1"/>
                </a:solidFill>
                <a:latin typeface="微软雅黑" pitchFamily="34" charset="-122"/>
                <a:ea typeface="微软雅黑" pitchFamily="34" charset="-122"/>
              </a:rPr>
              <a:t>因为这时候我们只需要通过辅助软件</a:t>
            </a:r>
            <a:r>
              <a:rPr lang="en-US" altLang="zh-CN" sz="2000">
                <a:solidFill>
                  <a:schemeClr val="bg1"/>
                </a:solidFill>
                <a:latin typeface="微软雅黑" pitchFamily="34" charset="-122"/>
                <a:ea typeface="微软雅黑" pitchFamily="34" charset="-122"/>
              </a:rPr>
              <a:t>Ext2fd</a:t>
            </a:r>
            <a:r>
              <a:rPr lang="zh-CN" altLang="en-US" sz="2000">
                <a:solidFill>
                  <a:schemeClr val="bg1"/>
                </a:solidFill>
                <a:latin typeface="微软雅黑" pitchFamily="34" charset="-122"/>
                <a:ea typeface="微软雅黑" pitchFamily="34" charset="-122"/>
              </a:rPr>
              <a:t>给刚制作好的</a:t>
            </a: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系统的硬盘给个盘符即</a:t>
            </a:r>
            <a:r>
              <a:rPr lang="zh-CN" altLang="en-US" sz="2000" smtClean="0">
                <a:solidFill>
                  <a:schemeClr val="bg1"/>
                </a:solidFill>
                <a:latin typeface="微软雅黑" pitchFamily="34" charset="-122"/>
                <a:ea typeface="微软雅黑" pitchFamily="34" charset="-122"/>
              </a:rPr>
              <a:t>可。</a:t>
            </a:r>
            <a:endParaRPr lang="zh-CN"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smtClean="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5</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bwMode="auto">
          <a:xfrm>
            <a:off x="5263903" y="1201953"/>
            <a:ext cx="1009650" cy="1009650"/>
          </a:xfrm>
          <a:prstGeom prst="rect">
            <a:avLst/>
          </a:prstGeom>
          <a:noFill/>
          <a:ln>
            <a:noFill/>
          </a:ln>
        </p:spPr>
      </p:pic>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bwMode="auto">
          <a:xfrm>
            <a:off x="6275283" y="1609470"/>
            <a:ext cx="1957705" cy="602133"/>
          </a:xfrm>
          <a:prstGeom prst="rect">
            <a:avLst/>
          </a:prstGeom>
          <a:noFill/>
          <a:ln>
            <a:noFill/>
          </a:ln>
        </p:spPr>
      </p:pic>
      <p:pic>
        <p:nvPicPr>
          <p:cNvPr id="18" name="图片 17"/>
          <p:cNvPicPr/>
          <p:nvPr/>
        </p:nvPicPr>
        <p:blipFill>
          <a:blip r:embed="rId5">
            <a:extLst>
              <a:ext uri="{28A0092B-C50C-407E-A947-70E740481C1C}">
                <a14:useLocalDpi xmlns:a14="http://schemas.microsoft.com/office/drawing/2010/main" val="0"/>
              </a:ext>
            </a:extLst>
          </a:blip>
          <a:srcRect/>
          <a:stretch>
            <a:fillRect/>
          </a:stretch>
        </p:blipFill>
        <p:spPr bwMode="auto">
          <a:xfrm>
            <a:off x="5263903" y="2211603"/>
            <a:ext cx="2970756" cy="2221230"/>
          </a:xfrm>
          <a:prstGeom prst="rect">
            <a:avLst/>
          </a:prstGeom>
          <a:noFill/>
          <a:ln>
            <a:noFill/>
          </a:ln>
        </p:spPr>
      </p:pic>
      <p:sp>
        <p:nvSpPr>
          <p:cNvPr id="19" name="矩形 18">
            <a:extLst>
              <a:ext uri="{FF2B5EF4-FFF2-40B4-BE49-F238E27FC236}">
                <a16:creationId xmlns:a16="http://schemas.microsoft.com/office/drawing/2014/main" id="{2F17EFA7-846B-4C8A-9910-A486EA1C9455}"/>
              </a:ext>
            </a:extLst>
          </p:cNvPr>
          <p:cNvSpPr/>
          <p:nvPr/>
        </p:nvSpPr>
        <p:spPr>
          <a:xfrm>
            <a:off x="5005540" y="4519476"/>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指定盘符在电脑显示</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485596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2921422" y="4025205"/>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正常显示盘符盘</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1577679" y="1444437"/>
            <a:ext cx="5856761" cy="1049518"/>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6</a:t>
            </a:r>
            <a:r>
              <a:rPr lang="zh-CN" altLang="en-US" sz="2200" b="1">
                <a:solidFill>
                  <a:srgbClr val="FFFF00"/>
                </a:solidFill>
                <a:latin typeface="微软雅黑" pitchFamily="34" charset="-122"/>
                <a:ea typeface="微软雅黑" pitchFamily="34" charset="-122"/>
              </a:rPr>
              <a:t>步</a:t>
            </a:r>
            <a:r>
              <a:rPr lang="zh-CN" altLang="en-US" sz="2200" b="1" smtClean="0">
                <a:solidFill>
                  <a:srgbClr val="FFFF00"/>
                </a:solidFill>
                <a:latin typeface="微软雅黑" pitchFamily="34" charset="-122"/>
                <a:ea typeface="微软雅黑" pitchFamily="34" charset="-122"/>
              </a:rPr>
              <a:t>：</a:t>
            </a:r>
            <a:endParaRPr lang="en-US" altLang="zh-CN" sz="2200" b="1" smtClean="0">
              <a:solidFill>
                <a:srgbClr val="FFFF00"/>
              </a:solidFill>
              <a:latin typeface="微软雅黑" pitchFamily="34" charset="-122"/>
              <a:ea typeface="微软雅黑" pitchFamily="34" charset="-122"/>
            </a:endParaRPr>
          </a:p>
          <a:p>
            <a:pPr algn="just">
              <a:lnSpc>
                <a:spcPct val="130000"/>
              </a:lnSpc>
              <a:spcAft>
                <a:spcPts val="600"/>
              </a:spcAft>
            </a:pPr>
            <a:r>
              <a:rPr lang="zh-CN" altLang="en-US" sz="2000" smtClean="0">
                <a:solidFill>
                  <a:schemeClr val="bg1"/>
                </a:solidFill>
                <a:latin typeface="微软雅黑" pitchFamily="34" charset="-122"/>
                <a:ea typeface="微软雅黑" pitchFamily="34" charset="-122"/>
              </a:rPr>
              <a:t>点</a:t>
            </a:r>
            <a:r>
              <a:rPr lang="zh-CN" altLang="en-US" sz="2000">
                <a:solidFill>
                  <a:schemeClr val="bg1"/>
                </a:solidFill>
                <a:latin typeface="微软雅黑" pitchFamily="34" charset="-122"/>
                <a:ea typeface="微软雅黑" pitchFamily="34" charset="-122"/>
              </a:rPr>
              <a:t>击加载并退出后，在电脑磁盘中就可以正常显示</a:t>
            </a:r>
            <a:endParaRPr lang="en-US"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smtClean="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6</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bwMode="auto">
          <a:xfrm>
            <a:off x="446418" y="2855077"/>
            <a:ext cx="8155408" cy="883993"/>
          </a:xfrm>
          <a:prstGeom prst="rect">
            <a:avLst/>
          </a:prstGeom>
          <a:noFill/>
          <a:ln>
            <a:noFill/>
          </a:ln>
        </p:spPr>
      </p:pic>
    </p:spTree>
    <p:extLst>
      <p:ext uri="{BB962C8B-B14F-4D97-AF65-F5344CB8AC3E}">
        <p14:creationId xmlns:p14="http://schemas.microsoft.com/office/powerpoint/2010/main" val="19183222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13ED63F5-0D49-47BC-93EE-7680989E226A}"/>
              </a:ext>
            </a:extLst>
          </p:cNvPr>
          <p:cNvSpPr txBox="1"/>
          <p:nvPr/>
        </p:nvSpPr>
        <p:spPr>
          <a:xfrm>
            <a:off x="580336" y="1608380"/>
            <a:ext cx="3595206" cy="2148280"/>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smtClean="0">
                <a:solidFill>
                  <a:srgbClr val="FFFF00"/>
                </a:solidFill>
                <a:latin typeface="微软雅黑" pitchFamily="34" charset="-122"/>
                <a:ea typeface="微软雅黑" pitchFamily="34" charset="-122"/>
              </a:rPr>
              <a:t>7</a:t>
            </a:r>
            <a:r>
              <a:rPr lang="zh-CN" altLang="en-US" sz="2200" b="1" smtClean="0">
                <a:solidFill>
                  <a:srgbClr val="FFFF00"/>
                </a:solidFill>
                <a:latin typeface="微软雅黑" pitchFamily="34" charset="-122"/>
                <a:ea typeface="微软雅黑" pitchFamily="34" charset="-122"/>
              </a:rPr>
              <a:t>步</a:t>
            </a:r>
            <a:r>
              <a:rPr lang="zh-CN" altLang="en-US" sz="2200" b="1" dirty="0">
                <a:solidFill>
                  <a:srgbClr val="FFFF00"/>
                </a:solidFill>
                <a:latin typeface="微软雅黑" pitchFamily="34" charset="-122"/>
                <a:ea typeface="微软雅黑" pitchFamily="34" charset="-122"/>
              </a:rPr>
              <a:t>：</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系统能够在</a:t>
            </a:r>
            <a:r>
              <a:rPr lang="en-US" altLang="zh-CN" sz="2000">
                <a:solidFill>
                  <a:schemeClr val="bg1"/>
                </a:solidFill>
                <a:latin typeface="微软雅黑" pitchFamily="34" charset="-122"/>
                <a:ea typeface="微软雅黑" pitchFamily="34" charset="-122"/>
              </a:rPr>
              <a:t>windows</a:t>
            </a:r>
            <a:r>
              <a:rPr lang="zh-CN" altLang="en-US" sz="2000">
                <a:solidFill>
                  <a:schemeClr val="bg1"/>
                </a:solidFill>
                <a:latin typeface="微软雅黑" pitchFamily="34" charset="-122"/>
                <a:ea typeface="微软雅黑" pitchFamily="34" charset="-122"/>
              </a:rPr>
              <a:t>中打开发现放不进文件，提示写有保护</a:t>
            </a:r>
            <a:endParaRPr lang="zh-CN"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a:t>
            </a:r>
            <a:r>
              <a:rPr lang="en-US" altLang="zh-CN" b="1" smtClean="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7</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9" name="矩形 18">
            <a:extLst>
              <a:ext uri="{FF2B5EF4-FFF2-40B4-BE49-F238E27FC236}">
                <a16:creationId xmlns:a16="http://schemas.microsoft.com/office/drawing/2014/main" id="{2F17EFA7-846B-4C8A-9910-A486EA1C9455}"/>
              </a:ext>
            </a:extLst>
          </p:cNvPr>
          <p:cNvSpPr/>
          <p:nvPr/>
        </p:nvSpPr>
        <p:spPr>
          <a:xfrm>
            <a:off x="5005540" y="4519476"/>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提示写有保护</a:t>
            </a:r>
            <a:endParaRPr lang="zh-CN" altLang="zh-CN" sz="1400" b="1" dirty="0">
              <a:solidFill>
                <a:schemeClr val="bg1"/>
              </a:solidFill>
              <a:latin typeface="微软雅黑" pitchFamily="34" charset="-122"/>
              <a:ea typeface="微软雅黑" pitchFamily="34" charset="-122"/>
            </a:endParaRPr>
          </a:p>
        </p:txBody>
      </p:sp>
      <p:pic>
        <p:nvPicPr>
          <p:cNvPr id="20" name="图片 19"/>
          <p:cNvPicPr/>
          <p:nvPr/>
        </p:nvPicPr>
        <p:blipFill>
          <a:blip r:embed="rId3">
            <a:extLst>
              <a:ext uri="{28A0092B-C50C-407E-A947-70E740481C1C}">
                <a14:useLocalDpi xmlns:a14="http://schemas.microsoft.com/office/drawing/2010/main" val="0"/>
              </a:ext>
            </a:extLst>
          </a:blip>
          <a:srcRect/>
          <a:stretch>
            <a:fillRect/>
          </a:stretch>
        </p:blipFill>
        <p:spPr bwMode="auto">
          <a:xfrm>
            <a:off x="5257715" y="1116284"/>
            <a:ext cx="2793942" cy="3326816"/>
          </a:xfrm>
          <a:prstGeom prst="rect">
            <a:avLst/>
          </a:prstGeom>
          <a:noFill/>
          <a:ln>
            <a:noFill/>
          </a:ln>
        </p:spPr>
      </p:pic>
    </p:spTree>
    <p:extLst>
      <p:ext uri="{BB962C8B-B14F-4D97-AF65-F5344CB8AC3E}">
        <p14:creationId xmlns:p14="http://schemas.microsoft.com/office/powerpoint/2010/main" val="16162671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5466851" y="4429141"/>
            <a:ext cx="3196177" cy="327397"/>
          </a:xfrm>
          <a:prstGeom prst="rect">
            <a:avLst/>
          </a:prstGeom>
        </p:spPr>
        <p:txBody>
          <a:bodyPr wrap="square">
            <a:spAutoFit/>
          </a:bodyPr>
          <a:lstStyle/>
          <a:p>
            <a:pPr algn="ctr">
              <a:lnSpc>
                <a:spcPts val="2000"/>
              </a:lnSpc>
            </a:pPr>
            <a:r>
              <a:rPr lang="zh-CN" altLang="en-US" sz="1400" b="1">
                <a:solidFill>
                  <a:schemeClr val="bg1"/>
                </a:solidFill>
                <a:latin typeface="微软雅黑" pitchFamily="34" charset="-122"/>
                <a:ea typeface="微软雅黑" pitchFamily="34" charset="-122"/>
              </a:rPr>
              <a:t>解除保护模式</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439337" y="1664116"/>
            <a:ext cx="4607724" cy="2363724"/>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8</a:t>
            </a:r>
            <a:r>
              <a:rPr lang="zh-CN" altLang="en-US" sz="2200" b="1" smtClean="0">
                <a:solidFill>
                  <a:srgbClr val="FFFF00"/>
                </a:solidFill>
                <a:latin typeface="微软雅黑" pitchFamily="34" charset="-122"/>
                <a:ea typeface="微软雅黑" pitchFamily="34" charset="-122"/>
              </a:rPr>
              <a:t>步：</a:t>
            </a:r>
            <a:endParaRPr lang="en-US" altLang="zh-CN" sz="2200" b="1" smtClean="0">
              <a:solidFill>
                <a:srgbClr val="FFFF00"/>
              </a:solidFill>
              <a:latin typeface="微软雅黑" pitchFamily="34" charset="-122"/>
              <a:ea typeface="微软雅黑" pitchFamily="34" charset="-122"/>
            </a:endParaRPr>
          </a:p>
          <a:p>
            <a:pPr indent="457200" algn="just">
              <a:lnSpc>
                <a:spcPct val="130000"/>
              </a:lnSpc>
              <a:spcAft>
                <a:spcPts val="600"/>
              </a:spcAft>
            </a:pPr>
            <a:r>
              <a:rPr lang="en-US" altLang="zh-CN" sz="2000" smtClean="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系统能够在</a:t>
            </a:r>
            <a:r>
              <a:rPr lang="en-US" altLang="zh-CN" sz="2000">
                <a:solidFill>
                  <a:schemeClr val="bg1"/>
                </a:solidFill>
                <a:latin typeface="微软雅黑" pitchFamily="34" charset="-122"/>
                <a:ea typeface="微软雅黑" pitchFamily="34" charset="-122"/>
              </a:rPr>
              <a:t>windows</a:t>
            </a:r>
            <a:r>
              <a:rPr lang="zh-CN" altLang="en-US" sz="2000">
                <a:solidFill>
                  <a:schemeClr val="bg1"/>
                </a:solidFill>
                <a:latin typeface="微软雅黑" pitchFamily="34" charset="-122"/>
                <a:ea typeface="微软雅黑" pitchFamily="34" charset="-122"/>
              </a:rPr>
              <a:t>中打开发现放不进文件，提示写有保护</a:t>
            </a:r>
            <a:r>
              <a:rPr lang="zh-CN" altLang="en-US" sz="2000" smtClean="0">
                <a:solidFill>
                  <a:schemeClr val="bg1"/>
                </a:solidFill>
                <a:latin typeface="微软雅黑" pitchFamily="34" charset="-122"/>
                <a:ea typeface="微软雅黑" pitchFamily="34" charset="-122"/>
              </a:rPr>
              <a:t>，这</a:t>
            </a:r>
            <a:r>
              <a:rPr lang="zh-CN" altLang="en-US" sz="2000">
                <a:solidFill>
                  <a:schemeClr val="bg1"/>
                </a:solidFill>
                <a:latin typeface="微软雅黑" pitchFamily="34" charset="-122"/>
                <a:ea typeface="微软雅黑" pitchFamily="34" charset="-122"/>
              </a:rPr>
              <a:t>时用</a:t>
            </a:r>
            <a:r>
              <a:rPr lang="en-US" altLang="zh-CN" sz="2000">
                <a:solidFill>
                  <a:schemeClr val="bg1"/>
                </a:solidFill>
                <a:latin typeface="微软雅黑" pitchFamily="34" charset="-122"/>
                <a:ea typeface="微软雅黑" pitchFamily="34" charset="-122"/>
              </a:rPr>
              <a:t>Ext2fd</a:t>
            </a:r>
            <a:r>
              <a:rPr lang="zh-CN" altLang="en-US" sz="2000">
                <a:solidFill>
                  <a:schemeClr val="bg1"/>
                </a:solidFill>
                <a:latin typeface="微软雅黑" pitchFamily="34" charset="-122"/>
                <a:ea typeface="微软雅黑" pitchFamily="34" charset="-122"/>
              </a:rPr>
              <a:t>解保护即可</a:t>
            </a:r>
            <a:r>
              <a:rPr lang="zh-CN" altLang="en-US" sz="2000" smtClean="0">
                <a:solidFill>
                  <a:schemeClr val="bg1"/>
                </a:solidFill>
                <a:latin typeface="微软雅黑" pitchFamily="34" charset="-122"/>
                <a:ea typeface="微软雅黑" pitchFamily="34" charset="-122"/>
              </a:rPr>
              <a:t>。</a:t>
            </a:r>
            <a:endParaRPr lang="en-US" altLang="zh-CN" sz="2000" smtClean="0">
              <a:solidFill>
                <a:schemeClr val="bg1"/>
              </a:solidFill>
              <a:latin typeface="微软雅黑" pitchFamily="34" charset="-122"/>
              <a:ea typeface="微软雅黑" pitchFamily="34" charset="-122"/>
            </a:endParaRPr>
          </a:p>
          <a:p>
            <a:pPr indent="457200" algn="just">
              <a:lnSpc>
                <a:spcPct val="130000"/>
              </a:lnSpc>
              <a:spcAft>
                <a:spcPts val="600"/>
              </a:spcAft>
            </a:pPr>
            <a:r>
              <a:rPr lang="zh-CN" altLang="en-US" sz="2000" smtClean="0">
                <a:solidFill>
                  <a:schemeClr val="bg1"/>
                </a:solidFill>
                <a:latin typeface="微软雅黑" pitchFamily="34" charset="-122"/>
                <a:ea typeface="微软雅黑" pitchFamily="34" charset="-122"/>
              </a:rPr>
              <a:t>把</a:t>
            </a:r>
            <a:r>
              <a:rPr lang="zh-CN" altLang="en-US" sz="2000">
                <a:solidFill>
                  <a:schemeClr val="bg1"/>
                </a:solidFill>
                <a:latin typeface="微软雅黑" pitchFamily="34" charset="-122"/>
                <a:ea typeface="微软雅黑" pitchFamily="34" charset="-122"/>
              </a:rPr>
              <a:t>只读属性前</a:t>
            </a:r>
            <a:r>
              <a:rPr lang="zh-CN" altLang="en-US" sz="2000" smtClean="0">
                <a:solidFill>
                  <a:schemeClr val="bg1"/>
                </a:solidFill>
                <a:latin typeface="微软雅黑" pitchFamily="34" charset="-122"/>
                <a:ea typeface="微软雅黑" pitchFamily="34" charset="-122"/>
              </a:rPr>
              <a:t>面√去</a:t>
            </a:r>
            <a:r>
              <a:rPr lang="zh-CN" altLang="en-US" sz="2000">
                <a:solidFill>
                  <a:schemeClr val="bg1"/>
                </a:solidFill>
                <a:latin typeface="微软雅黑" pitchFamily="34" charset="-122"/>
                <a:ea typeface="微软雅黑" pitchFamily="34" charset="-122"/>
              </a:rPr>
              <a:t>掉即可</a:t>
            </a:r>
            <a:endParaRPr lang="en-US"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8</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nvGrpSpPr>
          <p:cNvPr id="2" name="组合 1"/>
          <p:cNvGrpSpPr/>
          <p:nvPr/>
        </p:nvGrpSpPr>
        <p:grpSpPr>
          <a:xfrm>
            <a:off x="5471518" y="1219216"/>
            <a:ext cx="3191510" cy="3209925"/>
            <a:chOff x="4631752" y="1478708"/>
            <a:chExt cx="3191510" cy="3209925"/>
          </a:xfrm>
        </p:grpSpPr>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4631752" y="1478708"/>
              <a:ext cx="3191510" cy="499110"/>
            </a:xfrm>
            <a:prstGeom prst="rect">
              <a:avLst/>
            </a:prstGeom>
            <a:noFill/>
            <a:ln>
              <a:noFill/>
            </a:ln>
          </p:spPr>
        </p:pic>
        <p:pic>
          <p:nvPicPr>
            <p:cNvPr id="17" name="图片 16"/>
            <p:cNvPicPr/>
            <p:nvPr/>
          </p:nvPicPr>
          <p:blipFill>
            <a:blip r:embed="rId4">
              <a:extLst>
                <a:ext uri="{28A0092B-C50C-407E-A947-70E740481C1C}">
                  <a14:useLocalDpi xmlns:a14="http://schemas.microsoft.com/office/drawing/2010/main" val="0"/>
                </a:ext>
              </a:extLst>
            </a:blip>
            <a:srcRect/>
            <a:stretch>
              <a:fillRect/>
            </a:stretch>
          </p:blipFill>
          <p:spPr bwMode="auto">
            <a:xfrm>
              <a:off x="4631752" y="1977818"/>
              <a:ext cx="3191510" cy="2710815"/>
            </a:xfrm>
            <a:prstGeom prst="rect">
              <a:avLst/>
            </a:prstGeom>
            <a:noFill/>
            <a:ln>
              <a:noFill/>
            </a:ln>
          </p:spPr>
        </p:pic>
      </p:grpSp>
    </p:spTree>
    <p:extLst>
      <p:ext uri="{BB962C8B-B14F-4D97-AF65-F5344CB8AC3E}">
        <p14:creationId xmlns:p14="http://schemas.microsoft.com/office/powerpoint/2010/main" val="6019834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2921422" y="4025205"/>
            <a:ext cx="3196177" cy="327397"/>
          </a:xfrm>
          <a:prstGeom prst="rect">
            <a:avLst/>
          </a:prstGeom>
        </p:spPr>
        <p:txBody>
          <a:bodyPr wrap="square">
            <a:spAutoFit/>
          </a:bodyPr>
          <a:lstStyle/>
          <a:p>
            <a:pPr indent="266700" algn="ctr">
              <a:lnSpc>
                <a:spcPts val="2000"/>
              </a:lnSpc>
            </a:pPr>
            <a:r>
              <a:rPr lang="zh-CN" altLang="en-US" sz="1400" b="1">
                <a:solidFill>
                  <a:schemeClr val="bg1"/>
                </a:solidFill>
                <a:latin typeface="微软雅黑" pitchFamily="34" charset="-122"/>
                <a:ea typeface="微软雅黑" pitchFamily="34" charset="-122"/>
              </a:rPr>
              <a:t>正</a:t>
            </a:r>
            <a:r>
              <a:rPr lang="zh-CN" altLang="en-US" sz="1400" b="1" smtClean="0">
                <a:solidFill>
                  <a:schemeClr val="bg1"/>
                </a:solidFill>
                <a:latin typeface="微软雅黑" pitchFamily="34" charset="-122"/>
                <a:ea typeface="微软雅黑" pitchFamily="34" charset="-122"/>
              </a:rPr>
              <a:t>常放入文件</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1488018" y="1476416"/>
            <a:ext cx="6062983" cy="1009507"/>
          </a:xfrm>
          <a:prstGeom prst="rect">
            <a:avLst/>
          </a:prstGeom>
          <a:noFill/>
        </p:spPr>
        <p:txBody>
          <a:bodyPr wrap="square" rtlCol="0">
            <a:spAutoFit/>
          </a:bodyPr>
          <a:lstStyle/>
          <a:p>
            <a:pPr algn="just">
              <a:lnSpc>
                <a:spcPct val="130000"/>
              </a:lnSpc>
              <a:spcAft>
                <a:spcPts val="600"/>
              </a:spcAft>
            </a:pPr>
            <a:r>
              <a:rPr lang="zh-CN" altLang="en-US" sz="2200" b="1" smtClean="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9</a:t>
            </a:r>
            <a:r>
              <a:rPr lang="zh-CN" altLang="en-US" sz="2200" b="1" smtClean="0">
                <a:solidFill>
                  <a:srgbClr val="FFFF00"/>
                </a:solidFill>
                <a:latin typeface="微软雅黑" pitchFamily="34" charset="-122"/>
                <a:ea typeface="微软雅黑" pitchFamily="34" charset="-122"/>
              </a:rPr>
              <a:t>步：</a:t>
            </a:r>
            <a:endParaRPr lang="en-US" altLang="zh-CN" sz="2200" b="1" smtClean="0">
              <a:solidFill>
                <a:srgbClr val="FFFF00"/>
              </a:solidFill>
              <a:latin typeface="微软雅黑" pitchFamily="34" charset="-122"/>
              <a:ea typeface="微软雅黑" pitchFamily="34" charset="-122"/>
            </a:endParaRPr>
          </a:p>
          <a:p>
            <a:pPr algn="just">
              <a:lnSpc>
                <a:spcPct val="130000"/>
              </a:lnSpc>
              <a:spcAft>
                <a:spcPts val="600"/>
              </a:spcAft>
            </a:pP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系统把只读前</a:t>
            </a:r>
            <a:r>
              <a:rPr lang="zh-CN" altLang="en-US" sz="2000" smtClean="0">
                <a:solidFill>
                  <a:schemeClr val="bg1"/>
                </a:solidFill>
                <a:latin typeface="微软雅黑" pitchFamily="34" charset="-122"/>
                <a:ea typeface="微软雅黑" pitchFamily="34" charset="-122"/>
              </a:rPr>
              <a:t>面 √ 去</a:t>
            </a:r>
            <a:r>
              <a:rPr lang="zh-CN" altLang="en-US" sz="2000">
                <a:solidFill>
                  <a:schemeClr val="bg1"/>
                </a:solidFill>
                <a:latin typeface="微软雅黑" pitchFamily="34" charset="-122"/>
                <a:ea typeface="微软雅黑" pitchFamily="34" charset="-122"/>
              </a:rPr>
              <a:t>掉后就可以往</a:t>
            </a:r>
            <a:r>
              <a:rPr lang="en-US" altLang="zh-CN" sz="2000">
                <a:solidFill>
                  <a:schemeClr val="bg1"/>
                </a:solidFill>
                <a:latin typeface="微软雅黑" pitchFamily="34" charset="-122"/>
                <a:ea typeface="微软雅黑" pitchFamily="34" charset="-122"/>
              </a:rPr>
              <a:t>L</a:t>
            </a:r>
            <a:r>
              <a:rPr lang="zh-CN" altLang="en-US" sz="2000">
                <a:solidFill>
                  <a:schemeClr val="bg1"/>
                </a:solidFill>
                <a:latin typeface="微软雅黑" pitchFamily="34" charset="-122"/>
                <a:ea typeface="微软雅黑" pitchFamily="34" charset="-122"/>
              </a:rPr>
              <a:t>盘放入文件</a:t>
            </a:r>
            <a:endParaRPr lang="en-US"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3634815" y="517193"/>
            <a:ext cx="730521" cy="300082"/>
          </a:xfrm>
          <a:prstGeom prst="rect">
            <a:avLst/>
          </a:prstGeom>
        </p:spPr>
        <p:txBody>
          <a:bodyPr wrap="none">
            <a:spAutoFit/>
          </a:bodyPr>
          <a:lstStyle/>
          <a:p>
            <a:pPr algn="ctr"/>
            <a:r>
              <a:rPr lang="en-US" altLang="zh-CN" b="1">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9</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1110350" y="2485923"/>
            <a:ext cx="7310189" cy="1366610"/>
          </a:xfrm>
          <a:prstGeom prst="rect">
            <a:avLst/>
          </a:prstGeom>
          <a:noFill/>
          <a:ln>
            <a:noFill/>
          </a:ln>
        </p:spPr>
      </p:pic>
    </p:spTree>
    <p:extLst>
      <p:ext uri="{BB962C8B-B14F-4D97-AF65-F5344CB8AC3E}">
        <p14:creationId xmlns:p14="http://schemas.microsoft.com/office/powerpoint/2010/main" val="39429674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学习情境</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endParaRPr>
          </a:p>
        </p:txBody>
      </p:sp>
      <p:sp>
        <p:nvSpPr>
          <p:cNvPr id="7" name="iconfont-1187-868386">
            <a:extLst>
              <a:ext uri="{FF2B5EF4-FFF2-40B4-BE49-F238E27FC236}">
                <a16:creationId xmlns:a16="http://schemas.microsoft.com/office/drawing/2014/main"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839173" y="1033363"/>
            <a:ext cx="7247552" cy="1300228"/>
          </a:xfrm>
          <a:prstGeom prst="rect">
            <a:avLst/>
          </a:prstGeom>
          <a:noFill/>
        </p:spPr>
        <p:txBody>
          <a:bodyPr wrap="square" rtlCol="0">
            <a:spAutoFit/>
          </a:bodyPr>
          <a:lstStyle/>
          <a:p>
            <a:pPr>
              <a:lnSpc>
                <a:spcPct val="130000"/>
              </a:lnSpc>
              <a:spcAft>
                <a:spcPts val="600"/>
              </a:spcAft>
            </a:pPr>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了解</a:t>
            </a:r>
            <a:r>
              <a:rPr lang="en-US" altLang="zh-CN">
                <a:solidFill>
                  <a:schemeClr val="bg1"/>
                </a:solidFill>
                <a:latin typeface="微软雅黑" pitchFamily="34" charset="-122"/>
                <a:ea typeface="微软雅黑" pitchFamily="34" charset="-122"/>
              </a:rPr>
              <a:t>Ext3</a:t>
            </a:r>
            <a:r>
              <a:rPr lang="zh-CN" altLang="en-US">
                <a:solidFill>
                  <a:schemeClr val="bg1"/>
                </a:solidFill>
                <a:latin typeface="微软雅黑" pitchFamily="34" charset="-122"/>
                <a:ea typeface="微软雅黑" pitchFamily="34" charset="-122"/>
              </a:rPr>
              <a:t>文件系统的基本结构。</a:t>
            </a:r>
          </a:p>
          <a:p>
            <a:pPr>
              <a:lnSpc>
                <a:spcPct val="130000"/>
              </a:lnSpc>
              <a:spcAft>
                <a:spcPts val="600"/>
              </a:spcAft>
            </a:pPr>
            <a:r>
              <a:rPr lang="en-US" altLang="zh-CN">
                <a:solidFill>
                  <a:schemeClr val="bg1"/>
                </a:solidFill>
                <a:latin typeface="微软雅黑" pitchFamily="34" charset="-122"/>
                <a:ea typeface="微软雅黑" pitchFamily="34" charset="-122"/>
              </a:rPr>
              <a:t>2.</a:t>
            </a:r>
            <a:r>
              <a:rPr lang="zh-CN" altLang="en-US">
                <a:solidFill>
                  <a:schemeClr val="bg1"/>
                </a:solidFill>
                <a:latin typeface="微软雅黑" pitchFamily="34" charset="-122"/>
                <a:ea typeface="微软雅黑" pitchFamily="34" charset="-122"/>
              </a:rPr>
              <a:t>掌握</a:t>
            </a:r>
            <a:r>
              <a:rPr lang="en-US" altLang="zh-CN">
                <a:solidFill>
                  <a:schemeClr val="bg1"/>
                </a:solidFill>
                <a:latin typeface="微软雅黑" pitchFamily="34" charset="-122"/>
                <a:ea typeface="微软雅黑" pitchFamily="34" charset="-122"/>
              </a:rPr>
              <a:t>Ext3</a:t>
            </a:r>
            <a:r>
              <a:rPr lang="zh-CN" altLang="en-US">
                <a:solidFill>
                  <a:schemeClr val="bg1"/>
                </a:solidFill>
                <a:latin typeface="微软雅黑" pitchFamily="34" charset="-122"/>
                <a:ea typeface="微软雅黑" pitchFamily="34" charset="-122"/>
              </a:rPr>
              <a:t>文件系统引导扇区、块、块组、</a:t>
            </a:r>
            <a:r>
              <a:rPr lang="en-US" altLang="zh-CN">
                <a:solidFill>
                  <a:schemeClr val="bg1"/>
                </a:solidFill>
                <a:latin typeface="微软雅黑" pitchFamily="34" charset="-122"/>
                <a:ea typeface="微软雅黑" pitchFamily="34" charset="-122"/>
              </a:rPr>
              <a:t>super block</a:t>
            </a:r>
            <a:r>
              <a:rPr lang="zh-CN" altLang="en-US">
                <a:solidFill>
                  <a:schemeClr val="bg1"/>
                </a:solidFill>
                <a:latin typeface="微软雅黑" pitchFamily="34" charset="-122"/>
                <a:ea typeface="微软雅黑" pitchFamily="34" charset="-122"/>
              </a:rPr>
              <a:t>超级块、块组描述符表、块位图、</a:t>
            </a:r>
            <a:r>
              <a:rPr lang="en-US" altLang="zh-CN">
                <a:solidFill>
                  <a:schemeClr val="bg1"/>
                </a:solidFill>
                <a:latin typeface="微软雅黑" pitchFamily="34" charset="-122"/>
                <a:ea typeface="微软雅黑" pitchFamily="34" charset="-122"/>
              </a:rPr>
              <a:t>i-</a:t>
            </a:r>
            <a:r>
              <a:rPr lang="zh-CN" altLang="en-US">
                <a:solidFill>
                  <a:schemeClr val="bg1"/>
                </a:solidFill>
                <a:latin typeface="微软雅黑" pitchFamily="34" charset="-122"/>
                <a:ea typeface="微软雅黑" pitchFamily="34" charset="-122"/>
              </a:rPr>
              <a:t>节点位图、</a:t>
            </a:r>
            <a:r>
              <a:rPr lang="en-US" altLang="zh-CN">
                <a:solidFill>
                  <a:schemeClr val="bg1"/>
                </a:solidFill>
                <a:latin typeface="微软雅黑" pitchFamily="34" charset="-122"/>
                <a:ea typeface="微软雅黑" pitchFamily="34" charset="-122"/>
              </a:rPr>
              <a:t>i-</a:t>
            </a:r>
            <a:r>
              <a:rPr lang="zh-CN" altLang="en-US">
                <a:solidFill>
                  <a:schemeClr val="bg1"/>
                </a:solidFill>
                <a:latin typeface="微软雅黑" pitchFamily="34" charset="-122"/>
                <a:ea typeface="微软雅黑" pitchFamily="34" charset="-122"/>
              </a:rPr>
              <a:t>节点表等参数。</a:t>
            </a:r>
          </a:p>
          <a:p>
            <a:pPr>
              <a:lnSpc>
                <a:spcPct val="130000"/>
              </a:lnSpc>
              <a:spcAft>
                <a:spcPts val="600"/>
              </a:spcAft>
            </a:pPr>
            <a:r>
              <a:rPr lang="en-US" altLang="zh-CN">
                <a:solidFill>
                  <a:schemeClr val="bg1"/>
                </a:solidFill>
                <a:latin typeface="微软雅黑" pitchFamily="34" charset="-122"/>
                <a:ea typeface="微软雅黑" pitchFamily="34" charset="-122"/>
              </a:rPr>
              <a:t>3.</a:t>
            </a:r>
            <a:r>
              <a:rPr lang="zh-CN" altLang="en-US">
                <a:solidFill>
                  <a:schemeClr val="bg1"/>
                </a:solidFill>
                <a:latin typeface="微软雅黑" pitchFamily="34" charset="-122"/>
                <a:ea typeface="微软雅黑" pitchFamily="34" charset="-122"/>
              </a:rPr>
              <a:t>利</a:t>
            </a:r>
            <a:r>
              <a:rPr lang="zh-CN" altLang="en-US" smtClean="0">
                <a:solidFill>
                  <a:schemeClr val="bg1"/>
                </a:solidFill>
                <a:latin typeface="微软雅黑" pitchFamily="34" charset="-122"/>
                <a:ea typeface="微软雅黑" pitchFamily="34" charset="-122"/>
              </a:rPr>
              <a:t>用数据恢复软件完成对</a:t>
            </a:r>
            <a:r>
              <a:rPr lang="en-US" altLang="zh-CN" smtClean="0">
                <a:solidFill>
                  <a:schemeClr val="bg1"/>
                </a:solidFill>
                <a:latin typeface="微软雅黑" pitchFamily="34" charset="-122"/>
                <a:ea typeface="微软雅黑" pitchFamily="34" charset="-122"/>
              </a:rPr>
              <a:t>Ext3</a:t>
            </a:r>
            <a:r>
              <a:rPr lang="zh-CN" altLang="en-US" smtClean="0">
                <a:solidFill>
                  <a:schemeClr val="bg1"/>
                </a:solidFill>
                <a:latin typeface="微软雅黑" pitchFamily="34" charset="-122"/>
                <a:ea typeface="微软雅黑" pitchFamily="34" charset="-122"/>
              </a:rPr>
              <a:t>文件系统认知。</a:t>
            </a:r>
            <a:endParaRPr lang="zh-CN" altLang="en-US" dirty="0">
              <a:solidFill>
                <a:schemeClr val="bg1"/>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961599979"/>
              </p:ext>
            </p:extLst>
          </p:nvPr>
        </p:nvGraphicFramePr>
        <p:xfrm>
          <a:off x="957559" y="2341296"/>
          <a:ext cx="7277100" cy="2713532"/>
        </p:xfrm>
        <a:graphic>
          <a:graphicData uri="http://schemas.openxmlformats.org/drawingml/2006/table">
            <a:tbl>
              <a:tblPr firstRow="1" firstCol="1" bandRow="1">
                <a:tableStyleId>{93296810-A885-4BE3-A3E7-6D5BEEA58F35}</a:tableStyleId>
              </a:tblPr>
              <a:tblGrid>
                <a:gridCol w="678815">
                  <a:extLst>
                    <a:ext uri="{9D8B030D-6E8A-4147-A177-3AD203B41FA5}">
                      <a16:colId xmlns:a16="http://schemas.microsoft.com/office/drawing/2014/main" val="1183213623"/>
                    </a:ext>
                  </a:extLst>
                </a:gridCol>
                <a:gridCol w="2186940">
                  <a:extLst>
                    <a:ext uri="{9D8B030D-6E8A-4147-A177-3AD203B41FA5}">
                      <a16:colId xmlns:a16="http://schemas.microsoft.com/office/drawing/2014/main" val="3877090665"/>
                    </a:ext>
                  </a:extLst>
                </a:gridCol>
                <a:gridCol w="2186940">
                  <a:extLst>
                    <a:ext uri="{9D8B030D-6E8A-4147-A177-3AD203B41FA5}">
                      <a16:colId xmlns:a16="http://schemas.microsoft.com/office/drawing/2014/main" val="2869858064"/>
                    </a:ext>
                  </a:extLst>
                </a:gridCol>
                <a:gridCol w="678815">
                  <a:extLst>
                    <a:ext uri="{9D8B030D-6E8A-4147-A177-3AD203B41FA5}">
                      <a16:colId xmlns:a16="http://schemas.microsoft.com/office/drawing/2014/main" val="3394655061"/>
                    </a:ext>
                  </a:extLst>
                </a:gridCol>
                <a:gridCol w="772795">
                  <a:extLst>
                    <a:ext uri="{9D8B030D-6E8A-4147-A177-3AD203B41FA5}">
                      <a16:colId xmlns:a16="http://schemas.microsoft.com/office/drawing/2014/main" val="2435073349"/>
                    </a:ext>
                  </a:extLst>
                </a:gridCol>
                <a:gridCol w="772795">
                  <a:extLst>
                    <a:ext uri="{9D8B030D-6E8A-4147-A177-3AD203B41FA5}">
                      <a16:colId xmlns:a16="http://schemas.microsoft.com/office/drawing/2014/main" val="1492828608"/>
                    </a:ext>
                  </a:extLst>
                </a:gridCol>
              </a:tblGrid>
              <a:tr h="441894">
                <a:tc gridSpan="2">
                  <a:txBody>
                    <a:bodyPr/>
                    <a:lstStyle/>
                    <a:p>
                      <a:pPr indent="127000" algn="ctr">
                        <a:lnSpc>
                          <a:spcPts val="2000"/>
                        </a:lnSpc>
                        <a:spcAft>
                          <a:spcPts val="0"/>
                        </a:spcAft>
                      </a:pPr>
                      <a:r>
                        <a:rPr lang="zh-CN" sz="1050" kern="0">
                          <a:effectLst/>
                        </a:rPr>
                        <a:t>评价主体</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127000" algn="ctr">
                        <a:lnSpc>
                          <a:spcPts val="2000"/>
                        </a:lnSpc>
                        <a:spcAft>
                          <a:spcPts val="0"/>
                        </a:spcAft>
                      </a:pPr>
                      <a:r>
                        <a:rPr lang="zh-CN" sz="1050" kern="0">
                          <a:effectLst/>
                        </a:rPr>
                        <a:t>评分标准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050" kern="0">
                          <a:effectLst/>
                        </a:rPr>
                        <a:t>分值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050" kern="0">
                          <a:effectLst/>
                        </a:rPr>
                        <a:t>学生</a:t>
                      </a:r>
                      <a:endParaRPr lang="zh-CN" sz="1050" kern="100">
                        <a:effectLst/>
                      </a:endParaRPr>
                    </a:p>
                    <a:p>
                      <a:pPr indent="127000" algn="ctr">
                        <a:lnSpc>
                          <a:spcPts val="2000"/>
                        </a:lnSpc>
                        <a:spcAft>
                          <a:spcPts val="0"/>
                        </a:spcAft>
                      </a:pPr>
                      <a:r>
                        <a:rPr lang="zh-CN" sz="1050" kern="0">
                          <a:effectLst/>
                        </a:rPr>
                        <a:t>自评</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050" kern="0">
                          <a:effectLst/>
                        </a:rPr>
                        <a:t>教师</a:t>
                      </a:r>
                      <a:endParaRPr lang="zh-CN" sz="1050" kern="100">
                        <a:effectLst/>
                      </a:endParaRPr>
                    </a:p>
                    <a:p>
                      <a:pPr indent="127000" algn="ctr">
                        <a:lnSpc>
                          <a:spcPts val="2000"/>
                        </a:lnSpc>
                        <a:spcAft>
                          <a:spcPts val="0"/>
                        </a:spcAft>
                      </a:pPr>
                      <a:r>
                        <a:rPr lang="zh-CN" sz="1050" kern="0">
                          <a:effectLst/>
                        </a:rPr>
                        <a:t>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71519022"/>
                  </a:ext>
                </a:extLst>
              </a:tr>
              <a:tr h="883788">
                <a:tc rowSpan="2">
                  <a:txBody>
                    <a:bodyPr/>
                    <a:lstStyle/>
                    <a:p>
                      <a:pPr indent="127000" algn="ctr">
                        <a:lnSpc>
                          <a:spcPts val="2000"/>
                        </a:lnSpc>
                        <a:spcAft>
                          <a:spcPts val="0"/>
                        </a:spcAft>
                      </a:pPr>
                      <a:r>
                        <a:rPr lang="zh-CN" sz="1050" kern="0">
                          <a:effectLst/>
                        </a:rPr>
                        <a:t>任务</a:t>
                      </a:r>
                      <a:r>
                        <a:rPr lang="en-US" sz="1050" kern="0">
                          <a:effectLst/>
                        </a:rPr>
                        <a:t>2</a:t>
                      </a:r>
                      <a:endParaRPr lang="zh-CN" sz="1050" kern="100">
                        <a:effectLst/>
                      </a:endParaRPr>
                    </a:p>
                    <a:p>
                      <a:pPr indent="127000" algn="ctr">
                        <a:lnSpc>
                          <a:spcPts val="2000"/>
                        </a:lnSpc>
                        <a:spcAft>
                          <a:spcPts val="0"/>
                        </a:spcAft>
                      </a:pPr>
                      <a:r>
                        <a:rPr lang="zh-CN" sz="1050" kern="0">
                          <a:effectLst/>
                        </a:rPr>
                        <a:t>认识</a:t>
                      </a:r>
                      <a:r>
                        <a:rPr lang="en-US" sz="1050" kern="0">
                          <a:effectLst/>
                        </a:rPr>
                        <a:t>Ext3</a:t>
                      </a:r>
                      <a:r>
                        <a:rPr lang="zh-CN" sz="1050" kern="0">
                          <a:effectLst/>
                        </a:rPr>
                        <a:t>文件系统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zh-CN" sz="1050" kern="0">
                          <a:effectLst/>
                        </a:rPr>
                        <a:t>操作评价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1.</a:t>
                      </a:r>
                      <a:r>
                        <a:rPr lang="zh-CN" sz="1050" kern="0">
                          <a:effectLst/>
                        </a:rPr>
                        <a:t>熟练使用</a:t>
                      </a:r>
                      <a:r>
                        <a:rPr lang="en-US" sz="1050" kern="0">
                          <a:effectLst/>
                        </a:rPr>
                        <a:t>Winhex</a:t>
                      </a:r>
                      <a:r>
                        <a:rPr lang="zh-CN" sz="1050" kern="0">
                          <a:effectLst/>
                        </a:rPr>
                        <a:t>软件</a:t>
                      </a:r>
                      <a:r>
                        <a:rPr lang="zh-CN" sz="1050" kern="100">
                          <a:effectLst/>
                        </a:rPr>
                        <a:t>了</a:t>
                      </a:r>
                      <a:r>
                        <a:rPr lang="zh-CN" sz="1050" kern="0">
                          <a:effectLst/>
                        </a:rPr>
                        <a:t>解</a:t>
                      </a:r>
                      <a:r>
                        <a:rPr lang="en-US" sz="1050" kern="0">
                          <a:effectLst/>
                        </a:rPr>
                        <a:t>Ext3</a:t>
                      </a:r>
                      <a:r>
                        <a:rPr lang="zh-CN" sz="1050" kern="0">
                          <a:effectLst/>
                        </a:rPr>
                        <a:t>文件系统的基本结构。</a:t>
                      </a:r>
                      <a:endParaRPr lang="zh-CN" sz="1050" kern="100">
                        <a:effectLst/>
                      </a:endParaRPr>
                    </a:p>
                    <a:p>
                      <a:pPr indent="127000" algn="ctr">
                        <a:lnSpc>
                          <a:spcPts val="2000"/>
                        </a:lnSpc>
                        <a:spcAft>
                          <a:spcPts val="0"/>
                        </a:spcAft>
                      </a:pPr>
                      <a:r>
                        <a:rPr lang="en-US" sz="1050" kern="0">
                          <a:effectLst/>
                        </a:rPr>
                        <a:t>2.</a:t>
                      </a:r>
                      <a:r>
                        <a:rPr lang="zh-CN" sz="1050" kern="0">
                          <a:effectLst/>
                        </a:rPr>
                        <a:t>快速找出块组描述符表、块位图、</a:t>
                      </a:r>
                      <a:r>
                        <a:rPr lang="en-US" sz="1050" kern="0">
                          <a:effectLst/>
                        </a:rPr>
                        <a:t>i-</a:t>
                      </a:r>
                      <a:r>
                        <a:rPr lang="zh-CN" sz="1050" kern="0">
                          <a:effectLst/>
                        </a:rPr>
                        <a:t>节点位图、</a:t>
                      </a:r>
                      <a:r>
                        <a:rPr lang="en-US" sz="1050" kern="0">
                          <a:effectLst/>
                        </a:rPr>
                        <a:t>i-</a:t>
                      </a:r>
                      <a:r>
                        <a:rPr lang="zh-CN" sz="1050" kern="0">
                          <a:effectLst/>
                        </a:rPr>
                        <a:t>节点表位置。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85173144"/>
                  </a:ext>
                </a:extLst>
              </a:tr>
              <a:tr h="662841">
                <a:tc vMerge="1">
                  <a:txBody>
                    <a:bodyPr/>
                    <a:lstStyle/>
                    <a:p>
                      <a:endParaRPr lang="zh-CN" altLang="en-US"/>
                    </a:p>
                  </a:txBody>
                  <a:tcPr/>
                </a:tc>
                <a:tc>
                  <a:txBody>
                    <a:bodyPr/>
                    <a:lstStyle/>
                    <a:p>
                      <a:pPr indent="127000" algn="ctr">
                        <a:lnSpc>
                          <a:spcPts val="2000"/>
                        </a:lnSpc>
                        <a:spcAft>
                          <a:spcPts val="0"/>
                        </a:spcAft>
                      </a:pPr>
                      <a:r>
                        <a:rPr lang="zh-CN" sz="1050" kern="0">
                          <a:effectLst/>
                        </a:rPr>
                        <a:t>成果评价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ts val="2000"/>
                        </a:lnSpc>
                        <a:spcAft>
                          <a:spcPts val="0"/>
                        </a:spcAft>
                      </a:pPr>
                      <a:r>
                        <a:rPr lang="en-US" sz="1050" kern="0">
                          <a:effectLst/>
                        </a:rPr>
                        <a:t>1. </a:t>
                      </a:r>
                      <a:r>
                        <a:rPr lang="zh-CN" sz="1050" kern="0">
                          <a:effectLst/>
                        </a:rPr>
                        <a:t>了解</a:t>
                      </a:r>
                      <a:r>
                        <a:rPr lang="en-US" sz="1050" kern="0">
                          <a:effectLst/>
                        </a:rPr>
                        <a:t>Ext3</a:t>
                      </a:r>
                      <a:r>
                        <a:rPr lang="zh-CN" sz="1050" kern="0">
                          <a:effectLst/>
                        </a:rPr>
                        <a:t>文件系统的基本结构；</a:t>
                      </a:r>
                      <a:endParaRPr lang="zh-CN" sz="1050" kern="100">
                        <a:effectLst/>
                      </a:endParaRPr>
                    </a:p>
                    <a:p>
                      <a:pPr indent="127000">
                        <a:lnSpc>
                          <a:spcPts val="2000"/>
                        </a:lnSpc>
                        <a:spcAft>
                          <a:spcPts val="0"/>
                        </a:spcAft>
                      </a:pPr>
                      <a:r>
                        <a:rPr lang="en-US" sz="1050" kern="0">
                          <a:effectLst/>
                        </a:rPr>
                        <a:t>2.</a:t>
                      </a:r>
                      <a:r>
                        <a:rPr lang="zh-CN" sz="1050" kern="0">
                          <a:effectLst/>
                        </a:rPr>
                        <a:t>完成案例对</a:t>
                      </a:r>
                      <a:r>
                        <a:rPr lang="en-US" sz="1050" kern="0">
                          <a:effectLst/>
                        </a:rPr>
                        <a:t>Ext3</a:t>
                      </a:r>
                      <a:r>
                        <a:rPr lang="zh-CN" sz="1050" kern="0">
                          <a:effectLst/>
                        </a:rPr>
                        <a:t>文件系统的认知。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63608280"/>
                  </a:ext>
                </a:extLst>
              </a:tr>
              <a:tr h="427532">
                <a:tc gridSpan="2">
                  <a:txBody>
                    <a:bodyPr/>
                    <a:lstStyle/>
                    <a:p>
                      <a:pPr indent="127000" algn="ctr">
                        <a:lnSpc>
                          <a:spcPts val="2000"/>
                        </a:lnSpc>
                        <a:spcAft>
                          <a:spcPts val="0"/>
                        </a:spcAft>
                      </a:pPr>
                      <a:r>
                        <a:rPr lang="zh-CN" sz="1050" kern="0">
                          <a:effectLst/>
                        </a:rPr>
                        <a:t>合计（满分</a:t>
                      </a:r>
                      <a:r>
                        <a:rPr lang="en-US" sz="1050" kern="0">
                          <a:effectLst/>
                        </a:rPr>
                        <a:t>100</a:t>
                      </a:r>
                      <a:r>
                        <a:rPr lang="zh-CN" sz="1050" kern="0">
                          <a:effectLst/>
                        </a:rPr>
                        <a:t>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ts val="2000"/>
                        </a:lnSpc>
                        <a:spcAft>
                          <a:spcPts val="0"/>
                        </a:spcAft>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87884637"/>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641034" y="2015103"/>
            <a:ext cx="7960792" cy="1689052"/>
          </a:xfrm>
          <a:prstGeom prst="rect">
            <a:avLst/>
          </a:prstGeom>
          <a:noFill/>
        </p:spPr>
        <p:txBody>
          <a:bodyPr wrap="square" rtlCol="0">
            <a:spAutoFit/>
          </a:bodyPr>
          <a:lstStyle/>
          <a:p>
            <a:pPr indent="457200">
              <a:lnSpc>
                <a:spcPct val="150000"/>
              </a:lnSpc>
              <a:spcAft>
                <a:spcPts val="600"/>
              </a:spcAft>
            </a:pPr>
            <a:r>
              <a:rPr lang="en-US" altLang="zh-CN" sz="2400" kern="3000" spc="100" smtClean="0">
                <a:solidFill>
                  <a:schemeClr val="bg1"/>
                </a:solidFill>
                <a:latin typeface="微软雅黑" pitchFamily="34" charset="-122"/>
                <a:ea typeface="微软雅黑" pitchFamily="34" charset="-122"/>
              </a:rPr>
              <a:t>Ext3</a:t>
            </a:r>
            <a:r>
              <a:rPr lang="zh-CN" altLang="en-US" sz="2400" kern="3000" spc="100">
                <a:solidFill>
                  <a:schemeClr val="bg1"/>
                </a:solidFill>
                <a:latin typeface="微软雅黑" pitchFamily="34" charset="-122"/>
                <a:ea typeface="微软雅黑" pitchFamily="34" charset="-122"/>
              </a:rPr>
              <a:t>文件系统首先被分为若干个块组，并通过块组描述符描述这些块组，所有块组描述符组成块组描述符表，块组描述符表位于超级块的下一个块中。</a:t>
            </a:r>
            <a:endParaRPr lang="zh-CN" altLang="en-US" sz="2400" kern="3000" spc="100" dirty="0">
              <a:solidFill>
                <a:schemeClr val="bg1"/>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768A7E1B-374F-40EB-9582-8939BD682AAA}"/>
              </a:ext>
            </a:extLst>
          </p:cNvPr>
          <p:cNvSpPr/>
          <p:nvPr/>
        </p:nvSpPr>
        <p:spPr>
          <a:xfrm>
            <a:off x="356752" y="517193"/>
            <a:ext cx="1588897" cy="300082"/>
          </a:xfrm>
          <a:prstGeom prst="rect">
            <a:avLst/>
          </a:prstGeom>
        </p:spPr>
        <p:txBody>
          <a:bodyPr wrap="none">
            <a:spAutoFit/>
          </a:bodyPr>
          <a:lstStyle/>
          <a:p>
            <a:pPr algn="ctr"/>
            <a:r>
              <a:rPr lang="en-US" altLang="zh-CN" b="1">
                <a:solidFill>
                  <a:schemeClr val="accent6">
                    <a:lumMod val="75000"/>
                  </a:schemeClr>
                </a:solidFill>
                <a:latin typeface="微软雅黑" pitchFamily="34" charset="-122"/>
                <a:ea typeface="微软雅黑" pitchFamily="34" charset="-122"/>
              </a:rPr>
              <a:t>1</a:t>
            </a:r>
            <a:r>
              <a:rPr lang="zh-CN" altLang="en-US" b="1" smtClean="0">
                <a:solidFill>
                  <a:schemeClr val="accent6">
                    <a:lumMod val="75000"/>
                  </a:schemeClr>
                </a:solidFill>
                <a:latin typeface="微软雅黑" pitchFamily="34" charset="-122"/>
                <a:ea typeface="微软雅黑" pitchFamily="34" charset="-122"/>
              </a:rPr>
              <a:t>、</a:t>
            </a:r>
            <a:r>
              <a:rPr lang="en-US" altLang="zh-CN" b="1">
                <a:solidFill>
                  <a:schemeClr val="accent6">
                    <a:lumMod val="75000"/>
                  </a:schemeClr>
                </a:solidFill>
                <a:latin typeface="微软雅黑" pitchFamily="34" charset="-122"/>
                <a:ea typeface="微软雅黑" pitchFamily="34" charset="-122"/>
              </a:rPr>
              <a:t> Ext3</a:t>
            </a:r>
            <a:r>
              <a:rPr lang="zh-CN" altLang="en-US" b="1">
                <a:solidFill>
                  <a:schemeClr val="accent6">
                    <a:lumMod val="75000"/>
                  </a:schemeClr>
                </a:solidFill>
                <a:latin typeface="微软雅黑" pitchFamily="34" charset="-122"/>
                <a:ea typeface="微软雅黑" pitchFamily="34" charset="-122"/>
              </a:rPr>
              <a:t>块组说明</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520599" y="954930"/>
            <a:ext cx="8119819" cy="2862322"/>
          </a:xfrm>
          <a:prstGeom prst="rect">
            <a:avLst/>
          </a:prstGeom>
          <a:noFill/>
        </p:spPr>
        <p:txBody>
          <a:bodyPr wrap="square" rtlCol="0">
            <a:spAutoFit/>
          </a:bodyPr>
          <a:lstStyle/>
          <a:p>
            <a:pPr indent="457200">
              <a:lnSpc>
                <a:spcPct val="150000"/>
              </a:lnSpc>
              <a:spcAft>
                <a:spcPts val="600"/>
              </a:spcAft>
            </a:pPr>
            <a:r>
              <a:rPr lang="en-US" altLang="zh-CN" sz="2000">
                <a:solidFill>
                  <a:schemeClr val="bg1"/>
                </a:solidFill>
                <a:latin typeface="微软雅黑" pitchFamily="34" charset="-122"/>
                <a:ea typeface="微软雅黑" pitchFamily="34" charset="-122"/>
              </a:rPr>
              <a:t>Ext3</a:t>
            </a:r>
            <a:r>
              <a:rPr lang="zh-CN" altLang="en-US" sz="2000">
                <a:solidFill>
                  <a:schemeClr val="bg1"/>
                </a:solidFill>
                <a:latin typeface="微软雅黑" pitchFamily="34" charset="-122"/>
                <a:ea typeface="微软雅黑" pitchFamily="34" charset="-122"/>
              </a:rPr>
              <a:t>文件以块为单位进行分配，每个文件都有自己的一个</a:t>
            </a:r>
            <a:r>
              <a:rPr lang="en-US" altLang="zh-CN" sz="2000">
                <a:solidFill>
                  <a:schemeClr val="bg1"/>
                </a:solidFill>
                <a:latin typeface="微软雅黑" pitchFamily="34" charset="-122"/>
                <a:ea typeface="微软雅黑" pitchFamily="34" charset="-122"/>
              </a:rPr>
              <a:t>i-</a:t>
            </a:r>
            <a:r>
              <a:rPr lang="zh-CN" altLang="en-US" sz="2000">
                <a:solidFill>
                  <a:schemeClr val="bg1"/>
                </a:solidFill>
                <a:latin typeface="微软雅黑" pitchFamily="34" charset="-122"/>
                <a:ea typeface="微软雅黑" pitchFamily="34" charset="-122"/>
              </a:rPr>
              <a:t>节点和目录项。</a:t>
            </a:r>
            <a:r>
              <a:rPr lang="en-US" altLang="zh-CN" sz="2000">
                <a:solidFill>
                  <a:schemeClr val="bg1"/>
                </a:solidFill>
                <a:latin typeface="微软雅黑" pitchFamily="34" charset="-122"/>
                <a:ea typeface="微软雅黑" pitchFamily="34" charset="-122"/>
              </a:rPr>
              <a:t>i-</a:t>
            </a:r>
            <a:r>
              <a:rPr lang="zh-CN" altLang="en-US" sz="2000">
                <a:solidFill>
                  <a:schemeClr val="bg1"/>
                </a:solidFill>
                <a:latin typeface="微软雅黑" pitchFamily="34" charset="-122"/>
                <a:ea typeface="微软雅黑" pitchFamily="34" charset="-122"/>
              </a:rPr>
              <a:t>节点中记录文件的大小、时间信息、分配地址（块指针）等信息，而目录项中则记录文件的</a:t>
            </a:r>
            <a:r>
              <a:rPr lang="en-US" altLang="zh-CN" sz="2000">
                <a:solidFill>
                  <a:schemeClr val="bg1"/>
                </a:solidFill>
                <a:latin typeface="微软雅黑" pitchFamily="34" charset="-122"/>
                <a:ea typeface="微软雅黑" pitchFamily="34" charset="-122"/>
              </a:rPr>
              <a:t>i-</a:t>
            </a:r>
            <a:r>
              <a:rPr lang="zh-CN" altLang="en-US" sz="2000">
                <a:solidFill>
                  <a:schemeClr val="bg1"/>
                </a:solidFill>
                <a:latin typeface="微软雅黑" pitchFamily="34" charset="-122"/>
                <a:ea typeface="微软雅黑" pitchFamily="34" charset="-122"/>
              </a:rPr>
              <a:t>节点号、文件名等信息。将目录项和</a:t>
            </a:r>
            <a:r>
              <a:rPr lang="en-US" altLang="zh-CN" sz="2000">
                <a:solidFill>
                  <a:schemeClr val="bg1"/>
                </a:solidFill>
                <a:latin typeface="微软雅黑" pitchFamily="34" charset="-122"/>
                <a:ea typeface="微软雅黑" pitchFamily="34" charset="-122"/>
              </a:rPr>
              <a:t>i-</a:t>
            </a:r>
            <a:r>
              <a:rPr lang="zh-CN" altLang="en-US" sz="2000">
                <a:solidFill>
                  <a:schemeClr val="bg1"/>
                </a:solidFill>
                <a:latin typeface="微软雅黑" pitchFamily="34" charset="-122"/>
                <a:ea typeface="微软雅黑" pitchFamily="34" charset="-122"/>
              </a:rPr>
              <a:t>节点结合起来分析，就能获得某个具体文件的所有信息并通过块指针定位到其数据存放的地址，块指针所指向的块内就是文件的数据。</a:t>
            </a:r>
            <a:r>
              <a:rPr lang="zh-CN" altLang="en-US" sz="2000" smtClean="0">
                <a:solidFill>
                  <a:schemeClr val="bg1"/>
                </a:solidFill>
                <a:latin typeface="微软雅黑" pitchFamily="34" charset="-122"/>
                <a:ea typeface="微软雅黑" pitchFamily="34" charset="-122"/>
              </a:rPr>
              <a:t>如图所</a:t>
            </a:r>
            <a:r>
              <a:rPr lang="zh-CN" altLang="en-US" sz="2000">
                <a:solidFill>
                  <a:schemeClr val="bg1"/>
                </a:solidFill>
                <a:latin typeface="微软雅黑" pitchFamily="34" charset="-122"/>
                <a:ea typeface="微软雅黑" pitchFamily="34" charset="-122"/>
              </a:rPr>
              <a:t>示：</a:t>
            </a:r>
            <a:endParaRPr lang="en-US" altLang="zh-CN" sz="20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768A7E1B-374F-40EB-9582-8939BD682AAA}"/>
              </a:ext>
            </a:extLst>
          </p:cNvPr>
          <p:cNvSpPr/>
          <p:nvPr/>
        </p:nvSpPr>
        <p:spPr>
          <a:xfrm>
            <a:off x="360607" y="517193"/>
            <a:ext cx="1935145" cy="300082"/>
          </a:xfrm>
          <a:prstGeom prst="rect">
            <a:avLst/>
          </a:prstGeom>
        </p:spPr>
        <p:txBody>
          <a:bodyPr wrap="none">
            <a:spAutoFit/>
          </a:bodyPr>
          <a:lstStyle/>
          <a:p>
            <a:pPr algn="ctr"/>
            <a:r>
              <a:rPr lang="en-US" altLang="zh-CN" b="1" smtClean="0">
                <a:solidFill>
                  <a:schemeClr val="accent6">
                    <a:lumMod val="75000"/>
                  </a:schemeClr>
                </a:solidFill>
                <a:latin typeface="微软雅黑" pitchFamily="34" charset="-122"/>
                <a:ea typeface="微软雅黑" pitchFamily="34" charset="-122"/>
              </a:rPr>
              <a:t>2</a:t>
            </a:r>
            <a:r>
              <a:rPr lang="zh-CN" altLang="en-US" b="1" smtClean="0">
                <a:solidFill>
                  <a:schemeClr val="accent6">
                    <a:lumMod val="75000"/>
                  </a:schemeClr>
                </a:solidFill>
                <a:latin typeface="微软雅黑" pitchFamily="34" charset="-122"/>
                <a:ea typeface="微软雅黑" pitchFamily="34" charset="-122"/>
              </a:rPr>
              <a:t>、 </a:t>
            </a:r>
            <a:r>
              <a:rPr lang="en-US" altLang="zh-CN" b="1" smtClean="0">
                <a:solidFill>
                  <a:schemeClr val="accent6">
                    <a:lumMod val="75000"/>
                  </a:schemeClr>
                </a:solidFill>
                <a:latin typeface="微软雅黑" pitchFamily="34" charset="-122"/>
                <a:ea typeface="微软雅黑" pitchFamily="34" charset="-122"/>
              </a:rPr>
              <a:t>Ext3</a:t>
            </a:r>
            <a:r>
              <a:rPr lang="zh-CN" altLang="en-US" b="1">
                <a:solidFill>
                  <a:schemeClr val="accent6">
                    <a:lumMod val="75000"/>
                  </a:schemeClr>
                </a:solidFill>
                <a:latin typeface="微软雅黑" pitchFamily="34" charset="-122"/>
                <a:ea typeface="微软雅黑" pitchFamily="34" charset="-122"/>
              </a:rPr>
              <a:t>文件分配说明</a:t>
            </a:r>
            <a:endParaRPr lang="zh-CN" altLang="en-US" b="1" dirty="0">
              <a:solidFill>
                <a:schemeClr val="accent6">
                  <a:lumMod val="75000"/>
                </a:schemeClr>
              </a:solidFill>
              <a:latin typeface="微软雅黑" pitchFamily="34" charset="-122"/>
              <a:ea typeface="微软雅黑" pitchFamily="34" charset="-122"/>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2266568" y="3421917"/>
            <a:ext cx="4627880" cy="1480185"/>
          </a:xfrm>
          <a:prstGeom prst="rect">
            <a:avLst/>
          </a:prstGeom>
          <a:noFill/>
          <a:ln>
            <a:noFill/>
          </a:ln>
        </p:spPr>
      </p:pic>
    </p:spTree>
    <p:extLst>
      <p:ext uri="{BB962C8B-B14F-4D97-AF65-F5344CB8AC3E}">
        <p14:creationId xmlns:p14="http://schemas.microsoft.com/office/powerpoint/2010/main" val="34519596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7644CAB5-BD78-46D3-B395-32008B9A5944}"/>
              </a:ext>
            </a:extLst>
          </p:cNvPr>
          <p:cNvGrpSpPr/>
          <p:nvPr/>
        </p:nvGrpSpPr>
        <p:grpSpPr>
          <a:xfrm>
            <a:off x="4286152" y="2600114"/>
            <a:ext cx="4076797"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172920" y="2620046"/>
              <a:ext cx="2753232" cy="432812"/>
            </a:xfrm>
            <a:prstGeom prst="rect">
              <a:avLst/>
            </a:prstGeom>
            <a:noFill/>
          </p:spPr>
          <p:txBody>
            <a:bodyPr wrap="square" lIns="51435" tIns="25718" rIns="51435" bIns="25718" rtlCol="0">
              <a:spAutoFit/>
            </a:bodyPr>
            <a:lstStyle/>
            <a:p>
              <a:pPr algn="ctr"/>
              <a:r>
                <a:rPr lang="zh-CN" altLang="en-US" sz="2475" b="1">
                  <a:solidFill>
                    <a:srgbClr val="92D050"/>
                  </a:solidFill>
                  <a:latin typeface="微软雅黑" panose="020B0503020204020204" pitchFamily="34" charset="-122"/>
                  <a:ea typeface="微软雅黑" panose="020B0503020204020204" pitchFamily="34" charset="-122"/>
                </a:rPr>
                <a:t>认识</a:t>
              </a:r>
              <a:r>
                <a:rPr lang="en-US" altLang="zh-CN" sz="2475" b="1">
                  <a:solidFill>
                    <a:srgbClr val="92D050"/>
                  </a:solidFill>
                  <a:latin typeface="微软雅黑" panose="020B0503020204020204" pitchFamily="34" charset="-122"/>
                  <a:ea typeface="微软雅黑" panose="020B0503020204020204" pitchFamily="34" charset="-122"/>
                </a:rPr>
                <a:t>Ext</a:t>
              </a:r>
              <a:r>
                <a:rPr lang="zh-CN" altLang="en-US" sz="2475" b="1">
                  <a:solidFill>
                    <a:srgbClr val="92D050"/>
                  </a:solidFill>
                  <a:latin typeface="微软雅黑" panose="020B0503020204020204" pitchFamily="34" charset="-122"/>
                  <a:ea typeface="微软雅黑" panose="020B0503020204020204" pitchFamily="34" charset="-122"/>
                </a:rPr>
                <a:t>文件系统</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id="{0F4C0DE9-4242-42EC-B58B-36E2A8C5C4AB}"/>
              </a:ext>
            </a:extLst>
          </p:cNvPr>
          <p:cNvSpPr/>
          <p:nvPr/>
        </p:nvSpPr>
        <p:spPr>
          <a:xfrm>
            <a:off x="4365341" y="160278"/>
            <a:ext cx="800219" cy="276999"/>
          </a:xfrm>
          <a:prstGeom prst="rect">
            <a:avLst/>
          </a:prstGeom>
        </p:spPr>
        <p:txBody>
          <a:bodyPr wrap="none">
            <a:spAutoFit/>
          </a:bodyPr>
          <a:lstStyle/>
          <a:p>
            <a:pPr algn="ctr"/>
            <a:r>
              <a:rPr lang="zh-CN" altLang="en-US" sz="1200" b="1" smtClean="0">
                <a:solidFill>
                  <a:schemeClr val="accent6">
                    <a:lumMod val="75000"/>
                  </a:schemeClr>
                </a:solidFill>
                <a:latin typeface="微软雅黑" panose="020B0503020204020204" pitchFamily="34" charset="-122"/>
                <a:ea typeface="微软雅黑" panose="020B0503020204020204" pitchFamily="34" charset="-122"/>
              </a:rPr>
              <a:t>情境导入</a:t>
            </a:r>
            <a:endParaRPr lang="zh-CN" altLang="en-US" sz="12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id="{A98B687C-F77C-4677-B83B-A08D93D6DBA4}"/>
              </a:ext>
            </a:extLst>
          </p:cNvPr>
          <p:cNvSpPr txBox="1"/>
          <p:nvPr/>
        </p:nvSpPr>
        <p:spPr>
          <a:xfrm>
            <a:off x="5377728" y="1763558"/>
            <a:ext cx="3521675" cy="3003515"/>
          </a:xfrm>
          <a:prstGeom prst="rect">
            <a:avLst/>
          </a:prstGeom>
          <a:noFill/>
        </p:spPr>
        <p:txBody>
          <a:bodyPr wrap="square" rtlCol="0">
            <a:spAutoFit/>
          </a:bodyPr>
          <a:lstStyle/>
          <a:p>
            <a:pPr indent="457200">
              <a:lnSpc>
                <a:spcPct val="150000"/>
              </a:lnSpc>
            </a:pPr>
            <a:r>
              <a:rPr lang="zh-CN" altLang="en-US" sz="1600" smtClean="0">
                <a:solidFill>
                  <a:schemeClr val="bg1"/>
                </a:solidFill>
                <a:latin typeface="微软雅黑" panose="020B0503020204020204" pitchFamily="34" charset="-122"/>
                <a:ea typeface="微软雅黑" panose="020B0503020204020204" pitchFamily="34" charset="-122"/>
              </a:rPr>
              <a:t>是</a:t>
            </a:r>
            <a:r>
              <a:rPr lang="zh-CN" altLang="en-US" sz="1600">
                <a:solidFill>
                  <a:schemeClr val="bg1"/>
                </a:solidFill>
                <a:latin typeface="微软雅黑" panose="020B0503020204020204" pitchFamily="34" charset="-122"/>
                <a:ea typeface="微软雅黑" panose="020B0503020204020204" pitchFamily="34" charset="-122"/>
              </a:rPr>
              <a:t>一种日志式文件系统</a:t>
            </a:r>
            <a:r>
              <a:rPr lang="en-US" altLang="zh-CN" sz="1600">
                <a:solidFill>
                  <a:schemeClr val="bg1"/>
                </a:solidFill>
                <a:latin typeface="微软雅黑" panose="020B0503020204020204" pitchFamily="34" charset="-122"/>
                <a:ea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rPr>
              <a:t>是对</a:t>
            </a:r>
            <a:r>
              <a:rPr lang="en-US" altLang="zh-CN" sz="1600">
                <a:solidFill>
                  <a:schemeClr val="bg1"/>
                </a:solidFill>
                <a:latin typeface="微软雅黑" panose="020B0503020204020204" pitchFamily="34" charset="-122"/>
                <a:ea typeface="微软雅黑" panose="020B0503020204020204" pitchFamily="34" charset="-122"/>
              </a:rPr>
              <a:t>ext2</a:t>
            </a:r>
            <a:r>
              <a:rPr lang="zh-CN" altLang="en-US" sz="1600">
                <a:solidFill>
                  <a:schemeClr val="bg1"/>
                </a:solidFill>
                <a:latin typeface="微软雅黑" panose="020B0503020204020204" pitchFamily="34" charset="-122"/>
                <a:ea typeface="微软雅黑" panose="020B0503020204020204" pitchFamily="34" charset="-122"/>
              </a:rPr>
              <a:t>系统的扩展，它兼容</a:t>
            </a:r>
            <a:r>
              <a:rPr lang="en-US" altLang="zh-CN" sz="1600">
                <a:solidFill>
                  <a:schemeClr val="bg1"/>
                </a:solidFill>
                <a:latin typeface="微软雅黑" panose="020B0503020204020204" pitchFamily="34" charset="-122"/>
                <a:ea typeface="微软雅黑" panose="020B0503020204020204" pitchFamily="34" charset="-122"/>
              </a:rPr>
              <a:t>ext2</a:t>
            </a:r>
            <a:r>
              <a:rPr lang="zh-CN" altLang="en-US" sz="1600">
                <a:solidFill>
                  <a:schemeClr val="bg1"/>
                </a:solidFill>
                <a:latin typeface="微软雅黑" panose="020B0503020204020204" pitchFamily="34" charset="-122"/>
                <a:ea typeface="微软雅黑" panose="020B0503020204020204" pitchFamily="34" charset="-122"/>
              </a:rPr>
              <a:t>。日志式文件系统的优越性在于</a:t>
            </a:r>
            <a:r>
              <a:rPr lang="en-US" altLang="zh-CN" sz="1600">
                <a:solidFill>
                  <a:schemeClr val="bg1"/>
                </a:solidFill>
                <a:latin typeface="微软雅黑" panose="020B0503020204020204" pitchFamily="34" charset="-122"/>
                <a:ea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rPr>
              <a:t>由于文件系统都有快取层参与运作，如不使用时必须将文件系统卸下，以便将快取层的资料写回磁盘中。因此每当系统要关机时，必须将其所有的文件系统全</a:t>
            </a:r>
            <a:r>
              <a:rPr lang="zh-CN" altLang="en-US" sz="1600" smtClean="0">
                <a:solidFill>
                  <a:schemeClr val="bg1"/>
                </a:solidFill>
                <a:latin typeface="微软雅黑" panose="020B0503020204020204" pitchFamily="34" charset="-122"/>
                <a:ea typeface="微软雅黑" panose="020B0503020204020204" pitchFamily="34" charset="-122"/>
              </a:rPr>
              <a:t>部关闭后</a:t>
            </a:r>
            <a:r>
              <a:rPr lang="zh-CN" altLang="en-US" sz="1600">
                <a:solidFill>
                  <a:schemeClr val="bg1"/>
                </a:solidFill>
                <a:latin typeface="微软雅黑" panose="020B0503020204020204" pitchFamily="34" charset="-122"/>
                <a:ea typeface="微软雅黑" panose="020B0503020204020204" pitchFamily="34" charset="-122"/>
              </a:rPr>
              <a:t>才能进行关机。</a:t>
            </a:r>
            <a:endParaRPr lang="zh-CN" altLang="zh-CN" sz="160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5481861" y="1228337"/>
            <a:ext cx="3313408" cy="464871"/>
          </a:xfrm>
          <a:prstGeom prst="rect">
            <a:avLst/>
          </a:prstGeom>
        </p:spPr>
        <p:txBody>
          <a:bodyPr wrap="none">
            <a:spAutoFit/>
          </a:bodyPr>
          <a:lstStyle/>
          <a:p>
            <a:pPr>
              <a:lnSpc>
                <a:spcPct val="150000"/>
              </a:lnSpc>
            </a:pPr>
            <a:r>
              <a:rPr lang="en-US" altLang="zh-CN" sz="1800" b="1">
                <a:solidFill>
                  <a:srgbClr val="FFFF00"/>
                </a:solidFill>
              </a:rPr>
              <a:t>Ext3(Third extended file system) </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id="{DD70EDF5-F3FE-4B61-A044-155A77398593}"/>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9ED7FAB9-49C1-4BE1-BF7A-C1EF72174312}"/>
              </a:ext>
            </a:extLst>
          </p:cNvPr>
          <p:cNvPicPr>
            <a:picLocks noChangeAspect="1"/>
          </p:cNvPicPr>
          <p:nvPr/>
        </p:nvPicPr>
        <p:blipFill>
          <a:blip r:embed="rId3"/>
          <a:stretch>
            <a:fillRect/>
          </a:stretch>
        </p:blipFill>
        <p:spPr>
          <a:xfrm>
            <a:off x="3951798" y="1285707"/>
            <a:ext cx="4997932" cy="3378963"/>
          </a:xfrm>
          <a:prstGeom prst="rect">
            <a:avLst/>
          </a:prstGeom>
        </p:spPr>
      </p:pic>
      <p:grpSp>
        <p:nvGrpSpPr>
          <p:cNvPr id="16" name="组合 1">
            <a:extLst>
              <a:ext uri="{FF2B5EF4-FFF2-40B4-BE49-F238E27FC236}">
                <a16:creationId xmlns:a16="http://schemas.microsoft.com/office/drawing/2014/main" id="{1F0D9005-5256-4CED-B654-5F88C4A867AF}"/>
              </a:ext>
            </a:extLst>
          </p:cNvPr>
          <p:cNvGrpSpPr>
            <a:grpSpLocks/>
          </p:cNvGrpSpPr>
          <p:nvPr/>
        </p:nvGrpSpPr>
        <p:grpSpPr bwMode="auto">
          <a:xfrm>
            <a:off x="300605" y="1417947"/>
            <a:ext cx="5743575" cy="1001206"/>
            <a:chOff x="859536" y="1549889"/>
            <a:chExt cx="5742745" cy="1000412"/>
          </a:xfrm>
        </p:grpSpPr>
        <p:sp>
          <p:nvSpPr>
            <p:cNvPr id="18" name="Title 1">
              <a:extLst>
                <a:ext uri="{FF2B5EF4-FFF2-40B4-BE49-F238E27FC236}">
                  <a16:creationId xmlns:a16="http://schemas.microsoft.com/office/drawing/2014/main"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ndParaRPr>
            </a:p>
          </p:txBody>
        </p:sp>
        <p:sp>
          <p:nvSpPr>
            <p:cNvPr id="21" name="TextBox 11">
              <a:extLst>
                <a:ext uri="{FF2B5EF4-FFF2-40B4-BE49-F238E27FC236}">
                  <a16:creationId xmlns:a16="http://schemas.microsoft.com/office/drawing/2014/main" id="{50A18B32-94AF-4C0A-B3F8-D4FDE25BC451}"/>
                </a:ext>
              </a:extLst>
            </p:cNvPr>
            <p:cNvSpPr txBox="1">
              <a:spLocks noChangeArrowheads="1"/>
            </p:cNvSpPr>
            <p:nvPr/>
          </p:nvSpPr>
          <p:spPr bwMode="auto">
            <a:xfrm>
              <a:off x="1722447" y="2088149"/>
              <a:ext cx="2923185"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smtClean="0">
                  <a:solidFill>
                    <a:srgbClr val="000000"/>
                  </a:solidFill>
                  <a:latin typeface="微软雅黑" pitchFamily="34" charset="-122"/>
                  <a:ea typeface="微软雅黑" pitchFamily="34" charset="-122"/>
                </a:rPr>
                <a:t>了解</a:t>
              </a:r>
              <a:r>
                <a:rPr lang="en-US" altLang="zh-CN" sz="1400">
                  <a:solidFill>
                    <a:srgbClr val="000000"/>
                  </a:solidFill>
                  <a:latin typeface="微软雅黑" pitchFamily="34" charset="-122"/>
                  <a:ea typeface="微软雅黑" pitchFamily="34" charset="-122"/>
                </a:rPr>
                <a:t>Ext3</a:t>
              </a:r>
              <a:r>
                <a:rPr lang="zh-CN" altLang="en-US" sz="1400">
                  <a:solidFill>
                    <a:srgbClr val="000000"/>
                  </a:solidFill>
                  <a:latin typeface="微软雅黑" pitchFamily="34" charset="-122"/>
                  <a:ea typeface="微软雅黑" pitchFamily="34" charset="-122"/>
                </a:rPr>
                <a:t>文件系统结构</a:t>
              </a:r>
              <a:endParaRPr lang="en-US" altLang="zh-CN" sz="1400" dirty="0">
                <a:solidFill>
                  <a:srgbClr val="000000"/>
                </a:solidFill>
                <a:latin typeface="微软雅黑" pitchFamily="34" charset="-122"/>
                <a:ea typeface="微软雅黑" pitchFamily="34" charset="-122"/>
              </a:endParaRPr>
            </a:p>
          </p:txBody>
        </p:sp>
      </p:grpSp>
      <p:grpSp>
        <p:nvGrpSpPr>
          <p:cNvPr id="25" name="组合 9">
            <a:extLst>
              <a:ext uri="{FF2B5EF4-FFF2-40B4-BE49-F238E27FC236}">
                <a16:creationId xmlns:a16="http://schemas.microsoft.com/office/drawing/2014/main" id="{68946B3C-CC61-4B67-BF83-50B5E4B2EA3E}"/>
              </a:ext>
            </a:extLst>
          </p:cNvPr>
          <p:cNvGrpSpPr>
            <a:grpSpLocks/>
          </p:cNvGrpSpPr>
          <p:nvPr/>
        </p:nvGrpSpPr>
        <p:grpSpPr bwMode="auto">
          <a:xfrm>
            <a:off x="300605" y="3365373"/>
            <a:ext cx="5743575" cy="1061907"/>
            <a:chOff x="859536" y="1549889"/>
            <a:chExt cx="5742745" cy="1061065"/>
          </a:xfrm>
        </p:grpSpPr>
        <p:sp>
          <p:nvSpPr>
            <p:cNvPr id="26" name="Title 1">
              <a:extLst>
                <a:ext uri="{FF2B5EF4-FFF2-40B4-BE49-F238E27FC236}">
                  <a16:creationId xmlns:a16="http://schemas.microsoft.com/office/drawing/2014/main"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id="{B6236A2E-517A-4BA6-A314-B11405865283}"/>
                </a:ext>
              </a:extLst>
            </p:cNvPr>
            <p:cNvSpPr>
              <a:spLocks noChangeArrowheads="1"/>
            </p:cNvSpPr>
            <p:nvPr/>
          </p:nvSpPr>
          <p:spPr bwMode="auto">
            <a:xfrm>
              <a:off x="1722448" y="1618964"/>
              <a:ext cx="1575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sp>
          <p:nvSpPr>
            <p:cNvPr id="29" name="TextBox 11">
              <a:extLst>
                <a:ext uri="{FF2B5EF4-FFF2-40B4-BE49-F238E27FC236}">
                  <a16:creationId xmlns:a16="http://schemas.microsoft.com/office/drawing/2014/main" id="{65309359-9240-40F5-838F-A318E02E38FA}"/>
                </a:ext>
              </a:extLst>
            </p:cNvPr>
            <p:cNvSpPr txBox="1">
              <a:spLocks noChangeArrowheads="1"/>
            </p:cNvSpPr>
            <p:nvPr/>
          </p:nvSpPr>
          <p:spPr bwMode="auto">
            <a:xfrm>
              <a:off x="1722446" y="2088149"/>
              <a:ext cx="2295919"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a:solidFill>
                    <a:srgbClr val="000000"/>
                  </a:solidFill>
                  <a:latin typeface="微软雅黑" pitchFamily="34" charset="-122"/>
                  <a:ea typeface="微软雅黑" pitchFamily="34" charset="-122"/>
                </a:rPr>
                <a:t>学会用</a:t>
              </a:r>
              <a:r>
                <a:rPr lang="en-US" altLang="zh-CN" sz="1400">
                  <a:solidFill>
                    <a:srgbClr val="000000"/>
                  </a:solidFill>
                  <a:latin typeface="微软雅黑" pitchFamily="34" charset="-122"/>
                  <a:ea typeface="微软雅黑" pitchFamily="34" charset="-122"/>
                </a:rPr>
                <a:t>Ext2Fsd</a:t>
              </a:r>
              <a:r>
                <a:rPr lang="zh-CN" altLang="en-US" sz="1400">
                  <a:solidFill>
                    <a:srgbClr val="000000"/>
                  </a:solidFill>
                  <a:latin typeface="微软雅黑" pitchFamily="34" charset="-122"/>
                  <a:ea typeface="微软雅黑" pitchFamily="34" charset="-122"/>
                </a:rPr>
                <a:t>制作虚拟盘或者打开硬盘</a:t>
              </a:r>
              <a:endParaRPr lang="en-US" altLang="zh-CN" sz="140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7895645" cy="338554"/>
          </a:xfrm>
          <a:prstGeom prst="rect">
            <a:avLst/>
          </a:prstGeom>
          <a:noFill/>
        </p:spPr>
        <p:txBody>
          <a:bodyPr wrap="square" rtlCol="0">
            <a:spAutoFit/>
          </a:bodyPr>
          <a:lstStyle/>
          <a:p>
            <a:r>
              <a:rPr lang="en-US" altLang="zh-CN" sz="1600" b="1">
                <a:solidFill>
                  <a:schemeClr val="bg1"/>
                </a:solidFill>
                <a:latin typeface="微软雅黑" panose="020B0503020204020204" pitchFamily="34" charset="-122"/>
                <a:ea typeface="微软雅黑" panose="020B0503020204020204" pitchFamily="34" charset="-122"/>
              </a:rPr>
              <a:t>Ext3</a:t>
            </a:r>
            <a:r>
              <a:rPr lang="zh-CN" altLang="en-US" sz="1600" b="1">
                <a:solidFill>
                  <a:schemeClr val="bg1"/>
                </a:solidFill>
                <a:latin typeface="微软雅黑" panose="020B0503020204020204" pitchFamily="34" charset="-122"/>
                <a:ea typeface="微软雅黑" panose="020B0503020204020204" pitchFamily="34" charset="-122"/>
              </a:rPr>
              <a:t>文件系统结构</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bwMode="auto">
          <a:xfrm>
            <a:off x="1574338" y="2595647"/>
            <a:ext cx="5971468" cy="2274540"/>
          </a:xfrm>
          <a:prstGeom prst="rect">
            <a:avLst/>
          </a:prstGeom>
          <a:noFill/>
          <a:ln>
            <a:noFill/>
          </a:ln>
        </p:spPr>
      </p:pic>
      <p:sp>
        <p:nvSpPr>
          <p:cNvPr id="14" name="TextBox 2"/>
          <p:cNvSpPr txBox="1"/>
          <p:nvPr/>
        </p:nvSpPr>
        <p:spPr>
          <a:xfrm>
            <a:off x="612250" y="1360970"/>
            <a:ext cx="7895645" cy="1156855"/>
          </a:xfrm>
          <a:prstGeom prst="rect">
            <a:avLst/>
          </a:prstGeom>
          <a:noFill/>
        </p:spPr>
        <p:txBody>
          <a:bodyPr wrap="square" rtlCol="0">
            <a:spAutoFit/>
          </a:bodyPr>
          <a:lstStyle/>
          <a:p>
            <a:pPr>
              <a:lnSpc>
                <a:spcPct val="150000"/>
              </a:lnSpc>
            </a:pPr>
            <a:r>
              <a:rPr lang="zh-CN" altLang="en-US" sz="1600">
                <a:solidFill>
                  <a:schemeClr val="bg1"/>
                </a:solidFill>
                <a:latin typeface="微软雅黑" panose="020B0503020204020204" pitchFamily="34" charset="-122"/>
                <a:ea typeface="微软雅黑" panose="020B0503020204020204" pitchFamily="34" charset="-122"/>
              </a:rPr>
              <a:t>首先了解</a:t>
            </a:r>
            <a:r>
              <a:rPr lang="en-US" altLang="zh-CN" sz="1600">
                <a:solidFill>
                  <a:schemeClr val="bg1"/>
                </a:solidFill>
                <a:latin typeface="微软雅黑" panose="020B0503020204020204" pitchFamily="34" charset="-122"/>
                <a:ea typeface="微软雅黑" panose="020B0503020204020204" pitchFamily="34" charset="-122"/>
              </a:rPr>
              <a:t>ext3</a:t>
            </a:r>
            <a:r>
              <a:rPr lang="zh-CN" altLang="en-US" sz="1600">
                <a:solidFill>
                  <a:schemeClr val="bg1"/>
                </a:solidFill>
                <a:latin typeface="微软雅黑" panose="020B0503020204020204" pitchFamily="34" charset="-122"/>
                <a:ea typeface="微软雅黑" panose="020B0503020204020204" pitchFamily="34" charset="-122"/>
              </a:rPr>
              <a:t>文件系统的结构总览</a:t>
            </a:r>
            <a:r>
              <a:rPr lang="zh-CN" altLang="en-US" sz="1600" smtClean="0">
                <a:solidFill>
                  <a:schemeClr val="bg1"/>
                </a:solidFill>
                <a:latin typeface="微软雅黑" panose="020B0503020204020204" pitchFamily="34" charset="-122"/>
                <a:ea typeface="微软雅黑" panose="020B0503020204020204" pitchFamily="34" charset="-122"/>
              </a:rPr>
              <a:t>：</a:t>
            </a:r>
            <a:endParaRPr lang="en-US" altLang="zh-CN" sz="160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smtClean="0">
                <a:solidFill>
                  <a:schemeClr val="bg1"/>
                </a:solidFill>
                <a:latin typeface="微软雅黑" panose="020B0503020204020204" pitchFamily="34" charset="-122"/>
                <a:ea typeface="微软雅黑" panose="020B0503020204020204" pitchFamily="34" charset="-122"/>
              </a:rPr>
              <a:t>分</a:t>
            </a:r>
            <a:r>
              <a:rPr lang="zh-CN" altLang="en-US" sz="1600">
                <a:solidFill>
                  <a:schemeClr val="bg1"/>
                </a:solidFill>
                <a:latin typeface="微软雅黑" panose="020B0503020204020204" pitchFamily="34" charset="-122"/>
                <a:ea typeface="微软雅黑" panose="020B0503020204020204" pitchFamily="34" charset="-122"/>
              </a:rPr>
              <a:t>别是由引导扇区、块、块组、</a:t>
            </a:r>
            <a:r>
              <a:rPr lang="en-US" altLang="zh-CN" sz="1600">
                <a:solidFill>
                  <a:schemeClr val="bg1"/>
                </a:solidFill>
                <a:latin typeface="微软雅黑" panose="020B0503020204020204" pitchFamily="34" charset="-122"/>
                <a:ea typeface="微软雅黑" panose="020B0503020204020204" pitchFamily="34" charset="-122"/>
              </a:rPr>
              <a:t>super block</a:t>
            </a:r>
            <a:r>
              <a:rPr lang="zh-CN" altLang="en-US" sz="1600">
                <a:solidFill>
                  <a:schemeClr val="bg1"/>
                </a:solidFill>
                <a:latin typeface="微软雅黑" panose="020B0503020204020204" pitchFamily="34" charset="-122"/>
                <a:ea typeface="微软雅黑" panose="020B0503020204020204" pitchFamily="34" charset="-122"/>
              </a:rPr>
              <a:t>超级块、块组描述符表、块位图、</a:t>
            </a:r>
            <a:r>
              <a:rPr lang="en-US" altLang="zh-CN" sz="1600">
                <a:solidFill>
                  <a:schemeClr val="bg1"/>
                </a:solidFill>
                <a:latin typeface="微软雅黑" panose="020B0503020204020204" pitchFamily="34" charset="-122"/>
                <a:ea typeface="微软雅黑" panose="020B0503020204020204" pitchFamily="34" charset="-122"/>
              </a:rPr>
              <a:t>i-</a:t>
            </a:r>
            <a:r>
              <a:rPr lang="zh-CN" altLang="en-US" sz="1600">
                <a:solidFill>
                  <a:schemeClr val="bg1"/>
                </a:solidFill>
                <a:latin typeface="微软雅黑" panose="020B0503020204020204" pitchFamily="34" charset="-122"/>
                <a:ea typeface="微软雅黑" panose="020B0503020204020204" pitchFamily="34" charset="-122"/>
              </a:rPr>
              <a:t>节点位图、</a:t>
            </a:r>
            <a:r>
              <a:rPr lang="en-US" altLang="zh-CN" sz="1600">
                <a:solidFill>
                  <a:schemeClr val="bg1"/>
                </a:solidFill>
                <a:latin typeface="微软雅黑" panose="020B0503020204020204" pitchFamily="34" charset="-122"/>
                <a:ea typeface="微软雅黑" panose="020B0503020204020204" pitchFamily="34" charset="-122"/>
              </a:rPr>
              <a:t>i-</a:t>
            </a:r>
            <a:r>
              <a:rPr lang="zh-CN" altLang="en-US" sz="1600">
                <a:solidFill>
                  <a:schemeClr val="bg1"/>
                </a:solidFill>
                <a:latin typeface="微软雅黑" panose="020B0503020204020204" pitchFamily="34" charset="-122"/>
                <a:ea typeface="微软雅黑" panose="020B0503020204020204" pitchFamily="34" charset="-122"/>
              </a:rPr>
              <a:t>节点表组</a:t>
            </a:r>
            <a:r>
              <a:rPr lang="zh-CN" altLang="en-US" sz="1600" smtClean="0">
                <a:solidFill>
                  <a:schemeClr val="bg1"/>
                </a:solidFill>
                <a:latin typeface="微软雅黑" panose="020B0503020204020204" pitchFamily="34" charset="-122"/>
                <a:ea typeface="微软雅黑" panose="020B0503020204020204" pitchFamily="34" charset="-122"/>
              </a:rPr>
              <a:t>成。</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52760" y="1004502"/>
            <a:ext cx="6455022" cy="418191"/>
          </a:xfrm>
          <a:prstGeom prst="rect">
            <a:avLst/>
          </a:prstGeom>
          <a:noFill/>
        </p:spPr>
        <p:txBody>
          <a:bodyPr wrap="square" rtlCol="0">
            <a:spAutoFit/>
          </a:bodyPr>
          <a:lstStyle/>
          <a:p>
            <a:pPr>
              <a:lnSpc>
                <a:spcPct val="150000"/>
              </a:lnSpc>
            </a:pPr>
            <a:r>
              <a:rPr lang="en-US" altLang="zh-CN" sz="1600" b="1">
                <a:solidFill>
                  <a:srgbClr val="FFFF00"/>
                </a:solidFill>
                <a:latin typeface="微软雅黑" panose="020B0503020204020204" pitchFamily="34" charset="-122"/>
                <a:ea typeface="微软雅黑" panose="020B0503020204020204" pitchFamily="34" charset="-122"/>
              </a:rPr>
              <a:t>Ext3</a:t>
            </a:r>
            <a:r>
              <a:rPr lang="zh-CN" altLang="en-US" sz="1600" b="1">
                <a:solidFill>
                  <a:srgbClr val="FFFF00"/>
                </a:solidFill>
                <a:latin typeface="微软雅黑" panose="020B0503020204020204" pitchFamily="34" charset="-122"/>
                <a:ea typeface="微软雅黑" panose="020B0503020204020204" pitchFamily="34" charset="-122"/>
              </a:rPr>
              <a:t>文件系统超级块结构</a:t>
            </a:r>
            <a:endParaRPr lang="en-US" altLang="zh-CN" sz="1600" dirty="0">
              <a:solidFill>
                <a:srgbClr val="FFFF00"/>
              </a:solidFill>
              <a:latin typeface="微软雅黑" panose="020B0503020204020204" pitchFamily="34" charset="-122"/>
              <a:ea typeface="微软雅黑" panose="020B0503020204020204" pitchFamily="34" charset="-122"/>
            </a:endParaRPr>
          </a:p>
        </p:txBody>
      </p:sp>
      <p:sp>
        <p:nvSpPr>
          <p:cNvPr id="12" name="TextBox 3"/>
          <p:cNvSpPr txBox="1"/>
          <p:nvPr/>
        </p:nvSpPr>
        <p:spPr>
          <a:xfrm>
            <a:off x="352760" y="1392467"/>
            <a:ext cx="4297061" cy="3554819"/>
          </a:xfrm>
          <a:prstGeom prst="rect">
            <a:avLst/>
          </a:prstGeom>
          <a:noFill/>
        </p:spPr>
        <p:txBody>
          <a:bodyPr wrap="square" rtlCol="0">
            <a:spAutoFit/>
          </a:bodyPr>
          <a:lstStyle/>
          <a:p>
            <a:pPr>
              <a:lnSpc>
                <a:spcPct val="150000"/>
              </a:lnSpc>
            </a:pPr>
            <a:r>
              <a:rPr lang="en-US" altLang="zh-CN" sz="1500">
                <a:solidFill>
                  <a:schemeClr val="bg1"/>
                </a:solidFill>
                <a:latin typeface="微软雅黑" panose="020B0503020204020204" pitchFamily="34" charset="-122"/>
                <a:ea typeface="微软雅黑" panose="020B0503020204020204" pitchFamily="34" charset="-122"/>
              </a:rPr>
              <a:t> </a:t>
            </a:r>
            <a:r>
              <a:rPr lang="en-US" altLang="zh-CN" sz="1500" smtClean="0">
                <a:solidFill>
                  <a:schemeClr val="bg1"/>
                </a:solidFill>
                <a:latin typeface="微软雅黑" panose="020B0503020204020204" pitchFamily="34" charset="-122"/>
                <a:ea typeface="微软雅黑" panose="020B0503020204020204" pitchFamily="34" charset="-122"/>
              </a:rPr>
              <a:t>   Ext3</a:t>
            </a:r>
            <a:r>
              <a:rPr lang="zh-CN" altLang="en-US" sz="1500">
                <a:solidFill>
                  <a:schemeClr val="bg1"/>
                </a:solidFill>
                <a:latin typeface="微软雅黑" panose="020B0503020204020204" pitchFamily="34" charset="-122"/>
                <a:ea typeface="微软雅黑" panose="020B0503020204020204" pitchFamily="34" charset="-122"/>
              </a:rPr>
              <a:t>文件系统的超级块起始于</a:t>
            </a:r>
            <a:r>
              <a:rPr lang="en-US" altLang="zh-CN" sz="1500">
                <a:solidFill>
                  <a:schemeClr val="bg1"/>
                </a:solidFill>
                <a:latin typeface="微软雅黑" panose="020B0503020204020204" pitchFamily="34" charset="-122"/>
                <a:ea typeface="微软雅黑" panose="020B0503020204020204" pitchFamily="34" charset="-122"/>
              </a:rPr>
              <a:t>2</a:t>
            </a:r>
            <a:r>
              <a:rPr lang="zh-CN" altLang="en-US" sz="1500">
                <a:solidFill>
                  <a:schemeClr val="bg1"/>
                </a:solidFill>
                <a:latin typeface="微软雅黑" panose="020B0503020204020204" pitchFamily="34" charset="-122"/>
                <a:ea typeface="微软雅黑" panose="020B0503020204020204" pitchFamily="34" charset="-122"/>
              </a:rPr>
              <a:t>号扇区，占用两个扇区。当文件系统的块大小不同时，超级块所在块号是不同的。例如，当块大小为两个扇区时，</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号块是引导程序块或者保留块，超级块起始于</a:t>
            </a:r>
            <a:r>
              <a:rPr lang="en-US" altLang="zh-CN" sz="1500">
                <a:solidFill>
                  <a:schemeClr val="bg1"/>
                </a:solidFill>
                <a:latin typeface="微软雅黑" panose="020B0503020204020204" pitchFamily="34" charset="-122"/>
                <a:ea typeface="微软雅黑" panose="020B0503020204020204" pitchFamily="34" charset="-122"/>
              </a:rPr>
              <a:t>1</a:t>
            </a:r>
            <a:r>
              <a:rPr lang="zh-CN" altLang="en-US" sz="1500">
                <a:solidFill>
                  <a:schemeClr val="bg1"/>
                </a:solidFill>
                <a:latin typeface="微软雅黑" panose="020B0503020204020204" pitchFamily="34" charset="-122"/>
                <a:ea typeface="微软雅黑" panose="020B0503020204020204" pitchFamily="34" charset="-122"/>
              </a:rPr>
              <a:t>号块；当块大小为</a:t>
            </a:r>
            <a:r>
              <a:rPr lang="en-US" altLang="zh-CN" sz="1500">
                <a:solidFill>
                  <a:schemeClr val="bg1"/>
                </a:solidFill>
                <a:latin typeface="微软雅黑" panose="020B0503020204020204" pitchFamily="34" charset="-122"/>
                <a:ea typeface="微软雅黑" panose="020B0503020204020204" pitchFamily="34" charset="-122"/>
              </a:rPr>
              <a:t>4</a:t>
            </a:r>
            <a:r>
              <a:rPr lang="zh-CN" altLang="en-US" sz="1500">
                <a:solidFill>
                  <a:schemeClr val="bg1"/>
                </a:solidFill>
                <a:latin typeface="微软雅黑" panose="020B0503020204020204" pitchFamily="34" charset="-122"/>
                <a:ea typeface="微软雅黑" panose="020B0503020204020204" pitchFamily="34" charset="-122"/>
              </a:rPr>
              <a:t>个扇区时，超级块起始于</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号块，其位于</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号块的后两个扇区，前两个扇区是引导程序或者保留扇区；当块大小为</a:t>
            </a:r>
            <a:r>
              <a:rPr lang="en-US" altLang="zh-CN" sz="1500">
                <a:solidFill>
                  <a:schemeClr val="bg1"/>
                </a:solidFill>
                <a:latin typeface="微软雅黑" panose="020B0503020204020204" pitchFamily="34" charset="-122"/>
                <a:ea typeface="微软雅黑" panose="020B0503020204020204" pitchFamily="34" charset="-122"/>
              </a:rPr>
              <a:t>8</a:t>
            </a:r>
            <a:r>
              <a:rPr lang="zh-CN" altLang="en-US" sz="1500">
                <a:solidFill>
                  <a:schemeClr val="bg1"/>
                </a:solidFill>
                <a:latin typeface="微软雅黑" panose="020B0503020204020204" pitchFamily="34" charset="-122"/>
                <a:ea typeface="微软雅黑" panose="020B0503020204020204" pitchFamily="34" charset="-122"/>
              </a:rPr>
              <a:t>个扇区时，超级块也起始于</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号块，其位于</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号块的</a:t>
            </a:r>
            <a:r>
              <a:rPr lang="en-US" altLang="zh-CN" sz="1500">
                <a:solidFill>
                  <a:schemeClr val="bg1"/>
                </a:solidFill>
                <a:latin typeface="微软雅黑" panose="020B0503020204020204" pitchFamily="34" charset="-122"/>
                <a:ea typeface="微软雅黑" panose="020B0503020204020204" pitchFamily="34" charset="-122"/>
              </a:rPr>
              <a:t>2</a:t>
            </a:r>
            <a:r>
              <a:rPr lang="zh-CN" altLang="en-US" sz="1500">
                <a:solidFill>
                  <a:schemeClr val="bg1"/>
                </a:solidFill>
                <a:latin typeface="微软雅黑" panose="020B0503020204020204" pitchFamily="34" charset="-122"/>
                <a:ea typeface="微软雅黑" panose="020B0503020204020204" pitchFamily="34" charset="-122"/>
              </a:rPr>
              <a:t>～</a:t>
            </a:r>
            <a:r>
              <a:rPr lang="en-US" altLang="zh-CN" sz="1500">
                <a:solidFill>
                  <a:schemeClr val="bg1"/>
                </a:solidFill>
                <a:latin typeface="微软雅黑" panose="020B0503020204020204" pitchFamily="34" charset="-122"/>
                <a:ea typeface="微软雅黑" panose="020B0503020204020204" pitchFamily="34" charset="-122"/>
              </a:rPr>
              <a:t>3</a:t>
            </a:r>
            <a:r>
              <a:rPr lang="zh-CN" altLang="en-US" sz="1500">
                <a:solidFill>
                  <a:schemeClr val="bg1"/>
                </a:solidFill>
                <a:latin typeface="微软雅黑" panose="020B0503020204020204" pitchFamily="34" charset="-122"/>
                <a:ea typeface="微软雅黑" panose="020B0503020204020204" pitchFamily="34" charset="-122"/>
              </a:rPr>
              <a:t>号扇区，</a:t>
            </a:r>
            <a:r>
              <a:rPr lang="en-US" altLang="zh-CN" sz="1500">
                <a:solidFill>
                  <a:schemeClr val="bg1"/>
                </a:solidFill>
                <a:latin typeface="微软雅黑" panose="020B0503020204020204" pitchFamily="34" charset="-122"/>
                <a:ea typeface="微软雅黑" panose="020B0503020204020204" pitchFamily="34" charset="-122"/>
              </a:rPr>
              <a:t>0</a:t>
            </a:r>
            <a:r>
              <a:rPr lang="zh-CN" altLang="en-US" sz="1500">
                <a:solidFill>
                  <a:schemeClr val="bg1"/>
                </a:solidFill>
                <a:latin typeface="微软雅黑" panose="020B0503020204020204" pitchFamily="34" charset="-122"/>
                <a:ea typeface="微软雅黑" panose="020B0503020204020204" pitchFamily="34" charset="-122"/>
              </a:rPr>
              <a:t>～</a:t>
            </a:r>
            <a:r>
              <a:rPr lang="en-US" altLang="zh-CN" sz="1500">
                <a:solidFill>
                  <a:schemeClr val="bg1"/>
                </a:solidFill>
                <a:latin typeface="微软雅黑" panose="020B0503020204020204" pitchFamily="34" charset="-122"/>
                <a:ea typeface="微软雅黑" panose="020B0503020204020204" pitchFamily="34" charset="-122"/>
              </a:rPr>
              <a:t>1</a:t>
            </a:r>
            <a:r>
              <a:rPr lang="zh-CN" altLang="en-US" sz="1500">
                <a:solidFill>
                  <a:schemeClr val="bg1"/>
                </a:solidFill>
                <a:latin typeface="微软雅黑" panose="020B0503020204020204" pitchFamily="34" charset="-122"/>
                <a:ea typeface="微软雅黑" panose="020B0503020204020204" pitchFamily="34" charset="-122"/>
              </a:rPr>
              <a:t>号扇区是引导程序或者保留扇区，</a:t>
            </a:r>
            <a:r>
              <a:rPr lang="en-US" altLang="zh-CN" sz="1500">
                <a:solidFill>
                  <a:schemeClr val="bg1"/>
                </a:solidFill>
                <a:latin typeface="微软雅黑" panose="020B0503020204020204" pitchFamily="34" charset="-122"/>
                <a:ea typeface="微软雅黑" panose="020B0503020204020204" pitchFamily="34" charset="-122"/>
              </a:rPr>
              <a:t>4</a:t>
            </a:r>
            <a:r>
              <a:rPr lang="zh-CN" altLang="en-US" sz="1500">
                <a:solidFill>
                  <a:schemeClr val="bg1"/>
                </a:solidFill>
                <a:latin typeface="微软雅黑" panose="020B0503020204020204" pitchFamily="34" charset="-122"/>
                <a:ea typeface="微软雅黑" panose="020B0503020204020204" pitchFamily="34" charset="-122"/>
              </a:rPr>
              <a:t>～</a:t>
            </a:r>
            <a:r>
              <a:rPr lang="en-US" altLang="zh-CN" sz="1500">
                <a:solidFill>
                  <a:schemeClr val="bg1"/>
                </a:solidFill>
                <a:latin typeface="微软雅黑" panose="020B0503020204020204" pitchFamily="34" charset="-122"/>
                <a:ea typeface="微软雅黑" panose="020B0503020204020204" pitchFamily="34" charset="-122"/>
              </a:rPr>
              <a:t>7</a:t>
            </a:r>
            <a:r>
              <a:rPr lang="zh-CN" altLang="en-US" sz="1500">
                <a:solidFill>
                  <a:schemeClr val="bg1"/>
                </a:solidFill>
                <a:latin typeface="微软雅黑" panose="020B0503020204020204" pitchFamily="34" charset="-122"/>
                <a:ea typeface="微软雅黑" panose="020B0503020204020204" pitchFamily="34" charset="-122"/>
              </a:rPr>
              <a:t>号扇区则是空闲的。</a:t>
            </a:r>
            <a:endParaRPr lang="en-US" altLang="zh-CN" sz="1500"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bwMode="auto">
          <a:xfrm>
            <a:off x="4732637" y="1027413"/>
            <a:ext cx="4084673" cy="3932230"/>
          </a:xfrm>
          <a:prstGeom prst="rect">
            <a:avLst/>
          </a:prstGeom>
          <a:noFill/>
          <a:ln>
            <a:noFill/>
          </a:ln>
        </p:spPr>
      </p:pic>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815</TotalTime>
  <Words>1782</Words>
  <Application>Microsoft Office PowerPoint</Application>
  <PresentationFormat>全屏显示(16:9)</PresentationFormat>
  <Paragraphs>222</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Aharoni</vt:lpstr>
      <vt:lpstr>Arial Unicode MS</vt:lpstr>
      <vt:lpstr>DIN-BoldItalic</vt:lpstr>
      <vt:lpstr>Impact MT Std</vt:lpstr>
      <vt:lpstr>Open Sans</vt:lpstr>
      <vt:lpstr>等线</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177</cp:revision>
  <dcterms:created xsi:type="dcterms:W3CDTF">2016-11-03T10:55:35Z</dcterms:created>
  <dcterms:modified xsi:type="dcterms:W3CDTF">2021-01-01T07:22:13Z</dcterms:modified>
</cp:coreProperties>
</file>