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80" r:id="rId5"/>
    <p:sldId id="285" r:id="rId6"/>
    <p:sldId id="300" r:id="rId7"/>
    <p:sldId id="281" r:id="rId8"/>
    <p:sldId id="287" r:id="rId9"/>
    <p:sldId id="282" r:id="rId10"/>
    <p:sldId id="295" r:id="rId11"/>
    <p:sldId id="283" r:id="rId12"/>
    <p:sldId id="296" r:id="rId13"/>
    <p:sldId id="305" r:id="rId14"/>
    <p:sldId id="306" r:id="rId15"/>
    <p:sldId id="299" r:id="rId1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ABAB"/>
    <a:srgbClr val="578737"/>
    <a:srgbClr val="83BB48"/>
    <a:srgbClr val="CC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7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29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6604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583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449922" y="1547367"/>
            <a:ext cx="5463491" cy="116397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认识</a:t>
            </a:r>
            <a:r>
              <a:rPr lang="en-US" altLang="zh-CN" sz="3600" b="1" spc="600" dirty="0" err="1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eXFAT</a:t>
            </a:r>
            <a:r>
              <a:rPr lang="zh-CN" altLang="en-US" sz="36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EXFAG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扇区的基本结构及所在扇区。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文件系统对于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文件系统的识别。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561DC1F-6AC9-4AF1-A458-57B8F0BCB6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568397"/>
              </p:ext>
            </p:extLst>
          </p:nvPr>
        </p:nvGraphicFramePr>
        <p:xfrm>
          <a:off x="725473" y="2104920"/>
          <a:ext cx="7889534" cy="2807146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125998">
                  <a:extLst>
                    <a:ext uri="{9D8B030D-6E8A-4147-A177-3AD203B41FA5}">
                      <a16:colId xmlns:a16="http://schemas.microsoft.com/office/drawing/2014/main" val="3024270355"/>
                    </a:ext>
                  </a:extLst>
                </a:gridCol>
                <a:gridCol w="1246909">
                  <a:extLst>
                    <a:ext uri="{9D8B030D-6E8A-4147-A177-3AD203B41FA5}">
                      <a16:colId xmlns:a16="http://schemas.microsoft.com/office/drawing/2014/main" val="4077333844"/>
                    </a:ext>
                  </a:extLst>
                </a:gridCol>
                <a:gridCol w="3105017">
                  <a:extLst>
                    <a:ext uri="{9D8B030D-6E8A-4147-A177-3AD203B41FA5}">
                      <a16:colId xmlns:a16="http://schemas.microsoft.com/office/drawing/2014/main" val="2884449141"/>
                    </a:ext>
                  </a:extLst>
                </a:gridCol>
                <a:gridCol w="735944">
                  <a:extLst>
                    <a:ext uri="{9D8B030D-6E8A-4147-A177-3AD203B41FA5}">
                      <a16:colId xmlns:a16="http://schemas.microsoft.com/office/drawing/2014/main" val="3814786872"/>
                    </a:ext>
                  </a:extLst>
                </a:gridCol>
                <a:gridCol w="837833">
                  <a:extLst>
                    <a:ext uri="{9D8B030D-6E8A-4147-A177-3AD203B41FA5}">
                      <a16:colId xmlns:a16="http://schemas.microsoft.com/office/drawing/2014/main" val="2786227847"/>
                    </a:ext>
                  </a:extLst>
                </a:gridCol>
                <a:gridCol w="837833">
                  <a:extLst>
                    <a:ext uri="{9D8B030D-6E8A-4147-A177-3AD203B41FA5}">
                      <a16:colId xmlns:a16="http://schemas.microsoft.com/office/drawing/2014/main" val="2124945843"/>
                    </a:ext>
                  </a:extLst>
                </a:gridCol>
              </a:tblGrid>
              <a:tr h="492525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评价主体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评分标准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分值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学生自评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3073835"/>
                  </a:ext>
                </a:extLst>
              </a:tr>
              <a:tr h="1026094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任务一 认识</a:t>
                      </a:r>
                      <a:r>
                        <a:rPr lang="en-US" sz="1050" kern="0" dirty="0" err="1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操作评价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熟练使用</a:t>
                      </a:r>
                      <a:r>
                        <a:rPr lang="en-US" sz="1050" kern="0" dirty="0" err="1">
                          <a:effectLst/>
                        </a:rPr>
                        <a:t>Winhex</a:t>
                      </a:r>
                      <a:r>
                        <a:rPr lang="zh-CN" sz="1050" kern="0" dirty="0">
                          <a:effectLst/>
                        </a:rPr>
                        <a:t>软件认识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判断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文件系统几个重要参数。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5840373"/>
                  </a:ext>
                </a:extLst>
              </a:tr>
              <a:tr h="753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了解硬盘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文件系统结构；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通过</a:t>
                      </a:r>
                      <a:r>
                        <a:rPr lang="en-US" sz="1050" kern="0" dirty="0" err="1">
                          <a:effectLst/>
                        </a:rPr>
                        <a:t>winhex</a:t>
                      </a:r>
                      <a:r>
                        <a:rPr lang="zh-CN" sz="1050" kern="0" dirty="0">
                          <a:effectLst/>
                        </a:rPr>
                        <a:t>可以快速判断该硬盘是属于</a:t>
                      </a:r>
                      <a:r>
                        <a:rPr lang="en-US" sz="1050" kern="0" dirty="0">
                          <a:effectLst/>
                        </a:rPr>
                        <a:t>EXFAT</a:t>
                      </a:r>
                      <a:r>
                        <a:rPr lang="zh-CN" sz="1050" kern="0" dirty="0">
                          <a:effectLst/>
                        </a:rPr>
                        <a:t>文件系统。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50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03118527"/>
                  </a:ext>
                </a:extLst>
              </a:tr>
              <a:tr h="53481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合计（满分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564736"/>
                  </a:ext>
                </a:extLst>
              </a:tr>
            </a:tbl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D3C6F505-F96C-411C-8867-8797B1103C9E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16" name="圆角矩形 7">
              <a:extLst>
                <a:ext uri="{FF2B5EF4-FFF2-40B4-BE49-F238E27FC236}">
                  <a16:creationId xmlns:a16="http://schemas.microsoft.com/office/drawing/2014/main" id="{65E96DE9-511C-4459-AED2-CA2DF8345ED5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17" name="圆角矩形 8">
              <a:extLst>
                <a:ext uri="{FF2B5EF4-FFF2-40B4-BE49-F238E27FC236}">
                  <a16:creationId xmlns:a16="http://schemas.microsoft.com/office/drawing/2014/main" id="{0C74A658-D34B-478D-B0EE-28F8DF95199C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903B5E4E-E6E0-40F1-83CD-5843A7BD587E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5C7066-5095-4F08-A904-22B88A2F2ECF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7D91EF3-BC92-41AE-B28D-C9A84258F45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C70183D-2D79-44D7-B7A9-685D0CE1BE61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1D05C30-F34C-406D-82EC-328D3ABA9572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473328" y="1053229"/>
            <a:ext cx="3985141" cy="2689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是文件系统的引导扇区，位于第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号扇区，它记录着文件系统的起始位置、大小、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表个数及大小等相关信息。后面跟着由若干个扇区组成的保留扇区，保留扇区的大小记录在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中。如图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42146" y="508896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  <p:pic>
        <p:nvPicPr>
          <p:cNvPr id="14" name="图片 13" descr="333">
            <a:extLst>
              <a:ext uri="{FF2B5EF4-FFF2-40B4-BE49-F238E27FC236}">
                <a16:creationId xmlns:a16="http://schemas.microsoft.com/office/drawing/2014/main" id="{ED1849D1-89F1-4D40-A7D4-5DEC8D65697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053" y="1053229"/>
            <a:ext cx="3650043" cy="391229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240D8086-F44D-4B84-B04D-752E108CD60B}"/>
              </a:ext>
            </a:extLst>
          </p:cNvPr>
          <p:cNvSpPr txBox="1"/>
          <p:nvPr/>
        </p:nvSpPr>
        <p:spPr>
          <a:xfrm>
            <a:off x="2200613" y="4558433"/>
            <a:ext cx="2980057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 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FFEF1E-5C44-45D7-8CBD-6226D3C3E9E3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18" name="圆角矩形 7">
              <a:extLst>
                <a:ext uri="{FF2B5EF4-FFF2-40B4-BE49-F238E27FC236}">
                  <a16:creationId xmlns:a16="http://schemas.microsoft.com/office/drawing/2014/main" id="{DE06324C-9A44-4229-A970-E55C7DE41994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19" name="圆角矩形 8">
              <a:extLst>
                <a:ext uri="{FF2B5EF4-FFF2-40B4-BE49-F238E27FC236}">
                  <a16:creationId xmlns:a16="http://schemas.microsoft.com/office/drawing/2014/main" id="{27ABA9BA-EF69-4560-9C87-501DFFC8C1D9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38DE6AF5-1B7F-4400-A9E1-1E08945B7039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B3895B2-80F3-4393-805A-063F029E54A9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4C8C5D6-1FC9-4842-B81A-A0B88C6C707D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6A8DE1D-27D2-4060-8B21-8245BCC5C89C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614A5D1-B745-4BBA-8924-1DDE6C732951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95652" y="1025352"/>
            <a:ext cx="8693168" cy="4296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可分为六个区域分别描述如下：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00H~02H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：跳转指令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0xEB 76 90,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代码汇编语言的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JMP 76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03H~0AH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OEM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代号，即明文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0BH~3FH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：保留区，暂时不用，目前均为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40H~77H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BPB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参数去。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(BIOS Parameter 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Block,BIOS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参数块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，其中一些重要的参数如下描述：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40H~47H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：分区的起始扇区号，也称为隐藏扇区数，是指本分区前的物理扇区数。 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48H~4FH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：分区的总扇区数。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50H~53H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表的起始扇区号，即从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的扇区数。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54H~57H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占用的扇区数，它与分区大小、簇大小有关。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58H~5BH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：数据区的起始扇区号。一般是指簇位图的起始位置。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5CH~5FH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：分区内的总簇数。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39D7961-69F9-4947-BA42-F48339714124}"/>
              </a:ext>
            </a:extLst>
          </p:cNvPr>
          <p:cNvSpPr/>
          <p:nvPr/>
        </p:nvSpPr>
        <p:spPr>
          <a:xfrm>
            <a:off x="842146" y="508896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B943D5-FD2B-4C79-A4E1-BAFDE2E9B489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17" name="圆角矩形 7">
              <a:extLst>
                <a:ext uri="{FF2B5EF4-FFF2-40B4-BE49-F238E27FC236}">
                  <a16:creationId xmlns:a16="http://schemas.microsoft.com/office/drawing/2014/main" id="{44C68A58-EF87-4D83-96AE-F20E1D40EE71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18" name="圆角矩形 8">
              <a:extLst>
                <a:ext uri="{FF2B5EF4-FFF2-40B4-BE49-F238E27FC236}">
                  <a16:creationId xmlns:a16="http://schemas.microsoft.com/office/drawing/2014/main" id="{2FF30DED-90D8-402F-B90F-A27765C3957B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8FEB277-E865-4261-BF57-521548234AD6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6FE0B58-B286-4205-960E-206E78E615E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58526FF-FD85-479A-8AA4-B4F0FF07AD7E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C8AB8F6-51CF-474B-845E-B73AF6F5A151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9F24C2B-3AF8-405F-80E7-736595789E9A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380192" y="1218623"/>
            <a:ext cx="7970287" cy="270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60H~63H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：根目录的起始簇号。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6CH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：每扇区字节数（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中每扇区去字节数用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次方的形式表示，一般总是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09H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，表示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字节）。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6DH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：每簇扇区数（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次方），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32MB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的簇大小。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6EH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表的个数。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78H~1FDH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：共有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390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字节的引导程序。这部分代码很重要，如果它遭到破坏，文件系统将无法使用。但有的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文件系统这段代码是一致的，很容易得到。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D21D67-975D-4C2D-BC50-3D27042FBF78}"/>
              </a:ext>
            </a:extLst>
          </p:cNvPr>
          <p:cNvSpPr/>
          <p:nvPr/>
        </p:nvSpPr>
        <p:spPr>
          <a:xfrm>
            <a:off x="842146" y="508896"/>
            <a:ext cx="1879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及其保留扇区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C3DD033-C4F8-4A95-89ED-3FF76541C9B1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17" name="圆角矩形 7">
              <a:extLst>
                <a:ext uri="{FF2B5EF4-FFF2-40B4-BE49-F238E27FC236}">
                  <a16:creationId xmlns:a16="http://schemas.microsoft.com/office/drawing/2014/main" id="{2F569AAB-8C5D-4EE3-8B44-6C118F9FDA7B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18" name="圆角矩形 8">
              <a:extLst>
                <a:ext uri="{FF2B5EF4-FFF2-40B4-BE49-F238E27FC236}">
                  <a16:creationId xmlns:a16="http://schemas.microsoft.com/office/drawing/2014/main" id="{44048F8A-172C-4A98-9D58-A15D842A0464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0E441844-61C1-470F-8D83-91AB5AD60976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BF6B988-A1AB-4EFC-B664-E5AF91A5668C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1F5E8A5-DFD2-4CEF-AB9E-B3C63A7D8071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EF505DD-BA1B-4282-8981-7FE1141E9A39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D57A00D-EED0-43FA-8C3D-E52C697991E1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1623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363521" y="2620046"/>
              <a:ext cx="2753232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2475" b="1" dirty="0" err="1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eXFAT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72" y="1237984"/>
            <a:ext cx="4724051" cy="353805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045580" y="1468784"/>
            <a:ext cx="3956356" cy="2495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文件系统的整体结构及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以及备份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的结构。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表和簇位图的作用、特点。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理解文件或根目录的组织形式、特点。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文件系统中的文件提取方法。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0232" y="995826"/>
            <a:ext cx="8031594" cy="4147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的英文全称是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Extended File Allocation Table File System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，即扩展文件分配表，也有人说它是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文件系统的升级版本。</a:t>
            </a:r>
          </a:p>
          <a:p>
            <a:pPr indent="457200">
              <a:lnSpc>
                <a:spcPct val="2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诞生于闪存介质，如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闪存驱动器，数字卡等。因为现在闪存介质的容量越来越大，要转存的文件也往往越来越大，并且闪存介质的芯片最好是连续读写。如果继续使用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文件系统，由于它能够管理的空间有限、存储的文件大小有限等原因显得力不从心；如果使用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文件系统，由于它是日志型文件系统，需要记录详细的读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写操作，这使得芯片的磨损率增加。因此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系统以及主流的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系统并不适用于这种介质，基于这些考虑，微软引入了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文件系统。</a:t>
            </a:r>
          </a:p>
          <a:p>
            <a:pPr indent="457200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2D49F9F-2FC3-4076-B0CF-97790C13093B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25" name="圆角矩形 7">
              <a:extLst>
                <a:ext uri="{FF2B5EF4-FFF2-40B4-BE49-F238E27FC236}">
                  <a16:creationId xmlns:a16="http://schemas.microsoft.com/office/drawing/2014/main" id="{7612465A-2FA7-4524-8217-2B97A433FD24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26" name="圆角矩形 8">
              <a:extLst>
                <a:ext uri="{FF2B5EF4-FFF2-40B4-BE49-F238E27FC236}">
                  <a16:creationId xmlns:a16="http://schemas.microsoft.com/office/drawing/2014/main" id="{8BF44A9D-5FCB-406F-BC27-EF691FB44951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9E380E13-16C7-481B-915D-BE49724B3422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8126AE9-B224-4250-8D92-419ADAB56AE9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41A60AF-7E9C-4CC9-9427-3752232CF3D1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9CA4938-A30F-4558-B2DE-4ECB2F1F22D4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BEBA2D7-A14A-4353-9ACE-DC1A8FF4005F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8178" y="1150164"/>
            <a:ext cx="7987643" cy="347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文件系统它是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Embedded 5.0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以上（包括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CE5.0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CE6.0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Mobile 5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Mobile 6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Mobile 6.1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）开始使用。目前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7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8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10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等常用的操作系统已完美地支持了它。 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如果还是在使用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XP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，则需要打一个名为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KB955704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的补丁。同时自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 OS 10.6.5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之后的各版本，也完美地支持了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文件系统。许多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的发行版如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Ubuntu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最新一些版本（内核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以上）也支持了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的文件系统。安卓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以后的版本，同样开始支持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文件系统。这样，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在各种操作系统的获得支持，必将使得它的应用更广泛。格式化成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文件系统的各种移动介质，将很好地在各种系统中获得通用。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66D2986-8C10-455D-B7C0-807FF46A72F4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21" name="圆角矩形 7">
              <a:extLst>
                <a:ext uri="{FF2B5EF4-FFF2-40B4-BE49-F238E27FC236}">
                  <a16:creationId xmlns:a16="http://schemas.microsoft.com/office/drawing/2014/main" id="{6D69F5CD-918F-4E8E-9427-AE3062908137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22" name="圆角矩形 8">
              <a:extLst>
                <a:ext uri="{FF2B5EF4-FFF2-40B4-BE49-F238E27FC236}">
                  <a16:creationId xmlns:a16="http://schemas.microsoft.com/office/drawing/2014/main" id="{4E0B6C2E-5317-469A-8764-98A92D1D4610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4EF9274A-4605-40CE-92EA-767A92468879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140B0E8-16A4-40EF-99A2-DD800A81A2C9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BE2A3A0-99DC-440B-8C51-1AF319D03B70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D719305-2682-41C9-B5AF-853678E1BF4F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4771B48-1641-4B16-BD42-A4EAD8231681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3146834" y="4334146"/>
            <a:ext cx="285033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1-1  EXFAT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文件系统结构图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506321" y="1080580"/>
            <a:ext cx="5599756" cy="1381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首先了解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EXFAT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文件系统结构：分别是由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、簇位图文件、大写字符文件、用户数据区组成，如下图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1-1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FA455AD-A07E-4BD2-817C-CAE7A6F4DEA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745" y="2462177"/>
            <a:ext cx="5473399" cy="172441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D116E7-4BD0-4725-A439-DD380BF34FAC}"/>
              </a:ext>
            </a:extLst>
          </p:cNvPr>
          <p:cNvGrpSpPr/>
          <p:nvPr/>
        </p:nvGrpSpPr>
        <p:grpSpPr>
          <a:xfrm>
            <a:off x="4927180" y="106474"/>
            <a:ext cx="4146153" cy="410719"/>
            <a:chOff x="4261425" y="611634"/>
            <a:chExt cx="4142700" cy="584449"/>
          </a:xfrm>
        </p:grpSpPr>
        <p:sp>
          <p:nvSpPr>
            <p:cNvPr id="17" name="圆角矩形 7">
              <a:extLst>
                <a:ext uri="{FF2B5EF4-FFF2-40B4-BE49-F238E27FC236}">
                  <a16:creationId xmlns:a16="http://schemas.microsoft.com/office/drawing/2014/main" id="{9C1D6033-5047-4DA6-BCD1-95E13FBB638B}"/>
                </a:ext>
              </a:extLst>
            </p:cNvPr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18" name="圆角矩形 8">
              <a:extLst>
                <a:ext uri="{FF2B5EF4-FFF2-40B4-BE49-F238E27FC236}">
                  <a16:creationId xmlns:a16="http://schemas.microsoft.com/office/drawing/2014/main" id="{64CDC8FD-3AF0-4099-95CA-E64A58FAE1D5}"/>
                </a:ext>
              </a:extLst>
            </p:cNvPr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04A63847-3AF7-40C0-81DF-12D46EF02B9D}"/>
              </a:ext>
            </a:extLst>
          </p:cNvPr>
          <p:cNvSpPr/>
          <p:nvPr/>
        </p:nvSpPr>
        <p:spPr>
          <a:xfrm>
            <a:off x="5125798" y="1679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AFAB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AB9119D-A7C8-4604-8D0A-FE2A257F1A31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479BD70-6686-48C8-A907-A3377BA17D09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5787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B38687-966B-4B43-ABEB-D3F7515185C7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1E43ECF-1530-494D-9538-D58E656BCE4F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774</TotalTime>
  <Words>1055</Words>
  <Application>Microsoft Office PowerPoint</Application>
  <PresentationFormat>全屏显示(16:9)</PresentationFormat>
  <Paragraphs>124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172</cp:revision>
  <dcterms:created xsi:type="dcterms:W3CDTF">2016-11-03T10:55:35Z</dcterms:created>
  <dcterms:modified xsi:type="dcterms:W3CDTF">2021-01-03T13:31:07Z</dcterms:modified>
</cp:coreProperties>
</file>