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9" r:id="rId3"/>
    <p:sldId id="270" r:id="rId4"/>
    <p:sldId id="340" r:id="rId5"/>
    <p:sldId id="279" r:id="rId6"/>
    <p:sldId id="333" r:id="rId7"/>
    <p:sldId id="334" r:id="rId8"/>
    <p:sldId id="335" r:id="rId9"/>
    <p:sldId id="336" r:id="rId10"/>
    <p:sldId id="337" r:id="rId11"/>
    <p:sldId id="338" r:id="rId12"/>
    <p:sldId id="339" r:id="rId13"/>
    <p:sldId id="328" r:id="rId14"/>
    <p:sldId id="342" r:id="rId15"/>
    <p:sldId id="343" r:id="rId16"/>
    <p:sldId id="271" r:id="rId17"/>
    <p:sldId id="341" r:id="rId18"/>
    <p:sldId id="319" r:id="rId19"/>
    <p:sldId id="320" r:id="rId20"/>
    <p:sldId id="267" r:id="rId21"/>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600"/>
    <a:srgbClr val="F8F8F8"/>
    <a:srgbClr val="FF9300"/>
    <a:srgbClr val="777777"/>
    <a:srgbClr val="FFA52D"/>
    <a:srgbClr val="FF9504"/>
    <a:srgbClr val="FF9C19"/>
    <a:srgbClr val="D7AF7E"/>
    <a:srgbClr val="FFA329"/>
    <a:srgbClr val="FF9E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31" autoAdjust="0"/>
    <p:restoredTop sz="94424" autoAdjust="0"/>
  </p:normalViewPr>
  <p:slideViewPr>
    <p:cSldViewPr>
      <p:cViewPr>
        <p:scale>
          <a:sx n="100" d="100"/>
          <a:sy n="100" d="100"/>
        </p:scale>
        <p:origin x="-228" y="18"/>
      </p:cViewPr>
      <p:guideLst>
        <p:guide orient="horz" pos="2160"/>
        <p:guide pos="3842"/>
      </p:guideLst>
    </p:cSldViewPr>
  </p:slideViewPr>
  <p:notesTextViewPr>
    <p:cViewPr>
      <p:scale>
        <a:sx n="100" d="100"/>
        <a:sy n="100" d="100"/>
      </p:scale>
      <p:origin x="0" y="0"/>
    </p:cViewPr>
  </p:notesTextViewPr>
  <p:sorterViewPr>
    <p:cViewPr>
      <p:scale>
        <a:sx n="174" d="100"/>
        <a:sy n="174" d="100"/>
      </p:scale>
      <p:origin x="0" y="210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99175" y="5445276"/>
            <a:ext cx="4230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482350" y="2831412"/>
            <a:ext cx="5109091" cy="830997"/>
          </a:xfrm>
          <a:prstGeom prst="rect">
            <a:avLst/>
          </a:prstGeom>
          <a:noFill/>
        </p:spPr>
        <p:txBody>
          <a:bodyPr wrap="none" rtlCol="0">
            <a:spAutoFit/>
          </a:bodyPr>
          <a:lstStyle/>
          <a:p>
            <a:r>
              <a:rPr lang="zh-CN" altLang="en-US" sz="4800" dirty="0" smtClean="0">
                <a:solidFill>
                  <a:srgbClr val="F8F8F8"/>
                </a:solidFill>
                <a:latin typeface="Arial Unicode MS" pitchFamily="34" charset="-122"/>
                <a:ea typeface="Arial Unicode MS" pitchFamily="34" charset="-122"/>
                <a:cs typeface="Arial Unicode MS" pitchFamily="34" charset="-122"/>
              </a:rPr>
              <a:t>项目二、基础知识</a:t>
            </a:r>
            <a:endParaRPr lang="zh-CN" altLang="en-US" sz="5400" dirty="0" smtClean="0">
              <a:solidFill>
                <a:srgbClr val="F8F8F8"/>
              </a:solidFill>
              <a:latin typeface="Arial Unicode MS" pitchFamily="34" charset="-122"/>
              <a:ea typeface="Arial Unicode MS" pitchFamily="34" charset="-122"/>
              <a:cs typeface="Arial Unicode MS" pitchFamily="34" charset="-122"/>
            </a:endParaRPr>
          </a:p>
        </p:txBody>
      </p:sp>
      <p:sp>
        <p:nvSpPr>
          <p:cNvPr id="16" name="矩形 15"/>
          <p:cNvSpPr/>
          <p:nvPr userDrawn="1"/>
        </p:nvSpPr>
        <p:spPr>
          <a:xfrm>
            <a:off x="6098400" y="5445224"/>
            <a:ext cx="4013450"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200" dirty="0" smtClean="0">
                <a:solidFill>
                  <a:schemeClr val="bg1"/>
                </a:solidFill>
                <a:latin typeface="华康俪金黑W8(P)" pitchFamily="34" charset="-122"/>
                <a:ea typeface="华康俪金黑W8(P)" pitchFamily="34" charset="-122"/>
              </a:rPr>
              <a:t>相关法律、法规知识</a:t>
            </a:r>
            <a:endParaRPr lang="zh-CN" altLang="en-US" sz="3200" dirty="0">
              <a:solidFill>
                <a:schemeClr val="bg1"/>
              </a:solidFill>
              <a:latin typeface="华康俪金黑W8(P)" pitchFamily="34" charset="-122"/>
              <a:ea typeface="华康俪金黑W8(P)" pitchFamily="34" charset="-122"/>
            </a:endParaRPr>
          </a:p>
        </p:txBody>
      </p:sp>
      <p:sp>
        <p:nvSpPr>
          <p:cNvPr id="17" name="矩形 16"/>
          <p:cNvSpPr/>
          <p:nvPr userDrawn="1"/>
        </p:nvSpPr>
        <p:spPr>
          <a:xfrm>
            <a:off x="482550" y="2016922"/>
            <a:ext cx="5108891"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电工高技能培训与考核教程</a:t>
            </a:r>
            <a:endParaRPr lang="zh-CN" altLang="en-US" sz="2800" dirty="0">
              <a:solidFill>
                <a:schemeClr val="bg1"/>
              </a:solidFill>
              <a:latin typeface="微软雅黑" pitchFamily="34" charset="-122"/>
              <a:ea typeface="微软雅黑" pitchFamily="34" charset="-122"/>
            </a:endParaRPr>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3175"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5" name="矩形 14"/>
          <p:cNvSpPr/>
          <p:nvPr userDrawn="1"/>
        </p:nvSpPr>
        <p:spPr>
          <a:xfrm>
            <a:off x="4082951" y="544522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sp>
        <p:nvSpPr>
          <p:cNvPr id="25" name="矩形 24"/>
          <p:cNvSpPr/>
          <p:nvPr userDrawn="1"/>
        </p:nvSpPr>
        <p:spPr>
          <a:xfrm>
            <a:off x="4097105" y="5445224"/>
            <a:ext cx="2002070"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200" dirty="0" smtClean="0">
                <a:solidFill>
                  <a:srgbClr val="FF9600"/>
                </a:solidFill>
                <a:latin typeface="华康俪金黑W8(P)" pitchFamily="34" charset="-122"/>
                <a:ea typeface="华康俪金黑W8(P)" pitchFamily="34" charset="-122"/>
              </a:rPr>
              <a:t>任务八：</a:t>
            </a:r>
            <a:endParaRPr lang="zh-CN" altLang="en-US" sz="3200" dirty="0">
              <a:solidFill>
                <a:srgbClr val="FF9600"/>
              </a:solidFill>
              <a:latin typeface="华康俪金黑W8(P)" pitchFamily="34" charset="-122"/>
              <a:ea typeface="华康俪金黑W8(P)" pitchFamily="34" charset="-122"/>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9175" y="234000"/>
            <a:ext cx="4989475" cy="49694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89"/>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91"/>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par>
                                <p:cTn id="33" presetID="2" presetClass="entr" presetSubtype="2" decel="100000" fill="hold" grpId="0" nodeType="withEffect" nodePh="1">
                                  <p:stCondLst>
                                    <p:cond delay="0"/>
                                  </p:stCondLst>
                                  <p:endCondLst>
                                    <p:cond evt="begin" delay="0">
                                      <p:tn val="33"/>
                                    </p:cond>
                                  </p:end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800" fill="hold"/>
                                        <p:tgtEl>
                                          <p:spTgt spid="15"/>
                                        </p:tgtEl>
                                        <p:attrNameLst>
                                          <p:attrName>ppt_x</p:attrName>
                                        </p:attrNameLst>
                                      </p:cBhvr>
                                      <p:tavLst>
                                        <p:tav tm="0">
                                          <p:val>
                                            <p:strVal val="1+#ppt_w/2"/>
                                          </p:val>
                                        </p:tav>
                                        <p:tav tm="100000">
                                          <p:val>
                                            <p:strVal val="#ppt_x"/>
                                          </p:val>
                                        </p:tav>
                                      </p:tavLst>
                                    </p:anim>
                                    <p:anim calcmode="lin" valueType="num">
                                      <p:cBhvr additive="base">
                                        <p:cTn id="36" dur="800" fill="hold"/>
                                        <p:tgtEl>
                                          <p:spTgt spid="15"/>
                                        </p:tgtEl>
                                        <p:attrNameLst>
                                          <p:attrName>ppt_y</p:attrName>
                                        </p:attrNameLst>
                                      </p:cBhvr>
                                      <p:tavLst>
                                        <p:tav tm="0">
                                          <p:val>
                                            <p:strVal val="#ppt_y"/>
                                          </p:val>
                                        </p:tav>
                                        <p:tav tm="100000">
                                          <p:val>
                                            <p:strVal val="#ppt_y"/>
                                          </p:val>
                                        </p:tav>
                                      </p:tavLst>
                                    </p:anim>
                                  </p:childTnLst>
                                </p:cTn>
                              </p:par>
                              <p:par>
                                <p:cTn id="37" presetID="10" presetClass="entr" presetSubtype="0" fill="hold" grpId="1" nodeType="withEffect" nodePh="1">
                                  <p:stCondLst>
                                    <p:cond delay="0"/>
                                  </p:stCondLst>
                                  <p:endCondLst>
                                    <p:cond evt="begin" delay="0">
                                      <p:tn val="37"/>
                                    </p:cond>
                                  </p:endCondLst>
                                  <p:childTnLst>
                                    <p:set>
                                      <p:cBhvr>
                                        <p:cTn id="38" dur="1" fill="hold">
                                          <p:stCondLst>
                                            <p:cond delay="0"/>
                                          </p:stCondLst>
                                        </p:cTn>
                                        <p:tgtEl>
                                          <p:spTgt spid="15"/>
                                        </p:tgtEl>
                                        <p:attrNameLst>
                                          <p:attrName>style.visibility</p:attrName>
                                        </p:attrNameLst>
                                      </p:cBhvr>
                                      <p:to>
                                        <p:strVal val="visible"/>
                                      </p:to>
                                    </p:set>
                                    <p:animEffect transition="in" filter="fade">
                                      <p:cBhvr>
                                        <p:cTn id="39" dur="800"/>
                                        <p:tgtEl>
                                          <p:spTgt spid="15"/>
                                        </p:tgtEl>
                                      </p:cBhvr>
                                    </p:animEffect>
                                  </p:childTnLst>
                                </p:cTn>
                              </p:par>
                              <p:par>
                                <p:cTn id="40" presetID="2" presetClass="entr" presetSubtype="8" decel="10000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800" fill="hold"/>
                                        <p:tgtEl>
                                          <p:spTgt spid="16"/>
                                        </p:tgtEl>
                                        <p:attrNameLst>
                                          <p:attrName>ppt_x</p:attrName>
                                        </p:attrNameLst>
                                      </p:cBhvr>
                                      <p:tavLst>
                                        <p:tav tm="0">
                                          <p:val>
                                            <p:strVal val="0-#ppt_w/2"/>
                                          </p:val>
                                        </p:tav>
                                        <p:tav tm="100000">
                                          <p:val>
                                            <p:strVal val="#ppt_x"/>
                                          </p:val>
                                        </p:tav>
                                      </p:tavLst>
                                    </p:anim>
                                    <p:anim calcmode="lin" valueType="num">
                                      <p:cBhvr additive="base">
                                        <p:cTn id="43" dur="800" fill="hold"/>
                                        <p:tgtEl>
                                          <p:spTgt spid="16"/>
                                        </p:tgtEl>
                                        <p:attrNameLst>
                                          <p:attrName>ppt_y</p:attrName>
                                        </p:attrNameLst>
                                      </p:cBhvr>
                                      <p:tavLst>
                                        <p:tav tm="0">
                                          <p:val>
                                            <p:strVal val="#ppt_y"/>
                                          </p:val>
                                        </p:tav>
                                        <p:tav tm="100000">
                                          <p:val>
                                            <p:strVal val="#ppt_y"/>
                                          </p:val>
                                        </p:tav>
                                      </p:tavLst>
                                    </p:anim>
                                  </p:childTnLst>
                                </p:cTn>
                              </p:par>
                              <p:par>
                                <p:cTn id="44" presetID="10" presetClass="entr" presetSubtype="0" fill="hold" grpId="1"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800"/>
                                        <p:tgtEl>
                                          <p:spTgt spid="16"/>
                                        </p:tgtEl>
                                      </p:cBhvr>
                                    </p:animEffect>
                                  </p:childTnLst>
                                </p:cTn>
                              </p:par>
                              <p:par>
                                <p:cTn id="47" presetID="2" presetClass="entr" presetSubtype="8" decel="10000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800" fill="hold"/>
                                        <p:tgtEl>
                                          <p:spTgt spid="25"/>
                                        </p:tgtEl>
                                        <p:attrNameLst>
                                          <p:attrName>ppt_x</p:attrName>
                                        </p:attrNameLst>
                                      </p:cBhvr>
                                      <p:tavLst>
                                        <p:tav tm="0">
                                          <p:val>
                                            <p:strVal val="0-#ppt_w/2"/>
                                          </p:val>
                                        </p:tav>
                                        <p:tav tm="100000">
                                          <p:val>
                                            <p:strVal val="#ppt_x"/>
                                          </p:val>
                                        </p:tav>
                                      </p:tavLst>
                                    </p:anim>
                                    <p:anim calcmode="lin" valueType="num">
                                      <p:cBhvr additive="base">
                                        <p:cTn id="50" dur="800" fill="hold"/>
                                        <p:tgtEl>
                                          <p:spTgt spid="25"/>
                                        </p:tgtEl>
                                        <p:attrNameLst>
                                          <p:attrName>ppt_y</p:attrName>
                                        </p:attrNameLst>
                                      </p:cBhvr>
                                      <p:tavLst>
                                        <p:tav tm="0">
                                          <p:val>
                                            <p:strVal val="#ppt_y"/>
                                          </p:val>
                                        </p:tav>
                                        <p:tav tm="100000">
                                          <p:val>
                                            <p:strVal val="#ppt_y"/>
                                          </p:val>
                                        </p:tav>
                                      </p:tavLst>
                                    </p:anim>
                                  </p:childTnLst>
                                </p:cTn>
                              </p:par>
                              <p:par>
                                <p:cTn id="51" presetID="10" presetClass="entr" presetSubtype="0" fill="hold" grpId="1"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8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6" grpId="0"/>
      <p:bldP spid="16" grpId="1"/>
      <p:bldP spid="17" grpId="0"/>
      <p:bldP spid="23" grpId="0" animBg="1"/>
      <p:bldP spid="23" grpId="1" animBg="1"/>
      <p:bldP spid="23" grpId="2" animBg="1"/>
      <p:bldP spid="23" grpId="3" animBg="1"/>
      <p:bldP spid="22" grpId="0" animBg="1"/>
      <p:bldP spid="15" grpId="0"/>
      <p:bldP spid="15" grpId="1"/>
      <p:bldP spid="25" grpId="0"/>
      <p:bldP spid="25"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a:latin typeface="微软雅黑" pitchFamily="34" charset="-122"/>
                <a:ea typeface="微软雅黑" pitchFamily="34" charset="-122"/>
              </a:rPr>
              <a:t>具体设计</a:t>
            </a: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TextBox 3"/>
          <p:cNvSpPr txBox="1"/>
          <p:nvPr userDrawn="1"/>
        </p:nvSpPr>
        <p:spPr>
          <a:xfrm>
            <a:off x="1869175" y="2664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谢谢观看</a:t>
            </a:r>
            <a:endParaRPr lang="zh-CN" altLang="en-US" sz="6600" b="1" dirty="0">
              <a:solidFill>
                <a:srgbClr val="FF9600"/>
              </a:solidFill>
              <a:effectLst/>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98018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54029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54840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9" name="五边形 8"/>
          <p:cNvSpPr/>
          <p:nvPr userDrawn="1"/>
        </p:nvSpPr>
        <p:spPr>
          <a:xfrm>
            <a:off x="2964964" y="4556516"/>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30005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1732096"/>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44581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矩形 2"/>
          <p:cNvSpPr/>
          <p:nvPr userDrawn="1"/>
        </p:nvSpPr>
        <p:spPr>
          <a:xfrm>
            <a:off x="-11723" y="4556518"/>
            <a:ext cx="2977274" cy="1393554"/>
          </a:xfrm>
          <a:custGeom>
            <a:avLst/>
            <a:gdLst>
              <a:gd name="connsiteX0" fmla="*/ 2942105 w 2965551"/>
              <a:gd name="connsiteY0" fmla="*/ 0 h 1006692"/>
              <a:gd name="connsiteX1" fmla="*/ 2965551 w 2965551"/>
              <a:gd name="connsiteY1" fmla="*/ 504055 h 1006692"/>
              <a:gd name="connsiteX2" fmla="*/ 0 w 2965551"/>
              <a:gd name="connsiteY2" fmla="*/ 1006692 h 1006692"/>
              <a:gd name="connsiteX3" fmla="*/ 0 w 2965551"/>
              <a:gd name="connsiteY3" fmla="*/ 45621 h 1006692"/>
              <a:gd name="connsiteX4" fmla="*/ 2942105 w 2965551"/>
              <a:gd name="connsiteY4" fmla="*/ 0 h 1006692"/>
              <a:gd name="connsiteX0" fmla="*/ 2953828 w 2977274"/>
              <a:gd name="connsiteY0" fmla="*/ 0 h 1006692"/>
              <a:gd name="connsiteX1" fmla="*/ 2977274 w 2977274"/>
              <a:gd name="connsiteY1" fmla="*/ 504055 h 1006692"/>
              <a:gd name="connsiteX2" fmla="*/ 11723 w 2977274"/>
              <a:gd name="connsiteY2" fmla="*/ 1006692 h 1006692"/>
              <a:gd name="connsiteX3" fmla="*/ 0 w 2977274"/>
              <a:gd name="connsiteY3" fmla="*/ 186298 h 1006692"/>
              <a:gd name="connsiteX4" fmla="*/ 2953828 w 2977274"/>
              <a:gd name="connsiteY4" fmla="*/ 0 h 1006692"/>
              <a:gd name="connsiteX0" fmla="*/ 2953828 w 2977274"/>
              <a:gd name="connsiteY0" fmla="*/ 0 h 1205985"/>
              <a:gd name="connsiteX1" fmla="*/ 2977274 w 2977274"/>
              <a:gd name="connsiteY1" fmla="*/ 504055 h 1205985"/>
              <a:gd name="connsiteX2" fmla="*/ 11723 w 2977274"/>
              <a:gd name="connsiteY2" fmla="*/ 1205985 h 1205985"/>
              <a:gd name="connsiteX3" fmla="*/ 0 w 2977274"/>
              <a:gd name="connsiteY3" fmla="*/ 186298 h 1205985"/>
              <a:gd name="connsiteX4" fmla="*/ 2953828 w 2977274"/>
              <a:gd name="connsiteY4" fmla="*/ 0 h 1205985"/>
              <a:gd name="connsiteX0" fmla="*/ 2953828 w 2977274"/>
              <a:gd name="connsiteY0" fmla="*/ 0 h 1205985"/>
              <a:gd name="connsiteX1" fmla="*/ 2977274 w 2977274"/>
              <a:gd name="connsiteY1" fmla="*/ 504055 h 1205985"/>
              <a:gd name="connsiteX2" fmla="*/ 11723 w 2977274"/>
              <a:gd name="connsiteY2" fmla="*/ 1205985 h 1205985"/>
              <a:gd name="connsiteX3" fmla="*/ 0 w 2977274"/>
              <a:gd name="connsiteY3" fmla="*/ 362144 h 1205985"/>
              <a:gd name="connsiteX4" fmla="*/ 2953828 w 2977274"/>
              <a:gd name="connsiteY4" fmla="*/ 0 h 1205985"/>
              <a:gd name="connsiteX0" fmla="*/ 2953828 w 2977274"/>
              <a:gd name="connsiteY0" fmla="*/ 0 h 1393554"/>
              <a:gd name="connsiteX1" fmla="*/ 2977274 w 2977274"/>
              <a:gd name="connsiteY1" fmla="*/ 504055 h 1393554"/>
              <a:gd name="connsiteX2" fmla="*/ 11723 w 2977274"/>
              <a:gd name="connsiteY2" fmla="*/ 1393554 h 1393554"/>
              <a:gd name="connsiteX3" fmla="*/ 0 w 2977274"/>
              <a:gd name="connsiteY3" fmla="*/ 362144 h 1393554"/>
              <a:gd name="connsiteX4" fmla="*/ 2953828 w 2977274"/>
              <a:gd name="connsiteY4" fmla="*/ 0 h 1393554"/>
              <a:gd name="connsiteX0" fmla="*/ 2953828 w 2977274"/>
              <a:gd name="connsiteY0" fmla="*/ 0 h 1393554"/>
              <a:gd name="connsiteX1" fmla="*/ 2977274 w 2977274"/>
              <a:gd name="connsiteY1" fmla="*/ 504055 h 1393554"/>
              <a:gd name="connsiteX2" fmla="*/ 11723 w 2977274"/>
              <a:gd name="connsiteY2" fmla="*/ 1393554 h 1393554"/>
              <a:gd name="connsiteX3" fmla="*/ 0 w 2977274"/>
              <a:gd name="connsiteY3" fmla="*/ 491098 h 1393554"/>
              <a:gd name="connsiteX4" fmla="*/ 2953828 w 2977274"/>
              <a:gd name="connsiteY4" fmla="*/ 0 h 1393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274" h="1393554">
                <a:moveTo>
                  <a:pt x="2953828" y="0"/>
                </a:moveTo>
                <a:lnTo>
                  <a:pt x="2977274" y="504055"/>
                </a:lnTo>
                <a:lnTo>
                  <a:pt x="11723" y="1393554"/>
                </a:lnTo>
                <a:lnTo>
                  <a:pt x="0" y="491098"/>
                </a:lnTo>
                <a:lnTo>
                  <a:pt x="2953828"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4" name="矩形 2"/>
          <p:cNvSpPr/>
          <p:nvPr userDrawn="1"/>
        </p:nvSpPr>
        <p:spPr>
          <a:xfrm>
            <a:off x="-11724" y="4052460"/>
            <a:ext cx="2976687" cy="994636"/>
          </a:xfrm>
          <a:custGeom>
            <a:avLst/>
            <a:gdLst>
              <a:gd name="connsiteX0" fmla="*/ 0 w 2964964"/>
              <a:gd name="connsiteY0" fmla="*/ 0 h 828291"/>
              <a:gd name="connsiteX1" fmla="*/ 2953242 w 2964964"/>
              <a:gd name="connsiteY1" fmla="*/ 138455 h 828291"/>
              <a:gd name="connsiteX2" fmla="*/ 2964964 w 2964964"/>
              <a:gd name="connsiteY2" fmla="*/ 642512 h 828291"/>
              <a:gd name="connsiteX3" fmla="*/ 0 w 2964964"/>
              <a:gd name="connsiteY3" fmla="*/ 828291 h 828291"/>
              <a:gd name="connsiteX4" fmla="*/ 0 w 2964964"/>
              <a:gd name="connsiteY4" fmla="*/ 0 h 828291"/>
              <a:gd name="connsiteX0" fmla="*/ 0 w 2964964"/>
              <a:gd name="connsiteY0" fmla="*/ 13945 h 689836"/>
              <a:gd name="connsiteX1" fmla="*/ 2953242 w 2964964"/>
              <a:gd name="connsiteY1" fmla="*/ 0 h 689836"/>
              <a:gd name="connsiteX2" fmla="*/ 2964964 w 2964964"/>
              <a:gd name="connsiteY2" fmla="*/ 504057 h 689836"/>
              <a:gd name="connsiteX3" fmla="*/ 0 w 2964964"/>
              <a:gd name="connsiteY3" fmla="*/ 689836 h 689836"/>
              <a:gd name="connsiteX4" fmla="*/ 0 w 2964964"/>
              <a:gd name="connsiteY4" fmla="*/ 13945 h 689836"/>
              <a:gd name="connsiteX0" fmla="*/ 0 w 2964964"/>
              <a:gd name="connsiteY0" fmla="*/ 13945 h 853959"/>
              <a:gd name="connsiteX1" fmla="*/ 2953242 w 2964964"/>
              <a:gd name="connsiteY1" fmla="*/ 0 h 853959"/>
              <a:gd name="connsiteX2" fmla="*/ 2964964 w 2964964"/>
              <a:gd name="connsiteY2" fmla="*/ 504057 h 853959"/>
              <a:gd name="connsiteX3" fmla="*/ 0 w 2964964"/>
              <a:gd name="connsiteY3" fmla="*/ 853959 h 853959"/>
              <a:gd name="connsiteX4" fmla="*/ 0 w 2964964"/>
              <a:gd name="connsiteY4" fmla="*/ 13945 h 853959"/>
              <a:gd name="connsiteX0" fmla="*/ 0 w 2964964"/>
              <a:gd name="connsiteY0" fmla="*/ 154622 h 853959"/>
              <a:gd name="connsiteX1" fmla="*/ 2953242 w 2964964"/>
              <a:gd name="connsiteY1" fmla="*/ 0 h 853959"/>
              <a:gd name="connsiteX2" fmla="*/ 2964964 w 2964964"/>
              <a:gd name="connsiteY2" fmla="*/ 504057 h 853959"/>
              <a:gd name="connsiteX3" fmla="*/ 0 w 2964964"/>
              <a:gd name="connsiteY3" fmla="*/ 853959 h 853959"/>
              <a:gd name="connsiteX4" fmla="*/ 0 w 2964964"/>
              <a:gd name="connsiteY4" fmla="*/ 154622 h 853959"/>
              <a:gd name="connsiteX0" fmla="*/ 11723 w 2976687"/>
              <a:gd name="connsiteY0" fmla="*/ 154622 h 994636"/>
              <a:gd name="connsiteX1" fmla="*/ 2964965 w 2976687"/>
              <a:gd name="connsiteY1" fmla="*/ 0 h 994636"/>
              <a:gd name="connsiteX2" fmla="*/ 2976687 w 2976687"/>
              <a:gd name="connsiteY2" fmla="*/ 504057 h 994636"/>
              <a:gd name="connsiteX3" fmla="*/ 0 w 2976687"/>
              <a:gd name="connsiteY3" fmla="*/ 994636 h 994636"/>
              <a:gd name="connsiteX4" fmla="*/ 11723 w 2976687"/>
              <a:gd name="connsiteY4" fmla="*/ 154622 h 994636"/>
              <a:gd name="connsiteX0" fmla="*/ 11723 w 2976687"/>
              <a:gd name="connsiteY0" fmla="*/ 224960 h 994636"/>
              <a:gd name="connsiteX1" fmla="*/ 2964965 w 2976687"/>
              <a:gd name="connsiteY1" fmla="*/ 0 h 994636"/>
              <a:gd name="connsiteX2" fmla="*/ 2976687 w 2976687"/>
              <a:gd name="connsiteY2" fmla="*/ 504057 h 994636"/>
              <a:gd name="connsiteX3" fmla="*/ 0 w 2976687"/>
              <a:gd name="connsiteY3" fmla="*/ 994636 h 994636"/>
              <a:gd name="connsiteX4" fmla="*/ 11723 w 2976687"/>
              <a:gd name="connsiteY4" fmla="*/ 224960 h 994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994636">
                <a:moveTo>
                  <a:pt x="11723" y="224960"/>
                </a:moveTo>
                <a:lnTo>
                  <a:pt x="2964965" y="0"/>
                </a:lnTo>
                <a:lnTo>
                  <a:pt x="2976687" y="504057"/>
                </a:lnTo>
                <a:lnTo>
                  <a:pt x="0" y="994636"/>
                </a:lnTo>
                <a:lnTo>
                  <a:pt x="11723" y="22496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5" name="TextBox 10"/>
          <p:cNvSpPr txBox="1"/>
          <p:nvPr userDrawn="1"/>
        </p:nvSpPr>
        <p:spPr>
          <a:xfrm>
            <a:off x="5523166" y="1904404"/>
            <a:ext cx="3441322" cy="81253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686868"/>
                </a:solidFill>
                <a:effectLst/>
                <a:uLnTx/>
                <a:uFillTx/>
                <a:latin typeface="微软雅黑" pitchFamily="34" charset="-122"/>
                <a:ea typeface="微软雅黑" pitchFamily="34" charset="-122"/>
              </a:rPr>
              <a:t>布局之美</a:t>
            </a:r>
          </a:p>
        </p:txBody>
      </p:sp>
      <p:sp>
        <p:nvSpPr>
          <p:cNvPr id="16" name="TextBox 11"/>
          <p:cNvSpPr txBox="1"/>
          <p:nvPr userDrawn="1"/>
        </p:nvSpPr>
        <p:spPr>
          <a:xfrm>
            <a:off x="5508104" y="2952527"/>
            <a:ext cx="3441322" cy="742319"/>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686868"/>
                </a:solidFill>
                <a:effectLst/>
                <a:uLnTx/>
                <a:uFillTx/>
                <a:latin typeface="微软雅黑" pitchFamily="34" charset="-122"/>
                <a:ea typeface="微软雅黑" pitchFamily="34" charset="-122"/>
              </a:rPr>
              <a:t>图形运用</a:t>
            </a:r>
          </a:p>
        </p:txBody>
      </p:sp>
      <p:sp>
        <p:nvSpPr>
          <p:cNvPr id="17" name="TextBox 12"/>
          <p:cNvSpPr txBox="1"/>
          <p:nvPr userDrawn="1"/>
        </p:nvSpPr>
        <p:spPr>
          <a:xfrm>
            <a:off x="5508104" y="4000650"/>
            <a:ext cx="3441322" cy="81253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686868"/>
                </a:solidFill>
                <a:effectLst/>
                <a:uLnTx/>
                <a:uFillTx/>
                <a:latin typeface="微软雅黑" pitchFamily="34" charset="-122"/>
                <a:ea typeface="微软雅黑" pitchFamily="34" charset="-122"/>
              </a:rPr>
              <a:t>具体设计</a:t>
            </a:r>
          </a:p>
        </p:txBody>
      </p:sp>
      <p:sp>
        <p:nvSpPr>
          <p:cNvPr id="18" name="五边形 17"/>
          <p:cNvSpPr/>
          <p:nvPr userDrawn="1"/>
        </p:nvSpPr>
        <p:spPr>
          <a:xfrm>
            <a:off x="2964964" y="203623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TextBox 14"/>
          <p:cNvSpPr txBox="1"/>
          <p:nvPr userDrawn="1"/>
        </p:nvSpPr>
        <p:spPr>
          <a:xfrm>
            <a:off x="3131840" y="2039775"/>
            <a:ext cx="165618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第一章</a:t>
            </a:r>
          </a:p>
        </p:txBody>
      </p:sp>
      <p:sp>
        <p:nvSpPr>
          <p:cNvPr id="20" name="五边形 19"/>
          <p:cNvSpPr/>
          <p:nvPr userDrawn="1"/>
        </p:nvSpPr>
        <p:spPr>
          <a:xfrm>
            <a:off x="2964964" y="304434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1" name="TextBox 16"/>
          <p:cNvSpPr txBox="1"/>
          <p:nvPr userDrawn="1"/>
        </p:nvSpPr>
        <p:spPr>
          <a:xfrm>
            <a:off x="3131840" y="3060371"/>
            <a:ext cx="165618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第二章</a:t>
            </a:r>
          </a:p>
        </p:txBody>
      </p:sp>
      <p:sp>
        <p:nvSpPr>
          <p:cNvPr id="22" name="五边形 21"/>
          <p:cNvSpPr/>
          <p:nvPr userDrawn="1"/>
        </p:nvSpPr>
        <p:spPr>
          <a:xfrm>
            <a:off x="2964964" y="4052460"/>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3" name="TextBox 18"/>
          <p:cNvSpPr txBox="1"/>
          <p:nvPr userDrawn="1"/>
        </p:nvSpPr>
        <p:spPr>
          <a:xfrm>
            <a:off x="3131840" y="4077759"/>
            <a:ext cx="165618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第三章</a:t>
            </a: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28" name="TextBox 15"/>
          <p:cNvSpPr txBox="1"/>
          <p:nvPr userDrawn="1"/>
        </p:nvSpPr>
        <p:spPr>
          <a:xfrm>
            <a:off x="10203631" y="1226210"/>
            <a:ext cx="1512167" cy="338554"/>
          </a:xfrm>
          <a:prstGeom prst="rect">
            <a:avLst/>
          </a:prstGeom>
          <a:noFill/>
        </p:spPr>
        <p:txBody>
          <a:bodyPr wrap="square" rtlCol="0">
            <a:spAutoFit/>
          </a:bodyPr>
          <a:lstStyle/>
          <a:p>
            <a:pPr algn="ctr"/>
            <a:r>
              <a:rPr lang="en-US" altLang="zh-CN" sz="1600" dirty="0">
                <a:solidFill>
                  <a:schemeClr val="bg1"/>
                </a:solidFill>
                <a:latin typeface="Agency FB" panose="020B0503020202020204" pitchFamily="34" charset="0"/>
                <a:ea typeface="Adobe 宋体 Std L" pitchFamily="18" charset="-122"/>
              </a:rPr>
              <a:t>Contents Page</a:t>
            </a:r>
          </a:p>
        </p:txBody>
      </p:sp>
      <p:sp>
        <p:nvSpPr>
          <p:cNvPr id="29" name="文本框 8"/>
          <p:cNvSpPr txBox="1"/>
          <p:nvPr userDrawn="1"/>
        </p:nvSpPr>
        <p:spPr>
          <a:xfrm>
            <a:off x="10203631" y="785676"/>
            <a:ext cx="1512167" cy="461665"/>
          </a:xfrm>
          <a:prstGeom prst="rect">
            <a:avLst/>
          </a:prstGeom>
          <a:noFill/>
        </p:spPr>
        <p:txBody>
          <a:bodyPr wrap="square" rtlCol="0">
            <a:spAutoFit/>
          </a:bodyPr>
          <a:lstStyle/>
          <a:p>
            <a:pPr algn="ctr"/>
            <a:r>
              <a:rPr lang="zh-CN" altLang="en-US" sz="2400" b="1" dirty="0">
                <a:solidFill>
                  <a:schemeClr val="bg1"/>
                </a:solidFill>
                <a:ea typeface="微软雅黑"/>
              </a:rPr>
              <a:t>目录页</a:t>
            </a: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课程引入">
    <p:spTree>
      <p:nvGrpSpPr>
        <p:cNvPr id="1" name=""/>
        <p:cNvGrpSpPr/>
        <p:nvPr/>
      </p:nvGrpSpPr>
      <p:grpSpPr>
        <a:xfrm>
          <a:off x="0" y="0"/>
          <a:ext cx="0" cy="0"/>
          <a:chOff x="0" y="0"/>
          <a:chExt cx="0" cy="0"/>
        </a:xfrm>
      </p:grpSpPr>
      <p:sp>
        <p:nvSpPr>
          <p:cNvPr id="4" name="对角圆角矩形 3"/>
          <p:cNvSpPr/>
          <p:nvPr userDrawn="1"/>
        </p:nvSpPr>
        <p:spPr>
          <a:xfrm>
            <a:off x="5739135"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情景导入</a:t>
            </a:r>
            <a:endParaRPr lang="zh-CN" altLang="en-US" sz="14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extLst mod="1">
    <p:ext uri="{DCECCB84-F9BA-43D5-87BE-67443E8EF086}">
      <p15:sldGuideLst xmlns="" xmlns:p15="http://schemas.microsoft.com/office/powerpoint/2012/main">
        <p15:guide id="1" orient="horz" pos="2160" userDrawn="1">
          <p15:clr>
            <a:srgbClr val="FBAE40"/>
          </p15:clr>
        </p15:guide>
        <p15:guide id="2" pos="38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学习要求">
    <p:spTree>
      <p:nvGrpSpPr>
        <p:cNvPr id="1" name=""/>
        <p:cNvGrpSpPr/>
        <p:nvPr/>
      </p:nvGrpSpPr>
      <p:grpSpPr>
        <a:xfrm>
          <a:off x="0" y="0"/>
          <a:ext cx="0" cy="0"/>
          <a:chOff x="0" y="0"/>
          <a:chExt cx="0" cy="0"/>
        </a:xfrm>
      </p:grpSpPr>
      <p:sp>
        <p:nvSpPr>
          <p:cNvPr id="3" name="对角圆角矩形 2"/>
          <p:cNvSpPr/>
          <p:nvPr userDrawn="1"/>
        </p:nvSpPr>
        <p:spPr>
          <a:xfrm>
            <a:off x="6819255"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学习目标</a:t>
            </a:r>
            <a:endParaRPr lang="zh-CN" altLang="en-US" sz="14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理论知识">
    <p:spTree>
      <p:nvGrpSpPr>
        <p:cNvPr id="1" name=""/>
        <p:cNvGrpSpPr/>
        <p:nvPr/>
      </p:nvGrpSpPr>
      <p:grpSpPr>
        <a:xfrm>
          <a:off x="0" y="0"/>
          <a:ext cx="0" cy="0"/>
          <a:chOff x="0" y="0"/>
          <a:chExt cx="0" cy="0"/>
        </a:xfrm>
      </p:grpSpPr>
      <p:sp>
        <p:nvSpPr>
          <p:cNvPr id="4" name="对角圆角矩形 3"/>
          <p:cNvSpPr/>
          <p:nvPr userDrawn="1"/>
        </p:nvSpPr>
        <p:spPr>
          <a:xfrm>
            <a:off x="7827367"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理论知识</a:t>
            </a:r>
            <a:endParaRPr lang="zh-CN" altLang="en-US" sz="1400" dirty="0">
              <a:latin typeface="微软雅黑" pitchFamily="34" charset="-122"/>
              <a:ea typeface="微软雅黑" pitchFamily="34" charset="-122"/>
            </a:endParaRPr>
          </a:p>
        </p:txBody>
      </p:sp>
      <p:sp>
        <p:nvSpPr>
          <p:cNvPr id="3" name="椭圆 14"/>
          <p:cNvSpPr>
            <a:spLocks noChangeAspect="1"/>
          </p:cNvSpPr>
          <p:nvPr userDrawn="1"/>
        </p:nvSpPr>
        <p:spPr bwMode="auto">
          <a:xfrm>
            <a:off x="842591" y="102542"/>
            <a:ext cx="461605" cy="590154"/>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578502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实践技能">
    <p:spTree>
      <p:nvGrpSpPr>
        <p:cNvPr id="1" name=""/>
        <p:cNvGrpSpPr/>
        <p:nvPr/>
      </p:nvGrpSpPr>
      <p:grpSpPr>
        <a:xfrm>
          <a:off x="0" y="0"/>
          <a:ext cx="0" cy="0"/>
          <a:chOff x="0" y="0"/>
          <a:chExt cx="0" cy="0"/>
        </a:xfrm>
      </p:grpSpPr>
      <p:sp>
        <p:nvSpPr>
          <p:cNvPr id="4" name="对角圆角矩形 3"/>
          <p:cNvSpPr/>
          <p:nvPr userDrawn="1"/>
        </p:nvSpPr>
        <p:spPr>
          <a:xfrm>
            <a:off x="8907487"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实践技能</a:t>
            </a:r>
            <a:endParaRPr lang="zh-CN" altLang="en-US" sz="1400" dirty="0">
              <a:latin typeface="微软雅黑" pitchFamily="34" charset="-122"/>
              <a:ea typeface="微软雅黑" pitchFamily="34" charset="-122"/>
            </a:endParaRPr>
          </a:p>
        </p:txBody>
      </p:sp>
      <p:sp>
        <p:nvSpPr>
          <p:cNvPr id="3" name="椭圆 14"/>
          <p:cNvSpPr>
            <a:spLocks noChangeAspect="1"/>
          </p:cNvSpPr>
          <p:nvPr userDrawn="1"/>
        </p:nvSpPr>
        <p:spPr bwMode="auto">
          <a:xfrm>
            <a:off x="842591" y="102542"/>
            <a:ext cx="461605" cy="590154"/>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05317035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小结">
    <p:spTree>
      <p:nvGrpSpPr>
        <p:cNvPr id="1" name=""/>
        <p:cNvGrpSpPr/>
        <p:nvPr/>
      </p:nvGrpSpPr>
      <p:grpSpPr>
        <a:xfrm>
          <a:off x="0" y="0"/>
          <a:ext cx="0" cy="0"/>
          <a:chOff x="0" y="0"/>
          <a:chExt cx="0" cy="0"/>
        </a:xfrm>
      </p:grpSpPr>
      <p:sp>
        <p:nvSpPr>
          <p:cNvPr id="4" name="对角圆角矩形 3"/>
          <p:cNvSpPr/>
          <p:nvPr userDrawn="1"/>
        </p:nvSpPr>
        <p:spPr>
          <a:xfrm>
            <a:off x="9843591"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学习小结</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58143810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主学习">
    <p:spTree>
      <p:nvGrpSpPr>
        <p:cNvPr id="1" name=""/>
        <p:cNvGrpSpPr/>
        <p:nvPr/>
      </p:nvGrpSpPr>
      <p:grpSpPr>
        <a:xfrm>
          <a:off x="0" y="0"/>
          <a:ext cx="0" cy="0"/>
          <a:chOff x="0" y="0"/>
          <a:chExt cx="0" cy="0"/>
        </a:xfrm>
      </p:grpSpPr>
      <p:sp>
        <p:nvSpPr>
          <p:cNvPr id="4" name="对角圆角矩形 3"/>
          <p:cNvSpPr/>
          <p:nvPr userDrawn="1"/>
        </p:nvSpPr>
        <p:spPr>
          <a:xfrm>
            <a:off x="10923711"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自主学习</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6894111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692656"/>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699556"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实践技能</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692656"/>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对角圆角矩形 19"/>
          <p:cNvSpPr/>
          <p:nvPr userDrawn="1"/>
        </p:nvSpPr>
        <p:spPr>
          <a:xfrm>
            <a:off x="9721693"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学习小结</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1" name="对角圆角矩形 20"/>
          <p:cNvSpPr/>
          <p:nvPr userDrawn="1"/>
        </p:nvSpPr>
        <p:spPr>
          <a:xfrm>
            <a:off x="10743831"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自主学习</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0" name="对角圆角矩形 9"/>
          <p:cNvSpPr/>
          <p:nvPr userDrawn="1"/>
        </p:nvSpPr>
        <p:spPr>
          <a:xfrm>
            <a:off x="5633145"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情景导入</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1" name="对角圆角矩形 10"/>
          <p:cNvSpPr/>
          <p:nvPr userDrawn="1"/>
        </p:nvSpPr>
        <p:spPr>
          <a:xfrm>
            <a:off x="6655282"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学习要求</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2" name="对角圆角矩形 11"/>
          <p:cNvSpPr/>
          <p:nvPr userDrawn="1"/>
        </p:nvSpPr>
        <p:spPr>
          <a:xfrm>
            <a:off x="7677419"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理论知识</a:t>
            </a:r>
            <a:endParaRPr lang="zh-CN" altLang="en-US" sz="1400" dirty="0">
              <a:solidFill>
                <a:schemeClr val="tx1">
                  <a:lumMod val="65000"/>
                  <a:lumOff val="35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61" r:id="rId7"/>
    <p:sldLayoutId id="2147483662" r:id="rId8"/>
    <p:sldLayoutId id="2147483663" r:id="rId9"/>
    <p:sldLayoutId id="2147483654" r:id="rId10"/>
    <p:sldLayoutId id="2147483655" r:id="rId11"/>
    <p:sldLayoutId id="2147483656" r:id="rId12"/>
    <p:sldLayoutId id="2147483657" r:id="rId13"/>
    <p:sldLayoutId id="2147483658" r:id="rId14"/>
    <p:sldLayoutId id="2147483659" r:id="rId15"/>
  </p:sldLayoutIdLst>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3792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247317"/>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解除劳动合同：</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从事接触职业病危害作业的劳动者未进行离岗前职业健康检查，或者疑似职业病病人在诊断或者医学观察期间的；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在本单位患职业病或者因工负伤并被确认丧失或者部分丧失劳动能力的</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患病或者非因工负伤，在规定的医疗期内的；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女职工在孕期、产期、哺乳期的；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5.</a:t>
            </a:r>
            <a:r>
              <a:rPr lang="zh-CN" altLang="en-US" dirty="0">
                <a:solidFill>
                  <a:srgbClr val="5F5E5C"/>
                </a:solidFill>
                <a:latin typeface="微软雅黑" pitchFamily="34" charset="-122"/>
                <a:ea typeface="微软雅黑" pitchFamily="34" charset="-122"/>
              </a:rPr>
              <a:t>在本单位连续工作满十五年，且距法定退休年龄不足五年的；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6.</a:t>
            </a:r>
            <a:r>
              <a:rPr lang="zh-CN" altLang="en-US" dirty="0">
                <a:solidFill>
                  <a:srgbClr val="5F5E5C"/>
                </a:solidFill>
                <a:latin typeface="微软雅黑" pitchFamily="34" charset="-122"/>
                <a:ea typeface="微软雅黑" pitchFamily="34" charset="-122"/>
              </a:rPr>
              <a:t>法律、行政法规规定的其他情形。</a:t>
            </a:r>
          </a:p>
          <a:p>
            <a:pPr indent="532800" algn="just">
              <a:lnSpc>
                <a:spcPct val="150000"/>
              </a:lnSpc>
              <a:spcAft>
                <a:spcPts val="0"/>
              </a:spcAft>
            </a:pP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428370386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831818"/>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有下列情形之一的，劳动合同终止：</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劳动合同期满的；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劳动者开始依法享受基本养老保险待遇的；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劳动者死亡，或者被人民法院宣告死亡或者宣告失踪的；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用人单位被依法宣告破产的；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5.</a:t>
            </a:r>
            <a:r>
              <a:rPr lang="zh-CN" altLang="en-US" dirty="0">
                <a:solidFill>
                  <a:srgbClr val="5F5E5C"/>
                </a:solidFill>
                <a:latin typeface="微软雅黑" pitchFamily="34" charset="-122"/>
                <a:ea typeface="微软雅黑" pitchFamily="34" charset="-122"/>
              </a:rPr>
              <a:t>用人单位被吊销营业执照、责令关闭、撤销或者用人单位决定提前解散的；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6.</a:t>
            </a:r>
            <a:r>
              <a:rPr lang="zh-CN" altLang="en-US" dirty="0">
                <a:solidFill>
                  <a:srgbClr val="5F5E5C"/>
                </a:solidFill>
                <a:latin typeface="微软雅黑" pitchFamily="34" charset="-122"/>
                <a:ea typeface="微软雅黑" pitchFamily="34" charset="-122"/>
              </a:rPr>
              <a:t>法律、行政法规规定的其他情形。</a:t>
            </a:r>
          </a:p>
          <a:p>
            <a:pPr indent="532800" algn="just">
              <a:lnSpc>
                <a:spcPct val="150000"/>
              </a:lnSpc>
              <a:spcAft>
                <a:spcPts val="0"/>
              </a:spcAft>
            </a:pP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134634205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416320"/>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根据</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中华人民共和国劳动合同法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第六十二条规定用工单位应当履行下列义务：</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执行国家劳动标准，提供相应的劳动条件和劳动保护；</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告知被派遣劳动者的工作要求和劳动报酬；</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支付加班费、绩效奖金，提供与工作岗位相关的福利待遇；</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对在岗被派遣劳动者进行工作岗位所必需的培训；</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5.</a:t>
            </a:r>
            <a:r>
              <a:rPr lang="zh-CN" altLang="en-US" dirty="0">
                <a:solidFill>
                  <a:srgbClr val="5F5E5C"/>
                </a:solidFill>
                <a:latin typeface="微软雅黑" pitchFamily="34" charset="-122"/>
                <a:ea typeface="微软雅黑" pitchFamily="34" charset="-122"/>
              </a:rPr>
              <a:t>连续用工的，实行正常的工资调整机制。</a:t>
            </a:r>
          </a:p>
          <a:p>
            <a:pPr indent="532800" algn="just">
              <a:lnSpc>
                <a:spcPct val="150000"/>
              </a:lnSpc>
              <a:spcAft>
                <a:spcPts val="0"/>
              </a:spcAft>
            </a:pP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145862422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 name="TextBox 8"/>
          <p:cNvSpPr txBox="1"/>
          <p:nvPr/>
        </p:nvSpPr>
        <p:spPr>
          <a:xfrm>
            <a:off x="4155559" y="2708921"/>
            <a:ext cx="5111903" cy="646331"/>
          </a:xfrm>
          <a:prstGeom prst="rect">
            <a:avLst/>
          </a:prstGeom>
          <a:noFill/>
        </p:spPr>
        <p:txBody>
          <a:bodyPr wrap="square" rtlCol="0">
            <a:spAutoFit/>
          </a:bodyPr>
          <a:lstStyle/>
          <a:p>
            <a:r>
              <a:rPr lang="zh-CN" altLang="en-US" sz="3600" b="1" dirty="0">
                <a:solidFill>
                  <a:prstClr val="black">
                    <a:lumMod val="65000"/>
                    <a:lumOff val="35000"/>
                  </a:prstClr>
                </a:solidFill>
                <a:latin typeface="微软雅黑" pitchFamily="34" charset="-122"/>
                <a:ea typeface="微软雅黑" pitchFamily="34" charset="-122"/>
              </a:rPr>
              <a:t>实践技能</a:t>
            </a: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376979790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078532" y="1268760"/>
            <a:ext cx="10892588" cy="2689967"/>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案例一简介：</a:t>
            </a:r>
            <a:r>
              <a:rPr lang="zh-CN" altLang="en-US" dirty="0" smtClean="0">
                <a:solidFill>
                  <a:srgbClr val="5F5E5C"/>
                </a:solidFill>
                <a:latin typeface="微软雅黑" pitchFamily="34" charset="-122"/>
                <a:ea typeface="微软雅黑" pitchFamily="34" charset="-122"/>
              </a:rPr>
              <a:t> </a:t>
            </a:r>
            <a:endParaRPr lang="en-US" altLang="zh-CN" dirty="0" smtClean="0">
              <a:solidFill>
                <a:srgbClr val="5F5E5C"/>
              </a:solidFill>
              <a:latin typeface="微软雅黑" pitchFamily="34" charset="-122"/>
              <a:ea typeface="微软雅黑" pitchFamily="34" charset="-122"/>
            </a:endParaRPr>
          </a:p>
          <a:p>
            <a:pPr>
              <a:lnSpc>
                <a:spcPct val="130000"/>
              </a:lnSpc>
              <a:spcAft>
                <a:spcPts val="600"/>
              </a:spcAft>
            </a:pPr>
            <a:r>
              <a:rPr lang="zh-CN" altLang="en-US" dirty="0" smtClean="0">
                <a:solidFill>
                  <a:srgbClr val="5F5E5C"/>
                </a:solidFill>
                <a:latin typeface="微软雅黑" pitchFamily="34" charset="-122"/>
                <a:ea typeface="微软雅黑" pitchFamily="34" charset="-122"/>
              </a:rPr>
              <a:t>      刘某</a:t>
            </a:r>
            <a:r>
              <a:rPr lang="en-US" altLang="zh-CN" dirty="0" smtClean="0">
                <a:solidFill>
                  <a:srgbClr val="5F5E5C"/>
                </a:solidFill>
                <a:latin typeface="微软雅黑" pitchFamily="34" charset="-122"/>
                <a:ea typeface="微软雅黑" pitchFamily="34" charset="-122"/>
              </a:rPr>
              <a:t>2000</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日进入某集团</a:t>
            </a:r>
            <a:r>
              <a:rPr lang="en-US" altLang="zh-CN" dirty="0">
                <a:solidFill>
                  <a:srgbClr val="5F5E5C"/>
                </a:solidFill>
                <a:latin typeface="微软雅黑" pitchFamily="34" charset="-122"/>
                <a:ea typeface="微软雅黑" pitchFamily="34" charset="-122"/>
              </a:rPr>
              <a:t>A</a:t>
            </a:r>
            <a:r>
              <a:rPr lang="zh-CN" altLang="en-US" dirty="0">
                <a:solidFill>
                  <a:srgbClr val="5F5E5C"/>
                </a:solidFill>
                <a:latin typeface="微软雅黑" pitchFamily="34" charset="-122"/>
                <a:ea typeface="微软雅黑" pitchFamily="34" charset="-122"/>
              </a:rPr>
              <a:t>子公司工作，与</a:t>
            </a:r>
            <a:r>
              <a:rPr lang="en-US" altLang="zh-CN" dirty="0">
                <a:solidFill>
                  <a:srgbClr val="5F5E5C"/>
                </a:solidFill>
                <a:latin typeface="微软雅黑" pitchFamily="34" charset="-122"/>
                <a:ea typeface="微软雅黑" pitchFamily="34" charset="-122"/>
              </a:rPr>
              <a:t>A</a:t>
            </a:r>
            <a:r>
              <a:rPr lang="zh-CN" altLang="en-US" dirty="0">
                <a:solidFill>
                  <a:srgbClr val="5F5E5C"/>
                </a:solidFill>
                <a:latin typeface="微软雅黑" pitchFamily="34" charset="-122"/>
                <a:ea typeface="微软雅黑" pitchFamily="34" charset="-122"/>
              </a:rPr>
              <a:t>子公司签订了</a:t>
            </a: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年期限的劳动合同，</a:t>
            </a:r>
            <a:r>
              <a:rPr lang="en-US" altLang="zh-CN" dirty="0">
                <a:solidFill>
                  <a:srgbClr val="5F5E5C"/>
                </a:solidFill>
                <a:latin typeface="微软雅黑" pitchFamily="34" charset="-122"/>
                <a:ea typeface="微软雅黑" pitchFamily="34" charset="-122"/>
              </a:rPr>
              <a:t>2003</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日合同到期后续签劳动合同，期限</a:t>
            </a:r>
            <a:r>
              <a:rPr lang="en-US" altLang="zh-CN" dirty="0">
                <a:solidFill>
                  <a:srgbClr val="5F5E5C"/>
                </a:solidFill>
                <a:latin typeface="微软雅黑" pitchFamily="34" charset="-122"/>
                <a:ea typeface="微软雅黑" pitchFamily="34" charset="-122"/>
              </a:rPr>
              <a:t>6</a:t>
            </a:r>
            <a:r>
              <a:rPr lang="zh-CN" altLang="en-US" dirty="0">
                <a:solidFill>
                  <a:srgbClr val="5F5E5C"/>
                </a:solidFill>
                <a:latin typeface="微软雅黑" pitchFamily="34" charset="-122"/>
                <a:ea typeface="微软雅黑" pitchFamily="34" charset="-122"/>
              </a:rPr>
              <a:t>年。后刘某于</a:t>
            </a:r>
            <a:r>
              <a:rPr lang="en-US" altLang="zh-CN" dirty="0">
                <a:solidFill>
                  <a:srgbClr val="5F5E5C"/>
                </a:solidFill>
                <a:latin typeface="微软雅黑" pitchFamily="34" charset="-122"/>
                <a:ea typeface="微软雅黑" pitchFamily="34" charset="-122"/>
              </a:rPr>
              <a:t>2008</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16</a:t>
            </a:r>
            <a:r>
              <a:rPr lang="zh-CN" altLang="en-US" dirty="0">
                <a:solidFill>
                  <a:srgbClr val="5F5E5C"/>
                </a:solidFill>
                <a:latin typeface="微软雅黑" pitchFamily="34" charset="-122"/>
                <a:ea typeface="微软雅黑" pitchFamily="34" charset="-122"/>
              </a:rPr>
              <a:t>日被该集团调到</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子公司工作（刘某与</a:t>
            </a:r>
            <a:r>
              <a:rPr lang="en-US" altLang="zh-CN" dirty="0">
                <a:solidFill>
                  <a:srgbClr val="5F5E5C"/>
                </a:solidFill>
                <a:latin typeface="微软雅黑" pitchFamily="34" charset="-122"/>
                <a:ea typeface="微软雅黑" pitchFamily="34" charset="-122"/>
              </a:rPr>
              <a:t>A</a:t>
            </a:r>
            <a:r>
              <a:rPr lang="zh-CN" altLang="en-US" dirty="0">
                <a:solidFill>
                  <a:srgbClr val="5F5E5C"/>
                </a:solidFill>
                <a:latin typeface="微软雅黑" pitchFamily="34" charset="-122"/>
                <a:ea typeface="微软雅黑" pitchFamily="34" charset="-122"/>
              </a:rPr>
              <a:t>子公司签订了劳动合同解除协议，但</a:t>
            </a:r>
            <a:r>
              <a:rPr lang="en-US" altLang="zh-CN" dirty="0">
                <a:solidFill>
                  <a:srgbClr val="5F5E5C"/>
                </a:solidFill>
                <a:latin typeface="微软雅黑" pitchFamily="34" charset="-122"/>
                <a:ea typeface="微软雅黑" pitchFamily="34" charset="-122"/>
              </a:rPr>
              <a:t>A</a:t>
            </a:r>
            <a:r>
              <a:rPr lang="zh-CN" altLang="en-US" dirty="0">
                <a:solidFill>
                  <a:srgbClr val="5F5E5C"/>
                </a:solidFill>
                <a:latin typeface="微软雅黑" pitchFamily="34" charset="-122"/>
                <a:ea typeface="微软雅黑" pitchFamily="34" charset="-122"/>
              </a:rPr>
              <a:t>子公司未给刘某任何补偿），与</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子公司重新签订了</a:t>
            </a: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年期限的劳动合同。</a:t>
            </a:r>
            <a:r>
              <a:rPr lang="en-US" altLang="zh-CN" dirty="0">
                <a:solidFill>
                  <a:srgbClr val="5F5E5C"/>
                </a:solidFill>
                <a:latin typeface="微软雅黑" pitchFamily="34" charset="-122"/>
                <a:ea typeface="微软雅黑" pitchFamily="34" charset="-122"/>
              </a:rPr>
              <a:t>2011</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23</a:t>
            </a:r>
            <a:r>
              <a:rPr lang="zh-CN" altLang="en-US" dirty="0">
                <a:solidFill>
                  <a:srgbClr val="5F5E5C"/>
                </a:solidFill>
                <a:latin typeface="微软雅黑" pitchFamily="34" charset="-122"/>
                <a:ea typeface="微软雅黑" pitchFamily="34" charset="-122"/>
              </a:rPr>
              <a:t>日，刘某以进入该集团工作超过</a:t>
            </a:r>
            <a:r>
              <a:rPr lang="en-US" altLang="zh-CN" dirty="0">
                <a:solidFill>
                  <a:srgbClr val="5F5E5C"/>
                </a:solidFill>
                <a:latin typeface="微软雅黑" pitchFamily="34" charset="-122"/>
                <a:ea typeface="微软雅黑" pitchFamily="34" charset="-122"/>
              </a:rPr>
              <a:t>10</a:t>
            </a:r>
            <a:r>
              <a:rPr lang="zh-CN" altLang="en-US" dirty="0">
                <a:solidFill>
                  <a:srgbClr val="5F5E5C"/>
                </a:solidFill>
                <a:latin typeface="微软雅黑" pitchFamily="34" charset="-122"/>
                <a:ea typeface="微软雅黑" pitchFamily="34" charset="-122"/>
              </a:rPr>
              <a:t>年为由要求与</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子公司签订无固定期限劳动合同，</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子公司不同意签订并告知刘某</a:t>
            </a:r>
            <a:r>
              <a:rPr lang="en-US" altLang="zh-CN" dirty="0">
                <a:solidFill>
                  <a:srgbClr val="5F5E5C"/>
                </a:solidFill>
                <a:latin typeface="微软雅黑" pitchFamily="34" charset="-122"/>
                <a:ea typeface="微软雅黑" pitchFamily="34" charset="-122"/>
              </a:rPr>
              <a:t>2011</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15</a:t>
            </a:r>
            <a:r>
              <a:rPr lang="zh-CN" altLang="en-US" dirty="0">
                <a:solidFill>
                  <a:srgbClr val="5F5E5C"/>
                </a:solidFill>
                <a:latin typeface="微软雅黑" pitchFamily="34" charset="-122"/>
                <a:ea typeface="微软雅黑" pitchFamily="34" charset="-122"/>
              </a:rPr>
              <a:t>日合同到期后将不再与其续签劳动合同，双方发生争议，刘某遂提起劳动仲裁。 </a:t>
            </a:r>
          </a:p>
        </p:txBody>
      </p:sp>
      <p:sp>
        <p:nvSpPr>
          <p:cNvPr id="6" name="TextBox 8"/>
          <p:cNvSpPr txBox="1"/>
          <p:nvPr/>
        </p:nvSpPr>
        <p:spPr>
          <a:xfrm>
            <a:off x="1329175" y="15583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415294683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078532" y="1268760"/>
            <a:ext cx="10892588" cy="4745915"/>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案例一分析： </a:t>
            </a:r>
            <a:endParaRPr lang="en-US" altLang="zh-CN" b="1" dirty="0" smtClean="0">
              <a:solidFill>
                <a:srgbClr val="5F5E5C"/>
              </a:solidFill>
              <a:latin typeface="微软雅黑" pitchFamily="34" charset="-122"/>
              <a:ea typeface="微软雅黑" pitchFamily="34" charset="-122"/>
            </a:endParaRPr>
          </a:p>
          <a:p>
            <a:pPr>
              <a:spcAft>
                <a:spcPts val="600"/>
              </a:spcAft>
            </a:pPr>
            <a:r>
              <a:rPr lang="zh-CN" altLang="en-US" dirty="0" smtClean="0">
                <a:solidFill>
                  <a:srgbClr val="5F5E5C"/>
                </a:solidFill>
                <a:latin typeface="微软雅黑" pitchFamily="34" charset="-122"/>
                <a:ea typeface="微软雅黑" pitchFamily="34" charset="-122"/>
              </a:rPr>
              <a:t>      本</a:t>
            </a:r>
            <a:r>
              <a:rPr lang="zh-CN" altLang="en-US" dirty="0">
                <a:solidFill>
                  <a:srgbClr val="5F5E5C"/>
                </a:solidFill>
                <a:latin typeface="微软雅黑" pitchFamily="34" charset="-122"/>
                <a:ea typeface="微软雅黑" pitchFamily="34" charset="-122"/>
              </a:rPr>
              <a:t>案例涉及两个问题，一是刘某从</a:t>
            </a:r>
            <a:r>
              <a:rPr lang="en-US" altLang="zh-CN" dirty="0">
                <a:solidFill>
                  <a:srgbClr val="5F5E5C"/>
                </a:solidFill>
                <a:latin typeface="微软雅黑" pitchFamily="34" charset="-122"/>
                <a:ea typeface="微软雅黑" pitchFamily="34" charset="-122"/>
              </a:rPr>
              <a:t>A</a:t>
            </a:r>
            <a:r>
              <a:rPr lang="zh-CN" altLang="en-US" dirty="0">
                <a:solidFill>
                  <a:srgbClr val="5F5E5C"/>
                </a:solidFill>
                <a:latin typeface="微软雅黑" pitchFamily="34" charset="-122"/>
                <a:ea typeface="微软雅黑" pitchFamily="34" charset="-122"/>
              </a:rPr>
              <a:t>子公司调入</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子公司的工作年限是否应当连续计算，二是</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子公司是否应当与刘某订立无固定期限劳动合同。</a:t>
            </a:r>
          </a:p>
          <a:p>
            <a:pPr>
              <a:spcAft>
                <a:spcPts val="600"/>
              </a:spcAft>
            </a:pPr>
            <a:r>
              <a:rPr lang="zh-CN" altLang="en-US" dirty="0" smtClean="0">
                <a:solidFill>
                  <a:srgbClr val="5F5E5C"/>
                </a:solidFill>
                <a:latin typeface="微软雅黑" pitchFamily="34" charset="-122"/>
                <a:ea typeface="微软雅黑" pitchFamily="34" charset="-122"/>
              </a:rPr>
              <a:t>      依据</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劳动合同法实施条例</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第十条规定，“劳动者非因本人原因从原用人单位被安排到新用人单位工作的，劳动者在原用人单位的工作年限合并计算为新用人单位的工作年限。原用人单位已经向劳动者支付经济补偿的，新用人单位在依法解除、终止劳动合同计算支付经济补偿的工作年限时，不再计算劳动者在原用人单位的工作年限。”也就是说，刘某被安排调入</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子公司，刘某的工作年限即工龄应当连续计算。</a:t>
            </a:r>
          </a:p>
          <a:p>
            <a:pPr>
              <a:spcAft>
                <a:spcPts val="600"/>
              </a:spcAft>
            </a:pPr>
            <a:r>
              <a:rPr lang="zh-CN" altLang="en-US" dirty="0" smtClean="0">
                <a:solidFill>
                  <a:srgbClr val="5F5E5C"/>
                </a:solidFill>
                <a:latin typeface="微软雅黑" pitchFamily="34" charset="-122"/>
                <a:ea typeface="微软雅黑" pitchFamily="34" charset="-122"/>
              </a:rPr>
              <a:t>      至</a:t>
            </a:r>
            <a:r>
              <a:rPr lang="en-US" altLang="zh-CN" dirty="0">
                <a:solidFill>
                  <a:srgbClr val="5F5E5C"/>
                </a:solidFill>
                <a:latin typeface="微软雅黑" pitchFamily="34" charset="-122"/>
                <a:ea typeface="微软雅黑" pitchFamily="34" charset="-122"/>
              </a:rPr>
              <a:t>2011</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23</a:t>
            </a:r>
            <a:r>
              <a:rPr lang="zh-CN" altLang="en-US" dirty="0">
                <a:solidFill>
                  <a:srgbClr val="5F5E5C"/>
                </a:solidFill>
                <a:latin typeface="微软雅黑" pitchFamily="34" charset="-122"/>
                <a:ea typeface="微软雅黑" pitchFamily="34" charset="-122"/>
              </a:rPr>
              <a:t>日，刘某在该集团已经连续工作</a:t>
            </a:r>
            <a:r>
              <a:rPr lang="en-US" altLang="zh-CN" dirty="0">
                <a:solidFill>
                  <a:srgbClr val="5F5E5C"/>
                </a:solidFill>
                <a:latin typeface="微软雅黑" pitchFamily="34" charset="-122"/>
                <a:ea typeface="微软雅黑" pitchFamily="34" charset="-122"/>
              </a:rPr>
              <a:t>11</a:t>
            </a:r>
            <a:r>
              <a:rPr lang="zh-CN" altLang="en-US" dirty="0">
                <a:solidFill>
                  <a:srgbClr val="5F5E5C"/>
                </a:solidFill>
                <a:latin typeface="微软雅黑" pitchFamily="34" charset="-122"/>
                <a:ea typeface="微软雅黑" pitchFamily="34" charset="-122"/>
              </a:rPr>
              <a:t>年多，依据</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劳动合同法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第十四条的规定，“劳动者在该用人单位连续工作满十年的，劳动者提出订立无固定期限劳动合同的，用人单位应当与其订立无固定期限劳动合同。”故刘某有权利提出订立无固定期限劳动合同。如本案刘某在与</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子公司劳动关系存续期间没有主动要求订立无固定期限劳动合同的，则用人单位亦无义务主动与刘某订立无固定期限劳动合同。但双方在合同届满均同意续签劳动合同时，除劳动者提出订立固定期限劳动合同外，用人单位应当与劳动者订立无固定期限劳动合同。 </a:t>
            </a:r>
          </a:p>
          <a:p>
            <a:pPr>
              <a:spcAft>
                <a:spcPts val="600"/>
              </a:spcAft>
            </a:pPr>
            <a:r>
              <a:rPr lang="zh-CN" altLang="en-US" dirty="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     如</a:t>
            </a:r>
            <a:r>
              <a:rPr lang="zh-CN" altLang="en-US" dirty="0">
                <a:solidFill>
                  <a:srgbClr val="5F5E5C"/>
                </a:solidFill>
                <a:latin typeface="微软雅黑" pitchFamily="34" charset="-122"/>
                <a:ea typeface="微软雅黑" pitchFamily="34" charset="-122"/>
              </a:rPr>
              <a:t>用人单位违反</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劳动合同法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规定不与劳动者订立无固定期限劳动合同的，自应当订立无固定期限劳动合同之日起向劳动者每月支付二倍的工资。</a:t>
            </a:r>
          </a:p>
        </p:txBody>
      </p:sp>
      <p:sp>
        <p:nvSpPr>
          <p:cNvPr id="6" name="TextBox 8"/>
          <p:cNvSpPr txBox="1"/>
          <p:nvPr/>
        </p:nvSpPr>
        <p:spPr>
          <a:xfrm>
            <a:off x="1329175" y="15583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49027512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078532" y="1268760"/>
            <a:ext cx="10892588" cy="2329869"/>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案例二简介：</a:t>
            </a:r>
            <a:r>
              <a:rPr lang="zh-CN" altLang="en-US" dirty="0" smtClean="0">
                <a:solidFill>
                  <a:srgbClr val="5F5E5C"/>
                </a:solidFill>
                <a:latin typeface="微软雅黑" pitchFamily="34" charset="-122"/>
                <a:ea typeface="微软雅黑" pitchFamily="34" charset="-122"/>
              </a:rPr>
              <a:t> </a:t>
            </a:r>
            <a:endParaRPr lang="en-US" altLang="zh-CN" dirty="0" smtClean="0">
              <a:solidFill>
                <a:srgbClr val="5F5E5C"/>
              </a:solidFill>
              <a:latin typeface="微软雅黑" pitchFamily="34" charset="-122"/>
              <a:ea typeface="微软雅黑" pitchFamily="34" charset="-122"/>
            </a:endParaRPr>
          </a:p>
          <a:p>
            <a:pPr>
              <a:lnSpc>
                <a:spcPct val="130000"/>
              </a:lnSpc>
              <a:spcAft>
                <a:spcPts val="600"/>
              </a:spcAft>
            </a:pPr>
            <a:r>
              <a:rPr lang="zh-CN" altLang="en-US" dirty="0" smtClean="0">
                <a:solidFill>
                  <a:srgbClr val="5F5E5C"/>
                </a:solidFill>
                <a:latin typeface="微软雅黑" pitchFamily="34" charset="-122"/>
                <a:ea typeface="微软雅黑" pitchFamily="34" charset="-122"/>
              </a:rPr>
              <a:t>      王</a:t>
            </a:r>
            <a:r>
              <a:rPr lang="zh-CN" altLang="en-US" dirty="0">
                <a:solidFill>
                  <a:srgbClr val="5F5E5C"/>
                </a:solidFill>
                <a:latin typeface="微软雅黑" pitchFamily="34" charset="-122"/>
                <a:ea typeface="微软雅黑" pitchFamily="34" charset="-122"/>
              </a:rPr>
              <a:t>某是一家劳务派遣公司的员工</a:t>
            </a:r>
            <a:r>
              <a:rPr lang="zh-CN" altLang="en-US" dirty="0" smtClean="0">
                <a:solidFill>
                  <a:srgbClr val="5F5E5C"/>
                </a:solidFill>
                <a:latin typeface="微软雅黑" pitchFamily="34" charset="-122"/>
                <a:ea typeface="微软雅黑" pitchFamily="34" charset="-122"/>
              </a:rPr>
              <a:t>。</a:t>
            </a:r>
            <a:r>
              <a:rPr lang="en-US" altLang="zh-CN" dirty="0" smtClean="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20</a:t>
            </a:r>
            <a:r>
              <a:rPr lang="zh-CN" altLang="en-US" dirty="0">
                <a:solidFill>
                  <a:srgbClr val="5F5E5C"/>
                </a:solidFill>
                <a:latin typeface="微软雅黑" pitchFamily="34" charset="-122"/>
                <a:ea typeface="微软雅黑" pitchFamily="34" charset="-122"/>
              </a:rPr>
              <a:t>日，王某被派遣到某服装有限公司工作。王某与派遣单位没有约定月工资的标准。王某到服装公司工作一个月后，王某得到的工资</a:t>
            </a:r>
            <a:r>
              <a:rPr lang="zh-CN" altLang="en-US" dirty="0" smtClean="0">
                <a:solidFill>
                  <a:srgbClr val="5F5E5C"/>
                </a:solidFill>
                <a:latin typeface="微软雅黑" pitchFamily="34" charset="-122"/>
                <a:ea typeface="微软雅黑" pitchFamily="34" charset="-122"/>
              </a:rPr>
              <a:t>为</a:t>
            </a:r>
            <a:r>
              <a:rPr lang="en-US" altLang="zh-CN" dirty="0" smtClean="0">
                <a:solidFill>
                  <a:srgbClr val="5F5E5C"/>
                </a:solidFill>
                <a:latin typeface="微软雅黑" pitchFamily="34" charset="-122"/>
                <a:ea typeface="微软雅黑" pitchFamily="34" charset="-122"/>
              </a:rPr>
              <a:t>3000</a:t>
            </a:r>
            <a:r>
              <a:rPr lang="zh-CN" altLang="en-US" dirty="0">
                <a:solidFill>
                  <a:srgbClr val="5F5E5C"/>
                </a:solidFill>
                <a:latin typeface="微软雅黑" pitchFamily="34" charset="-122"/>
                <a:ea typeface="微软雅黑" pitchFamily="34" charset="-122"/>
              </a:rPr>
              <a:t>元。王某后来得知，公司与自己同岗位的员工工资</a:t>
            </a:r>
            <a:r>
              <a:rPr lang="zh-CN" altLang="en-US" dirty="0" smtClean="0">
                <a:solidFill>
                  <a:srgbClr val="5F5E5C"/>
                </a:solidFill>
                <a:latin typeface="微软雅黑" pitchFamily="34" charset="-122"/>
                <a:ea typeface="微软雅黑" pitchFamily="34" charset="-122"/>
              </a:rPr>
              <a:t>为</a:t>
            </a:r>
            <a:r>
              <a:rPr lang="en-US" altLang="zh-CN" dirty="0" smtClean="0">
                <a:solidFill>
                  <a:srgbClr val="5F5E5C"/>
                </a:solidFill>
                <a:latin typeface="微软雅黑" pitchFamily="34" charset="-122"/>
                <a:ea typeface="微软雅黑" pitchFamily="34" charset="-122"/>
              </a:rPr>
              <a:t>3800</a:t>
            </a:r>
            <a:r>
              <a:rPr lang="zh-CN" altLang="en-US" dirty="0">
                <a:solidFill>
                  <a:srgbClr val="5F5E5C"/>
                </a:solidFill>
                <a:latin typeface="微软雅黑" pitchFamily="34" charset="-122"/>
                <a:ea typeface="微软雅黑" pitchFamily="34" charset="-122"/>
              </a:rPr>
              <a:t>元。王某感觉公司对自己很不公平，于是与派遣公司</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服装公司的领导沟通自己的工资问题，希望能与同岗位其他员工的工资一样，服装公司的领导表示，王某不是服装公司的员工，不能与其他同岗位的员工享受同样的工资待遇。王某无奈提起劳动仲裁，要求享受</a:t>
            </a:r>
            <a:r>
              <a:rPr lang="zh-CN" altLang="en-US" dirty="0" smtClean="0">
                <a:solidFill>
                  <a:srgbClr val="5F5E5C"/>
                </a:solidFill>
                <a:latin typeface="微软雅黑" pitchFamily="34" charset="-122"/>
                <a:ea typeface="微软雅黑" pitchFamily="34" charset="-122"/>
              </a:rPr>
              <a:t>每月</a:t>
            </a:r>
            <a:r>
              <a:rPr lang="en-US" altLang="zh-CN" dirty="0" smtClean="0">
                <a:solidFill>
                  <a:srgbClr val="5F5E5C"/>
                </a:solidFill>
                <a:latin typeface="微软雅黑" pitchFamily="34" charset="-122"/>
                <a:ea typeface="微软雅黑" pitchFamily="34" charset="-122"/>
              </a:rPr>
              <a:t>3800</a:t>
            </a:r>
            <a:r>
              <a:rPr lang="zh-CN" altLang="en-US" dirty="0">
                <a:solidFill>
                  <a:srgbClr val="5F5E5C"/>
                </a:solidFill>
                <a:latin typeface="微软雅黑" pitchFamily="34" charset="-122"/>
                <a:ea typeface="微软雅黑" pitchFamily="34" charset="-122"/>
              </a:rPr>
              <a:t>元的工资待遇。</a:t>
            </a:r>
            <a:endParaRPr lang="zh-CN" altLang="zh-CN" dirty="0">
              <a:solidFill>
                <a:srgbClr val="5F5E5C"/>
              </a:solidFill>
              <a:latin typeface="微软雅黑" pitchFamily="34" charset="-122"/>
              <a:ea typeface="微软雅黑" pitchFamily="34" charset="-122"/>
            </a:endParaRPr>
          </a:p>
        </p:txBody>
      </p:sp>
      <p:sp>
        <p:nvSpPr>
          <p:cNvPr id="6" name="TextBox 8"/>
          <p:cNvSpPr txBox="1"/>
          <p:nvPr/>
        </p:nvSpPr>
        <p:spPr>
          <a:xfrm>
            <a:off x="1329175" y="15583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88035485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078532" y="1268760"/>
            <a:ext cx="10892588" cy="4745915"/>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案例</a:t>
            </a:r>
            <a:r>
              <a:rPr lang="zh-CN" altLang="en-US" b="1" dirty="0">
                <a:solidFill>
                  <a:srgbClr val="5F5E5C"/>
                </a:solidFill>
                <a:latin typeface="微软雅黑" pitchFamily="34" charset="-122"/>
                <a:ea typeface="微软雅黑" pitchFamily="34" charset="-122"/>
              </a:rPr>
              <a:t>二</a:t>
            </a:r>
            <a:r>
              <a:rPr lang="zh-CN" altLang="en-US" b="1" dirty="0" smtClean="0">
                <a:solidFill>
                  <a:srgbClr val="5F5E5C"/>
                </a:solidFill>
                <a:latin typeface="微软雅黑" pitchFamily="34" charset="-122"/>
                <a:ea typeface="微软雅黑" pitchFamily="34" charset="-122"/>
              </a:rPr>
              <a:t>分析： </a:t>
            </a:r>
            <a:endParaRPr lang="en-US" altLang="zh-CN" b="1" dirty="0" smtClean="0">
              <a:solidFill>
                <a:srgbClr val="5F5E5C"/>
              </a:solidFill>
              <a:latin typeface="微软雅黑" pitchFamily="34" charset="-122"/>
              <a:ea typeface="微软雅黑" pitchFamily="34" charset="-122"/>
            </a:endParaRPr>
          </a:p>
          <a:p>
            <a:pPr>
              <a:spcAft>
                <a:spcPts val="600"/>
              </a:spcAft>
            </a:pPr>
            <a:r>
              <a:rPr lang="zh-CN" altLang="en-US" dirty="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根据</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劳动合同法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第</a:t>
            </a:r>
            <a:r>
              <a:rPr lang="en-US" altLang="zh-CN" dirty="0">
                <a:solidFill>
                  <a:srgbClr val="5F5E5C"/>
                </a:solidFill>
                <a:latin typeface="微软雅黑" pitchFamily="34" charset="-122"/>
                <a:ea typeface="微软雅黑" pitchFamily="34" charset="-122"/>
              </a:rPr>
              <a:t>63</a:t>
            </a:r>
            <a:r>
              <a:rPr lang="zh-CN" altLang="en-US" dirty="0">
                <a:solidFill>
                  <a:srgbClr val="5F5E5C"/>
                </a:solidFill>
                <a:latin typeface="微软雅黑" pitchFamily="34" charset="-122"/>
                <a:ea typeface="微软雅黑" pitchFamily="34" charset="-122"/>
              </a:rPr>
              <a:t>条的规定：“被派遣劳动者享有与用工单位的劳动者同工同酬的权利。用工单位无同类岗位的，参照用工单位所在地相同或者相近岗位劳动者的劳动报酬确定。” </a:t>
            </a:r>
          </a:p>
          <a:p>
            <a:pPr>
              <a:spcAft>
                <a:spcPts val="600"/>
              </a:spcAft>
            </a:pPr>
            <a:r>
              <a:rPr lang="zh-CN" altLang="en-US" dirty="0">
                <a:solidFill>
                  <a:srgbClr val="5F5E5C"/>
                </a:solidFill>
                <a:latin typeface="微软雅黑" pitchFamily="34" charset="-122"/>
                <a:ea typeface="微软雅黑" pitchFamily="34" charset="-122"/>
              </a:rPr>
              <a:t>    </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劳动法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第</a:t>
            </a:r>
            <a:r>
              <a:rPr lang="en-US" altLang="zh-CN" dirty="0">
                <a:solidFill>
                  <a:srgbClr val="5F5E5C"/>
                </a:solidFill>
                <a:latin typeface="微软雅黑" pitchFamily="34" charset="-122"/>
                <a:ea typeface="微软雅黑" pitchFamily="34" charset="-122"/>
              </a:rPr>
              <a:t>46</a:t>
            </a:r>
            <a:r>
              <a:rPr lang="zh-CN" altLang="en-US" dirty="0">
                <a:solidFill>
                  <a:srgbClr val="5F5E5C"/>
                </a:solidFill>
                <a:latin typeface="微软雅黑" pitchFamily="34" charset="-122"/>
                <a:ea typeface="微软雅黑" pitchFamily="34" charset="-122"/>
              </a:rPr>
              <a:t>条规定，工资分配应当遵循按劳分配原则，实行同工同酬。</a:t>
            </a:r>
          </a:p>
          <a:p>
            <a:pPr>
              <a:spcAft>
                <a:spcPts val="600"/>
              </a:spcAft>
            </a:pPr>
            <a:r>
              <a:rPr lang="zh-CN" altLang="en-US" dirty="0">
                <a:solidFill>
                  <a:srgbClr val="5F5E5C"/>
                </a:solidFill>
                <a:latin typeface="微软雅黑" pitchFamily="34" charset="-122"/>
                <a:ea typeface="微软雅黑" pitchFamily="34" charset="-122"/>
              </a:rPr>
              <a:t>    在实践中如何理解同工同酬？</a:t>
            </a:r>
          </a:p>
          <a:p>
            <a:pPr>
              <a:spcAft>
                <a:spcPts val="600"/>
              </a:spcAft>
            </a:pPr>
            <a:r>
              <a:rPr lang="zh-CN" altLang="en-US" dirty="0">
                <a:solidFill>
                  <a:srgbClr val="5F5E5C"/>
                </a:solidFill>
                <a:latin typeface="微软雅黑" pitchFamily="34" charset="-122"/>
                <a:ea typeface="微软雅黑" pitchFamily="34" charset="-122"/>
              </a:rPr>
              <a:t>    对于同工同酬需要具备以下几个方面</a:t>
            </a:r>
            <a:r>
              <a:rPr lang="en-US" altLang="zh-CN" dirty="0">
                <a:solidFill>
                  <a:srgbClr val="5F5E5C"/>
                </a:solidFill>
                <a:latin typeface="微软雅黑" pitchFamily="34" charset="-122"/>
                <a:ea typeface="微软雅黑" pitchFamily="34" charset="-122"/>
              </a:rPr>
              <a:t>:</a:t>
            </a:r>
          </a:p>
          <a:p>
            <a:pPr>
              <a:spcAft>
                <a:spcPts val="600"/>
              </a:spcAft>
            </a:pPr>
            <a:r>
              <a:rPr lang="en-US" altLang="zh-CN" dirty="0">
                <a:solidFill>
                  <a:srgbClr val="5F5E5C"/>
                </a:solidFill>
                <a:latin typeface="微软雅黑" pitchFamily="34" charset="-122"/>
                <a:ea typeface="微软雅黑" pitchFamily="34" charset="-122"/>
              </a:rPr>
              <a:t>    1.</a:t>
            </a:r>
            <a:r>
              <a:rPr lang="zh-CN" altLang="en-US" dirty="0">
                <a:solidFill>
                  <a:srgbClr val="5F5E5C"/>
                </a:solidFill>
                <a:latin typeface="微软雅黑" pitchFamily="34" charset="-122"/>
                <a:ea typeface="微软雅黑" pitchFamily="34" charset="-122"/>
              </a:rPr>
              <a:t>相同的岗位</a:t>
            </a:r>
          </a:p>
          <a:p>
            <a:pPr>
              <a:spcAft>
                <a:spcPts val="600"/>
              </a:spcAft>
            </a:pPr>
            <a:r>
              <a:rPr lang="zh-CN" altLang="en-US" dirty="0">
                <a:solidFill>
                  <a:srgbClr val="5F5E5C"/>
                </a:solidFill>
                <a:latin typeface="微软雅黑" pitchFamily="34" charset="-122"/>
                <a:ea typeface="微软雅黑" pitchFamily="34" charset="-122"/>
              </a:rPr>
              <a:t>    </a:t>
            </a:r>
            <a:r>
              <a:rPr lang="en-US" altLang="zh-CN" dirty="0">
                <a:solidFill>
                  <a:srgbClr val="5F5E5C"/>
                </a:solidFill>
                <a:latin typeface="微软雅黑" pitchFamily="34" charset="-122"/>
                <a:ea typeface="微软雅黑" pitchFamily="34" charset="-122"/>
              </a:rPr>
              <a:t>2. </a:t>
            </a:r>
            <a:r>
              <a:rPr lang="zh-CN" altLang="en-US" dirty="0">
                <a:solidFill>
                  <a:srgbClr val="5F5E5C"/>
                </a:solidFill>
                <a:latin typeface="微软雅黑" pitchFamily="34" charset="-122"/>
                <a:ea typeface="微软雅黑" pitchFamily="34" charset="-122"/>
              </a:rPr>
              <a:t>工作量相同</a:t>
            </a:r>
          </a:p>
          <a:p>
            <a:pPr>
              <a:spcAft>
                <a:spcPts val="600"/>
              </a:spcAft>
            </a:pPr>
            <a:r>
              <a:rPr lang="zh-CN" altLang="en-US" dirty="0">
                <a:solidFill>
                  <a:srgbClr val="5F5E5C"/>
                </a:solidFill>
                <a:latin typeface="微软雅黑" pitchFamily="34" charset="-122"/>
                <a:ea typeface="微软雅黑" pitchFamily="34" charset="-122"/>
              </a:rPr>
              <a:t>    </a:t>
            </a:r>
            <a:r>
              <a:rPr lang="en-US" altLang="zh-CN" dirty="0">
                <a:solidFill>
                  <a:srgbClr val="5F5E5C"/>
                </a:solidFill>
                <a:latin typeface="微软雅黑" pitchFamily="34" charset="-122"/>
                <a:ea typeface="微软雅黑" pitchFamily="34" charset="-122"/>
              </a:rPr>
              <a:t>3. </a:t>
            </a:r>
            <a:r>
              <a:rPr lang="zh-CN" altLang="en-US" dirty="0">
                <a:solidFill>
                  <a:srgbClr val="5F5E5C"/>
                </a:solidFill>
                <a:latin typeface="微软雅黑" pitchFamily="34" charset="-122"/>
                <a:ea typeface="微软雅黑" pitchFamily="34" charset="-122"/>
              </a:rPr>
              <a:t>业绩相同</a:t>
            </a:r>
          </a:p>
          <a:p>
            <a:pPr>
              <a:spcAft>
                <a:spcPts val="600"/>
              </a:spcAft>
            </a:pPr>
            <a:r>
              <a:rPr lang="zh-CN" altLang="en-US" dirty="0">
                <a:solidFill>
                  <a:srgbClr val="5F5E5C"/>
                </a:solidFill>
                <a:latin typeface="微软雅黑" pitchFamily="34" charset="-122"/>
                <a:ea typeface="微软雅黑" pitchFamily="34" charset="-122"/>
              </a:rPr>
              <a:t>    在具备上述三个条件的情况下，劳动者有权利享受同工同酬。</a:t>
            </a:r>
          </a:p>
          <a:p>
            <a:pPr>
              <a:spcAft>
                <a:spcPts val="600"/>
              </a:spcAft>
            </a:pPr>
            <a:r>
              <a:rPr lang="zh-CN" altLang="en-US" dirty="0">
                <a:solidFill>
                  <a:srgbClr val="5F5E5C"/>
                </a:solidFill>
                <a:latin typeface="微软雅黑" pitchFamily="34" charset="-122"/>
                <a:ea typeface="微软雅黑" pitchFamily="34" charset="-122"/>
              </a:rPr>
              <a:t>    针对本案，王某与某服装有限公司虽然没有形成劳动关系，其工资由派遣公司支付，但王某被派遣到服装公司后，享有与服装公司的劳动者同工同酬的权利。在工作内容</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工作量</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工作业绩大体相同的情况下，派遣单位应当向王某支付与用人单位劳动者大体相同的工资，而不得以王某非用人单位的员工为借口违反同工同酬的原则。</a:t>
            </a:r>
          </a:p>
        </p:txBody>
      </p:sp>
      <p:sp>
        <p:nvSpPr>
          <p:cNvPr id="6" name="TextBox 8"/>
          <p:cNvSpPr txBox="1"/>
          <p:nvPr/>
        </p:nvSpPr>
        <p:spPr>
          <a:xfrm>
            <a:off x="1329175" y="15583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60720979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490663" y="1268760"/>
            <a:ext cx="4968512" cy="5004447"/>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劳动合同法速记口诀 </a:t>
            </a:r>
            <a:endParaRPr lang="en-US" altLang="zh-CN" b="1" dirty="0" smtClean="0">
              <a:solidFill>
                <a:srgbClr val="5F5E5C"/>
              </a:solidFill>
              <a:latin typeface="微软雅黑" pitchFamily="34" charset="-122"/>
              <a:ea typeface="微软雅黑" pitchFamily="34" charset="-122"/>
            </a:endParaRPr>
          </a:p>
          <a:p>
            <a:pPr>
              <a:lnSpc>
                <a:spcPct val="130000"/>
              </a:lnSpc>
              <a:spcAft>
                <a:spcPts val="600"/>
              </a:spcAft>
            </a:pPr>
            <a:r>
              <a:rPr lang="zh-CN" altLang="en-US" dirty="0">
                <a:solidFill>
                  <a:srgbClr val="5F5E5C"/>
                </a:solidFill>
                <a:latin typeface="微软雅黑" pitchFamily="34" charset="-122"/>
                <a:ea typeface="微软雅黑" pitchFamily="34" charset="-122"/>
              </a:rPr>
              <a:t>履行合同按约定，足额发薪讲诚信</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如有拖欠或克扣，依法申请支付令</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违章指挥危害大，可以举报和批评</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法人换了无影响，合并分立仍履行</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变更合同要协商，双方签字书面形式做证明。</a:t>
            </a:r>
            <a:br>
              <a:rPr lang="zh-CN" altLang="en-US"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解除合同莫随意，双方依法来办理</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个人解除是七项，单位解除有九种</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裁减人员有条件，特殊保护记心间</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经济补偿有七类，三种终止也在内</a:t>
            </a:r>
            <a:r>
              <a:rPr lang="en-US" altLang="zh-CN" dirty="0">
                <a:solidFill>
                  <a:srgbClr val="5F5E5C"/>
                </a:solidFill>
                <a:latin typeface="微软雅黑" pitchFamily="34" charset="-122"/>
                <a:ea typeface="微软雅黑" pitchFamily="34" charset="-122"/>
              </a:rPr>
              <a:t>;</a:t>
            </a:r>
            <a:br>
              <a:rPr lang="en-US" altLang="zh-CN" dirty="0">
                <a:solidFill>
                  <a:srgbClr val="5F5E5C"/>
                </a:solidFill>
                <a:latin typeface="微软雅黑" pitchFamily="34" charset="-122"/>
                <a:ea typeface="微软雅黑" pitchFamily="34" charset="-122"/>
              </a:rPr>
            </a:br>
            <a:r>
              <a:rPr lang="zh-CN" altLang="en-US" dirty="0">
                <a:solidFill>
                  <a:srgbClr val="5F5E5C"/>
                </a:solidFill>
                <a:latin typeface="微软雅黑" pitchFamily="34" charset="-122"/>
                <a:ea typeface="微软雅黑" pitchFamily="34" charset="-122"/>
              </a:rPr>
              <a:t>解除终止按规定，违反法律双倍赔偿来弥补。</a:t>
            </a:r>
          </a:p>
          <a:p>
            <a:pPr>
              <a:lnSpc>
                <a:spcPct val="130000"/>
              </a:lnSpc>
              <a:spcAft>
                <a:spcPts val="600"/>
              </a:spcAft>
            </a:pPr>
            <a:endParaRPr lang="en-US" altLang="zh-CN" dirty="0" smtClean="0">
              <a:solidFill>
                <a:srgbClr val="5F5E5C"/>
              </a:solidFill>
              <a:latin typeface="微软雅黑" pitchFamily="34" charset="-122"/>
              <a:ea typeface="微软雅黑" pitchFamily="34" charset="-122"/>
            </a:endParaRP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p:txBody>
      </p:sp>
      <p:sp>
        <p:nvSpPr>
          <p:cNvPr id="6" name="TextBox 8"/>
          <p:cNvSpPr txBox="1"/>
          <p:nvPr/>
        </p:nvSpPr>
        <p:spPr>
          <a:xfrm>
            <a:off x="1274639" y="116632"/>
            <a:ext cx="5328592" cy="430887"/>
          </a:xfrm>
          <a:prstGeom prst="rect">
            <a:avLst/>
          </a:prstGeom>
          <a:noFill/>
        </p:spPr>
        <p:txBody>
          <a:bodyPr wrap="square" rtlCol="0">
            <a:spAutoFit/>
          </a:bodyPr>
          <a:lstStyle/>
          <a:p>
            <a:r>
              <a:rPr lang="zh-CN" altLang="en-US" sz="2200" dirty="0" smtClean="0">
                <a:solidFill>
                  <a:schemeClr val="tx1">
                    <a:lumMod val="65000"/>
                    <a:lumOff val="35000"/>
                  </a:schemeClr>
                </a:solidFill>
                <a:latin typeface="华康俪金黑W8(P)" pitchFamily="34" charset="-122"/>
                <a:ea typeface="华康俪金黑W8(P)" pitchFamily="34" charset="-122"/>
              </a:rPr>
              <a:t>学习总结及评价</a:t>
            </a:r>
            <a:endParaRPr lang="zh-CN" altLang="zh-CN"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07973932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1078532" y="1268760"/>
            <a:ext cx="10892588" cy="1803571"/>
          </a:xfrm>
          <a:prstGeom prst="rect">
            <a:avLst/>
          </a:prstGeom>
          <a:noFill/>
        </p:spPr>
        <p:txBody>
          <a:bodyPr wrap="square" rtlCol="0">
            <a:spAutoFit/>
          </a:bodyPr>
          <a:lstStyle/>
          <a:p>
            <a:pPr>
              <a:lnSpc>
                <a:spcPct val="130000"/>
              </a:lnSpc>
              <a:spcAft>
                <a:spcPts val="600"/>
              </a:spcAft>
            </a:pPr>
            <a:r>
              <a:rPr lang="zh-CN" altLang="en-US" sz="2000" dirty="0" smtClean="0">
                <a:solidFill>
                  <a:srgbClr val="FFC000"/>
                </a:solidFill>
                <a:latin typeface="微软雅黑" pitchFamily="34" charset="-122"/>
                <a:ea typeface="微软雅黑" pitchFamily="34" charset="-122"/>
              </a:rPr>
              <a:t>课后请自主学习相关法律原文：</a:t>
            </a:r>
            <a:endParaRPr lang="en-US" altLang="zh-CN" sz="2000" dirty="0">
              <a:solidFill>
                <a:srgbClr val="FFC000"/>
              </a:solidFill>
              <a:latin typeface="微软雅黑" pitchFamily="34" charset="-122"/>
              <a:ea typeface="微软雅黑" pitchFamily="34" charset="-122"/>
            </a:endParaRPr>
          </a:p>
          <a:p>
            <a:pPr>
              <a:lnSpc>
                <a:spcPct val="130000"/>
              </a:lnSpc>
              <a:spcAft>
                <a:spcPts val="600"/>
              </a:spcAft>
            </a:pPr>
            <a:r>
              <a:rPr lang="en-US" altLang="zh-CN" dirty="0" smtClean="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一、</a:t>
            </a:r>
            <a:r>
              <a:rPr lang="en-US" altLang="zh-CN" dirty="0" smtClean="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中华人民共和国劳动合同法</a:t>
            </a:r>
            <a:r>
              <a:rPr lang="en-US" altLang="zh-CN" dirty="0" smtClean="0">
                <a:solidFill>
                  <a:srgbClr val="5F5E5C"/>
                </a:solidFill>
                <a:latin typeface="微软雅黑" pitchFamily="34" charset="-122"/>
                <a:ea typeface="微软雅黑" pitchFamily="34" charset="-122"/>
              </a:rPr>
              <a:t>》</a:t>
            </a:r>
          </a:p>
          <a:p>
            <a:pPr>
              <a:lnSpc>
                <a:spcPct val="130000"/>
              </a:lnSpc>
              <a:spcAft>
                <a:spcPts val="600"/>
              </a:spcAft>
            </a:pPr>
            <a:r>
              <a:rPr lang="en-US" altLang="zh-CN" dirty="0">
                <a:solidFill>
                  <a:srgbClr val="5F5E5C"/>
                </a:solidFill>
                <a:latin typeface="微软雅黑" pitchFamily="34" charset="-122"/>
                <a:ea typeface="微软雅黑" pitchFamily="34" charset="-122"/>
              </a:rPr>
              <a:t> </a:t>
            </a:r>
            <a:r>
              <a:rPr lang="en-US" altLang="zh-CN" dirty="0" smtClean="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二、</a:t>
            </a:r>
            <a:r>
              <a:rPr lang="en-US" altLang="zh-CN" dirty="0" smtClean="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中华人民共和国电力法</a:t>
            </a:r>
            <a:r>
              <a:rPr lang="en-US" altLang="zh-CN" dirty="0" smtClean="0">
                <a:solidFill>
                  <a:srgbClr val="5F5E5C"/>
                </a:solidFill>
                <a:latin typeface="微软雅黑" pitchFamily="34" charset="-122"/>
                <a:ea typeface="微软雅黑" pitchFamily="34" charset="-122"/>
              </a:rPr>
              <a:t>》</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三、</a:t>
            </a:r>
            <a:r>
              <a:rPr lang="en-US" altLang="zh-CN" dirty="0" smtClean="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中华人民共和国安全生产法</a:t>
            </a:r>
            <a:r>
              <a:rPr lang="en-US" altLang="zh-CN" dirty="0" smtClean="0">
                <a:solidFill>
                  <a:srgbClr val="5F5E5C"/>
                </a:solidFill>
                <a:latin typeface="微软雅黑" pitchFamily="34" charset="-122"/>
                <a:ea typeface="微软雅黑" pitchFamily="34" charset="-122"/>
              </a:rPr>
              <a:t>》</a:t>
            </a:r>
            <a:endParaRPr lang="zh-CN" altLang="zh-CN"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9659037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4659175" y="2564904"/>
            <a:ext cx="7425000" cy="2169825"/>
          </a:xfrm>
          <a:prstGeom prst="rect">
            <a:avLst/>
          </a:prstGeom>
          <a:noFill/>
        </p:spPr>
        <p:txBody>
          <a:bodyPr wrap="square" rtlCol="0">
            <a:spAutoFit/>
          </a:bodyPr>
          <a:lstStyle/>
          <a:p>
            <a:pPr>
              <a:lnSpc>
                <a:spcPct val="150000"/>
              </a:lnSpc>
              <a:spcAft>
                <a:spcPts val="600"/>
              </a:spcAft>
            </a:pPr>
            <a:r>
              <a:rPr lang="zh-CN" altLang="en-US" sz="2000" dirty="0" smtClean="0">
                <a:solidFill>
                  <a:srgbClr val="5F5E5C"/>
                </a:solidFill>
                <a:latin typeface="微软雅黑" pitchFamily="34" charset="-122"/>
                <a:ea typeface="微软雅黑" pitchFamily="34" charset="-122"/>
              </a:rPr>
              <a:t>学生：</a:t>
            </a:r>
            <a:r>
              <a:rPr lang="zh-CN" altLang="en-US" sz="2000" dirty="0">
                <a:solidFill>
                  <a:srgbClr val="5F5E5C"/>
                </a:solidFill>
                <a:latin typeface="微软雅黑" pitchFamily="34" charset="-122"/>
                <a:ea typeface="微软雅黑" pitchFamily="34" charset="-122"/>
              </a:rPr>
              <a:t>老师，如果在</a:t>
            </a:r>
            <a:r>
              <a:rPr lang="zh-CN" altLang="en-US" sz="2000" dirty="0" smtClean="0">
                <a:solidFill>
                  <a:srgbClr val="5F5E5C"/>
                </a:solidFill>
                <a:latin typeface="微软雅黑" pitchFamily="34" charset="-122"/>
                <a:ea typeface="微软雅黑" pitchFamily="34" charset="-122"/>
              </a:rPr>
              <a:t>工作中遇到不公平</a:t>
            </a:r>
            <a:r>
              <a:rPr lang="zh-CN" altLang="en-US" sz="2000" dirty="0" smtClean="0">
                <a:solidFill>
                  <a:srgbClr val="5F5E5C"/>
                </a:solidFill>
                <a:latin typeface="微软雅黑" pitchFamily="34" charset="-122"/>
                <a:ea typeface="微软雅黑" pitchFamily="34" charset="-122"/>
              </a:rPr>
              <a:t>待遇</a:t>
            </a:r>
            <a:r>
              <a:rPr lang="zh-CN" altLang="en-US" sz="2000" dirty="0" smtClean="0">
                <a:solidFill>
                  <a:srgbClr val="5F5E5C"/>
                </a:solidFill>
                <a:latin typeface="微软雅黑" pitchFamily="34" charset="-122"/>
                <a:ea typeface="微软雅黑" pitchFamily="34" charset="-122"/>
              </a:rPr>
              <a:t>， 应该</a:t>
            </a:r>
            <a:r>
              <a:rPr lang="zh-CN" altLang="en-US" sz="2000" dirty="0" smtClean="0">
                <a:solidFill>
                  <a:srgbClr val="5F5E5C"/>
                </a:solidFill>
                <a:latin typeface="微软雅黑" pitchFamily="34" charset="-122"/>
                <a:ea typeface="微软雅黑" pitchFamily="34" charset="-122"/>
              </a:rPr>
              <a:t>怎么处理呢？</a:t>
            </a:r>
          </a:p>
          <a:p>
            <a:pPr>
              <a:lnSpc>
                <a:spcPct val="150000"/>
              </a:lnSpc>
              <a:spcAft>
                <a:spcPts val="600"/>
              </a:spcAft>
            </a:pPr>
            <a:r>
              <a:rPr lang="zh-CN" altLang="en-US" sz="2000" dirty="0" smtClean="0">
                <a:solidFill>
                  <a:srgbClr val="5F5E5C"/>
                </a:solidFill>
                <a:latin typeface="微软雅黑" pitchFamily="34" charset="-122"/>
                <a:ea typeface="微软雅黑" pitchFamily="34" charset="-122"/>
              </a:rPr>
              <a:t>老师：那你应该勇敢地拿起</a:t>
            </a:r>
            <a:r>
              <a:rPr lang="zh-CN" altLang="en-US" sz="2000" dirty="0" smtClean="0">
                <a:solidFill>
                  <a:srgbClr val="5F5E5C"/>
                </a:solidFill>
                <a:latin typeface="微软雅黑" pitchFamily="34" charset="-122"/>
                <a:ea typeface="微软雅黑" pitchFamily="34" charset="-122"/>
              </a:rPr>
              <a:t>法律武器维护</a:t>
            </a:r>
            <a:r>
              <a:rPr lang="zh-CN" altLang="en-US" sz="2000" dirty="0">
                <a:solidFill>
                  <a:srgbClr val="5F5E5C"/>
                </a:solidFill>
                <a:latin typeface="微软雅黑" pitchFamily="34" charset="-122"/>
                <a:ea typeface="微软雅黑" pitchFamily="34" charset="-122"/>
              </a:rPr>
              <a:t>自身</a:t>
            </a:r>
            <a:r>
              <a:rPr lang="zh-CN" altLang="en-US" sz="2000" dirty="0" smtClean="0">
                <a:solidFill>
                  <a:srgbClr val="5F5E5C"/>
                </a:solidFill>
                <a:latin typeface="微软雅黑" pitchFamily="34" charset="-122"/>
                <a:ea typeface="微软雅黑" pitchFamily="34" charset="-122"/>
              </a:rPr>
              <a:t>利益。</a:t>
            </a:r>
            <a:endParaRPr lang="en-US" altLang="zh-CN" sz="2000" dirty="0" smtClean="0">
              <a:solidFill>
                <a:srgbClr val="5F5E5C"/>
              </a:solidFill>
              <a:latin typeface="微软雅黑" pitchFamily="34" charset="-122"/>
              <a:ea typeface="微软雅黑" pitchFamily="34" charset="-122"/>
            </a:endParaRPr>
          </a:p>
          <a:p>
            <a:pPr>
              <a:lnSpc>
                <a:spcPct val="150000"/>
              </a:lnSpc>
              <a:spcAft>
                <a:spcPts val="600"/>
              </a:spcAft>
            </a:pPr>
            <a:r>
              <a:rPr lang="zh-CN" altLang="en-US" sz="2000" dirty="0" smtClean="0">
                <a:solidFill>
                  <a:srgbClr val="5F5E5C"/>
                </a:solidFill>
                <a:latin typeface="微软雅黑" pitchFamily="34" charset="-122"/>
                <a:ea typeface="微软雅黑" pitchFamily="34" charset="-122"/>
              </a:rPr>
              <a:t>学生</a:t>
            </a:r>
            <a:r>
              <a:rPr lang="zh-CN" altLang="en-US" sz="2000" dirty="0">
                <a:solidFill>
                  <a:srgbClr val="5F5E5C"/>
                </a:solidFill>
                <a:latin typeface="微软雅黑" pitchFamily="34" charset="-122"/>
                <a:ea typeface="微软雅黑" pitchFamily="34" charset="-122"/>
              </a:rPr>
              <a:t>：维修电工有哪些相关法律需要学习的啊？</a:t>
            </a:r>
          </a:p>
          <a:p>
            <a:pPr>
              <a:lnSpc>
                <a:spcPct val="150000"/>
              </a:lnSpc>
              <a:spcAft>
                <a:spcPts val="600"/>
              </a:spcAft>
            </a:pPr>
            <a:r>
              <a:rPr lang="zh-CN" altLang="en-US" sz="2000" dirty="0" smtClean="0">
                <a:solidFill>
                  <a:srgbClr val="5F5E5C"/>
                </a:solidFill>
                <a:latin typeface="微软雅黑" pitchFamily="34" charset="-122"/>
                <a:ea typeface="微软雅黑" pitchFamily="34" charset="-122"/>
              </a:rPr>
              <a:t>老师：接下来</a:t>
            </a:r>
            <a:r>
              <a:rPr lang="zh-CN" altLang="en-US" sz="2000" dirty="0" smtClean="0">
                <a:solidFill>
                  <a:srgbClr val="5F5E5C"/>
                </a:solidFill>
                <a:latin typeface="微软雅黑" pitchFamily="34" charset="-122"/>
                <a:ea typeface="微软雅黑" pitchFamily="34" charset="-122"/>
              </a:rPr>
              <a:t>我们学习</a:t>
            </a:r>
            <a:r>
              <a:rPr lang="zh-CN" altLang="en-US" sz="2000" dirty="0" smtClean="0">
                <a:solidFill>
                  <a:srgbClr val="5F5E5C"/>
                </a:solidFill>
                <a:latin typeface="微软雅黑" pitchFamily="34" charset="-122"/>
                <a:ea typeface="微软雅黑" pitchFamily="34" charset="-122"/>
              </a:rPr>
              <a:t>维修电工应该掌握的法律、法规知识。</a:t>
            </a:r>
            <a:endParaRPr lang="zh-CN" altLang="en-US" sz="2000" dirty="0">
              <a:solidFill>
                <a:srgbClr val="5F5E5C"/>
              </a:solidFill>
              <a:latin typeface="微软雅黑" pitchFamily="34" charset="-122"/>
              <a:ea typeface="微软雅黑" pitchFamily="34" charset="-122"/>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637" y="2655879"/>
            <a:ext cx="3715538" cy="27981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619648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67F1600-FE51-455B-BCF6-15AC14DBBF1D}"/>
              </a:ext>
            </a:extLst>
          </p:cNvPr>
          <p:cNvSpPr/>
          <p:nvPr/>
        </p:nvSpPr>
        <p:spPr>
          <a:xfrm>
            <a:off x="3938935" y="4581128"/>
            <a:ext cx="4752528" cy="1872208"/>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4989891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82626" y="116632"/>
            <a:ext cx="5328592" cy="430887"/>
          </a:xfrm>
          <a:prstGeom prst="rect">
            <a:avLst/>
          </a:prstGeom>
          <a:noFill/>
        </p:spPr>
        <p:txBody>
          <a:bodyPr wrap="square" rtlCol="0">
            <a:spAutoFit/>
          </a:bodyPr>
          <a:lstStyle/>
          <a:p>
            <a:r>
              <a:rPr lang="zh-CN" altLang="en-US" sz="2200" dirty="0" smtClean="0">
                <a:solidFill>
                  <a:schemeClr val="tx1">
                    <a:lumMod val="65000"/>
                    <a:lumOff val="35000"/>
                  </a:schemeClr>
                </a:solidFill>
                <a:latin typeface="华康俪金黑W8(P)" pitchFamily="34" charset="-122"/>
                <a:ea typeface="华康俪金黑W8(P)" pitchFamily="34" charset="-122"/>
              </a:rPr>
              <a:t>任务八：相关</a:t>
            </a:r>
            <a:r>
              <a:rPr lang="zh-CN" altLang="en-US" sz="2200" dirty="0">
                <a:solidFill>
                  <a:schemeClr val="tx1">
                    <a:lumMod val="65000"/>
                    <a:lumOff val="35000"/>
                  </a:schemeClr>
                </a:solidFill>
                <a:latin typeface="华康俪金黑W8(P)" pitchFamily="34" charset="-122"/>
                <a:ea typeface="华康俪金黑W8(P)" pitchFamily="34" charset="-122"/>
              </a:rPr>
              <a:t>法律、法规知识</a:t>
            </a:r>
          </a:p>
        </p:txBody>
      </p:sp>
      <p:grpSp>
        <p:nvGrpSpPr>
          <p:cNvPr id="28" name="组合 1"/>
          <p:cNvGrpSpPr>
            <a:grpSpLocks/>
          </p:cNvGrpSpPr>
          <p:nvPr/>
        </p:nvGrpSpPr>
        <p:grpSpPr bwMode="auto">
          <a:xfrm>
            <a:off x="1325563" y="1713896"/>
            <a:ext cx="5743575" cy="2108347"/>
            <a:chOff x="859536" y="1549889"/>
            <a:chExt cx="5742745" cy="2106676"/>
          </a:xfrm>
        </p:grpSpPr>
        <p:sp>
          <p:nvSpPr>
            <p:cNvPr id="29" name="Title 1"/>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30" name="组合 3"/>
            <p:cNvGrpSpPr>
              <a:grpSpLocks/>
            </p:cNvGrpSpPr>
            <p:nvPr/>
          </p:nvGrpSpPr>
          <p:grpSpPr bwMode="auto">
            <a:xfrm>
              <a:off x="859536" y="1874121"/>
              <a:ext cx="676180" cy="676180"/>
              <a:chOff x="1218882" y="1600676"/>
              <a:chExt cx="406294" cy="406294"/>
            </a:xfrm>
          </p:grpSpPr>
          <p:sp>
            <p:nvSpPr>
              <p:cNvPr id="33" name="Freeform 16"/>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4" name="AutoShape 14"/>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5"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31" name="矩形 4"/>
            <p:cNvSpPr>
              <a:spLocks noChangeArrowheads="1"/>
            </p:cNvSpPr>
            <p:nvPr/>
          </p:nvSpPr>
          <p:spPr bwMode="auto">
            <a:xfrm>
              <a:off x="1928161" y="1635809"/>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smtClean="0">
                  <a:solidFill>
                    <a:srgbClr val="FFC000"/>
                  </a:solidFill>
                </a:rPr>
                <a:t>学习目标</a:t>
              </a:r>
              <a:endParaRPr lang="zh-CN" altLang="en-US" sz="2000" b="1" dirty="0">
                <a:solidFill>
                  <a:srgbClr val="FFC000"/>
                </a:solidFill>
              </a:endParaRPr>
            </a:p>
          </p:txBody>
        </p:sp>
        <p:sp>
          <p:nvSpPr>
            <p:cNvPr id="32" name="TextBox 11"/>
            <p:cNvSpPr txBox="1">
              <a:spLocks noChangeArrowheads="1"/>
            </p:cNvSpPr>
            <p:nvPr/>
          </p:nvSpPr>
          <p:spPr bwMode="auto">
            <a:xfrm>
              <a:off x="1583043" y="2088149"/>
              <a:ext cx="4274382" cy="156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indent="457200">
                <a:lnSpc>
                  <a:spcPct val="200000"/>
                </a:lnSpc>
              </a:pPr>
              <a:r>
                <a:rPr lang="en-US" altLang="zh-CN" sz="1600" dirty="0">
                  <a:latin typeface="微软雅黑" pitchFamily="34" charset="-122"/>
                  <a:ea typeface="微软雅黑" pitchFamily="34" charset="-122"/>
                </a:rPr>
                <a:t>1.</a:t>
              </a:r>
              <a:r>
                <a:rPr lang="zh-CN" altLang="en-US" sz="1600" dirty="0">
                  <a:latin typeface="微软雅黑" pitchFamily="34" charset="-122"/>
                  <a:ea typeface="微软雅黑" pitchFamily="34" charset="-122"/>
                </a:rPr>
                <a:t>熟悉电力法的主要条款。</a:t>
              </a:r>
            </a:p>
            <a:p>
              <a:pPr indent="457200">
                <a:lnSpc>
                  <a:spcPct val="200000"/>
                </a:lnSpc>
              </a:pPr>
              <a:r>
                <a:rPr lang="en-US" altLang="zh-CN" sz="1600" dirty="0">
                  <a:latin typeface="微软雅黑" pitchFamily="34" charset="-122"/>
                  <a:ea typeface="微软雅黑" pitchFamily="34" charset="-122"/>
                </a:rPr>
                <a:t>2.</a:t>
              </a:r>
              <a:r>
                <a:rPr lang="zh-CN" altLang="en-US" sz="1600" dirty="0">
                  <a:latin typeface="微软雅黑" pitchFamily="34" charset="-122"/>
                  <a:ea typeface="微软雅黑" pitchFamily="34" charset="-122"/>
                </a:rPr>
                <a:t>熟悉电力供应与使用条例的主要条款。</a:t>
              </a:r>
            </a:p>
            <a:p>
              <a:pPr indent="457200">
                <a:lnSpc>
                  <a:spcPct val="200000"/>
                </a:lnSpc>
              </a:pPr>
              <a:r>
                <a:rPr lang="en-US" altLang="zh-CN" sz="1600" dirty="0">
                  <a:latin typeface="微软雅黑" pitchFamily="34" charset="-122"/>
                  <a:ea typeface="微软雅黑" pitchFamily="34" charset="-122"/>
                </a:rPr>
                <a:t>3.</a:t>
              </a:r>
              <a:r>
                <a:rPr lang="zh-CN" altLang="en-US" sz="1600" dirty="0">
                  <a:latin typeface="微软雅黑" pitchFamily="34" charset="-122"/>
                  <a:ea typeface="微软雅黑" pitchFamily="34" charset="-122"/>
                </a:rPr>
                <a:t>掌握劳动合同法的主要条款。</a:t>
              </a:r>
            </a:p>
          </p:txBody>
        </p:sp>
      </p:gr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9175" y="1539000"/>
            <a:ext cx="2882025" cy="37891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82913063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 name="TextBox 8"/>
          <p:cNvSpPr txBox="1"/>
          <p:nvPr/>
        </p:nvSpPr>
        <p:spPr>
          <a:xfrm>
            <a:off x="4155559" y="2708921"/>
            <a:ext cx="5111903" cy="646331"/>
          </a:xfrm>
          <a:prstGeom prst="rect">
            <a:avLst/>
          </a:prstGeom>
          <a:noFill/>
        </p:spPr>
        <p:txBody>
          <a:bodyPr wrap="square" rtlCol="0">
            <a:spAutoFit/>
          </a:bodyPr>
          <a:lstStyle/>
          <a:p>
            <a:r>
              <a:rPr lang="zh-CN" altLang="en-US" sz="3600" b="1" dirty="0" smtClean="0">
                <a:solidFill>
                  <a:prstClr val="black">
                    <a:lumMod val="65000"/>
                    <a:lumOff val="35000"/>
                  </a:prstClr>
                </a:solidFill>
                <a:latin typeface="微软雅黑" pitchFamily="34" charset="-122"/>
                <a:ea typeface="微软雅黑" pitchFamily="34" charset="-122"/>
              </a:rPr>
              <a:t>理论知识</a:t>
            </a:r>
            <a:endParaRPr lang="zh-CN" altLang="en-US" sz="3600" b="1" dirty="0">
              <a:solidFill>
                <a:prstClr val="black">
                  <a:lumMod val="65000"/>
                  <a:lumOff val="35000"/>
                </a:prst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178542427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247317"/>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一、我国电力法律、法规体系</a:t>
            </a: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我国电力法律、法规体系除了国家的根本大法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宪法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以外</a:t>
            </a:r>
            <a:r>
              <a:rPr lang="zh-CN" altLang="en-US" dirty="0" smtClean="0">
                <a:solidFill>
                  <a:srgbClr val="5F5E5C"/>
                </a:solidFill>
                <a:latin typeface="微软雅黑" pitchFamily="34" charset="-122"/>
                <a:ea typeface="微软雅黑" pitchFamily="34" charset="-122"/>
              </a:rPr>
              <a:t>，主要</a:t>
            </a:r>
            <a:r>
              <a:rPr lang="zh-CN" altLang="en-US" dirty="0">
                <a:solidFill>
                  <a:srgbClr val="5F5E5C"/>
                </a:solidFill>
                <a:latin typeface="微软雅黑" pitchFamily="34" charset="-122"/>
                <a:ea typeface="微软雅黑" pitchFamily="34" charset="-122"/>
              </a:rPr>
              <a:t>还包括：</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中华人民共和国电力法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电力供应与使用条例</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电力设施保护条例</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电网调度管理条例</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和</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电力监管条例</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等</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en-US" altLang="zh-CN"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二、</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中华人民共和国电力法</a:t>
            </a:r>
            <a:r>
              <a:rPr lang="en-US" altLang="zh-CN" b="1" dirty="0">
                <a:solidFill>
                  <a:srgbClr val="5F5E5C"/>
                </a:solidFill>
                <a:latin typeface="微软雅黑" pitchFamily="34" charset="-122"/>
                <a:ea typeface="微软雅黑" pitchFamily="34" charset="-122"/>
              </a:rPr>
              <a:t>》</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中华人民共和国电力法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由中华人民共和国第八届全国人民代表大会常务委员会第十七次会议，于</a:t>
            </a:r>
            <a:r>
              <a:rPr lang="en-US" altLang="zh-CN" dirty="0">
                <a:solidFill>
                  <a:srgbClr val="5F5E5C"/>
                </a:solidFill>
                <a:latin typeface="微软雅黑" pitchFamily="34" charset="-122"/>
                <a:ea typeface="微软雅黑" pitchFamily="34" charset="-122"/>
              </a:rPr>
              <a:t>1995</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12</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28</a:t>
            </a:r>
            <a:r>
              <a:rPr lang="zh-CN" altLang="en-US" dirty="0">
                <a:solidFill>
                  <a:srgbClr val="5F5E5C"/>
                </a:solidFill>
                <a:latin typeface="微软雅黑" pitchFamily="34" charset="-122"/>
                <a:ea typeface="微软雅黑" pitchFamily="34" charset="-122"/>
              </a:rPr>
              <a:t>日通过，自</a:t>
            </a:r>
            <a:r>
              <a:rPr lang="en-US" altLang="zh-CN" dirty="0">
                <a:solidFill>
                  <a:srgbClr val="5F5E5C"/>
                </a:solidFill>
                <a:latin typeface="微软雅黑" pitchFamily="34" charset="-122"/>
                <a:ea typeface="微软雅黑" pitchFamily="34" charset="-122"/>
              </a:rPr>
              <a:t>1996</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日起施行。它是为了保障和促进电力事业的发展，维护电力投资者、经营者和使用者的合法权益，保障电力安全运行，制定的法律。</a:t>
            </a:r>
            <a:endParaRPr lang="en-US" altLang="zh-CN" dirty="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121454318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416320"/>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a:t>
            </a:r>
            <a:r>
              <a:rPr lang="zh-CN" altLang="en-US" b="1" dirty="0">
                <a:solidFill>
                  <a:srgbClr val="5F5E5C"/>
                </a:solidFill>
                <a:latin typeface="微软雅黑" pitchFamily="34" charset="-122"/>
                <a:ea typeface="微软雅黑" pitchFamily="34" charset="-122"/>
              </a:rPr>
              <a:t>、电力供应与使用条例</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电力供应与使用条例</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于</a:t>
            </a:r>
            <a:r>
              <a:rPr lang="en-US" altLang="zh-CN" dirty="0">
                <a:solidFill>
                  <a:srgbClr val="5F5E5C"/>
                </a:solidFill>
                <a:latin typeface="微软雅黑" pitchFamily="34" charset="-122"/>
                <a:ea typeface="微软雅黑" pitchFamily="34" charset="-122"/>
              </a:rPr>
              <a:t>1996</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17</a:t>
            </a:r>
            <a:r>
              <a:rPr lang="zh-CN" altLang="en-US" dirty="0">
                <a:solidFill>
                  <a:srgbClr val="5F5E5C"/>
                </a:solidFill>
                <a:latin typeface="微软雅黑" pitchFamily="34" charset="-122"/>
                <a:ea typeface="微软雅黑" pitchFamily="34" charset="-122"/>
              </a:rPr>
              <a:t>日国务院令第</a:t>
            </a:r>
            <a:r>
              <a:rPr lang="en-US" altLang="zh-CN" dirty="0">
                <a:solidFill>
                  <a:srgbClr val="5F5E5C"/>
                </a:solidFill>
                <a:latin typeface="微软雅黑" pitchFamily="34" charset="-122"/>
                <a:ea typeface="微软雅黑" pitchFamily="34" charset="-122"/>
              </a:rPr>
              <a:t>196</a:t>
            </a:r>
            <a:r>
              <a:rPr lang="zh-CN" altLang="en-US" dirty="0">
                <a:solidFill>
                  <a:srgbClr val="5F5E5C"/>
                </a:solidFill>
                <a:latin typeface="微软雅黑" pitchFamily="34" charset="-122"/>
                <a:ea typeface="微软雅黑" pitchFamily="34" charset="-122"/>
              </a:rPr>
              <a:t>号发布，自</a:t>
            </a:r>
            <a:r>
              <a:rPr lang="en-US" altLang="zh-CN" dirty="0">
                <a:solidFill>
                  <a:srgbClr val="5F5E5C"/>
                </a:solidFill>
                <a:latin typeface="微软雅黑" pitchFamily="34" charset="-122"/>
                <a:ea typeface="微软雅黑" pitchFamily="34" charset="-122"/>
              </a:rPr>
              <a:t>1996</a:t>
            </a:r>
            <a:r>
              <a:rPr lang="zh-CN" altLang="en-US" dirty="0">
                <a:solidFill>
                  <a:srgbClr val="5F5E5C"/>
                </a:solidFill>
                <a:latin typeface="微软雅黑" pitchFamily="34" charset="-122"/>
                <a:ea typeface="微软雅黑" pitchFamily="34" charset="-122"/>
              </a:rPr>
              <a:t>年</a:t>
            </a:r>
            <a:r>
              <a:rPr lang="en-US" altLang="zh-CN" dirty="0">
                <a:solidFill>
                  <a:srgbClr val="5F5E5C"/>
                </a:solidFill>
                <a:latin typeface="微软雅黑" pitchFamily="34" charset="-122"/>
                <a:ea typeface="微软雅黑" pitchFamily="34" charset="-122"/>
              </a:rPr>
              <a:t>9</a:t>
            </a:r>
            <a:r>
              <a:rPr lang="zh-CN" altLang="en-US" dirty="0">
                <a:solidFill>
                  <a:srgbClr val="5F5E5C"/>
                </a:solidFill>
                <a:latin typeface="微软雅黑" pitchFamily="34" charset="-122"/>
                <a:ea typeface="微软雅黑" pitchFamily="34" charset="-122"/>
              </a:rPr>
              <a:t>月</a:t>
            </a: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日起实施</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四、劳动合同法在工作中的应用</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中华人民共和国劳动合同法</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共八章，分别为：第一章总则、第二章劳动合同的订立、第三章劳动合同的履行和变更、第四章劳动合同的解除和终止、第五章特别规定、第六章监督检查、第七章法律责任、第八章附则</a:t>
            </a:r>
            <a:r>
              <a:rPr lang="zh-CN" altLang="en-US" dirty="0" smtClean="0">
                <a:solidFill>
                  <a:srgbClr val="5F5E5C"/>
                </a:solidFill>
                <a:latin typeface="微软雅黑" pitchFamily="34" charset="-122"/>
                <a:ea typeface="微软雅黑" pitchFamily="34" charset="-122"/>
              </a:rPr>
              <a:t>。</a:t>
            </a: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49641129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662815"/>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劳动合同应当具备以下条款： </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用人单位的名称、住所和法定代表人或者主要负责人；</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劳动者的姓名、住址和居民身份证或者其他有效身份证件号码；</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劳动合同期限；</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工作内容和工作地点；</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5.</a:t>
            </a:r>
            <a:r>
              <a:rPr lang="zh-CN" altLang="en-US" dirty="0">
                <a:solidFill>
                  <a:srgbClr val="5F5E5C"/>
                </a:solidFill>
                <a:latin typeface="微软雅黑" pitchFamily="34" charset="-122"/>
                <a:ea typeface="微软雅黑" pitchFamily="34" charset="-122"/>
              </a:rPr>
              <a:t>工作时间和休息休假</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6.</a:t>
            </a:r>
            <a:r>
              <a:rPr lang="zh-CN" altLang="en-US" dirty="0">
                <a:solidFill>
                  <a:srgbClr val="5F5E5C"/>
                </a:solidFill>
                <a:latin typeface="微软雅黑" pitchFamily="34" charset="-122"/>
                <a:ea typeface="微软雅黑" pitchFamily="34" charset="-122"/>
              </a:rPr>
              <a:t>劳动报酬；</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7.</a:t>
            </a:r>
            <a:r>
              <a:rPr lang="zh-CN" altLang="en-US" dirty="0">
                <a:solidFill>
                  <a:srgbClr val="5F5E5C"/>
                </a:solidFill>
                <a:latin typeface="微软雅黑" pitchFamily="34" charset="-122"/>
                <a:ea typeface="微软雅黑" pitchFamily="34" charset="-122"/>
              </a:rPr>
              <a:t>社会保险；</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8.</a:t>
            </a:r>
            <a:r>
              <a:rPr lang="zh-CN" altLang="en-US" dirty="0">
                <a:solidFill>
                  <a:srgbClr val="5F5E5C"/>
                </a:solidFill>
                <a:latin typeface="微软雅黑" pitchFamily="34" charset="-122"/>
                <a:ea typeface="微软雅黑" pitchFamily="34" charset="-122"/>
              </a:rPr>
              <a:t>劳动保护、劳动条件和职业危害防护；</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9.</a:t>
            </a:r>
            <a:r>
              <a:rPr lang="zh-CN" altLang="en-US" dirty="0">
                <a:solidFill>
                  <a:srgbClr val="5F5E5C"/>
                </a:solidFill>
                <a:latin typeface="微软雅黑" pitchFamily="34" charset="-122"/>
                <a:ea typeface="微软雅黑" pitchFamily="34" charset="-122"/>
              </a:rPr>
              <a:t>法律、法规规定应当纳入劳动合同的其他事项。</a:t>
            </a: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38988448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831818"/>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根据</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中华人民共和国劳动合同法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第四十条规定。</a:t>
            </a:r>
            <a:r>
              <a:rPr lang="zh-CN" altLang="en-US" dirty="0">
                <a:solidFill>
                  <a:srgbClr val="5F5E5C"/>
                </a:solidFill>
                <a:latin typeface="微软雅黑" pitchFamily="34" charset="-122"/>
                <a:ea typeface="微软雅黑" pitchFamily="34" charset="-122"/>
              </a:rPr>
              <a:t>有下列情形之一的，用人单位提前三十日以书面形式通知劳动者本人或者额外支付劳动者一个月工资后，可以解除劳动合同：</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劳动者患病或者非因工负伤，在规定的医疗期满后不能从事原工作，也不能从事由用人单位另行安排的工作的</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劳动者不能胜任工作，经过培训或者调整工作岗位，仍不能胜任工作的；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劳动合同订立时所依据的客观情况发生重大变化，致使劳动合同无法履行，经用人单位与劳动者协商，未能就变更劳动合同内容达成协议的。</a:t>
            </a:r>
          </a:p>
          <a:p>
            <a:pPr indent="532800" algn="just">
              <a:lnSpc>
                <a:spcPct val="150000"/>
              </a:lnSpc>
              <a:spcAft>
                <a:spcPts val="0"/>
              </a:spcAft>
            </a:pP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266829777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247317"/>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根据</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中华人民共和国劳动合同法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第四十一条规定，</a:t>
            </a:r>
            <a:r>
              <a:rPr lang="zh-CN" altLang="en-US" dirty="0">
                <a:solidFill>
                  <a:srgbClr val="5F5E5C"/>
                </a:solidFill>
                <a:latin typeface="微软雅黑" pitchFamily="34" charset="-122"/>
                <a:ea typeface="微软雅黑" pitchFamily="34" charset="-122"/>
              </a:rPr>
              <a:t>有下列情形之一，需要裁减人员二十人以上或者裁减不足二十人但占企业职工总数百分之十以上的，用人单位提前三十日向工会或者全体职工说明情况，听取工会或者职工的意见后，裁减人员方案经向劳动行政部门报告，可以裁减人员：</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依照企业破产法规定进行重整的；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生产经营发生严重困难的；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企业转产、重大技术革新或者经营方式调整，经变更劳动合同后，仍需裁减人员的；</a:t>
            </a:r>
          </a:p>
          <a:p>
            <a:pPr indent="532800" algn="just">
              <a:lnSpc>
                <a:spcPct val="150000"/>
              </a:lnSpc>
              <a:spcAft>
                <a:spcPts val="0"/>
              </a:spcAft>
            </a:pP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其他因劳动合同订立时所依据的客观经济情况发生重大变化，致使劳动合同无法履行的。</a:t>
            </a:r>
          </a:p>
          <a:p>
            <a:pPr indent="532800" algn="just">
              <a:lnSpc>
                <a:spcPct val="150000"/>
              </a:lnSpc>
              <a:spcAft>
                <a:spcPts val="0"/>
              </a:spcAft>
            </a:pP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任务八：相关法律、法规知识</a:t>
            </a:r>
          </a:p>
        </p:txBody>
      </p:sp>
    </p:spTree>
    <p:extLst>
      <p:ext uri="{BB962C8B-B14F-4D97-AF65-F5344CB8AC3E}">
        <p14:creationId xmlns:p14="http://schemas.microsoft.com/office/powerpoint/2010/main" val="39844559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4085</TotalTime>
  <Words>1800</Words>
  <Application>Microsoft Office PowerPoint</Application>
  <PresentationFormat>自定义</PresentationFormat>
  <Paragraphs>98</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780</cp:revision>
  <dcterms:modified xsi:type="dcterms:W3CDTF">2020-09-04T14:46:52Z</dcterms:modified>
</cp:coreProperties>
</file>