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wmf" ContentType="image/x-w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2"/>
  </p:notesMasterIdLst>
  <p:sldIdLst>
    <p:sldId id="256" r:id="rId2"/>
    <p:sldId id="259" r:id="rId3"/>
    <p:sldId id="270" r:id="rId4"/>
    <p:sldId id="340" r:id="rId5"/>
    <p:sldId id="279" r:id="rId6"/>
    <p:sldId id="333" r:id="rId7"/>
    <p:sldId id="334" r:id="rId8"/>
    <p:sldId id="335" r:id="rId9"/>
    <p:sldId id="336" r:id="rId10"/>
    <p:sldId id="337" r:id="rId11"/>
    <p:sldId id="338" r:id="rId12"/>
    <p:sldId id="339" r:id="rId13"/>
    <p:sldId id="344" r:id="rId14"/>
    <p:sldId id="345" r:id="rId15"/>
    <p:sldId id="346" r:id="rId16"/>
    <p:sldId id="347" r:id="rId17"/>
    <p:sldId id="348" r:id="rId18"/>
    <p:sldId id="349" r:id="rId19"/>
    <p:sldId id="351" r:id="rId20"/>
    <p:sldId id="350" r:id="rId21"/>
    <p:sldId id="352" r:id="rId22"/>
    <p:sldId id="353" r:id="rId23"/>
    <p:sldId id="354" r:id="rId24"/>
    <p:sldId id="355" r:id="rId25"/>
    <p:sldId id="328" r:id="rId26"/>
    <p:sldId id="342" r:id="rId27"/>
    <p:sldId id="356" r:id="rId28"/>
    <p:sldId id="319" r:id="rId29"/>
    <p:sldId id="320" r:id="rId30"/>
    <p:sldId id="267" r:id="rId31"/>
  </p:sldIdLst>
  <p:sldSz cx="1219835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p15:clr>
            <a:srgbClr val="A4A3A4"/>
          </p15:clr>
        </p15:guide>
        <p15:guide id="2" pos="384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9600"/>
    <a:srgbClr val="F8F8F8"/>
    <a:srgbClr val="FF9300"/>
    <a:srgbClr val="777777"/>
    <a:srgbClr val="FFA52D"/>
    <a:srgbClr val="FF9504"/>
    <a:srgbClr val="FF9C19"/>
    <a:srgbClr val="D7AF7E"/>
    <a:srgbClr val="FFA329"/>
    <a:srgbClr val="FF9E1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1931" autoAdjust="0"/>
    <p:restoredTop sz="94424" autoAdjust="0"/>
  </p:normalViewPr>
  <p:slideViewPr>
    <p:cSldViewPr>
      <p:cViewPr>
        <p:scale>
          <a:sx n="66" d="100"/>
          <a:sy n="66" d="100"/>
        </p:scale>
        <p:origin x="-1548" y="-696"/>
      </p:cViewPr>
      <p:guideLst>
        <p:guide orient="horz" pos="2160"/>
        <p:guide pos="3842"/>
      </p:guideLst>
    </p:cSldViewPr>
  </p:slideViewPr>
  <p:notesTextViewPr>
    <p:cViewPr>
      <p:scale>
        <a:sx n="100" d="100"/>
        <a:sy n="100" d="100"/>
      </p:scale>
      <p:origin x="0" y="0"/>
    </p:cViewPr>
  </p:notesTextViewPr>
  <p:sorterViewPr>
    <p:cViewPr>
      <p:scale>
        <a:sx n="174" d="100"/>
        <a:sy n="174" d="100"/>
      </p:scale>
      <p:origin x="0" y="2100"/>
    </p:cViewPr>
  </p:sorterViewPr>
  <p:gridSpacing cx="45000" cy="450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9.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C08CA99-93AA-4A2B-B422-E3500CF27245}" type="datetimeFigureOut">
              <a:rPr lang="zh-CN" altLang="en-US" smtClean="0"/>
              <a:t>2020/9/4</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46059E4-5EE4-4D75-A261-4421B84AC4CE}" type="slidenum">
              <a:rPr lang="zh-CN" altLang="en-US" smtClean="0"/>
              <a:t>‹#›</a:t>
            </a:fld>
            <a:endParaRPr lang="zh-CN" altLang="en-US"/>
          </a:p>
        </p:txBody>
      </p:sp>
    </p:spTree>
    <p:extLst>
      <p:ext uri="{BB962C8B-B14F-4D97-AF65-F5344CB8AC3E}">
        <p14:creationId xmlns:p14="http://schemas.microsoft.com/office/powerpoint/2010/main" val="159447110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封面">
    <p:spTree>
      <p:nvGrpSpPr>
        <p:cNvPr id="1" name=""/>
        <p:cNvGrpSpPr/>
        <p:nvPr/>
      </p:nvGrpSpPr>
      <p:grpSpPr>
        <a:xfrm>
          <a:off x="0" y="0"/>
          <a:ext cx="0" cy="0"/>
          <a:chOff x="0" y="0"/>
          <a:chExt cx="0" cy="0"/>
        </a:xfrm>
      </p:grpSpPr>
      <p:sp>
        <p:nvSpPr>
          <p:cNvPr id="7" name="矩形 6"/>
          <p:cNvSpPr/>
          <p:nvPr userDrawn="1"/>
        </p:nvSpPr>
        <p:spPr>
          <a:xfrm>
            <a:off x="1963" y="0"/>
            <a:ext cx="12198350" cy="6858000"/>
          </a:xfrm>
          <a:prstGeom prst="rect">
            <a:avLst/>
          </a:prstGeom>
          <a:solidFill>
            <a:srgbClr val="F8F8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4" name="圆角矩形 9"/>
          <p:cNvSpPr/>
          <p:nvPr userDrawn="1"/>
        </p:nvSpPr>
        <p:spPr>
          <a:xfrm flipH="1">
            <a:off x="6099175" y="5445276"/>
            <a:ext cx="4230000" cy="936000"/>
          </a:xfrm>
          <a:custGeom>
            <a:avLst/>
            <a:gdLst/>
            <a:ahLst/>
            <a:cxnLst/>
            <a:rect l="l" t="t" r="r" b="b"/>
            <a:pathLst>
              <a:path w="2078246" h="936000">
                <a:moveTo>
                  <a:pt x="156003" y="0"/>
                </a:moveTo>
                <a:lnTo>
                  <a:pt x="1207090" y="0"/>
                </a:lnTo>
                <a:lnTo>
                  <a:pt x="1922243" y="0"/>
                </a:lnTo>
                <a:lnTo>
                  <a:pt x="2078246" y="0"/>
                </a:lnTo>
                <a:lnTo>
                  <a:pt x="2078246" y="156003"/>
                </a:lnTo>
                <a:lnTo>
                  <a:pt x="2078246" y="779997"/>
                </a:lnTo>
                <a:lnTo>
                  <a:pt x="2078246" y="936000"/>
                </a:lnTo>
                <a:lnTo>
                  <a:pt x="1922243" y="936000"/>
                </a:lnTo>
                <a:lnTo>
                  <a:pt x="1207090" y="936000"/>
                </a:lnTo>
                <a:lnTo>
                  <a:pt x="156003" y="936000"/>
                </a:lnTo>
                <a:cubicBezTo>
                  <a:pt x="69845" y="936000"/>
                  <a:pt x="0" y="866155"/>
                  <a:pt x="0" y="779997"/>
                </a:cubicBezTo>
                <a:lnTo>
                  <a:pt x="0" y="156003"/>
                </a:lnTo>
                <a:cubicBezTo>
                  <a:pt x="0" y="69845"/>
                  <a:pt x="69845" y="0"/>
                  <a:pt x="156003" y="0"/>
                </a:cubicBezTo>
                <a:close/>
              </a:path>
            </a:pathLst>
          </a:custGeom>
          <a:solidFill>
            <a:srgbClr val="FF9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r"/>
            <a:endParaRPr lang="zh-CN" altLang="en-US" sz="4400">
              <a:solidFill>
                <a:srgbClr val="FF9300"/>
              </a:solidFill>
              <a:latin typeface="华康俪金黑W8(P)" pitchFamily="34" charset="-122"/>
              <a:ea typeface="华康俪金黑W8(P)" pitchFamily="34" charset="-122"/>
            </a:endParaRPr>
          </a:p>
        </p:txBody>
      </p:sp>
      <p:sp>
        <p:nvSpPr>
          <p:cNvPr id="13" name="矩形 12"/>
          <p:cNvSpPr/>
          <p:nvPr userDrawn="1"/>
        </p:nvSpPr>
        <p:spPr>
          <a:xfrm>
            <a:off x="0" y="0"/>
            <a:ext cx="6098400" cy="6858000"/>
          </a:xfrm>
          <a:prstGeom prst="rect">
            <a:avLst/>
          </a:prstGeom>
          <a:solidFill>
            <a:srgbClr val="FF9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dirty="0"/>
          </a:p>
        </p:txBody>
      </p:sp>
      <p:sp>
        <p:nvSpPr>
          <p:cNvPr id="14" name="TextBox 13"/>
          <p:cNvSpPr txBox="1"/>
          <p:nvPr userDrawn="1"/>
        </p:nvSpPr>
        <p:spPr>
          <a:xfrm>
            <a:off x="482350" y="2831412"/>
            <a:ext cx="5109091" cy="830997"/>
          </a:xfrm>
          <a:prstGeom prst="rect">
            <a:avLst/>
          </a:prstGeom>
          <a:noFill/>
        </p:spPr>
        <p:txBody>
          <a:bodyPr wrap="none" rtlCol="0">
            <a:spAutoFit/>
          </a:bodyPr>
          <a:lstStyle/>
          <a:p>
            <a:r>
              <a:rPr lang="zh-CN" altLang="en-US" sz="4800" dirty="0" smtClean="0">
                <a:solidFill>
                  <a:srgbClr val="F8F8F8"/>
                </a:solidFill>
                <a:latin typeface="Arial Unicode MS" pitchFamily="34" charset="-122"/>
                <a:ea typeface="Arial Unicode MS" pitchFamily="34" charset="-122"/>
                <a:cs typeface="Arial Unicode MS" pitchFamily="34" charset="-122"/>
              </a:rPr>
              <a:t>项目二、基础知识</a:t>
            </a:r>
            <a:endParaRPr lang="zh-CN" altLang="en-US" sz="5400" dirty="0" smtClean="0">
              <a:solidFill>
                <a:srgbClr val="F8F8F8"/>
              </a:solidFill>
              <a:latin typeface="Arial Unicode MS" pitchFamily="34" charset="-122"/>
              <a:ea typeface="Arial Unicode MS" pitchFamily="34" charset="-122"/>
              <a:cs typeface="Arial Unicode MS" pitchFamily="34" charset="-122"/>
            </a:endParaRPr>
          </a:p>
        </p:txBody>
      </p:sp>
      <p:sp>
        <p:nvSpPr>
          <p:cNvPr id="16" name="矩形 15"/>
          <p:cNvSpPr/>
          <p:nvPr userDrawn="1"/>
        </p:nvSpPr>
        <p:spPr>
          <a:xfrm>
            <a:off x="6098400" y="5445224"/>
            <a:ext cx="4013450" cy="93610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dirty="0" smtClean="0">
                <a:solidFill>
                  <a:schemeClr val="bg1"/>
                </a:solidFill>
                <a:latin typeface="华康俪金黑W8(P)" pitchFamily="34" charset="-122"/>
                <a:ea typeface="华康俪金黑W8(P)" pitchFamily="34" charset="-122"/>
              </a:rPr>
              <a:t>安全知识</a:t>
            </a:r>
            <a:endParaRPr lang="zh-CN" altLang="en-US" sz="3200" dirty="0">
              <a:solidFill>
                <a:schemeClr val="bg1"/>
              </a:solidFill>
              <a:latin typeface="华康俪金黑W8(P)" pitchFamily="34" charset="-122"/>
              <a:ea typeface="华康俪金黑W8(P)" pitchFamily="34" charset="-122"/>
            </a:endParaRPr>
          </a:p>
        </p:txBody>
      </p:sp>
      <p:sp>
        <p:nvSpPr>
          <p:cNvPr id="17" name="矩形 16"/>
          <p:cNvSpPr/>
          <p:nvPr userDrawn="1"/>
        </p:nvSpPr>
        <p:spPr>
          <a:xfrm>
            <a:off x="482550" y="2016922"/>
            <a:ext cx="5108891" cy="46805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dirty="0" smtClean="0">
                <a:solidFill>
                  <a:schemeClr val="bg1"/>
                </a:solidFill>
                <a:latin typeface="微软雅黑" pitchFamily="34" charset="-122"/>
                <a:ea typeface="微软雅黑" pitchFamily="34" charset="-122"/>
              </a:rPr>
              <a:t>电工高技能培训与考核教程</a:t>
            </a:r>
            <a:endParaRPr lang="zh-CN" altLang="en-US" sz="2800" dirty="0">
              <a:solidFill>
                <a:schemeClr val="bg1"/>
              </a:solidFill>
              <a:latin typeface="微软雅黑" pitchFamily="34" charset="-122"/>
              <a:ea typeface="微软雅黑" pitchFamily="34" charset="-122"/>
            </a:endParaRPr>
          </a:p>
        </p:txBody>
      </p:sp>
      <p:sp>
        <p:nvSpPr>
          <p:cNvPr id="23" name="六角星 22"/>
          <p:cNvSpPr/>
          <p:nvPr userDrawn="1"/>
        </p:nvSpPr>
        <p:spPr>
          <a:xfrm>
            <a:off x="-155536" y="1577667"/>
            <a:ext cx="1276173" cy="1276173"/>
          </a:xfrm>
          <a:prstGeom prst="star6">
            <a:avLst>
              <a:gd name="adj" fmla="val 21176"/>
              <a:gd name="hf" fmla="val 115470"/>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圆角矩形 9"/>
          <p:cNvSpPr/>
          <p:nvPr userDrawn="1"/>
        </p:nvSpPr>
        <p:spPr>
          <a:xfrm>
            <a:off x="4083175" y="5445276"/>
            <a:ext cx="2016000" cy="936000"/>
          </a:xfrm>
          <a:custGeom>
            <a:avLst/>
            <a:gdLst/>
            <a:ahLst/>
            <a:cxnLst/>
            <a:rect l="l" t="t" r="r" b="b"/>
            <a:pathLst>
              <a:path w="2078246" h="936000">
                <a:moveTo>
                  <a:pt x="156003" y="0"/>
                </a:moveTo>
                <a:lnTo>
                  <a:pt x="1207090" y="0"/>
                </a:lnTo>
                <a:lnTo>
                  <a:pt x="1922243" y="0"/>
                </a:lnTo>
                <a:lnTo>
                  <a:pt x="2078246" y="0"/>
                </a:lnTo>
                <a:lnTo>
                  <a:pt x="2078246" y="156003"/>
                </a:lnTo>
                <a:lnTo>
                  <a:pt x="2078246" y="779997"/>
                </a:lnTo>
                <a:lnTo>
                  <a:pt x="2078246" y="936000"/>
                </a:lnTo>
                <a:lnTo>
                  <a:pt x="1922243" y="936000"/>
                </a:lnTo>
                <a:lnTo>
                  <a:pt x="1207090" y="936000"/>
                </a:lnTo>
                <a:lnTo>
                  <a:pt x="156003" y="936000"/>
                </a:lnTo>
                <a:cubicBezTo>
                  <a:pt x="69845" y="936000"/>
                  <a:pt x="0" y="866155"/>
                  <a:pt x="0" y="779997"/>
                </a:cubicBezTo>
                <a:lnTo>
                  <a:pt x="0" y="156003"/>
                </a:lnTo>
                <a:cubicBezTo>
                  <a:pt x="0" y="69845"/>
                  <a:pt x="69845" y="0"/>
                  <a:pt x="156003" y="0"/>
                </a:cubicBezTo>
                <a:close/>
              </a:path>
            </a:pathLst>
          </a:custGeom>
          <a:solidFill>
            <a:srgbClr val="F8F8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r"/>
            <a:endParaRPr lang="zh-CN" altLang="en-US" sz="4400">
              <a:solidFill>
                <a:srgbClr val="FF9300"/>
              </a:solidFill>
              <a:latin typeface="华康俪金黑W8(P)" pitchFamily="34" charset="-122"/>
              <a:ea typeface="华康俪金黑W8(P)" pitchFamily="34" charset="-122"/>
            </a:endParaRPr>
          </a:p>
        </p:txBody>
      </p:sp>
      <p:sp>
        <p:nvSpPr>
          <p:cNvPr id="15" name="矩形 14"/>
          <p:cNvSpPr/>
          <p:nvPr userDrawn="1"/>
        </p:nvSpPr>
        <p:spPr>
          <a:xfrm>
            <a:off x="4082951" y="5445224"/>
            <a:ext cx="2015449" cy="93610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zh-CN" altLang="en-US" sz="2000" dirty="0">
              <a:solidFill>
                <a:srgbClr val="FF9300"/>
              </a:solidFill>
              <a:latin typeface="华康俪金黑W8(P)" pitchFamily="34" charset="-122"/>
              <a:ea typeface="华康俪金黑W8(P)" pitchFamily="34" charset="-122"/>
            </a:endParaRPr>
          </a:p>
        </p:txBody>
      </p:sp>
      <p:sp>
        <p:nvSpPr>
          <p:cNvPr id="25" name="矩形 24"/>
          <p:cNvSpPr/>
          <p:nvPr userDrawn="1"/>
        </p:nvSpPr>
        <p:spPr>
          <a:xfrm>
            <a:off x="4097105" y="5445224"/>
            <a:ext cx="2002070" cy="93610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zh-CN" altLang="en-US" sz="3200" dirty="0" smtClean="0">
                <a:solidFill>
                  <a:srgbClr val="FF9600"/>
                </a:solidFill>
                <a:latin typeface="华康俪金黑W8(P)" pitchFamily="34" charset="-122"/>
                <a:ea typeface="华康俪金黑W8(P)" pitchFamily="34" charset="-122"/>
              </a:rPr>
              <a:t>任务六：</a:t>
            </a:r>
            <a:endParaRPr lang="zh-CN" altLang="en-US" sz="3200" dirty="0">
              <a:solidFill>
                <a:srgbClr val="FF9600"/>
              </a:solidFill>
              <a:latin typeface="华康俪金黑W8(P)" pitchFamily="34" charset="-122"/>
              <a:ea typeface="华康俪金黑W8(P)" pitchFamily="34" charset="-122"/>
            </a:endParaRPr>
          </a:p>
        </p:txBody>
      </p:sp>
      <p:pic>
        <p:nvPicPr>
          <p:cNvPr id="1026"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6639175" y="234000"/>
            <a:ext cx="4989475" cy="4969437"/>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a:extLst>
            <a:ext uri="{909E8E84-426E-40DD-AFC4-6F175D3DCCD1}">
              <a14:hiddenFill xmlns:a14="http://schemas.microsoft.com/office/drawing/2010/main">
                <a:solidFill>
                  <a:schemeClr val="accent1"/>
                </a:solidFill>
              </a14:hiddenFill>
            </a:ext>
          </a:extLst>
        </p:spPr>
      </p:pic>
    </p:spTree>
  </p:cSld>
  <p:clrMapOvr>
    <a:masterClrMapping/>
  </p:clrMapOvr>
  <mc:AlternateContent xmlns:mc="http://schemas.openxmlformats.org/markup-compatibility/2006" xmlns:p14="http://schemas.microsoft.com/office/powerpoint/2010/main">
    <mc:Choice Requires="p14">
      <p:transition spd="slow" p14:dur="1300">
        <p14:pa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62000" fill="hold" grpId="0" nodeType="afterEffect">
                                  <p:stCondLst>
                                    <p:cond delay="0"/>
                                  </p:stCondLst>
                                  <p:iterate type="lt">
                                    <p:tmPct val="8889"/>
                                  </p:iterate>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ppt_x"/>
                                          </p:val>
                                        </p:tav>
                                        <p:tav tm="100000">
                                          <p:val>
                                            <p:strVal val="#ppt_x"/>
                                          </p:val>
                                        </p:tav>
                                      </p:tavLst>
                                    </p:anim>
                                    <p:anim calcmode="lin" valueType="num">
                                      <p:cBhvr additive="base">
                                        <p:cTn id="8" dur="500" fill="hold"/>
                                        <p:tgtEl>
                                          <p:spTgt spid="17"/>
                                        </p:tgtEl>
                                        <p:attrNameLst>
                                          <p:attrName>ppt_y</p:attrName>
                                        </p:attrNameLst>
                                      </p:cBhvr>
                                      <p:tavLst>
                                        <p:tav tm="0">
                                          <p:val>
                                            <p:strVal val="0-#ppt_h/2"/>
                                          </p:val>
                                        </p:tav>
                                        <p:tav tm="100000">
                                          <p:val>
                                            <p:strVal val="#ppt_y"/>
                                          </p:val>
                                        </p:tav>
                                      </p:tavLst>
                                    </p:anim>
                                  </p:childTnLst>
                                </p:cTn>
                              </p:par>
                            </p:childTnLst>
                          </p:cTn>
                        </p:par>
                        <p:par>
                          <p:cTn id="9" fill="hold">
                            <p:stCondLst>
                              <p:cond delay="989"/>
                            </p:stCondLst>
                            <p:childTnLst>
                              <p:par>
                                <p:cTn id="10" presetID="53" presetClass="entr" presetSubtype="16" fill="hold" grpId="0" nodeType="afterEffect">
                                  <p:stCondLst>
                                    <p:cond delay="0"/>
                                  </p:stCondLst>
                                  <p:childTnLst>
                                    <p:set>
                                      <p:cBhvr>
                                        <p:cTn id="11" dur="1" fill="hold">
                                          <p:stCondLst>
                                            <p:cond delay="0"/>
                                          </p:stCondLst>
                                        </p:cTn>
                                        <p:tgtEl>
                                          <p:spTgt spid="23"/>
                                        </p:tgtEl>
                                        <p:attrNameLst>
                                          <p:attrName>style.visibility</p:attrName>
                                        </p:attrNameLst>
                                      </p:cBhvr>
                                      <p:to>
                                        <p:strVal val="visible"/>
                                      </p:to>
                                    </p:set>
                                    <p:anim calcmode="lin" valueType="num">
                                      <p:cBhvr>
                                        <p:cTn id="12" dur="500" fill="hold"/>
                                        <p:tgtEl>
                                          <p:spTgt spid="23"/>
                                        </p:tgtEl>
                                        <p:attrNameLst>
                                          <p:attrName>ppt_w</p:attrName>
                                        </p:attrNameLst>
                                      </p:cBhvr>
                                      <p:tavLst>
                                        <p:tav tm="0">
                                          <p:val>
                                            <p:fltVal val="0"/>
                                          </p:val>
                                        </p:tav>
                                        <p:tav tm="100000">
                                          <p:val>
                                            <p:strVal val="#ppt_w"/>
                                          </p:val>
                                        </p:tav>
                                      </p:tavLst>
                                    </p:anim>
                                    <p:anim calcmode="lin" valueType="num">
                                      <p:cBhvr>
                                        <p:cTn id="13" dur="500" fill="hold"/>
                                        <p:tgtEl>
                                          <p:spTgt spid="23"/>
                                        </p:tgtEl>
                                        <p:attrNameLst>
                                          <p:attrName>ppt_h</p:attrName>
                                        </p:attrNameLst>
                                      </p:cBhvr>
                                      <p:tavLst>
                                        <p:tav tm="0">
                                          <p:val>
                                            <p:fltVal val="0"/>
                                          </p:val>
                                        </p:tav>
                                        <p:tav tm="100000">
                                          <p:val>
                                            <p:strVal val="#ppt_h"/>
                                          </p:val>
                                        </p:tav>
                                      </p:tavLst>
                                    </p:anim>
                                    <p:animEffect transition="in" filter="fade">
                                      <p:cBhvr>
                                        <p:cTn id="14" dur="500"/>
                                        <p:tgtEl>
                                          <p:spTgt spid="23"/>
                                        </p:tgtEl>
                                      </p:cBhvr>
                                    </p:animEffect>
                                  </p:childTnLst>
                                </p:cTn>
                              </p:par>
                              <p:par>
                                <p:cTn id="15" presetID="63" presetClass="path" presetSubtype="0" accel="50000" decel="50000" fill="hold" grpId="2" nodeType="withEffect">
                                  <p:stCondLst>
                                    <p:cond delay="300"/>
                                  </p:stCondLst>
                                  <p:childTnLst>
                                    <p:animMotion origin="layout" path="M 1.38889E-6 9.87654E-7 L 0.38333 9.87654E-7 " pathEditMode="relative" rAng="0" ptsTypes="AA">
                                      <p:cBhvr>
                                        <p:cTn id="16" dur="700" fill="hold"/>
                                        <p:tgtEl>
                                          <p:spTgt spid="23"/>
                                        </p:tgtEl>
                                        <p:attrNameLst>
                                          <p:attrName>ppt_x</p:attrName>
                                          <p:attrName>ppt_y</p:attrName>
                                        </p:attrNameLst>
                                      </p:cBhvr>
                                      <p:rCtr x="19167" y="0"/>
                                    </p:animMotion>
                                  </p:childTnLst>
                                </p:cTn>
                              </p:par>
                              <p:par>
                                <p:cTn id="17" presetID="10" presetClass="exit" presetSubtype="0" fill="hold" grpId="1" nodeType="withEffect">
                                  <p:stCondLst>
                                    <p:cond delay="700"/>
                                  </p:stCondLst>
                                  <p:childTnLst>
                                    <p:animEffect transition="out" filter="fade">
                                      <p:cBhvr>
                                        <p:cTn id="18" dur="300"/>
                                        <p:tgtEl>
                                          <p:spTgt spid="23"/>
                                        </p:tgtEl>
                                      </p:cBhvr>
                                    </p:animEffect>
                                    <p:set>
                                      <p:cBhvr>
                                        <p:cTn id="19" dur="1" fill="hold">
                                          <p:stCondLst>
                                            <p:cond delay="299"/>
                                          </p:stCondLst>
                                        </p:cTn>
                                        <p:tgtEl>
                                          <p:spTgt spid="23"/>
                                        </p:tgtEl>
                                        <p:attrNameLst>
                                          <p:attrName>style.visibility</p:attrName>
                                        </p:attrNameLst>
                                      </p:cBhvr>
                                      <p:to>
                                        <p:strVal val="hidden"/>
                                      </p:to>
                                    </p:set>
                                  </p:childTnLst>
                                </p:cTn>
                              </p:par>
                              <p:par>
                                <p:cTn id="20" presetID="26" presetClass="emph" presetSubtype="0" repeatCount="3000" fill="hold" grpId="3" nodeType="withEffect">
                                  <p:stCondLst>
                                    <p:cond delay="300"/>
                                  </p:stCondLst>
                                  <p:childTnLst>
                                    <p:animEffect transition="out" filter="fade">
                                      <p:cBhvr>
                                        <p:cTn id="21" dur="233" tmFilter="0, 0; .2, .5; .8, .5; 1, 0"/>
                                        <p:tgtEl>
                                          <p:spTgt spid="23"/>
                                        </p:tgtEl>
                                      </p:cBhvr>
                                    </p:animEffect>
                                    <p:animScale>
                                      <p:cBhvr>
                                        <p:cTn id="22" dur="117" autoRev="1" fill="hold"/>
                                        <p:tgtEl>
                                          <p:spTgt spid="23"/>
                                        </p:tgtEl>
                                      </p:cBhvr>
                                      <p:by x="105000" y="105000"/>
                                    </p:animScale>
                                  </p:childTnLst>
                                </p:cTn>
                              </p:par>
                              <p:par>
                                <p:cTn id="23" presetID="22" presetClass="entr" presetSubtype="8" fill="hold" grpId="0" nodeType="withEffect">
                                  <p:stCondLst>
                                    <p:cond delay="300"/>
                                  </p:stCondLst>
                                  <p:childTnLst>
                                    <p:set>
                                      <p:cBhvr>
                                        <p:cTn id="24" dur="1" fill="hold">
                                          <p:stCondLst>
                                            <p:cond delay="0"/>
                                          </p:stCondLst>
                                        </p:cTn>
                                        <p:tgtEl>
                                          <p:spTgt spid="14"/>
                                        </p:tgtEl>
                                        <p:attrNameLst>
                                          <p:attrName>style.visibility</p:attrName>
                                        </p:attrNameLst>
                                      </p:cBhvr>
                                      <p:to>
                                        <p:strVal val="visible"/>
                                      </p:to>
                                    </p:set>
                                    <p:animEffect transition="in" filter="wipe(left)">
                                      <p:cBhvr>
                                        <p:cTn id="25" dur="700"/>
                                        <p:tgtEl>
                                          <p:spTgt spid="14"/>
                                        </p:tgtEl>
                                      </p:cBhvr>
                                    </p:animEffect>
                                  </p:childTnLst>
                                </p:cTn>
                              </p:par>
                            </p:childTnLst>
                          </p:cTn>
                        </p:par>
                        <p:par>
                          <p:cTn id="26" fill="hold">
                            <p:stCondLst>
                              <p:cond delay="1991"/>
                            </p:stCondLst>
                            <p:childTnLst>
                              <p:par>
                                <p:cTn id="27" presetID="10" presetClass="entr" presetSubtype="0" fill="hold" grpId="0" nodeType="afterEffect">
                                  <p:stCondLst>
                                    <p:cond delay="0"/>
                                  </p:stCondLst>
                                  <p:childTnLst>
                                    <p:set>
                                      <p:cBhvr>
                                        <p:cTn id="28" dur="1" fill="hold">
                                          <p:stCondLst>
                                            <p:cond delay="0"/>
                                          </p:stCondLst>
                                        </p:cTn>
                                        <p:tgtEl>
                                          <p:spTgt spid="22"/>
                                        </p:tgtEl>
                                        <p:attrNameLst>
                                          <p:attrName>style.visibility</p:attrName>
                                        </p:attrNameLst>
                                      </p:cBhvr>
                                      <p:to>
                                        <p:strVal val="visible"/>
                                      </p:to>
                                    </p:set>
                                    <p:animEffect transition="in" filter="fade">
                                      <p:cBhvr>
                                        <p:cTn id="29" dur="800"/>
                                        <p:tgtEl>
                                          <p:spTgt spid="22"/>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24"/>
                                        </p:tgtEl>
                                        <p:attrNameLst>
                                          <p:attrName>style.visibility</p:attrName>
                                        </p:attrNameLst>
                                      </p:cBhvr>
                                      <p:to>
                                        <p:strVal val="visible"/>
                                      </p:to>
                                    </p:set>
                                    <p:animEffect transition="in" filter="fade">
                                      <p:cBhvr>
                                        <p:cTn id="32" dur="800"/>
                                        <p:tgtEl>
                                          <p:spTgt spid="24"/>
                                        </p:tgtEl>
                                      </p:cBhvr>
                                    </p:animEffect>
                                  </p:childTnLst>
                                </p:cTn>
                              </p:par>
                              <p:par>
                                <p:cTn id="33" presetID="2" presetClass="entr" presetSubtype="2" decel="100000" fill="hold" grpId="0" nodeType="withEffect" nodePh="1">
                                  <p:stCondLst>
                                    <p:cond delay="0"/>
                                  </p:stCondLst>
                                  <p:endCondLst>
                                    <p:cond evt="begin" delay="0">
                                      <p:tn val="33"/>
                                    </p:cond>
                                  </p:endCondLst>
                                  <p:childTnLst>
                                    <p:set>
                                      <p:cBhvr>
                                        <p:cTn id="34" dur="1" fill="hold">
                                          <p:stCondLst>
                                            <p:cond delay="0"/>
                                          </p:stCondLst>
                                        </p:cTn>
                                        <p:tgtEl>
                                          <p:spTgt spid="15"/>
                                        </p:tgtEl>
                                        <p:attrNameLst>
                                          <p:attrName>style.visibility</p:attrName>
                                        </p:attrNameLst>
                                      </p:cBhvr>
                                      <p:to>
                                        <p:strVal val="visible"/>
                                      </p:to>
                                    </p:set>
                                    <p:anim calcmode="lin" valueType="num">
                                      <p:cBhvr additive="base">
                                        <p:cTn id="35" dur="800" fill="hold"/>
                                        <p:tgtEl>
                                          <p:spTgt spid="15"/>
                                        </p:tgtEl>
                                        <p:attrNameLst>
                                          <p:attrName>ppt_x</p:attrName>
                                        </p:attrNameLst>
                                      </p:cBhvr>
                                      <p:tavLst>
                                        <p:tav tm="0">
                                          <p:val>
                                            <p:strVal val="1+#ppt_w/2"/>
                                          </p:val>
                                        </p:tav>
                                        <p:tav tm="100000">
                                          <p:val>
                                            <p:strVal val="#ppt_x"/>
                                          </p:val>
                                        </p:tav>
                                      </p:tavLst>
                                    </p:anim>
                                    <p:anim calcmode="lin" valueType="num">
                                      <p:cBhvr additive="base">
                                        <p:cTn id="36" dur="800" fill="hold"/>
                                        <p:tgtEl>
                                          <p:spTgt spid="15"/>
                                        </p:tgtEl>
                                        <p:attrNameLst>
                                          <p:attrName>ppt_y</p:attrName>
                                        </p:attrNameLst>
                                      </p:cBhvr>
                                      <p:tavLst>
                                        <p:tav tm="0">
                                          <p:val>
                                            <p:strVal val="#ppt_y"/>
                                          </p:val>
                                        </p:tav>
                                        <p:tav tm="100000">
                                          <p:val>
                                            <p:strVal val="#ppt_y"/>
                                          </p:val>
                                        </p:tav>
                                      </p:tavLst>
                                    </p:anim>
                                  </p:childTnLst>
                                </p:cTn>
                              </p:par>
                              <p:par>
                                <p:cTn id="37" presetID="10" presetClass="entr" presetSubtype="0" fill="hold" grpId="1" nodeType="withEffect" nodePh="1">
                                  <p:stCondLst>
                                    <p:cond delay="0"/>
                                  </p:stCondLst>
                                  <p:endCondLst>
                                    <p:cond evt="begin" delay="0">
                                      <p:tn val="37"/>
                                    </p:cond>
                                  </p:endCondLst>
                                  <p:childTnLst>
                                    <p:set>
                                      <p:cBhvr>
                                        <p:cTn id="38" dur="1" fill="hold">
                                          <p:stCondLst>
                                            <p:cond delay="0"/>
                                          </p:stCondLst>
                                        </p:cTn>
                                        <p:tgtEl>
                                          <p:spTgt spid="15"/>
                                        </p:tgtEl>
                                        <p:attrNameLst>
                                          <p:attrName>style.visibility</p:attrName>
                                        </p:attrNameLst>
                                      </p:cBhvr>
                                      <p:to>
                                        <p:strVal val="visible"/>
                                      </p:to>
                                    </p:set>
                                    <p:animEffect transition="in" filter="fade">
                                      <p:cBhvr>
                                        <p:cTn id="39" dur="800"/>
                                        <p:tgtEl>
                                          <p:spTgt spid="15"/>
                                        </p:tgtEl>
                                      </p:cBhvr>
                                    </p:animEffect>
                                  </p:childTnLst>
                                </p:cTn>
                              </p:par>
                              <p:par>
                                <p:cTn id="40" presetID="2" presetClass="entr" presetSubtype="8" decel="100000" fill="hold" grpId="0" nodeType="withEffect">
                                  <p:stCondLst>
                                    <p:cond delay="0"/>
                                  </p:stCondLst>
                                  <p:childTnLst>
                                    <p:set>
                                      <p:cBhvr>
                                        <p:cTn id="41" dur="1" fill="hold">
                                          <p:stCondLst>
                                            <p:cond delay="0"/>
                                          </p:stCondLst>
                                        </p:cTn>
                                        <p:tgtEl>
                                          <p:spTgt spid="16"/>
                                        </p:tgtEl>
                                        <p:attrNameLst>
                                          <p:attrName>style.visibility</p:attrName>
                                        </p:attrNameLst>
                                      </p:cBhvr>
                                      <p:to>
                                        <p:strVal val="visible"/>
                                      </p:to>
                                    </p:set>
                                    <p:anim calcmode="lin" valueType="num">
                                      <p:cBhvr additive="base">
                                        <p:cTn id="42" dur="800" fill="hold"/>
                                        <p:tgtEl>
                                          <p:spTgt spid="16"/>
                                        </p:tgtEl>
                                        <p:attrNameLst>
                                          <p:attrName>ppt_x</p:attrName>
                                        </p:attrNameLst>
                                      </p:cBhvr>
                                      <p:tavLst>
                                        <p:tav tm="0">
                                          <p:val>
                                            <p:strVal val="0-#ppt_w/2"/>
                                          </p:val>
                                        </p:tav>
                                        <p:tav tm="100000">
                                          <p:val>
                                            <p:strVal val="#ppt_x"/>
                                          </p:val>
                                        </p:tav>
                                      </p:tavLst>
                                    </p:anim>
                                    <p:anim calcmode="lin" valueType="num">
                                      <p:cBhvr additive="base">
                                        <p:cTn id="43" dur="800" fill="hold"/>
                                        <p:tgtEl>
                                          <p:spTgt spid="16"/>
                                        </p:tgtEl>
                                        <p:attrNameLst>
                                          <p:attrName>ppt_y</p:attrName>
                                        </p:attrNameLst>
                                      </p:cBhvr>
                                      <p:tavLst>
                                        <p:tav tm="0">
                                          <p:val>
                                            <p:strVal val="#ppt_y"/>
                                          </p:val>
                                        </p:tav>
                                        <p:tav tm="100000">
                                          <p:val>
                                            <p:strVal val="#ppt_y"/>
                                          </p:val>
                                        </p:tav>
                                      </p:tavLst>
                                    </p:anim>
                                  </p:childTnLst>
                                </p:cTn>
                              </p:par>
                              <p:par>
                                <p:cTn id="44" presetID="10" presetClass="entr" presetSubtype="0" fill="hold" grpId="1" nodeType="withEffect">
                                  <p:stCondLst>
                                    <p:cond delay="0"/>
                                  </p:stCondLst>
                                  <p:childTnLst>
                                    <p:set>
                                      <p:cBhvr>
                                        <p:cTn id="45" dur="1" fill="hold">
                                          <p:stCondLst>
                                            <p:cond delay="0"/>
                                          </p:stCondLst>
                                        </p:cTn>
                                        <p:tgtEl>
                                          <p:spTgt spid="16"/>
                                        </p:tgtEl>
                                        <p:attrNameLst>
                                          <p:attrName>style.visibility</p:attrName>
                                        </p:attrNameLst>
                                      </p:cBhvr>
                                      <p:to>
                                        <p:strVal val="visible"/>
                                      </p:to>
                                    </p:set>
                                    <p:animEffect transition="in" filter="fade">
                                      <p:cBhvr>
                                        <p:cTn id="46" dur="800"/>
                                        <p:tgtEl>
                                          <p:spTgt spid="16"/>
                                        </p:tgtEl>
                                      </p:cBhvr>
                                    </p:animEffect>
                                  </p:childTnLst>
                                </p:cTn>
                              </p:par>
                              <p:par>
                                <p:cTn id="47" presetID="2" presetClass="entr" presetSubtype="8" decel="100000" fill="hold" grpId="0" nodeType="withEffect">
                                  <p:stCondLst>
                                    <p:cond delay="0"/>
                                  </p:stCondLst>
                                  <p:childTnLst>
                                    <p:set>
                                      <p:cBhvr>
                                        <p:cTn id="48" dur="1" fill="hold">
                                          <p:stCondLst>
                                            <p:cond delay="0"/>
                                          </p:stCondLst>
                                        </p:cTn>
                                        <p:tgtEl>
                                          <p:spTgt spid="25"/>
                                        </p:tgtEl>
                                        <p:attrNameLst>
                                          <p:attrName>style.visibility</p:attrName>
                                        </p:attrNameLst>
                                      </p:cBhvr>
                                      <p:to>
                                        <p:strVal val="visible"/>
                                      </p:to>
                                    </p:set>
                                    <p:anim calcmode="lin" valueType="num">
                                      <p:cBhvr additive="base">
                                        <p:cTn id="49" dur="800" fill="hold"/>
                                        <p:tgtEl>
                                          <p:spTgt spid="25"/>
                                        </p:tgtEl>
                                        <p:attrNameLst>
                                          <p:attrName>ppt_x</p:attrName>
                                        </p:attrNameLst>
                                      </p:cBhvr>
                                      <p:tavLst>
                                        <p:tav tm="0">
                                          <p:val>
                                            <p:strVal val="0-#ppt_w/2"/>
                                          </p:val>
                                        </p:tav>
                                        <p:tav tm="100000">
                                          <p:val>
                                            <p:strVal val="#ppt_x"/>
                                          </p:val>
                                        </p:tav>
                                      </p:tavLst>
                                    </p:anim>
                                    <p:anim calcmode="lin" valueType="num">
                                      <p:cBhvr additive="base">
                                        <p:cTn id="50" dur="800" fill="hold"/>
                                        <p:tgtEl>
                                          <p:spTgt spid="25"/>
                                        </p:tgtEl>
                                        <p:attrNameLst>
                                          <p:attrName>ppt_y</p:attrName>
                                        </p:attrNameLst>
                                      </p:cBhvr>
                                      <p:tavLst>
                                        <p:tav tm="0">
                                          <p:val>
                                            <p:strVal val="#ppt_y"/>
                                          </p:val>
                                        </p:tav>
                                        <p:tav tm="100000">
                                          <p:val>
                                            <p:strVal val="#ppt_y"/>
                                          </p:val>
                                        </p:tav>
                                      </p:tavLst>
                                    </p:anim>
                                  </p:childTnLst>
                                </p:cTn>
                              </p:par>
                              <p:par>
                                <p:cTn id="51" presetID="10" presetClass="entr" presetSubtype="0" fill="hold" grpId="1" nodeType="withEffect">
                                  <p:stCondLst>
                                    <p:cond delay="0"/>
                                  </p:stCondLst>
                                  <p:childTnLst>
                                    <p:set>
                                      <p:cBhvr>
                                        <p:cTn id="52" dur="1" fill="hold">
                                          <p:stCondLst>
                                            <p:cond delay="0"/>
                                          </p:stCondLst>
                                        </p:cTn>
                                        <p:tgtEl>
                                          <p:spTgt spid="25"/>
                                        </p:tgtEl>
                                        <p:attrNameLst>
                                          <p:attrName>style.visibility</p:attrName>
                                        </p:attrNameLst>
                                      </p:cBhvr>
                                      <p:to>
                                        <p:strVal val="visible"/>
                                      </p:to>
                                    </p:set>
                                    <p:animEffect transition="in" filter="fade">
                                      <p:cBhvr>
                                        <p:cTn id="53" dur="8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14" grpId="0"/>
      <p:bldP spid="16" grpId="0"/>
      <p:bldP spid="16" grpId="1"/>
      <p:bldP spid="17" grpId="0"/>
      <p:bldP spid="23" grpId="0" animBg="1"/>
      <p:bldP spid="23" grpId="1" animBg="1"/>
      <p:bldP spid="23" grpId="2" animBg="1"/>
      <p:bldP spid="23" grpId="3" animBg="1"/>
      <p:bldP spid="22" grpId="0" animBg="1"/>
      <p:bldP spid="15" grpId="0"/>
      <p:bldP spid="15" grpId="1"/>
      <p:bldP spid="25" grpId="0"/>
      <p:bldP spid="25" grpId="1"/>
    </p:bld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
        <p:nvSpPr>
          <p:cNvPr id="3" name="对角圆角矩形 2"/>
          <p:cNvSpPr/>
          <p:nvPr userDrawn="1"/>
        </p:nvSpPr>
        <p:spPr>
          <a:xfrm>
            <a:off x="10527807" y="224696"/>
            <a:ext cx="1260000" cy="468000"/>
          </a:xfrm>
          <a:prstGeom prst="round2DiagRect">
            <a:avLst/>
          </a:prstGeom>
          <a:solidFill>
            <a:srgbClr val="FF9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1800" dirty="0">
                <a:latin typeface="微软雅黑" pitchFamily="34" charset="-122"/>
                <a:ea typeface="微软雅黑" pitchFamily="34" charset="-122"/>
              </a:rPr>
              <a:t>具体设计</a:t>
            </a:r>
          </a:p>
        </p:txBody>
      </p:sp>
    </p:spTree>
  </p:cSld>
  <p:clrMapOvr>
    <a:masterClrMapping/>
  </p:clrMapOvr>
  <mc:AlternateContent xmlns:mc="http://schemas.openxmlformats.org/markup-compatibility/2006" xmlns:p14="http://schemas.microsoft.com/office/powerpoint/2010/main">
    <mc:Choice Requires="p14">
      <p:transition spd="slow" p14:dur="1300">
        <p14:pan/>
      </p:transition>
    </mc:Choice>
    <mc:Fallback xmlns="">
      <p:transition spd="slow">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300">
        <p14:pan/>
      </p:transition>
    </mc:Choice>
    <mc:Fallback xmlns="">
      <p:transition spd="slow">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内容与标题">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300">
        <p14:pan/>
      </p:transition>
    </mc:Choice>
    <mc:Fallback xmlns="">
      <p:transition spd="slow">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300">
        <p14:pan/>
      </p:transition>
    </mc:Choice>
    <mc:Fallback xmlns="">
      <p:transition spd="slow">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标题和竖排文字">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300">
        <p14:pan/>
      </p:transition>
    </mc:Choice>
    <mc:Fallback xmlns="">
      <p:transition spd="slow">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封底">
    <p:spTree>
      <p:nvGrpSpPr>
        <p:cNvPr id="1" name=""/>
        <p:cNvGrpSpPr/>
        <p:nvPr/>
      </p:nvGrpSpPr>
      <p:grpSpPr>
        <a:xfrm>
          <a:off x="0" y="0"/>
          <a:ext cx="0" cy="0"/>
          <a:chOff x="0" y="0"/>
          <a:chExt cx="0" cy="0"/>
        </a:xfrm>
      </p:grpSpPr>
      <p:sp>
        <p:nvSpPr>
          <p:cNvPr id="23" name="矩形 22"/>
          <p:cNvSpPr/>
          <p:nvPr userDrawn="1"/>
        </p:nvSpPr>
        <p:spPr>
          <a:xfrm>
            <a:off x="0" y="0"/>
            <a:ext cx="12198350" cy="6858000"/>
          </a:xfrm>
          <a:prstGeom prst="rect">
            <a:avLst/>
          </a:prstGeom>
          <a:solidFill>
            <a:srgbClr val="F8F8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5" name="TextBox 3"/>
          <p:cNvSpPr txBox="1"/>
          <p:nvPr userDrawn="1"/>
        </p:nvSpPr>
        <p:spPr>
          <a:xfrm>
            <a:off x="1869175" y="2664000"/>
            <a:ext cx="8208912" cy="1107996"/>
          </a:xfrm>
          <a:prstGeom prst="rect">
            <a:avLst/>
          </a:prstGeom>
          <a:noFill/>
        </p:spPr>
        <p:txBody>
          <a:bodyPr wrap="square" rtlCol="0" anchor="ctr">
            <a:spAutoFit/>
            <a:scene3d>
              <a:camera prst="orthographicFront"/>
              <a:lightRig rig="soft" dir="tl">
                <a:rot lat="0" lon="0" rev="0"/>
              </a:lightRig>
            </a:scene3d>
            <a:sp3d contourW="25400" prstMaterial="matte">
              <a:contourClr>
                <a:schemeClr val="accent2">
                  <a:tint val="20000"/>
                </a:schemeClr>
              </a:contourClr>
            </a:sp3d>
          </a:bodyPr>
          <a:lstStyle>
            <a:defPPr>
              <a:defRPr lang="zh-CN"/>
            </a:defPPr>
            <a:lvl1pPr lvl="0">
              <a:defRPr sz="8000" spc="50">
                <a:ln w="11430"/>
                <a:solidFill>
                  <a:srgbClr val="CD1F06"/>
                </a:solidFill>
                <a:effectLst>
                  <a:outerShdw blurRad="38100" dist="38100" dir="2700000" algn="tl">
                    <a:srgbClr val="000000">
                      <a:alpha val="43137"/>
                    </a:srgbClr>
                  </a:outerShdw>
                </a:effectLst>
                <a:latin typeface="华康俪金黑W8(P)" pitchFamily="34" charset="-122"/>
                <a:ea typeface="华康俪金黑W8(P)" pitchFamily="34" charset="-122"/>
                <a:cs typeface="经典繁仿黑" pitchFamily="49" charset="-122"/>
              </a:defRPr>
            </a:lvl1pPr>
          </a:lstStyle>
          <a:p>
            <a:pPr lvl="0" algn="ctr"/>
            <a:r>
              <a:rPr lang="zh-CN" altLang="en-US" sz="6600" b="1" dirty="0" smtClean="0">
                <a:solidFill>
                  <a:srgbClr val="FF9600"/>
                </a:solidFill>
                <a:effectLst/>
                <a:latin typeface="微软雅黑" pitchFamily="34" charset="-122"/>
                <a:ea typeface="微软雅黑" pitchFamily="34" charset="-122"/>
              </a:rPr>
              <a:t>谢谢观看</a:t>
            </a:r>
            <a:endParaRPr lang="zh-CN" altLang="en-US" sz="6600" b="1" dirty="0">
              <a:solidFill>
                <a:srgbClr val="FF9600"/>
              </a:solidFill>
              <a:effectLst/>
              <a:latin typeface="微软雅黑" pitchFamily="34" charset="-122"/>
              <a:ea typeface="微软雅黑"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300">
        <p14:pa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6" fill="hold" grpId="0" nodeType="afterEffect">
                                  <p:stCondLst>
                                    <p:cond delay="0"/>
                                  </p:stCondLst>
                                  <p:iterate type="lt">
                                    <p:tmPct val="18000"/>
                                  </p:iterate>
                                  <p:childTnLst>
                                    <p:set>
                                      <p:cBhvr>
                                        <p:cTn id="6" dur="1" fill="hold">
                                          <p:stCondLst>
                                            <p:cond delay="0"/>
                                          </p:stCondLst>
                                        </p:cTn>
                                        <p:tgtEl>
                                          <p:spTgt spid="35"/>
                                        </p:tgtEl>
                                        <p:attrNameLst>
                                          <p:attrName>style.visibility</p:attrName>
                                        </p:attrNameLst>
                                      </p:cBhvr>
                                      <p:to>
                                        <p:strVal val="visible"/>
                                      </p:to>
                                    </p:set>
                                    <p:anim calcmode="lin" valueType="num">
                                      <p:cBhvr>
                                        <p:cTn id="7" dur="500" fill="hold"/>
                                        <p:tgtEl>
                                          <p:spTgt spid="35"/>
                                        </p:tgtEl>
                                        <p:attrNameLst>
                                          <p:attrName>ppt_w</p:attrName>
                                        </p:attrNameLst>
                                      </p:cBhvr>
                                      <p:tavLst>
                                        <p:tav tm="0">
                                          <p:val>
                                            <p:strVal val="(6*min(max(#ppt_w*#ppt_h,.3),1)-7.4)/-.7*#ppt_w"/>
                                          </p:val>
                                        </p:tav>
                                        <p:tav tm="100000">
                                          <p:val>
                                            <p:strVal val="#ppt_w"/>
                                          </p:val>
                                        </p:tav>
                                      </p:tavLst>
                                    </p:anim>
                                    <p:anim calcmode="lin" valueType="num">
                                      <p:cBhvr>
                                        <p:cTn id="8" dur="500" fill="hold"/>
                                        <p:tgtEl>
                                          <p:spTgt spid="35"/>
                                        </p:tgtEl>
                                        <p:attrNameLst>
                                          <p:attrName>ppt_h</p:attrName>
                                        </p:attrNameLst>
                                      </p:cBhvr>
                                      <p:tavLst>
                                        <p:tav tm="0">
                                          <p:val>
                                            <p:strVal val="(6*min(max(#ppt_w*#ppt_h,.3),1)-7.4)/-.7*#ppt_h"/>
                                          </p:val>
                                        </p:tav>
                                        <p:tav tm="100000">
                                          <p:val>
                                            <p:strVal val="#ppt_h"/>
                                          </p:val>
                                        </p:tav>
                                      </p:tavLst>
                                    </p:anim>
                                    <p:anim calcmode="lin" valueType="num">
                                      <p:cBhvr>
                                        <p:cTn id="9" dur="500" fill="hold"/>
                                        <p:tgtEl>
                                          <p:spTgt spid="35"/>
                                        </p:tgtEl>
                                        <p:attrNameLst>
                                          <p:attrName>ppt_x</p:attrName>
                                        </p:attrNameLst>
                                      </p:cBhvr>
                                      <p:tavLst>
                                        <p:tav tm="0">
                                          <p:val>
                                            <p:fltVal val="0.5"/>
                                          </p:val>
                                        </p:tav>
                                        <p:tav tm="100000">
                                          <p:val>
                                            <p:strVal val="#ppt_x"/>
                                          </p:val>
                                        </p:tav>
                                      </p:tavLst>
                                    </p:anim>
                                    <p:anim calcmode="lin" valueType="num">
                                      <p:cBhvr>
                                        <p:cTn id="10" dur="500" fill="hold"/>
                                        <p:tgtEl>
                                          <p:spTgt spid="35"/>
                                        </p:tgtEl>
                                        <p:attrNameLst>
                                          <p:attrName>ppt_y</p:attrName>
                                        </p:attrNameLst>
                                      </p:cBhvr>
                                      <p:tavLst>
                                        <p:tav tm="0">
                                          <p:val>
                                            <p:strVal val="1+(6*min(max(#ppt_w*#ppt_h,.3),1)-7.4)/-.7*#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目录页">
    <p:spTree>
      <p:nvGrpSpPr>
        <p:cNvPr id="1" name=""/>
        <p:cNvGrpSpPr/>
        <p:nvPr/>
      </p:nvGrpSpPr>
      <p:grpSpPr>
        <a:xfrm>
          <a:off x="0" y="0"/>
          <a:ext cx="0" cy="0"/>
          <a:chOff x="0" y="0"/>
          <a:chExt cx="0" cy="0"/>
        </a:xfrm>
      </p:grpSpPr>
      <p:sp>
        <p:nvSpPr>
          <p:cNvPr id="7" name="矩形 6"/>
          <p:cNvSpPr/>
          <p:nvPr userDrawn="1"/>
        </p:nvSpPr>
        <p:spPr>
          <a:xfrm>
            <a:off x="0" y="0"/>
            <a:ext cx="12198350" cy="6858000"/>
          </a:xfrm>
          <a:prstGeom prst="rect">
            <a:avLst/>
          </a:prstGeom>
          <a:solidFill>
            <a:srgbClr val="F8F8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 name="矩形 2"/>
          <p:cNvSpPr/>
          <p:nvPr userDrawn="1"/>
        </p:nvSpPr>
        <p:spPr>
          <a:xfrm>
            <a:off x="-11722" y="980184"/>
            <a:ext cx="2988996" cy="1581922"/>
          </a:xfrm>
          <a:custGeom>
            <a:avLst/>
            <a:gdLst>
              <a:gd name="connsiteX0" fmla="*/ 0 w 2988996"/>
              <a:gd name="connsiteY0" fmla="*/ 0 h 1581922"/>
              <a:gd name="connsiteX1" fmla="*/ 2977274 w 2988996"/>
              <a:gd name="connsiteY1" fmla="*/ 1042696 h 1581922"/>
              <a:gd name="connsiteX2" fmla="*/ 2988996 w 2988996"/>
              <a:gd name="connsiteY2" fmla="*/ 1581922 h 1581922"/>
              <a:gd name="connsiteX3" fmla="*/ 11723 w 2988996"/>
              <a:gd name="connsiteY3" fmla="*/ 1002590 h 1581922"/>
              <a:gd name="connsiteX4" fmla="*/ 0 w 2988996"/>
              <a:gd name="connsiteY4" fmla="*/ 0 h 1581922"/>
              <a:gd name="connsiteX0" fmla="*/ 0 w 2988996"/>
              <a:gd name="connsiteY0" fmla="*/ 0 h 1581922"/>
              <a:gd name="connsiteX1" fmla="*/ 2977274 w 2988996"/>
              <a:gd name="connsiteY1" fmla="*/ 1042696 h 1581922"/>
              <a:gd name="connsiteX2" fmla="*/ 2988996 w 2988996"/>
              <a:gd name="connsiteY2" fmla="*/ 1581922 h 1581922"/>
              <a:gd name="connsiteX3" fmla="*/ 0 w 2988996"/>
              <a:gd name="connsiteY3" fmla="*/ 779851 h 1581922"/>
              <a:gd name="connsiteX4" fmla="*/ 0 w 2988996"/>
              <a:gd name="connsiteY4" fmla="*/ 0 h 15819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88996" h="1581922">
                <a:moveTo>
                  <a:pt x="0" y="0"/>
                </a:moveTo>
                <a:lnTo>
                  <a:pt x="2977274" y="1042696"/>
                </a:lnTo>
                <a:lnTo>
                  <a:pt x="2988996" y="1581922"/>
                </a:lnTo>
                <a:lnTo>
                  <a:pt x="0" y="779851"/>
                </a:lnTo>
                <a:lnTo>
                  <a:pt x="0" y="0"/>
                </a:lnTo>
                <a:close/>
              </a:path>
            </a:pathLst>
          </a:custGeom>
          <a:gradFill flip="none" rotWithShape="1">
            <a:gsLst>
              <a:gs pos="0">
                <a:srgbClr val="FF9300"/>
              </a:gs>
              <a:gs pos="47000">
                <a:srgbClr val="FF9C19"/>
              </a:gs>
              <a:gs pos="100000">
                <a:srgbClr val="FFA52D"/>
              </a:gs>
            </a:gsLst>
            <a:lin ang="10800000" scaled="1"/>
            <a:tileRect/>
          </a:gra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6" name="五边形 5"/>
          <p:cNvSpPr/>
          <p:nvPr userDrawn="1"/>
        </p:nvSpPr>
        <p:spPr>
          <a:xfrm>
            <a:off x="2964964" y="2540292"/>
            <a:ext cx="2127824" cy="504056"/>
          </a:xfrm>
          <a:prstGeom prst="homePlate">
            <a:avLst/>
          </a:prstGeom>
          <a:gradFill flip="none" rotWithShape="1">
            <a:gsLst>
              <a:gs pos="0">
                <a:srgbClr val="FF9300">
                  <a:lumMod val="72000"/>
                  <a:lumOff val="28000"/>
                </a:srgbClr>
              </a:gs>
              <a:gs pos="27000">
                <a:srgbClr val="FFA52D">
                  <a:lumMod val="45000"/>
                  <a:lumOff val="55000"/>
                </a:srgbClr>
              </a:gs>
              <a:gs pos="100000">
                <a:srgbClr val="FFA52D">
                  <a:lumMod val="45000"/>
                  <a:lumOff val="55000"/>
                </a:srgbClr>
              </a:gs>
            </a:gsLst>
            <a:lin ang="0" scaled="1"/>
            <a:tileRect/>
          </a:gra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8" name="五边形 7"/>
          <p:cNvSpPr/>
          <p:nvPr userDrawn="1"/>
        </p:nvSpPr>
        <p:spPr>
          <a:xfrm>
            <a:off x="2964964" y="3548404"/>
            <a:ext cx="2127824" cy="504056"/>
          </a:xfrm>
          <a:prstGeom prst="homePlate">
            <a:avLst/>
          </a:prstGeom>
          <a:gradFill flip="none" rotWithShape="1">
            <a:gsLst>
              <a:gs pos="0">
                <a:srgbClr val="FF9300">
                  <a:lumMod val="72000"/>
                  <a:lumOff val="28000"/>
                </a:srgbClr>
              </a:gs>
              <a:gs pos="27000">
                <a:srgbClr val="FFA52D">
                  <a:lumMod val="45000"/>
                  <a:lumOff val="55000"/>
                </a:srgbClr>
              </a:gs>
              <a:gs pos="100000">
                <a:srgbClr val="FFA52D">
                  <a:lumMod val="45000"/>
                  <a:lumOff val="55000"/>
                </a:srgbClr>
              </a:gs>
            </a:gsLst>
            <a:lin ang="0" scaled="1"/>
            <a:tileRect/>
          </a:gra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kern="0">
              <a:solidFill>
                <a:sysClr val="window" lastClr="FFFFFF"/>
              </a:solidFill>
              <a:latin typeface="Calibri"/>
              <a:ea typeface="宋体"/>
            </a:endParaRPr>
          </a:p>
        </p:txBody>
      </p:sp>
      <p:sp>
        <p:nvSpPr>
          <p:cNvPr id="9" name="五边形 8"/>
          <p:cNvSpPr/>
          <p:nvPr userDrawn="1"/>
        </p:nvSpPr>
        <p:spPr>
          <a:xfrm>
            <a:off x="2964964" y="4556516"/>
            <a:ext cx="2127824" cy="504056"/>
          </a:xfrm>
          <a:prstGeom prst="homePlate">
            <a:avLst/>
          </a:prstGeom>
          <a:gradFill flip="none" rotWithShape="1">
            <a:gsLst>
              <a:gs pos="0">
                <a:srgbClr val="FF9300">
                  <a:lumMod val="72000"/>
                  <a:lumOff val="28000"/>
                </a:srgbClr>
              </a:gs>
              <a:gs pos="27000">
                <a:srgbClr val="FFA52D">
                  <a:lumMod val="45000"/>
                  <a:lumOff val="55000"/>
                </a:srgbClr>
              </a:gs>
              <a:gs pos="100000">
                <a:srgbClr val="FFA52D">
                  <a:lumMod val="45000"/>
                  <a:lumOff val="55000"/>
                </a:srgbClr>
              </a:gs>
            </a:gsLst>
            <a:lin ang="0" scaled="1"/>
            <a:tileRect/>
          </a:gra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kern="0">
              <a:solidFill>
                <a:sysClr val="window" lastClr="FFFFFF"/>
              </a:solidFill>
              <a:latin typeface="Calibri"/>
              <a:ea typeface="宋体"/>
            </a:endParaRPr>
          </a:p>
        </p:txBody>
      </p:sp>
      <p:sp>
        <p:nvSpPr>
          <p:cNvPr id="10" name="矩形 2"/>
          <p:cNvSpPr/>
          <p:nvPr userDrawn="1"/>
        </p:nvSpPr>
        <p:spPr>
          <a:xfrm>
            <a:off x="-11722" y="3300056"/>
            <a:ext cx="2976686" cy="992748"/>
          </a:xfrm>
          <a:custGeom>
            <a:avLst/>
            <a:gdLst>
              <a:gd name="connsiteX0" fmla="*/ 0 w 2964963"/>
              <a:gd name="connsiteY0" fmla="*/ 0 h 895715"/>
              <a:gd name="connsiteX1" fmla="*/ 2941517 w 2964963"/>
              <a:gd name="connsiteY1" fmla="*/ 344767 h 895715"/>
              <a:gd name="connsiteX2" fmla="*/ 2964963 w 2964963"/>
              <a:gd name="connsiteY2" fmla="*/ 895715 h 895715"/>
              <a:gd name="connsiteX3" fmla="*/ 0 w 2964963"/>
              <a:gd name="connsiteY3" fmla="*/ 746565 h 895715"/>
              <a:gd name="connsiteX4" fmla="*/ 0 w 2964963"/>
              <a:gd name="connsiteY4" fmla="*/ 0 h 895715"/>
              <a:gd name="connsiteX0" fmla="*/ 11723 w 2976686"/>
              <a:gd name="connsiteY0" fmla="*/ 0 h 895715"/>
              <a:gd name="connsiteX1" fmla="*/ 2953240 w 2976686"/>
              <a:gd name="connsiteY1" fmla="*/ 344767 h 895715"/>
              <a:gd name="connsiteX2" fmla="*/ 2976686 w 2976686"/>
              <a:gd name="connsiteY2" fmla="*/ 895715 h 895715"/>
              <a:gd name="connsiteX3" fmla="*/ 0 w 2976686"/>
              <a:gd name="connsiteY3" fmla="*/ 887241 h 895715"/>
              <a:gd name="connsiteX4" fmla="*/ 11723 w 2976686"/>
              <a:gd name="connsiteY4" fmla="*/ 0 h 895715"/>
              <a:gd name="connsiteX0" fmla="*/ 11723 w 2976686"/>
              <a:gd name="connsiteY0" fmla="*/ 0 h 1016195"/>
              <a:gd name="connsiteX1" fmla="*/ 2953240 w 2976686"/>
              <a:gd name="connsiteY1" fmla="*/ 344767 h 1016195"/>
              <a:gd name="connsiteX2" fmla="*/ 2976686 w 2976686"/>
              <a:gd name="connsiteY2" fmla="*/ 895715 h 1016195"/>
              <a:gd name="connsiteX3" fmla="*/ 0 w 2976686"/>
              <a:gd name="connsiteY3" fmla="*/ 1016195 h 1016195"/>
              <a:gd name="connsiteX4" fmla="*/ 11723 w 2976686"/>
              <a:gd name="connsiteY4" fmla="*/ 0 h 1016195"/>
              <a:gd name="connsiteX0" fmla="*/ 0 w 2976686"/>
              <a:gd name="connsiteY0" fmla="*/ 0 h 898964"/>
              <a:gd name="connsiteX1" fmla="*/ 2953240 w 2976686"/>
              <a:gd name="connsiteY1" fmla="*/ 227536 h 898964"/>
              <a:gd name="connsiteX2" fmla="*/ 2976686 w 2976686"/>
              <a:gd name="connsiteY2" fmla="*/ 778484 h 898964"/>
              <a:gd name="connsiteX3" fmla="*/ 0 w 2976686"/>
              <a:gd name="connsiteY3" fmla="*/ 898964 h 898964"/>
              <a:gd name="connsiteX4" fmla="*/ 0 w 2976686"/>
              <a:gd name="connsiteY4" fmla="*/ 0 h 898964"/>
              <a:gd name="connsiteX0" fmla="*/ 0 w 2976686"/>
              <a:gd name="connsiteY0" fmla="*/ 0 h 992748"/>
              <a:gd name="connsiteX1" fmla="*/ 2953240 w 2976686"/>
              <a:gd name="connsiteY1" fmla="*/ 227536 h 992748"/>
              <a:gd name="connsiteX2" fmla="*/ 2976686 w 2976686"/>
              <a:gd name="connsiteY2" fmla="*/ 778484 h 992748"/>
              <a:gd name="connsiteX3" fmla="*/ 0 w 2976686"/>
              <a:gd name="connsiteY3" fmla="*/ 992748 h 992748"/>
              <a:gd name="connsiteX4" fmla="*/ 0 w 2976686"/>
              <a:gd name="connsiteY4" fmla="*/ 0 h 9927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76686" h="992748">
                <a:moveTo>
                  <a:pt x="0" y="0"/>
                </a:moveTo>
                <a:lnTo>
                  <a:pt x="2953240" y="227536"/>
                </a:lnTo>
                <a:lnTo>
                  <a:pt x="2976686" y="778484"/>
                </a:lnTo>
                <a:lnTo>
                  <a:pt x="0" y="992748"/>
                </a:lnTo>
                <a:lnTo>
                  <a:pt x="0" y="0"/>
                </a:lnTo>
                <a:close/>
              </a:path>
            </a:pathLst>
          </a:custGeom>
          <a:gradFill flip="none" rotWithShape="1">
            <a:gsLst>
              <a:gs pos="0">
                <a:srgbClr val="FF9300">
                  <a:lumMod val="40000"/>
                  <a:lumOff val="60000"/>
                </a:srgbClr>
              </a:gs>
              <a:gs pos="47000">
                <a:srgbClr val="FF9C19">
                  <a:lumMod val="45000"/>
                  <a:lumOff val="55000"/>
                </a:srgbClr>
              </a:gs>
              <a:gs pos="100000">
                <a:srgbClr val="FFA52D">
                  <a:lumMod val="50000"/>
                  <a:lumOff val="50000"/>
                </a:srgbClr>
              </a:gs>
            </a:gsLst>
            <a:lin ang="10800000" scaled="1"/>
            <a:tileRect/>
          </a:gra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kern="0">
              <a:solidFill>
                <a:sysClr val="window" lastClr="FFFFFF"/>
              </a:solidFill>
              <a:latin typeface="Calibri"/>
              <a:ea typeface="宋体"/>
            </a:endParaRPr>
          </a:p>
        </p:txBody>
      </p:sp>
      <p:sp>
        <p:nvSpPr>
          <p:cNvPr id="11" name="矩形 2"/>
          <p:cNvSpPr/>
          <p:nvPr userDrawn="1"/>
        </p:nvSpPr>
        <p:spPr>
          <a:xfrm>
            <a:off x="1" y="1732096"/>
            <a:ext cx="2976687" cy="1312251"/>
          </a:xfrm>
          <a:custGeom>
            <a:avLst/>
            <a:gdLst>
              <a:gd name="connsiteX0" fmla="*/ 0 w 2976687"/>
              <a:gd name="connsiteY0" fmla="*/ 0 h 1312251"/>
              <a:gd name="connsiteX1" fmla="*/ 2953241 w 2976687"/>
              <a:gd name="connsiteY1" fmla="*/ 808196 h 1312251"/>
              <a:gd name="connsiteX2" fmla="*/ 2976687 w 2976687"/>
              <a:gd name="connsiteY2" fmla="*/ 1312251 h 1312251"/>
              <a:gd name="connsiteX3" fmla="*/ 0 w 2976687"/>
              <a:gd name="connsiteY3" fmla="*/ 769898 h 1312251"/>
              <a:gd name="connsiteX4" fmla="*/ 0 w 2976687"/>
              <a:gd name="connsiteY4" fmla="*/ 0 h 1312251"/>
              <a:gd name="connsiteX0" fmla="*/ 0 w 2976687"/>
              <a:gd name="connsiteY0" fmla="*/ 0 h 1312251"/>
              <a:gd name="connsiteX1" fmla="*/ 2953241 w 2976687"/>
              <a:gd name="connsiteY1" fmla="*/ 808196 h 1312251"/>
              <a:gd name="connsiteX2" fmla="*/ 2976687 w 2976687"/>
              <a:gd name="connsiteY2" fmla="*/ 1312251 h 1312251"/>
              <a:gd name="connsiteX3" fmla="*/ 0 w 2976687"/>
              <a:gd name="connsiteY3" fmla="*/ 664390 h 1312251"/>
              <a:gd name="connsiteX4" fmla="*/ 0 w 2976687"/>
              <a:gd name="connsiteY4" fmla="*/ 0 h 1312251"/>
              <a:gd name="connsiteX0" fmla="*/ 0 w 2976687"/>
              <a:gd name="connsiteY0" fmla="*/ 0 h 1312251"/>
              <a:gd name="connsiteX1" fmla="*/ 2953241 w 2976687"/>
              <a:gd name="connsiteY1" fmla="*/ 808196 h 1312251"/>
              <a:gd name="connsiteX2" fmla="*/ 2976687 w 2976687"/>
              <a:gd name="connsiteY2" fmla="*/ 1312251 h 1312251"/>
              <a:gd name="connsiteX3" fmla="*/ 0 w 2976687"/>
              <a:gd name="connsiteY3" fmla="*/ 711282 h 1312251"/>
              <a:gd name="connsiteX4" fmla="*/ 0 w 2976687"/>
              <a:gd name="connsiteY4" fmla="*/ 0 h 13122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76687" h="1312251">
                <a:moveTo>
                  <a:pt x="0" y="0"/>
                </a:moveTo>
                <a:lnTo>
                  <a:pt x="2953241" y="808196"/>
                </a:lnTo>
                <a:lnTo>
                  <a:pt x="2976687" y="1312251"/>
                </a:lnTo>
                <a:lnTo>
                  <a:pt x="0" y="711282"/>
                </a:lnTo>
                <a:lnTo>
                  <a:pt x="0" y="0"/>
                </a:lnTo>
                <a:close/>
              </a:path>
            </a:pathLst>
          </a:custGeom>
          <a:gradFill flip="none" rotWithShape="1">
            <a:gsLst>
              <a:gs pos="0">
                <a:srgbClr val="FF9300">
                  <a:lumMod val="40000"/>
                  <a:lumOff val="60000"/>
                </a:srgbClr>
              </a:gs>
              <a:gs pos="47000">
                <a:srgbClr val="FF9C19">
                  <a:lumMod val="45000"/>
                  <a:lumOff val="55000"/>
                </a:srgbClr>
              </a:gs>
              <a:gs pos="100000">
                <a:srgbClr val="FFA52D">
                  <a:lumMod val="50000"/>
                  <a:lumOff val="50000"/>
                </a:srgbClr>
              </a:gs>
            </a:gsLst>
            <a:lin ang="10800000" scaled="1"/>
            <a:tileRect/>
          </a:gra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kern="0">
              <a:solidFill>
                <a:sysClr val="window" lastClr="FFFFFF"/>
              </a:solidFill>
              <a:latin typeface="Calibri"/>
              <a:ea typeface="宋体"/>
            </a:endParaRPr>
          </a:p>
        </p:txBody>
      </p:sp>
      <p:sp>
        <p:nvSpPr>
          <p:cNvPr id="12" name="矩形 2"/>
          <p:cNvSpPr/>
          <p:nvPr userDrawn="1"/>
        </p:nvSpPr>
        <p:spPr>
          <a:xfrm>
            <a:off x="-11724" y="2445819"/>
            <a:ext cx="2976687" cy="1112800"/>
          </a:xfrm>
          <a:custGeom>
            <a:avLst/>
            <a:gdLst>
              <a:gd name="connsiteX0" fmla="*/ 0 w 2976687"/>
              <a:gd name="connsiteY0" fmla="*/ 0 h 1159692"/>
              <a:gd name="connsiteX1" fmla="*/ 2976687 w 2976687"/>
              <a:gd name="connsiteY1" fmla="*/ 632188 h 1159692"/>
              <a:gd name="connsiteX2" fmla="*/ 2964963 w 2976687"/>
              <a:gd name="connsiteY2" fmla="*/ 1159692 h 1159692"/>
              <a:gd name="connsiteX3" fmla="*/ 11723 w 2976687"/>
              <a:gd name="connsiteY3" fmla="*/ 781870 h 1159692"/>
              <a:gd name="connsiteX4" fmla="*/ 0 w 2976687"/>
              <a:gd name="connsiteY4" fmla="*/ 0 h 1159692"/>
              <a:gd name="connsiteX0" fmla="*/ 0 w 2976687"/>
              <a:gd name="connsiteY0" fmla="*/ 0 h 1159692"/>
              <a:gd name="connsiteX1" fmla="*/ 2976687 w 2976687"/>
              <a:gd name="connsiteY1" fmla="*/ 632188 h 1159692"/>
              <a:gd name="connsiteX2" fmla="*/ 2964963 w 2976687"/>
              <a:gd name="connsiteY2" fmla="*/ 1159692 h 1159692"/>
              <a:gd name="connsiteX3" fmla="*/ 11723 w 2976687"/>
              <a:gd name="connsiteY3" fmla="*/ 899100 h 1159692"/>
              <a:gd name="connsiteX4" fmla="*/ 0 w 2976687"/>
              <a:gd name="connsiteY4" fmla="*/ 0 h 1159692"/>
              <a:gd name="connsiteX0" fmla="*/ 0 w 2976687"/>
              <a:gd name="connsiteY0" fmla="*/ 0 h 1112800"/>
              <a:gd name="connsiteX1" fmla="*/ 2976687 w 2976687"/>
              <a:gd name="connsiteY1" fmla="*/ 585296 h 1112800"/>
              <a:gd name="connsiteX2" fmla="*/ 2964963 w 2976687"/>
              <a:gd name="connsiteY2" fmla="*/ 1112800 h 1112800"/>
              <a:gd name="connsiteX3" fmla="*/ 11723 w 2976687"/>
              <a:gd name="connsiteY3" fmla="*/ 852208 h 1112800"/>
              <a:gd name="connsiteX4" fmla="*/ 0 w 2976687"/>
              <a:gd name="connsiteY4" fmla="*/ 0 h 11128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76687" h="1112800">
                <a:moveTo>
                  <a:pt x="0" y="0"/>
                </a:moveTo>
                <a:lnTo>
                  <a:pt x="2976687" y="585296"/>
                </a:lnTo>
                <a:lnTo>
                  <a:pt x="2964963" y="1112800"/>
                </a:lnTo>
                <a:cubicBezTo>
                  <a:pt x="1980550" y="975136"/>
                  <a:pt x="996136" y="989872"/>
                  <a:pt x="11723" y="852208"/>
                </a:cubicBezTo>
                <a:cubicBezTo>
                  <a:pt x="11723" y="626754"/>
                  <a:pt x="0" y="225454"/>
                  <a:pt x="0" y="0"/>
                </a:cubicBezTo>
                <a:close/>
              </a:path>
            </a:pathLst>
          </a:custGeom>
          <a:gradFill flip="none" rotWithShape="1">
            <a:gsLst>
              <a:gs pos="0">
                <a:srgbClr val="FF9300"/>
              </a:gs>
              <a:gs pos="47000">
                <a:srgbClr val="FF9C19"/>
              </a:gs>
              <a:gs pos="100000">
                <a:srgbClr val="FFA52D"/>
              </a:gs>
            </a:gsLst>
            <a:lin ang="10800000" scaled="1"/>
            <a:tileRect/>
          </a:gra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kern="0">
              <a:solidFill>
                <a:sysClr val="window" lastClr="FFFFFF"/>
              </a:solidFill>
              <a:latin typeface="Calibri"/>
              <a:ea typeface="宋体"/>
            </a:endParaRPr>
          </a:p>
        </p:txBody>
      </p:sp>
      <p:sp>
        <p:nvSpPr>
          <p:cNvPr id="13" name="矩形 2"/>
          <p:cNvSpPr/>
          <p:nvPr userDrawn="1"/>
        </p:nvSpPr>
        <p:spPr>
          <a:xfrm>
            <a:off x="-11723" y="4556518"/>
            <a:ext cx="2977274" cy="1393554"/>
          </a:xfrm>
          <a:custGeom>
            <a:avLst/>
            <a:gdLst>
              <a:gd name="connsiteX0" fmla="*/ 2942105 w 2965551"/>
              <a:gd name="connsiteY0" fmla="*/ 0 h 1006692"/>
              <a:gd name="connsiteX1" fmla="*/ 2965551 w 2965551"/>
              <a:gd name="connsiteY1" fmla="*/ 504055 h 1006692"/>
              <a:gd name="connsiteX2" fmla="*/ 0 w 2965551"/>
              <a:gd name="connsiteY2" fmla="*/ 1006692 h 1006692"/>
              <a:gd name="connsiteX3" fmla="*/ 0 w 2965551"/>
              <a:gd name="connsiteY3" fmla="*/ 45621 h 1006692"/>
              <a:gd name="connsiteX4" fmla="*/ 2942105 w 2965551"/>
              <a:gd name="connsiteY4" fmla="*/ 0 h 1006692"/>
              <a:gd name="connsiteX0" fmla="*/ 2953828 w 2977274"/>
              <a:gd name="connsiteY0" fmla="*/ 0 h 1006692"/>
              <a:gd name="connsiteX1" fmla="*/ 2977274 w 2977274"/>
              <a:gd name="connsiteY1" fmla="*/ 504055 h 1006692"/>
              <a:gd name="connsiteX2" fmla="*/ 11723 w 2977274"/>
              <a:gd name="connsiteY2" fmla="*/ 1006692 h 1006692"/>
              <a:gd name="connsiteX3" fmla="*/ 0 w 2977274"/>
              <a:gd name="connsiteY3" fmla="*/ 186298 h 1006692"/>
              <a:gd name="connsiteX4" fmla="*/ 2953828 w 2977274"/>
              <a:gd name="connsiteY4" fmla="*/ 0 h 1006692"/>
              <a:gd name="connsiteX0" fmla="*/ 2953828 w 2977274"/>
              <a:gd name="connsiteY0" fmla="*/ 0 h 1205985"/>
              <a:gd name="connsiteX1" fmla="*/ 2977274 w 2977274"/>
              <a:gd name="connsiteY1" fmla="*/ 504055 h 1205985"/>
              <a:gd name="connsiteX2" fmla="*/ 11723 w 2977274"/>
              <a:gd name="connsiteY2" fmla="*/ 1205985 h 1205985"/>
              <a:gd name="connsiteX3" fmla="*/ 0 w 2977274"/>
              <a:gd name="connsiteY3" fmla="*/ 186298 h 1205985"/>
              <a:gd name="connsiteX4" fmla="*/ 2953828 w 2977274"/>
              <a:gd name="connsiteY4" fmla="*/ 0 h 1205985"/>
              <a:gd name="connsiteX0" fmla="*/ 2953828 w 2977274"/>
              <a:gd name="connsiteY0" fmla="*/ 0 h 1205985"/>
              <a:gd name="connsiteX1" fmla="*/ 2977274 w 2977274"/>
              <a:gd name="connsiteY1" fmla="*/ 504055 h 1205985"/>
              <a:gd name="connsiteX2" fmla="*/ 11723 w 2977274"/>
              <a:gd name="connsiteY2" fmla="*/ 1205985 h 1205985"/>
              <a:gd name="connsiteX3" fmla="*/ 0 w 2977274"/>
              <a:gd name="connsiteY3" fmla="*/ 362144 h 1205985"/>
              <a:gd name="connsiteX4" fmla="*/ 2953828 w 2977274"/>
              <a:gd name="connsiteY4" fmla="*/ 0 h 1205985"/>
              <a:gd name="connsiteX0" fmla="*/ 2953828 w 2977274"/>
              <a:gd name="connsiteY0" fmla="*/ 0 h 1393554"/>
              <a:gd name="connsiteX1" fmla="*/ 2977274 w 2977274"/>
              <a:gd name="connsiteY1" fmla="*/ 504055 h 1393554"/>
              <a:gd name="connsiteX2" fmla="*/ 11723 w 2977274"/>
              <a:gd name="connsiteY2" fmla="*/ 1393554 h 1393554"/>
              <a:gd name="connsiteX3" fmla="*/ 0 w 2977274"/>
              <a:gd name="connsiteY3" fmla="*/ 362144 h 1393554"/>
              <a:gd name="connsiteX4" fmla="*/ 2953828 w 2977274"/>
              <a:gd name="connsiteY4" fmla="*/ 0 h 1393554"/>
              <a:gd name="connsiteX0" fmla="*/ 2953828 w 2977274"/>
              <a:gd name="connsiteY0" fmla="*/ 0 h 1393554"/>
              <a:gd name="connsiteX1" fmla="*/ 2977274 w 2977274"/>
              <a:gd name="connsiteY1" fmla="*/ 504055 h 1393554"/>
              <a:gd name="connsiteX2" fmla="*/ 11723 w 2977274"/>
              <a:gd name="connsiteY2" fmla="*/ 1393554 h 1393554"/>
              <a:gd name="connsiteX3" fmla="*/ 0 w 2977274"/>
              <a:gd name="connsiteY3" fmla="*/ 491098 h 1393554"/>
              <a:gd name="connsiteX4" fmla="*/ 2953828 w 2977274"/>
              <a:gd name="connsiteY4" fmla="*/ 0 h 13935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77274" h="1393554">
                <a:moveTo>
                  <a:pt x="2953828" y="0"/>
                </a:moveTo>
                <a:lnTo>
                  <a:pt x="2977274" y="504055"/>
                </a:lnTo>
                <a:lnTo>
                  <a:pt x="11723" y="1393554"/>
                </a:lnTo>
                <a:lnTo>
                  <a:pt x="0" y="491098"/>
                </a:lnTo>
                <a:lnTo>
                  <a:pt x="2953828" y="0"/>
                </a:lnTo>
                <a:close/>
              </a:path>
            </a:pathLst>
          </a:custGeom>
          <a:gradFill flip="none" rotWithShape="1">
            <a:gsLst>
              <a:gs pos="0">
                <a:srgbClr val="FF9300">
                  <a:lumMod val="40000"/>
                  <a:lumOff val="60000"/>
                </a:srgbClr>
              </a:gs>
              <a:gs pos="47000">
                <a:srgbClr val="FF9C19">
                  <a:lumMod val="45000"/>
                  <a:lumOff val="55000"/>
                </a:srgbClr>
              </a:gs>
              <a:gs pos="100000">
                <a:srgbClr val="FFA52D">
                  <a:lumMod val="50000"/>
                  <a:lumOff val="50000"/>
                </a:srgbClr>
              </a:gs>
            </a:gsLst>
            <a:lin ang="10800000" scaled="1"/>
            <a:tileRect/>
          </a:gra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kern="0">
              <a:solidFill>
                <a:sysClr val="window" lastClr="FFFFFF"/>
              </a:solidFill>
              <a:latin typeface="Calibri"/>
              <a:ea typeface="宋体"/>
            </a:endParaRPr>
          </a:p>
        </p:txBody>
      </p:sp>
      <p:sp>
        <p:nvSpPr>
          <p:cNvPr id="14" name="矩形 2"/>
          <p:cNvSpPr/>
          <p:nvPr userDrawn="1"/>
        </p:nvSpPr>
        <p:spPr>
          <a:xfrm>
            <a:off x="-11724" y="4052460"/>
            <a:ext cx="2976687" cy="994636"/>
          </a:xfrm>
          <a:custGeom>
            <a:avLst/>
            <a:gdLst>
              <a:gd name="connsiteX0" fmla="*/ 0 w 2964964"/>
              <a:gd name="connsiteY0" fmla="*/ 0 h 828291"/>
              <a:gd name="connsiteX1" fmla="*/ 2953242 w 2964964"/>
              <a:gd name="connsiteY1" fmla="*/ 138455 h 828291"/>
              <a:gd name="connsiteX2" fmla="*/ 2964964 w 2964964"/>
              <a:gd name="connsiteY2" fmla="*/ 642512 h 828291"/>
              <a:gd name="connsiteX3" fmla="*/ 0 w 2964964"/>
              <a:gd name="connsiteY3" fmla="*/ 828291 h 828291"/>
              <a:gd name="connsiteX4" fmla="*/ 0 w 2964964"/>
              <a:gd name="connsiteY4" fmla="*/ 0 h 828291"/>
              <a:gd name="connsiteX0" fmla="*/ 0 w 2964964"/>
              <a:gd name="connsiteY0" fmla="*/ 13945 h 689836"/>
              <a:gd name="connsiteX1" fmla="*/ 2953242 w 2964964"/>
              <a:gd name="connsiteY1" fmla="*/ 0 h 689836"/>
              <a:gd name="connsiteX2" fmla="*/ 2964964 w 2964964"/>
              <a:gd name="connsiteY2" fmla="*/ 504057 h 689836"/>
              <a:gd name="connsiteX3" fmla="*/ 0 w 2964964"/>
              <a:gd name="connsiteY3" fmla="*/ 689836 h 689836"/>
              <a:gd name="connsiteX4" fmla="*/ 0 w 2964964"/>
              <a:gd name="connsiteY4" fmla="*/ 13945 h 689836"/>
              <a:gd name="connsiteX0" fmla="*/ 0 w 2964964"/>
              <a:gd name="connsiteY0" fmla="*/ 13945 h 853959"/>
              <a:gd name="connsiteX1" fmla="*/ 2953242 w 2964964"/>
              <a:gd name="connsiteY1" fmla="*/ 0 h 853959"/>
              <a:gd name="connsiteX2" fmla="*/ 2964964 w 2964964"/>
              <a:gd name="connsiteY2" fmla="*/ 504057 h 853959"/>
              <a:gd name="connsiteX3" fmla="*/ 0 w 2964964"/>
              <a:gd name="connsiteY3" fmla="*/ 853959 h 853959"/>
              <a:gd name="connsiteX4" fmla="*/ 0 w 2964964"/>
              <a:gd name="connsiteY4" fmla="*/ 13945 h 853959"/>
              <a:gd name="connsiteX0" fmla="*/ 0 w 2964964"/>
              <a:gd name="connsiteY0" fmla="*/ 154622 h 853959"/>
              <a:gd name="connsiteX1" fmla="*/ 2953242 w 2964964"/>
              <a:gd name="connsiteY1" fmla="*/ 0 h 853959"/>
              <a:gd name="connsiteX2" fmla="*/ 2964964 w 2964964"/>
              <a:gd name="connsiteY2" fmla="*/ 504057 h 853959"/>
              <a:gd name="connsiteX3" fmla="*/ 0 w 2964964"/>
              <a:gd name="connsiteY3" fmla="*/ 853959 h 853959"/>
              <a:gd name="connsiteX4" fmla="*/ 0 w 2964964"/>
              <a:gd name="connsiteY4" fmla="*/ 154622 h 853959"/>
              <a:gd name="connsiteX0" fmla="*/ 11723 w 2976687"/>
              <a:gd name="connsiteY0" fmla="*/ 154622 h 994636"/>
              <a:gd name="connsiteX1" fmla="*/ 2964965 w 2976687"/>
              <a:gd name="connsiteY1" fmla="*/ 0 h 994636"/>
              <a:gd name="connsiteX2" fmla="*/ 2976687 w 2976687"/>
              <a:gd name="connsiteY2" fmla="*/ 504057 h 994636"/>
              <a:gd name="connsiteX3" fmla="*/ 0 w 2976687"/>
              <a:gd name="connsiteY3" fmla="*/ 994636 h 994636"/>
              <a:gd name="connsiteX4" fmla="*/ 11723 w 2976687"/>
              <a:gd name="connsiteY4" fmla="*/ 154622 h 994636"/>
              <a:gd name="connsiteX0" fmla="*/ 11723 w 2976687"/>
              <a:gd name="connsiteY0" fmla="*/ 224960 h 994636"/>
              <a:gd name="connsiteX1" fmla="*/ 2964965 w 2976687"/>
              <a:gd name="connsiteY1" fmla="*/ 0 h 994636"/>
              <a:gd name="connsiteX2" fmla="*/ 2976687 w 2976687"/>
              <a:gd name="connsiteY2" fmla="*/ 504057 h 994636"/>
              <a:gd name="connsiteX3" fmla="*/ 0 w 2976687"/>
              <a:gd name="connsiteY3" fmla="*/ 994636 h 994636"/>
              <a:gd name="connsiteX4" fmla="*/ 11723 w 2976687"/>
              <a:gd name="connsiteY4" fmla="*/ 224960 h 9946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76687" h="994636">
                <a:moveTo>
                  <a:pt x="11723" y="224960"/>
                </a:moveTo>
                <a:lnTo>
                  <a:pt x="2964965" y="0"/>
                </a:lnTo>
                <a:lnTo>
                  <a:pt x="2976687" y="504057"/>
                </a:lnTo>
                <a:lnTo>
                  <a:pt x="0" y="994636"/>
                </a:lnTo>
                <a:lnTo>
                  <a:pt x="11723" y="224960"/>
                </a:lnTo>
                <a:close/>
              </a:path>
            </a:pathLst>
          </a:custGeom>
          <a:gradFill flip="none" rotWithShape="1">
            <a:gsLst>
              <a:gs pos="0">
                <a:srgbClr val="FF9300"/>
              </a:gs>
              <a:gs pos="47000">
                <a:srgbClr val="FF9C19"/>
              </a:gs>
              <a:gs pos="100000">
                <a:srgbClr val="FFA52D"/>
              </a:gs>
            </a:gsLst>
            <a:lin ang="10800000" scaled="1"/>
            <a:tileRect/>
          </a:gra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kern="0">
              <a:solidFill>
                <a:sysClr val="window" lastClr="FFFFFF"/>
              </a:solidFill>
              <a:latin typeface="Calibri"/>
              <a:ea typeface="宋体"/>
            </a:endParaRPr>
          </a:p>
        </p:txBody>
      </p:sp>
      <p:sp>
        <p:nvSpPr>
          <p:cNvPr id="15" name="TextBox 10"/>
          <p:cNvSpPr txBox="1"/>
          <p:nvPr userDrawn="1"/>
        </p:nvSpPr>
        <p:spPr>
          <a:xfrm>
            <a:off x="5523166" y="1904404"/>
            <a:ext cx="3441322" cy="812530"/>
          </a:xfrm>
          <a:prstGeom prst="rect">
            <a:avLst/>
          </a:prstGeom>
          <a:noFill/>
        </p:spPr>
        <p:txBody>
          <a:bodyPr wrap="square" rtlCol="0">
            <a:spAutoFit/>
          </a:bodyPr>
          <a:lstStyle/>
          <a:p>
            <a:pPr marL="0" marR="0" lvl="0" indent="0" algn="ctr" defTabSz="914400" eaLnBrk="1" fontAlgn="auto" latinLnBrk="0" hangingPunct="1">
              <a:lnSpc>
                <a:spcPct val="130000"/>
              </a:lnSpc>
              <a:spcBef>
                <a:spcPts val="0"/>
              </a:spcBef>
              <a:spcAft>
                <a:spcPts val="0"/>
              </a:spcAft>
              <a:buClrTx/>
              <a:buSzTx/>
              <a:buFontTx/>
              <a:buNone/>
              <a:tabLst/>
              <a:defRPr/>
            </a:pPr>
            <a:r>
              <a:rPr kumimoji="0" lang="zh-CN" altLang="en-US" sz="3600" b="1" i="0" u="none" strike="noStrike" kern="0" cap="none" spc="0" normalizeH="0" baseline="0" noProof="0" dirty="0">
                <a:ln>
                  <a:noFill/>
                </a:ln>
                <a:solidFill>
                  <a:srgbClr val="686868"/>
                </a:solidFill>
                <a:effectLst/>
                <a:uLnTx/>
                <a:uFillTx/>
                <a:latin typeface="微软雅黑" pitchFamily="34" charset="-122"/>
                <a:ea typeface="微软雅黑" pitchFamily="34" charset="-122"/>
              </a:rPr>
              <a:t>布局之美</a:t>
            </a:r>
          </a:p>
        </p:txBody>
      </p:sp>
      <p:sp>
        <p:nvSpPr>
          <p:cNvPr id="16" name="TextBox 11"/>
          <p:cNvSpPr txBox="1"/>
          <p:nvPr userDrawn="1"/>
        </p:nvSpPr>
        <p:spPr>
          <a:xfrm>
            <a:off x="5508104" y="2952527"/>
            <a:ext cx="3441322" cy="742319"/>
          </a:xfrm>
          <a:prstGeom prst="rect">
            <a:avLst/>
          </a:prstGeom>
          <a:noFill/>
        </p:spPr>
        <p:txBody>
          <a:bodyPr wrap="square" rtlCol="0">
            <a:spAutoFit/>
          </a:bodyPr>
          <a:lstStyle/>
          <a:p>
            <a:pPr marL="0" marR="0" lvl="0" indent="0" algn="ctr" defTabSz="914400" eaLnBrk="1" fontAlgn="auto" latinLnBrk="0" hangingPunct="1">
              <a:lnSpc>
                <a:spcPct val="130000"/>
              </a:lnSpc>
              <a:spcBef>
                <a:spcPts val="0"/>
              </a:spcBef>
              <a:spcAft>
                <a:spcPts val="0"/>
              </a:spcAft>
              <a:buClrTx/>
              <a:buSzTx/>
              <a:buFontTx/>
              <a:buNone/>
              <a:tabLst/>
              <a:defRPr/>
            </a:pPr>
            <a:r>
              <a:rPr kumimoji="0" lang="zh-CN" altLang="en-US" sz="3600" b="1" i="0" u="none" strike="noStrike" kern="0" cap="none" spc="0" normalizeH="0" baseline="0" noProof="0" dirty="0">
                <a:ln>
                  <a:noFill/>
                </a:ln>
                <a:solidFill>
                  <a:srgbClr val="686868"/>
                </a:solidFill>
                <a:effectLst/>
                <a:uLnTx/>
                <a:uFillTx/>
                <a:latin typeface="微软雅黑" pitchFamily="34" charset="-122"/>
                <a:ea typeface="微软雅黑" pitchFamily="34" charset="-122"/>
              </a:rPr>
              <a:t>图形运用</a:t>
            </a:r>
          </a:p>
        </p:txBody>
      </p:sp>
      <p:sp>
        <p:nvSpPr>
          <p:cNvPr id="17" name="TextBox 12"/>
          <p:cNvSpPr txBox="1"/>
          <p:nvPr userDrawn="1"/>
        </p:nvSpPr>
        <p:spPr>
          <a:xfrm>
            <a:off x="5508104" y="4000650"/>
            <a:ext cx="3441322" cy="812530"/>
          </a:xfrm>
          <a:prstGeom prst="rect">
            <a:avLst/>
          </a:prstGeom>
          <a:noFill/>
        </p:spPr>
        <p:txBody>
          <a:bodyPr wrap="square" rtlCol="0">
            <a:spAutoFit/>
          </a:bodyPr>
          <a:lstStyle/>
          <a:p>
            <a:pPr marL="0" marR="0" lvl="0" indent="0" algn="ctr" defTabSz="914400" eaLnBrk="1" fontAlgn="auto" latinLnBrk="0" hangingPunct="1">
              <a:lnSpc>
                <a:spcPct val="130000"/>
              </a:lnSpc>
              <a:spcBef>
                <a:spcPts val="0"/>
              </a:spcBef>
              <a:spcAft>
                <a:spcPts val="0"/>
              </a:spcAft>
              <a:buClrTx/>
              <a:buSzTx/>
              <a:buFontTx/>
              <a:buNone/>
              <a:tabLst/>
              <a:defRPr/>
            </a:pPr>
            <a:r>
              <a:rPr kumimoji="0" lang="zh-CN" altLang="en-US" sz="3600" b="1" i="0" u="none" strike="noStrike" kern="0" cap="none" spc="0" normalizeH="0" baseline="0" noProof="0" dirty="0">
                <a:ln>
                  <a:noFill/>
                </a:ln>
                <a:solidFill>
                  <a:srgbClr val="686868"/>
                </a:solidFill>
                <a:effectLst/>
                <a:uLnTx/>
                <a:uFillTx/>
                <a:latin typeface="微软雅黑" pitchFamily="34" charset="-122"/>
                <a:ea typeface="微软雅黑" pitchFamily="34" charset="-122"/>
              </a:rPr>
              <a:t>具体设计</a:t>
            </a:r>
          </a:p>
        </p:txBody>
      </p:sp>
      <p:sp>
        <p:nvSpPr>
          <p:cNvPr id="18" name="五边形 17"/>
          <p:cNvSpPr/>
          <p:nvPr userDrawn="1"/>
        </p:nvSpPr>
        <p:spPr>
          <a:xfrm>
            <a:off x="2964964" y="2036236"/>
            <a:ext cx="2543140" cy="504056"/>
          </a:xfrm>
          <a:prstGeom prst="homePlate">
            <a:avLst/>
          </a:prstGeom>
          <a:gradFill flip="none" rotWithShape="1">
            <a:gsLst>
              <a:gs pos="0">
                <a:srgbClr val="FF9300"/>
              </a:gs>
              <a:gs pos="20000">
                <a:srgbClr val="FF9C19"/>
              </a:gs>
              <a:gs pos="100000">
                <a:srgbClr val="FFA52D"/>
              </a:gs>
            </a:gsLst>
            <a:lin ang="0" scaled="1"/>
            <a:tileRect/>
          </a:gradFill>
          <a:ln w="25400" cap="flat" cmpd="sng" algn="ctr">
            <a:noFill/>
            <a:prstDash val="solid"/>
          </a:ln>
          <a:effectLst>
            <a:outerShdw blurRad="50800" dist="38100" dir="5400000" algn="t" rotWithShape="0">
              <a:prstClr val="black">
                <a:alpha val="40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9" name="TextBox 14"/>
          <p:cNvSpPr txBox="1"/>
          <p:nvPr userDrawn="1"/>
        </p:nvSpPr>
        <p:spPr>
          <a:xfrm>
            <a:off x="3131840" y="2039775"/>
            <a:ext cx="1656184" cy="453457"/>
          </a:xfrm>
          <a:prstGeom prst="rect">
            <a:avLst/>
          </a:prstGeom>
          <a:noFill/>
        </p:spPr>
        <p:txBody>
          <a:bodyPr wrap="square" rtlCol="0">
            <a:spAutoFit/>
          </a:bodyPr>
          <a:lstStyle/>
          <a:p>
            <a:pPr marL="0" marR="0" lvl="0" indent="0" algn="ctr" defTabSz="914400" eaLnBrk="1" fontAlgn="auto" latinLnBrk="0" hangingPunct="1">
              <a:lnSpc>
                <a:spcPct val="130000"/>
              </a:lnSpc>
              <a:spcBef>
                <a:spcPts val="0"/>
              </a:spcBef>
              <a:spcAft>
                <a:spcPts val="0"/>
              </a:spcAft>
              <a:buClrTx/>
              <a:buSzTx/>
              <a:buFontTx/>
              <a:buNone/>
              <a:tabLst/>
              <a:defRPr/>
            </a:pPr>
            <a:r>
              <a:rPr kumimoji="0" lang="zh-CN" altLang="en-US" sz="20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第一章</a:t>
            </a:r>
          </a:p>
        </p:txBody>
      </p:sp>
      <p:sp>
        <p:nvSpPr>
          <p:cNvPr id="20" name="五边形 19"/>
          <p:cNvSpPr/>
          <p:nvPr userDrawn="1"/>
        </p:nvSpPr>
        <p:spPr>
          <a:xfrm>
            <a:off x="2964964" y="3044348"/>
            <a:ext cx="2543140" cy="504056"/>
          </a:xfrm>
          <a:prstGeom prst="homePlate">
            <a:avLst/>
          </a:prstGeom>
          <a:gradFill flip="none" rotWithShape="1">
            <a:gsLst>
              <a:gs pos="0">
                <a:srgbClr val="FF9300"/>
              </a:gs>
              <a:gs pos="20000">
                <a:srgbClr val="FF9C19"/>
              </a:gs>
              <a:gs pos="100000">
                <a:srgbClr val="FFA52D"/>
              </a:gs>
            </a:gsLst>
            <a:lin ang="0" scaled="1"/>
            <a:tileRect/>
          </a:gradFill>
          <a:ln w="25400" cap="flat" cmpd="sng" algn="ctr">
            <a:noFill/>
            <a:prstDash val="solid"/>
          </a:ln>
          <a:effectLst>
            <a:outerShdw blurRad="50800" dist="38100" dir="5400000" algn="t" rotWithShape="0">
              <a:prstClr val="black">
                <a:alpha val="40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kern="0">
              <a:solidFill>
                <a:sysClr val="window" lastClr="FFFFFF"/>
              </a:solidFill>
              <a:latin typeface="Calibri"/>
              <a:ea typeface="宋体"/>
            </a:endParaRPr>
          </a:p>
        </p:txBody>
      </p:sp>
      <p:sp>
        <p:nvSpPr>
          <p:cNvPr id="21" name="TextBox 16"/>
          <p:cNvSpPr txBox="1"/>
          <p:nvPr userDrawn="1"/>
        </p:nvSpPr>
        <p:spPr>
          <a:xfrm>
            <a:off x="3131840" y="3060371"/>
            <a:ext cx="1656184" cy="453457"/>
          </a:xfrm>
          <a:prstGeom prst="rect">
            <a:avLst/>
          </a:prstGeom>
          <a:noFill/>
        </p:spPr>
        <p:txBody>
          <a:bodyPr wrap="square" rtlCol="0">
            <a:spAutoFit/>
          </a:bodyPr>
          <a:lstStyle/>
          <a:p>
            <a:pPr marL="0" marR="0" lvl="0" indent="0" algn="ctr" defTabSz="914400" eaLnBrk="1" fontAlgn="auto" latinLnBrk="0" hangingPunct="1">
              <a:lnSpc>
                <a:spcPct val="130000"/>
              </a:lnSpc>
              <a:spcBef>
                <a:spcPts val="0"/>
              </a:spcBef>
              <a:spcAft>
                <a:spcPts val="0"/>
              </a:spcAft>
              <a:buClrTx/>
              <a:buSzTx/>
              <a:buFontTx/>
              <a:buNone/>
              <a:tabLst/>
              <a:defRPr/>
            </a:pPr>
            <a:r>
              <a:rPr kumimoji="0" lang="zh-CN" altLang="en-US" sz="20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第二章</a:t>
            </a:r>
          </a:p>
        </p:txBody>
      </p:sp>
      <p:sp>
        <p:nvSpPr>
          <p:cNvPr id="22" name="五边形 21"/>
          <p:cNvSpPr/>
          <p:nvPr userDrawn="1"/>
        </p:nvSpPr>
        <p:spPr>
          <a:xfrm>
            <a:off x="2964964" y="4052460"/>
            <a:ext cx="2543140" cy="504056"/>
          </a:xfrm>
          <a:prstGeom prst="homePlate">
            <a:avLst/>
          </a:prstGeom>
          <a:gradFill flip="none" rotWithShape="1">
            <a:gsLst>
              <a:gs pos="0">
                <a:srgbClr val="FF9300"/>
              </a:gs>
              <a:gs pos="20000">
                <a:srgbClr val="FF9C19"/>
              </a:gs>
              <a:gs pos="100000">
                <a:srgbClr val="FFA52D"/>
              </a:gs>
            </a:gsLst>
            <a:lin ang="0" scaled="1"/>
            <a:tileRect/>
          </a:gradFill>
          <a:ln w="25400" cap="flat" cmpd="sng" algn="ctr">
            <a:noFill/>
            <a:prstDash val="solid"/>
          </a:ln>
          <a:effectLst>
            <a:outerShdw blurRad="50800" dist="38100" dir="5400000" algn="t" rotWithShape="0">
              <a:prstClr val="black">
                <a:alpha val="40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kern="0">
              <a:solidFill>
                <a:sysClr val="window" lastClr="FFFFFF"/>
              </a:solidFill>
              <a:latin typeface="Calibri"/>
              <a:ea typeface="宋体"/>
            </a:endParaRPr>
          </a:p>
        </p:txBody>
      </p:sp>
      <p:sp>
        <p:nvSpPr>
          <p:cNvPr id="23" name="TextBox 18"/>
          <p:cNvSpPr txBox="1"/>
          <p:nvPr userDrawn="1"/>
        </p:nvSpPr>
        <p:spPr>
          <a:xfrm>
            <a:off x="3131840" y="4077759"/>
            <a:ext cx="1656184" cy="453457"/>
          </a:xfrm>
          <a:prstGeom prst="rect">
            <a:avLst/>
          </a:prstGeom>
          <a:noFill/>
        </p:spPr>
        <p:txBody>
          <a:bodyPr wrap="square" rtlCol="0">
            <a:spAutoFit/>
          </a:bodyPr>
          <a:lstStyle/>
          <a:p>
            <a:pPr marL="0" marR="0" lvl="0" indent="0" algn="ctr" defTabSz="914400" eaLnBrk="1" fontAlgn="auto" latinLnBrk="0" hangingPunct="1">
              <a:lnSpc>
                <a:spcPct val="130000"/>
              </a:lnSpc>
              <a:spcBef>
                <a:spcPts val="0"/>
              </a:spcBef>
              <a:spcAft>
                <a:spcPts val="0"/>
              </a:spcAft>
              <a:buClrTx/>
              <a:buSzTx/>
              <a:buFontTx/>
              <a:buNone/>
              <a:tabLst/>
              <a:defRPr/>
            </a:pPr>
            <a:r>
              <a:rPr kumimoji="0" lang="zh-CN" altLang="en-US" sz="20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第三章</a:t>
            </a:r>
          </a:p>
        </p:txBody>
      </p:sp>
      <p:sp>
        <p:nvSpPr>
          <p:cNvPr id="24" name="矩形 23"/>
          <p:cNvSpPr/>
          <p:nvPr userDrawn="1"/>
        </p:nvSpPr>
        <p:spPr>
          <a:xfrm rot="5400000">
            <a:off x="-207640" y="3648244"/>
            <a:ext cx="6336000" cy="36000"/>
          </a:xfrm>
          <a:prstGeom prst="rect">
            <a:avLst/>
          </a:prstGeom>
          <a:gradFill>
            <a:gsLst>
              <a:gs pos="49628">
                <a:srgbClr val="FF9504"/>
              </a:gs>
              <a:gs pos="2000">
                <a:sysClr val="window" lastClr="FFFFFF">
                  <a:alpha val="0"/>
                </a:sysClr>
              </a:gs>
              <a:gs pos="100000">
                <a:sysClr val="window" lastClr="FFFFFF">
                  <a:alpha val="0"/>
                </a:sysClr>
              </a:gs>
            </a:gsLst>
            <a:lin ang="10800000" scaled="1"/>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26" name="五边形 25"/>
          <p:cNvSpPr/>
          <p:nvPr userDrawn="1"/>
        </p:nvSpPr>
        <p:spPr>
          <a:xfrm flipH="1">
            <a:off x="11211743" y="5950072"/>
            <a:ext cx="986607" cy="504056"/>
          </a:xfrm>
          <a:prstGeom prst="homePlate">
            <a:avLst/>
          </a:prstGeom>
          <a:solidFill>
            <a:schemeClr val="bg1">
              <a:lumMod val="50000"/>
            </a:schemeClr>
          </a:solidFill>
          <a:ln w="25400" cap="flat" cmpd="sng" algn="ctr">
            <a:noFill/>
            <a:prstDash val="solid"/>
          </a:ln>
          <a:effectLst>
            <a:outerShdw blurRad="50800" dist="38100" dir="5400000" algn="t" rotWithShape="0">
              <a:prstClr val="black">
                <a:alpha val="40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kern="0">
              <a:solidFill>
                <a:sysClr val="window" lastClr="FFFFFF"/>
              </a:solidFill>
              <a:latin typeface="Calibri"/>
              <a:ea typeface="宋体"/>
            </a:endParaRPr>
          </a:p>
        </p:txBody>
      </p:sp>
      <p:sp>
        <p:nvSpPr>
          <p:cNvPr id="25" name="TextBox 15"/>
          <p:cNvSpPr txBox="1"/>
          <p:nvPr userDrawn="1"/>
        </p:nvSpPr>
        <p:spPr>
          <a:xfrm>
            <a:off x="11379831" y="6032823"/>
            <a:ext cx="650430" cy="338554"/>
          </a:xfrm>
          <a:prstGeom prst="rect">
            <a:avLst/>
          </a:prstGeom>
          <a:noFill/>
        </p:spPr>
        <p:txBody>
          <a:bodyPr wrap="square" rtlCol="0">
            <a:spAutoFit/>
          </a:bodyPr>
          <a:lstStyle/>
          <a:p>
            <a:pPr algn="ctr"/>
            <a:fld id="{2EEF1883-7A0E-4F66-9932-E581691AD397}" type="slidenum">
              <a:rPr lang="zh-CN" altLang="en-US" sz="1600" smtClean="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pPr algn="ctr"/>
              <a:t>‹#›</a:t>
            </a:fld>
            <a:r>
              <a:rPr lang="zh-CN" altLang="en-US" sz="1600"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 </a:t>
            </a:r>
            <a:endParaRPr lang="zh-CN" altLang="en-US" sz="1600" b="0"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27" name="椭圆 26"/>
          <p:cNvSpPr/>
          <p:nvPr userDrawn="1"/>
        </p:nvSpPr>
        <p:spPr>
          <a:xfrm>
            <a:off x="9987607" y="188640"/>
            <a:ext cx="1944216" cy="1944216"/>
          </a:xfrm>
          <a:prstGeom prst="ellipse">
            <a:avLst/>
          </a:prstGeom>
          <a:solidFill>
            <a:srgbClr val="FF93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lvl="0" algn="ctr"/>
            <a:endParaRPr lang="zh-CN" altLang="en-US"/>
          </a:p>
        </p:txBody>
      </p:sp>
      <p:sp>
        <p:nvSpPr>
          <p:cNvPr id="28" name="TextBox 15"/>
          <p:cNvSpPr txBox="1"/>
          <p:nvPr userDrawn="1"/>
        </p:nvSpPr>
        <p:spPr>
          <a:xfrm>
            <a:off x="10203631" y="1226210"/>
            <a:ext cx="1512167" cy="338554"/>
          </a:xfrm>
          <a:prstGeom prst="rect">
            <a:avLst/>
          </a:prstGeom>
          <a:noFill/>
        </p:spPr>
        <p:txBody>
          <a:bodyPr wrap="square" rtlCol="0">
            <a:spAutoFit/>
          </a:bodyPr>
          <a:lstStyle/>
          <a:p>
            <a:pPr algn="ctr"/>
            <a:r>
              <a:rPr lang="en-US" altLang="zh-CN" sz="1600" dirty="0">
                <a:solidFill>
                  <a:schemeClr val="bg1"/>
                </a:solidFill>
                <a:latin typeface="Agency FB" panose="020B0503020202020204" pitchFamily="34" charset="0"/>
                <a:ea typeface="Adobe 宋体 Std L" pitchFamily="18" charset="-122"/>
              </a:rPr>
              <a:t>Contents Page</a:t>
            </a:r>
          </a:p>
        </p:txBody>
      </p:sp>
      <p:sp>
        <p:nvSpPr>
          <p:cNvPr id="29" name="文本框 8"/>
          <p:cNvSpPr txBox="1"/>
          <p:nvPr userDrawn="1"/>
        </p:nvSpPr>
        <p:spPr>
          <a:xfrm>
            <a:off x="10203631" y="785676"/>
            <a:ext cx="1512167" cy="461665"/>
          </a:xfrm>
          <a:prstGeom prst="rect">
            <a:avLst/>
          </a:prstGeom>
          <a:noFill/>
        </p:spPr>
        <p:txBody>
          <a:bodyPr wrap="square" rtlCol="0">
            <a:spAutoFit/>
          </a:bodyPr>
          <a:lstStyle/>
          <a:p>
            <a:pPr algn="ctr"/>
            <a:r>
              <a:rPr lang="zh-CN" altLang="en-US" sz="2400" b="1" dirty="0">
                <a:solidFill>
                  <a:schemeClr val="bg1"/>
                </a:solidFill>
                <a:ea typeface="微软雅黑"/>
              </a:rPr>
              <a:t>目录页</a:t>
            </a:r>
          </a:p>
        </p:txBody>
      </p:sp>
    </p:spTree>
  </p:cSld>
  <p:clrMapOvr>
    <a:masterClrMapping/>
  </p:clrMapOvr>
  <mc:AlternateContent xmlns:mc="http://schemas.openxmlformats.org/markup-compatibility/2006" xmlns:p14="http://schemas.microsoft.com/office/powerpoint/2010/main">
    <mc:Choice Requires="p14">
      <p:transition spd="slow" p14:dur="1300">
        <p14:pan/>
      </p:transition>
    </mc:Choice>
    <mc:Fallback xmlns="">
      <p:transition spd="slow">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过渡页">
    <p:spTree>
      <p:nvGrpSpPr>
        <p:cNvPr id="1" name=""/>
        <p:cNvGrpSpPr/>
        <p:nvPr/>
      </p:nvGrpSpPr>
      <p:grpSpPr>
        <a:xfrm>
          <a:off x="0" y="0"/>
          <a:ext cx="0" cy="0"/>
          <a:chOff x="0" y="0"/>
          <a:chExt cx="0" cy="0"/>
        </a:xfrm>
      </p:grpSpPr>
      <p:sp>
        <p:nvSpPr>
          <p:cNvPr id="7" name="矩形 6"/>
          <p:cNvSpPr/>
          <p:nvPr userDrawn="1"/>
        </p:nvSpPr>
        <p:spPr>
          <a:xfrm>
            <a:off x="0" y="0"/>
            <a:ext cx="12198350" cy="6858000"/>
          </a:xfrm>
          <a:prstGeom prst="rect">
            <a:avLst/>
          </a:prstGeom>
          <a:solidFill>
            <a:srgbClr val="F8F8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2" name="五边形 11"/>
          <p:cNvSpPr/>
          <p:nvPr userDrawn="1"/>
        </p:nvSpPr>
        <p:spPr>
          <a:xfrm flipH="1">
            <a:off x="11211743" y="5950072"/>
            <a:ext cx="986607" cy="504056"/>
          </a:xfrm>
          <a:prstGeom prst="homePlate">
            <a:avLst/>
          </a:prstGeom>
          <a:solidFill>
            <a:schemeClr val="bg1">
              <a:lumMod val="50000"/>
            </a:schemeClr>
          </a:solidFill>
          <a:ln w="25400" cap="flat" cmpd="sng" algn="ctr">
            <a:noFill/>
            <a:prstDash val="solid"/>
          </a:ln>
          <a:effectLst>
            <a:outerShdw blurRad="50800" dist="38100" dir="5400000" algn="t" rotWithShape="0">
              <a:prstClr val="black">
                <a:alpha val="40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kern="0">
              <a:solidFill>
                <a:sysClr val="window" lastClr="FFFFFF"/>
              </a:solidFill>
              <a:latin typeface="Calibri"/>
              <a:ea typeface="宋体"/>
            </a:endParaRPr>
          </a:p>
        </p:txBody>
      </p:sp>
      <p:sp>
        <p:nvSpPr>
          <p:cNvPr id="13" name="TextBox 15"/>
          <p:cNvSpPr txBox="1"/>
          <p:nvPr userDrawn="1"/>
        </p:nvSpPr>
        <p:spPr>
          <a:xfrm>
            <a:off x="11379831" y="6032823"/>
            <a:ext cx="650430" cy="338554"/>
          </a:xfrm>
          <a:prstGeom prst="rect">
            <a:avLst/>
          </a:prstGeom>
          <a:noFill/>
        </p:spPr>
        <p:txBody>
          <a:bodyPr wrap="square" rtlCol="0">
            <a:spAutoFit/>
          </a:bodyPr>
          <a:lstStyle/>
          <a:p>
            <a:pPr algn="ctr"/>
            <a:fld id="{2EEF1883-7A0E-4F66-9932-E581691AD397}" type="slidenum">
              <a:rPr lang="zh-CN" altLang="en-US" sz="1600" smtClean="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pPr algn="ctr"/>
              <a:t>‹#›</a:t>
            </a:fld>
            <a:r>
              <a:rPr lang="zh-CN" altLang="en-US" sz="1600"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 </a:t>
            </a:r>
            <a:endParaRPr lang="zh-CN" altLang="en-US" sz="1600" b="0"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300">
        <p14:pan/>
      </p:transition>
    </mc:Choice>
    <mc:Fallback xmlns="">
      <p:transition spd="slow">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课程引入">
    <p:spTree>
      <p:nvGrpSpPr>
        <p:cNvPr id="1" name=""/>
        <p:cNvGrpSpPr/>
        <p:nvPr/>
      </p:nvGrpSpPr>
      <p:grpSpPr>
        <a:xfrm>
          <a:off x="0" y="0"/>
          <a:ext cx="0" cy="0"/>
          <a:chOff x="0" y="0"/>
          <a:chExt cx="0" cy="0"/>
        </a:xfrm>
      </p:grpSpPr>
      <p:sp>
        <p:nvSpPr>
          <p:cNvPr id="4" name="对角圆角矩形 3"/>
          <p:cNvSpPr/>
          <p:nvPr userDrawn="1"/>
        </p:nvSpPr>
        <p:spPr>
          <a:xfrm>
            <a:off x="5739135" y="260648"/>
            <a:ext cx="1008112" cy="360040"/>
          </a:xfrm>
          <a:prstGeom prst="round2DiagRect">
            <a:avLst/>
          </a:prstGeom>
          <a:solidFill>
            <a:srgbClr val="FF9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1400" dirty="0" smtClean="0">
                <a:latin typeface="微软雅黑" pitchFamily="34" charset="-122"/>
                <a:ea typeface="微软雅黑" pitchFamily="34" charset="-122"/>
              </a:rPr>
              <a:t>情景导入</a:t>
            </a:r>
            <a:endParaRPr lang="zh-CN" altLang="en-US" sz="1400" dirty="0">
              <a:latin typeface="微软雅黑" pitchFamily="34" charset="-122"/>
              <a:ea typeface="微软雅黑"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300">
        <p14:pan/>
      </p:transition>
    </mc:Choice>
    <mc:Fallback xmlns="">
      <p:transition spd="slow">
        <p:fade/>
      </p:transition>
    </mc:Fallback>
  </mc:AlternateContent>
  <p:extLst mod="1">
    <p:ext uri="{DCECCB84-F9BA-43D5-87BE-67443E8EF086}">
      <p15:sldGuideLst xmlns="" xmlns:p15="http://schemas.microsoft.com/office/powerpoint/2012/main">
        <p15:guide id="1" orient="horz" pos="2160" userDrawn="1">
          <p15:clr>
            <a:srgbClr val="FBAE40"/>
          </p15:clr>
        </p15:guide>
        <p15:guide id="2" pos="3842"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学习要求">
    <p:spTree>
      <p:nvGrpSpPr>
        <p:cNvPr id="1" name=""/>
        <p:cNvGrpSpPr/>
        <p:nvPr/>
      </p:nvGrpSpPr>
      <p:grpSpPr>
        <a:xfrm>
          <a:off x="0" y="0"/>
          <a:ext cx="0" cy="0"/>
          <a:chOff x="0" y="0"/>
          <a:chExt cx="0" cy="0"/>
        </a:xfrm>
      </p:grpSpPr>
      <p:sp>
        <p:nvSpPr>
          <p:cNvPr id="3" name="对角圆角矩形 2"/>
          <p:cNvSpPr/>
          <p:nvPr userDrawn="1"/>
        </p:nvSpPr>
        <p:spPr>
          <a:xfrm>
            <a:off x="6819255" y="260648"/>
            <a:ext cx="1008112" cy="360040"/>
          </a:xfrm>
          <a:prstGeom prst="round2DiagRect">
            <a:avLst/>
          </a:prstGeom>
          <a:solidFill>
            <a:srgbClr val="FF9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1400" dirty="0" smtClean="0">
                <a:latin typeface="微软雅黑" pitchFamily="34" charset="-122"/>
                <a:ea typeface="微软雅黑" pitchFamily="34" charset="-122"/>
              </a:rPr>
              <a:t>学习目标</a:t>
            </a:r>
            <a:endParaRPr lang="zh-CN" altLang="en-US" sz="1400" dirty="0">
              <a:latin typeface="微软雅黑" pitchFamily="34" charset="-122"/>
              <a:ea typeface="微软雅黑"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300">
        <p14:pan/>
      </p:transition>
    </mc:Choice>
    <mc:Fallback xmlns="">
      <p:transition spd="slow">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理论知识">
    <p:spTree>
      <p:nvGrpSpPr>
        <p:cNvPr id="1" name=""/>
        <p:cNvGrpSpPr/>
        <p:nvPr/>
      </p:nvGrpSpPr>
      <p:grpSpPr>
        <a:xfrm>
          <a:off x="0" y="0"/>
          <a:ext cx="0" cy="0"/>
          <a:chOff x="0" y="0"/>
          <a:chExt cx="0" cy="0"/>
        </a:xfrm>
      </p:grpSpPr>
      <p:sp>
        <p:nvSpPr>
          <p:cNvPr id="4" name="对角圆角矩形 3"/>
          <p:cNvSpPr/>
          <p:nvPr userDrawn="1"/>
        </p:nvSpPr>
        <p:spPr>
          <a:xfrm>
            <a:off x="7827367" y="260648"/>
            <a:ext cx="1008112" cy="360040"/>
          </a:xfrm>
          <a:prstGeom prst="round2DiagRect">
            <a:avLst/>
          </a:prstGeom>
          <a:solidFill>
            <a:srgbClr val="FF9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1400" dirty="0" smtClean="0">
                <a:latin typeface="微软雅黑" pitchFamily="34" charset="-122"/>
                <a:ea typeface="微软雅黑" pitchFamily="34" charset="-122"/>
              </a:rPr>
              <a:t>理论知识</a:t>
            </a:r>
            <a:endParaRPr lang="zh-CN" altLang="en-US" sz="1400" dirty="0">
              <a:latin typeface="微软雅黑" pitchFamily="34" charset="-122"/>
              <a:ea typeface="微软雅黑" pitchFamily="34" charset="-122"/>
            </a:endParaRPr>
          </a:p>
        </p:txBody>
      </p:sp>
      <p:sp>
        <p:nvSpPr>
          <p:cNvPr id="3" name="椭圆 14"/>
          <p:cNvSpPr>
            <a:spLocks noChangeAspect="1"/>
          </p:cNvSpPr>
          <p:nvPr userDrawn="1"/>
        </p:nvSpPr>
        <p:spPr bwMode="auto">
          <a:xfrm>
            <a:off x="842591" y="102542"/>
            <a:ext cx="461605" cy="590154"/>
          </a:xfrm>
          <a:custGeom>
            <a:avLst/>
            <a:gdLst>
              <a:gd name="connsiteX0" fmla="*/ 341785 w 683568"/>
              <a:gd name="connsiteY0" fmla="*/ 75471 h 864094"/>
              <a:gd name="connsiteX1" fmla="*/ 117720 w 683568"/>
              <a:gd name="connsiteY1" fmla="*/ 299536 h 864094"/>
              <a:gd name="connsiteX2" fmla="*/ 341785 w 683568"/>
              <a:gd name="connsiteY2" fmla="*/ 523601 h 864094"/>
              <a:gd name="connsiteX3" fmla="*/ 341785 w 683568"/>
              <a:gd name="connsiteY3" fmla="*/ 75471 h 864094"/>
              <a:gd name="connsiteX4" fmla="*/ 341784 w 683568"/>
              <a:gd name="connsiteY4" fmla="*/ 0 h 864094"/>
              <a:gd name="connsiteX5" fmla="*/ 683568 w 683568"/>
              <a:gd name="connsiteY5" fmla="*/ 341784 h 864094"/>
              <a:gd name="connsiteX6" fmla="*/ 577183 w 683568"/>
              <a:gd name="connsiteY6" fmla="*/ 588642 h 864094"/>
              <a:gd name="connsiteX7" fmla="*/ 341597 w 683568"/>
              <a:gd name="connsiteY7" fmla="*/ 864094 h 864094"/>
              <a:gd name="connsiteX8" fmla="*/ 105111 w 683568"/>
              <a:gd name="connsiteY8" fmla="*/ 587591 h 864094"/>
              <a:gd name="connsiteX9" fmla="*/ 59857 w 683568"/>
              <a:gd name="connsiteY9" fmla="*/ 534679 h 864094"/>
              <a:gd name="connsiteX10" fmla="*/ 59306 w 683568"/>
              <a:gd name="connsiteY10" fmla="*/ 534035 h 864094"/>
              <a:gd name="connsiteX11" fmla="*/ 59325 w 683568"/>
              <a:gd name="connsiteY11" fmla="*/ 534035 h 864094"/>
              <a:gd name="connsiteX12" fmla="*/ 0 w 683568"/>
              <a:gd name="connsiteY12" fmla="*/ 341784 h 864094"/>
              <a:gd name="connsiteX13" fmla="*/ 341784 w 683568"/>
              <a:gd name="connsiteY13" fmla="*/ 0 h 864094"/>
              <a:gd name="connsiteX0" fmla="*/ 341785 w 683568"/>
              <a:gd name="connsiteY0" fmla="*/ 523601 h 864094"/>
              <a:gd name="connsiteX1" fmla="*/ 117720 w 683568"/>
              <a:gd name="connsiteY1" fmla="*/ 299536 h 864094"/>
              <a:gd name="connsiteX2" fmla="*/ 341785 w 683568"/>
              <a:gd name="connsiteY2" fmla="*/ 523601 h 864094"/>
              <a:gd name="connsiteX3" fmla="*/ 341784 w 683568"/>
              <a:gd name="connsiteY3" fmla="*/ 0 h 864094"/>
              <a:gd name="connsiteX4" fmla="*/ 683568 w 683568"/>
              <a:gd name="connsiteY4" fmla="*/ 341784 h 864094"/>
              <a:gd name="connsiteX5" fmla="*/ 577183 w 683568"/>
              <a:gd name="connsiteY5" fmla="*/ 588642 h 864094"/>
              <a:gd name="connsiteX6" fmla="*/ 341597 w 683568"/>
              <a:gd name="connsiteY6" fmla="*/ 864094 h 864094"/>
              <a:gd name="connsiteX7" fmla="*/ 105111 w 683568"/>
              <a:gd name="connsiteY7" fmla="*/ 587591 h 864094"/>
              <a:gd name="connsiteX8" fmla="*/ 59857 w 683568"/>
              <a:gd name="connsiteY8" fmla="*/ 534679 h 864094"/>
              <a:gd name="connsiteX9" fmla="*/ 59306 w 683568"/>
              <a:gd name="connsiteY9" fmla="*/ 534035 h 864094"/>
              <a:gd name="connsiteX10" fmla="*/ 59325 w 683568"/>
              <a:gd name="connsiteY10" fmla="*/ 534035 h 864094"/>
              <a:gd name="connsiteX11" fmla="*/ 0 w 683568"/>
              <a:gd name="connsiteY11" fmla="*/ 341784 h 864094"/>
              <a:gd name="connsiteX12" fmla="*/ 341784 w 683568"/>
              <a:gd name="connsiteY12" fmla="*/ 0 h 864094"/>
              <a:gd name="connsiteX0" fmla="*/ 341784 w 683568"/>
              <a:gd name="connsiteY0" fmla="*/ 0 h 864094"/>
              <a:gd name="connsiteX1" fmla="*/ 683568 w 683568"/>
              <a:gd name="connsiteY1" fmla="*/ 341784 h 864094"/>
              <a:gd name="connsiteX2" fmla="*/ 577183 w 683568"/>
              <a:gd name="connsiteY2" fmla="*/ 588642 h 864094"/>
              <a:gd name="connsiteX3" fmla="*/ 341597 w 683568"/>
              <a:gd name="connsiteY3" fmla="*/ 864094 h 864094"/>
              <a:gd name="connsiteX4" fmla="*/ 105111 w 683568"/>
              <a:gd name="connsiteY4" fmla="*/ 587591 h 864094"/>
              <a:gd name="connsiteX5" fmla="*/ 59857 w 683568"/>
              <a:gd name="connsiteY5" fmla="*/ 534679 h 864094"/>
              <a:gd name="connsiteX6" fmla="*/ 59306 w 683568"/>
              <a:gd name="connsiteY6" fmla="*/ 534035 h 864094"/>
              <a:gd name="connsiteX7" fmla="*/ 59325 w 683568"/>
              <a:gd name="connsiteY7" fmla="*/ 534035 h 864094"/>
              <a:gd name="connsiteX8" fmla="*/ 0 w 683568"/>
              <a:gd name="connsiteY8" fmla="*/ 341784 h 864094"/>
              <a:gd name="connsiteX9" fmla="*/ 341784 w 683568"/>
              <a:gd name="connsiteY9" fmla="*/ 0 h 8640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83568" h="864094">
                <a:moveTo>
                  <a:pt x="341784" y="0"/>
                </a:moveTo>
                <a:cubicBezTo>
                  <a:pt x="530546" y="0"/>
                  <a:pt x="683568" y="153022"/>
                  <a:pt x="683568" y="341784"/>
                </a:cubicBezTo>
                <a:cubicBezTo>
                  <a:pt x="683568" y="439085"/>
                  <a:pt x="642909" y="526890"/>
                  <a:pt x="577183" y="588642"/>
                </a:cubicBezTo>
                <a:lnTo>
                  <a:pt x="341597" y="864094"/>
                </a:lnTo>
                <a:lnTo>
                  <a:pt x="105111" y="587591"/>
                </a:lnTo>
                <a:cubicBezTo>
                  <a:pt x="87976" y="571864"/>
                  <a:pt x="72869" y="554041"/>
                  <a:pt x="59857" y="534679"/>
                </a:cubicBezTo>
                <a:lnTo>
                  <a:pt x="59306" y="534035"/>
                </a:lnTo>
                <a:lnTo>
                  <a:pt x="59325" y="534035"/>
                </a:lnTo>
                <a:cubicBezTo>
                  <a:pt x="21845" y="479324"/>
                  <a:pt x="0" y="413105"/>
                  <a:pt x="0" y="341784"/>
                </a:cubicBezTo>
                <a:cubicBezTo>
                  <a:pt x="0" y="153022"/>
                  <a:pt x="153022" y="0"/>
                  <a:pt x="341784" y="0"/>
                </a:cubicBezTo>
                <a:close/>
              </a:path>
            </a:pathLst>
          </a:custGeom>
          <a:solidFill>
            <a:srgbClr val="FF9300"/>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extLst>
      <p:ext uri="{BB962C8B-B14F-4D97-AF65-F5344CB8AC3E}">
        <p14:creationId xmlns:p14="http://schemas.microsoft.com/office/powerpoint/2010/main" val="1645785023"/>
      </p:ext>
    </p:extLst>
  </p:cSld>
  <p:clrMapOvr>
    <a:masterClrMapping/>
  </p:clrMapOvr>
  <mc:AlternateContent xmlns:mc="http://schemas.openxmlformats.org/markup-compatibility/2006" xmlns:p14="http://schemas.microsoft.com/office/powerpoint/2010/main">
    <mc:Choice Requires="p14">
      <p:transition spd="slow" p14:dur="1300">
        <p14:pan/>
      </p:transition>
    </mc:Choice>
    <mc:Fallback xmlns="">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实践技能">
    <p:spTree>
      <p:nvGrpSpPr>
        <p:cNvPr id="1" name=""/>
        <p:cNvGrpSpPr/>
        <p:nvPr/>
      </p:nvGrpSpPr>
      <p:grpSpPr>
        <a:xfrm>
          <a:off x="0" y="0"/>
          <a:ext cx="0" cy="0"/>
          <a:chOff x="0" y="0"/>
          <a:chExt cx="0" cy="0"/>
        </a:xfrm>
      </p:grpSpPr>
      <p:sp>
        <p:nvSpPr>
          <p:cNvPr id="4" name="对角圆角矩形 3"/>
          <p:cNvSpPr/>
          <p:nvPr userDrawn="1"/>
        </p:nvSpPr>
        <p:spPr>
          <a:xfrm>
            <a:off x="8907487" y="260648"/>
            <a:ext cx="1008112" cy="360040"/>
          </a:xfrm>
          <a:prstGeom prst="round2DiagRect">
            <a:avLst/>
          </a:prstGeom>
          <a:solidFill>
            <a:srgbClr val="FF9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1400" dirty="0" smtClean="0">
                <a:latin typeface="微软雅黑" pitchFamily="34" charset="-122"/>
                <a:ea typeface="微软雅黑" pitchFamily="34" charset="-122"/>
              </a:rPr>
              <a:t>实践技能</a:t>
            </a:r>
            <a:endParaRPr lang="zh-CN" altLang="en-US" sz="1400" dirty="0">
              <a:latin typeface="微软雅黑" pitchFamily="34" charset="-122"/>
              <a:ea typeface="微软雅黑" pitchFamily="34" charset="-122"/>
            </a:endParaRPr>
          </a:p>
        </p:txBody>
      </p:sp>
      <p:sp>
        <p:nvSpPr>
          <p:cNvPr id="3" name="椭圆 14"/>
          <p:cNvSpPr>
            <a:spLocks noChangeAspect="1"/>
          </p:cNvSpPr>
          <p:nvPr userDrawn="1"/>
        </p:nvSpPr>
        <p:spPr bwMode="auto">
          <a:xfrm>
            <a:off x="842591" y="102542"/>
            <a:ext cx="461605" cy="590154"/>
          </a:xfrm>
          <a:custGeom>
            <a:avLst/>
            <a:gdLst>
              <a:gd name="connsiteX0" fmla="*/ 341785 w 683568"/>
              <a:gd name="connsiteY0" fmla="*/ 75471 h 864094"/>
              <a:gd name="connsiteX1" fmla="*/ 117720 w 683568"/>
              <a:gd name="connsiteY1" fmla="*/ 299536 h 864094"/>
              <a:gd name="connsiteX2" fmla="*/ 341785 w 683568"/>
              <a:gd name="connsiteY2" fmla="*/ 523601 h 864094"/>
              <a:gd name="connsiteX3" fmla="*/ 341785 w 683568"/>
              <a:gd name="connsiteY3" fmla="*/ 75471 h 864094"/>
              <a:gd name="connsiteX4" fmla="*/ 341784 w 683568"/>
              <a:gd name="connsiteY4" fmla="*/ 0 h 864094"/>
              <a:gd name="connsiteX5" fmla="*/ 683568 w 683568"/>
              <a:gd name="connsiteY5" fmla="*/ 341784 h 864094"/>
              <a:gd name="connsiteX6" fmla="*/ 577183 w 683568"/>
              <a:gd name="connsiteY6" fmla="*/ 588642 h 864094"/>
              <a:gd name="connsiteX7" fmla="*/ 341597 w 683568"/>
              <a:gd name="connsiteY7" fmla="*/ 864094 h 864094"/>
              <a:gd name="connsiteX8" fmla="*/ 105111 w 683568"/>
              <a:gd name="connsiteY8" fmla="*/ 587591 h 864094"/>
              <a:gd name="connsiteX9" fmla="*/ 59857 w 683568"/>
              <a:gd name="connsiteY9" fmla="*/ 534679 h 864094"/>
              <a:gd name="connsiteX10" fmla="*/ 59306 w 683568"/>
              <a:gd name="connsiteY10" fmla="*/ 534035 h 864094"/>
              <a:gd name="connsiteX11" fmla="*/ 59325 w 683568"/>
              <a:gd name="connsiteY11" fmla="*/ 534035 h 864094"/>
              <a:gd name="connsiteX12" fmla="*/ 0 w 683568"/>
              <a:gd name="connsiteY12" fmla="*/ 341784 h 864094"/>
              <a:gd name="connsiteX13" fmla="*/ 341784 w 683568"/>
              <a:gd name="connsiteY13" fmla="*/ 0 h 864094"/>
              <a:gd name="connsiteX0" fmla="*/ 341785 w 683568"/>
              <a:gd name="connsiteY0" fmla="*/ 523601 h 864094"/>
              <a:gd name="connsiteX1" fmla="*/ 117720 w 683568"/>
              <a:gd name="connsiteY1" fmla="*/ 299536 h 864094"/>
              <a:gd name="connsiteX2" fmla="*/ 341785 w 683568"/>
              <a:gd name="connsiteY2" fmla="*/ 523601 h 864094"/>
              <a:gd name="connsiteX3" fmla="*/ 341784 w 683568"/>
              <a:gd name="connsiteY3" fmla="*/ 0 h 864094"/>
              <a:gd name="connsiteX4" fmla="*/ 683568 w 683568"/>
              <a:gd name="connsiteY4" fmla="*/ 341784 h 864094"/>
              <a:gd name="connsiteX5" fmla="*/ 577183 w 683568"/>
              <a:gd name="connsiteY5" fmla="*/ 588642 h 864094"/>
              <a:gd name="connsiteX6" fmla="*/ 341597 w 683568"/>
              <a:gd name="connsiteY6" fmla="*/ 864094 h 864094"/>
              <a:gd name="connsiteX7" fmla="*/ 105111 w 683568"/>
              <a:gd name="connsiteY7" fmla="*/ 587591 h 864094"/>
              <a:gd name="connsiteX8" fmla="*/ 59857 w 683568"/>
              <a:gd name="connsiteY8" fmla="*/ 534679 h 864094"/>
              <a:gd name="connsiteX9" fmla="*/ 59306 w 683568"/>
              <a:gd name="connsiteY9" fmla="*/ 534035 h 864094"/>
              <a:gd name="connsiteX10" fmla="*/ 59325 w 683568"/>
              <a:gd name="connsiteY10" fmla="*/ 534035 h 864094"/>
              <a:gd name="connsiteX11" fmla="*/ 0 w 683568"/>
              <a:gd name="connsiteY11" fmla="*/ 341784 h 864094"/>
              <a:gd name="connsiteX12" fmla="*/ 341784 w 683568"/>
              <a:gd name="connsiteY12" fmla="*/ 0 h 864094"/>
              <a:gd name="connsiteX0" fmla="*/ 341784 w 683568"/>
              <a:gd name="connsiteY0" fmla="*/ 0 h 864094"/>
              <a:gd name="connsiteX1" fmla="*/ 683568 w 683568"/>
              <a:gd name="connsiteY1" fmla="*/ 341784 h 864094"/>
              <a:gd name="connsiteX2" fmla="*/ 577183 w 683568"/>
              <a:gd name="connsiteY2" fmla="*/ 588642 h 864094"/>
              <a:gd name="connsiteX3" fmla="*/ 341597 w 683568"/>
              <a:gd name="connsiteY3" fmla="*/ 864094 h 864094"/>
              <a:gd name="connsiteX4" fmla="*/ 105111 w 683568"/>
              <a:gd name="connsiteY4" fmla="*/ 587591 h 864094"/>
              <a:gd name="connsiteX5" fmla="*/ 59857 w 683568"/>
              <a:gd name="connsiteY5" fmla="*/ 534679 h 864094"/>
              <a:gd name="connsiteX6" fmla="*/ 59306 w 683568"/>
              <a:gd name="connsiteY6" fmla="*/ 534035 h 864094"/>
              <a:gd name="connsiteX7" fmla="*/ 59325 w 683568"/>
              <a:gd name="connsiteY7" fmla="*/ 534035 h 864094"/>
              <a:gd name="connsiteX8" fmla="*/ 0 w 683568"/>
              <a:gd name="connsiteY8" fmla="*/ 341784 h 864094"/>
              <a:gd name="connsiteX9" fmla="*/ 341784 w 683568"/>
              <a:gd name="connsiteY9" fmla="*/ 0 h 8640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83568" h="864094">
                <a:moveTo>
                  <a:pt x="341784" y="0"/>
                </a:moveTo>
                <a:cubicBezTo>
                  <a:pt x="530546" y="0"/>
                  <a:pt x="683568" y="153022"/>
                  <a:pt x="683568" y="341784"/>
                </a:cubicBezTo>
                <a:cubicBezTo>
                  <a:pt x="683568" y="439085"/>
                  <a:pt x="642909" y="526890"/>
                  <a:pt x="577183" y="588642"/>
                </a:cubicBezTo>
                <a:lnTo>
                  <a:pt x="341597" y="864094"/>
                </a:lnTo>
                <a:lnTo>
                  <a:pt x="105111" y="587591"/>
                </a:lnTo>
                <a:cubicBezTo>
                  <a:pt x="87976" y="571864"/>
                  <a:pt x="72869" y="554041"/>
                  <a:pt x="59857" y="534679"/>
                </a:cubicBezTo>
                <a:lnTo>
                  <a:pt x="59306" y="534035"/>
                </a:lnTo>
                <a:lnTo>
                  <a:pt x="59325" y="534035"/>
                </a:lnTo>
                <a:cubicBezTo>
                  <a:pt x="21845" y="479324"/>
                  <a:pt x="0" y="413105"/>
                  <a:pt x="0" y="341784"/>
                </a:cubicBezTo>
                <a:cubicBezTo>
                  <a:pt x="0" y="153022"/>
                  <a:pt x="153022" y="0"/>
                  <a:pt x="341784" y="0"/>
                </a:cubicBezTo>
                <a:close/>
              </a:path>
            </a:pathLst>
          </a:custGeom>
          <a:solidFill>
            <a:srgbClr val="FF9300"/>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extLst>
      <p:ext uri="{BB962C8B-B14F-4D97-AF65-F5344CB8AC3E}">
        <p14:creationId xmlns:p14="http://schemas.microsoft.com/office/powerpoint/2010/main" val="2053170356"/>
      </p:ext>
    </p:extLst>
  </p:cSld>
  <p:clrMapOvr>
    <a:masterClrMapping/>
  </p:clrMapOvr>
  <mc:AlternateContent xmlns:mc="http://schemas.openxmlformats.org/markup-compatibility/2006" xmlns:p14="http://schemas.microsoft.com/office/powerpoint/2010/main">
    <mc:Choice Requires="p14">
      <p:transition spd="slow" p14:dur="1300">
        <p14:pan/>
      </p:transition>
    </mc:Choice>
    <mc:Fallback xmlns="">
      <p:transition spd="slow">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学习小结">
    <p:spTree>
      <p:nvGrpSpPr>
        <p:cNvPr id="1" name=""/>
        <p:cNvGrpSpPr/>
        <p:nvPr/>
      </p:nvGrpSpPr>
      <p:grpSpPr>
        <a:xfrm>
          <a:off x="0" y="0"/>
          <a:ext cx="0" cy="0"/>
          <a:chOff x="0" y="0"/>
          <a:chExt cx="0" cy="0"/>
        </a:xfrm>
      </p:grpSpPr>
      <p:sp>
        <p:nvSpPr>
          <p:cNvPr id="4" name="对角圆角矩形 3"/>
          <p:cNvSpPr/>
          <p:nvPr userDrawn="1"/>
        </p:nvSpPr>
        <p:spPr>
          <a:xfrm>
            <a:off x="9843591" y="260648"/>
            <a:ext cx="1008112" cy="360040"/>
          </a:xfrm>
          <a:prstGeom prst="round2DiagRect">
            <a:avLst/>
          </a:prstGeom>
          <a:solidFill>
            <a:srgbClr val="FF9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1400" dirty="0" smtClean="0">
                <a:latin typeface="微软雅黑" pitchFamily="34" charset="-122"/>
                <a:ea typeface="微软雅黑" pitchFamily="34" charset="-122"/>
              </a:rPr>
              <a:t>学习小结</a:t>
            </a:r>
            <a:endParaRPr lang="zh-CN" altLang="en-US" sz="1400" dirty="0">
              <a:latin typeface="微软雅黑" pitchFamily="34" charset="-122"/>
              <a:ea typeface="微软雅黑" pitchFamily="34" charset="-122"/>
            </a:endParaRPr>
          </a:p>
        </p:txBody>
      </p:sp>
    </p:spTree>
    <p:extLst>
      <p:ext uri="{BB962C8B-B14F-4D97-AF65-F5344CB8AC3E}">
        <p14:creationId xmlns:p14="http://schemas.microsoft.com/office/powerpoint/2010/main" val="1581438107"/>
      </p:ext>
    </p:extLst>
  </p:cSld>
  <p:clrMapOvr>
    <a:masterClrMapping/>
  </p:clrMapOvr>
  <mc:AlternateContent xmlns:mc="http://schemas.openxmlformats.org/markup-compatibility/2006" xmlns:p14="http://schemas.microsoft.com/office/powerpoint/2010/main">
    <mc:Choice Requires="p14">
      <p:transition spd="slow" p14:dur="1300">
        <p14:pan/>
      </p:transition>
    </mc:Choice>
    <mc:Fallback xmlns="">
      <p:transition spd="slow">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自主学习">
    <p:spTree>
      <p:nvGrpSpPr>
        <p:cNvPr id="1" name=""/>
        <p:cNvGrpSpPr/>
        <p:nvPr/>
      </p:nvGrpSpPr>
      <p:grpSpPr>
        <a:xfrm>
          <a:off x="0" y="0"/>
          <a:ext cx="0" cy="0"/>
          <a:chOff x="0" y="0"/>
          <a:chExt cx="0" cy="0"/>
        </a:xfrm>
      </p:grpSpPr>
      <p:sp>
        <p:nvSpPr>
          <p:cNvPr id="4" name="对角圆角矩形 3"/>
          <p:cNvSpPr/>
          <p:nvPr userDrawn="1"/>
        </p:nvSpPr>
        <p:spPr>
          <a:xfrm>
            <a:off x="10923711" y="260648"/>
            <a:ext cx="1008112" cy="360040"/>
          </a:xfrm>
          <a:prstGeom prst="round2DiagRect">
            <a:avLst/>
          </a:prstGeom>
          <a:solidFill>
            <a:srgbClr val="FF9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1400" dirty="0" smtClean="0">
                <a:latin typeface="微软雅黑" pitchFamily="34" charset="-122"/>
                <a:ea typeface="微软雅黑" pitchFamily="34" charset="-122"/>
              </a:rPr>
              <a:t>自主学习</a:t>
            </a:r>
            <a:endParaRPr lang="zh-CN" altLang="en-US" sz="1400" dirty="0">
              <a:latin typeface="微软雅黑" pitchFamily="34" charset="-122"/>
              <a:ea typeface="微软雅黑" pitchFamily="34" charset="-122"/>
            </a:endParaRPr>
          </a:p>
        </p:txBody>
      </p:sp>
    </p:spTree>
    <p:extLst>
      <p:ext uri="{BB962C8B-B14F-4D97-AF65-F5344CB8AC3E}">
        <p14:creationId xmlns:p14="http://schemas.microsoft.com/office/powerpoint/2010/main" val="168941119"/>
      </p:ext>
    </p:extLst>
  </p:cSld>
  <p:clrMapOvr>
    <a:masterClrMapping/>
  </p:clrMapOvr>
  <mc:AlternateContent xmlns:mc="http://schemas.openxmlformats.org/markup-compatibility/2006" xmlns:p14="http://schemas.microsoft.com/office/powerpoint/2010/main">
    <mc:Choice Requires="p14">
      <p:transition spd="slow" p14:dur="1300">
        <p14:pan/>
      </p:transition>
    </mc:Choice>
    <mc:Fallback xmlns="">
      <p:transition spd="slow">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8F8F8"/>
        </a:solidFill>
        <a:effectLst/>
      </p:bgPr>
    </p:bg>
    <p:spTree>
      <p:nvGrpSpPr>
        <p:cNvPr id="1" name=""/>
        <p:cNvGrpSpPr/>
        <p:nvPr/>
      </p:nvGrpSpPr>
      <p:grpSpPr>
        <a:xfrm>
          <a:off x="0" y="0"/>
          <a:ext cx="0" cy="0"/>
          <a:chOff x="0" y="0"/>
          <a:chExt cx="0" cy="0"/>
        </a:xfrm>
      </p:grpSpPr>
      <p:sp>
        <p:nvSpPr>
          <p:cNvPr id="7" name="矩形 6"/>
          <p:cNvSpPr/>
          <p:nvPr userDrawn="1"/>
        </p:nvSpPr>
        <p:spPr>
          <a:xfrm>
            <a:off x="0" y="692656"/>
            <a:ext cx="12198350" cy="144000"/>
          </a:xfrm>
          <a:prstGeom prst="rect">
            <a:avLst/>
          </a:prstGeom>
          <a:solidFill>
            <a:srgbClr val="2121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对角圆角矩形 8"/>
          <p:cNvSpPr/>
          <p:nvPr userDrawn="1"/>
        </p:nvSpPr>
        <p:spPr>
          <a:xfrm>
            <a:off x="8699556" y="188640"/>
            <a:ext cx="1260000" cy="468000"/>
          </a:xfrm>
          <a:prstGeom prst="round2Diag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1400" dirty="0" smtClean="0">
                <a:solidFill>
                  <a:schemeClr val="tx1">
                    <a:lumMod val="65000"/>
                    <a:lumOff val="35000"/>
                  </a:schemeClr>
                </a:solidFill>
                <a:latin typeface="微软雅黑" pitchFamily="34" charset="-122"/>
                <a:ea typeface="微软雅黑" pitchFamily="34" charset="-122"/>
              </a:rPr>
              <a:t>实践技能</a:t>
            </a:r>
            <a:endParaRPr lang="zh-CN" altLang="en-US" sz="1400" dirty="0">
              <a:solidFill>
                <a:schemeClr val="tx1">
                  <a:lumMod val="65000"/>
                  <a:lumOff val="35000"/>
                </a:schemeClr>
              </a:solidFill>
              <a:latin typeface="微软雅黑" pitchFamily="34" charset="-122"/>
              <a:ea typeface="微软雅黑" pitchFamily="34" charset="-122"/>
            </a:endParaRPr>
          </a:p>
        </p:txBody>
      </p:sp>
      <p:sp>
        <p:nvSpPr>
          <p:cNvPr id="2" name="矩形 1"/>
          <p:cNvSpPr/>
          <p:nvPr userDrawn="1"/>
        </p:nvSpPr>
        <p:spPr>
          <a:xfrm>
            <a:off x="788618" y="692656"/>
            <a:ext cx="612000" cy="144000"/>
          </a:xfrm>
          <a:prstGeom prst="rect">
            <a:avLst/>
          </a:prstGeom>
          <a:solidFill>
            <a:srgbClr val="FF9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对角圆角矩形 19"/>
          <p:cNvSpPr/>
          <p:nvPr userDrawn="1"/>
        </p:nvSpPr>
        <p:spPr>
          <a:xfrm>
            <a:off x="9721693" y="188640"/>
            <a:ext cx="1260000" cy="468000"/>
          </a:xfrm>
          <a:prstGeom prst="round2Diag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1400" dirty="0" smtClean="0">
                <a:solidFill>
                  <a:schemeClr val="tx1">
                    <a:lumMod val="65000"/>
                    <a:lumOff val="35000"/>
                  </a:schemeClr>
                </a:solidFill>
                <a:latin typeface="微软雅黑" pitchFamily="34" charset="-122"/>
                <a:ea typeface="微软雅黑" pitchFamily="34" charset="-122"/>
              </a:rPr>
              <a:t>学习小结</a:t>
            </a:r>
            <a:endParaRPr lang="zh-CN" altLang="en-US" sz="1400" dirty="0">
              <a:solidFill>
                <a:schemeClr val="tx1">
                  <a:lumMod val="65000"/>
                  <a:lumOff val="35000"/>
                </a:schemeClr>
              </a:solidFill>
              <a:latin typeface="微软雅黑" pitchFamily="34" charset="-122"/>
              <a:ea typeface="微软雅黑" pitchFamily="34" charset="-122"/>
            </a:endParaRPr>
          </a:p>
        </p:txBody>
      </p:sp>
      <p:sp>
        <p:nvSpPr>
          <p:cNvPr id="21" name="对角圆角矩形 20"/>
          <p:cNvSpPr/>
          <p:nvPr userDrawn="1"/>
        </p:nvSpPr>
        <p:spPr>
          <a:xfrm>
            <a:off x="10743831" y="188640"/>
            <a:ext cx="1260000" cy="468000"/>
          </a:xfrm>
          <a:prstGeom prst="round2Diag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1400" dirty="0" smtClean="0">
                <a:solidFill>
                  <a:schemeClr val="tx1">
                    <a:lumMod val="65000"/>
                    <a:lumOff val="35000"/>
                  </a:schemeClr>
                </a:solidFill>
                <a:latin typeface="微软雅黑" pitchFamily="34" charset="-122"/>
                <a:ea typeface="微软雅黑" pitchFamily="34" charset="-122"/>
              </a:rPr>
              <a:t>自主学习</a:t>
            </a:r>
            <a:endParaRPr lang="zh-CN" altLang="en-US" sz="1400" dirty="0">
              <a:solidFill>
                <a:schemeClr val="tx1">
                  <a:lumMod val="65000"/>
                  <a:lumOff val="35000"/>
                </a:schemeClr>
              </a:solidFill>
              <a:latin typeface="微软雅黑" pitchFamily="34" charset="-122"/>
              <a:ea typeface="微软雅黑" pitchFamily="34" charset="-122"/>
            </a:endParaRPr>
          </a:p>
        </p:txBody>
      </p:sp>
      <p:sp>
        <p:nvSpPr>
          <p:cNvPr id="10" name="对角圆角矩形 9"/>
          <p:cNvSpPr/>
          <p:nvPr userDrawn="1"/>
        </p:nvSpPr>
        <p:spPr>
          <a:xfrm>
            <a:off x="5633145" y="188640"/>
            <a:ext cx="1260000" cy="468000"/>
          </a:xfrm>
          <a:prstGeom prst="round2Diag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1400" dirty="0" smtClean="0">
                <a:solidFill>
                  <a:schemeClr val="tx1">
                    <a:lumMod val="65000"/>
                    <a:lumOff val="35000"/>
                  </a:schemeClr>
                </a:solidFill>
                <a:latin typeface="微软雅黑" pitchFamily="34" charset="-122"/>
                <a:ea typeface="微软雅黑" pitchFamily="34" charset="-122"/>
              </a:rPr>
              <a:t>情景导入</a:t>
            </a:r>
            <a:endParaRPr lang="zh-CN" altLang="en-US" sz="1400" dirty="0">
              <a:solidFill>
                <a:schemeClr val="tx1">
                  <a:lumMod val="65000"/>
                  <a:lumOff val="35000"/>
                </a:schemeClr>
              </a:solidFill>
              <a:latin typeface="微软雅黑" pitchFamily="34" charset="-122"/>
              <a:ea typeface="微软雅黑" pitchFamily="34" charset="-122"/>
            </a:endParaRPr>
          </a:p>
        </p:txBody>
      </p:sp>
      <p:sp>
        <p:nvSpPr>
          <p:cNvPr id="11" name="对角圆角矩形 10"/>
          <p:cNvSpPr/>
          <p:nvPr userDrawn="1"/>
        </p:nvSpPr>
        <p:spPr>
          <a:xfrm>
            <a:off x="6655282" y="188640"/>
            <a:ext cx="1260000" cy="468000"/>
          </a:xfrm>
          <a:prstGeom prst="round2Diag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1400" dirty="0" smtClean="0">
                <a:solidFill>
                  <a:schemeClr val="tx1">
                    <a:lumMod val="65000"/>
                    <a:lumOff val="35000"/>
                  </a:schemeClr>
                </a:solidFill>
                <a:latin typeface="微软雅黑" pitchFamily="34" charset="-122"/>
                <a:ea typeface="微软雅黑" pitchFamily="34" charset="-122"/>
              </a:rPr>
              <a:t>学习要求</a:t>
            </a:r>
            <a:endParaRPr lang="zh-CN" altLang="en-US" sz="1400" dirty="0">
              <a:solidFill>
                <a:schemeClr val="tx1">
                  <a:lumMod val="65000"/>
                  <a:lumOff val="35000"/>
                </a:schemeClr>
              </a:solidFill>
              <a:latin typeface="微软雅黑" pitchFamily="34" charset="-122"/>
              <a:ea typeface="微软雅黑" pitchFamily="34" charset="-122"/>
            </a:endParaRPr>
          </a:p>
        </p:txBody>
      </p:sp>
      <p:sp>
        <p:nvSpPr>
          <p:cNvPr id="12" name="对角圆角矩形 11"/>
          <p:cNvSpPr/>
          <p:nvPr userDrawn="1"/>
        </p:nvSpPr>
        <p:spPr>
          <a:xfrm>
            <a:off x="7677419" y="188640"/>
            <a:ext cx="1260000" cy="468000"/>
          </a:xfrm>
          <a:prstGeom prst="round2Diag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1400" dirty="0" smtClean="0">
                <a:solidFill>
                  <a:schemeClr val="tx1">
                    <a:lumMod val="65000"/>
                    <a:lumOff val="35000"/>
                  </a:schemeClr>
                </a:solidFill>
                <a:latin typeface="微软雅黑" pitchFamily="34" charset="-122"/>
                <a:ea typeface="微软雅黑" pitchFamily="34" charset="-122"/>
              </a:rPr>
              <a:t>理论知识</a:t>
            </a:r>
            <a:endParaRPr lang="zh-CN" altLang="en-US" sz="1400" dirty="0">
              <a:solidFill>
                <a:schemeClr val="tx1">
                  <a:lumMod val="65000"/>
                  <a:lumOff val="35000"/>
                </a:schemeClr>
              </a:solidFill>
              <a:latin typeface="微软雅黑" pitchFamily="34" charset="-122"/>
              <a:ea typeface="微软雅黑" pitchFamily="34" charset="-122"/>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60" r:id="rId6"/>
    <p:sldLayoutId id="2147483661" r:id="rId7"/>
    <p:sldLayoutId id="2147483662" r:id="rId8"/>
    <p:sldLayoutId id="2147483663" r:id="rId9"/>
    <p:sldLayoutId id="2147483654" r:id="rId10"/>
    <p:sldLayoutId id="2147483655" r:id="rId11"/>
    <p:sldLayoutId id="2147483656" r:id="rId12"/>
    <p:sldLayoutId id="2147483657" r:id="rId13"/>
    <p:sldLayoutId id="2147483658" r:id="rId14"/>
    <p:sldLayoutId id="2147483659" r:id="rId15"/>
  </p:sldLayoutIdLst>
  <mc:AlternateContent xmlns:mc="http://schemas.openxmlformats.org/markup-compatibility/2006" xmlns:p14="http://schemas.microsoft.com/office/powerpoint/2010/main">
    <mc:Choice Requires="p14">
      <p:transition spd="slow" p14:dur="1300">
        <p14:pan/>
      </p:transition>
    </mc:Choice>
    <mc:Fallback xmlns="">
      <p:transition spd="slow">
        <p:fade/>
      </p:transition>
    </mc:Fallback>
  </mc:AlternateConten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6.xml"/><Relationship Id="rId1" Type="http://schemas.openxmlformats.org/officeDocument/2006/relationships/vmlDrawing" Target="../drawings/vmlDrawing1.vml"/><Relationship Id="rId4" Type="http://schemas.openxmlformats.org/officeDocument/2006/relationships/image" Target="../media/image9.wmf"/></Relationships>
</file>

<file path=ppt/slides/_rels/slide1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427937924"/>
      </p:ext>
    </p:extLst>
  </p:cSld>
  <p:clrMapOvr>
    <a:masterClrMapping/>
  </p:clrMapOvr>
  <mc:AlternateContent xmlns:mc="http://schemas.openxmlformats.org/markup-compatibility/2006" xmlns:p14="http://schemas.microsoft.com/office/powerpoint/2010/main">
    <mc:Choice Requires="p14">
      <p:transition spd="slow" p14:dur="1300">
        <p14:pan/>
      </p:transition>
    </mc:Choice>
    <mc:Fallback xmlns="">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058615" y="1196752"/>
            <a:ext cx="9901100" cy="1338828"/>
          </a:xfrm>
          <a:prstGeom prst="rect">
            <a:avLst/>
          </a:prstGeom>
        </p:spPr>
        <p:txBody>
          <a:bodyPr wrap="square">
            <a:spAutoFit/>
          </a:bodyPr>
          <a:lstStyle/>
          <a:p>
            <a:pPr indent="532800" algn="just">
              <a:lnSpc>
                <a:spcPct val="150000"/>
              </a:lnSpc>
              <a:spcAft>
                <a:spcPts val="0"/>
              </a:spcAft>
            </a:pPr>
            <a:r>
              <a:rPr lang="zh-CN" altLang="en-US" dirty="0">
                <a:solidFill>
                  <a:srgbClr val="5F5E5C"/>
                </a:solidFill>
                <a:latin typeface="微软雅黑" pitchFamily="34" charset="-122"/>
                <a:ea typeface="微软雅黑" pitchFamily="34" charset="-122"/>
              </a:rPr>
              <a:t>另一种是最常见的架空线路，它一般使用无绝缘的裸导线，通过立于地面的杆塔作为支持物，将导线用绝缘子悬架于杆塔上。由于电缆价格较高，目前大部分配电线路、绝大部分高压输电线路和全部超高压及特高压输电线路都采用架空线路，如</a:t>
            </a:r>
            <a:r>
              <a:rPr lang="zh-CN" altLang="en-US" dirty="0" smtClean="0">
                <a:solidFill>
                  <a:srgbClr val="5F5E5C"/>
                </a:solidFill>
                <a:latin typeface="微软雅黑" pitchFamily="34" charset="-122"/>
                <a:ea typeface="微软雅黑" pitchFamily="34" charset="-122"/>
              </a:rPr>
              <a:t>图（</a:t>
            </a:r>
            <a:r>
              <a:rPr lang="en-US" altLang="zh-CN" dirty="0">
                <a:solidFill>
                  <a:srgbClr val="5F5E5C"/>
                </a:solidFill>
                <a:latin typeface="微软雅黑" pitchFamily="34" charset="-122"/>
                <a:ea typeface="微软雅黑" pitchFamily="34" charset="-122"/>
              </a:rPr>
              <a:t>b</a:t>
            </a:r>
            <a:r>
              <a:rPr lang="zh-CN" altLang="en-US" dirty="0">
                <a:solidFill>
                  <a:srgbClr val="5F5E5C"/>
                </a:solidFill>
                <a:latin typeface="微软雅黑" pitchFamily="34" charset="-122"/>
                <a:ea typeface="微软雅黑" pitchFamily="34" charset="-122"/>
              </a:rPr>
              <a:t>）所</a:t>
            </a:r>
            <a:r>
              <a:rPr lang="zh-CN" altLang="en-US" dirty="0" smtClean="0">
                <a:solidFill>
                  <a:srgbClr val="5F5E5C"/>
                </a:solidFill>
                <a:latin typeface="微软雅黑" pitchFamily="34" charset="-122"/>
                <a:ea typeface="微软雅黑" pitchFamily="34" charset="-122"/>
              </a:rPr>
              <a:t>示。</a:t>
            </a:r>
            <a:endParaRPr lang="zh-CN" altLang="en-US" dirty="0">
              <a:solidFill>
                <a:srgbClr val="5F5E5C"/>
              </a:solidFill>
              <a:latin typeface="微软雅黑" pitchFamily="34" charset="-122"/>
              <a:ea typeface="微软雅黑" pitchFamily="34" charset="-122"/>
            </a:endParaRPr>
          </a:p>
        </p:txBody>
      </p:sp>
      <p:sp>
        <p:nvSpPr>
          <p:cNvPr id="18" name="TextBox 8"/>
          <p:cNvSpPr txBox="1"/>
          <p:nvPr/>
        </p:nvSpPr>
        <p:spPr>
          <a:xfrm>
            <a:off x="1274639" y="144000"/>
            <a:ext cx="5328592" cy="430887"/>
          </a:xfrm>
          <a:prstGeom prst="rect">
            <a:avLst/>
          </a:prstGeom>
          <a:noFill/>
        </p:spPr>
        <p:txBody>
          <a:bodyPr wrap="square" rtlCol="0">
            <a:spAutoFit/>
          </a:bodyPr>
          <a:lstStyle/>
          <a:p>
            <a:r>
              <a:rPr lang="zh-CN" altLang="en-US" sz="2200" dirty="0">
                <a:solidFill>
                  <a:schemeClr val="tx1">
                    <a:lumMod val="65000"/>
                    <a:lumOff val="35000"/>
                  </a:schemeClr>
                </a:solidFill>
                <a:latin typeface="华康俪金黑W8(P)" pitchFamily="34" charset="-122"/>
                <a:ea typeface="华康俪金黑W8(P)" pitchFamily="34" charset="-122"/>
              </a:rPr>
              <a:t>任务六：安全知识</a:t>
            </a:r>
            <a:endParaRPr lang="zh-CN" altLang="en-US" sz="2200" dirty="0">
              <a:solidFill>
                <a:schemeClr val="tx1">
                  <a:lumMod val="65000"/>
                  <a:lumOff val="35000"/>
                </a:schemeClr>
              </a:solidFill>
              <a:latin typeface="华康俪金黑W8(P)" pitchFamily="34" charset="-122"/>
              <a:ea typeface="华康俪金黑W8(P)" pitchFamily="34" charset="-122"/>
            </a:endParaRPr>
          </a:p>
        </p:txBody>
      </p:sp>
      <p:pic>
        <p:nvPicPr>
          <p:cNvPr id="6" name="Picture 11" descr="0601"/>
          <p:cNvPicPr>
            <a:picLocks noChangeAspect="1" noChangeArrowheads="1"/>
          </p:cNvPicPr>
          <p:nvPr/>
        </p:nvPicPr>
        <p:blipFill>
          <a:blip r:embed="rId2" cstate="print">
            <a:lum contrast="42000"/>
            <a:extLst>
              <a:ext uri="{28A0092B-C50C-407E-A947-70E740481C1C}">
                <a14:useLocalDpi xmlns:a14="http://schemas.microsoft.com/office/drawing/2010/main" val="0"/>
              </a:ext>
            </a:extLst>
          </a:blip>
          <a:srcRect l="7367"/>
          <a:stretch>
            <a:fillRect/>
          </a:stretch>
        </p:blipFill>
        <p:spPr bwMode="auto">
          <a:xfrm>
            <a:off x="2044397" y="2619000"/>
            <a:ext cx="7929536" cy="3878758"/>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83703869"/>
      </p:ext>
    </p:extLst>
  </p:cSld>
  <p:clrMapOvr>
    <a:masterClrMapping/>
  </p:clrMapOvr>
  <mc:AlternateContent xmlns:mc="http://schemas.openxmlformats.org/markup-compatibility/2006" xmlns:p14="http://schemas.microsoft.com/office/powerpoint/2010/main">
    <mc:Choice Requires="p14">
      <p:transition spd="slow" p14:dur="1300">
        <p14:pan/>
      </p:transition>
    </mc:Choice>
    <mc:Fallback xmlns="">
      <p:transition spd="slow">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058615" y="1196752"/>
            <a:ext cx="9901100" cy="4662815"/>
          </a:xfrm>
          <a:prstGeom prst="rect">
            <a:avLst/>
          </a:prstGeom>
        </p:spPr>
        <p:txBody>
          <a:bodyPr wrap="square">
            <a:spAutoFit/>
          </a:bodyPr>
          <a:lstStyle/>
          <a:p>
            <a:pPr indent="532800" algn="just">
              <a:lnSpc>
                <a:spcPct val="150000"/>
              </a:lnSpc>
              <a:spcAft>
                <a:spcPts val="0"/>
              </a:spcAft>
            </a:pPr>
            <a:r>
              <a:rPr lang="zh-CN" altLang="en-US" b="1" dirty="0" smtClean="0">
                <a:solidFill>
                  <a:srgbClr val="5F5E5C"/>
                </a:solidFill>
                <a:latin typeface="微软雅黑" pitchFamily="34" charset="-122"/>
                <a:ea typeface="微软雅黑" pitchFamily="34" charset="-122"/>
              </a:rPr>
              <a:t>（三）配电</a:t>
            </a:r>
            <a:r>
              <a:rPr lang="zh-CN" altLang="en-US" b="1" dirty="0" smtClean="0">
                <a:solidFill>
                  <a:srgbClr val="5F5E5C"/>
                </a:solidFill>
                <a:latin typeface="微软雅黑" pitchFamily="34" charset="-122"/>
                <a:ea typeface="微软雅黑" pitchFamily="34" charset="-122"/>
              </a:rPr>
              <a:t>：</a:t>
            </a:r>
            <a:endParaRPr lang="zh-CN" altLang="en-US" b="1" dirty="0">
              <a:solidFill>
                <a:srgbClr val="5F5E5C"/>
              </a:solidFill>
              <a:latin typeface="微软雅黑" pitchFamily="34" charset="-122"/>
              <a:ea typeface="微软雅黑" pitchFamily="34" charset="-122"/>
            </a:endParaRPr>
          </a:p>
          <a:p>
            <a:pPr indent="532800" algn="just">
              <a:lnSpc>
                <a:spcPct val="150000"/>
              </a:lnSpc>
              <a:spcAft>
                <a:spcPts val="0"/>
              </a:spcAft>
            </a:pPr>
            <a:r>
              <a:rPr lang="zh-CN" altLang="en-US" dirty="0">
                <a:solidFill>
                  <a:srgbClr val="5F5E5C"/>
                </a:solidFill>
                <a:latin typeface="微软雅黑" pitchFamily="34" charset="-122"/>
                <a:ea typeface="微软雅黑" pitchFamily="34" charset="-122"/>
              </a:rPr>
              <a:t>配电是在消费电能地区内将电力分配至用户的手段，直接为用户服务。配电可以是将电力分配到城市、郊区、乡镇和农村，也可以是分配和供给农业、工业、商业、居民住宅以及特殊需要的</a:t>
            </a:r>
            <a:r>
              <a:rPr lang="zh-CN" altLang="en-US" dirty="0" smtClean="0">
                <a:solidFill>
                  <a:srgbClr val="5F5E5C"/>
                </a:solidFill>
                <a:latin typeface="微软雅黑" pitchFamily="34" charset="-122"/>
                <a:ea typeface="微软雅黑" pitchFamily="34" charset="-122"/>
              </a:rPr>
              <a:t>用电。</a:t>
            </a:r>
            <a:endParaRPr lang="zh-CN" altLang="en-US" dirty="0">
              <a:solidFill>
                <a:srgbClr val="5F5E5C"/>
              </a:solidFill>
              <a:latin typeface="微软雅黑" pitchFamily="34" charset="-122"/>
              <a:ea typeface="微软雅黑" pitchFamily="34" charset="-122"/>
            </a:endParaRPr>
          </a:p>
          <a:p>
            <a:pPr indent="532800" algn="just">
              <a:lnSpc>
                <a:spcPct val="150000"/>
              </a:lnSpc>
              <a:spcAft>
                <a:spcPts val="0"/>
              </a:spcAft>
            </a:pPr>
            <a:r>
              <a:rPr lang="zh-CN" altLang="en-US" dirty="0" smtClean="0">
                <a:solidFill>
                  <a:srgbClr val="5F5E5C"/>
                </a:solidFill>
                <a:latin typeface="微软雅黑" pitchFamily="34" charset="-122"/>
                <a:ea typeface="微软雅黑" pitchFamily="34" charset="-122"/>
              </a:rPr>
              <a:t>各种</a:t>
            </a:r>
            <a:r>
              <a:rPr lang="zh-CN" altLang="en-US" dirty="0">
                <a:solidFill>
                  <a:srgbClr val="5F5E5C"/>
                </a:solidFill>
                <a:latin typeface="微软雅黑" pitchFamily="34" charset="-122"/>
                <a:ea typeface="微软雅黑" pitchFamily="34" charset="-122"/>
              </a:rPr>
              <a:t>不同的电力设备均有各自的额定电压，它们构成整个电力系统的电压等级。根据</a:t>
            </a:r>
            <a:r>
              <a:rPr lang="en-US" altLang="zh-CN" dirty="0">
                <a:solidFill>
                  <a:srgbClr val="5F5E5C"/>
                </a:solidFill>
                <a:latin typeface="微软雅黑" pitchFamily="34" charset="-122"/>
                <a:ea typeface="微软雅黑" pitchFamily="34" charset="-122"/>
              </a:rPr>
              <a:t>《</a:t>
            </a:r>
            <a:r>
              <a:rPr lang="zh-CN" altLang="en-US" dirty="0">
                <a:solidFill>
                  <a:srgbClr val="5F5E5C"/>
                </a:solidFill>
                <a:latin typeface="微软雅黑" pitchFamily="34" charset="-122"/>
                <a:ea typeface="微软雅黑" pitchFamily="34" charset="-122"/>
              </a:rPr>
              <a:t>城市电力网规划设计导则</a:t>
            </a:r>
            <a:r>
              <a:rPr lang="en-US" altLang="zh-CN" dirty="0">
                <a:solidFill>
                  <a:srgbClr val="5F5E5C"/>
                </a:solidFill>
                <a:latin typeface="微软雅黑" pitchFamily="34" charset="-122"/>
                <a:ea typeface="微软雅黑" pitchFamily="34" charset="-122"/>
              </a:rPr>
              <a:t>》</a:t>
            </a:r>
            <a:r>
              <a:rPr lang="zh-CN" altLang="en-US" dirty="0">
                <a:solidFill>
                  <a:srgbClr val="5F5E5C"/>
                </a:solidFill>
                <a:latin typeface="微软雅黑" pitchFamily="34" charset="-122"/>
                <a:ea typeface="微软雅黑" pitchFamily="34" charset="-122"/>
              </a:rPr>
              <a:t>规定：</a:t>
            </a:r>
            <a:r>
              <a:rPr lang="en-US" altLang="zh-CN" dirty="0">
                <a:solidFill>
                  <a:srgbClr val="5F5E5C"/>
                </a:solidFill>
                <a:latin typeface="微软雅黑" pitchFamily="34" charset="-122"/>
                <a:ea typeface="微软雅黑" pitchFamily="34" charset="-122"/>
              </a:rPr>
              <a:t>35</a:t>
            </a:r>
            <a:r>
              <a:rPr lang="zh-CN" altLang="en-US" dirty="0">
                <a:solidFill>
                  <a:srgbClr val="5F5E5C"/>
                </a:solidFill>
                <a:latin typeface="微软雅黑" pitchFamily="34" charset="-122"/>
                <a:ea typeface="微软雅黑" pitchFamily="34" charset="-122"/>
              </a:rPr>
              <a:t>～</a:t>
            </a:r>
            <a:r>
              <a:rPr lang="en-US" altLang="zh-CN" dirty="0">
                <a:solidFill>
                  <a:srgbClr val="5F5E5C"/>
                </a:solidFill>
                <a:latin typeface="微软雅黑" pitchFamily="34" charset="-122"/>
                <a:ea typeface="微软雅黑" pitchFamily="34" charset="-122"/>
              </a:rPr>
              <a:t>110kV</a:t>
            </a:r>
            <a:r>
              <a:rPr lang="zh-CN" altLang="en-US" dirty="0">
                <a:solidFill>
                  <a:srgbClr val="5F5E5C"/>
                </a:solidFill>
                <a:latin typeface="微软雅黑" pitchFamily="34" charset="-122"/>
                <a:ea typeface="微软雅黑" pitchFamily="34" charset="-122"/>
              </a:rPr>
              <a:t>为高压配电电压；</a:t>
            </a:r>
            <a:r>
              <a:rPr lang="en-US" altLang="zh-CN" dirty="0">
                <a:solidFill>
                  <a:srgbClr val="5F5E5C"/>
                </a:solidFill>
                <a:latin typeface="微软雅黑" pitchFamily="34" charset="-122"/>
                <a:ea typeface="微软雅黑" pitchFamily="34" charset="-122"/>
              </a:rPr>
              <a:t>10kV</a:t>
            </a:r>
            <a:r>
              <a:rPr lang="zh-CN" altLang="en-US" dirty="0">
                <a:solidFill>
                  <a:srgbClr val="5F5E5C"/>
                </a:solidFill>
                <a:latin typeface="微软雅黑" pitchFamily="34" charset="-122"/>
                <a:ea typeface="微软雅黑" pitchFamily="34" charset="-122"/>
              </a:rPr>
              <a:t>为中压配电电压；</a:t>
            </a:r>
            <a:r>
              <a:rPr lang="en-US" altLang="zh-CN" dirty="0">
                <a:solidFill>
                  <a:srgbClr val="5F5E5C"/>
                </a:solidFill>
                <a:latin typeface="微软雅黑" pitchFamily="34" charset="-122"/>
                <a:ea typeface="微软雅黑" pitchFamily="34" charset="-122"/>
              </a:rPr>
              <a:t>220</a:t>
            </a:r>
            <a:r>
              <a:rPr lang="zh-CN" altLang="en-US" dirty="0">
                <a:solidFill>
                  <a:srgbClr val="5F5E5C"/>
                </a:solidFill>
                <a:latin typeface="微软雅黑" pitchFamily="34" charset="-122"/>
                <a:ea typeface="微软雅黑" pitchFamily="34" charset="-122"/>
              </a:rPr>
              <a:t>／</a:t>
            </a:r>
            <a:r>
              <a:rPr lang="en-US" altLang="zh-CN" dirty="0">
                <a:solidFill>
                  <a:srgbClr val="5F5E5C"/>
                </a:solidFill>
                <a:latin typeface="微软雅黑" pitchFamily="34" charset="-122"/>
                <a:ea typeface="微软雅黑" pitchFamily="34" charset="-122"/>
              </a:rPr>
              <a:t>380V</a:t>
            </a:r>
            <a:r>
              <a:rPr lang="zh-CN" altLang="en-US" dirty="0">
                <a:solidFill>
                  <a:srgbClr val="5F5E5C"/>
                </a:solidFill>
                <a:latin typeface="微软雅黑" pitchFamily="34" charset="-122"/>
                <a:ea typeface="微软雅黑" pitchFamily="34" charset="-122"/>
              </a:rPr>
              <a:t>为低压配电电压。 </a:t>
            </a:r>
            <a:endParaRPr lang="en-US" altLang="zh-CN" dirty="0" smtClean="0">
              <a:solidFill>
                <a:srgbClr val="5F5E5C"/>
              </a:solidFill>
              <a:latin typeface="微软雅黑" pitchFamily="34" charset="-122"/>
              <a:ea typeface="微软雅黑" pitchFamily="34" charset="-122"/>
            </a:endParaRPr>
          </a:p>
          <a:p>
            <a:pPr indent="532800" algn="just">
              <a:lnSpc>
                <a:spcPct val="150000"/>
              </a:lnSpc>
              <a:spcAft>
                <a:spcPts val="0"/>
              </a:spcAft>
            </a:pPr>
            <a:r>
              <a:rPr lang="zh-CN" altLang="en-US" dirty="0">
                <a:solidFill>
                  <a:srgbClr val="5F5E5C"/>
                </a:solidFill>
                <a:latin typeface="微软雅黑" pitchFamily="34" charset="-122"/>
                <a:ea typeface="微软雅黑" pitchFamily="34" charset="-122"/>
              </a:rPr>
              <a:t>对于有些设备，如容量较大的泵、风机等采用中高压电动机传动，直接由中高压配电供给。大量的低压电气设备需要</a:t>
            </a:r>
            <a:r>
              <a:rPr lang="en-US" altLang="zh-CN" dirty="0">
                <a:solidFill>
                  <a:srgbClr val="5F5E5C"/>
                </a:solidFill>
                <a:latin typeface="微软雅黑" pitchFamily="34" charset="-122"/>
                <a:ea typeface="微软雅黑" pitchFamily="34" charset="-122"/>
              </a:rPr>
              <a:t>380/220V</a:t>
            </a:r>
            <a:r>
              <a:rPr lang="zh-CN" altLang="en-US" dirty="0">
                <a:solidFill>
                  <a:srgbClr val="5F5E5C"/>
                </a:solidFill>
                <a:latin typeface="微软雅黑" pitchFamily="34" charset="-122"/>
                <a:ea typeface="微软雅黑" pitchFamily="34" charset="-122"/>
              </a:rPr>
              <a:t>电压，因此需要由配电变压器进行第二次降压来</a:t>
            </a:r>
            <a:r>
              <a:rPr lang="zh-CN" altLang="en-US" dirty="0" smtClean="0">
                <a:solidFill>
                  <a:srgbClr val="5F5E5C"/>
                </a:solidFill>
                <a:latin typeface="微软雅黑" pitchFamily="34" charset="-122"/>
                <a:ea typeface="微软雅黑" pitchFamily="34" charset="-122"/>
              </a:rPr>
              <a:t>供给</a:t>
            </a:r>
            <a:r>
              <a:rPr lang="zh-CN" altLang="en-US" dirty="0">
                <a:solidFill>
                  <a:srgbClr val="5F5E5C"/>
                </a:solidFill>
                <a:latin typeface="微软雅黑" pitchFamily="34" charset="-122"/>
                <a:ea typeface="微软雅黑" pitchFamily="34" charset="-122"/>
              </a:rPr>
              <a:t>。</a:t>
            </a:r>
          </a:p>
          <a:p>
            <a:pPr indent="532800" algn="just">
              <a:lnSpc>
                <a:spcPct val="150000"/>
              </a:lnSpc>
              <a:spcAft>
                <a:spcPts val="0"/>
              </a:spcAft>
            </a:pPr>
            <a:endParaRPr lang="zh-CN" altLang="en-US" dirty="0" smtClean="0">
              <a:solidFill>
                <a:srgbClr val="5F5E5C"/>
              </a:solidFill>
              <a:latin typeface="微软雅黑" pitchFamily="34" charset="-122"/>
              <a:ea typeface="微软雅黑" pitchFamily="34" charset="-122"/>
            </a:endParaRPr>
          </a:p>
          <a:p>
            <a:pPr indent="532800" algn="just">
              <a:lnSpc>
                <a:spcPct val="150000"/>
              </a:lnSpc>
              <a:spcAft>
                <a:spcPts val="0"/>
              </a:spcAft>
            </a:pPr>
            <a:endParaRPr lang="zh-CN" altLang="en-US" dirty="0">
              <a:solidFill>
                <a:srgbClr val="5F5E5C"/>
              </a:solidFill>
              <a:latin typeface="微软雅黑" pitchFamily="34" charset="-122"/>
              <a:ea typeface="微软雅黑" pitchFamily="34" charset="-122"/>
            </a:endParaRPr>
          </a:p>
        </p:txBody>
      </p:sp>
      <p:sp>
        <p:nvSpPr>
          <p:cNvPr id="18" name="TextBox 8"/>
          <p:cNvSpPr txBox="1"/>
          <p:nvPr/>
        </p:nvSpPr>
        <p:spPr>
          <a:xfrm>
            <a:off x="1274639" y="144000"/>
            <a:ext cx="5328592" cy="430887"/>
          </a:xfrm>
          <a:prstGeom prst="rect">
            <a:avLst/>
          </a:prstGeom>
          <a:noFill/>
        </p:spPr>
        <p:txBody>
          <a:bodyPr wrap="square" rtlCol="0">
            <a:spAutoFit/>
          </a:bodyPr>
          <a:lstStyle/>
          <a:p>
            <a:r>
              <a:rPr lang="zh-CN" altLang="en-US" sz="2200" dirty="0">
                <a:solidFill>
                  <a:schemeClr val="tx1">
                    <a:lumMod val="65000"/>
                    <a:lumOff val="35000"/>
                  </a:schemeClr>
                </a:solidFill>
                <a:latin typeface="华康俪金黑W8(P)" pitchFamily="34" charset="-122"/>
                <a:ea typeface="华康俪金黑W8(P)" pitchFamily="34" charset="-122"/>
              </a:rPr>
              <a:t>任务六：安全知识</a:t>
            </a:r>
            <a:endParaRPr lang="zh-CN" altLang="en-US" sz="2200" dirty="0">
              <a:solidFill>
                <a:schemeClr val="tx1">
                  <a:lumMod val="65000"/>
                  <a:lumOff val="35000"/>
                </a:schemeClr>
              </a:solidFill>
              <a:latin typeface="华康俪金黑W8(P)" pitchFamily="34" charset="-122"/>
              <a:ea typeface="华康俪金黑W8(P)" pitchFamily="34" charset="-122"/>
            </a:endParaRPr>
          </a:p>
        </p:txBody>
      </p:sp>
    </p:spTree>
    <p:extLst>
      <p:ext uri="{BB962C8B-B14F-4D97-AF65-F5344CB8AC3E}">
        <p14:creationId xmlns:p14="http://schemas.microsoft.com/office/powerpoint/2010/main" val="1346342054"/>
      </p:ext>
    </p:extLst>
  </p:cSld>
  <p:clrMapOvr>
    <a:masterClrMapping/>
  </p:clrMapOvr>
  <mc:AlternateContent xmlns:mc="http://schemas.openxmlformats.org/markup-compatibility/2006" xmlns:p14="http://schemas.microsoft.com/office/powerpoint/2010/main">
    <mc:Choice Requires="p14">
      <p:transition spd="slow" p14:dur="1300">
        <p14:pan/>
      </p:transition>
    </mc:Choice>
    <mc:Fallback xmlns="">
      <p:transition spd="slow">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058615" y="1196752"/>
            <a:ext cx="9901100" cy="1754326"/>
          </a:xfrm>
          <a:prstGeom prst="rect">
            <a:avLst/>
          </a:prstGeom>
        </p:spPr>
        <p:txBody>
          <a:bodyPr wrap="square">
            <a:spAutoFit/>
          </a:bodyPr>
          <a:lstStyle/>
          <a:p>
            <a:pPr indent="532800" algn="just">
              <a:lnSpc>
                <a:spcPct val="150000"/>
              </a:lnSpc>
              <a:spcAft>
                <a:spcPts val="0"/>
              </a:spcAft>
            </a:pPr>
            <a:r>
              <a:rPr lang="zh-CN" altLang="en-US" b="1" dirty="0" smtClean="0">
                <a:solidFill>
                  <a:srgbClr val="5F5E5C"/>
                </a:solidFill>
                <a:latin typeface="微软雅黑" pitchFamily="34" charset="-122"/>
                <a:ea typeface="微软雅黑" pitchFamily="34" charset="-122"/>
              </a:rPr>
              <a:t>二、认识</a:t>
            </a:r>
            <a:r>
              <a:rPr lang="zh-CN" altLang="en-US" b="1" dirty="0">
                <a:solidFill>
                  <a:srgbClr val="5F5E5C"/>
                </a:solidFill>
                <a:latin typeface="微软雅黑" pitchFamily="34" charset="-122"/>
                <a:ea typeface="微软雅黑" pitchFamily="34" charset="-122"/>
              </a:rPr>
              <a:t>安全用电 </a:t>
            </a:r>
            <a:endParaRPr lang="en-US" altLang="zh-CN" b="1" dirty="0" smtClean="0">
              <a:solidFill>
                <a:srgbClr val="5F5E5C"/>
              </a:solidFill>
              <a:latin typeface="微软雅黑" pitchFamily="34" charset="-122"/>
              <a:ea typeface="微软雅黑" pitchFamily="34" charset="-122"/>
            </a:endParaRPr>
          </a:p>
          <a:p>
            <a:pPr indent="532800" algn="just">
              <a:lnSpc>
                <a:spcPct val="150000"/>
              </a:lnSpc>
              <a:spcAft>
                <a:spcPts val="0"/>
              </a:spcAft>
            </a:pPr>
            <a:r>
              <a:rPr lang="zh-CN" altLang="en-US" dirty="0">
                <a:solidFill>
                  <a:srgbClr val="5F5E5C"/>
                </a:solidFill>
                <a:latin typeface="微软雅黑" pitchFamily="34" charset="-122"/>
                <a:ea typeface="微软雅黑" pitchFamily="34" charset="-122"/>
              </a:rPr>
              <a:t>所谓安全用电，是指电气工作人员及其他人员在既定的环境条件下，采取必要的措施和手段，在保证人身及设备安全的前提下，正确地使用电力。安全用电首先是人身安全。 </a:t>
            </a:r>
          </a:p>
          <a:p>
            <a:pPr indent="532800" algn="just">
              <a:lnSpc>
                <a:spcPct val="150000"/>
              </a:lnSpc>
              <a:spcAft>
                <a:spcPts val="0"/>
              </a:spcAft>
            </a:pPr>
            <a:endParaRPr lang="zh-CN" altLang="en-US" dirty="0">
              <a:solidFill>
                <a:srgbClr val="5F5E5C"/>
              </a:solidFill>
              <a:latin typeface="微软雅黑" pitchFamily="34" charset="-122"/>
              <a:ea typeface="微软雅黑" pitchFamily="34" charset="-122"/>
            </a:endParaRPr>
          </a:p>
        </p:txBody>
      </p:sp>
      <p:sp>
        <p:nvSpPr>
          <p:cNvPr id="18" name="TextBox 8"/>
          <p:cNvSpPr txBox="1"/>
          <p:nvPr/>
        </p:nvSpPr>
        <p:spPr>
          <a:xfrm>
            <a:off x="1274639" y="144000"/>
            <a:ext cx="5328592" cy="430887"/>
          </a:xfrm>
          <a:prstGeom prst="rect">
            <a:avLst/>
          </a:prstGeom>
          <a:noFill/>
        </p:spPr>
        <p:txBody>
          <a:bodyPr wrap="square" rtlCol="0">
            <a:spAutoFit/>
          </a:bodyPr>
          <a:lstStyle/>
          <a:p>
            <a:r>
              <a:rPr lang="zh-CN" altLang="en-US" sz="2200" dirty="0">
                <a:solidFill>
                  <a:schemeClr val="tx1">
                    <a:lumMod val="65000"/>
                    <a:lumOff val="35000"/>
                  </a:schemeClr>
                </a:solidFill>
                <a:latin typeface="华康俪金黑W8(P)" pitchFamily="34" charset="-122"/>
                <a:ea typeface="华康俪金黑W8(P)" pitchFamily="34" charset="-122"/>
              </a:rPr>
              <a:t>任务六：安全知识</a:t>
            </a:r>
            <a:endParaRPr lang="zh-CN" altLang="en-US" sz="2200" dirty="0">
              <a:solidFill>
                <a:schemeClr val="tx1">
                  <a:lumMod val="65000"/>
                  <a:lumOff val="35000"/>
                </a:schemeClr>
              </a:solidFill>
              <a:latin typeface="华康俪金黑W8(P)" pitchFamily="34" charset="-122"/>
              <a:ea typeface="华康俪金黑W8(P)" pitchFamily="34" charset="-122"/>
            </a:endParaRPr>
          </a:p>
        </p:txBody>
      </p:sp>
    </p:spTree>
    <p:extLst>
      <p:ext uri="{BB962C8B-B14F-4D97-AF65-F5344CB8AC3E}">
        <p14:creationId xmlns:p14="http://schemas.microsoft.com/office/powerpoint/2010/main" val="1458624225"/>
      </p:ext>
    </p:extLst>
  </p:cSld>
  <p:clrMapOvr>
    <a:masterClrMapping/>
  </p:clrMapOvr>
  <mc:AlternateContent xmlns:mc="http://schemas.openxmlformats.org/markup-compatibility/2006" xmlns:p14="http://schemas.microsoft.com/office/powerpoint/2010/main">
    <mc:Choice Requires="p14">
      <p:transition spd="slow" p14:dur="1300">
        <p14:pan/>
      </p:transition>
    </mc:Choice>
    <mc:Fallback xmlns="">
      <p:transition spd="slow">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058615" y="1196752"/>
            <a:ext cx="9901100" cy="1338828"/>
          </a:xfrm>
          <a:prstGeom prst="rect">
            <a:avLst/>
          </a:prstGeom>
        </p:spPr>
        <p:txBody>
          <a:bodyPr wrap="square">
            <a:spAutoFit/>
          </a:bodyPr>
          <a:lstStyle/>
          <a:p>
            <a:pPr indent="532800" algn="just">
              <a:lnSpc>
                <a:spcPct val="150000"/>
              </a:lnSpc>
              <a:spcAft>
                <a:spcPts val="0"/>
              </a:spcAft>
            </a:pPr>
            <a:r>
              <a:rPr lang="zh-CN" altLang="en-US" b="1" dirty="0" smtClean="0">
                <a:solidFill>
                  <a:srgbClr val="5F5E5C"/>
                </a:solidFill>
                <a:latin typeface="微软雅黑" pitchFamily="34" charset="-122"/>
                <a:ea typeface="微软雅黑" pitchFamily="34" charset="-122"/>
              </a:rPr>
              <a:t>（一）认识</a:t>
            </a:r>
            <a:r>
              <a:rPr lang="zh-CN" altLang="en-US" b="1" dirty="0">
                <a:solidFill>
                  <a:srgbClr val="5F5E5C"/>
                </a:solidFill>
                <a:latin typeface="微软雅黑" pitchFamily="34" charset="-122"/>
                <a:ea typeface="微软雅黑" pitchFamily="34" charset="-122"/>
              </a:rPr>
              <a:t>触电</a:t>
            </a:r>
          </a:p>
          <a:p>
            <a:pPr indent="532800" algn="just">
              <a:lnSpc>
                <a:spcPct val="150000"/>
              </a:lnSpc>
              <a:spcAft>
                <a:spcPts val="0"/>
              </a:spcAft>
            </a:pPr>
            <a:r>
              <a:rPr lang="zh-CN" altLang="en-US" dirty="0">
                <a:solidFill>
                  <a:srgbClr val="5F5E5C"/>
                </a:solidFill>
                <a:latin typeface="微软雅黑" pitchFamily="34" charset="-122"/>
                <a:ea typeface="微软雅黑" pitchFamily="34" charset="-122"/>
              </a:rPr>
              <a:t>当人体触及带电体时，电流通过人体，这就叫触电。电流通过人体时，会对人的身体和内部组织造成不同程度的损伤，这种损伤分为电伤和电击</a:t>
            </a:r>
            <a:r>
              <a:rPr lang="zh-CN" altLang="en-US" dirty="0" smtClean="0">
                <a:solidFill>
                  <a:srgbClr val="5F5E5C"/>
                </a:solidFill>
                <a:latin typeface="微软雅黑" pitchFamily="34" charset="-122"/>
                <a:ea typeface="微软雅黑" pitchFamily="34" charset="-122"/>
              </a:rPr>
              <a:t>两种。</a:t>
            </a:r>
            <a:endParaRPr lang="zh-CN" altLang="en-US" dirty="0">
              <a:solidFill>
                <a:srgbClr val="5F5E5C"/>
              </a:solidFill>
              <a:latin typeface="微软雅黑" pitchFamily="34" charset="-122"/>
              <a:ea typeface="微软雅黑" pitchFamily="34" charset="-122"/>
            </a:endParaRPr>
          </a:p>
        </p:txBody>
      </p:sp>
      <p:sp>
        <p:nvSpPr>
          <p:cNvPr id="18" name="TextBox 8"/>
          <p:cNvSpPr txBox="1"/>
          <p:nvPr/>
        </p:nvSpPr>
        <p:spPr>
          <a:xfrm>
            <a:off x="1274639" y="144000"/>
            <a:ext cx="5328592" cy="430887"/>
          </a:xfrm>
          <a:prstGeom prst="rect">
            <a:avLst/>
          </a:prstGeom>
          <a:noFill/>
        </p:spPr>
        <p:txBody>
          <a:bodyPr wrap="square" rtlCol="0">
            <a:spAutoFit/>
          </a:bodyPr>
          <a:lstStyle/>
          <a:p>
            <a:r>
              <a:rPr lang="zh-CN" altLang="en-US" sz="2200" dirty="0">
                <a:solidFill>
                  <a:schemeClr val="tx1">
                    <a:lumMod val="65000"/>
                    <a:lumOff val="35000"/>
                  </a:schemeClr>
                </a:solidFill>
                <a:latin typeface="华康俪金黑W8(P)" pitchFamily="34" charset="-122"/>
                <a:ea typeface="华康俪金黑W8(P)" pitchFamily="34" charset="-122"/>
              </a:rPr>
              <a:t>任务六：安全知识</a:t>
            </a:r>
            <a:endParaRPr lang="zh-CN" altLang="en-US" sz="2200" dirty="0">
              <a:solidFill>
                <a:schemeClr val="tx1">
                  <a:lumMod val="65000"/>
                  <a:lumOff val="35000"/>
                </a:schemeClr>
              </a:solidFill>
              <a:latin typeface="华康俪金黑W8(P)" pitchFamily="34" charset="-122"/>
              <a:ea typeface="华康俪金黑W8(P)" pitchFamily="34" charset="-122"/>
            </a:endParaRPr>
          </a:p>
        </p:txBody>
      </p:sp>
      <p:graphicFrame>
        <p:nvGraphicFramePr>
          <p:cNvPr id="6" name="Group 85"/>
          <p:cNvGraphicFramePr>
            <a:graphicFrameLocks/>
          </p:cNvGraphicFramePr>
          <p:nvPr>
            <p:extLst>
              <p:ext uri="{D42A27DB-BD31-4B8C-83A1-F6EECF244321}">
                <p14:modId xmlns:p14="http://schemas.microsoft.com/office/powerpoint/2010/main" val="1228653759"/>
              </p:ext>
            </p:extLst>
          </p:nvPr>
        </p:nvGraphicFramePr>
        <p:xfrm>
          <a:off x="1659415" y="2844000"/>
          <a:ext cx="8699500" cy="3118803"/>
        </p:xfrm>
        <a:graphic>
          <a:graphicData uri="http://schemas.openxmlformats.org/drawingml/2006/table">
            <a:tbl>
              <a:tblPr/>
              <a:tblGrid>
                <a:gridCol w="752475"/>
                <a:gridCol w="3384550"/>
                <a:gridCol w="4562475"/>
              </a:tblGrid>
              <a:tr h="808038">
                <a:tc>
                  <a:txBody>
                    <a:bodyPr/>
                    <a:lstStyle/>
                    <a:p>
                      <a:pPr marL="320675" marR="0" lvl="0" indent="-320675" algn="ctr" defTabSz="855663" rtl="0" eaLnBrk="1" fontAlgn="base" latinLnBrk="0" hangingPunct="1">
                        <a:lnSpc>
                          <a:spcPct val="100000"/>
                        </a:lnSpc>
                        <a:spcBef>
                          <a:spcPct val="0"/>
                        </a:spcBef>
                        <a:spcAft>
                          <a:spcPct val="0"/>
                        </a:spcAft>
                        <a:buClrTx/>
                        <a:buSzTx/>
                        <a:buFontTx/>
                        <a:buNone/>
                        <a:tabLst/>
                      </a:pPr>
                      <a:r>
                        <a:rPr kumimoji="0" lang="zh-CN" altLang="en-US" sz="2000" b="0" i="0" u="none" strike="noStrike" cap="none" normalizeH="0" baseline="0" dirty="0" smtClean="0">
                          <a:ln>
                            <a:noFill/>
                          </a:ln>
                          <a:solidFill>
                            <a:schemeClr val="tx1"/>
                          </a:solidFill>
                          <a:effectLst/>
                          <a:latin typeface="Arial" charset="0"/>
                          <a:ea typeface="黑体" pitchFamily="2" charset="-122"/>
                          <a:cs typeface="Times New Roman" pitchFamily="18" charset="0"/>
                        </a:rPr>
                        <a:t>触电</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D9D9D9"/>
                    </a:solidFill>
                  </a:tcPr>
                </a:tc>
                <a:tc>
                  <a:txBody>
                    <a:bodyPr/>
                    <a:lstStyle/>
                    <a:p>
                      <a:pPr marL="320675" marR="0" lvl="0" indent="-320675" algn="ctr" defTabSz="855663" rtl="0" eaLnBrk="1" fontAlgn="base" latinLnBrk="0" hangingPunct="1">
                        <a:lnSpc>
                          <a:spcPct val="100000"/>
                        </a:lnSpc>
                        <a:spcBef>
                          <a:spcPct val="0"/>
                        </a:spcBef>
                        <a:spcAft>
                          <a:spcPct val="0"/>
                        </a:spcAft>
                        <a:buClrTx/>
                        <a:buSzTx/>
                        <a:buFontTx/>
                        <a:buNone/>
                        <a:tabLst/>
                      </a:pPr>
                      <a:r>
                        <a:rPr kumimoji="0" lang="zh-CN" altLang="en-US" sz="2000" b="0" i="0" u="none" strike="noStrike" cap="none" normalizeH="0" baseline="0" smtClean="0">
                          <a:ln>
                            <a:noFill/>
                          </a:ln>
                          <a:solidFill>
                            <a:schemeClr val="tx1"/>
                          </a:solidFill>
                          <a:effectLst/>
                          <a:latin typeface="Arial" charset="0"/>
                          <a:ea typeface="黑体" pitchFamily="2" charset="-122"/>
                          <a:cs typeface="Times New Roman" pitchFamily="18" charset="0"/>
                        </a:rPr>
                        <a:t>原因</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D9D9D9"/>
                    </a:solidFill>
                  </a:tcPr>
                </a:tc>
                <a:tc>
                  <a:txBody>
                    <a:bodyPr/>
                    <a:lstStyle/>
                    <a:p>
                      <a:pPr marL="320675" marR="0" lvl="0" indent="-320675" algn="ctr" defTabSz="855663" rtl="0" eaLnBrk="1" fontAlgn="base" latinLnBrk="0" hangingPunct="1">
                        <a:lnSpc>
                          <a:spcPct val="100000"/>
                        </a:lnSpc>
                        <a:spcBef>
                          <a:spcPct val="0"/>
                        </a:spcBef>
                        <a:spcAft>
                          <a:spcPct val="0"/>
                        </a:spcAft>
                        <a:buClrTx/>
                        <a:buSzTx/>
                        <a:buFontTx/>
                        <a:buNone/>
                        <a:tabLst/>
                      </a:pPr>
                      <a:r>
                        <a:rPr kumimoji="0" lang="zh-CN" altLang="en-US" sz="2000" b="0" i="0" u="none" strike="noStrike" cap="none" normalizeH="0" baseline="0" dirty="0" smtClean="0">
                          <a:ln>
                            <a:noFill/>
                          </a:ln>
                          <a:solidFill>
                            <a:schemeClr val="tx1"/>
                          </a:solidFill>
                          <a:effectLst/>
                          <a:latin typeface="Arial" charset="0"/>
                          <a:ea typeface="黑体" pitchFamily="2" charset="-122"/>
                          <a:cs typeface="Times New Roman" pitchFamily="18" charset="0"/>
                        </a:rPr>
                        <a:t>现象</a:t>
                      </a:r>
                    </a:p>
                  </a:txBody>
                  <a:tcPr anchor="ctr" horzOverflow="overflow">
                    <a:lnL w="12700"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D9D9D9"/>
                    </a:solidFill>
                  </a:tcPr>
                </a:tc>
              </a:tr>
              <a:tr h="869950">
                <a:tc>
                  <a:txBody>
                    <a:bodyPr/>
                    <a:lstStyle/>
                    <a:p>
                      <a:pPr marL="0" marR="0" lvl="0" indent="0" algn="l" defTabSz="855663" rtl="0" eaLnBrk="1" fontAlgn="base" latinLnBrk="0" hangingPunct="1">
                        <a:lnSpc>
                          <a:spcPct val="100000"/>
                        </a:lnSpc>
                        <a:spcBef>
                          <a:spcPct val="0"/>
                        </a:spcBef>
                        <a:spcAft>
                          <a:spcPct val="0"/>
                        </a:spcAft>
                        <a:buClrTx/>
                        <a:buSzTx/>
                        <a:buFontTx/>
                        <a:buNone/>
                        <a:tabLst/>
                      </a:pPr>
                      <a:r>
                        <a:rPr kumimoji="0" lang="zh-CN" altLang="en-US" sz="2000" b="0" i="0" u="none" strike="noStrike" cap="none" normalizeH="0" baseline="0" dirty="0" smtClean="0">
                          <a:ln>
                            <a:noFill/>
                          </a:ln>
                          <a:solidFill>
                            <a:schemeClr val="tx1"/>
                          </a:solidFill>
                          <a:effectLst/>
                          <a:latin typeface="Times New Roman" pitchFamily="18" charset="0"/>
                          <a:ea typeface="方正宋三简体" pitchFamily="2" charset="-122"/>
                          <a:cs typeface="Times New Roman" pitchFamily="18" charset="0"/>
                        </a:rPr>
                        <a:t>电伤</a:t>
                      </a:r>
                      <a:endParaRPr kumimoji="0" lang="zh-CN" altLang="en-US" sz="2000" b="0" i="0" u="none" strike="noStrike" cap="none" normalizeH="0" baseline="0" dirty="0" smtClean="0">
                        <a:ln>
                          <a:noFill/>
                        </a:ln>
                        <a:solidFill>
                          <a:schemeClr val="tx1"/>
                        </a:solidFill>
                        <a:effectLst/>
                        <a:latin typeface="Arial" charset="0"/>
                        <a:ea typeface="方正宋三简体" pitchFamily="2" charset="-122"/>
                        <a:cs typeface="Times New Roman" pitchFamily="18" charset="0"/>
                      </a:endParaRPr>
                    </a:p>
                  </a:txBody>
                  <a:tcPr anchor="ctr" horzOverflow="overflow">
                    <a:lnL w="952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855663" rtl="0" eaLnBrk="1" fontAlgn="base" latinLnBrk="0" hangingPunct="1">
                        <a:lnSpc>
                          <a:spcPct val="100000"/>
                        </a:lnSpc>
                        <a:spcBef>
                          <a:spcPct val="0"/>
                        </a:spcBef>
                        <a:spcAft>
                          <a:spcPct val="0"/>
                        </a:spcAft>
                        <a:buClrTx/>
                        <a:buSzTx/>
                        <a:buFontTx/>
                        <a:buNone/>
                        <a:tabLst/>
                      </a:pPr>
                      <a:r>
                        <a:rPr kumimoji="0" lang="zh-CN" altLang="en-US" sz="2000" b="0" i="0" u="none" strike="noStrike" cap="none" normalizeH="0" baseline="0" dirty="0" smtClean="0">
                          <a:ln>
                            <a:noFill/>
                          </a:ln>
                          <a:solidFill>
                            <a:schemeClr val="tx1"/>
                          </a:solidFill>
                          <a:effectLst/>
                          <a:latin typeface="Times New Roman" pitchFamily="18" charset="0"/>
                          <a:ea typeface="方正宋三简体" pitchFamily="2" charset="-122"/>
                          <a:cs typeface="Times New Roman" pitchFamily="18" charset="0"/>
                        </a:rPr>
                        <a:t>        电流对人体外部造成的局部损伤</a:t>
                      </a:r>
                      <a:endParaRPr kumimoji="0" lang="zh-CN" altLang="en-US" sz="2000" b="0" i="0" u="none" strike="noStrike" cap="none" normalizeH="0" baseline="0" dirty="0" smtClean="0">
                        <a:ln>
                          <a:noFill/>
                        </a:ln>
                        <a:solidFill>
                          <a:schemeClr val="tx1"/>
                        </a:solidFill>
                        <a:effectLst/>
                        <a:latin typeface="Arial" charset="0"/>
                        <a:ea typeface="方正宋三简体" pitchFamily="2" charset="-122"/>
                        <a:cs typeface="Times New Roman" pitchFamily="1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855663" rtl="0" eaLnBrk="1" fontAlgn="base" latinLnBrk="0" hangingPunct="1">
                        <a:lnSpc>
                          <a:spcPct val="100000"/>
                        </a:lnSpc>
                        <a:spcBef>
                          <a:spcPct val="0"/>
                        </a:spcBef>
                        <a:spcAft>
                          <a:spcPct val="0"/>
                        </a:spcAft>
                        <a:buClrTx/>
                        <a:buSzTx/>
                        <a:buFontTx/>
                        <a:buNone/>
                        <a:tabLst/>
                      </a:pPr>
                      <a:r>
                        <a:rPr kumimoji="0" lang="zh-CN" altLang="en-US" sz="2000" b="0" i="0" u="none" strike="noStrike" cap="none" normalizeH="0" baseline="0" dirty="0" smtClean="0">
                          <a:ln>
                            <a:noFill/>
                          </a:ln>
                          <a:solidFill>
                            <a:schemeClr val="tx1"/>
                          </a:solidFill>
                          <a:effectLst/>
                          <a:latin typeface="Times New Roman" pitchFamily="18" charset="0"/>
                          <a:ea typeface="方正宋三简体" pitchFamily="2" charset="-122"/>
                          <a:cs typeface="Times New Roman" pitchFamily="18" charset="0"/>
                        </a:rPr>
                        <a:t>        外观看一般有电弧烧伤、电的烙印和熔化的金属渗入皮肤（称皮肤金属化）等伤害</a:t>
                      </a:r>
                      <a:endParaRPr kumimoji="0" lang="zh-CN" altLang="en-US" sz="2000" b="0" i="0" u="none" strike="noStrike" cap="none" normalizeH="0" baseline="0" dirty="0" smtClean="0">
                        <a:ln>
                          <a:noFill/>
                        </a:ln>
                        <a:solidFill>
                          <a:schemeClr val="tx1"/>
                        </a:solidFill>
                        <a:effectLst/>
                        <a:latin typeface="Arial" charset="0"/>
                        <a:ea typeface="方正宋三简体" pitchFamily="2" charset="-122"/>
                        <a:cs typeface="Times New Roman" pitchFamily="18" charset="0"/>
                      </a:endParaRPr>
                    </a:p>
                  </a:txBody>
                  <a:tcPr anchor="ctr" horzOverflow="overflow">
                    <a:lnL w="12700"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1304925">
                <a:tc>
                  <a:txBody>
                    <a:bodyPr/>
                    <a:lstStyle/>
                    <a:p>
                      <a:pPr marL="0" marR="0" lvl="0" indent="0" algn="l" defTabSz="855663" rtl="0" eaLnBrk="1" fontAlgn="base" latinLnBrk="0" hangingPunct="1">
                        <a:lnSpc>
                          <a:spcPct val="100000"/>
                        </a:lnSpc>
                        <a:spcBef>
                          <a:spcPct val="0"/>
                        </a:spcBef>
                        <a:spcAft>
                          <a:spcPct val="0"/>
                        </a:spcAft>
                        <a:buClrTx/>
                        <a:buSzTx/>
                        <a:buFontTx/>
                        <a:buNone/>
                        <a:tabLst/>
                      </a:pPr>
                      <a:r>
                        <a:rPr kumimoji="0" lang="zh-CN" altLang="en-US" sz="2000" b="0" i="0" u="none" strike="noStrike" cap="none" normalizeH="0" baseline="0" smtClean="0">
                          <a:ln>
                            <a:noFill/>
                          </a:ln>
                          <a:solidFill>
                            <a:schemeClr val="tx1"/>
                          </a:solidFill>
                          <a:effectLst/>
                          <a:latin typeface="Times New Roman" pitchFamily="18" charset="0"/>
                          <a:ea typeface="方正宋三简体" pitchFamily="2" charset="-122"/>
                          <a:cs typeface="Times New Roman" pitchFamily="18" charset="0"/>
                        </a:rPr>
                        <a:t>电击</a:t>
                      </a:r>
                      <a:endParaRPr kumimoji="0" lang="zh-CN" altLang="en-US" sz="2000" b="0" i="0" u="none" strike="noStrike" cap="none" normalizeH="0" baseline="0" smtClean="0">
                        <a:ln>
                          <a:noFill/>
                        </a:ln>
                        <a:solidFill>
                          <a:schemeClr val="tx1"/>
                        </a:solidFill>
                        <a:effectLst/>
                        <a:latin typeface="Arial" charset="0"/>
                        <a:ea typeface="方正宋三简体" pitchFamily="2" charset="-122"/>
                        <a:cs typeface="Times New Roman" pitchFamily="18" charset="0"/>
                      </a:endParaRPr>
                    </a:p>
                  </a:txBody>
                  <a:tcPr anchor="ctr" horzOverflow="overflow">
                    <a:lnL w="952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855663" rtl="0" eaLnBrk="1" fontAlgn="base" latinLnBrk="0" hangingPunct="1">
                        <a:lnSpc>
                          <a:spcPct val="100000"/>
                        </a:lnSpc>
                        <a:spcBef>
                          <a:spcPct val="0"/>
                        </a:spcBef>
                        <a:spcAft>
                          <a:spcPct val="0"/>
                        </a:spcAft>
                        <a:buClrTx/>
                        <a:buSzTx/>
                        <a:buFontTx/>
                        <a:buNone/>
                        <a:tabLst/>
                      </a:pPr>
                      <a:r>
                        <a:rPr kumimoji="0" lang="zh-CN" altLang="en-US" sz="2000" b="0" i="0" u="none" strike="noStrike" cap="none" normalizeH="0" baseline="0" dirty="0" smtClean="0">
                          <a:ln>
                            <a:noFill/>
                          </a:ln>
                          <a:solidFill>
                            <a:schemeClr val="tx1"/>
                          </a:solidFill>
                          <a:effectLst/>
                          <a:latin typeface="Times New Roman" pitchFamily="18" charset="0"/>
                          <a:ea typeface="方正宋三简体" pitchFamily="2" charset="-122"/>
                          <a:cs typeface="Times New Roman" pitchFamily="18" charset="0"/>
                        </a:rPr>
                        <a:t>        电流通过人体时，使人的内部组织受到较为严重的损伤</a:t>
                      </a:r>
                      <a:endParaRPr kumimoji="0" lang="zh-CN" altLang="en-US" sz="2000" b="0" i="0" u="none" strike="noStrike" cap="none" normalizeH="0" baseline="0" dirty="0" smtClean="0">
                        <a:ln>
                          <a:noFill/>
                        </a:ln>
                        <a:solidFill>
                          <a:schemeClr val="tx1"/>
                        </a:solidFill>
                        <a:effectLst/>
                        <a:latin typeface="Arial" charset="0"/>
                        <a:ea typeface="方正宋三简体" pitchFamily="2" charset="-122"/>
                        <a:cs typeface="Times New Roman" pitchFamily="1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855663" rtl="0" eaLnBrk="1" fontAlgn="base" latinLnBrk="0" hangingPunct="1">
                        <a:lnSpc>
                          <a:spcPct val="100000"/>
                        </a:lnSpc>
                        <a:spcBef>
                          <a:spcPct val="0"/>
                        </a:spcBef>
                        <a:spcAft>
                          <a:spcPct val="0"/>
                        </a:spcAft>
                        <a:buClrTx/>
                        <a:buSzTx/>
                        <a:buFontTx/>
                        <a:buNone/>
                        <a:tabLst/>
                      </a:pPr>
                      <a:r>
                        <a:rPr kumimoji="0" lang="zh-CN" altLang="en-US" sz="2000" b="0" i="0" u="none" strike="noStrike" cap="none" normalizeH="0" baseline="0" dirty="0" smtClean="0">
                          <a:ln>
                            <a:noFill/>
                          </a:ln>
                          <a:solidFill>
                            <a:schemeClr val="tx1"/>
                          </a:solidFill>
                          <a:effectLst/>
                          <a:latin typeface="Times New Roman" pitchFamily="18" charset="0"/>
                          <a:ea typeface="方正宋三简体" pitchFamily="2" charset="-122"/>
                          <a:cs typeface="Times New Roman" pitchFamily="18" charset="0"/>
                        </a:rPr>
                        <a:t>        会使人觉得全身发热、发麻，肌肉发生不由自主的抽搐，逐渐失去知觉，甚至呼吸停止，心脏活动停顿</a:t>
                      </a:r>
                      <a:endParaRPr kumimoji="0" lang="zh-CN" altLang="en-US" sz="2000" b="0" i="0" u="none" strike="noStrike" cap="none" normalizeH="0" baseline="0" dirty="0" smtClean="0">
                        <a:ln>
                          <a:noFill/>
                        </a:ln>
                        <a:solidFill>
                          <a:schemeClr val="tx1"/>
                        </a:solidFill>
                        <a:effectLst/>
                        <a:latin typeface="Arial" charset="0"/>
                        <a:ea typeface="方正宋三简体" pitchFamily="2" charset="-122"/>
                        <a:cs typeface="Times New Roman" pitchFamily="18" charset="0"/>
                      </a:endParaRPr>
                    </a:p>
                  </a:txBody>
                  <a:tcPr anchor="ctr" horzOverflow="overflow">
                    <a:lnL w="12700"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Tree>
    <p:extLst>
      <p:ext uri="{BB962C8B-B14F-4D97-AF65-F5344CB8AC3E}">
        <p14:creationId xmlns:p14="http://schemas.microsoft.com/office/powerpoint/2010/main" val="1718199400"/>
      </p:ext>
    </p:extLst>
  </p:cSld>
  <p:clrMapOvr>
    <a:masterClrMapping/>
  </p:clrMapOvr>
  <mc:AlternateContent xmlns:mc="http://schemas.openxmlformats.org/markup-compatibility/2006" xmlns:p14="http://schemas.microsoft.com/office/powerpoint/2010/main">
    <mc:Choice Requires="p14">
      <p:transition spd="slow" p14:dur="1300">
        <p14:pan/>
      </p:transition>
    </mc:Choice>
    <mc:Fallback xmlns="">
      <p:transition spd="slow">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058615" y="1196752"/>
            <a:ext cx="9901100" cy="4662815"/>
          </a:xfrm>
          <a:prstGeom prst="rect">
            <a:avLst/>
          </a:prstGeom>
        </p:spPr>
        <p:txBody>
          <a:bodyPr wrap="square">
            <a:spAutoFit/>
          </a:bodyPr>
          <a:lstStyle/>
          <a:p>
            <a:pPr indent="532800" algn="just">
              <a:lnSpc>
                <a:spcPct val="150000"/>
              </a:lnSpc>
              <a:spcAft>
                <a:spcPts val="0"/>
              </a:spcAft>
            </a:pPr>
            <a:r>
              <a:rPr lang="zh-CN" altLang="en-US" b="1" dirty="0" smtClean="0">
                <a:solidFill>
                  <a:srgbClr val="5F5E5C"/>
                </a:solidFill>
                <a:latin typeface="微软雅黑" pitchFamily="34" charset="-122"/>
                <a:ea typeface="微软雅黑" pitchFamily="34" charset="-122"/>
              </a:rPr>
              <a:t>（二）</a:t>
            </a:r>
            <a:r>
              <a:rPr lang="zh-CN" altLang="en-US" b="1" dirty="0">
                <a:solidFill>
                  <a:srgbClr val="5F5E5C"/>
                </a:solidFill>
                <a:latin typeface="微软雅黑" pitchFamily="34" charset="-122"/>
                <a:ea typeface="微软雅黑" pitchFamily="34" charset="-122"/>
              </a:rPr>
              <a:t>触电的方式</a:t>
            </a:r>
          </a:p>
          <a:p>
            <a:pPr indent="532800" algn="just">
              <a:lnSpc>
                <a:spcPct val="150000"/>
              </a:lnSpc>
              <a:spcAft>
                <a:spcPts val="0"/>
              </a:spcAft>
            </a:pPr>
            <a:r>
              <a:rPr lang="zh-CN" altLang="en-US" dirty="0" smtClean="0">
                <a:solidFill>
                  <a:srgbClr val="5F5E5C"/>
                </a:solidFill>
                <a:latin typeface="微软雅黑" pitchFamily="34" charset="-122"/>
                <a:ea typeface="微软雅黑" pitchFamily="34" charset="-122"/>
              </a:rPr>
              <a:t>人体</a:t>
            </a:r>
            <a:r>
              <a:rPr lang="zh-CN" altLang="en-US" dirty="0">
                <a:solidFill>
                  <a:srgbClr val="5F5E5C"/>
                </a:solidFill>
                <a:latin typeface="微软雅黑" pitchFamily="34" charset="-122"/>
                <a:ea typeface="微软雅黑" pitchFamily="34" charset="-122"/>
              </a:rPr>
              <a:t>触电的方式多种多样，一般可分为直接触电和间接触电。直接触电是指人体直接接触带电设备称为直接触电。间接触电是指人体接触正常时不带电而事故时带电的导电体所造成的触电事故，如电气设备的金属外壳、框架等</a:t>
            </a:r>
            <a:r>
              <a:rPr lang="zh-CN" altLang="en-US" dirty="0" smtClean="0">
                <a:solidFill>
                  <a:srgbClr val="5F5E5C"/>
                </a:solidFill>
                <a:latin typeface="微软雅黑" pitchFamily="34" charset="-122"/>
                <a:ea typeface="微软雅黑" pitchFamily="34" charset="-122"/>
              </a:rPr>
              <a:t>。</a:t>
            </a:r>
            <a:endParaRPr lang="en-US" altLang="zh-CN" dirty="0" smtClean="0">
              <a:solidFill>
                <a:srgbClr val="5F5E5C"/>
              </a:solidFill>
              <a:latin typeface="微软雅黑" pitchFamily="34" charset="-122"/>
              <a:ea typeface="微软雅黑" pitchFamily="34" charset="-122"/>
            </a:endParaRPr>
          </a:p>
          <a:p>
            <a:pPr indent="532800" algn="just">
              <a:lnSpc>
                <a:spcPct val="150000"/>
              </a:lnSpc>
              <a:spcAft>
                <a:spcPts val="0"/>
              </a:spcAft>
            </a:pPr>
            <a:endParaRPr lang="en-US" altLang="zh-CN" dirty="0">
              <a:solidFill>
                <a:srgbClr val="5F5E5C"/>
              </a:solidFill>
              <a:latin typeface="微软雅黑" pitchFamily="34" charset="-122"/>
              <a:ea typeface="微软雅黑" pitchFamily="34" charset="-122"/>
            </a:endParaRPr>
          </a:p>
          <a:p>
            <a:pPr indent="532800" algn="just">
              <a:lnSpc>
                <a:spcPct val="150000"/>
              </a:lnSpc>
              <a:spcAft>
                <a:spcPts val="0"/>
              </a:spcAft>
            </a:pPr>
            <a:r>
              <a:rPr lang="zh-CN" altLang="en-US" b="1" dirty="0" smtClean="0">
                <a:solidFill>
                  <a:srgbClr val="5F5E5C"/>
                </a:solidFill>
                <a:latin typeface="微软雅黑" pitchFamily="34" charset="-122"/>
                <a:ea typeface="微软雅黑" pitchFamily="34" charset="-122"/>
              </a:rPr>
              <a:t>（三）</a:t>
            </a:r>
            <a:r>
              <a:rPr lang="en-US" altLang="zh-CN" b="1" dirty="0" smtClean="0">
                <a:solidFill>
                  <a:srgbClr val="5F5E5C"/>
                </a:solidFill>
                <a:latin typeface="微软雅黑" pitchFamily="34" charset="-122"/>
                <a:ea typeface="微软雅黑" pitchFamily="34" charset="-122"/>
              </a:rPr>
              <a:t> </a:t>
            </a:r>
            <a:r>
              <a:rPr lang="zh-CN" altLang="en-US" b="1" dirty="0">
                <a:solidFill>
                  <a:srgbClr val="5F5E5C"/>
                </a:solidFill>
                <a:latin typeface="微软雅黑" pitchFamily="34" charset="-122"/>
                <a:ea typeface="微软雅黑" pitchFamily="34" charset="-122"/>
              </a:rPr>
              <a:t>防范措施</a:t>
            </a:r>
          </a:p>
          <a:p>
            <a:pPr indent="532800" algn="just">
              <a:lnSpc>
                <a:spcPct val="150000"/>
              </a:lnSpc>
              <a:spcAft>
                <a:spcPts val="0"/>
              </a:spcAft>
            </a:pPr>
            <a:r>
              <a:rPr lang="en-US" altLang="zh-CN" dirty="0" smtClean="0">
                <a:solidFill>
                  <a:srgbClr val="5F5E5C"/>
                </a:solidFill>
                <a:latin typeface="微软雅黑" pitchFamily="34" charset="-122"/>
                <a:ea typeface="微软雅黑" pitchFamily="34" charset="-122"/>
              </a:rPr>
              <a:t>1.</a:t>
            </a:r>
            <a:r>
              <a:rPr lang="zh-CN" altLang="en-US" dirty="0" smtClean="0">
                <a:solidFill>
                  <a:srgbClr val="5F5E5C"/>
                </a:solidFill>
                <a:latin typeface="微软雅黑" pitchFamily="34" charset="-122"/>
                <a:ea typeface="微软雅黑" pitchFamily="34" charset="-122"/>
              </a:rPr>
              <a:t>合理</a:t>
            </a:r>
            <a:r>
              <a:rPr lang="zh-CN" altLang="en-US" dirty="0">
                <a:solidFill>
                  <a:srgbClr val="5F5E5C"/>
                </a:solidFill>
                <a:latin typeface="微软雅黑" pitchFamily="34" charset="-122"/>
                <a:ea typeface="微软雅黑" pitchFamily="34" charset="-122"/>
              </a:rPr>
              <a:t>选用安全电压和供电电压 </a:t>
            </a:r>
            <a:r>
              <a:rPr lang="zh-CN" altLang="en-US" dirty="0" smtClean="0">
                <a:solidFill>
                  <a:srgbClr val="5F5E5C"/>
                </a:solidFill>
                <a:latin typeface="微软雅黑" pitchFamily="34" charset="-122"/>
                <a:ea typeface="微软雅黑" pitchFamily="34" charset="-122"/>
              </a:rPr>
              <a:t>；</a:t>
            </a:r>
            <a:endParaRPr lang="zh-CN" altLang="en-US" dirty="0">
              <a:solidFill>
                <a:srgbClr val="5F5E5C"/>
              </a:solidFill>
              <a:latin typeface="微软雅黑" pitchFamily="34" charset="-122"/>
              <a:ea typeface="微软雅黑" pitchFamily="34" charset="-122"/>
            </a:endParaRPr>
          </a:p>
          <a:p>
            <a:pPr indent="532800" algn="just">
              <a:lnSpc>
                <a:spcPct val="150000"/>
              </a:lnSpc>
              <a:spcAft>
                <a:spcPts val="0"/>
              </a:spcAft>
            </a:pPr>
            <a:r>
              <a:rPr lang="en-US" altLang="zh-CN" dirty="0" smtClean="0">
                <a:solidFill>
                  <a:srgbClr val="5F5E5C"/>
                </a:solidFill>
                <a:latin typeface="微软雅黑" pitchFamily="34" charset="-122"/>
                <a:ea typeface="微软雅黑" pitchFamily="34" charset="-122"/>
              </a:rPr>
              <a:t>2.</a:t>
            </a:r>
            <a:r>
              <a:rPr lang="zh-CN" altLang="en-US" dirty="0" smtClean="0">
                <a:solidFill>
                  <a:srgbClr val="5F5E5C"/>
                </a:solidFill>
                <a:latin typeface="微软雅黑" pitchFamily="34" charset="-122"/>
                <a:ea typeface="微软雅黑" pitchFamily="34" charset="-122"/>
              </a:rPr>
              <a:t>合理</a:t>
            </a:r>
            <a:r>
              <a:rPr lang="zh-CN" altLang="en-US" dirty="0">
                <a:solidFill>
                  <a:srgbClr val="5F5E5C"/>
                </a:solidFill>
                <a:latin typeface="微软雅黑" pitchFamily="34" charset="-122"/>
                <a:ea typeface="微软雅黑" pitchFamily="34" charset="-122"/>
              </a:rPr>
              <a:t>选用导线截面 </a:t>
            </a:r>
            <a:r>
              <a:rPr lang="zh-CN" altLang="en-US" dirty="0" smtClean="0">
                <a:solidFill>
                  <a:srgbClr val="5F5E5C"/>
                </a:solidFill>
                <a:latin typeface="微软雅黑" pitchFamily="34" charset="-122"/>
                <a:ea typeface="微软雅黑" pitchFamily="34" charset="-122"/>
              </a:rPr>
              <a:t>；</a:t>
            </a:r>
            <a:endParaRPr lang="en-US" altLang="zh-CN" dirty="0" smtClean="0">
              <a:solidFill>
                <a:srgbClr val="5F5E5C"/>
              </a:solidFill>
              <a:latin typeface="微软雅黑" pitchFamily="34" charset="-122"/>
              <a:ea typeface="微软雅黑" pitchFamily="34" charset="-122"/>
            </a:endParaRPr>
          </a:p>
          <a:p>
            <a:pPr indent="532800" algn="just">
              <a:lnSpc>
                <a:spcPct val="150000"/>
              </a:lnSpc>
              <a:spcAft>
                <a:spcPts val="0"/>
              </a:spcAft>
            </a:pPr>
            <a:r>
              <a:rPr lang="en-US" altLang="zh-CN" dirty="0" smtClean="0">
                <a:solidFill>
                  <a:srgbClr val="5F5E5C"/>
                </a:solidFill>
                <a:latin typeface="微软雅黑" pitchFamily="34" charset="-122"/>
                <a:ea typeface="微软雅黑" pitchFamily="34" charset="-122"/>
              </a:rPr>
              <a:t>3.</a:t>
            </a:r>
            <a:r>
              <a:rPr lang="zh-CN" altLang="en-US" dirty="0" smtClean="0">
                <a:solidFill>
                  <a:srgbClr val="5F5E5C"/>
                </a:solidFill>
                <a:latin typeface="微软雅黑" pitchFamily="34" charset="-122"/>
                <a:ea typeface="微软雅黑" pitchFamily="34" charset="-122"/>
              </a:rPr>
              <a:t>合理</a:t>
            </a:r>
            <a:r>
              <a:rPr lang="zh-CN" altLang="en-US" dirty="0">
                <a:solidFill>
                  <a:srgbClr val="5F5E5C"/>
                </a:solidFill>
                <a:latin typeface="微软雅黑" pitchFamily="34" charset="-122"/>
                <a:ea typeface="微软雅黑" pitchFamily="34" charset="-122"/>
              </a:rPr>
              <a:t>选用开关 </a:t>
            </a:r>
            <a:r>
              <a:rPr lang="zh-CN" altLang="en-US" dirty="0" smtClean="0">
                <a:solidFill>
                  <a:srgbClr val="5F5E5C"/>
                </a:solidFill>
                <a:latin typeface="微软雅黑" pitchFamily="34" charset="-122"/>
                <a:ea typeface="微软雅黑" pitchFamily="34" charset="-122"/>
              </a:rPr>
              <a:t>；</a:t>
            </a:r>
            <a:endParaRPr lang="zh-CN" altLang="en-US" dirty="0">
              <a:solidFill>
                <a:srgbClr val="5F5E5C"/>
              </a:solidFill>
              <a:latin typeface="微软雅黑" pitchFamily="34" charset="-122"/>
              <a:ea typeface="微软雅黑" pitchFamily="34" charset="-122"/>
            </a:endParaRPr>
          </a:p>
          <a:p>
            <a:pPr indent="532800" algn="just">
              <a:lnSpc>
                <a:spcPct val="150000"/>
              </a:lnSpc>
              <a:spcAft>
                <a:spcPts val="0"/>
              </a:spcAft>
            </a:pPr>
            <a:r>
              <a:rPr lang="en-US" altLang="zh-CN" dirty="0" smtClean="0">
                <a:solidFill>
                  <a:srgbClr val="5F5E5C"/>
                </a:solidFill>
                <a:latin typeface="微软雅黑" pitchFamily="34" charset="-122"/>
                <a:ea typeface="微软雅黑" pitchFamily="34" charset="-122"/>
              </a:rPr>
              <a:t>4.</a:t>
            </a:r>
            <a:r>
              <a:rPr lang="zh-CN" altLang="en-US" dirty="0" smtClean="0">
                <a:solidFill>
                  <a:srgbClr val="5F5E5C"/>
                </a:solidFill>
                <a:latin typeface="微软雅黑" pitchFamily="34" charset="-122"/>
                <a:ea typeface="微软雅黑" pitchFamily="34" charset="-122"/>
              </a:rPr>
              <a:t>重视</a:t>
            </a:r>
            <a:r>
              <a:rPr lang="zh-CN" altLang="en-US" dirty="0">
                <a:solidFill>
                  <a:srgbClr val="5F5E5C"/>
                </a:solidFill>
                <a:latin typeface="微软雅黑" pitchFamily="34" charset="-122"/>
                <a:ea typeface="微软雅黑" pitchFamily="34" charset="-122"/>
              </a:rPr>
              <a:t>安全用电并培养良好的用电习惯 </a:t>
            </a:r>
            <a:r>
              <a:rPr lang="zh-CN" altLang="en-US" dirty="0" smtClean="0">
                <a:solidFill>
                  <a:srgbClr val="5F5E5C"/>
                </a:solidFill>
                <a:latin typeface="微软雅黑" pitchFamily="34" charset="-122"/>
                <a:ea typeface="微软雅黑" pitchFamily="34" charset="-122"/>
              </a:rPr>
              <a:t>。</a:t>
            </a:r>
            <a:endParaRPr lang="zh-CN" altLang="en-US" dirty="0">
              <a:solidFill>
                <a:srgbClr val="5F5E5C"/>
              </a:solidFill>
              <a:latin typeface="微软雅黑" pitchFamily="34" charset="-122"/>
              <a:ea typeface="微软雅黑" pitchFamily="34" charset="-122"/>
            </a:endParaRPr>
          </a:p>
          <a:p>
            <a:pPr indent="532800" algn="just">
              <a:lnSpc>
                <a:spcPct val="150000"/>
              </a:lnSpc>
              <a:spcAft>
                <a:spcPts val="0"/>
              </a:spcAft>
            </a:pPr>
            <a:endParaRPr lang="zh-CN" altLang="en-US" dirty="0">
              <a:solidFill>
                <a:srgbClr val="5F5E5C"/>
              </a:solidFill>
              <a:latin typeface="微软雅黑" pitchFamily="34" charset="-122"/>
              <a:ea typeface="微软雅黑" pitchFamily="34" charset="-122"/>
            </a:endParaRPr>
          </a:p>
        </p:txBody>
      </p:sp>
      <p:sp>
        <p:nvSpPr>
          <p:cNvPr id="18" name="TextBox 8"/>
          <p:cNvSpPr txBox="1"/>
          <p:nvPr/>
        </p:nvSpPr>
        <p:spPr>
          <a:xfrm>
            <a:off x="1274639" y="144000"/>
            <a:ext cx="5328592" cy="430887"/>
          </a:xfrm>
          <a:prstGeom prst="rect">
            <a:avLst/>
          </a:prstGeom>
          <a:noFill/>
        </p:spPr>
        <p:txBody>
          <a:bodyPr wrap="square" rtlCol="0">
            <a:spAutoFit/>
          </a:bodyPr>
          <a:lstStyle/>
          <a:p>
            <a:r>
              <a:rPr lang="zh-CN" altLang="en-US" sz="2200" dirty="0">
                <a:solidFill>
                  <a:schemeClr val="tx1">
                    <a:lumMod val="65000"/>
                    <a:lumOff val="35000"/>
                  </a:schemeClr>
                </a:solidFill>
                <a:latin typeface="华康俪金黑W8(P)" pitchFamily="34" charset="-122"/>
                <a:ea typeface="华康俪金黑W8(P)" pitchFamily="34" charset="-122"/>
              </a:rPr>
              <a:t>任务六：安全知识</a:t>
            </a:r>
            <a:endParaRPr lang="zh-CN" altLang="en-US" sz="2200" dirty="0">
              <a:solidFill>
                <a:schemeClr val="tx1">
                  <a:lumMod val="65000"/>
                  <a:lumOff val="35000"/>
                </a:schemeClr>
              </a:solidFill>
              <a:latin typeface="华康俪金黑W8(P)" pitchFamily="34" charset="-122"/>
              <a:ea typeface="华康俪金黑W8(P)" pitchFamily="34" charset="-122"/>
            </a:endParaRPr>
          </a:p>
        </p:txBody>
      </p:sp>
    </p:spTree>
    <p:extLst>
      <p:ext uri="{BB962C8B-B14F-4D97-AF65-F5344CB8AC3E}">
        <p14:creationId xmlns:p14="http://schemas.microsoft.com/office/powerpoint/2010/main" val="497532186"/>
      </p:ext>
    </p:extLst>
  </p:cSld>
  <p:clrMapOvr>
    <a:masterClrMapping/>
  </p:clrMapOvr>
  <mc:AlternateContent xmlns:mc="http://schemas.openxmlformats.org/markup-compatibility/2006" xmlns:p14="http://schemas.microsoft.com/office/powerpoint/2010/main">
    <mc:Choice Requires="p14">
      <p:transition spd="slow" p14:dur="1300">
        <p14:pan/>
      </p:transition>
    </mc:Choice>
    <mc:Fallback xmlns="">
      <p:transition spd="slow">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058615" y="1196752"/>
            <a:ext cx="9901100" cy="4247317"/>
          </a:xfrm>
          <a:prstGeom prst="rect">
            <a:avLst/>
          </a:prstGeom>
        </p:spPr>
        <p:txBody>
          <a:bodyPr wrap="square">
            <a:spAutoFit/>
          </a:bodyPr>
          <a:lstStyle/>
          <a:p>
            <a:pPr indent="532800" algn="just">
              <a:lnSpc>
                <a:spcPct val="150000"/>
              </a:lnSpc>
              <a:spcAft>
                <a:spcPts val="0"/>
              </a:spcAft>
            </a:pPr>
            <a:r>
              <a:rPr lang="zh-CN" altLang="en-US" b="1" dirty="0" smtClean="0">
                <a:solidFill>
                  <a:srgbClr val="5F5E5C"/>
                </a:solidFill>
                <a:latin typeface="微软雅黑" pitchFamily="34" charset="-122"/>
                <a:ea typeface="微软雅黑" pitchFamily="34" charset="-122"/>
              </a:rPr>
              <a:t>三、掌握</a:t>
            </a:r>
            <a:r>
              <a:rPr lang="zh-CN" altLang="en-US" b="1" dirty="0">
                <a:solidFill>
                  <a:srgbClr val="5F5E5C"/>
                </a:solidFill>
                <a:latin typeface="微软雅黑" pitchFamily="34" charset="-122"/>
                <a:ea typeface="微软雅黑" pitchFamily="34" charset="-122"/>
              </a:rPr>
              <a:t>触电现场的</a:t>
            </a:r>
            <a:r>
              <a:rPr lang="zh-CN" altLang="en-US" b="1" dirty="0" smtClean="0">
                <a:solidFill>
                  <a:srgbClr val="5F5E5C"/>
                </a:solidFill>
                <a:latin typeface="微软雅黑" pitchFamily="34" charset="-122"/>
                <a:ea typeface="微软雅黑" pitchFamily="34" charset="-122"/>
              </a:rPr>
              <a:t>抢救</a:t>
            </a:r>
            <a:endParaRPr lang="en-US" altLang="zh-CN" b="1" dirty="0" smtClean="0">
              <a:solidFill>
                <a:srgbClr val="5F5E5C"/>
              </a:solidFill>
              <a:latin typeface="微软雅黑" pitchFamily="34" charset="-122"/>
              <a:ea typeface="微软雅黑" pitchFamily="34" charset="-122"/>
            </a:endParaRPr>
          </a:p>
          <a:p>
            <a:pPr indent="532800" algn="just">
              <a:lnSpc>
                <a:spcPct val="150000"/>
              </a:lnSpc>
              <a:spcAft>
                <a:spcPts val="0"/>
              </a:spcAft>
            </a:pPr>
            <a:r>
              <a:rPr lang="zh-CN" altLang="en-US" dirty="0" smtClean="0">
                <a:solidFill>
                  <a:srgbClr val="5F5E5C"/>
                </a:solidFill>
                <a:latin typeface="微软雅黑" pitchFamily="34" charset="-122"/>
                <a:ea typeface="微软雅黑" pitchFamily="34" charset="-122"/>
              </a:rPr>
              <a:t>（一）迅速</a:t>
            </a:r>
            <a:r>
              <a:rPr lang="zh-CN" altLang="en-US" dirty="0">
                <a:solidFill>
                  <a:srgbClr val="5F5E5C"/>
                </a:solidFill>
                <a:latin typeface="微软雅黑" pitchFamily="34" charset="-122"/>
                <a:ea typeface="微软雅黑" pitchFamily="34" charset="-122"/>
              </a:rPr>
              <a:t>使触电者脱离电源 </a:t>
            </a:r>
          </a:p>
          <a:p>
            <a:pPr indent="532800" algn="just">
              <a:lnSpc>
                <a:spcPct val="150000"/>
              </a:lnSpc>
              <a:spcAft>
                <a:spcPts val="0"/>
              </a:spcAft>
            </a:pPr>
            <a:r>
              <a:rPr lang="zh-CN" altLang="en-US" dirty="0" smtClean="0">
                <a:solidFill>
                  <a:srgbClr val="5F5E5C"/>
                </a:solidFill>
                <a:latin typeface="微软雅黑" pitchFamily="34" charset="-122"/>
                <a:ea typeface="微软雅黑" pitchFamily="34" charset="-122"/>
              </a:rPr>
              <a:t>当</a:t>
            </a:r>
            <a:r>
              <a:rPr lang="zh-CN" altLang="en-US" dirty="0">
                <a:solidFill>
                  <a:srgbClr val="5F5E5C"/>
                </a:solidFill>
                <a:latin typeface="微软雅黑" pitchFamily="34" charset="-122"/>
                <a:ea typeface="微软雅黑" pitchFamily="34" charset="-122"/>
              </a:rPr>
              <a:t>发现有人触电时，必须立即使触电者脱离电源，因为只有触电者脱离电源，才能终止电流对人体的伤害，才能对触电者实施抢救。使触电者脱离电源的方法有。</a:t>
            </a:r>
          </a:p>
          <a:p>
            <a:pPr indent="532800" algn="just">
              <a:lnSpc>
                <a:spcPct val="150000"/>
              </a:lnSpc>
              <a:spcAft>
                <a:spcPts val="0"/>
              </a:spcAft>
            </a:pPr>
            <a:r>
              <a:rPr lang="zh-CN" altLang="en-US" dirty="0" smtClean="0">
                <a:solidFill>
                  <a:srgbClr val="5F5E5C"/>
                </a:solidFill>
                <a:latin typeface="微软雅黑" pitchFamily="34" charset="-122"/>
                <a:ea typeface="微软雅黑" pitchFamily="34" charset="-122"/>
              </a:rPr>
              <a:t>若</a:t>
            </a:r>
            <a:r>
              <a:rPr lang="zh-CN" altLang="en-US" dirty="0">
                <a:solidFill>
                  <a:srgbClr val="5F5E5C"/>
                </a:solidFill>
                <a:latin typeface="微软雅黑" pitchFamily="34" charset="-122"/>
                <a:ea typeface="微软雅黑" pitchFamily="34" charset="-122"/>
              </a:rPr>
              <a:t>电源开关或插头就在附近，应立即断开电源开关或拔下插头断开电源。</a:t>
            </a:r>
          </a:p>
          <a:p>
            <a:pPr indent="532800" algn="just">
              <a:lnSpc>
                <a:spcPct val="150000"/>
              </a:lnSpc>
              <a:spcAft>
                <a:spcPts val="0"/>
              </a:spcAft>
            </a:pPr>
            <a:r>
              <a:rPr lang="zh-CN" altLang="en-US" dirty="0" smtClean="0">
                <a:solidFill>
                  <a:srgbClr val="5F5E5C"/>
                </a:solidFill>
                <a:latin typeface="微软雅黑" pitchFamily="34" charset="-122"/>
                <a:ea typeface="微软雅黑" pitchFamily="34" charset="-122"/>
              </a:rPr>
              <a:t>若</a:t>
            </a:r>
            <a:r>
              <a:rPr lang="zh-CN" altLang="en-US" dirty="0">
                <a:solidFill>
                  <a:srgbClr val="5F5E5C"/>
                </a:solidFill>
                <a:latin typeface="微软雅黑" pitchFamily="34" charset="-122"/>
                <a:ea typeface="微软雅黑" pitchFamily="34" charset="-122"/>
              </a:rPr>
              <a:t>附近找不到电源开关或插头，应用带绝缘手柄的电工钳，或用有干燥木柄的器具，如斧头、菜刀等切断电线，断开电源。</a:t>
            </a:r>
          </a:p>
          <a:p>
            <a:pPr indent="532800" algn="just">
              <a:lnSpc>
                <a:spcPct val="150000"/>
              </a:lnSpc>
              <a:spcAft>
                <a:spcPts val="0"/>
              </a:spcAft>
            </a:pPr>
            <a:r>
              <a:rPr lang="zh-CN" altLang="en-US" dirty="0" smtClean="0">
                <a:solidFill>
                  <a:srgbClr val="5F5E5C"/>
                </a:solidFill>
                <a:latin typeface="微软雅黑" pitchFamily="34" charset="-122"/>
                <a:ea typeface="微软雅黑" pitchFamily="34" charset="-122"/>
              </a:rPr>
              <a:t>当</a:t>
            </a:r>
            <a:r>
              <a:rPr lang="zh-CN" altLang="en-US" dirty="0">
                <a:solidFill>
                  <a:srgbClr val="5F5E5C"/>
                </a:solidFill>
                <a:latin typeface="微软雅黑" pitchFamily="34" charset="-122"/>
                <a:ea typeface="微软雅黑" pitchFamily="34" charset="-122"/>
              </a:rPr>
              <a:t>电线落在触电者身上或被触电者压在身下时，可用干燥的衣服、绳索、木棍等绝缘材料做工具，拉开触电者，或挑开触电者身上的电线，使触电者脱离电源。如</a:t>
            </a:r>
            <a:r>
              <a:rPr lang="zh-CN" altLang="en-US" dirty="0" smtClean="0">
                <a:solidFill>
                  <a:srgbClr val="5F5E5C"/>
                </a:solidFill>
                <a:latin typeface="微软雅黑" pitchFamily="34" charset="-122"/>
                <a:ea typeface="微软雅黑" pitchFamily="34" charset="-122"/>
              </a:rPr>
              <a:t>图所</a:t>
            </a:r>
            <a:r>
              <a:rPr lang="zh-CN" altLang="en-US" dirty="0">
                <a:solidFill>
                  <a:srgbClr val="5F5E5C"/>
                </a:solidFill>
                <a:latin typeface="微软雅黑" pitchFamily="34" charset="-122"/>
                <a:ea typeface="微软雅黑" pitchFamily="34" charset="-122"/>
              </a:rPr>
              <a:t>示。</a:t>
            </a:r>
          </a:p>
          <a:p>
            <a:pPr indent="532800" algn="just">
              <a:lnSpc>
                <a:spcPct val="150000"/>
              </a:lnSpc>
              <a:spcAft>
                <a:spcPts val="0"/>
              </a:spcAft>
            </a:pPr>
            <a:endParaRPr lang="zh-CN" altLang="en-US" dirty="0">
              <a:solidFill>
                <a:srgbClr val="5F5E5C"/>
              </a:solidFill>
              <a:latin typeface="微软雅黑" pitchFamily="34" charset="-122"/>
              <a:ea typeface="微软雅黑" pitchFamily="34" charset="-122"/>
            </a:endParaRPr>
          </a:p>
        </p:txBody>
      </p:sp>
      <p:sp>
        <p:nvSpPr>
          <p:cNvPr id="18" name="TextBox 8"/>
          <p:cNvSpPr txBox="1"/>
          <p:nvPr/>
        </p:nvSpPr>
        <p:spPr>
          <a:xfrm>
            <a:off x="1274639" y="144000"/>
            <a:ext cx="5328592" cy="430887"/>
          </a:xfrm>
          <a:prstGeom prst="rect">
            <a:avLst/>
          </a:prstGeom>
          <a:noFill/>
        </p:spPr>
        <p:txBody>
          <a:bodyPr wrap="square" rtlCol="0">
            <a:spAutoFit/>
          </a:bodyPr>
          <a:lstStyle/>
          <a:p>
            <a:r>
              <a:rPr lang="zh-CN" altLang="en-US" sz="2200" dirty="0">
                <a:solidFill>
                  <a:schemeClr val="tx1">
                    <a:lumMod val="65000"/>
                    <a:lumOff val="35000"/>
                  </a:schemeClr>
                </a:solidFill>
                <a:latin typeface="华康俪金黑W8(P)" pitchFamily="34" charset="-122"/>
                <a:ea typeface="华康俪金黑W8(P)" pitchFamily="34" charset="-122"/>
              </a:rPr>
              <a:t>任务六：安全知识</a:t>
            </a:r>
            <a:endParaRPr lang="zh-CN" altLang="en-US" sz="2200" dirty="0">
              <a:solidFill>
                <a:schemeClr val="tx1">
                  <a:lumMod val="65000"/>
                  <a:lumOff val="35000"/>
                </a:schemeClr>
              </a:solidFill>
              <a:latin typeface="华康俪金黑W8(P)" pitchFamily="34" charset="-122"/>
              <a:ea typeface="华康俪金黑W8(P)" pitchFamily="34" charset="-122"/>
            </a:endParaRPr>
          </a:p>
        </p:txBody>
      </p:sp>
    </p:spTree>
    <p:extLst>
      <p:ext uri="{BB962C8B-B14F-4D97-AF65-F5344CB8AC3E}">
        <p14:creationId xmlns:p14="http://schemas.microsoft.com/office/powerpoint/2010/main" val="158526191"/>
      </p:ext>
    </p:extLst>
  </p:cSld>
  <p:clrMapOvr>
    <a:masterClrMapping/>
  </p:clrMapOvr>
  <mc:AlternateContent xmlns:mc="http://schemas.openxmlformats.org/markup-compatibility/2006" xmlns:p14="http://schemas.microsoft.com/office/powerpoint/2010/main">
    <mc:Choice Requires="p14">
      <p:transition spd="slow" p14:dur="1300">
        <p14:pan/>
      </p:transition>
    </mc:Choice>
    <mc:Fallback xmlns="">
      <p:transition spd="slow">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058615" y="1196752"/>
            <a:ext cx="9901100" cy="923330"/>
          </a:xfrm>
          <a:prstGeom prst="rect">
            <a:avLst/>
          </a:prstGeom>
        </p:spPr>
        <p:txBody>
          <a:bodyPr wrap="square">
            <a:spAutoFit/>
          </a:bodyPr>
          <a:lstStyle/>
          <a:p>
            <a:pPr indent="532800" algn="just">
              <a:lnSpc>
                <a:spcPct val="150000"/>
              </a:lnSpc>
              <a:spcAft>
                <a:spcPts val="0"/>
              </a:spcAft>
            </a:pPr>
            <a:r>
              <a:rPr lang="zh-CN" altLang="en-US" b="1" dirty="0" smtClean="0">
                <a:solidFill>
                  <a:srgbClr val="5F5E5C"/>
                </a:solidFill>
                <a:latin typeface="微软雅黑" pitchFamily="34" charset="-122"/>
                <a:ea typeface="微软雅黑" pitchFamily="34" charset="-122"/>
              </a:rPr>
              <a:t>三、掌握</a:t>
            </a:r>
            <a:r>
              <a:rPr lang="zh-CN" altLang="en-US" b="1" dirty="0">
                <a:solidFill>
                  <a:srgbClr val="5F5E5C"/>
                </a:solidFill>
                <a:latin typeface="微软雅黑" pitchFamily="34" charset="-122"/>
                <a:ea typeface="微软雅黑" pitchFamily="34" charset="-122"/>
              </a:rPr>
              <a:t>触电现场的</a:t>
            </a:r>
            <a:r>
              <a:rPr lang="zh-CN" altLang="en-US" b="1" dirty="0" smtClean="0">
                <a:solidFill>
                  <a:srgbClr val="5F5E5C"/>
                </a:solidFill>
                <a:latin typeface="微软雅黑" pitchFamily="34" charset="-122"/>
                <a:ea typeface="微软雅黑" pitchFamily="34" charset="-122"/>
              </a:rPr>
              <a:t>抢救</a:t>
            </a:r>
            <a:endParaRPr lang="en-US" altLang="zh-CN" b="1" dirty="0" smtClean="0">
              <a:solidFill>
                <a:srgbClr val="5F5E5C"/>
              </a:solidFill>
              <a:latin typeface="微软雅黑" pitchFamily="34" charset="-122"/>
              <a:ea typeface="微软雅黑" pitchFamily="34" charset="-122"/>
            </a:endParaRPr>
          </a:p>
          <a:p>
            <a:pPr indent="532800" algn="just">
              <a:lnSpc>
                <a:spcPct val="150000"/>
              </a:lnSpc>
              <a:spcAft>
                <a:spcPts val="0"/>
              </a:spcAft>
            </a:pPr>
            <a:endParaRPr lang="zh-CN" altLang="en-US" dirty="0">
              <a:solidFill>
                <a:srgbClr val="5F5E5C"/>
              </a:solidFill>
              <a:latin typeface="微软雅黑" pitchFamily="34" charset="-122"/>
              <a:ea typeface="微软雅黑" pitchFamily="34" charset="-122"/>
            </a:endParaRPr>
          </a:p>
        </p:txBody>
      </p:sp>
      <p:sp>
        <p:nvSpPr>
          <p:cNvPr id="18" name="TextBox 8"/>
          <p:cNvSpPr txBox="1"/>
          <p:nvPr/>
        </p:nvSpPr>
        <p:spPr>
          <a:xfrm>
            <a:off x="1274639" y="144000"/>
            <a:ext cx="5328592" cy="430887"/>
          </a:xfrm>
          <a:prstGeom prst="rect">
            <a:avLst/>
          </a:prstGeom>
          <a:noFill/>
        </p:spPr>
        <p:txBody>
          <a:bodyPr wrap="square" rtlCol="0">
            <a:spAutoFit/>
          </a:bodyPr>
          <a:lstStyle/>
          <a:p>
            <a:r>
              <a:rPr lang="zh-CN" altLang="en-US" sz="2200" dirty="0">
                <a:solidFill>
                  <a:schemeClr val="tx1">
                    <a:lumMod val="65000"/>
                    <a:lumOff val="35000"/>
                  </a:schemeClr>
                </a:solidFill>
                <a:latin typeface="华康俪金黑W8(P)" pitchFamily="34" charset="-122"/>
                <a:ea typeface="华康俪金黑W8(P)" pitchFamily="34" charset="-122"/>
              </a:rPr>
              <a:t>任务六：安全知识</a:t>
            </a:r>
            <a:endParaRPr lang="zh-CN" altLang="en-US" sz="2200" dirty="0">
              <a:solidFill>
                <a:schemeClr val="tx1">
                  <a:lumMod val="65000"/>
                  <a:lumOff val="35000"/>
                </a:schemeClr>
              </a:solidFill>
              <a:latin typeface="华康俪金黑W8(P)" pitchFamily="34" charset="-122"/>
              <a:ea typeface="华康俪金黑W8(P)" pitchFamily="34" charset="-122"/>
            </a:endParaRPr>
          </a:p>
        </p:txBody>
      </p:sp>
      <p:pic>
        <p:nvPicPr>
          <p:cNvPr id="6" name="Picture 7" descr="HWOCRTEMP_ROC70"/>
          <p:cNvPicPr>
            <a:picLocks noChangeAspect="1" noChangeArrowheads="1"/>
          </p:cNvPicPr>
          <p:nvPr/>
        </p:nvPicPr>
        <p:blipFill>
          <a:blip r:embed="rId2" cstate="print">
            <a:extLst>
              <a:ext uri="{28A0092B-C50C-407E-A947-70E740481C1C}">
                <a14:useLocalDpi xmlns:a14="http://schemas.microsoft.com/office/drawing/2010/main" val="0"/>
              </a:ext>
            </a:extLst>
          </a:blip>
          <a:srcRect l="57129" t="9364" r="7149" b="22163"/>
          <a:stretch>
            <a:fillRect/>
          </a:stretch>
        </p:blipFill>
        <p:spPr bwMode="auto">
          <a:xfrm>
            <a:off x="1824175" y="2388067"/>
            <a:ext cx="2881313" cy="2687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8" descr="HWOCRTEMP_ROC70"/>
          <p:cNvPicPr>
            <a:picLocks noChangeAspect="1" noChangeArrowheads="1"/>
          </p:cNvPicPr>
          <p:nvPr/>
        </p:nvPicPr>
        <p:blipFill>
          <a:blip r:embed="rId2" cstate="print">
            <a:extLst>
              <a:ext uri="{28A0092B-C50C-407E-A947-70E740481C1C}">
                <a14:useLocalDpi xmlns:a14="http://schemas.microsoft.com/office/drawing/2010/main" val="0"/>
              </a:ext>
            </a:extLst>
          </a:blip>
          <a:srcRect l="4788" t="9520" r="52406" b="22319"/>
          <a:stretch>
            <a:fillRect/>
          </a:stretch>
        </p:blipFill>
        <p:spPr bwMode="auto">
          <a:xfrm>
            <a:off x="6407150" y="2388874"/>
            <a:ext cx="3384550" cy="2732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Rectangle 9"/>
          <p:cNvSpPr>
            <a:spLocks noChangeArrowheads="1"/>
          </p:cNvSpPr>
          <p:nvPr/>
        </p:nvSpPr>
        <p:spPr bwMode="auto">
          <a:xfrm>
            <a:off x="1727199" y="5364000"/>
            <a:ext cx="7680325"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r>
              <a:rPr lang="zh-CN" altLang="en-US" sz="2000" dirty="0"/>
              <a:t>（</a:t>
            </a:r>
            <a:r>
              <a:rPr lang="en-US" altLang="zh-CN" sz="2000" dirty="0"/>
              <a:t>a</a:t>
            </a:r>
            <a:r>
              <a:rPr lang="zh-CN" altLang="en-US" sz="2000" dirty="0"/>
              <a:t>）用一只手拉触电人干燥的衣服               （</a:t>
            </a:r>
            <a:r>
              <a:rPr lang="en-US" altLang="zh-CN" sz="2000" dirty="0"/>
              <a:t>b</a:t>
            </a:r>
            <a:r>
              <a:rPr lang="zh-CN" altLang="en-US" sz="2000" dirty="0"/>
              <a:t>）用木棍挑开电线 </a:t>
            </a:r>
          </a:p>
        </p:txBody>
      </p:sp>
    </p:spTree>
    <p:extLst>
      <p:ext uri="{BB962C8B-B14F-4D97-AF65-F5344CB8AC3E}">
        <p14:creationId xmlns:p14="http://schemas.microsoft.com/office/powerpoint/2010/main" val="933673913"/>
      </p:ext>
    </p:extLst>
  </p:cSld>
  <p:clrMapOvr>
    <a:masterClrMapping/>
  </p:clrMapOvr>
  <mc:AlternateContent xmlns:mc="http://schemas.openxmlformats.org/markup-compatibility/2006" xmlns:p14="http://schemas.microsoft.com/office/powerpoint/2010/main">
    <mc:Choice Requires="p14">
      <p:transition spd="slow" p14:dur="1300">
        <p14:pan/>
      </p:transition>
    </mc:Choice>
    <mc:Fallback xmlns="">
      <p:transition spd="slow">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058615" y="1196752"/>
            <a:ext cx="9901100" cy="3000821"/>
          </a:xfrm>
          <a:prstGeom prst="rect">
            <a:avLst/>
          </a:prstGeom>
        </p:spPr>
        <p:txBody>
          <a:bodyPr wrap="square">
            <a:spAutoFit/>
          </a:bodyPr>
          <a:lstStyle/>
          <a:p>
            <a:pPr indent="532800" algn="just">
              <a:lnSpc>
                <a:spcPct val="150000"/>
              </a:lnSpc>
              <a:spcAft>
                <a:spcPts val="0"/>
              </a:spcAft>
            </a:pPr>
            <a:r>
              <a:rPr lang="zh-CN" altLang="en-US" b="1" dirty="0" smtClean="0">
                <a:solidFill>
                  <a:srgbClr val="5F5E5C"/>
                </a:solidFill>
                <a:latin typeface="微软雅黑" pitchFamily="34" charset="-122"/>
                <a:ea typeface="微软雅黑" pitchFamily="34" charset="-122"/>
              </a:rPr>
              <a:t>三、掌握</a:t>
            </a:r>
            <a:r>
              <a:rPr lang="zh-CN" altLang="en-US" b="1" dirty="0">
                <a:solidFill>
                  <a:srgbClr val="5F5E5C"/>
                </a:solidFill>
                <a:latin typeface="微软雅黑" pitchFamily="34" charset="-122"/>
                <a:ea typeface="微软雅黑" pitchFamily="34" charset="-122"/>
              </a:rPr>
              <a:t>触电现场的</a:t>
            </a:r>
            <a:r>
              <a:rPr lang="zh-CN" altLang="en-US" b="1" dirty="0" smtClean="0">
                <a:solidFill>
                  <a:srgbClr val="5F5E5C"/>
                </a:solidFill>
                <a:latin typeface="微软雅黑" pitchFamily="34" charset="-122"/>
                <a:ea typeface="微软雅黑" pitchFamily="34" charset="-122"/>
              </a:rPr>
              <a:t>抢救</a:t>
            </a:r>
            <a:endParaRPr lang="en-US" altLang="zh-CN" b="1" dirty="0" smtClean="0">
              <a:solidFill>
                <a:srgbClr val="5F5E5C"/>
              </a:solidFill>
              <a:latin typeface="微软雅黑" pitchFamily="34" charset="-122"/>
              <a:ea typeface="微软雅黑" pitchFamily="34" charset="-122"/>
            </a:endParaRPr>
          </a:p>
          <a:p>
            <a:pPr indent="532800" algn="just">
              <a:lnSpc>
                <a:spcPct val="150000"/>
              </a:lnSpc>
              <a:spcAft>
                <a:spcPts val="0"/>
              </a:spcAft>
            </a:pPr>
            <a:r>
              <a:rPr lang="zh-CN" altLang="en-US" dirty="0" smtClean="0">
                <a:solidFill>
                  <a:srgbClr val="5F5E5C"/>
                </a:solidFill>
                <a:latin typeface="微软雅黑" pitchFamily="34" charset="-122"/>
                <a:ea typeface="微软雅黑" pitchFamily="34" charset="-122"/>
              </a:rPr>
              <a:t>（</a:t>
            </a:r>
            <a:r>
              <a:rPr lang="zh-CN" altLang="en-US" dirty="0">
                <a:solidFill>
                  <a:srgbClr val="5F5E5C"/>
                </a:solidFill>
                <a:latin typeface="微软雅黑" pitchFamily="34" charset="-122"/>
                <a:ea typeface="微软雅黑" pitchFamily="34" charset="-122"/>
              </a:rPr>
              <a:t>二）触电现场的诊断和抢救 </a:t>
            </a:r>
          </a:p>
          <a:p>
            <a:pPr indent="532800" algn="just">
              <a:lnSpc>
                <a:spcPct val="150000"/>
              </a:lnSpc>
              <a:spcAft>
                <a:spcPts val="0"/>
              </a:spcAft>
            </a:pPr>
            <a:r>
              <a:rPr lang="zh-CN" altLang="en-US" dirty="0" smtClean="0">
                <a:solidFill>
                  <a:srgbClr val="5F5E5C"/>
                </a:solidFill>
                <a:latin typeface="微软雅黑" pitchFamily="34" charset="-122"/>
                <a:ea typeface="微软雅黑" pitchFamily="34" charset="-122"/>
              </a:rPr>
              <a:t>当</a:t>
            </a:r>
            <a:r>
              <a:rPr lang="zh-CN" altLang="en-US" dirty="0">
                <a:solidFill>
                  <a:srgbClr val="5F5E5C"/>
                </a:solidFill>
                <a:latin typeface="微软雅黑" pitchFamily="34" charset="-122"/>
                <a:ea typeface="微软雅黑" pitchFamily="34" charset="-122"/>
              </a:rPr>
              <a:t>发生触电时，除应迅速将触电者撤离电源和拨打急救电话外，还应进行必要的现场诊断和抢救。</a:t>
            </a:r>
          </a:p>
          <a:p>
            <a:pPr indent="532800" algn="just">
              <a:lnSpc>
                <a:spcPct val="150000"/>
              </a:lnSpc>
              <a:spcAft>
                <a:spcPts val="0"/>
              </a:spcAft>
            </a:pPr>
            <a:r>
              <a:rPr lang="en-US" altLang="zh-CN" dirty="0" smtClean="0">
                <a:solidFill>
                  <a:srgbClr val="5F5E5C"/>
                </a:solidFill>
                <a:latin typeface="微软雅黑" pitchFamily="34" charset="-122"/>
                <a:ea typeface="微软雅黑" pitchFamily="34" charset="-122"/>
              </a:rPr>
              <a:t>1.</a:t>
            </a:r>
            <a:r>
              <a:rPr lang="zh-CN" altLang="en-US" dirty="0" smtClean="0">
                <a:solidFill>
                  <a:srgbClr val="5F5E5C"/>
                </a:solidFill>
                <a:latin typeface="微软雅黑" pitchFamily="34" charset="-122"/>
                <a:ea typeface="微软雅黑" pitchFamily="34" charset="-122"/>
              </a:rPr>
              <a:t>触电</a:t>
            </a:r>
            <a:r>
              <a:rPr lang="zh-CN" altLang="en-US" dirty="0">
                <a:solidFill>
                  <a:srgbClr val="5F5E5C"/>
                </a:solidFill>
                <a:latin typeface="微软雅黑" pitchFamily="34" charset="-122"/>
                <a:ea typeface="微软雅黑" pitchFamily="34" charset="-122"/>
              </a:rPr>
              <a:t>现场的诊断</a:t>
            </a:r>
            <a:r>
              <a:rPr lang="zh-CN" altLang="en-US" dirty="0" smtClean="0">
                <a:solidFill>
                  <a:srgbClr val="5F5E5C"/>
                </a:solidFill>
                <a:latin typeface="微软雅黑" pitchFamily="34" charset="-122"/>
                <a:ea typeface="微软雅黑" pitchFamily="34" charset="-122"/>
              </a:rPr>
              <a:t>。                </a:t>
            </a:r>
            <a:r>
              <a:rPr lang="en-US" altLang="zh-CN" dirty="0" smtClean="0">
                <a:solidFill>
                  <a:srgbClr val="5F5E5C"/>
                </a:solidFill>
                <a:latin typeface="微软雅黑" pitchFamily="34" charset="-122"/>
                <a:ea typeface="微软雅黑" pitchFamily="34" charset="-122"/>
              </a:rPr>
              <a:t>2.</a:t>
            </a:r>
            <a:r>
              <a:rPr lang="zh-CN" altLang="en-US" dirty="0" smtClean="0">
                <a:solidFill>
                  <a:srgbClr val="5F5E5C"/>
                </a:solidFill>
                <a:latin typeface="微软雅黑" pitchFamily="34" charset="-122"/>
                <a:ea typeface="微软雅黑" pitchFamily="34" charset="-122"/>
              </a:rPr>
              <a:t>口</a:t>
            </a:r>
            <a:r>
              <a:rPr lang="zh-CN" altLang="en-US" dirty="0">
                <a:solidFill>
                  <a:srgbClr val="5F5E5C"/>
                </a:solidFill>
                <a:latin typeface="微软雅黑" pitchFamily="34" charset="-122"/>
                <a:ea typeface="微软雅黑" pitchFamily="34" charset="-122"/>
              </a:rPr>
              <a:t>对口人工呼吸抢救法。 </a:t>
            </a:r>
            <a:endParaRPr lang="en-US" altLang="zh-CN" dirty="0" smtClean="0">
              <a:solidFill>
                <a:srgbClr val="5F5E5C"/>
              </a:solidFill>
              <a:latin typeface="微软雅黑" pitchFamily="34" charset="-122"/>
              <a:ea typeface="微软雅黑" pitchFamily="34" charset="-122"/>
            </a:endParaRPr>
          </a:p>
          <a:p>
            <a:pPr indent="532800" algn="just">
              <a:lnSpc>
                <a:spcPct val="150000"/>
              </a:lnSpc>
              <a:spcAft>
                <a:spcPts val="0"/>
              </a:spcAft>
            </a:pPr>
            <a:r>
              <a:rPr lang="en-US" altLang="zh-CN" dirty="0" smtClean="0">
                <a:solidFill>
                  <a:srgbClr val="5F5E5C"/>
                </a:solidFill>
                <a:latin typeface="微软雅黑" pitchFamily="34" charset="-122"/>
                <a:ea typeface="微软雅黑" pitchFamily="34" charset="-122"/>
              </a:rPr>
              <a:t>3.</a:t>
            </a:r>
            <a:r>
              <a:rPr lang="zh-CN" altLang="en-US" dirty="0" smtClean="0">
                <a:solidFill>
                  <a:srgbClr val="5F5E5C"/>
                </a:solidFill>
                <a:latin typeface="微软雅黑" pitchFamily="34" charset="-122"/>
                <a:ea typeface="微软雅黑" pitchFamily="34" charset="-122"/>
              </a:rPr>
              <a:t>人工</a:t>
            </a:r>
            <a:r>
              <a:rPr lang="zh-CN" altLang="en-US" dirty="0">
                <a:solidFill>
                  <a:srgbClr val="5F5E5C"/>
                </a:solidFill>
                <a:latin typeface="微软雅黑" pitchFamily="34" charset="-122"/>
                <a:ea typeface="微软雅黑" pitchFamily="34" charset="-122"/>
              </a:rPr>
              <a:t>胸外挤压抢救法</a:t>
            </a:r>
            <a:r>
              <a:rPr lang="zh-CN" altLang="en-US" dirty="0" smtClean="0">
                <a:solidFill>
                  <a:srgbClr val="5F5E5C"/>
                </a:solidFill>
                <a:latin typeface="微软雅黑" pitchFamily="34" charset="-122"/>
                <a:ea typeface="微软雅黑" pitchFamily="34" charset="-122"/>
              </a:rPr>
              <a:t>。         </a:t>
            </a:r>
            <a:r>
              <a:rPr lang="en-US" altLang="zh-CN" dirty="0" smtClean="0">
                <a:solidFill>
                  <a:srgbClr val="5F5E5C"/>
                </a:solidFill>
                <a:latin typeface="微软雅黑" pitchFamily="34" charset="-122"/>
                <a:ea typeface="微软雅黑" pitchFamily="34" charset="-122"/>
              </a:rPr>
              <a:t>4.</a:t>
            </a:r>
            <a:r>
              <a:rPr lang="zh-CN" altLang="en-US" dirty="0" smtClean="0">
                <a:solidFill>
                  <a:srgbClr val="5F5E5C"/>
                </a:solidFill>
                <a:latin typeface="微软雅黑" pitchFamily="34" charset="-122"/>
                <a:ea typeface="微软雅黑" pitchFamily="34" charset="-122"/>
              </a:rPr>
              <a:t>伤势</a:t>
            </a:r>
            <a:r>
              <a:rPr lang="zh-CN" altLang="en-US" dirty="0">
                <a:solidFill>
                  <a:srgbClr val="5F5E5C"/>
                </a:solidFill>
                <a:latin typeface="微软雅黑" pitchFamily="34" charset="-122"/>
                <a:ea typeface="微软雅黑" pitchFamily="34" charset="-122"/>
              </a:rPr>
              <a:t>严重的抢救法。 </a:t>
            </a:r>
          </a:p>
          <a:p>
            <a:pPr indent="532800" algn="just">
              <a:lnSpc>
                <a:spcPct val="150000"/>
              </a:lnSpc>
              <a:spcAft>
                <a:spcPts val="0"/>
              </a:spcAft>
            </a:pPr>
            <a:endParaRPr lang="zh-CN" altLang="en-US" dirty="0">
              <a:solidFill>
                <a:srgbClr val="5F5E5C"/>
              </a:solidFill>
              <a:latin typeface="微软雅黑" pitchFamily="34" charset="-122"/>
              <a:ea typeface="微软雅黑" pitchFamily="34" charset="-122"/>
            </a:endParaRPr>
          </a:p>
        </p:txBody>
      </p:sp>
      <p:sp>
        <p:nvSpPr>
          <p:cNvPr id="18" name="TextBox 8"/>
          <p:cNvSpPr txBox="1"/>
          <p:nvPr/>
        </p:nvSpPr>
        <p:spPr>
          <a:xfrm>
            <a:off x="1274639" y="144000"/>
            <a:ext cx="5328592" cy="430887"/>
          </a:xfrm>
          <a:prstGeom prst="rect">
            <a:avLst/>
          </a:prstGeom>
          <a:noFill/>
        </p:spPr>
        <p:txBody>
          <a:bodyPr wrap="square" rtlCol="0">
            <a:spAutoFit/>
          </a:bodyPr>
          <a:lstStyle/>
          <a:p>
            <a:r>
              <a:rPr lang="zh-CN" altLang="en-US" sz="2200" dirty="0">
                <a:solidFill>
                  <a:schemeClr val="tx1">
                    <a:lumMod val="65000"/>
                    <a:lumOff val="35000"/>
                  </a:schemeClr>
                </a:solidFill>
                <a:latin typeface="华康俪金黑W8(P)" pitchFamily="34" charset="-122"/>
                <a:ea typeface="华康俪金黑W8(P)" pitchFamily="34" charset="-122"/>
              </a:rPr>
              <a:t>任务六：安全知识</a:t>
            </a:r>
            <a:endParaRPr lang="zh-CN" altLang="en-US" sz="2200" dirty="0">
              <a:solidFill>
                <a:schemeClr val="tx1">
                  <a:lumMod val="65000"/>
                  <a:lumOff val="35000"/>
                </a:schemeClr>
              </a:solidFill>
              <a:latin typeface="华康俪金黑W8(P)" pitchFamily="34" charset="-122"/>
              <a:ea typeface="华康俪金黑W8(P)" pitchFamily="34" charset="-122"/>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3047323857"/>
              </p:ext>
            </p:extLst>
          </p:nvPr>
        </p:nvGraphicFramePr>
        <p:xfrm>
          <a:off x="2319175" y="3834000"/>
          <a:ext cx="6705000" cy="2430291"/>
        </p:xfrm>
        <a:graphic>
          <a:graphicData uri="http://schemas.openxmlformats.org/presentationml/2006/ole">
            <mc:AlternateContent xmlns:mc="http://schemas.openxmlformats.org/markup-compatibility/2006">
              <mc:Choice xmlns:v="urn:schemas-microsoft-com:vml" Requires="v">
                <p:oleObj spid="_x0000_s4110" name="图片" r:id="rId3" imgW="2895840" imgH="1201680" progId="Word.Picture.8">
                  <p:embed/>
                </p:oleObj>
              </mc:Choice>
              <mc:Fallback>
                <p:oleObj name="图片" r:id="rId3" imgW="2895840" imgH="1201680" progId="Word.Picture.8">
                  <p:embed/>
                  <p:pic>
                    <p:nvPicPr>
                      <p:cNvPr id="0" name="Object 6"/>
                      <p:cNvPicPr>
                        <a:picLocks noChangeAspect="1" noChangeArrowheads="1"/>
                      </p:cNvPicPr>
                      <p:nvPr/>
                    </p:nvPicPr>
                    <p:blipFill>
                      <a:blip r:embed="rId4">
                        <a:extLst>
                          <a:ext uri="{28A0092B-C50C-407E-A947-70E740481C1C}">
                            <a14:useLocalDpi xmlns:a14="http://schemas.microsoft.com/office/drawing/2010/main" val="0"/>
                          </a:ext>
                        </a:extLst>
                      </a:blip>
                      <a:srcRect b="12708"/>
                      <a:stretch>
                        <a:fillRect/>
                      </a:stretch>
                    </p:blipFill>
                    <p:spPr bwMode="auto">
                      <a:xfrm>
                        <a:off x="2319175" y="3834000"/>
                        <a:ext cx="6705000" cy="2430291"/>
                      </a:xfrm>
                      <a:prstGeom prst="rect">
                        <a:avLst/>
                      </a:prstGeom>
                      <a:noFill/>
                      <a:ln>
                        <a:noFill/>
                      </a:ln>
                    </p:spPr>
                  </p:pic>
                </p:oleObj>
              </mc:Fallback>
            </mc:AlternateContent>
          </a:graphicData>
        </a:graphic>
      </p:graphicFrame>
      <p:sp>
        <p:nvSpPr>
          <p:cNvPr id="6" name="Rectangle 8"/>
          <p:cNvSpPr>
            <a:spLocks noChangeArrowheads="1"/>
          </p:cNvSpPr>
          <p:nvPr/>
        </p:nvSpPr>
        <p:spPr bwMode="auto">
          <a:xfrm>
            <a:off x="2956861" y="6352691"/>
            <a:ext cx="5408852"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algn="ctr"/>
            <a:r>
              <a:rPr lang="zh-CN" altLang="en-US" sz="1800" dirty="0"/>
              <a:t>（</a:t>
            </a:r>
            <a:r>
              <a:rPr lang="en-US" altLang="zh-CN" sz="1800" dirty="0"/>
              <a:t>a</a:t>
            </a:r>
            <a:r>
              <a:rPr lang="zh-CN" altLang="en-US" sz="1800" dirty="0"/>
              <a:t>）单人操作                                          （</a:t>
            </a:r>
            <a:r>
              <a:rPr lang="en-US" altLang="zh-CN" sz="1800" dirty="0"/>
              <a:t>b</a:t>
            </a:r>
            <a:r>
              <a:rPr lang="zh-CN" altLang="en-US" sz="1800" dirty="0"/>
              <a:t>）双人操作</a:t>
            </a:r>
          </a:p>
        </p:txBody>
      </p:sp>
    </p:spTree>
    <p:extLst>
      <p:ext uri="{BB962C8B-B14F-4D97-AF65-F5344CB8AC3E}">
        <p14:creationId xmlns:p14="http://schemas.microsoft.com/office/powerpoint/2010/main" val="374631879"/>
      </p:ext>
    </p:extLst>
  </p:cSld>
  <p:clrMapOvr>
    <a:masterClrMapping/>
  </p:clrMapOvr>
  <mc:AlternateContent xmlns:mc="http://schemas.openxmlformats.org/markup-compatibility/2006" xmlns:p14="http://schemas.microsoft.com/office/powerpoint/2010/main">
    <mc:Choice Requires="p14">
      <p:transition spd="slow" p14:dur="1300">
        <p14:pan/>
      </p:transition>
    </mc:Choice>
    <mc:Fallback xmlns="">
      <p:transition spd="slow">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058615" y="1196752"/>
            <a:ext cx="9901100" cy="3416320"/>
          </a:xfrm>
          <a:prstGeom prst="rect">
            <a:avLst/>
          </a:prstGeom>
        </p:spPr>
        <p:txBody>
          <a:bodyPr wrap="square">
            <a:spAutoFit/>
          </a:bodyPr>
          <a:lstStyle/>
          <a:p>
            <a:pPr indent="532800" algn="just">
              <a:lnSpc>
                <a:spcPct val="150000"/>
              </a:lnSpc>
              <a:spcAft>
                <a:spcPts val="0"/>
              </a:spcAft>
            </a:pPr>
            <a:r>
              <a:rPr lang="zh-CN" altLang="en-US" b="1" dirty="0">
                <a:solidFill>
                  <a:srgbClr val="5F5E5C"/>
                </a:solidFill>
                <a:latin typeface="微软雅黑" pitchFamily="34" charset="-122"/>
                <a:ea typeface="微软雅黑" pitchFamily="34" charset="-122"/>
              </a:rPr>
              <a:t>注意事项。</a:t>
            </a:r>
          </a:p>
          <a:p>
            <a:pPr indent="532800" algn="just">
              <a:lnSpc>
                <a:spcPct val="150000"/>
              </a:lnSpc>
              <a:spcAft>
                <a:spcPts val="0"/>
              </a:spcAft>
            </a:pPr>
            <a:r>
              <a:rPr lang="zh-CN" altLang="en-US" dirty="0">
                <a:solidFill>
                  <a:srgbClr val="5F5E5C"/>
                </a:solidFill>
                <a:latin typeface="微软雅黑" pitchFamily="34" charset="-122"/>
                <a:ea typeface="微软雅黑" pitchFamily="34" charset="-122"/>
              </a:rPr>
              <a:t>在触电现场进行抢救时，还需注意以下几点。</a:t>
            </a:r>
          </a:p>
          <a:p>
            <a:pPr indent="532800" algn="just">
              <a:lnSpc>
                <a:spcPct val="150000"/>
              </a:lnSpc>
              <a:spcAft>
                <a:spcPts val="0"/>
              </a:spcAft>
            </a:pPr>
            <a:r>
              <a:rPr lang="en-US" altLang="zh-CN" dirty="0" smtClean="0">
                <a:solidFill>
                  <a:srgbClr val="5F5E5C"/>
                </a:solidFill>
                <a:latin typeface="微软雅黑" pitchFamily="34" charset="-122"/>
                <a:ea typeface="微软雅黑" pitchFamily="34" charset="-122"/>
              </a:rPr>
              <a:t>1.</a:t>
            </a:r>
            <a:r>
              <a:rPr lang="zh-CN" altLang="en-US" dirty="0" smtClean="0">
                <a:solidFill>
                  <a:srgbClr val="5F5E5C"/>
                </a:solidFill>
                <a:latin typeface="微软雅黑" pitchFamily="34" charset="-122"/>
                <a:ea typeface="微软雅黑" pitchFamily="34" charset="-122"/>
              </a:rPr>
              <a:t>将</a:t>
            </a:r>
            <a:r>
              <a:rPr lang="zh-CN" altLang="en-US" dirty="0">
                <a:solidFill>
                  <a:srgbClr val="5F5E5C"/>
                </a:solidFill>
                <a:latin typeface="微软雅黑" pitchFamily="34" charset="-122"/>
                <a:ea typeface="微软雅黑" pitchFamily="34" charset="-122"/>
              </a:rPr>
              <a:t>触电者身上妨碍呼吸的衣服全部解开，越快越好。</a:t>
            </a:r>
          </a:p>
          <a:p>
            <a:pPr indent="532800" algn="just">
              <a:lnSpc>
                <a:spcPct val="150000"/>
              </a:lnSpc>
              <a:spcAft>
                <a:spcPts val="0"/>
              </a:spcAft>
            </a:pPr>
            <a:r>
              <a:rPr lang="en-US" altLang="zh-CN" dirty="0" smtClean="0">
                <a:solidFill>
                  <a:srgbClr val="5F5E5C"/>
                </a:solidFill>
                <a:latin typeface="微软雅黑" pitchFamily="34" charset="-122"/>
                <a:ea typeface="微软雅黑" pitchFamily="34" charset="-122"/>
              </a:rPr>
              <a:t>2.</a:t>
            </a:r>
            <a:r>
              <a:rPr lang="zh-CN" altLang="en-US" dirty="0" smtClean="0">
                <a:solidFill>
                  <a:srgbClr val="5F5E5C"/>
                </a:solidFill>
                <a:latin typeface="微软雅黑" pitchFamily="34" charset="-122"/>
                <a:ea typeface="微软雅黑" pitchFamily="34" charset="-122"/>
              </a:rPr>
              <a:t>迅速</a:t>
            </a:r>
            <a:r>
              <a:rPr lang="zh-CN" altLang="en-US" dirty="0">
                <a:solidFill>
                  <a:srgbClr val="5F5E5C"/>
                </a:solidFill>
                <a:latin typeface="微软雅黑" pitchFamily="34" charset="-122"/>
                <a:ea typeface="微软雅黑" pitchFamily="34" charset="-122"/>
              </a:rPr>
              <a:t>将触电者口中的假牙或食物</a:t>
            </a:r>
            <a:r>
              <a:rPr lang="zh-CN" altLang="en-US" dirty="0" smtClean="0">
                <a:solidFill>
                  <a:srgbClr val="5F5E5C"/>
                </a:solidFill>
                <a:latin typeface="微软雅黑" pitchFamily="34" charset="-122"/>
                <a:ea typeface="微软雅黑" pitchFamily="34" charset="-122"/>
              </a:rPr>
              <a:t>取出。</a:t>
            </a:r>
            <a:endParaRPr lang="zh-CN" altLang="en-US" dirty="0">
              <a:solidFill>
                <a:srgbClr val="5F5E5C"/>
              </a:solidFill>
              <a:latin typeface="微软雅黑" pitchFamily="34" charset="-122"/>
              <a:ea typeface="微软雅黑" pitchFamily="34" charset="-122"/>
            </a:endParaRPr>
          </a:p>
          <a:p>
            <a:pPr indent="532800" algn="just">
              <a:lnSpc>
                <a:spcPct val="150000"/>
              </a:lnSpc>
              <a:spcAft>
                <a:spcPts val="0"/>
              </a:spcAft>
            </a:pPr>
            <a:r>
              <a:rPr lang="en-US" altLang="zh-CN" dirty="0" smtClean="0">
                <a:solidFill>
                  <a:srgbClr val="5F5E5C"/>
                </a:solidFill>
                <a:latin typeface="微软雅黑" pitchFamily="34" charset="-122"/>
                <a:ea typeface="微软雅黑" pitchFamily="34" charset="-122"/>
              </a:rPr>
              <a:t>3.</a:t>
            </a:r>
            <a:r>
              <a:rPr lang="zh-CN" altLang="en-US" dirty="0" smtClean="0">
                <a:solidFill>
                  <a:srgbClr val="5F5E5C"/>
                </a:solidFill>
                <a:latin typeface="微软雅黑" pitchFamily="34" charset="-122"/>
                <a:ea typeface="微软雅黑" pitchFamily="34" charset="-122"/>
              </a:rPr>
              <a:t>如果</a:t>
            </a:r>
            <a:r>
              <a:rPr lang="zh-CN" altLang="en-US" dirty="0">
                <a:solidFill>
                  <a:srgbClr val="5F5E5C"/>
                </a:solidFill>
                <a:latin typeface="微软雅黑" pitchFamily="34" charset="-122"/>
                <a:ea typeface="微软雅黑" pitchFamily="34" charset="-122"/>
              </a:rPr>
              <a:t>触电者牙紧闭，须使其口张开，把下颚抬起，将两手四指托在下颚背后外，用力慢慢往前移动，使下牙移到上牙</a:t>
            </a:r>
            <a:r>
              <a:rPr lang="zh-CN" altLang="en-US" dirty="0" smtClean="0">
                <a:solidFill>
                  <a:srgbClr val="5F5E5C"/>
                </a:solidFill>
                <a:latin typeface="微软雅黑" pitchFamily="34" charset="-122"/>
                <a:ea typeface="微软雅黑" pitchFamily="34" charset="-122"/>
              </a:rPr>
              <a:t>前。</a:t>
            </a:r>
            <a:endParaRPr lang="zh-CN" altLang="en-US" dirty="0">
              <a:solidFill>
                <a:srgbClr val="5F5E5C"/>
              </a:solidFill>
              <a:latin typeface="微软雅黑" pitchFamily="34" charset="-122"/>
              <a:ea typeface="微软雅黑" pitchFamily="34" charset="-122"/>
            </a:endParaRPr>
          </a:p>
          <a:p>
            <a:pPr indent="532800" algn="just">
              <a:lnSpc>
                <a:spcPct val="150000"/>
              </a:lnSpc>
              <a:spcAft>
                <a:spcPts val="0"/>
              </a:spcAft>
            </a:pPr>
            <a:r>
              <a:rPr lang="en-US" altLang="zh-CN" dirty="0" smtClean="0">
                <a:solidFill>
                  <a:srgbClr val="5F5E5C"/>
                </a:solidFill>
                <a:latin typeface="微软雅黑" pitchFamily="34" charset="-122"/>
                <a:ea typeface="微软雅黑" pitchFamily="34" charset="-122"/>
              </a:rPr>
              <a:t>4.</a:t>
            </a:r>
            <a:r>
              <a:rPr lang="zh-CN" altLang="en-US" dirty="0" smtClean="0">
                <a:solidFill>
                  <a:srgbClr val="5F5E5C"/>
                </a:solidFill>
                <a:latin typeface="微软雅黑" pitchFamily="34" charset="-122"/>
                <a:ea typeface="微软雅黑" pitchFamily="34" charset="-122"/>
              </a:rPr>
              <a:t>在</a:t>
            </a:r>
            <a:r>
              <a:rPr lang="zh-CN" altLang="en-US" dirty="0">
                <a:solidFill>
                  <a:srgbClr val="5F5E5C"/>
                </a:solidFill>
                <a:latin typeface="微软雅黑" pitchFamily="34" charset="-122"/>
                <a:ea typeface="微软雅黑" pitchFamily="34" charset="-122"/>
              </a:rPr>
              <a:t>现场抢救中，不能打强心剂，也不能</a:t>
            </a:r>
            <a:r>
              <a:rPr lang="zh-CN" altLang="en-US" dirty="0" smtClean="0">
                <a:solidFill>
                  <a:srgbClr val="5F5E5C"/>
                </a:solidFill>
                <a:latin typeface="微软雅黑" pitchFamily="34" charset="-122"/>
                <a:ea typeface="微软雅黑" pitchFamily="34" charset="-122"/>
              </a:rPr>
              <a:t>泼冷水。</a:t>
            </a:r>
            <a:endParaRPr lang="zh-CN" altLang="en-US" dirty="0">
              <a:solidFill>
                <a:srgbClr val="5F5E5C"/>
              </a:solidFill>
              <a:latin typeface="微软雅黑" pitchFamily="34" charset="-122"/>
              <a:ea typeface="微软雅黑" pitchFamily="34" charset="-122"/>
            </a:endParaRPr>
          </a:p>
          <a:p>
            <a:pPr indent="532800" algn="just">
              <a:lnSpc>
                <a:spcPct val="150000"/>
              </a:lnSpc>
              <a:spcAft>
                <a:spcPts val="0"/>
              </a:spcAft>
            </a:pPr>
            <a:endParaRPr lang="zh-CN" altLang="en-US" dirty="0">
              <a:solidFill>
                <a:srgbClr val="5F5E5C"/>
              </a:solidFill>
              <a:latin typeface="微软雅黑" pitchFamily="34" charset="-122"/>
              <a:ea typeface="微软雅黑" pitchFamily="34" charset="-122"/>
            </a:endParaRPr>
          </a:p>
        </p:txBody>
      </p:sp>
      <p:sp>
        <p:nvSpPr>
          <p:cNvPr id="18" name="TextBox 8"/>
          <p:cNvSpPr txBox="1"/>
          <p:nvPr/>
        </p:nvSpPr>
        <p:spPr>
          <a:xfrm>
            <a:off x="1274639" y="144000"/>
            <a:ext cx="5328592" cy="430887"/>
          </a:xfrm>
          <a:prstGeom prst="rect">
            <a:avLst/>
          </a:prstGeom>
          <a:noFill/>
        </p:spPr>
        <p:txBody>
          <a:bodyPr wrap="square" rtlCol="0">
            <a:spAutoFit/>
          </a:bodyPr>
          <a:lstStyle/>
          <a:p>
            <a:r>
              <a:rPr lang="zh-CN" altLang="en-US" sz="2200" dirty="0">
                <a:solidFill>
                  <a:schemeClr val="tx1">
                    <a:lumMod val="65000"/>
                    <a:lumOff val="35000"/>
                  </a:schemeClr>
                </a:solidFill>
                <a:latin typeface="华康俪金黑W8(P)" pitchFamily="34" charset="-122"/>
                <a:ea typeface="华康俪金黑W8(P)" pitchFamily="34" charset="-122"/>
              </a:rPr>
              <a:t>任务六：安全知识</a:t>
            </a:r>
            <a:endParaRPr lang="zh-CN" altLang="en-US" sz="2200" dirty="0">
              <a:solidFill>
                <a:schemeClr val="tx1">
                  <a:lumMod val="65000"/>
                  <a:lumOff val="35000"/>
                </a:schemeClr>
              </a:solidFill>
              <a:latin typeface="华康俪金黑W8(P)" pitchFamily="34" charset="-122"/>
              <a:ea typeface="华康俪金黑W8(P)" pitchFamily="34" charset="-122"/>
            </a:endParaRPr>
          </a:p>
        </p:txBody>
      </p:sp>
      <p:pic>
        <p:nvPicPr>
          <p:cNvPr id="7" name="Picture 9" descr="0620"/>
          <p:cNvPicPr>
            <a:picLocks noChangeAspect="1" noChangeArrowheads="1"/>
          </p:cNvPicPr>
          <p:nvPr/>
        </p:nvPicPr>
        <p:blipFill>
          <a:blip r:embed="rId2" cstate="print">
            <a:extLst>
              <a:ext uri="{28A0092B-C50C-407E-A947-70E740481C1C}">
                <a14:useLocalDpi xmlns:a14="http://schemas.microsoft.com/office/drawing/2010/main" val="0"/>
              </a:ext>
            </a:extLst>
          </a:blip>
          <a:srcRect b="18811"/>
          <a:stretch>
            <a:fillRect/>
          </a:stretch>
        </p:blipFill>
        <p:spPr bwMode="auto">
          <a:xfrm>
            <a:off x="854223" y="4101893"/>
            <a:ext cx="4681538" cy="1958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11" descr="0621"/>
          <p:cNvPicPr>
            <a:picLocks noChangeAspect="1" noChangeArrowheads="1"/>
          </p:cNvPicPr>
          <p:nvPr/>
        </p:nvPicPr>
        <p:blipFill>
          <a:blip r:embed="rId3" cstate="print">
            <a:extLst>
              <a:ext uri="{28A0092B-C50C-407E-A947-70E740481C1C}">
                <a14:useLocalDpi xmlns:a14="http://schemas.microsoft.com/office/drawing/2010/main" val="0"/>
              </a:ext>
            </a:extLst>
          </a:blip>
          <a:srcRect b="16016"/>
          <a:stretch>
            <a:fillRect/>
          </a:stretch>
        </p:blipFill>
        <p:spPr bwMode="auto">
          <a:xfrm>
            <a:off x="6603230" y="4032043"/>
            <a:ext cx="4103687" cy="202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Rectangle 10"/>
          <p:cNvSpPr>
            <a:spLocks noChangeArrowheads="1"/>
          </p:cNvSpPr>
          <p:nvPr/>
        </p:nvSpPr>
        <p:spPr bwMode="auto">
          <a:xfrm>
            <a:off x="1239175" y="6217383"/>
            <a:ext cx="3730508"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algn="ctr"/>
            <a:r>
              <a:rPr lang="zh-CN" altLang="en-US" sz="2000" dirty="0" smtClean="0"/>
              <a:t>清除</a:t>
            </a:r>
            <a:r>
              <a:rPr lang="zh-CN" altLang="en-US" sz="2000" dirty="0"/>
              <a:t>口腔杂物                </a:t>
            </a:r>
            <a:r>
              <a:rPr lang="zh-CN" altLang="en-US" sz="2000" dirty="0" smtClean="0"/>
              <a:t>使</a:t>
            </a:r>
            <a:r>
              <a:rPr lang="zh-CN" altLang="en-US" sz="2000" dirty="0"/>
              <a:t>其张口 </a:t>
            </a:r>
          </a:p>
        </p:txBody>
      </p:sp>
      <p:sp>
        <p:nvSpPr>
          <p:cNvPr id="10" name="Rectangle 12"/>
          <p:cNvSpPr>
            <a:spLocks noChangeArrowheads="1"/>
          </p:cNvSpPr>
          <p:nvPr/>
        </p:nvSpPr>
        <p:spPr bwMode="auto">
          <a:xfrm>
            <a:off x="6630094" y="6217383"/>
            <a:ext cx="3813865"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algn="ctr"/>
            <a:r>
              <a:rPr lang="zh-CN" altLang="en-US" sz="2000" dirty="0" smtClean="0"/>
              <a:t>不能打强心剂            不能</a:t>
            </a:r>
            <a:r>
              <a:rPr lang="zh-CN" altLang="en-US" sz="2000" dirty="0"/>
              <a:t>泼冷水 </a:t>
            </a:r>
          </a:p>
        </p:txBody>
      </p:sp>
    </p:spTree>
    <p:extLst>
      <p:ext uri="{BB962C8B-B14F-4D97-AF65-F5344CB8AC3E}">
        <p14:creationId xmlns:p14="http://schemas.microsoft.com/office/powerpoint/2010/main" val="144828158"/>
      </p:ext>
    </p:extLst>
  </p:cSld>
  <p:clrMapOvr>
    <a:masterClrMapping/>
  </p:clrMapOvr>
  <mc:AlternateContent xmlns:mc="http://schemas.openxmlformats.org/markup-compatibility/2006" xmlns:p14="http://schemas.microsoft.com/office/powerpoint/2010/main">
    <mc:Choice Requires="p14">
      <p:transition spd="slow" p14:dur="1300">
        <p14:pan/>
      </p:transition>
    </mc:Choice>
    <mc:Fallback xmlns="">
      <p:transition spd="slow">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058615" y="1196752"/>
            <a:ext cx="9901100" cy="3831818"/>
          </a:xfrm>
          <a:prstGeom prst="rect">
            <a:avLst/>
          </a:prstGeom>
        </p:spPr>
        <p:txBody>
          <a:bodyPr wrap="square">
            <a:spAutoFit/>
          </a:bodyPr>
          <a:lstStyle/>
          <a:p>
            <a:pPr indent="532800" algn="just">
              <a:lnSpc>
                <a:spcPct val="150000"/>
              </a:lnSpc>
              <a:spcAft>
                <a:spcPts val="0"/>
              </a:spcAft>
            </a:pPr>
            <a:r>
              <a:rPr lang="zh-CN" altLang="en-US" b="1" dirty="0" smtClean="0">
                <a:solidFill>
                  <a:srgbClr val="5F5E5C"/>
                </a:solidFill>
                <a:latin typeface="微软雅黑" pitchFamily="34" charset="-122"/>
                <a:ea typeface="微软雅黑" pitchFamily="34" charset="-122"/>
              </a:rPr>
              <a:t>四、认识</a:t>
            </a:r>
            <a:r>
              <a:rPr lang="zh-CN" altLang="en-US" b="1" dirty="0">
                <a:solidFill>
                  <a:srgbClr val="5F5E5C"/>
                </a:solidFill>
                <a:latin typeface="微软雅黑" pitchFamily="34" charset="-122"/>
                <a:ea typeface="微软雅黑" pitchFamily="34" charset="-122"/>
              </a:rPr>
              <a:t>电气</a:t>
            </a:r>
            <a:r>
              <a:rPr lang="zh-CN" altLang="en-US" b="1" dirty="0" smtClean="0">
                <a:solidFill>
                  <a:srgbClr val="5F5E5C"/>
                </a:solidFill>
                <a:latin typeface="微软雅黑" pitchFamily="34" charset="-122"/>
                <a:ea typeface="微软雅黑" pitchFamily="34" charset="-122"/>
              </a:rPr>
              <a:t>火灾</a:t>
            </a:r>
            <a:endParaRPr lang="en-US" altLang="zh-CN" b="1" dirty="0" smtClean="0">
              <a:solidFill>
                <a:srgbClr val="5F5E5C"/>
              </a:solidFill>
              <a:latin typeface="微软雅黑" pitchFamily="34" charset="-122"/>
              <a:ea typeface="微软雅黑" pitchFamily="34" charset="-122"/>
            </a:endParaRPr>
          </a:p>
          <a:p>
            <a:pPr indent="532800" algn="just">
              <a:lnSpc>
                <a:spcPct val="150000"/>
              </a:lnSpc>
              <a:spcAft>
                <a:spcPts val="0"/>
              </a:spcAft>
            </a:pPr>
            <a:r>
              <a:rPr lang="zh-CN" altLang="en-US" b="1" dirty="0" smtClean="0">
                <a:solidFill>
                  <a:srgbClr val="5F5E5C"/>
                </a:solidFill>
                <a:latin typeface="微软雅黑" pitchFamily="34" charset="-122"/>
                <a:ea typeface="微软雅黑" pitchFamily="34" charset="-122"/>
              </a:rPr>
              <a:t>（一）认识</a:t>
            </a:r>
            <a:r>
              <a:rPr lang="zh-CN" altLang="en-US" b="1" dirty="0">
                <a:solidFill>
                  <a:srgbClr val="5F5E5C"/>
                </a:solidFill>
                <a:latin typeface="微软雅黑" pitchFamily="34" charset="-122"/>
                <a:ea typeface="微软雅黑" pitchFamily="34" charset="-122"/>
              </a:rPr>
              <a:t>电气火灾 </a:t>
            </a:r>
            <a:endParaRPr lang="en-US" altLang="zh-CN" b="1" dirty="0" smtClean="0">
              <a:solidFill>
                <a:srgbClr val="5F5E5C"/>
              </a:solidFill>
              <a:latin typeface="微软雅黑" pitchFamily="34" charset="-122"/>
              <a:ea typeface="微软雅黑" pitchFamily="34" charset="-122"/>
            </a:endParaRPr>
          </a:p>
          <a:p>
            <a:pPr indent="532800" algn="just">
              <a:lnSpc>
                <a:spcPct val="150000"/>
              </a:lnSpc>
              <a:spcAft>
                <a:spcPts val="0"/>
              </a:spcAft>
            </a:pPr>
            <a:r>
              <a:rPr lang="zh-CN" altLang="en-US" dirty="0">
                <a:solidFill>
                  <a:srgbClr val="5F5E5C"/>
                </a:solidFill>
                <a:latin typeface="微软雅黑" pitchFamily="34" charset="-122"/>
                <a:ea typeface="微软雅黑" pitchFamily="34" charset="-122"/>
              </a:rPr>
              <a:t> 电气火灾产生的直接原因。</a:t>
            </a:r>
          </a:p>
          <a:p>
            <a:pPr indent="532800" algn="just">
              <a:lnSpc>
                <a:spcPct val="150000"/>
              </a:lnSpc>
              <a:spcAft>
                <a:spcPts val="0"/>
              </a:spcAft>
            </a:pPr>
            <a:r>
              <a:rPr lang="en-US" altLang="zh-CN" dirty="0" smtClean="0">
                <a:solidFill>
                  <a:srgbClr val="5F5E5C"/>
                </a:solidFill>
                <a:latin typeface="微软雅黑" pitchFamily="34" charset="-122"/>
                <a:ea typeface="微软雅黑" pitchFamily="34" charset="-122"/>
              </a:rPr>
              <a:t>1.</a:t>
            </a:r>
            <a:r>
              <a:rPr lang="zh-CN" altLang="en-US" dirty="0" smtClean="0">
                <a:solidFill>
                  <a:srgbClr val="5F5E5C"/>
                </a:solidFill>
                <a:latin typeface="微软雅黑" pitchFamily="34" charset="-122"/>
                <a:ea typeface="微软雅黑" pitchFamily="34" charset="-122"/>
              </a:rPr>
              <a:t>短路</a:t>
            </a:r>
            <a:r>
              <a:rPr lang="zh-CN" altLang="en-US" dirty="0">
                <a:solidFill>
                  <a:srgbClr val="5F5E5C"/>
                </a:solidFill>
                <a:latin typeface="微软雅黑" pitchFamily="34" charset="-122"/>
                <a:ea typeface="微软雅黑" pitchFamily="34" charset="-122"/>
              </a:rPr>
              <a:t>、电弧和火花。</a:t>
            </a:r>
          </a:p>
          <a:p>
            <a:pPr indent="532800" algn="just">
              <a:lnSpc>
                <a:spcPct val="150000"/>
              </a:lnSpc>
              <a:spcAft>
                <a:spcPts val="0"/>
              </a:spcAft>
            </a:pPr>
            <a:r>
              <a:rPr lang="en-US" altLang="zh-CN" dirty="0" smtClean="0">
                <a:solidFill>
                  <a:srgbClr val="5F5E5C"/>
                </a:solidFill>
                <a:latin typeface="微软雅黑" pitchFamily="34" charset="-122"/>
                <a:ea typeface="微软雅黑" pitchFamily="34" charset="-122"/>
              </a:rPr>
              <a:t>2.</a:t>
            </a:r>
            <a:r>
              <a:rPr lang="zh-CN" altLang="en-US" dirty="0" smtClean="0">
                <a:solidFill>
                  <a:srgbClr val="5F5E5C"/>
                </a:solidFill>
                <a:latin typeface="微软雅黑" pitchFamily="34" charset="-122"/>
                <a:ea typeface="微软雅黑" pitchFamily="34" charset="-122"/>
              </a:rPr>
              <a:t>过载</a:t>
            </a:r>
            <a:r>
              <a:rPr lang="zh-CN" altLang="en-US" dirty="0">
                <a:solidFill>
                  <a:srgbClr val="5F5E5C"/>
                </a:solidFill>
                <a:latin typeface="微软雅黑" pitchFamily="34" charset="-122"/>
                <a:ea typeface="微软雅黑" pitchFamily="34" charset="-122"/>
              </a:rPr>
              <a:t>引起电气设备过热。</a:t>
            </a:r>
          </a:p>
          <a:p>
            <a:pPr indent="532800" algn="just">
              <a:lnSpc>
                <a:spcPct val="150000"/>
              </a:lnSpc>
              <a:spcAft>
                <a:spcPts val="0"/>
              </a:spcAft>
            </a:pPr>
            <a:r>
              <a:rPr lang="en-US" altLang="zh-CN" dirty="0" smtClean="0">
                <a:solidFill>
                  <a:srgbClr val="5F5E5C"/>
                </a:solidFill>
                <a:latin typeface="微软雅黑" pitchFamily="34" charset="-122"/>
                <a:ea typeface="微软雅黑" pitchFamily="34" charset="-122"/>
              </a:rPr>
              <a:t>3.</a:t>
            </a:r>
            <a:r>
              <a:rPr lang="zh-CN" altLang="en-US" dirty="0" smtClean="0">
                <a:solidFill>
                  <a:srgbClr val="5F5E5C"/>
                </a:solidFill>
                <a:latin typeface="微软雅黑" pitchFamily="34" charset="-122"/>
                <a:ea typeface="微软雅黑" pitchFamily="34" charset="-122"/>
              </a:rPr>
              <a:t>接触不良</a:t>
            </a:r>
            <a:r>
              <a:rPr lang="zh-CN" altLang="en-US" dirty="0">
                <a:solidFill>
                  <a:srgbClr val="5F5E5C"/>
                </a:solidFill>
                <a:latin typeface="微软雅黑" pitchFamily="34" charset="-122"/>
                <a:ea typeface="微软雅黑" pitchFamily="34" charset="-122"/>
              </a:rPr>
              <a:t>引起过热。</a:t>
            </a:r>
          </a:p>
          <a:p>
            <a:pPr indent="532800" algn="just">
              <a:lnSpc>
                <a:spcPct val="150000"/>
              </a:lnSpc>
              <a:spcAft>
                <a:spcPts val="0"/>
              </a:spcAft>
            </a:pPr>
            <a:r>
              <a:rPr lang="en-US" altLang="zh-CN" dirty="0" smtClean="0">
                <a:solidFill>
                  <a:srgbClr val="5F5E5C"/>
                </a:solidFill>
                <a:latin typeface="微软雅黑" pitchFamily="34" charset="-122"/>
                <a:ea typeface="微软雅黑" pitchFamily="34" charset="-122"/>
              </a:rPr>
              <a:t>4.</a:t>
            </a:r>
            <a:r>
              <a:rPr lang="zh-CN" altLang="en-US" dirty="0" smtClean="0">
                <a:solidFill>
                  <a:srgbClr val="5F5E5C"/>
                </a:solidFill>
                <a:latin typeface="微软雅黑" pitchFamily="34" charset="-122"/>
                <a:ea typeface="微软雅黑" pitchFamily="34" charset="-122"/>
              </a:rPr>
              <a:t>通风</a:t>
            </a:r>
            <a:r>
              <a:rPr lang="zh-CN" altLang="en-US" dirty="0">
                <a:solidFill>
                  <a:srgbClr val="5F5E5C"/>
                </a:solidFill>
                <a:latin typeface="微软雅黑" pitchFamily="34" charset="-122"/>
                <a:ea typeface="微软雅黑" pitchFamily="34" charset="-122"/>
              </a:rPr>
              <a:t>散热不良。</a:t>
            </a:r>
          </a:p>
          <a:p>
            <a:pPr indent="532800" algn="just">
              <a:lnSpc>
                <a:spcPct val="150000"/>
              </a:lnSpc>
              <a:spcAft>
                <a:spcPts val="0"/>
              </a:spcAft>
            </a:pPr>
            <a:r>
              <a:rPr lang="en-US" altLang="zh-CN" dirty="0" smtClean="0">
                <a:solidFill>
                  <a:srgbClr val="5F5E5C"/>
                </a:solidFill>
                <a:latin typeface="微软雅黑" pitchFamily="34" charset="-122"/>
                <a:ea typeface="微软雅黑" pitchFamily="34" charset="-122"/>
              </a:rPr>
              <a:t>5.</a:t>
            </a:r>
            <a:r>
              <a:rPr lang="zh-CN" altLang="en-US" dirty="0" smtClean="0">
                <a:solidFill>
                  <a:srgbClr val="5F5E5C"/>
                </a:solidFill>
                <a:latin typeface="微软雅黑" pitchFamily="34" charset="-122"/>
                <a:ea typeface="微软雅黑" pitchFamily="34" charset="-122"/>
              </a:rPr>
              <a:t>电器</a:t>
            </a:r>
            <a:r>
              <a:rPr lang="zh-CN" altLang="en-US" dirty="0">
                <a:solidFill>
                  <a:srgbClr val="5F5E5C"/>
                </a:solidFill>
                <a:latin typeface="微软雅黑" pitchFamily="34" charset="-122"/>
                <a:ea typeface="微软雅黑" pitchFamily="34" charset="-122"/>
              </a:rPr>
              <a:t>使用不当。</a:t>
            </a:r>
          </a:p>
          <a:p>
            <a:pPr indent="532800" algn="just">
              <a:lnSpc>
                <a:spcPct val="150000"/>
              </a:lnSpc>
              <a:spcAft>
                <a:spcPts val="0"/>
              </a:spcAft>
            </a:pPr>
            <a:r>
              <a:rPr lang="en-US" altLang="zh-CN" dirty="0" smtClean="0">
                <a:solidFill>
                  <a:srgbClr val="5F5E5C"/>
                </a:solidFill>
                <a:latin typeface="微软雅黑" pitchFamily="34" charset="-122"/>
                <a:ea typeface="微软雅黑" pitchFamily="34" charset="-122"/>
              </a:rPr>
              <a:t>6.</a:t>
            </a:r>
            <a:r>
              <a:rPr lang="zh-CN" altLang="en-US" dirty="0" smtClean="0">
                <a:solidFill>
                  <a:srgbClr val="5F5E5C"/>
                </a:solidFill>
                <a:latin typeface="微软雅黑" pitchFamily="34" charset="-122"/>
                <a:ea typeface="微软雅黑" pitchFamily="34" charset="-122"/>
              </a:rPr>
              <a:t>雷击</a:t>
            </a:r>
            <a:r>
              <a:rPr lang="zh-CN" altLang="en-US" dirty="0">
                <a:solidFill>
                  <a:srgbClr val="5F5E5C"/>
                </a:solidFill>
                <a:latin typeface="微软雅黑" pitchFamily="34" charset="-122"/>
                <a:ea typeface="微软雅黑" pitchFamily="34" charset="-122"/>
              </a:rPr>
              <a:t>引起火灾。 </a:t>
            </a:r>
          </a:p>
        </p:txBody>
      </p:sp>
      <p:sp>
        <p:nvSpPr>
          <p:cNvPr id="18" name="TextBox 8"/>
          <p:cNvSpPr txBox="1"/>
          <p:nvPr/>
        </p:nvSpPr>
        <p:spPr>
          <a:xfrm>
            <a:off x="1274639" y="144000"/>
            <a:ext cx="5328592" cy="430887"/>
          </a:xfrm>
          <a:prstGeom prst="rect">
            <a:avLst/>
          </a:prstGeom>
          <a:noFill/>
        </p:spPr>
        <p:txBody>
          <a:bodyPr wrap="square" rtlCol="0">
            <a:spAutoFit/>
          </a:bodyPr>
          <a:lstStyle/>
          <a:p>
            <a:r>
              <a:rPr lang="zh-CN" altLang="en-US" sz="2200" dirty="0">
                <a:solidFill>
                  <a:schemeClr val="tx1">
                    <a:lumMod val="65000"/>
                    <a:lumOff val="35000"/>
                  </a:schemeClr>
                </a:solidFill>
                <a:latin typeface="华康俪金黑W8(P)" pitchFamily="34" charset="-122"/>
                <a:ea typeface="华康俪金黑W8(P)" pitchFamily="34" charset="-122"/>
              </a:rPr>
              <a:t>任务六：安全知识</a:t>
            </a:r>
            <a:endParaRPr lang="zh-CN" altLang="en-US" sz="2200" dirty="0">
              <a:solidFill>
                <a:schemeClr val="tx1">
                  <a:lumMod val="65000"/>
                  <a:lumOff val="35000"/>
                </a:schemeClr>
              </a:solidFill>
              <a:latin typeface="华康俪金黑W8(P)" pitchFamily="34" charset="-122"/>
              <a:ea typeface="华康俪金黑W8(P)" pitchFamily="34" charset="-122"/>
            </a:endParaRPr>
          </a:p>
        </p:txBody>
      </p:sp>
    </p:spTree>
    <p:extLst>
      <p:ext uri="{BB962C8B-B14F-4D97-AF65-F5344CB8AC3E}">
        <p14:creationId xmlns:p14="http://schemas.microsoft.com/office/powerpoint/2010/main" val="2493823153"/>
      </p:ext>
    </p:extLst>
  </p:cSld>
  <p:clrMapOvr>
    <a:masterClrMapping/>
  </p:clrMapOvr>
  <mc:AlternateContent xmlns:mc="http://schemas.openxmlformats.org/markup-compatibility/2006" xmlns:p14="http://schemas.microsoft.com/office/powerpoint/2010/main">
    <mc:Choice Requires="p14">
      <p:transition spd="slow" p14:dur="1300">
        <p14:pan/>
      </p:transition>
    </mc:Choice>
    <mc:Fallback xmlns="">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TextBox 6"/>
          <p:cNvSpPr txBox="1"/>
          <p:nvPr/>
        </p:nvSpPr>
        <p:spPr>
          <a:xfrm>
            <a:off x="4659175" y="2564904"/>
            <a:ext cx="6417168" cy="2862322"/>
          </a:xfrm>
          <a:prstGeom prst="rect">
            <a:avLst/>
          </a:prstGeom>
          <a:noFill/>
        </p:spPr>
        <p:txBody>
          <a:bodyPr wrap="square" rtlCol="0">
            <a:spAutoFit/>
          </a:bodyPr>
          <a:lstStyle/>
          <a:p>
            <a:pPr>
              <a:lnSpc>
                <a:spcPct val="150000"/>
              </a:lnSpc>
              <a:spcAft>
                <a:spcPts val="600"/>
              </a:spcAft>
            </a:pPr>
            <a:r>
              <a:rPr lang="zh-CN" altLang="en-US" sz="2000" dirty="0" smtClean="0">
                <a:solidFill>
                  <a:srgbClr val="5F5E5C"/>
                </a:solidFill>
                <a:latin typeface="微软雅黑" pitchFamily="34" charset="-122"/>
                <a:ea typeface="微软雅黑" pitchFamily="34" charset="-122"/>
              </a:rPr>
              <a:t>        电能</a:t>
            </a:r>
            <a:r>
              <a:rPr lang="zh-CN" altLang="en-US" sz="2000" dirty="0">
                <a:solidFill>
                  <a:srgbClr val="5F5E5C"/>
                </a:solidFill>
                <a:latin typeface="微软雅黑" pitchFamily="34" charset="-122"/>
                <a:ea typeface="微软雅黑" pitchFamily="34" charset="-122"/>
              </a:rPr>
              <a:t>作为当今社会最重要的能源之一，以各种各样的形式造福于人类，它不仅从根本上改变了当今人类的物质生活，更为人类的未来文明铺就了坚实的道路。在电力与人类生活越来越密不可分的今天</a:t>
            </a:r>
            <a:r>
              <a:rPr lang="zh-CN" altLang="en-US" sz="2000" dirty="0" smtClean="0">
                <a:solidFill>
                  <a:srgbClr val="5F5E5C"/>
                </a:solidFill>
                <a:latin typeface="微软雅黑" pitchFamily="34" charset="-122"/>
                <a:ea typeface="微软雅黑" pitchFamily="34" charset="-122"/>
              </a:rPr>
              <a:t>，作为一名专业人员，清晰</a:t>
            </a:r>
            <a:r>
              <a:rPr lang="zh-CN" altLang="en-US" sz="2000" dirty="0">
                <a:solidFill>
                  <a:srgbClr val="5F5E5C"/>
                </a:solidFill>
                <a:latin typeface="微软雅黑" pitchFamily="34" charset="-122"/>
                <a:ea typeface="微软雅黑" pitchFamily="34" charset="-122"/>
              </a:rPr>
              <a:t>地了解</a:t>
            </a:r>
            <a:r>
              <a:rPr lang="zh-CN" altLang="en-US" sz="2000" dirty="0" smtClean="0">
                <a:solidFill>
                  <a:srgbClr val="5F5E5C"/>
                </a:solidFill>
                <a:latin typeface="微软雅黑" pitchFamily="34" charset="-122"/>
                <a:ea typeface="微软雅黑" pitchFamily="34" charset="-122"/>
              </a:rPr>
              <a:t>电、掌握</a:t>
            </a:r>
            <a:r>
              <a:rPr lang="zh-CN" altLang="en-US" sz="2000" dirty="0">
                <a:solidFill>
                  <a:srgbClr val="5F5E5C"/>
                </a:solidFill>
                <a:latin typeface="微软雅黑" pitchFamily="34" charset="-122"/>
                <a:ea typeface="微软雅黑" pitchFamily="34" charset="-122"/>
              </a:rPr>
              <a:t>电的相关知识是非常有必要的。</a:t>
            </a:r>
          </a:p>
        </p:txBody>
      </p:sp>
      <p:pic>
        <p:nvPicPr>
          <p:cNvPr id="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79175" y="2213999"/>
            <a:ext cx="2324100" cy="3343275"/>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586196480"/>
      </p:ext>
    </p:extLst>
  </p:cSld>
  <p:clrMapOvr>
    <a:masterClrMapping/>
  </p:clrMapOvr>
  <mc:AlternateContent xmlns:mc="http://schemas.openxmlformats.org/markup-compatibility/2006" xmlns:p14="http://schemas.microsoft.com/office/powerpoint/2010/main">
    <mc:Choice Requires="p14">
      <p:transition spd="slow" p14:dur="1300">
        <p14:pan/>
      </p:transition>
    </mc:Choice>
    <mc:Fallback xmlns="">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058615" y="1196752"/>
            <a:ext cx="9901100" cy="2169825"/>
          </a:xfrm>
          <a:prstGeom prst="rect">
            <a:avLst/>
          </a:prstGeom>
        </p:spPr>
        <p:txBody>
          <a:bodyPr wrap="square">
            <a:spAutoFit/>
          </a:bodyPr>
          <a:lstStyle/>
          <a:p>
            <a:pPr indent="532800" algn="just">
              <a:lnSpc>
                <a:spcPct val="150000"/>
              </a:lnSpc>
              <a:spcAft>
                <a:spcPts val="0"/>
              </a:spcAft>
            </a:pPr>
            <a:r>
              <a:rPr lang="zh-CN" altLang="en-US" b="1" dirty="0" smtClean="0">
                <a:solidFill>
                  <a:srgbClr val="5F5E5C"/>
                </a:solidFill>
                <a:latin typeface="微软雅黑" pitchFamily="34" charset="-122"/>
                <a:ea typeface="微软雅黑" pitchFamily="34" charset="-122"/>
              </a:rPr>
              <a:t>四、认识</a:t>
            </a:r>
            <a:r>
              <a:rPr lang="zh-CN" altLang="en-US" b="1" dirty="0">
                <a:solidFill>
                  <a:srgbClr val="5F5E5C"/>
                </a:solidFill>
                <a:latin typeface="微软雅黑" pitchFamily="34" charset="-122"/>
                <a:ea typeface="微软雅黑" pitchFamily="34" charset="-122"/>
              </a:rPr>
              <a:t>电气</a:t>
            </a:r>
            <a:r>
              <a:rPr lang="zh-CN" altLang="en-US" b="1" dirty="0" smtClean="0">
                <a:solidFill>
                  <a:srgbClr val="5F5E5C"/>
                </a:solidFill>
                <a:latin typeface="微软雅黑" pitchFamily="34" charset="-122"/>
                <a:ea typeface="微软雅黑" pitchFamily="34" charset="-122"/>
              </a:rPr>
              <a:t>火灾</a:t>
            </a:r>
            <a:endParaRPr lang="en-US" altLang="zh-CN" b="1" dirty="0" smtClean="0">
              <a:solidFill>
                <a:srgbClr val="5F5E5C"/>
              </a:solidFill>
              <a:latin typeface="微软雅黑" pitchFamily="34" charset="-122"/>
              <a:ea typeface="微软雅黑" pitchFamily="34" charset="-122"/>
            </a:endParaRPr>
          </a:p>
          <a:p>
            <a:pPr indent="532800" algn="just">
              <a:lnSpc>
                <a:spcPct val="150000"/>
              </a:lnSpc>
              <a:spcAft>
                <a:spcPts val="0"/>
              </a:spcAft>
            </a:pPr>
            <a:r>
              <a:rPr lang="zh-CN" altLang="en-US" b="1" dirty="0" smtClean="0">
                <a:solidFill>
                  <a:srgbClr val="5F5E5C"/>
                </a:solidFill>
                <a:latin typeface="微软雅黑" pitchFamily="34" charset="-122"/>
                <a:ea typeface="微软雅黑" pitchFamily="34" charset="-122"/>
              </a:rPr>
              <a:t>（二）</a:t>
            </a:r>
            <a:r>
              <a:rPr lang="zh-CN" altLang="en-US" b="1" dirty="0">
                <a:solidFill>
                  <a:srgbClr val="5F5E5C"/>
                </a:solidFill>
                <a:latin typeface="微软雅黑" pitchFamily="34" charset="-122"/>
                <a:ea typeface="微软雅黑" pitchFamily="34" charset="-122"/>
              </a:rPr>
              <a:t>防范电气火灾</a:t>
            </a:r>
          </a:p>
          <a:p>
            <a:pPr indent="532800" algn="just">
              <a:lnSpc>
                <a:spcPct val="150000"/>
              </a:lnSpc>
              <a:spcAft>
                <a:spcPts val="0"/>
              </a:spcAft>
            </a:pPr>
            <a:r>
              <a:rPr lang="en-US" altLang="zh-CN" dirty="0" smtClean="0">
                <a:solidFill>
                  <a:srgbClr val="5F5E5C"/>
                </a:solidFill>
                <a:latin typeface="微软雅黑" pitchFamily="34" charset="-122"/>
                <a:ea typeface="微软雅黑" pitchFamily="34" charset="-122"/>
              </a:rPr>
              <a:t>1.</a:t>
            </a:r>
            <a:r>
              <a:rPr lang="zh-CN" altLang="en-US" dirty="0" smtClean="0">
                <a:solidFill>
                  <a:srgbClr val="5F5E5C"/>
                </a:solidFill>
                <a:latin typeface="微软雅黑" pitchFamily="34" charset="-122"/>
                <a:ea typeface="微软雅黑" pitchFamily="34" charset="-122"/>
              </a:rPr>
              <a:t>正确</a:t>
            </a:r>
            <a:r>
              <a:rPr lang="zh-CN" altLang="en-US" dirty="0">
                <a:solidFill>
                  <a:srgbClr val="5F5E5C"/>
                </a:solidFill>
                <a:latin typeface="微软雅黑" pitchFamily="34" charset="-122"/>
                <a:ea typeface="微软雅黑" pitchFamily="34" charset="-122"/>
              </a:rPr>
              <a:t>选用保护装置，防止电气火灾发生。</a:t>
            </a:r>
          </a:p>
          <a:p>
            <a:pPr indent="532800" algn="just">
              <a:lnSpc>
                <a:spcPct val="150000"/>
              </a:lnSpc>
              <a:spcAft>
                <a:spcPts val="0"/>
              </a:spcAft>
            </a:pPr>
            <a:r>
              <a:rPr lang="en-US" altLang="zh-CN" dirty="0" smtClean="0">
                <a:solidFill>
                  <a:srgbClr val="5F5E5C"/>
                </a:solidFill>
                <a:latin typeface="微软雅黑" pitchFamily="34" charset="-122"/>
                <a:ea typeface="微软雅黑" pitchFamily="34" charset="-122"/>
              </a:rPr>
              <a:t>2.</a:t>
            </a:r>
            <a:r>
              <a:rPr lang="zh-CN" altLang="en-US" dirty="0" smtClean="0">
                <a:solidFill>
                  <a:srgbClr val="5F5E5C"/>
                </a:solidFill>
                <a:latin typeface="微软雅黑" pitchFamily="34" charset="-122"/>
                <a:ea typeface="微软雅黑" pitchFamily="34" charset="-122"/>
              </a:rPr>
              <a:t>正确</a:t>
            </a:r>
            <a:r>
              <a:rPr lang="zh-CN" altLang="en-US" dirty="0">
                <a:solidFill>
                  <a:srgbClr val="5F5E5C"/>
                </a:solidFill>
                <a:latin typeface="微软雅黑" pitchFamily="34" charset="-122"/>
                <a:ea typeface="微软雅黑" pitchFamily="34" charset="-122"/>
              </a:rPr>
              <a:t>安装电气设备，防止电气火灾发生。</a:t>
            </a:r>
          </a:p>
          <a:p>
            <a:pPr indent="532800" algn="just">
              <a:lnSpc>
                <a:spcPct val="150000"/>
              </a:lnSpc>
              <a:spcAft>
                <a:spcPts val="0"/>
              </a:spcAft>
            </a:pPr>
            <a:r>
              <a:rPr lang="en-US" altLang="zh-CN" dirty="0" smtClean="0">
                <a:solidFill>
                  <a:srgbClr val="5F5E5C"/>
                </a:solidFill>
                <a:latin typeface="微软雅黑" pitchFamily="34" charset="-122"/>
                <a:ea typeface="微软雅黑" pitchFamily="34" charset="-122"/>
              </a:rPr>
              <a:t>3.</a:t>
            </a:r>
            <a:r>
              <a:rPr lang="zh-CN" altLang="en-US" dirty="0" smtClean="0">
                <a:solidFill>
                  <a:srgbClr val="5F5E5C"/>
                </a:solidFill>
                <a:latin typeface="微软雅黑" pitchFamily="34" charset="-122"/>
                <a:ea typeface="微软雅黑" pitchFamily="34" charset="-122"/>
              </a:rPr>
              <a:t>保持</a:t>
            </a:r>
            <a:r>
              <a:rPr lang="zh-CN" altLang="en-US" dirty="0">
                <a:solidFill>
                  <a:srgbClr val="5F5E5C"/>
                </a:solidFill>
                <a:latin typeface="微软雅黑" pitchFamily="34" charset="-122"/>
                <a:ea typeface="微软雅黑" pitchFamily="34" charset="-122"/>
              </a:rPr>
              <a:t>电气设备的正常运行，防止电气</a:t>
            </a:r>
            <a:r>
              <a:rPr lang="zh-CN" altLang="en-US" dirty="0" smtClean="0">
                <a:solidFill>
                  <a:srgbClr val="5F5E5C"/>
                </a:solidFill>
                <a:latin typeface="微软雅黑" pitchFamily="34" charset="-122"/>
                <a:ea typeface="微软雅黑" pitchFamily="34" charset="-122"/>
              </a:rPr>
              <a:t>火灾发生。</a:t>
            </a:r>
            <a:endParaRPr lang="zh-CN" altLang="en-US" dirty="0">
              <a:solidFill>
                <a:srgbClr val="5F5E5C"/>
              </a:solidFill>
              <a:latin typeface="微软雅黑" pitchFamily="34" charset="-122"/>
              <a:ea typeface="微软雅黑" pitchFamily="34" charset="-122"/>
            </a:endParaRPr>
          </a:p>
        </p:txBody>
      </p:sp>
      <p:sp>
        <p:nvSpPr>
          <p:cNvPr id="18" name="TextBox 8"/>
          <p:cNvSpPr txBox="1"/>
          <p:nvPr/>
        </p:nvSpPr>
        <p:spPr>
          <a:xfrm>
            <a:off x="1274639" y="144000"/>
            <a:ext cx="5328592" cy="430887"/>
          </a:xfrm>
          <a:prstGeom prst="rect">
            <a:avLst/>
          </a:prstGeom>
          <a:noFill/>
        </p:spPr>
        <p:txBody>
          <a:bodyPr wrap="square" rtlCol="0">
            <a:spAutoFit/>
          </a:bodyPr>
          <a:lstStyle/>
          <a:p>
            <a:r>
              <a:rPr lang="zh-CN" altLang="en-US" sz="2200" dirty="0">
                <a:solidFill>
                  <a:schemeClr val="tx1">
                    <a:lumMod val="65000"/>
                    <a:lumOff val="35000"/>
                  </a:schemeClr>
                </a:solidFill>
                <a:latin typeface="华康俪金黑W8(P)" pitchFamily="34" charset="-122"/>
                <a:ea typeface="华康俪金黑W8(P)" pitchFamily="34" charset="-122"/>
              </a:rPr>
              <a:t>任务六：安全知识</a:t>
            </a:r>
            <a:endParaRPr lang="zh-CN" altLang="en-US" sz="2200" dirty="0">
              <a:solidFill>
                <a:schemeClr val="tx1">
                  <a:lumMod val="65000"/>
                  <a:lumOff val="35000"/>
                </a:schemeClr>
              </a:solidFill>
              <a:latin typeface="华康俪金黑W8(P)" pitchFamily="34" charset="-122"/>
              <a:ea typeface="华康俪金黑W8(P)" pitchFamily="34" charset="-122"/>
            </a:endParaRPr>
          </a:p>
        </p:txBody>
      </p:sp>
    </p:spTree>
    <p:extLst>
      <p:ext uri="{BB962C8B-B14F-4D97-AF65-F5344CB8AC3E}">
        <p14:creationId xmlns:p14="http://schemas.microsoft.com/office/powerpoint/2010/main" val="2023244445"/>
      </p:ext>
    </p:extLst>
  </p:cSld>
  <p:clrMapOvr>
    <a:masterClrMapping/>
  </p:clrMapOvr>
  <mc:AlternateContent xmlns:mc="http://schemas.openxmlformats.org/markup-compatibility/2006" xmlns:p14="http://schemas.microsoft.com/office/powerpoint/2010/main">
    <mc:Choice Requires="p14">
      <p:transition spd="slow" p14:dur="1300">
        <p14:pan/>
      </p:transition>
    </mc:Choice>
    <mc:Fallback xmlns="">
      <p:transition spd="slow">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058615" y="1196752"/>
            <a:ext cx="9901100" cy="1754326"/>
          </a:xfrm>
          <a:prstGeom prst="rect">
            <a:avLst/>
          </a:prstGeom>
        </p:spPr>
        <p:txBody>
          <a:bodyPr wrap="square">
            <a:spAutoFit/>
          </a:bodyPr>
          <a:lstStyle/>
          <a:p>
            <a:pPr indent="532800" algn="just">
              <a:lnSpc>
                <a:spcPct val="150000"/>
              </a:lnSpc>
              <a:spcAft>
                <a:spcPts val="0"/>
              </a:spcAft>
            </a:pPr>
            <a:r>
              <a:rPr lang="zh-CN" altLang="en-US" b="1" dirty="0" smtClean="0">
                <a:solidFill>
                  <a:srgbClr val="5F5E5C"/>
                </a:solidFill>
                <a:latin typeface="微软雅黑" pitchFamily="34" charset="-122"/>
                <a:ea typeface="微软雅黑" pitchFamily="34" charset="-122"/>
              </a:rPr>
              <a:t>四、认识</a:t>
            </a:r>
            <a:r>
              <a:rPr lang="zh-CN" altLang="en-US" b="1" dirty="0">
                <a:solidFill>
                  <a:srgbClr val="5F5E5C"/>
                </a:solidFill>
                <a:latin typeface="微软雅黑" pitchFamily="34" charset="-122"/>
                <a:ea typeface="微软雅黑" pitchFamily="34" charset="-122"/>
              </a:rPr>
              <a:t>电气</a:t>
            </a:r>
            <a:r>
              <a:rPr lang="zh-CN" altLang="en-US" b="1" dirty="0" smtClean="0">
                <a:solidFill>
                  <a:srgbClr val="5F5E5C"/>
                </a:solidFill>
                <a:latin typeface="微软雅黑" pitchFamily="34" charset="-122"/>
                <a:ea typeface="微软雅黑" pitchFamily="34" charset="-122"/>
              </a:rPr>
              <a:t>火灾</a:t>
            </a:r>
            <a:endParaRPr lang="en-US" altLang="zh-CN" b="1" dirty="0" smtClean="0">
              <a:solidFill>
                <a:srgbClr val="5F5E5C"/>
              </a:solidFill>
              <a:latin typeface="微软雅黑" pitchFamily="34" charset="-122"/>
              <a:ea typeface="微软雅黑" pitchFamily="34" charset="-122"/>
            </a:endParaRPr>
          </a:p>
          <a:p>
            <a:pPr indent="532800" algn="just">
              <a:lnSpc>
                <a:spcPct val="150000"/>
              </a:lnSpc>
              <a:spcAft>
                <a:spcPts val="0"/>
              </a:spcAft>
            </a:pPr>
            <a:r>
              <a:rPr lang="zh-CN" altLang="en-US" b="1" dirty="0" smtClean="0">
                <a:solidFill>
                  <a:srgbClr val="5F5E5C"/>
                </a:solidFill>
                <a:latin typeface="微软雅黑" pitchFamily="34" charset="-122"/>
                <a:ea typeface="微软雅黑" pitchFamily="34" charset="-122"/>
              </a:rPr>
              <a:t>（三）</a:t>
            </a:r>
            <a:r>
              <a:rPr lang="zh-CN" altLang="en-US" b="1" dirty="0">
                <a:solidFill>
                  <a:srgbClr val="5F5E5C"/>
                </a:solidFill>
                <a:latin typeface="微软雅黑" pitchFamily="34" charset="-122"/>
                <a:ea typeface="微软雅黑" pitchFamily="34" charset="-122"/>
              </a:rPr>
              <a:t>电气火灾的</a:t>
            </a:r>
            <a:r>
              <a:rPr lang="zh-CN" altLang="en-US" b="1" dirty="0" smtClean="0">
                <a:solidFill>
                  <a:srgbClr val="5F5E5C"/>
                </a:solidFill>
                <a:latin typeface="微软雅黑" pitchFamily="34" charset="-122"/>
                <a:ea typeface="微软雅黑" pitchFamily="34" charset="-122"/>
              </a:rPr>
              <a:t>扑救</a:t>
            </a:r>
            <a:endParaRPr lang="en-US" altLang="zh-CN" b="1" dirty="0" smtClean="0">
              <a:solidFill>
                <a:srgbClr val="5F5E5C"/>
              </a:solidFill>
              <a:latin typeface="微软雅黑" pitchFamily="34" charset="-122"/>
              <a:ea typeface="微软雅黑" pitchFamily="34" charset="-122"/>
            </a:endParaRPr>
          </a:p>
          <a:p>
            <a:pPr indent="532800" algn="just">
              <a:lnSpc>
                <a:spcPct val="150000"/>
              </a:lnSpc>
              <a:spcAft>
                <a:spcPts val="0"/>
              </a:spcAft>
            </a:pPr>
            <a:r>
              <a:rPr lang="en-US" altLang="zh-CN" dirty="0" smtClean="0">
                <a:solidFill>
                  <a:srgbClr val="5F5E5C"/>
                </a:solidFill>
                <a:latin typeface="微软雅黑" pitchFamily="34" charset="-122"/>
                <a:ea typeface="微软雅黑" pitchFamily="34" charset="-122"/>
              </a:rPr>
              <a:t>1.</a:t>
            </a:r>
            <a:r>
              <a:rPr lang="zh-CN" altLang="en-US" dirty="0" smtClean="0">
                <a:solidFill>
                  <a:srgbClr val="5F5E5C"/>
                </a:solidFill>
                <a:latin typeface="微软雅黑" pitchFamily="34" charset="-122"/>
                <a:ea typeface="微软雅黑" pitchFamily="34" charset="-122"/>
              </a:rPr>
              <a:t>正确</a:t>
            </a:r>
            <a:r>
              <a:rPr lang="zh-CN" altLang="en-US" dirty="0">
                <a:solidFill>
                  <a:srgbClr val="5F5E5C"/>
                </a:solidFill>
                <a:latin typeface="微软雅黑" pitchFamily="34" charset="-122"/>
                <a:ea typeface="微软雅黑" pitchFamily="34" charset="-122"/>
              </a:rPr>
              <a:t>选择使用灭火器。</a:t>
            </a:r>
          </a:p>
          <a:p>
            <a:pPr indent="532800" algn="just">
              <a:lnSpc>
                <a:spcPct val="150000"/>
              </a:lnSpc>
              <a:spcAft>
                <a:spcPts val="0"/>
              </a:spcAft>
            </a:pPr>
            <a:r>
              <a:rPr lang="en-US" altLang="zh-CN" dirty="0" smtClean="0">
                <a:solidFill>
                  <a:srgbClr val="5F5E5C"/>
                </a:solidFill>
                <a:latin typeface="微软雅黑" pitchFamily="34" charset="-122"/>
                <a:ea typeface="微软雅黑" pitchFamily="34" charset="-122"/>
              </a:rPr>
              <a:t>2.</a:t>
            </a:r>
            <a:r>
              <a:rPr lang="zh-CN" altLang="en-US" dirty="0" smtClean="0">
                <a:solidFill>
                  <a:srgbClr val="5F5E5C"/>
                </a:solidFill>
                <a:latin typeface="微软雅黑" pitchFamily="34" charset="-122"/>
                <a:ea typeface="微软雅黑" pitchFamily="34" charset="-122"/>
              </a:rPr>
              <a:t>正确</a:t>
            </a:r>
            <a:r>
              <a:rPr lang="zh-CN" altLang="en-US" dirty="0">
                <a:solidFill>
                  <a:srgbClr val="5F5E5C"/>
                </a:solidFill>
                <a:latin typeface="微软雅黑" pitchFamily="34" charset="-122"/>
                <a:ea typeface="微软雅黑" pitchFamily="34" charset="-122"/>
              </a:rPr>
              <a:t>使用喷雾水枪。</a:t>
            </a:r>
          </a:p>
        </p:txBody>
      </p:sp>
      <p:sp>
        <p:nvSpPr>
          <p:cNvPr id="18" name="TextBox 8"/>
          <p:cNvSpPr txBox="1"/>
          <p:nvPr/>
        </p:nvSpPr>
        <p:spPr>
          <a:xfrm>
            <a:off x="1274639" y="144000"/>
            <a:ext cx="5328592" cy="430887"/>
          </a:xfrm>
          <a:prstGeom prst="rect">
            <a:avLst/>
          </a:prstGeom>
          <a:noFill/>
        </p:spPr>
        <p:txBody>
          <a:bodyPr wrap="square" rtlCol="0">
            <a:spAutoFit/>
          </a:bodyPr>
          <a:lstStyle/>
          <a:p>
            <a:r>
              <a:rPr lang="zh-CN" altLang="en-US" sz="2200" dirty="0">
                <a:solidFill>
                  <a:schemeClr val="tx1">
                    <a:lumMod val="65000"/>
                    <a:lumOff val="35000"/>
                  </a:schemeClr>
                </a:solidFill>
                <a:latin typeface="华康俪金黑W8(P)" pitchFamily="34" charset="-122"/>
                <a:ea typeface="华康俪金黑W8(P)" pitchFamily="34" charset="-122"/>
              </a:rPr>
              <a:t>任务六：安全知识</a:t>
            </a:r>
            <a:endParaRPr lang="zh-CN" altLang="en-US" sz="2200" dirty="0">
              <a:solidFill>
                <a:schemeClr val="tx1">
                  <a:lumMod val="65000"/>
                  <a:lumOff val="35000"/>
                </a:schemeClr>
              </a:solidFill>
              <a:latin typeface="华康俪金黑W8(P)" pitchFamily="34" charset="-122"/>
              <a:ea typeface="华康俪金黑W8(P)" pitchFamily="34" charset="-122"/>
            </a:endParaRPr>
          </a:p>
        </p:txBody>
      </p:sp>
      <p:pic>
        <p:nvPicPr>
          <p:cNvPr id="6" name="Picture 8" descr="supply-45541-176712"/>
          <p:cNvPicPr>
            <a:picLocks noChangeAspect="1" noChangeArrowheads="1"/>
          </p:cNvPicPr>
          <p:nvPr/>
        </p:nvPicPr>
        <p:blipFill>
          <a:blip r:embed="rId2">
            <a:lum contrast="48000"/>
            <a:grayscl/>
            <a:extLst>
              <a:ext uri="{28A0092B-C50C-407E-A947-70E740481C1C}">
                <a14:useLocalDpi xmlns:a14="http://schemas.microsoft.com/office/drawing/2010/main" val="0"/>
              </a:ext>
            </a:extLst>
          </a:blip>
          <a:srcRect/>
          <a:stretch>
            <a:fillRect/>
          </a:stretch>
        </p:blipFill>
        <p:spPr bwMode="auto">
          <a:xfrm>
            <a:off x="1421596" y="2951078"/>
            <a:ext cx="3744913" cy="2851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9" descr="200810910113890"/>
          <p:cNvPicPr>
            <a:picLocks noChangeAspect="1" noChangeArrowheads="1"/>
          </p:cNvPicPr>
          <p:nvPr/>
        </p:nvPicPr>
        <p:blipFill>
          <a:blip r:embed="rId3">
            <a:extLst>
              <a:ext uri="{28A0092B-C50C-407E-A947-70E740481C1C}">
                <a14:useLocalDpi xmlns:a14="http://schemas.microsoft.com/office/drawing/2010/main" val="0"/>
              </a:ext>
            </a:extLst>
          </a:blip>
          <a:srcRect l="4480" t="9804" r="6718" b="2480"/>
          <a:stretch>
            <a:fillRect/>
          </a:stretch>
        </p:blipFill>
        <p:spPr bwMode="auto">
          <a:xfrm>
            <a:off x="6603231" y="1985878"/>
            <a:ext cx="3265488" cy="3816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Rectangle 25"/>
          <p:cNvSpPr>
            <a:spLocks noChangeArrowheads="1"/>
          </p:cNvSpPr>
          <p:nvPr/>
        </p:nvSpPr>
        <p:spPr bwMode="auto">
          <a:xfrm>
            <a:off x="2146943" y="6037383"/>
            <a:ext cx="2294218"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algn="ctr"/>
            <a:r>
              <a:rPr lang="zh-CN" altLang="en-US" sz="2000" dirty="0" smtClean="0"/>
              <a:t>常见</a:t>
            </a:r>
            <a:r>
              <a:rPr lang="zh-CN" altLang="en-US" sz="2000" dirty="0"/>
              <a:t>灭火器实物图 </a:t>
            </a:r>
          </a:p>
        </p:txBody>
      </p:sp>
      <p:sp>
        <p:nvSpPr>
          <p:cNvPr id="9" name="Rectangle 26"/>
          <p:cNvSpPr>
            <a:spLocks noChangeArrowheads="1"/>
          </p:cNvSpPr>
          <p:nvPr/>
        </p:nvSpPr>
        <p:spPr bwMode="auto">
          <a:xfrm>
            <a:off x="7345346" y="6037383"/>
            <a:ext cx="1781257"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algn="ctr"/>
            <a:r>
              <a:rPr lang="zh-CN" altLang="en-US" sz="2000" dirty="0" smtClean="0"/>
              <a:t>灭火器</a:t>
            </a:r>
            <a:r>
              <a:rPr lang="zh-CN" altLang="en-US" sz="2000" dirty="0"/>
              <a:t>结构图 </a:t>
            </a:r>
          </a:p>
        </p:txBody>
      </p:sp>
    </p:spTree>
    <p:extLst>
      <p:ext uri="{BB962C8B-B14F-4D97-AF65-F5344CB8AC3E}">
        <p14:creationId xmlns:p14="http://schemas.microsoft.com/office/powerpoint/2010/main" val="409304755"/>
      </p:ext>
    </p:extLst>
  </p:cSld>
  <p:clrMapOvr>
    <a:masterClrMapping/>
  </p:clrMapOvr>
  <mc:AlternateContent xmlns:mc="http://schemas.openxmlformats.org/markup-compatibility/2006" xmlns:p14="http://schemas.microsoft.com/office/powerpoint/2010/main">
    <mc:Choice Requires="p14">
      <p:transition spd="slow" p14:dur="1300">
        <p14:pan/>
      </p:transition>
    </mc:Choice>
    <mc:Fallback xmlns="">
      <p:transition spd="slow">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058615" y="1196752"/>
            <a:ext cx="9901100" cy="1754326"/>
          </a:xfrm>
          <a:prstGeom prst="rect">
            <a:avLst/>
          </a:prstGeom>
        </p:spPr>
        <p:txBody>
          <a:bodyPr wrap="square">
            <a:spAutoFit/>
          </a:bodyPr>
          <a:lstStyle/>
          <a:p>
            <a:pPr indent="532800" algn="just">
              <a:lnSpc>
                <a:spcPct val="150000"/>
              </a:lnSpc>
              <a:spcAft>
                <a:spcPts val="0"/>
              </a:spcAft>
            </a:pPr>
            <a:r>
              <a:rPr lang="zh-CN" altLang="en-US" b="1" dirty="0" smtClean="0">
                <a:solidFill>
                  <a:srgbClr val="5F5E5C"/>
                </a:solidFill>
                <a:latin typeface="微软雅黑" pitchFamily="34" charset="-122"/>
                <a:ea typeface="微软雅黑" pitchFamily="34" charset="-122"/>
              </a:rPr>
              <a:t>五、</a:t>
            </a:r>
            <a:r>
              <a:rPr lang="zh-CN" altLang="en-US" b="1" dirty="0">
                <a:solidFill>
                  <a:srgbClr val="5F5E5C"/>
                </a:solidFill>
                <a:latin typeface="微软雅黑" pitchFamily="34" charset="-122"/>
                <a:ea typeface="微软雅黑" pitchFamily="34" charset="-122"/>
              </a:rPr>
              <a:t>认识接地装置 </a:t>
            </a:r>
            <a:endParaRPr lang="en-US" altLang="zh-CN" b="1" dirty="0" smtClean="0">
              <a:solidFill>
                <a:srgbClr val="5F5E5C"/>
              </a:solidFill>
              <a:latin typeface="微软雅黑" pitchFamily="34" charset="-122"/>
              <a:ea typeface="微软雅黑" pitchFamily="34" charset="-122"/>
            </a:endParaRPr>
          </a:p>
          <a:p>
            <a:pPr indent="532800" algn="just">
              <a:lnSpc>
                <a:spcPct val="150000"/>
              </a:lnSpc>
              <a:spcAft>
                <a:spcPts val="0"/>
              </a:spcAft>
            </a:pPr>
            <a:r>
              <a:rPr lang="zh-CN" altLang="en-US" b="1" dirty="0" smtClean="0">
                <a:solidFill>
                  <a:srgbClr val="5F5E5C"/>
                </a:solidFill>
                <a:latin typeface="微软雅黑" pitchFamily="34" charset="-122"/>
                <a:ea typeface="微软雅黑" pitchFamily="34" charset="-122"/>
              </a:rPr>
              <a:t>（一）</a:t>
            </a:r>
            <a:r>
              <a:rPr lang="zh-CN" altLang="en-US" b="1" dirty="0">
                <a:solidFill>
                  <a:srgbClr val="5F5E5C"/>
                </a:solidFill>
                <a:latin typeface="微软雅黑" pitchFamily="34" charset="-122"/>
                <a:ea typeface="微软雅黑" pitchFamily="34" charset="-122"/>
              </a:rPr>
              <a:t>接地装置的分类 </a:t>
            </a:r>
            <a:endParaRPr lang="en-US" altLang="zh-CN" b="1" dirty="0" smtClean="0">
              <a:solidFill>
                <a:srgbClr val="5F5E5C"/>
              </a:solidFill>
              <a:latin typeface="微软雅黑" pitchFamily="34" charset="-122"/>
              <a:ea typeface="微软雅黑" pitchFamily="34" charset="-122"/>
            </a:endParaRPr>
          </a:p>
          <a:p>
            <a:pPr indent="532800" algn="just">
              <a:lnSpc>
                <a:spcPct val="150000"/>
              </a:lnSpc>
              <a:spcAft>
                <a:spcPts val="0"/>
              </a:spcAft>
            </a:pPr>
            <a:r>
              <a:rPr lang="zh-CN" altLang="en-US" dirty="0">
                <a:solidFill>
                  <a:srgbClr val="5F5E5C"/>
                </a:solidFill>
                <a:latin typeface="微软雅黑" pitchFamily="34" charset="-122"/>
                <a:ea typeface="微软雅黑" pitchFamily="34" charset="-122"/>
              </a:rPr>
              <a:t>对电气设备进行“接地”是保证人身和设备安全的一个重要措施。电气上的“地”是指电位等于零的地方，即</a:t>
            </a:r>
            <a:r>
              <a:rPr lang="zh-CN" altLang="en-US" dirty="0" smtClean="0">
                <a:solidFill>
                  <a:srgbClr val="5F5E5C"/>
                </a:solidFill>
                <a:latin typeface="微软雅黑" pitchFamily="34" charset="-122"/>
                <a:ea typeface="微软雅黑" pitchFamily="34" charset="-122"/>
              </a:rPr>
              <a:t>图所</a:t>
            </a:r>
            <a:r>
              <a:rPr lang="zh-CN" altLang="en-US" dirty="0">
                <a:solidFill>
                  <a:srgbClr val="5F5E5C"/>
                </a:solidFill>
                <a:latin typeface="微软雅黑" pitchFamily="34" charset="-122"/>
                <a:ea typeface="微软雅黑" pitchFamily="34" charset="-122"/>
              </a:rPr>
              <a:t>示的距接地体（点）</a:t>
            </a:r>
            <a:r>
              <a:rPr lang="en-US" altLang="zh-CN" dirty="0">
                <a:solidFill>
                  <a:srgbClr val="5F5E5C"/>
                </a:solidFill>
                <a:latin typeface="微软雅黑" pitchFamily="34" charset="-122"/>
                <a:ea typeface="微软雅黑" pitchFamily="34" charset="-122"/>
              </a:rPr>
              <a:t>20m</a:t>
            </a:r>
            <a:r>
              <a:rPr lang="zh-CN" altLang="en-US" dirty="0">
                <a:solidFill>
                  <a:srgbClr val="5F5E5C"/>
                </a:solidFill>
                <a:latin typeface="微软雅黑" pitchFamily="34" charset="-122"/>
                <a:ea typeface="微软雅黑" pitchFamily="34" charset="-122"/>
              </a:rPr>
              <a:t>以外地方的电位，该处的电位已降至为零。 </a:t>
            </a:r>
          </a:p>
        </p:txBody>
      </p:sp>
      <p:sp>
        <p:nvSpPr>
          <p:cNvPr id="18" name="TextBox 8"/>
          <p:cNvSpPr txBox="1"/>
          <p:nvPr/>
        </p:nvSpPr>
        <p:spPr>
          <a:xfrm>
            <a:off x="1274639" y="144000"/>
            <a:ext cx="5328592" cy="430887"/>
          </a:xfrm>
          <a:prstGeom prst="rect">
            <a:avLst/>
          </a:prstGeom>
          <a:noFill/>
        </p:spPr>
        <p:txBody>
          <a:bodyPr wrap="square" rtlCol="0">
            <a:spAutoFit/>
          </a:bodyPr>
          <a:lstStyle/>
          <a:p>
            <a:r>
              <a:rPr lang="zh-CN" altLang="en-US" sz="2200" dirty="0">
                <a:solidFill>
                  <a:schemeClr val="tx1">
                    <a:lumMod val="65000"/>
                    <a:lumOff val="35000"/>
                  </a:schemeClr>
                </a:solidFill>
                <a:latin typeface="华康俪金黑W8(P)" pitchFamily="34" charset="-122"/>
                <a:ea typeface="华康俪金黑W8(P)" pitchFamily="34" charset="-122"/>
              </a:rPr>
              <a:t>任务六：安全知识</a:t>
            </a:r>
            <a:endParaRPr lang="zh-CN" altLang="en-US" sz="2200" dirty="0">
              <a:solidFill>
                <a:schemeClr val="tx1">
                  <a:lumMod val="65000"/>
                  <a:lumOff val="35000"/>
                </a:schemeClr>
              </a:solidFill>
              <a:latin typeface="华康俪金黑W8(P)" pitchFamily="34" charset="-122"/>
              <a:ea typeface="华康俪金黑W8(P)" pitchFamily="34" charset="-122"/>
            </a:endParaRPr>
          </a:p>
        </p:txBody>
      </p:sp>
      <p:pic>
        <p:nvPicPr>
          <p:cNvPr id="10" name="Picture 11" descr="0807"/>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441161" y="2878383"/>
            <a:ext cx="3101790" cy="3159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Rectangle 12"/>
          <p:cNvSpPr>
            <a:spLocks noChangeArrowheads="1"/>
          </p:cNvSpPr>
          <p:nvPr/>
        </p:nvSpPr>
        <p:spPr bwMode="auto">
          <a:xfrm>
            <a:off x="4341056" y="6219000"/>
            <a:ext cx="330200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r>
              <a:rPr lang="zh-CN" altLang="en-US" sz="2000" dirty="0"/>
              <a:t>接地电流的电位分布示意图 </a:t>
            </a:r>
          </a:p>
        </p:txBody>
      </p:sp>
    </p:spTree>
    <p:extLst>
      <p:ext uri="{BB962C8B-B14F-4D97-AF65-F5344CB8AC3E}">
        <p14:creationId xmlns:p14="http://schemas.microsoft.com/office/powerpoint/2010/main" val="2312686949"/>
      </p:ext>
    </p:extLst>
  </p:cSld>
  <p:clrMapOvr>
    <a:masterClrMapping/>
  </p:clrMapOvr>
  <mc:AlternateContent xmlns:mc="http://schemas.openxmlformats.org/markup-compatibility/2006" xmlns:p14="http://schemas.microsoft.com/office/powerpoint/2010/main">
    <mc:Choice Requires="p14">
      <p:transition spd="slow" p14:dur="1300">
        <p14:pan/>
      </p:transition>
    </mc:Choice>
    <mc:Fallback xmlns="">
      <p:transition spd="slow">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058615" y="1196752"/>
            <a:ext cx="9901100" cy="3831818"/>
          </a:xfrm>
          <a:prstGeom prst="rect">
            <a:avLst/>
          </a:prstGeom>
        </p:spPr>
        <p:txBody>
          <a:bodyPr wrap="square">
            <a:spAutoFit/>
          </a:bodyPr>
          <a:lstStyle/>
          <a:p>
            <a:pPr indent="532800" algn="just">
              <a:lnSpc>
                <a:spcPct val="150000"/>
              </a:lnSpc>
              <a:spcAft>
                <a:spcPts val="0"/>
              </a:spcAft>
            </a:pPr>
            <a:r>
              <a:rPr lang="zh-CN" altLang="en-US" b="1" dirty="0" smtClean="0">
                <a:solidFill>
                  <a:srgbClr val="5F5E5C"/>
                </a:solidFill>
                <a:latin typeface="微软雅黑" pitchFamily="34" charset="-122"/>
                <a:ea typeface="微软雅黑" pitchFamily="34" charset="-122"/>
              </a:rPr>
              <a:t>五、</a:t>
            </a:r>
            <a:r>
              <a:rPr lang="zh-CN" altLang="en-US" b="1" dirty="0">
                <a:solidFill>
                  <a:srgbClr val="5F5E5C"/>
                </a:solidFill>
                <a:latin typeface="微软雅黑" pitchFamily="34" charset="-122"/>
                <a:ea typeface="微软雅黑" pitchFamily="34" charset="-122"/>
              </a:rPr>
              <a:t>认识接地装置 </a:t>
            </a:r>
            <a:endParaRPr lang="en-US" altLang="zh-CN" b="1" dirty="0" smtClean="0">
              <a:solidFill>
                <a:srgbClr val="5F5E5C"/>
              </a:solidFill>
              <a:latin typeface="微软雅黑" pitchFamily="34" charset="-122"/>
              <a:ea typeface="微软雅黑" pitchFamily="34" charset="-122"/>
            </a:endParaRPr>
          </a:p>
          <a:p>
            <a:pPr indent="532800" algn="just">
              <a:lnSpc>
                <a:spcPct val="150000"/>
              </a:lnSpc>
              <a:spcAft>
                <a:spcPts val="0"/>
              </a:spcAft>
            </a:pPr>
            <a:r>
              <a:rPr lang="zh-CN" altLang="en-US" b="1" dirty="0" smtClean="0">
                <a:solidFill>
                  <a:srgbClr val="5F5E5C"/>
                </a:solidFill>
                <a:latin typeface="微软雅黑" pitchFamily="34" charset="-122"/>
                <a:ea typeface="微软雅黑" pitchFamily="34" charset="-122"/>
              </a:rPr>
              <a:t>（二）</a:t>
            </a:r>
            <a:r>
              <a:rPr lang="zh-CN" altLang="en-US" b="1" dirty="0">
                <a:solidFill>
                  <a:srgbClr val="5F5E5C"/>
                </a:solidFill>
                <a:latin typeface="微软雅黑" pitchFamily="34" charset="-122"/>
                <a:ea typeface="微软雅黑" pitchFamily="34" charset="-122"/>
              </a:rPr>
              <a:t>接地装置与接零装置的安全</a:t>
            </a:r>
            <a:r>
              <a:rPr lang="zh-CN" altLang="en-US" b="1" dirty="0" smtClean="0">
                <a:solidFill>
                  <a:srgbClr val="5F5E5C"/>
                </a:solidFill>
                <a:latin typeface="微软雅黑" pitchFamily="34" charset="-122"/>
                <a:ea typeface="微软雅黑" pitchFamily="34" charset="-122"/>
              </a:rPr>
              <a:t>要求</a:t>
            </a:r>
            <a:endParaRPr lang="en-US" altLang="zh-CN" b="1" dirty="0" smtClean="0">
              <a:solidFill>
                <a:srgbClr val="5F5E5C"/>
              </a:solidFill>
              <a:latin typeface="微软雅黑" pitchFamily="34" charset="-122"/>
              <a:ea typeface="微软雅黑" pitchFamily="34" charset="-122"/>
            </a:endParaRPr>
          </a:p>
          <a:p>
            <a:pPr indent="532800" algn="just">
              <a:lnSpc>
                <a:spcPct val="150000"/>
              </a:lnSpc>
              <a:spcAft>
                <a:spcPts val="0"/>
              </a:spcAft>
            </a:pPr>
            <a:r>
              <a:rPr lang="en-US" altLang="zh-CN" dirty="0" smtClean="0">
                <a:solidFill>
                  <a:srgbClr val="5F5E5C"/>
                </a:solidFill>
                <a:latin typeface="微软雅黑" pitchFamily="34" charset="-122"/>
                <a:ea typeface="微软雅黑" pitchFamily="34" charset="-122"/>
              </a:rPr>
              <a:t>1.</a:t>
            </a:r>
            <a:r>
              <a:rPr lang="zh-CN" altLang="en-US" dirty="0" smtClean="0">
                <a:solidFill>
                  <a:srgbClr val="5F5E5C"/>
                </a:solidFill>
                <a:latin typeface="微软雅黑" pitchFamily="34" charset="-122"/>
                <a:ea typeface="微软雅黑" pitchFamily="34" charset="-122"/>
              </a:rPr>
              <a:t>接地装置</a:t>
            </a:r>
            <a:r>
              <a:rPr lang="zh-CN" altLang="en-US" dirty="0">
                <a:solidFill>
                  <a:srgbClr val="5F5E5C"/>
                </a:solidFill>
                <a:latin typeface="微软雅黑" pitchFamily="34" charset="-122"/>
                <a:ea typeface="微软雅黑" pitchFamily="34" charset="-122"/>
              </a:rPr>
              <a:t>的组成。</a:t>
            </a:r>
          </a:p>
          <a:p>
            <a:pPr indent="532800" algn="just">
              <a:lnSpc>
                <a:spcPct val="150000"/>
              </a:lnSpc>
              <a:spcAft>
                <a:spcPts val="0"/>
              </a:spcAft>
            </a:pPr>
            <a:r>
              <a:rPr lang="en-US" altLang="zh-CN" dirty="0" smtClean="0">
                <a:solidFill>
                  <a:srgbClr val="5F5E5C"/>
                </a:solidFill>
                <a:latin typeface="微软雅黑" pitchFamily="34" charset="-122"/>
                <a:ea typeface="微软雅黑" pitchFamily="34" charset="-122"/>
              </a:rPr>
              <a:t>2.</a:t>
            </a:r>
            <a:r>
              <a:rPr lang="zh-CN" altLang="en-US" dirty="0" smtClean="0">
                <a:solidFill>
                  <a:srgbClr val="5F5E5C"/>
                </a:solidFill>
                <a:latin typeface="微软雅黑" pitchFamily="34" charset="-122"/>
                <a:ea typeface="微软雅黑" pitchFamily="34" charset="-122"/>
              </a:rPr>
              <a:t>安全</a:t>
            </a:r>
            <a:r>
              <a:rPr lang="zh-CN" altLang="en-US" dirty="0">
                <a:solidFill>
                  <a:srgbClr val="5F5E5C"/>
                </a:solidFill>
                <a:latin typeface="微软雅黑" pitchFamily="34" charset="-122"/>
                <a:ea typeface="微软雅黑" pitchFamily="34" charset="-122"/>
              </a:rPr>
              <a:t>要求</a:t>
            </a:r>
            <a:r>
              <a:rPr lang="zh-CN" altLang="en-US" dirty="0" smtClean="0">
                <a:solidFill>
                  <a:srgbClr val="5F5E5C"/>
                </a:solidFill>
                <a:latin typeface="微软雅黑" pitchFamily="34" charset="-122"/>
                <a:ea typeface="微软雅黑" pitchFamily="34" charset="-122"/>
              </a:rPr>
              <a:t>。</a:t>
            </a:r>
            <a:endParaRPr lang="en-US" altLang="zh-CN" dirty="0" smtClean="0">
              <a:solidFill>
                <a:srgbClr val="5F5E5C"/>
              </a:solidFill>
              <a:latin typeface="微软雅黑" pitchFamily="34" charset="-122"/>
              <a:ea typeface="微软雅黑" pitchFamily="34" charset="-122"/>
            </a:endParaRPr>
          </a:p>
          <a:p>
            <a:pPr indent="532800" algn="just">
              <a:lnSpc>
                <a:spcPct val="150000"/>
              </a:lnSpc>
              <a:spcAft>
                <a:spcPts val="0"/>
              </a:spcAft>
            </a:pPr>
            <a:endParaRPr lang="en-US" altLang="zh-CN" dirty="0">
              <a:solidFill>
                <a:srgbClr val="5F5E5C"/>
              </a:solidFill>
              <a:latin typeface="微软雅黑" pitchFamily="34" charset="-122"/>
              <a:ea typeface="微软雅黑" pitchFamily="34" charset="-122"/>
            </a:endParaRPr>
          </a:p>
          <a:p>
            <a:pPr indent="532800" algn="just">
              <a:lnSpc>
                <a:spcPct val="150000"/>
              </a:lnSpc>
              <a:spcAft>
                <a:spcPts val="0"/>
              </a:spcAft>
            </a:pPr>
            <a:r>
              <a:rPr lang="zh-CN" altLang="en-US" b="1" dirty="0" smtClean="0">
                <a:solidFill>
                  <a:srgbClr val="5F5E5C"/>
                </a:solidFill>
                <a:latin typeface="微软雅黑" pitchFamily="34" charset="-122"/>
                <a:ea typeface="微软雅黑" pitchFamily="34" charset="-122"/>
              </a:rPr>
              <a:t>（三）布置</a:t>
            </a:r>
            <a:r>
              <a:rPr lang="zh-CN" altLang="en-US" b="1" dirty="0">
                <a:solidFill>
                  <a:srgbClr val="5F5E5C"/>
                </a:solidFill>
                <a:latin typeface="微软雅黑" pitchFamily="34" charset="-122"/>
                <a:ea typeface="微软雅黑" pitchFamily="34" charset="-122"/>
              </a:rPr>
              <a:t>接地体 </a:t>
            </a:r>
            <a:endParaRPr lang="en-US" altLang="zh-CN" b="1" dirty="0" smtClean="0">
              <a:solidFill>
                <a:srgbClr val="5F5E5C"/>
              </a:solidFill>
              <a:latin typeface="微软雅黑" pitchFamily="34" charset="-122"/>
              <a:ea typeface="微软雅黑" pitchFamily="34" charset="-122"/>
            </a:endParaRPr>
          </a:p>
          <a:p>
            <a:pPr indent="532800" algn="just">
              <a:lnSpc>
                <a:spcPct val="150000"/>
              </a:lnSpc>
              <a:spcAft>
                <a:spcPts val="0"/>
              </a:spcAft>
            </a:pPr>
            <a:r>
              <a:rPr lang="en-US" altLang="zh-CN" dirty="0" smtClean="0">
                <a:solidFill>
                  <a:srgbClr val="5F5E5C"/>
                </a:solidFill>
                <a:latin typeface="微软雅黑" pitchFamily="34" charset="-122"/>
                <a:ea typeface="微软雅黑" pitchFamily="34" charset="-122"/>
              </a:rPr>
              <a:t>1.</a:t>
            </a:r>
            <a:r>
              <a:rPr lang="zh-CN" altLang="en-US" dirty="0" smtClean="0">
                <a:solidFill>
                  <a:srgbClr val="5F5E5C"/>
                </a:solidFill>
                <a:latin typeface="微软雅黑" pitchFamily="34" charset="-122"/>
                <a:ea typeface="微软雅黑" pitchFamily="34" charset="-122"/>
              </a:rPr>
              <a:t>外引</a:t>
            </a:r>
            <a:r>
              <a:rPr lang="zh-CN" altLang="en-US" dirty="0">
                <a:solidFill>
                  <a:srgbClr val="5F5E5C"/>
                </a:solidFill>
                <a:latin typeface="微软雅黑" pitchFamily="34" charset="-122"/>
                <a:ea typeface="微软雅黑" pitchFamily="34" charset="-122"/>
              </a:rPr>
              <a:t>式接地体。</a:t>
            </a:r>
          </a:p>
          <a:p>
            <a:pPr indent="532800" algn="just">
              <a:lnSpc>
                <a:spcPct val="150000"/>
              </a:lnSpc>
              <a:spcAft>
                <a:spcPts val="0"/>
              </a:spcAft>
            </a:pPr>
            <a:r>
              <a:rPr lang="en-US" altLang="zh-CN" dirty="0" smtClean="0">
                <a:solidFill>
                  <a:srgbClr val="5F5E5C"/>
                </a:solidFill>
                <a:latin typeface="微软雅黑" pitchFamily="34" charset="-122"/>
                <a:ea typeface="微软雅黑" pitchFamily="34" charset="-122"/>
              </a:rPr>
              <a:t>2.</a:t>
            </a:r>
            <a:r>
              <a:rPr lang="zh-CN" altLang="en-US" dirty="0" smtClean="0">
                <a:solidFill>
                  <a:srgbClr val="5F5E5C"/>
                </a:solidFill>
                <a:latin typeface="微软雅黑" pitchFamily="34" charset="-122"/>
                <a:ea typeface="微软雅黑" pitchFamily="34" charset="-122"/>
              </a:rPr>
              <a:t>回路</a:t>
            </a:r>
            <a:r>
              <a:rPr lang="zh-CN" altLang="en-US" dirty="0">
                <a:solidFill>
                  <a:srgbClr val="5F5E5C"/>
                </a:solidFill>
                <a:latin typeface="微软雅黑" pitchFamily="34" charset="-122"/>
                <a:ea typeface="微软雅黑" pitchFamily="34" charset="-122"/>
              </a:rPr>
              <a:t>式接地体。</a:t>
            </a:r>
          </a:p>
          <a:p>
            <a:pPr indent="532800" algn="just">
              <a:lnSpc>
                <a:spcPct val="150000"/>
              </a:lnSpc>
              <a:spcAft>
                <a:spcPts val="0"/>
              </a:spcAft>
            </a:pPr>
            <a:endParaRPr lang="zh-CN" altLang="en-US" b="1" dirty="0">
              <a:solidFill>
                <a:srgbClr val="5F5E5C"/>
              </a:solidFill>
              <a:latin typeface="微软雅黑" pitchFamily="34" charset="-122"/>
              <a:ea typeface="微软雅黑" pitchFamily="34" charset="-122"/>
            </a:endParaRPr>
          </a:p>
        </p:txBody>
      </p:sp>
      <p:sp>
        <p:nvSpPr>
          <p:cNvPr id="18" name="TextBox 8"/>
          <p:cNvSpPr txBox="1"/>
          <p:nvPr/>
        </p:nvSpPr>
        <p:spPr>
          <a:xfrm>
            <a:off x="1274639" y="144000"/>
            <a:ext cx="5328592" cy="430887"/>
          </a:xfrm>
          <a:prstGeom prst="rect">
            <a:avLst/>
          </a:prstGeom>
          <a:noFill/>
        </p:spPr>
        <p:txBody>
          <a:bodyPr wrap="square" rtlCol="0">
            <a:spAutoFit/>
          </a:bodyPr>
          <a:lstStyle/>
          <a:p>
            <a:r>
              <a:rPr lang="zh-CN" altLang="en-US" sz="2200" dirty="0">
                <a:solidFill>
                  <a:schemeClr val="tx1">
                    <a:lumMod val="65000"/>
                    <a:lumOff val="35000"/>
                  </a:schemeClr>
                </a:solidFill>
                <a:latin typeface="华康俪金黑W8(P)" pitchFamily="34" charset="-122"/>
                <a:ea typeface="华康俪金黑W8(P)" pitchFamily="34" charset="-122"/>
              </a:rPr>
              <a:t>任务六：安全知识</a:t>
            </a:r>
            <a:endParaRPr lang="zh-CN" altLang="en-US" sz="2200" dirty="0">
              <a:solidFill>
                <a:schemeClr val="tx1">
                  <a:lumMod val="65000"/>
                  <a:lumOff val="35000"/>
                </a:schemeClr>
              </a:solidFill>
              <a:latin typeface="华康俪金黑W8(P)" pitchFamily="34" charset="-122"/>
              <a:ea typeface="华康俪金黑W8(P)" pitchFamily="34" charset="-122"/>
            </a:endParaRPr>
          </a:p>
        </p:txBody>
      </p:sp>
      <p:pic>
        <p:nvPicPr>
          <p:cNvPr id="7" name="Picture 11"/>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l="44400" t="5281" b="6979"/>
          <a:stretch>
            <a:fillRect/>
          </a:stretch>
        </p:blipFill>
        <p:spPr bwMode="auto">
          <a:xfrm>
            <a:off x="6804321" y="1494000"/>
            <a:ext cx="3266715" cy="2131110"/>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13"/>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r="58304" b="23991"/>
          <a:stretch>
            <a:fillRect/>
          </a:stretch>
        </p:blipFill>
        <p:spPr bwMode="auto">
          <a:xfrm>
            <a:off x="6804321" y="3879588"/>
            <a:ext cx="3530570" cy="2654412"/>
          </a:xfrm>
          <a:prstGeom prst="rect">
            <a:avLst/>
          </a:prstGeom>
          <a:noFill/>
          <a:extLst>
            <a:ext uri="{909E8E84-426E-40DD-AFC4-6F175D3DCCD1}">
              <a14:hiddenFill xmlns:a14="http://schemas.microsoft.com/office/drawing/2010/main">
                <a:solidFill>
                  <a:srgbClr val="FFFFFF"/>
                </a:solidFill>
              </a14:hiddenFill>
            </a:ext>
          </a:extLst>
        </p:spPr>
      </p:pic>
      <p:sp>
        <p:nvSpPr>
          <p:cNvPr id="9" name="Rectangle 12"/>
          <p:cNvSpPr>
            <a:spLocks noChangeArrowheads="1"/>
          </p:cNvSpPr>
          <p:nvPr/>
        </p:nvSpPr>
        <p:spPr bwMode="auto">
          <a:xfrm>
            <a:off x="7931772" y="3564000"/>
            <a:ext cx="1011815"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r>
              <a:rPr lang="zh-CN" altLang="en-US" sz="2000" dirty="0" smtClean="0"/>
              <a:t>外引</a:t>
            </a:r>
            <a:r>
              <a:rPr lang="zh-CN" altLang="en-US" sz="2000" dirty="0"/>
              <a:t>式 </a:t>
            </a:r>
          </a:p>
        </p:txBody>
      </p:sp>
      <p:sp>
        <p:nvSpPr>
          <p:cNvPr id="12" name="Rectangle 14"/>
          <p:cNvSpPr>
            <a:spLocks noChangeArrowheads="1"/>
          </p:cNvSpPr>
          <p:nvPr/>
        </p:nvSpPr>
        <p:spPr bwMode="auto">
          <a:xfrm>
            <a:off x="7931772" y="6302521"/>
            <a:ext cx="1011815"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r>
              <a:rPr lang="zh-CN" altLang="en-US" sz="2000" dirty="0" smtClean="0"/>
              <a:t>回路</a:t>
            </a:r>
            <a:r>
              <a:rPr lang="zh-CN" altLang="en-US" sz="2000" dirty="0"/>
              <a:t>式 </a:t>
            </a:r>
          </a:p>
        </p:txBody>
      </p:sp>
    </p:spTree>
    <p:extLst>
      <p:ext uri="{BB962C8B-B14F-4D97-AF65-F5344CB8AC3E}">
        <p14:creationId xmlns:p14="http://schemas.microsoft.com/office/powerpoint/2010/main" val="3189767863"/>
      </p:ext>
    </p:extLst>
  </p:cSld>
  <p:clrMapOvr>
    <a:masterClrMapping/>
  </p:clrMapOvr>
  <mc:AlternateContent xmlns:mc="http://schemas.openxmlformats.org/markup-compatibility/2006" xmlns:p14="http://schemas.microsoft.com/office/powerpoint/2010/main">
    <mc:Choice Requires="p14">
      <p:transition spd="slow" p14:dur="1300">
        <p14:pan/>
      </p:transition>
    </mc:Choice>
    <mc:Fallback xmlns="">
      <p:transition spd="slow">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058615" y="1196752"/>
            <a:ext cx="9901100" cy="4662815"/>
          </a:xfrm>
          <a:prstGeom prst="rect">
            <a:avLst/>
          </a:prstGeom>
        </p:spPr>
        <p:txBody>
          <a:bodyPr wrap="square">
            <a:spAutoFit/>
          </a:bodyPr>
          <a:lstStyle/>
          <a:p>
            <a:pPr indent="532800" algn="just">
              <a:lnSpc>
                <a:spcPct val="150000"/>
              </a:lnSpc>
              <a:spcAft>
                <a:spcPts val="0"/>
              </a:spcAft>
            </a:pPr>
            <a:r>
              <a:rPr lang="zh-CN" altLang="en-US" b="1" dirty="0" smtClean="0">
                <a:solidFill>
                  <a:srgbClr val="5F5E5C"/>
                </a:solidFill>
                <a:latin typeface="微软雅黑" pitchFamily="34" charset="-122"/>
                <a:ea typeface="微软雅黑" pitchFamily="34" charset="-122"/>
              </a:rPr>
              <a:t>五、认识接地装置 </a:t>
            </a:r>
            <a:endParaRPr lang="en-US" altLang="zh-CN" b="1" dirty="0" smtClean="0">
              <a:solidFill>
                <a:srgbClr val="5F5E5C"/>
              </a:solidFill>
              <a:latin typeface="微软雅黑" pitchFamily="34" charset="-122"/>
              <a:ea typeface="微软雅黑" pitchFamily="34" charset="-122"/>
            </a:endParaRPr>
          </a:p>
          <a:p>
            <a:pPr indent="532800" algn="just">
              <a:lnSpc>
                <a:spcPct val="150000"/>
              </a:lnSpc>
              <a:spcAft>
                <a:spcPts val="0"/>
              </a:spcAft>
            </a:pPr>
            <a:r>
              <a:rPr lang="zh-CN" altLang="en-US" b="1" dirty="0" smtClean="0">
                <a:solidFill>
                  <a:srgbClr val="5F5E5C"/>
                </a:solidFill>
                <a:latin typeface="微软雅黑" pitchFamily="34" charset="-122"/>
                <a:ea typeface="微软雅黑" pitchFamily="34" charset="-122"/>
              </a:rPr>
              <a:t>（四）接地电阻</a:t>
            </a:r>
            <a:endParaRPr lang="en-US" altLang="zh-CN" b="1" dirty="0" smtClean="0">
              <a:solidFill>
                <a:srgbClr val="5F5E5C"/>
              </a:solidFill>
              <a:latin typeface="微软雅黑" pitchFamily="34" charset="-122"/>
              <a:ea typeface="微软雅黑" pitchFamily="34" charset="-122"/>
            </a:endParaRPr>
          </a:p>
          <a:p>
            <a:pPr indent="532800" algn="just">
              <a:lnSpc>
                <a:spcPct val="150000"/>
              </a:lnSpc>
              <a:spcAft>
                <a:spcPts val="0"/>
              </a:spcAft>
            </a:pPr>
            <a:r>
              <a:rPr lang="zh-CN" altLang="en-US" dirty="0">
                <a:solidFill>
                  <a:srgbClr val="5F5E5C"/>
                </a:solidFill>
                <a:latin typeface="微软雅黑" pitchFamily="34" charset="-122"/>
                <a:ea typeface="微软雅黑" pitchFamily="34" charset="-122"/>
              </a:rPr>
              <a:t>接地电阻是接地装置技术要求中最基本的技术指标。原则上要求接地装置的接地电阻越小越好。</a:t>
            </a:r>
          </a:p>
          <a:p>
            <a:pPr indent="532800" algn="just">
              <a:lnSpc>
                <a:spcPct val="150000"/>
              </a:lnSpc>
              <a:spcAft>
                <a:spcPts val="0"/>
              </a:spcAft>
            </a:pPr>
            <a:r>
              <a:rPr lang="en-US" altLang="zh-CN" dirty="0" smtClean="0">
                <a:solidFill>
                  <a:srgbClr val="5F5E5C"/>
                </a:solidFill>
                <a:latin typeface="微软雅黑" pitchFamily="34" charset="-122"/>
                <a:ea typeface="微软雅黑" pitchFamily="34" charset="-122"/>
              </a:rPr>
              <a:t>1.</a:t>
            </a:r>
            <a:r>
              <a:rPr lang="zh-CN" altLang="en-US" dirty="0" smtClean="0">
                <a:solidFill>
                  <a:srgbClr val="5F5E5C"/>
                </a:solidFill>
                <a:latin typeface="微软雅黑" pitchFamily="34" charset="-122"/>
                <a:ea typeface="微软雅黑" pitchFamily="34" charset="-122"/>
              </a:rPr>
              <a:t>认识</a:t>
            </a:r>
            <a:r>
              <a:rPr lang="zh-CN" altLang="en-US" dirty="0">
                <a:solidFill>
                  <a:srgbClr val="5F5E5C"/>
                </a:solidFill>
                <a:latin typeface="微软雅黑" pitchFamily="34" charset="-122"/>
                <a:ea typeface="微软雅黑" pitchFamily="34" charset="-122"/>
              </a:rPr>
              <a:t>接地电阻。</a:t>
            </a:r>
          </a:p>
          <a:p>
            <a:pPr indent="532800" algn="just">
              <a:lnSpc>
                <a:spcPct val="150000"/>
              </a:lnSpc>
              <a:spcAft>
                <a:spcPts val="0"/>
              </a:spcAft>
            </a:pPr>
            <a:r>
              <a:rPr lang="en-US" altLang="zh-CN" dirty="0" smtClean="0">
                <a:solidFill>
                  <a:srgbClr val="5F5E5C"/>
                </a:solidFill>
                <a:latin typeface="微软雅黑" pitchFamily="34" charset="-122"/>
                <a:ea typeface="微软雅黑" pitchFamily="34" charset="-122"/>
              </a:rPr>
              <a:t>2.</a:t>
            </a:r>
            <a:r>
              <a:rPr lang="zh-CN" altLang="en-US" dirty="0" smtClean="0">
                <a:solidFill>
                  <a:srgbClr val="5F5E5C"/>
                </a:solidFill>
                <a:latin typeface="微软雅黑" pitchFamily="34" charset="-122"/>
                <a:ea typeface="微软雅黑" pitchFamily="34" charset="-122"/>
              </a:rPr>
              <a:t>减小</a:t>
            </a:r>
            <a:r>
              <a:rPr lang="zh-CN" altLang="en-US" dirty="0">
                <a:solidFill>
                  <a:srgbClr val="5F5E5C"/>
                </a:solidFill>
                <a:latin typeface="微软雅黑" pitchFamily="34" charset="-122"/>
                <a:ea typeface="微软雅黑" pitchFamily="34" charset="-122"/>
              </a:rPr>
              <a:t>接地电阻。</a:t>
            </a:r>
          </a:p>
          <a:p>
            <a:pPr indent="532800" algn="just">
              <a:lnSpc>
                <a:spcPct val="150000"/>
              </a:lnSpc>
              <a:spcAft>
                <a:spcPts val="0"/>
              </a:spcAft>
            </a:pPr>
            <a:endParaRPr lang="en-US" altLang="zh-CN" dirty="0">
              <a:solidFill>
                <a:srgbClr val="5F5E5C"/>
              </a:solidFill>
              <a:latin typeface="微软雅黑" pitchFamily="34" charset="-122"/>
              <a:ea typeface="微软雅黑" pitchFamily="34" charset="-122"/>
            </a:endParaRPr>
          </a:p>
          <a:p>
            <a:pPr indent="532800" algn="just">
              <a:lnSpc>
                <a:spcPct val="150000"/>
              </a:lnSpc>
              <a:spcAft>
                <a:spcPts val="0"/>
              </a:spcAft>
            </a:pPr>
            <a:r>
              <a:rPr lang="zh-CN" altLang="en-US" b="1" dirty="0" smtClean="0">
                <a:solidFill>
                  <a:srgbClr val="5F5E5C"/>
                </a:solidFill>
                <a:latin typeface="微软雅黑" pitchFamily="34" charset="-122"/>
                <a:ea typeface="微软雅黑" pitchFamily="34" charset="-122"/>
              </a:rPr>
              <a:t>（五）</a:t>
            </a:r>
            <a:r>
              <a:rPr lang="zh-CN" altLang="en-US" b="1" dirty="0">
                <a:solidFill>
                  <a:srgbClr val="5F5E5C"/>
                </a:solidFill>
                <a:latin typeface="微软雅黑" pitchFamily="34" charset="-122"/>
                <a:ea typeface="微软雅黑" pitchFamily="34" charset="-122"/>
              </a:rPr>
              <a:t>运行及维护接地装置 </a:t>
            </a:r>
            <a:endParaRPr lang="en-US" altLang="zh-CN" b="1" dirty="0" smtClean="0">
              <a:solidFill>
                <a:srgbClr val="5F5E5C"/>
              </a:solidFill>
              <a:latin typeface="微软雅黑" pitchFamily="34" charset="-122"/>
              <a:ea typeface="微软雅黑" pitchFamily="34" charset="-122"/>
            </a:endParaRPr>
          </a:p>
          <a:p>
            <a:pPr indent="532800" algn="just">
              <a:lnSpc>
                <a:spcPct val="150000"/>
              </a:lnSpc>
              <a:spcAft>
                <a:spcPts val="0"/>
              </a:spcAft>
            </a:pPr>
            <a:r>
              <a:rPr lang="zh-CN" altLang="en-US" dirty="0">
                <a:solidFill>
                  <a:srgbClr val="5F5E5C"/>
                </a:solidFill>
                <a:latin typeface="微软雅黑" pitchFamily="34" charset="-122"/>
                <a:ea typeface="微软雅黑" pitchFamily="34" charset="-122"/>
              </a:rPr>
              <a:t> 接地装置的技术管理资料，运行中的接地装置应建立下列技术管理资料。</a:t>
            </a:r>
          </a:p>
          <a:p>
            <a:pPr indent="532800" algn="just">
              <a:lnSpc>
                <a:spcPct val="150000"/>
              </a:lnSpc>
              <a:spcAft>
                <a:spcPts val="0"/>
              </a:spcAft>
            </a:pPr>
            <a:r>
              <a:rPr lang="en-US" altLang="zh-CN" dirty="0" smtClean="0">
                <a:solidFill>
                  <a:srgbClr val="5F5E5C"/>
                </a:solidFill>
                <a:latin typeface="微软雅黑" pitchFamily="34" charset="-122"/>
                <a:ea typeface="微软雅黑" pitchFamily="34" charset="-122"/>
              </a:rPr>
              <a:t>1.</a:t>
            </a:r>
            <a:r>
              <a:rPr lang="zh-CN" altLang="en-US" dirty="0" smtClean="0">
                <a:solidFill>
                  <a:srgbClr val="5F5E5C"/>
                </a:solidFill>
                <a:latin typeface="微软雅黑" pitchFamily="34" charset="-122"/>
                <a:ea typeface="微软雅黑" pitchFamily="34" charset="-122"/>
              </a:rPr>
              <a:t>新装</a:t>
            </a:r>
            <a:r>
              <a:rPr lang="zh-CN" altLang="en-US" dirty="0">
                <a:solidFill>
                  <a:srgbClr val="5F5E5C"/>
                </a:solidFill>
                <a:latin typeface="微软雅黑" pitchFamily="34" charset="-122"/>
                <a:ea typeface="微软雅黑" pitchFamily="34" charset="-122"/>
              </a:rPr>
              <a:t>接地装置后的</a:t>
            </a:r>
            <a:r>
              <a:rPr lang="zh-CN" altLang="en-US" dirty="0" smtClean="0">
                <a:solidFill>
                  <a:srgbClr val="5F5E5C"/>
                </a:solidFill>
                <a:latin typeface="微软雅黑" pitchFamily="34" charset="-122"/>
                <a:ea typeface="微软雅黑" pitchFamily="34" charset="-122"/>
              </a:rPr>
              <a:t>验收内容。</a:t>
            </a:r>
            <a:endParaRPr lang="zh-CN" altLang="en-US" dirty="0">
              <a:solidFill>
                <a:srgbClr val="5F5E5C"/>
              </a:solidFill>
              <a:latin typeface="微软雅黑" pitchFamily="34" charset="-122"/>
              <a:ea typeface="微软雅黑" pitchFamily="34" charset="-122"/>
            </a:endParaRPr>
          </a:p>
          <a:p>
            <a:pPr indent="532800" algn="just">
              <a:lnSpc>
                <a:spcPct val="150000"/>
              </a:lnSpc>
              <a:spcAft>
                <a:spcPts val="0"/>
              </a:spcAft>
            </a:pPr>
            <a:r>
              <a:rPr lang="en-US" altLang="zh-CN" dirty="0" smtClean="0">
                <a:solidFill>
                  <a:srgbClr val="5F5E5C"/>
                </a:solidFill>
                <a:latin typeface="微软雅黑" pitchFamily="34" charset="-122"/>
                <a:ea typeface="微软雅黑" pitchFamily="34" charset="-122"/>
              </a:rPr>
              <a:t>2.</a:t>
            </a:r>
            <a:r>
              <a:rPr lang="zh-CN" altLang="en-US" dirty="0" smtClean="0">
                <a:solidFill>
                  <a:srgbClr val="5F5E5C"/>
                </a:solidFill>
                <a:latin typeface="微软雅黑" pitchFamily="34" charset="-122"/>
                <a:ea typeface="微软雅黑" pitchFamily="34" charset="-122"/>
              </a:rPr>
              <a:t>接地装置</a:t>
            </a:r>
            <a:r>
              <a:rPr lang="zh-CN" altLang="en-US" dirty="0">
                <a:solidFill>
                  <a:srgbClr val="5F5E5C"/>
                </a:solidFill>
                <a:latin typeface="微软雅黑" pitchFamily="34" charset="-122"/>
                <a:ea typeface="微软雅黑" pitchFamily="34" charset="-122"/>
              </a:rPr>
              <a:t>巡视检查</a:t>
            </a:r>
            <a:r>
              <a:rPr lang="zh-CN" altLang="en-US" dirty="0" smtClean="0">
                <a:solidFill>
                  <a:srgbClr val="5F5E5C"/>
                </a:solidFill>
                <a:latin typeface="微软雅黑" pitchFamily="34" charset="-122"/>
                <a:ea typeface="微软雅黑" pitchFamily="34" charset="-122"/>
              </a:rPr>
              <a:t>内容。</a:t>
            </a:r>
            <a:endParaRPr lang="zh-CN" altLang="en-US" b="1" dirty="0">
              <a:solidFill>
                <a:srgbClr val="5F5E5C"/>
              </a:solidFill>
              <a:latin typeface="微软雅黑" pitchFamily="34" charset="-122"/>
              <a:ea typeface="微软雅黑" pitchFamily="34" charset="-122"/>
            </a:endParaRPr>
          </a:p>
        </p:txBody>
      </p:sp>
      <p:sp>
        <p:nvSpPr>
          <p:cNvPr id="18" name="TextBox 8"/>
          <p:cNvSpPr txBox="1"/>
          <p:nvPr/>
        </p:nvSpPr>
        <p:spPr>
          <a:xfrm>
            <a:off x="1274639" y="144000"/>
            <a:ext cx="5328592" cy="430887"/>
          </a:xfrm>
          <a:prstGeom prst="rect">
            <a:avLst/>
          </a:prstGeom>
          <a:noFill/>
        </p:spPr>
        <p:txBody>
          <a:bodyPr wrap="square" rtlCol="0">
            <a:spAutoFit/>
          </a:bodyPr>
          <a:lstStyle/>
          <a:p>
            <a:r>
              <a:rPr lang="zh-CN" altLang="en-US" sz="2200" dirty="0">
                <a:solidFill>
                  <a:schemeClr val="tx1">
                    <a:lumMod val="65000"/>
                    <a:lumOff val="35000"/>
                  </a:schemeClr>
                </a:solidFill>
                <a:latin typeface="华康俪金黑W8(P)" pitchFamily="34" charset="-122"/>
                <a:ea typeface="华康俪金黑W8(P)" pitchFamily="34" charset="-122"/>
              </a:rPr>
              <a:t>任务六：安全知识</a:t>
            </a:r>
            <a:endParaRPr lang="zh-CN" altLang="en-US" sz="2200" dirty="0">
              <a:solidFill>
                <a:schemeClr val="tx1">
                  <a:lumMod val="65000"/>
                  <a:lumOff val="35000"/>
                </a:schemeClr>
              </a:solidFill>
              <a:latin typeface="华康俪金黑W8(P)" pitchFamily="34" charset="-122"/>
              <a:ea typeface="华康俪金黑W8(P)" pitchFamily="34" charset="-122"/>
            </a:endParaRPr>
          </a:p>
        </p:txBody>
      </p:sp>
    </p:spTree>
    <p:extLst>
      <p:ext uri="{BB962C8B-B14F-4D97-AF65-F5344CB8AC3E}">
        <p14:creationId xmlns:p14="http://schemas.microsoft.com/office/powerpoint/2010/main" val="1816248590"/>
      </p:ext>
    </p:extLst>
  </p:cSld>
  <p:clrMapOvr>
    <a:masterClrMapping/>
  </p:clrMapOvr>
  <mc:AlternateContent xmlns:mc="http://schemas.openxmlformats.org/markup-compatibility/2006" xmlns:p14="http://schemas.microsoft.com/office/powerpoint/2010/main">
    <mc:Choice Requires="p14">
      <p:transition spd="slow" p14:dur="1300">
        <p14:pan/>
      </p:transition>
    </mc:Choice>
    <mc:Fallback xmlns="">
      <p:transition spd="slow">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p:cNvCxnSpPr>
            <a:stCxn id="9" idx="6"/>
          </p:cNvCxnSpPr>
          <p:nvPr/>
        </p:nvCxnSpPr>
        <p:spPr>
          <a:xfrm>
            <a:off x="3902931" y="3429000"/>
            <a:ext cx="5436004" cy="0"/>
          </a:xfrm>
          <a:prstGeom prst="line">
            <a:avLst/>
          </a:prstGeom>
          <a:noFill/>
          <a:ln w="57150">
            <a:solidFill>
              <a:srgbClr val="FF9300"/>
            </a:solidFill>
            <a:tailEnd type="triangle"/>
          </a:ln>
        </p:spPr>
        <p:style>
          <a:lnRef idx="2">
            <a:schemeClr val="accent1">
              <a:shade val="50000"/>
            </a:schemeClr>
          </a:lnRef>
          <a:fillRef idx="1">
            <a:schemeClr val="accent1"/>
          </a:fillRef>
          <a:effectRef idx="0">
            <a:schemeClr val="accent1"/>
          </a:effectRef>
          <a:fontRef idx="minor">
            <a:schemeClr val="lt1"/>
          </a:fontRef>
        </p:style>
      </p:cxnSp>
      <p:sp>
        <p:nvSpPr>
          <p:cNvPr id="5" name="TextBox 8"/>
          <p:cNvSpPr txBox="1"/>
          <p:nvPr/>
        </p:nvSpPr>
        <p:spPr>
          <a:xfrm>
            <a:off x="4155559" y="2708921"/>
            <a:ext cx="5111903" cy="646331"/>
          </a:xfrm>
          <a:prstGeom prst="rect">
            <a:avLst/>
          </a:prstGeom>
          <a:noFill/>
        </p:spPr>
        <p:txBody>
          <a:bodyPr wrap="square" rtlCol="0">
            <a:spAutoFit/>
          </a:bodyPr>
          <a:lstStyle/>
          <a:p>
            <a:r>
              <a:rPr lang="zh-CN" altLang="en-US" sz="3600" b="1" dirty="0">
                <a:solidFill>
                  <a:prstClr val="black">
                    <a:lumMod val="65000"/>
                    <a:lumOff val="35000"/>
                  </a:prstClr>
                </a:solidFill>
                <a:latin typeface="微软雅黑" pitchFamily="34" charset="-122"/>
                <a:ea typeface="微软雅黑" pitchFamily="34" charset="-122"/>
              </a:rPr>
              <a:t>实践技能</a:t>
            </a:r>
          </a:p>
        </p:txBody>
      </p:sp>
      <p:sp>
        <p:nvSpPr>
          <p:cNvPr id="9" name="椭圆 8"/>
          <p:cNvSpPr/>
          <p:nvPr/>
        </p:nvSpPr>
        <p:spPr>
          <a:xfrm>
            <a:off x="2102731" y="2528900"/>
            <a:ext cx="1800200" cy="1800200"/>
          </a:xfrm>
          <a:prstGeom prst="ellipse">
            <a:avLst/>
          </a:prstGeom>
          <a:solidFill>
            <a:srgbClr val="FF9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 name="燕尾形 10"/>
          <p:cNvSpPr/>
          <p:nvPr/>
        </p:nvSpPr>
        <p:spPr>
          <a:xfrm>
            <a:off x="2606831" y="2907000"/>
            <a:ext cx="792000" cy="1044000"/>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endParaRPr>
          </a:p>
        </p:txBody>
      </p:sp>
    </p:spTree>
    <p:extLst>
      <p:ext uri="{BB962C8B-B14F-4D97-AF65-F5344CB8AC3E}">
        <p14:creationId xmlns:p14="http://schemas.microsoft.com/office/powerpoint/2010/main" val="3769797909"/>
      </p:ext>
    </p:extLst>
  </p:cSld>
  <p:clrMapOvr>
    <a:masterClrMapping/>
  </p:clrMapOvr>
  <mc:AlternateContent xmlns:mc="http://schemas.openxmlformats.org/markup-compatibility/2006" xmlns:p14="http://schemas.microsoft.com/office/powerpoint/2010/main">
    <mc:Choice Requires="p14">
      <p:transition spd="slow" p14:dur="1300">
        <p14:pan/>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63" presetClass="path" presetSubtype="0" accel="50000" fill="hold" grpId="1" nodeType="withEffect" p14:presetBounceEnd="64000">
                                      <p:stCondLst>
                                        <p:cond delay="0"/>
                                      </p:stCondLst>
                                      <p:childTnLst>
                                        <p:animMotion origin="layout" path="M -0.87919 -4.81481E-6 L -3.14501E-6 -4.81481E-6 " pathEditMode="relative" rAng="0" ptsTypes="AA" p14:bounceEnd="64000">
                                          <p:cBhvr>
                                            <p:cTn id="9" dur="500" fill="hold"/>
                                            <p:tgtEl>
                                              <p:spTgt spid="5"/>
                                            </p:tgtEl>
                                            <p:attrNameLst>
                                              <p:attrName>ppt_x</p:attrName>
                                              <p:attrName>ppt_y</p:attrName>
                                            </p:attrNameLst>
                                          </p:cBhvr>
                                          <p:rCtr x="4396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63" presetClass="path" presetSubtype="0" accel="50000" fill="hold" grpId="1" nodeType="withEffect">
                                      <p:stCondLst>
                                        <p:cond delay="0"/>
                                      </p:stCondLst>
                                      <p:childTnLst>
                                        <p:animMotion origin="layout" path="M -0.87919 -4.81481E-6 L -3.14501E-6 -4.81481E-6 " pathEditMode="relative" rAng="0" ptsTypes="AA">
                                          <p:cBhvr>
                                            <p:cTn id="9" dur="500" fill="hold"/>
                                            <p:tgtEl>
                                              <p:spTgt spid="5"/>
                                            </p:tgtEl>
                                            <p:attrNameLst>
                                              <p:attrName>ppt_x</p:attrName>
                                              <p:attrName>ppt_y</p:attrName>
                                            </p:attrNameLst>
                                          </p:cBhvr>
                                          <p:rCtr x="4396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Lst>
      </p:timing>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TextBox 6"/>
          <p:cNvSpPr txBox="1"/>
          <p:nvPr/>
        </p:nvSpPr>
        <p:spPr>
          <a:xfrm>
            <a:off x="1078532" y="1268760"/>
            <a:ext cx="10892588" cy="5259901"/>
          </a:xfrm>
          <a:prstGeom prst="rect">
            <a:avLst/>
          </a:prstGeom>
          <a:noFill/>
        </p:spPr>
        <p:txBody>
          <a:bodyPr wrap="square" rtlCol="0">
            <a:spAutoFit/>
          </a:bodyPr>
          <a:lstStyle/>
          <a:p>
            <a:pPr>
              <a:lnSpc>
                <a:spcPct val="130000"/>
              </a:lnSpc>
              <a:spcAft>
                <a:spcPts val="600"/>
              </a:spcAft>
            </a:pPr>
            <a:r>
              <a:rPr lang="zh-CN" altLang="en-US" b="1" dirty="0" smtClean="0">
                <a:solidFill>
                  <a:srgbClr val="5F5E5C"/>
                </a:solidFill>
                <a:latin typeface="微软雅黑" pitchFamily="34" charset="-122"/>
                <a:ea typeface="微软雅黑" pitchFamily="34" charset="-122"/>
              </a:rPr>
              <a:t>一、触电急救</a:t>
            </a:r>
            <a:endParaRPr lang="en-US" altLang="zh-CN" dirty="0" smtClean="0">
              <a:solidFill>
                <a:srgbClr val="5F5E5C"/>
              </a:solidFill>
              <a:latin typeface="微软雅黑" pitchFamily="34" charset="-122"/>
              <a:ea typeface="微软雅黑" pitchFamily="34" charset="-122"/>
            </a:endParaRPr>
          </a:p>
          <a:p>
            <a:pPr>
              <a:lnSpc>
                <a:spcPct val="130000"/>
              </a:lnSpc>
              <a:spcAft>
                <a:spcPts val="600"/>
              </a:spcAft>
            </a:pPr>
            <a:r>
              <a:rPr lang="zh-CN" altLang="en-US" b="1" dirty="0" smtClean="0">
                <a:solidFill>
                  <a:srgbClr val="5F5E5C"/>
                </a:solidFill>
                <a:latin typeface="微软雅黑" pitchFamily="34" charset="-122"/>
                <a:ea typeface="微软雅黑" pitchFamily="34" charset="-122"/>
              </a:rPr>
              <a:t>（一）训练</a:t>
            </a:r>
            <a:r>
              <a:rPr lang="zh-CN" altLang="en-US" b="1" dirty="0">
                <a:solidFill>
                  <a:srgbClr val="5F5E5C"/>
                </a:solidFill>
                <a:latin typeface="微软雅黑" pitchFamily="34" charset="-122"/>
                <a:ea typeface="微软雅黑" pitchFamily="34" charset="-122"/>
              </a:rPr>
              <a:t>内容</a:t>
            </a:r>
          </a:p>
          <a:p>
            <a:pPr>
              <a:lnSpc>
                <a:spcPct val="130000"/>
              </a:lnSpc>
              <a:spcAft>
                <a:spcPts val="600"/>
              </a:spcAft>
            </a:pPr>
            <a:r>
              <a:rPr lang="en-US" altLang="zh-CN" dirty="0" smtClean="0">
                <a:solidFill>
                  <a:srgbClr val="5F5E5C"/>
                </a:solidFill>
                <a:latin typeface="微软雅黑" pitchFamily="34" charset="-122"/>
                <a:ea typeface="微软雅黑" pitchFamily="34" charset="-122"/>
              </a:rPr>
              <a:t>1</a:t>
            </a:r>
            <a:r>
              <a:rPr lang="en-US" altLang="zh-CN" dirty="0">
                <a:solidFill>
                  <a:srgbClr val="5F5E5C"/>
                </a:solidFill>
                <a:latin typeface="微软雅黑" pitchFamily="34" charset="-122"/>
                <a:ea typeface="微软雅黑" pitchFamily="34" charset="-122"/>
              </a:rPr>
              <a:t>.</a:t>
            </a:r>
            <a:r>
              <a:rPr lang="zh-CN" altLang="en-US" dirty="0" smtClean="0">
                <a:solidFill>
                  <a:srgbClr val="5F5E5C"/>
                </a:solidFill>
                <a:latin typeface="微软雅黑" pitchFamily="34" charset="-122"/>
                <a:ea typeface="微软雅黑" pitchFamily="34" charset="-122"/>
              </a:rPr>
              <a:t>学习</a:t>
            </a:r>
            <a:r>
              <a:rPr lang="zh-CN" altLang="en-US" dirty="0">
                <a:solidFill>
                  <a:srgbClr val="5F5E5C"/>
                </a:solidFill>
                <a:latin typeface="微软雅黑" pitchFamily="34" charset="-122"/>
                <a:ea typeface="微软雅黑" pitchFamily="34" charset="-122"/>
              </a:rPr>
              <a:t>“口对口人工呼吸法”急救方法。</a:t>
            </a:r>
          </a:p>
          <a:p>
            <a:pPr>
              <a:lnSpc>
                <a:spcPct val="130000"/>
              </a:lnSpc>
              <a:spcAft>
                <a:spcPts val="600"/>
              </a:spcAft>
            </a:pPr>
            <a:r>
              <a:rPr lang="en-US" altLang="zh-CN" dirty="0" smtClean="0">
                <a:solidFill>
                  <a:srgbClr val="5F5E5C"/>
                </a:solidFill>
                <a:latin typeface="微软雅黑" pitchFamily="34" charset="-122"/>
                <a:ea typeface="微软雅黑" pitchFamily="34" charset="-122"/>
              </a:rPr>
              <a:t>2.</a:t>
            </a:r>
            <a:r>
              <a:rPr lang="zh-CN" altLang="en-US" dirty="0" smtClean="0">
                <a:solidFill>
                  <a:srgbClr val="5F5E5C"/>
                </a:solidFill>
                <a:latin typeface="微软雅黑" pitchFamily="34" charset="-122"/>
                <a:ea typeface="微软雅黑" pitchFamily="34" charset="-122"/>
              </a:rPr>
              <a:t>学习</a:t>
            </a:r>
            <a:r>
              <a:rPr lang="zh-CN" altLang="en-US" dirty="0">
                <a:solidFill>
                  <a:srgbClr val="5F5E5C"/>
                </a:solidFill>
                <a:latin typeface="微软雅黑" pitchFamily="34" charset="-122"/>
                <a:ea typeface="微软雅黑" pitchFamily="34" charset="-122"/>
              </a:rPr>
              <a:t>“胸外心脏挤压法”急救方法。</a:t>
            </a:r>
          </a:p>
          <a:p>
            <a:pPr>
              <a:lnSpc>
                <a:spcPct val="130000"/>
              </a:lnSpc>
              <a:spcAft>
                <a:spcPts val="600"/>
              </a:spcAft>
            </a:pPr>
            <a:endParaRPr lang="zh-CN" altLang="en-US" dirty="0">
              <a:solidFill>
                <a:srgbClr val="5F5E5C"/>
              </a:solidFill>
              <a:latin typeface="微软雅黑" pitchFamily="34" charset="-122"/>
              <a:ea typeface="微软雅黑" pitchFamily="34" charset="-122"/>
            </a:endParaRPr>
          </a:p>
          <a:p>
            <a:pPr>
              <a:lnSpc>
                <a:spcPct val="130000"/>
              </a:lnSpc>
              <a:spcAft>
                <a:spcPts val="600"/>
              </a:spcAft>
            </a:pPr>
            <a:r>
              <a:rPr lang="zh-CN" altLang="en-US" b="1" dirty="0" smtClean="0">
                <a:solidFill>
                  <a:srgbClr val="5F5E5C"/>
                </a:solidFill>
                <a:latin typeface="微软雅黑" pitchFamily="34" charset="-122"/>
                <a:ea typeface="微软雅黑" pitchFamily="34" charset="-122"/>
              </a:rPr>
              <a:t>（二）器材</a:t>
            </a:r>
            <a:r>
              <a:rPr lang="zh-CN" altLang="en-US" b="1" dirty="0">
                <a:solidFill>
                  <a:srgbClr val="5F5E5C"/>
                </a:solidFill>
                <a:latin typeface="微软雅黑" pitchFamily="34" charset="-122"/>
                <a:ea typeface="微软雅黑" pitchFamily="34" charset="-122"/>
              </a:rPr>
              <a:t>准备</a:t>
            </a:r>
          </a:p>
          <a:p>
            <a:pPr>
              <a:lnSpc>
                <a:spcPct val="130000"/>
              </a:lnSpc>
              <a:spcAft>
                <a:spcPts val="600"/>
              </a:spcAft>
            </a:pPr>
            <a:r>
              <a:rPr lang="en-US" altLang="zh-CN" dirty="0" smtClean="0">
                <a:solidFill>
                  <a:srgbClr val="5F5E5C"/>
                </a:solidFill>
                <a:latin typeface="微软雅黑" pitchFamily="34" charset="-122"/>
                <a:ea typeface="微软雅黑" pitchFamily="34" charset="-122"/>
              </a:rPr>
              <a:t>1.</a:t>
            </a:r>
            <a:r>
              <a:rPr lang="zh-CN" altLang="en-US" dirty="0" smtClean="0">
                <a:solidFill>
                  <a:srgbClr val="5F5E5C"/>
                </a:solidFill>
                <a:latin typeface="微软雅黑" pitchFamily="34" charset="-122"/>
                <a:ea typeface="微软雅黑" pitchFamily="34" charset="-122"/>
              </a:rPr>
              <a:t>心肺复苏</a:t>
            </a:r>
            <a:r>
              <a:rPr lang="zh-CN" altLang="en-US" dirty="0">
                <a:solidFill>
                  <a:srgbClr val="5F5E5C"/>
                </a:solidFill>
                <a:latin typeface="微软雅黑" pitchFamily="34" charset="-122"/>
                <a:ea typeface="微软雅黑" pitchFamily="34" charset="-122"/>
              </a:rPr>
              <a:t>人体</a:t>
            </a:r>
            <a:r>
              <a:rPr lang="zh-CN" altLang="en-US" dirty="0" smtClean="0">
                <a:solidFill>
                  <a:srgbClr val="5F5E5C"/>
                </a:solidFill>
                <a:latin typeface="微软雅黑" pitchFamily="34" charset="-122"/>
                <a:ea typeface="微软雅黑" pitchFamily="34" charset="-122"/>
              </a:rPr>
              <a:t>模型  </a:t>
            </a:r>
            <a:r>
              <a:rPr lang="en-US" altLang="zh-CN" dirty="0" smtClean="0">
                <a:solidFill>
                  <a:srgbClr val="5F5E5C"/>
                </a:solidFill>
                <a:latin typeface="微软雅黑" pitchFamily="34" charset="-122"/>
                <a:ea typeface="微软雅黑" pitchFamily="34" charset="-122"/>
              </a:rPr>
              <a:t>1</a:t>
            </a:r>
            <a:r>
              <a:rPr lang="zh-CN" altLang="en-US" dirty="0">
                <a:solidFill>
                  <a:srgbClr val="5F5E5C"/>
                </a:solidFill>
                <a:latin typeface="微软雅黑" pitchFamily="34" charset="-122"/>
                <a:ea typeface="微软雅黑" pitchFamily="34" charset="-122"/>
              </a:rPr>
              <a:t>个</a:t>
            </a:r>
          </a:p>
          <a:p>
            <a:pPr>
              <a:lnSpc>
                <a:spcPct val="130000"/>
              </a:lnSpc>
              <a:spcAft>
                <a:spcPts val="600"/>
              </a:spcAft>
            </a:pPr>
            <a:r>
              <a:rPr lang="en-US" altLang="zh-CN" dirty="0" smtClean="0">
                <a:solidFill>
                  <a:srgbClr val="5F5E5C"/>
                </a:solidFill>
                <a:latin typeface="微软雅黑" pitchFamily="34" charset="-122"/>
                <a:ea typeface="微软雅黑" pitchFamily="34" charset="-122"/>
              </a:rPr>
              <a:t>2.</a:t>
            </a:r>
            <a:r>
              <a:rPr lang="zh-CN" altLang="en-US" dirty="0" smtClean="0">
                <a:solidFill>
                  <a:srgbClr val="5F5E5C"/>
                </a:solidFill>
                <a:latin typeface="微软雅黑" pitchFamily="34" charset="-122"/>
                <a:ea typeface="微软雅黑" pitchFamily="34" charset="-122"/>
              </a:rPr>
              <a:t>医用</a:t>
            </a:r>
            <a:r>
              <a:rPr lang="zh-CN" altLang="en-US" dirty="0">
                <a:solidFill>
                  <a:srgbClr val="5F5E5C"/>
                </a:solidFill>
                <a:latin typeface="微软雅黑" pitchFamily="34" charset="-122"/>
                <a:ea typeface="微软雅黑" pitchFamily="34" charset="-122"/>
              </a:rPr>
              <a:t>酒精和</a:t>
            </a:r>
            <a:r>
              <a:rPr lang="zh-CN" altLang="en-US" dirty="0" smtClean="0">
                <a:solidFill>
                  <a:srgbClr val="5F5E5C"/>
                </a:solidFill>
                <a:latin typeface="微软雅黑" pitchFamily="34" charset="-122"/>
                <a:ea typeface="微软雅黑" pitchFamily="34" charset="-122"/>
              </a:rPr>
              <a:t>棉球  若干</a:t>
            </a:r>
            <a:endParaRPr lang="zh-CN" altLang="en-US" dirty="0">
              <a:solidFill>
                <a:srgbClr val="5F5E5C"/>
              </a:solidFill>
              <a:latin typeface="微软雅黑" pitchFamily="34" charset="-122"/>
              <a:ea typeface="微软雅黑" pitchFamily="34" charset="-122"/>
            </a:endParaRPr>
          </a:p>
          <a:p>
            <a:pPr>
              <a:lnSpc>
                <a:spcPct val="130000"/>
              </a:lnSpc>
              <a:spcAft>
                <a:spcPts val="600"/>
              </a:spcAft>
            </a:pPr>
            <a:endParaRPr lang="zh-CN" altLang="en-US" dirty="0">
              <a:solidFill>
                <a:srgbClr val="5F5E5C"/>
              </a:solidFill>
              <a:latin typeface="微软雅黑" pitchFamily="34" charset="-122"/>
              <a:ea typeface="微软雅黑" pitchFamily="34" charset="-122"/>
            </a:endParaRPr>
          </a:p>
          <a:p>
            <a:pPr>
              <a:lnSpc>
                <a:spcPct val="130000"/>
              </a:lnSpc>
              <a:spcAft>
                <a:spcPts val="600"/>
              </a:spcAft>
            </a:pPr>
            <a:r>
              <a:rPr lang="zh-CN" altLang="en-US" b="1" dirty="0" smtClean="0">
                <a:solidFill>
                  <a:srgbClr val="5F5E5C"/>
                </a:solidFill>
                <a:latin typeface="微软雅黑" pitchFamily="34" charset="-122"/>
                <a:ea typeface="微软雅黑" pitchFamily="34" charset="-122"/>
              </a:rPr>
              <a:t>（三）训练</a:t>
            </a:r>
            <a:r>
              <a:rPr lang="zh-CN" altLang="en-US" b="1" dirty="0">
                <a:solidFill>
                  <a:srgbClr val="5F5E5C"/>
                </a:solidFill>
                <a:latin typeface="微软雅黑" pitchFamily="34" charset="-122"/>
                <a:ea typeface="微软雅黑" pitchFamily="34" charset="-122"/>
              </a:rPr>
              <a:t>要求</a:t>
            </a:r>
          </a:p>
          <a:p>
            <a:pPr>
              <a:lnSpc>
                <a:spcPct val="130000"/>
              </a:lnSpc>
              <a:spcAft>
                <a:spcPts val="600"/>
              </a:spcAft>
            </a:pPr>
            <a:r>
              <a:rPr lang="en-US" altLang="zh-CN" dirty="0" smtClean="0">
                <a:solidFill>
                  <a:srgbClr val="5F5E5C"/>
                </a:solidFill>
                <a:latin typeface="微软雅黑" pitchFamily="34" charset="-122"/>
                <a:ea typeface="微软雅黑" pitchFamily="34" charset="-122"/>
              </a:rPr>
              <a:t>1.</a:t>
            </a:r>
            <a:r>
              <a:rPr lang="zh-CN" altLang="en-US" dirty="0" smtClean="0">
                <a:solidFill>
                  <a:srgbClr val="5F5E5C"/>
                </a:solidFill>
                <a:latin typeface="微软雅黑" pitchFamily="34" charset="-122"/>
                <a:ea typeface="微软雅黑" pitchFamily="34" charset="-122"/>
              </a:rPr>
              <a:t>老师</a:t>
            </a:r>
            <a:r>
              <a:rPr lang="zh-CN" altLang="en-US" dirty="0">
                <a:solidFill>
                  <a:srgbClr val="5F5E5C"/>
                </a:solidFill>
                <a:latin typeface="微软雅黑" pitchFamily="34" charset="-122"/>
                <a:ea typeface="微软雅黑" pitchFamily="34" charset="-122"/>
              </a:rPr>
              <a:t>在心肺复苏人体模型（没有人体模型，则可直接在人体上进行）演示两种急救方法的操作步骤；</a:t>
            </a:r>
          </a:p>
          <a:p>
            <a:pPr>
              <a:lnSpc>
                <a:spcPct val="130000"/>
              </a:lnSpc>
              <a:spcAft>
                <a:spcPts val="600"/>
              </a:spcAft>
            </a:pPr>
            <a:r>
              <a:rPr lang="en-US" altLang="zh-CN" dirty="0" smtClean="0">
                <a:solidFill>
                  <a:srgbClr val="5F5E5C"/>
                </a:solidFill>
                <a:latin typeface="微软雅黑" pitchFamily="34" charset="-122"/>
                <a:ea typeface="微软雅黑" pitchFamily="34" charset="-122"/>
              </a:rPr>
              <a:t>2.</a:t>
            </a:r>
            <a:r>
              <a:rPr lang="zh-CN" altLang="en-US" dirty="0" smtClean="0">
                <a:solidFill>
                  <a:srgbClr val="5F5E5C"/>
                </a:solidFill>
                <a:latin typeface="微软雅黑" pitchFamily="34" charset="-122"/>
                <a:ea typeface="微软雅黑" pitchFamily="34" charset="-122"/>
              </a:rPr>
              <a:t>学生</a:t>
            </a:r>
            <a:r>
              <a:rPr lang="zh-CN" altLang="en-US" dirty="0">
                <a:solidFill>
                  <a:srgbClr val="5F5E5C"/>
                </a:solidFill>
                <a:latin typeface="微软雅黑" pitchFamily="34" charset="-122"/>
                <a:ea typeface="微软雅黑" pitchFamily="34" charset="-122"/>
              </a:rPr>
              <a:t>分成两人一组，相互进行两种方法的急救练习。 </a:t>
            </a:r>
          </a:p>
        </p:txBody>
      </p:sp>
      <p:sp>
        <p:nvSpPr>
          <p:cNvPr id="6" name="TextBox 8"/>
          <p:cNvSpPr txBox="1"/>
          <p:nvPr/>
        </p:nvSpPr>
        <p:spPr>
          <a:xfrm>
            <a:off x="1329175" y="155830"/>
            <a:ext cx="5328592" cy="430887"/>
          </a:xfrm>
          <a:prstGeom prst="rect">
            <a:avLst/>
          </a:prstGeom>
          <a:noFill/>
        </p:spPr>
        <p:txBody>
          <a:bodyPr wrap="square" rtlCol="0">
            <a:spAutoFit/>
          </a:bodyPr>
          <a:lstStyle/>
          <a:p>
            <a:r>
              <a:rPr lang="zh-CN" altLang="en-US" sz="2200" dirty="0">
                <a:solidFill>
                  <a:schemeClr val="tx1">
                    <a:lumMod val="65000"/>
                    <a:lumOff val="35000"/>
                  </a:schemeClr>
                </a:solidFill>
                <a:latin typeface="华康俪金黑W8(P)" pitchFamily="34" charset="-122"/>
                <a:ea typeface="华康俪金黑W8(P)" pitchFamily="34" charset="-122"/>
              </a:rPr>
              <a:t>任务六：安全知识</a:t>
            </a:r>
            <a:endParaRPr lang="zh-CN" altLang="en-US" sz="2200" dirty="0">
              <a:solidFill>
                <a:schemeClr val="tx1">
                  <a:lumMod val="65000"/>
                  <a:lumOff val="35000"/>
                </a:schemeClr>
              </a:solidFill>
              <a:latin typeface="华康俪金黑W8(P)" pitchFamily="34" charset="-122"/>
              <a:ea typeface="华康俪金黑W8(P)" pitchFamily="34" charset="-122"/>
            </a:endParaRPr>
          </a:p>
        </p:txBody>
      </p:sp>
    </p:spTree>
    <p:extLst>
      <p:ext uri="{BB962C8B-B14F-4D97-AF65-F5344CB8AC3E}">
        <p14:creationId xmlns:p14="http://schemas.microsoft.com/office/powerpoint/2010/main" val="4152946832"/>
      </p:ext>
    </p:extLst>
  </p:cSld>
  <p:clrMapOvr>
    <a:masterClrMapping/>
  </p:clrMapOvr>
  <mc:AlternateContent xmlns:mc="http://schemas.openxmlformats.org/markup-compatibility/2006" xmlns:p14="http://schemas.microsoft.com/office/powerpoint/2010/main">
    <mc:Choice Requires="p14">
      <p:transition spd="slow" p14:dur="1300">
        <p14:pan/>
      </p:transition>
    </mc:Choice>
    <mc:Fallback xmlns="">
      <p:transition spd="slow">
        <p:fad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TextBox 6"/>
          <p:cNvSpPr txBox="1"/>
          <p:nvPr/>
        </p:nvSpPr>
        <p:spPr>
          <a:xfrm>
            <a:off x="1078532" y="1268760"/>
            <a:ext cx="10892588" cy="4822859"/>
          </a:xfrm>
          <a:prstGeom prst="rect">
            <a:avLst/>
          </a:prstGeom>
          <a:noFill/>
        </p:spPr>
        <p:txBody>
          <a:bodyPr wrap="square" rtlCol="0">
            <a:spAutoFit/>
          </a:bodyPr>
          <a:lstStyle/>
          <a:p>
            <a:pPr>
              <a:lnSpc>
                <a:spcPct val="130000"/>
              </a:lnSpc>
              <a:spcAft>
                <a:spcPts val="600"/>
              </a:spcAft>
            </a:pPr>
            <a:r>
              <a:rPr lang="zh-CN" altLang="en-US" b="1" dirty="0" smtClean="0">
                <a:solidFill>
                  <a:srgbClr val="5F5E5C"/>
                </a:solidFill>
                <a:latin typeface="微软雅黑" pitchFamily="34" charset="-122"/>
                <a:ea typeface="微软雅黑" pitchFamily="34" charset="-122"/>
              </a:rPr>
              <a:t>二、</a:t>
            </a:r>
            <a:r>
              <a:rPr lang="zh-CN" altLang="en-US" b="1" dirty="0">
                <a:solidFill>
                  <a:srgbClr val="5F5E5C"/>
                </a:solidFill>
                <a:latin typeface="微软雅黑" pitchFamily="34" charset="-122"/>
                <a:ea typeface="微软雅黑" pitchFamily="34" charset="-122"/>
              </a:rPr>
              <a:t>灭火器的操作方法 </a:t>
            </a:r>
            <a:endParaRPr lang="en-US" altLang="zh-CN" b="1" dirty="0" smtClean="0">
              <a:solidFill>
                <a:srgbClr val="5F5E5C"/>
              </a:solidFill>
              <a:latin typeface="微软雅黑" pitchFamily="34" charset="-122"/>
              <a:ea typeface="微软雅黑" pitchFamily="34" charset="-122"/>
            </a:endParaRPr>
          </a:p>
          <a:p>
            <a:pPr>
              <a:lnSpc>
                <a:spcPct val="130000"/>
              </a:lnSpc>
              <a:spcAft>
                <a:spcPts val="600"/>
              </a:spcAft>
            </a:pPr>
            <a:r>
              <a:rPr lang="zh-CN" altLang="en-US" b="1" dirty="0" smtClean="0">
                <a:solidFill>
                  <a:srgbClr val="5F5E5C"/>
                </a:solidFill>
                <a:latin typeface="微软雅黑" pitchFamily="34" charset="-122"/>
                <a:ea typeface="微软雅黑" pitchFamily="34" charset="-122"/>
              </a:rPr>
              <a:t>（一）训练</a:t>
            </a:r>
            <a:r>
              <a:rPr lang="zh-CN" altLang="en-US" b="1" dirty="0">
                <a:solidFill>
                  <a:srgbClr val="5F5E5C"/>
                </a:solidFill>
                <a:latin typeface="微软雅黑" pitchFamily="34" charset="-122"/>
                <a:ea typeface="微软雅黑" pitchFamily="34" charset="-122"/>
              </a:rPr>
              <a:t>内容</a:t>
            </a:r>
          </a:p>
          <a:p>
            <a:pPr>
              <a:lnSpc>
                <a:spcPct val="130000"/>
              </a:lnSpc>
              <a:spcAft>
                <a:spcPts val="600"/>
              </a:spcAft>
            </a:pPr>
            <a:r>
              <a:rPr lang="en-US" altLang="zh-CN" dirty="0" smtClean="0">
                <a:solidFill>
                  <a:srgbClr val="5F5E5C"/>
                </a:solidFill>
                <a:latin typeface="微软雅黑" pitchFamily="34" charset="-122"/>
                <a:ea typeface="微软雅黑" pitchFamily="34" charset="-122"/>
              </a:rPr>
              <a:t>1.</a:t>
            </a:r>
            <a:r>
              <a:rPr lang="zh-CN" altLang="en-US" dirty="0">
                <a:solidFill>
                  <a:srgbClr val="5F5E5C"/>
                </a:solidFill>
                <a:latin typeface="微软雅黑" pitchFamily="34" charset="-122"/>
                <a:ea typeface="微软雅黑" pitchFamily="34" charset="-122"/>
              </a:rPr>
              <a:t>学习灭火器的结构。</a:t>
            </a:r>
          </a:p>
          <a:p>
            <a:pPr>
              <a:lnSpc>
                <a:spcPct val="130000"/>
              </a:lnSpc>
              <a:spcAft>
                <a:spcPts val="600"/>
              </a:spcAft>
            </a:pPr>
            <a:r>
              <a:rPr lang="en-US" altLang="zh-CN" dirty="0" smtClean="0">
                <a:solidFill>
                  <a:srgbClr val="5F5E5C"/>
                </a:solidFill>
                <a:latin typeface="微软雅黑" pitchFamily="34" charset="-122"/>
                <a:ea typeface="微软雅黑" pitchFamily="34" charset="-122"/>
              </a:rPr>
              <a:t>2.</a:t>
            </a:r>
            <a:r>
              <a:rPr lang="zh-CN" altLang="en-US" dirty="0">
                <a:solidFill>
                  <a:srgbClr val="5F5E5C"/>
                </a:solidFill>
                <a:latin typeface="微软雅黑" pitchFamily="34" charset="-122"/>
                <a:ea typeface="微软雅黑" pitchFamily="34" charset="-122"/>
              </a:rPr>
              <a:t>学习灭火器的操作方法。</a:t>
            </a:r>
          </a:p>
          <a:p>
            <a:pPr>
              <a:lnSpc>
                <a:spcPct val="130000"/>
              </a:lnSpc>
              <a:spcAft>
                <a:spcPts val="600"/>
              </a:spcAft>
            </a:pPr>
            <a:endParaRPr lang="zh-CN" altLang="en-US" dirty="0">
              <a:solidFill>
                <a:srgbClr val="5F5E5C"/>
              </a:solidFill>
              <a:latin typeface="微软雅黑" pitchFamily="34" charset="-122"/>
              <a:ea typeface="微软雅黑" pitchFamily="34" charset="-122"/>
            </a:endParaRPr>
          </a:p>
          <a:p>
            <a:pPr>
              <a:lnSpc>
                <a:spcPct val="130000"/>
              </a:lnSpc>
              <a:spcAft>
                <a:spcPts val="600"/>
              </a:spcAft>
            </a:pPr>
            <a:r>
              <a:rPr lang="zh-CN" altLang="en-US" b="1" dirty="0" smtClean="0">
                <a:solidFill>
                  <a:srgbClr val="5F5E5C"/>
                </a:solidFill>
                <a:latin typeface="微软雅黑" pitchFamily="34" charset="-122"/>
                <a:ea typeface="微软雅黑" pitchFamily="34" charset="-122"/>
              </a:rPr>
              <a:t>（二）器材</a:t>
            </a:r>
            <a:r>
              <a:rPr lang="zh-CN" altLang="en-US" b="1" dirty="0">
                <a:solidFill>
                  <a:srgbClr val="5F5E5C"/>
                </a:solidFill>
                <a:latin typeface="微软雅黑" pitchFamily="34" charset="-122"/>
                <a:ea typeface="微软雅黑" pitchFamily="34" charset="-122"/>
              </a:rPr>
              <a:t>准备</a:t>
            </a:r>
          </a:p>
          <a:p>
            <a:pPr>
              <a:lnSpc>
                <a:spcPct val="130000"/>
              </a:lnSpc>
              <a:spcAft>
                <a:spcPts val="600"/>
              </a:spcAft>
            </a:pPr>
            <a:r>
              <a:rPr lang="zh-CN" altLang="en-US" dirty="0">
                <a:solidFill>
                  <a:srgbClr val="5F5E5C"/>
                </a:solidFill>
                <a:latin typeface="微软雅黑" pitchFamily="34" charset="-122"/>
                <a:ea typeface="微软雅黑" pitchFamily="34" charset="-122"/>
              </a:rPr>
              <a:t>二氧化碳灭火器、干粉灭火器、“</a:t>
            </a:r>
            <a:r>
              <a:rPr lang="en-US" altLang="zh-CN" dirty="0">
                <a:solidFill>
                  <a:srgbClr val="5F5E5C"/>
                </a:solidFill>
                <a:latin typeface="微软雅黑" pitchFamily="34" charset="-122"/>
                <a:ea typeface="微软雅黑" pitchFamily="34" charset="-122"/>
              </a:rPr>
              <a:t>1211”</a:t>
            </a:r>
            <a:r>
              <a:rPr lang="zh-CN" altLang="en-US" dirty="0">
                <a:solidFill>
                  <a:srgbClr val="5F5E5C"/>
                </a:solidFill>
                <a:latin typeface="微软雅黑" pitchFamily="34" charset="-122"/>
                <a:ea typeface="微软雅黑" pitchFamily="34" charset="-122"/>
              </a:rPr>
              <a:t>灭火器各</a:t>
            </a:r>
            <a:r>
              <a:rPr lang="en-US" altLang="zh-CN" dirty="0">
                <a:solidFill>
                  <a:srgbClr val="5F5E5C"/>
                </a:solidFill>
                <a:latin typeface="微软雅黑" pitchFamily="34" charset="-122"/>
                <a:ea typeface="微软雅黑" pitchFamily="34" charset="-122"/>
              </a:rPr>
              <a:t>1</a:t>
            </a:r>
            <a:r>
              <a:rPr lang="zh-CN" altLang="en-US" dirty="0">
                <a:solidFill>
                  <a:srgbClr val="5F5E5C"/>
                </a:solidFill>
                <a:latin typeface="微软雅黑" pitchFamily="34" charset="-122"/>
                <a:ea typeface="微软雅黑" pitchFamily="34" charset="-122"/>
              </a:rPr>
              <a:t>台。</a:t>
            </a:r>
          </a:p>
          <a:p>
            <a:pPr>
              <a:lnSpc>
                <a:spcPct val="130000"/>
              </a:lnSpc>
              <a:spcAft>
                <a:spcPts val="600"/>
              </a:spcAft>
            </a:pPr>
            <a:endParaRPr lang="zh-CN" altLang="en-US" dirty="0">
              <a:solidFill>
                <a:srgbClr val="5F5E5C"/>
              </a:solidFill>
              <a:latin typeface="微软雅黑" pitchFamily="34" charset="-122"/>
              <a:ea typeface="微软雅黑" pitchFamily="34" charset="-122"/>
            </a:endParaRPr>
          </a:p>
          <a:p>
            <a:pPr>
              <a:lnSpc>
                <a:spcPct val="130000"/>
              </a:lnSpc>
              <a:spcAft>
                <a:spcPts val="600"/>
              </a:spcAft>
            </a:pPr>
            <a:r>
              <a:rPr lang="zh-CN" altLang="en-US" b="1" dirty="0" smtClean="0">
                <a:solidFill>
                  <a:srgbClr val="5F5E5C"/>
                </a:solidFill>
                <a:latin typeface="微软雅黑" pitchFamily="34" charset="-122"/>
                <a:ea typeface="微软雅黑" pitchFamily="34" charset="-122"/>
              </a:rPr>
              <a:t>（三）训练</a:t>
            </a:r>
            <a:r>
              <a:rPr lang="zh-CN" altLang="en-US" b="1" dirty="0">
                <a:solidFill>
                  <a:srgbClr val="5F5E5C"/>
                </a:solidFill>
                <a:latin typeface="微软雅黑" pitchFamily="34" charset="-122"/>
                <a:ea typeface="微软雅黑" pitchFamily="34" charset="-122"/>
              </a:rPr>
              <a:t>要求</a:t>
            </a:r>
          </a:p>
          <a:p>
            <a:pPr>
              <a:lnSpc>
                <a:spcPct val="130000"/>
              </a:lnSpc>
              <a:spcAft>
                <a:spcPts val="600"/>
              </a:spcAft>
            </a:pPr>
            <a:r>
              <a:rPr lang="en-US" altLang="zh-CN" dirty="0" smtClean="0">
                <a:solidFill>
                  <a:srgbClr val="5F5E5C"/>
                </a:solidFill>
                <a:latin typeface="微软雅黑" pitchFamily="34" charset="-122"/>
                <a:ea typeface="微软雅黑" pitchFamily="34" charset="-122"/>
              </a:rPr>
              <a:t>1.</a:t>
            </a:r>
            <a:r>
              <a:rPr lang="zh-CN" altLang="en-US" dirty="0">
                <a:solidFill>
                  <a:srgbClr val="5F5E5C"/>
                </a:solidFill>
                <a:latin typeface="微软雅黑" pitchFamily="34" charset="-122"/>
                <a:ea typeface="微软雅黑" pitchFamily="34" charset="-122"/>
              </a:rPr>
              <a:t>教师演示。</a:t>
            </a:r>
          </a:p>
          <a:p>
            <a:pPr>
              <a:lnSpc>
                <a:spcPct val="130000"/>
              </a:lnSpc>
              <a:spcAft>
                <a:spcPts val="600"/>
              </a:spcAft>
            </a:pPr>
            <a:r>
              <a:rPr lang="en-US" altLang="zh-CN" dirty="0" smtClean="0">
                <a:solidFill>
                  <a:srgbClr val="5F5E5C"/>
                </a:solidFill>
                <a:latin typeface="微软雅黑" pitchFamily="34" charset="-122"/>
                <a:ea typeface="微软雅黑" pitchFamily="34" charset="-122"/>
              </a:rPr>
              <a:t>2.</a:t>
            </a:r>
            <a:r>
              <a:rPr lang="zh-CN" altLang="en-US" dirty="0" smtClean="0">
                <a:solidFill>
                  <a:srgbClr val="5F5E5C"/>
                </a:solidFill>
                <a:latin typeface="微软雅黑" pitchFamily="34" charset="-122"/>
                <a:ea typeface="微软雅黑" pitchFamily="34" charset="-122"/>
              </a:rPr>
              <a:t>学生</a:t>
            </a:r>
            <a:r>
              <a:rPr lang="zh-CN" altLang="en-US" dirty="0">
                <a:solidFill>
                  <a:srgbClr val="5F5E5C"/>
                </a:solidFill>
                <a:latin typeface="微软雅黑" pitchFamily="34" charset="-122"/>
                <a:ea typeface="微软雅黑" pitchFamily="34" charset="-122"/>
              </a:rPr>
              <a:t>分成两人一组，相互</a:t>
            </a:r>
            <a:r>
              <a:rPr lang="zh-CN" altLang="en-US" dirty="0" smtClean="0">
                <a:solidFill>
                  <a:srgbClr val="5F5E5C"/>
                </a:solidFill>
                <a:latin typeface="微软雅黑" pitchFamily="34" charset="-122"/>
                <a:ea typeface="微软雅黑" pitchFamily="34" charset="-122"/>
              </a:rPr>
              <a:t>进行练习</a:t>
            </a:r>
            <a:r>
              <a:rPr lang="zh-CN" altLang="en-US" dirty="0">
                <a:solidFill>
                  <a:srgbClr val="5F5E5C"/>
                </a:solidFill>
                <a:latin typeface="微软雅黑" pitchFamily="34" charset="-122"/>
                <a:ea typeface="微软雅黑" pitchFamily="34" charset="-122"/>
              </a:rPr>
              <a:t>。 </a:t>
            </a:r>
          </a:p>
        </p:txBody>
      </p:sp>
      <p:sp>
        <p:nvSpPr>
          <p:cNvPr id="6" name="TextBox 8"/>
          <p:cNvSpPr txBox="1"/>
          <p:nvPr/>
        </p:nvSpPr>
        <p:spPr>
          <a:xfrm>
            <a:off x="1329175" y="155830"/>
            <a:ext cx="5328592" cy="430887"/>
          </a:xfrm>
          <a:prstGeom prst="rect">
            <a:avLst/>
          </a:prstGeom>
          <a:noFill/>
        </p:spPr>
        <p:txBody>
          <a:bodyPr wrap="square" rtlCol="0">
            <a:spAutoFit/>
          </a:bodyPr>
          <a:lstStyle/>
          <a:p>
            <a:r>
              <a:rPr lang="zh-CN" altLang="en-US" sz="2200" dirty="0">
                <a:solidFill>
                  <a:schemeClr val="tx1">
                    <a:lumMod val="65000"/>
                    <a:lumOff val="35000"/>
                  </a:schemeClr>
                </a:solidFill>
                <a:latin typeface="华康俪金黑W8(P)" pitchFamily="34" charset="-122"/>
                <a:ea typeface="华康俪金黑W8(P)" pitchFamily="34" charset="-122"/>
              </a:rPr>
              <a:t>任务六：安全知识</a:t>
            </a:r>
            <a:endParaRPr lang="zh-CN" altLang="en-US" sz="2200" dirty="0">
              <a:solidFill>
                <a:schemeClr val="tx1">
                  <a:lumMod val="65000"/>
                  <a:lumOff val="35000"/>
                </a:schemeClr>
              </a:solidFill>
              <a:latin typeface="华康俪金黑W8(P)" pitchFamily="34" charset="-122"/>
              <a:ea typeface="华康俪金黑W8(P)" pitchFamily="34" charset="-122"/>
            </a:endParaRPr>
          </a:p>
        </p:txBody>
      </p:sp>
    </p:spTree>
    <p:extLst>
      <p:ext uri="{BB962C8B-B14F-4D97-AF65-F5344CB8AC3E}">
        <p14:creationId xmlns:p14="http://schemas.microsoft.com/office/powerpoint/2010/main" val="3278989433"/>
      </p:ext>
    </p:extLst>
  </p:cSld>
  <p:clrMapOvr>
    <a:masterClrMapping/>
  </p:clrMapOvr>
  <mc:AlternateContent xmlns:mc="http://schemas.openxmlformats.org/markup-compatibility/2006" xmlns:p14="http://schemas.microsoft.com/office/powerpoint/2010/main">
    <mc:Choice Requires="p14">
      <p:transition spd="slow" p14:dur="1300">
        <p14:pan/>
      </p:transition>
    </mc:Choice>
    <mc:Fallback xmlns="">
      <p:transition spd="slow">
        <p:fade/>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TextBox 6"/>
          <p:cNvSpPr txBox="1"/>
          <p:nvPr/>
        </p:nvSpPr>
        <p:spPr>
          <a:xfrm>
            <a:off x="1495181" y="1494000"/>
            <a:ext cx="8523512" cy="3948773"/>
          </a:xfrm>
          <a:prstGeom prst="rect">
            <a:avLst/>
          </a:prstGeom>
          <a:noFill/>
        </p:spPr>
        <p:txBody>
          <a:bodyPr wrap="square" rtlCol="0">
            <a:spAutoFit/>
          </a:bodyPr>
          <a:lstStyle/>
          <a:p>
            <a:pPr>
              <a:lnSpc>
                <a:spcPct val="130000"/>
              </a:lnSpc>
              <a:spcAft>
                <a:spcPts val="600"/>
              </a:spcAft>
            </a:pPr>
            <a:r>
              <a:rPr lang="zh-CN" altLang="en-US" b="1" dirty="0" smtClean="0">
                <a:solidFill>
                  <a:srgbClr val="5F5E5C"/>
                </a:solidFill>
                <a:latin typeface="微软雅黑" pitchFamily="34" charset="-122"/>
                <a:ea typeface="微软雅黑" pitchFamily="34" charset="-122"/>
              </a:rPr>
              <a:t>高压触电救助现场注意</a:t>
            </a:r>
            <a:r>
              <a:rPr lang="zh-CN" altLang="en-US" b="1" dirty="0">
                <a:solidFill>
                  <a:srgbClr val="5F5E5C"/>
                </a:solidFill>
                <a:latin typeface="微软雅黑" pitchFamily="34" charset="-122"/>
                <a:ea typeface="微软雅黑" pitchFamily="34" charset="-122"/>
              </a:rPr>
              <a:t>事项</a:t>
            </a:r>
            <a:r>
              <a:rPr lang="en-US" altLang="zh-CN" b="1" dirty="0" smtClean="0">
                <a:solidFill>
                  <a:srgbClr val="5F5E5C"/>
                </a:solidFill>
                <a:latin typeface="微软雅黑" pitchFamily="34" charset="-122"/>
                <a:ea typeface="微软雅黑" pitchFamily="34" charset="-122"/>
              </a:rPr>
              <a:t>:</a:t>
            </a:r>
          </a:p>
          <a:p>
            <a:pPr>
              <a:lnSpc>
                <a:spcPct val="130000"/>
              </a:lnSpc>
              <a:spcAft>
                <a:spcPts val="600"/>
              </a:spcAft>
            </a:pPr>
            <a:endParaRPr lang="en-US" altLang="zh-CN" b="1" dirty="0" smtClean="0">
              <a:solidFill>
                <a:srgbClr val="5F5E5C"/>
              </a:solidFill>
              <a:latin typeface="微软雅黑" pitchFamily="34" charset="-122"/>
              <a:ea typeface="微软雅黑" pitchFamily="34" charset="-122"/>
            </a:endParaRPr>
          </a:p>
          <a:p>
            <a:pPr>
              <a:lnSpc>
                <a:spcPct val="130000"/>
              </a:lnSpc>
              <a:spcAft>
                <a:spcPts val="600"/>
              </a:spcAft>
            </a:pPr>
            <a:r>
              <a:rPr lang="en-US" altLang="zh-CN" dirty="0" smtClean="0">
                <a:solidFill>
                  <a:srgbClr val="5F5E5C"/>
                </a:solidFill>
                <a:latin typeface="微软雅黑" pitchFamily="34" charset="-122"/>
                <a:ea typeface="微软雅黑" pitchFamily="34" charset="-122"/>
              </a:rPr>
              <a:t>1</a:t>
            </a:r>
            <a:r>
              <a:rPr lang="en-US" altLang="zh-CN" dirty="0">
                <a:solidFill>
                  <a:srgbClr val="5F5E5C"/>
                </a:solidFill>
                <a:latin typeface="微软雅黑" pitchFamily="34" charset="-122"/>
                <a:ea typeface="微软雅黑" pitchFamily="34" charset="-122"/>
              </a:rPr>
              <a:t>.</a:t>
            </a:r>
            <a:r>
              <a:rPr lang="zh-CN" altLang="en-US" dirty="0" smtClean="0">
                <a:solidFill>
                  <a:srgbClr val="5F5E5C"/>
                </a:solidFill>
                <a:latin typeface="微软雅黑" pitchFamily="34" charset="-122"/>
                <a:ea typeface="微软雅黑" pitchFamily="34" charset="-122"/>
              </a:rPr>
              <a:t>救护</a:t>
            </a:r>
            <a:r>
              <a:rPr lang="zh-CN" altLang="en-US" dirty="0">
                <a:solidFill>
                  <a:srgbClr val="5F5E5C"/>
                </a:solidFill>
                <a:latin typeface="微软雅黑" pitchFamily="34" charset="-122"/>
                <a:ea typeface="微软雅黑" pitchFamily="34" charset="-122"/>
              </a:rPr>
              <a:t>人员不可直接用手、其他金属及潮湿的物体作为救护工具。</a:t>
            </a:r>
          </a:p>
          <a:p>
            <a:pPr>
              <a:lnSpc>
                <a:spcPct val="130000"/>
              </a:lnSpc>
              <a:spcAft>
                <a:spcPts val="600"/>
              </a:spcAft>
            </a:pPr>
            <a:endParaRPr lang="zh-CN" altLang="en-US" dirty="0">
              <a:solidFill>
                <a:srgbClr val="5F5E5C"/>
              </a:solidFill>
              <a:latin typeface="微软雅黑" pitchFamily="34" charset="-122"/>
              <a:ea typeface="微软雅黑" pitchFamily="34" charset="-122"/>
            </a:endParaRPr>
          </a:p>
          <a:p>
            <a:pPr>
              <a:lnSpc>
                <a:spcPct val="130000"/>
              </a:lnSpc>
              <a:spcAft>
                <a:spcPts val="600"/>
              </a:spcAft>
            </a:pPr>
            <a:r>
              <a:rPr lang="en-US" altLang="zh-CN" dirty="0" smtClean="0">
                <a:solidFill>
                  <a:srgbClr val="5F5E5C"/>
                </a:solidFill>
                <a:latin typeface="微软雅黑" pitchFamily="34" charset="-122"/>
                <a:ea typeface="微软雅黑" pitchFamily="34" charset="-122"/>
              </a:rPr>
              <a:t>2.</a:t>
            </a:r>
            <a:r>
              <a:rPr lang="zh-CN" altLang="en-US" dirty="0" smtClean="0">
                <a:solidFill>
                  <a:srgbClr val="5F5E5C"/>
                </a:solidFill>
                <a:latin typeface="微软雅黑" pitchFamily="34" charset="-122"/>
                <a:ea typeface="微软雅黑" pitchFamily="34" charset="-122"/>
              </a:rPr>
              <a:t>防止</a:t>
            </a:r>
            <a:r>
              <a:rPr lang="zh-CN" altLang="en-US" dirty="0">
                <a:solidFill>
                  <a:srgbClr val="5F5E5C"/>
                </a:solidFill>
                <a:latin typeface="微软雅黑" pitchFamily="34" charset="-122"/>
                <a:ea typeface="微软雅黑" pitchFamily="34" charset="-122"/>
              </a:rPr>
              <a:t>触电者脱离电源后二次伤害。</a:t>
            </a:r>
          </a:p>
          <a:p>
            <a:pPr>
              <a:lnSpc>
                <a:spcPct val="130000"/>
              </a:lnSpc>
              <a:spcAft>
                <a:spcPts val="600"/>
              </a:spcAft>
            </a:pPr>
            <a:endParaRPr lang="zh-CN" altLang="en-US" dirty="0">
              <a:solidFill>
                <a:srgbClr val="5F5E5C"/>
              </a:solidFill>
              <a:latin typeface="微软雅黑" pitchFamily="34" charset="-122"/>
              <a:ea typeface="微软雅黑" pitchFamily="34" charset="-122"/>
            </a:endParaRPr>
          </a:p>
          <a:p>
            <a:pPr>
              <a:lnSpc>
                <a:spcPct val="130000"/>
              </a:lnSpc>
              <a:spcAft>
                <a:spcPts val="600"/>
              </a:spcAft>
            </a:pPr>
            <a:r>
              <a:rPr lang="en-US" altLang="zh-CN" dirty="0" smtClean="0">
                <a:solidFill>
                  <a:srgbClr val="5F5E5C"/>
                </a:solidFill>
                <a:latin typeface="微软雅黑" pitchFamily="34" charset="-122"/>
                <a:ea typeface="微软雅黑" pitchFamily="34" charset="-122"/>
              </a:rPr>
              <a:t>3.</a:t>
            </a:r>
            <a:r>
              <a:rPr lang="zh-CN" altLang="en-US" dirty="0" smtClean="0">
                <a:solidFill>
                  <a:srgbClr val="5F5E5C"/>
                </a:solidFill>
                <a:latin typeface="微软雅黑" pitchFamily="34" charset="-122"/>
                <a:ea typeface="微软雅黑" pitchFamily="34" charset="-122"/>
              </a:rPr>
              <a:t>救护</a:t>
            </a:r>
            <a:r>
              <a:rPr lang="zh-CN" altLang="en-US" dirty="0">
                <a:solidFill>
                  <a:srgbClr val="5F5E5C"/>
                </a:solidFill>
                <a:latin typeface="微软雅黑" pitchFamily="34" charset="-122"/>
                <a:ea typeface="微软雅黑" pitchFamily="34" charset="-122"/>
              </a:rPr>
              <a:t>者在救护过程中要注意自身和被救者与附近带电设备之间的安全距离。</a:t>
            </a:r>
          </a:p>
          <a:p>
            <a:pPr>
              <a:lnSpc>
                <a:spcPct val="130000"/>
              </a:lnSpc>
              <a:spcAft>
                <a:spcPts val="600"/>
              </a:spcAft>
            </a:pPr>
            <a:endParaRPr lang="en-US" altLang="zh-CN" dirty="0" smtClean="0">
              <a:solidFill>
                <a:srgbClr val="5F5E5C"/>
              </a:solidFill>
              <a:latin typeface="微软雅黑" pitchFamily="34" charset="-122"/>
              <a:ea typeface="微软雅黑" pitchFamily="34" charset="-122"/>
            </a:endParaRPr>
          </a:p>
          <a:p>
            <a:pPr>
              <a:lnSpc>
                <a:spcPct val="130000"/>
              </a:lnSpc>
              <a:spcAft>
                <a:spcPts val="600"/>
              </a:spcAft>
            </a:pPr>
            <a:endParaRPr lang="zh-CN" altLang="en-US" dirty="0">
              <a:solidFill>
                <a:srgbClr val="5F5E5C"/>
              </a:solidFill>
              <a:latin typeface="微软雅黑" pitchFamily="34" charset="-122"/>
              <a:ea typeface="微软雅黑" pitchFamily="34" charset="-122"/>
            </a:endParaRPr>
          </a:p>
        </p:txBody>
      </p:sp>
      <p:sp>
        <p:nvSpPr>
          <p:cNvPr id="6" name="TextBox 8"/>
          <p:cNvSpPr txBox="1"/>
          <p:nvPr/>
        </p:nvSpPr>
        <p:spPr>
          <a:xfrm>
            <a:off x="1274639" y="116632"/>
            <a:ext cx="5328592" cy="430887"/>
          </a:xfrm>
          <a:prstGeom prst="rect">
            <a:avLst/>
          </a:prstGeom>
          <a:noFill/>
        </p:spPr>
        <p:txBody>
          <a:bodyPr wrap="square" rtlCol="0">
            <a:spAutoFit/>
          </a:bodyPr>
          <a:lstStyle/>
          <a:p>
            <a:r>
              <a:rPr lang="zh-CN" altLang="en-US" sz="2200" dirty="0" smtClean="0">
                <a:solidFill>
                  <a:schemeClr val="tx1">
                    <a:lumMod val="65000"/>
                    <a:lumOff val="35000"/>
                  </a:schemeClr>
                </a:solidFill>
                <a:latin typeface="华康俪金黑W8(P)" pitchFamily="34" charset="-122"/>
                <a:ea typeface="华康俪金黑W8(P)" pitchFamily="34" charset="-122"/>
              </a:rPr>
              <a:t>学习总结及评价</a:t>
            </a:r>
            <a:endParaRPr lang="zh-CN" altLang="zh-CN" sz="2200" dirty="0">
              <a:solidFill>
                <a:schemeClr val="tx1">
                  <a:lumMod val="65000"/>
                  <a:lumOff val="35000"/>
                </a:schemeClr>
              </a:solidFill>
              <a:latin typeface="华康俪金黑W8(P)" pitchFamily="34" charset="-122"/>
              <a:ea typeface="华康俪金黑W8(P)" pitchFamily="34" charset="-122"/>
            </a:endParaRPr>
          </a:p>
        </p:txBody>
      </p:sp>
    </p:spTree>
    <p:extLst>
      <p:ext uri="{BB962C8B-B14F-4D97-AF65-F5344CB8AC3E}">
        <p14:creationId xmlns:p14="http://schemas.microsoft.com/office/powerpoint/2010/main" val="2079739321"/>
      </p:ext>
    </p:extLst>
  </p:cSld>
  <p:clrMapOvr>
    <a:masterClrMapping/>
  </p:clrMapOvr>
  <mc:AlternateContent xmlns:mc="http://schemas.openxmlformats.org/markup-compatibility/2006" xmlns:p14="http://schemas.microsoft.com/office/powerpoint/2010/main">
    <mc:Choice Requires="p14">
      <p:transition spd="slow" p14:dur="1300">
        <p14:pan/>
      </p:transition>
    </mc:Choice>
    <mc:Fallback xmlns="">
      <p:transition spd="slow">
        <p:fade/>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6"/>
          <p:cNvSpPr txBox="1"/>
          <p:nvPr/>
        </p:nvSpPr>
        <p:spPr>
          <a:xfrm>
            <a:off x="1078532" y="1268760"/>
            <a:ext cx="10892588" cy="1366528"/>
          </a:xfrm>
          <a:prstGeom prst="rect">
            <a:avLst/>
          </a:prstGeom>
          <a:noFill/>
        </p:spPr>
        <p:txBody>
          <a:bodyPr wrap="square" rtlCol="0">
            <a:spAutoFit/>
          </a:bodyPr>
          <a:lstStyle/>
          <a:p>
            <a:pPr>
              <a:lnSpc>
                <a:spcPct val="130000"/>
              </a:lnSpc>
              <a:spcAft>
                <a:spcPts val="600"/>
              </a:spcAft>
            </a:pPr>
            <a:r>
              <a:rPr lang="zh-CN" altLang="en-US" sz="2000" dirty="0" smtClean="0">
                <a:solidFill>
                  <a:srgbClr val="FFC000"/>
                </a:solidFill>
                <a:latin typeface="微软雅黑" pitchFamily="34" charset="-122"/>
                <a:ea typeface="微软雅黑" pitchFamily="34" charset="-122"/>
              </a:rPr>
              <a:t>课后请自主学习</a:t>
            </a:r>
            <a:r>
              <a:rPr lang="zh-CN" altLang="en-US" sz="2000" dirty="0" smtClean="0">
                <a:solidFill>
                  <a:srgbClr val="FFC000"/>
                </a:solidFill>
                <a:latin typeface="微软雅黑" pitchFamily="34" charset="-122"/>
                <a:ea typeface="微软雅黑" pitchFamily="34" charset="-122"/>
              </a:rPr>
              <a:t>相关资料：</a:t>
            </a:r>
            <a:endParaRPr lang="en-US" altLang="zh-CN" sz="2000" dirty="0">
              <a:solidFill>
                <a:srgbClr val="FFC000"/>
              </a:solidFill>
              <a:latin typeface="微软雅黑" pitchFamily="34" charset="-122"/>
              <a:ea typeface="微软雅黑" pitchFamily="34" charset="-122"/>
            </a:endParaRPr>
          </a:p>
          <a:p>
            <a:pPr>
              <a:lnSpc>
                <a:spcPct val="130000"/>
              </a:lnSpc>
              <a:spcAft>
                <a:spcPts val="600"/>
              </a:spcAft>
            </a:pPr>
            <a:r>
              <a:rPr lang="en-US" altLang="zh-CN" dirty="0" smtClean="0">
                <a:solidFill>
                  <a:srgbClr val="5F5E5C"/>
                </a:solidFill>
                <a:latin typeface="微软雅黑" pitchFamily="34" charset="-122"/>
                <a:ea typeface="微软雅黑" pitchFamily="34" charset="-122"/>
              </a:rPr>
              <a:t>      </a:t>
            </a:r>
            <a:r>
              <a:rPr lang="zh-CN" altLang="en-US" dirty="0" smtClean="0">
                <a:solidFill>
                  <a:srgbClr val="5F5E5C"/>
                </a:solidFill>
                <a:latin typeface="微软雅黑" pitchFamily="34" charset="-122"/>
                <a:ea typeface="微软雅黑" pitchFamily="34" charset="-122"/>
              </a:rPr>
              <a:t>一</a:t>
            </a:r>
            <a:r>
              <a:rPr lang="zh-CN" altLang="en-US" dirty="0">
                <a:solidFill>
                  <a:srgbClr val="5F5E5C"/>
                </a:solidFill>
                <a:latin typeface="微软雅黑" pitchFamily="34" charset="-122"/>
                <a:ea typeface="微软雅黑" pitchFamily="34" charset="-122"/>
              </a:rPr>
              <a:t>、安全距离、安全色和安全标志等国家标准</a:t>
            </a:r>
            <a:r>
              <a:rPr lang="zh-CN" altLang="en-US" dirty="0" smtClean="0">
                <a:solidFill>
                  <a:srgbClr val="5F5E5C"/>
                </a:solidFill>
                <a:latin typeface="微软雅黑" pitchFamily="34" charset="-122"/>
                <a:ea typeface="微软雅黑" pitchFamily="34" charset="-122"/>
              </a:rPr>
              <a:t>规定</a:t>
            </a:r>
            <a:endParaRPr lang="en-US" altLang="zh-CN" dirty="0" smtClean="0">
              <a:solidFill>
                <a:srgbClr val="5F5E5C"/>
              </a:solidFill>
              <a:latin typeface="微软雅黑" pitchFamily="34" charset="-122"/>
              <a:ea typeface="微软雅黑" pitchFamily="34" charset="-122"/>
            </a:endParaRPr>
          </a:p>
          <a:p>
            <a:pPr>
              <a:lnSpc>
                <a:spcPct val="130000"/>
              </a:lnSpc>
              <a:spcAft>
                <a:spcPts val="600"/>
              </a:spcAft>
            </a:pPr>
            <a:r>
              <a:rPr lang="en-US" altLang="zh-CN" dirty="0">
                <a:solidFill>
                  <a:srgbClr val="5F5E5C"/>
                </a:solidFill>
                <a:latin typeface="微软雅黑" pitchFamily="34" charset="-122"/>
                <a:ea typeface="微软雅黑" pitchFamily="34" charset="-122"/>
              </a:rPr>
              <a:t> </a:t>
            </a:r>
            <a:r>
              <a:rPr lang="en-US" altLang="zh-CN" dirty="0" smtClean="0">
                <a:solidFill>
                  <a:srgbClr val="5F5E5C"/>
                </a:solidFill>
                <a:latin typeface="微软雅黑" pitchFamily="34" charset="-122"/>
                <a:ea typeface="微软雅黑" pitchFamily="34" charset="-122"/>
              </a:rPr>
              <a:t>     </a:t>
            </a:r>
            <a:r>
              <a:rPr lang="zh-CN" altLang="en-US" dirty="0" smtClean="0">
                <a:solidFill>
                  <a:srgbClr val="5F5E5C"/>
                </a:solidFill>
                <a:latin typeface="微软雅黑" pitchFamily="34" charset="-122"/>
                <a:ea typeface="微软雅黑" pitchFamily="34" charset="-122"/>
              </a:rPr>
              <a:t>二</a:t>
            </a:r>
            <a:r>
              <a:rPr lang="zh-CN" altLang="en-US" dirty="0">
                <a:solidFill>
                  <a:srgbClr val="5F5E5C"/>
                </a:solidFill>
                <a:latin typeface="微软雅黑" pitchFamily="34" charset="-122"/>
                <a:ea typeface="微软雅黑" pitchFamily="34" charset="-122"/>
              </a:rPr>
              <a:t>、电气安全装置及电气安全操作规程</a:t>
            </a:r>
            <a:endParaRPr lang="zh-CN" altLang="zh-CN" dirty="0">
              <a:solidFill>
                <a:srgbClr val="5F5E5C"/>
              </a:solidFill>
              <a:latin typeface="微软雅黑" pitchFamily="34" charset="-122"/>
              <a:ea typeface="微软雅黑" pitchFamily="34" charset="-122"/>
            </a:endParaRPr>
          </a:p>
        </p:txBody>
      </p:sp>
    </p:spTree>
    <p:extLst>
      <p:ext uri="{BB962C8B-B14F-4D97-AF65-F5344CB8AC3E}">
        <p14:creationId xmlns:p14="http://schemas.microsoft.com/office/powerpoint/2010/main" val="965903730"/>
      </p:ext>
    </p:extLst>
  </p:cSld>
  <p:clrMapOvr>
    <a:masterClrMapping/>
  </p:clrMapOvr>
  <mc:AlternateContent xmlns:mc="http://schemas.openxmlformats.org/markup-compatibility/2006" xmlns:p14="http://schemas.microsoft.com/office/powerpoint/2010/main">
    <mc:Choice Requires="p14">
      <p:transition spd="slow" p14:dur="1300">
        <p14:pan/>
      </p:transition>
    </mc:Choice>
    <mc:Fallback xmlns="">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8"/>
          <p:cNvSpPr txBox="1"/>
          <p:nvPr/>
        </p:nvSpPr>
        <p:spPr>
          <a:xfrm>
            <a:off x="782626" y="116632"/>
            <a:ext cx="5328592" cy="430887"/>
          </a:xfrm>
          <a:prstGeom prst="rect">
            <a:avLst/>
          </a:prstGeom>
          <a:noFill/>
        </p:spPr>
        <p:txBody>
          <a:bodyPr wrap="square" rtlCol="0">
            <a:spAutoFit/>
          </a:bodyPr>
          <a:lstStyle/>
          <a:p>
            <a:r>
              <a:rPr lang="zh-CN" altLang="en-US" sz="2200" dirty="0" smtClean="0">
                <a:solidFill>
                  <a:schemeClr val="tx1">
                    <a:lumMod val="65000"/>
                    <a:lumOff val="35000"/>
                  </a:schemeClr>
                </a:solidFill>
                <a:latin typeface="华康俪金黑W8(P)" pitchFamily="34" charset="-122"/>
                <a:ea typeface="华康俪金黑W8(P)" pitchFamily="34" charset="-122"/>
              </a:rPr>
              <a:t>任务六：安全知识</a:t>
            </a:r>
            <a:endParaRPr lang="zh-CN" altLang="en-US" sz="2200" dirty="0">
              <a:solidFill>
                <a:schemeClr val="tx1">
                  <a:lumMod val="65000"/>
                  <a:lumOff val="35000"/>
                </a:schemeClr>
              </a:solidFill>
              <a:latin typeface="华康俪金黑W8(P)" pitchFamily="34" charset="-122"/>
              <a:ea typeface="华康俪金黑W8(P)" pitchFamily="34" charset="-122"/>
            </a:endParaRPr>
          </a:p>
        </p:txBody>
      </p:sp>
      <p:grpSp>
        <p:nvGrpSpPr>
          <p:cNvPr id="28" name="组合 1"/>
          <p:cNvGrpSpPr>
            <a:grpSpLocks/>
          </p:cNvGrpSpPr>
          <p:nvPr/>
        </p:nvGrpSpPr>
        <p:grpSpPr bwMode="auto">
          <a:xfrm>
            <a:off x="1325563" y="1713896"/>
            <a:ext cx="5743575" cy="3585675"/>
            <a:chOff x="859536" y="1549889"/>
            <a:chExt cx="5742745" cy="3582833"/>
          </a:xfrm>
        </p:grpSpPr>
        <p:sp>
          <p:nvSpPr>
            <p:cNvPr id="29" name="Title 1"/>
            <p:cNvSpPr txBox="1">
              <a:spLocks/>
            </p:cNvSpPr>
            <p:nvPr/>
          </p:nvSpPr>
          <p:spPr>
            <a:xfrm>
              <a:off x="1624600" y="1549889"/>
              <a:ext cx="4977681" cy="456837"/>
            </a:xfrm>
            <a:prstGeom prst="rect">
              <a:avLst/>
            </a:prstGeom>
          </p:spPr>
          <p:txBody>
            <a:bodyPr/>
            <a:lstStyle/>
            <a:p>
              <a:pPr eaLnBrk="1" fontAlgn="auto" hangingPunct="1">
                <a:spcAft>
                  <a:spcPts val="0"/>
                </a:spcAft>
                <a:defRPr/>
              </a:pPr>
              <a:endParaRPr lang="en-US" sz="1333" dirty="0">
                <a:solidFill>
                  <a:srgbClr val="FFC000"/>
                </a:solidFill>
                <a:latin typeface="Open Sans" pitchFamily="34" charset="0"/>
                <a:ea typeface="Open Sans" pitchFamily="34" charset="0"/>
                <a:cs typeface="Open Sans" pitchFamily="34" charset="0"/>
              </a:endParaRPr>
            </a:p>
          </p:txBody>
        </p:sp>
        <p:grpSp>
          <p:nvGrpSpPr>
            <p:cNvPr id="30" name="组合 3"/>
            <p:cNvGrpSpPr>
              <a:grpSpLocks/>
            </p:cNvGrpSpPr>
            <p:nvPr/>
          </p:nvGrpSpPr>
          <p:grpSpPr bwMode="auto">
            <a:xfrm>
              <a:off x="859536" y="1874121"/>
              <a:ext cx="676180" cy="676180"/>
              <a:chOff x="1218882" y="1600676"/>
              <a:chExt cx="406294" cy="406294"/>
            </a:xfrm>
          </p:grpSpPr>
          <p:sp>
            <p:nvSpPr>
              <p:cNvPr id="33" name="Freeform 16"/>
              <p:cNvSpPr>
                <a:spLocks/>
              </p:cNvSpPr>
              <p:nvPr/>
            </p:nvSpPr>
            <p:spPr bwMode="auto">
              <a:xfrm>
                <a:off x="1316163" y="1702276"/>
                <a:ext cx="222221" cy="213499"/>
              </a:xfrm>
              <a:custGeom>
                <a:avLst/>
                <a:gdLst/>
                <a:ahLst/>
                <a:cxnLst>
                  <a:cxn ang="0">
                    <a:pos x="17" y="0"/>
                  </a:cxn>
                  <a:cxn ang="0">
                    <a:pos x="63" y="50"/>
                  </a:cxn>
                  <a:cxn ang="0">
                    <a:pos x="0" y="110"/>
                  </a:cxn>
                  <a:cxn ang="0">
                    <a:pos x="39" y="149"/>
                  </a:cxn>
                  <a:cxn ang="0">
                    <a:pos x="102" y="85"/>
                  </a:cxn>
                  <a:cxn ang="0">
                    <a:pos x="155" y="138"/>
                  </a:cxn>
                  <a:cxn ang="0">
                    <a:pos x="155" y="0"/>
                  </a:cxn>
                  <a:cxn ang="0">
                    <a:pos x="17" y="0"/>
                  </a:cxn>
                </a:cxnLst>
                <a:rect l="0" t="0" r="r" b="b"/>
                <a:pathLst>
                  <a:path w="155" h="149">
                    <a:moveTo>
                      <a:pt x="17" y="0"/>
                    </a:moveTo>
                    <a:lnTo>
                      <a:pt x="63" y="50"/>
                    </a:lnTo>
                    <a:lnTo>
                      <a:pt x="0" y="110"/>
                    </a:lnTo>
                    <a:lnTo>
                      <a:pt x="39" y="149"/>
                    </a:lnTo>
                    <a:lnTo>
                      <a:pt x="102" y="85"/>
                    </a:lnTo>
                    <a:lnTo>
                      <a:pt x="155" y="138"/>
                    </a:lnTo>
                    <a:lnTo>
                      <a:pt x="155" y="0"/>
                    </a:lnTo>
                    <a:lnTo>
                      <a:pt x="17" y="0"/>
                    </a:lnTo>
                    <a:close/>
                  </a:path>
                </a:pathLst>
              </a:custGeom>
              <a:solidFill>
                <a:schemeClr val="tx1">
                  <a:lumMod val="75000"/>
                  <a:lumOff val="25000"/>
                </a:schemeClr>
              </a:solidFill>
              <a:ln w="9525">
                <a:noFill/>
                <a:round/>
                <a:headEnd/>
                <a:tailEnd/>
              </a:ln>
            </p:spPr>
            <p:txBody>
              <a:bodyPr lIns="121888" tIns="60944" rIns="121888" bIns="60944"/>
              <a:lstStyle/>
              <a:p>
                <a:pPr eaLnBrk="1" fontAlgn="auto" hangingPunct="1">
                  <a:spcBef>
                    <a:spcPts val="0"/>
                  </a:spcBef>
                  <a:spcAft>
                    <a:spcPts val="0"/>
                  </a:spcAft>
                  <a:defRPr/>
                </a:pPr>
                <a:endParaRPr lang="en-US" sz="3199">
                  <a:solidFill>
                    <a:prstClr val="black"/>
                  </a:solidFill>
                  <a:latin typeface="+mn-lt"/>
                  <a:ea typeface="+mn-ea"/>
                </a:endParaRPr>
              </a:p>
            </p:txBody>
          </p:sp>
          <p:sp>
            <p:nvSpPr>
              <p:cNvPr id="34" name="AutoShape 14"/>
              <p:cNvSpPr>
                <a:spLocks noChangeAspect="1" noChangeArrowheads="1" noTextEdit="1"/>
              </p:cNvSpPr>
              <p:nvPr/>
            </p:nvSpPr>
            <p:spPr bwMode="auto">
              <a:xfrm>
                <a:off x="1320932" y="1702276"/>
                <a:ext cx="213637" cy="213499"/>
              </a:xfrm>
              <a:prstGeom prst="rect">
                <a:avLst/>
              </a:prstGeom>
              <a:noFill/>
              <a:ln w="9525">
                <a:noFill/>
                <a:miter lim="800000"/>
                <a:headEnd/>
                <a:tailEnd/>
              </a:ln>
            </p:spPr>
            <p:txBody>
              <a:bodyPr lIns="121888" tIns="60944" rIns="121888" bIns="60944"/>
              <a:lstStyle/>
              <a:p>
                <a:pPr eaLnBrk="1" fontAlgn="auto" hangingPunct="1">
                  <a:spcBef>
                    <a:spcPts val="0"/>
                  </a:spcBef>
                  <a:spcAft>
                    <a:spcPts val="0"/>
                  </a:spcAft>
                  <a:defRPr/>
                </a:pPr>
                <a:endParaRPr lang="en-US" sz="3199">
                  <a:solidFill>
                    <a:prstClr val="black"/>
                  </a:solidFill>
                  <a:latin typeface="+mn-lt"/>
                  <a:ea typeface="+mn-ea"/>
                </a:endParaRPr>
              </a:p>
            </p:txBody>
          </p:sp>
          <p:sp>
            <p:nvSpPr>
              <p:cNvPr id="35" name="Oval 13"/>
              <p:cNvSpPr/>
              <p:nvPr/>
            </p:nvSpPr>
            <p:spPr>
              <a:xfrm>
                <a:off x="1218882" y="1600292"/>
                <a:ext cx="406292" cy="406982"/>
              </a:xfrm>
              <a:prstGeom prst="ellipse">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3199">
                  <a:solidFill>
                    <a:prstClr val="white"/>
                  </a:solidFill>
                </a:endParaRPr>
              </a:p>
            </p:txBody>
          </p:sp>
        </p:grpSp>
        <p:sp>
          <p:nvSpPr>
            <p:cNvPr id="31" name="矩形 4"/>
            <p:cNvSpPr>
              <a:spLocks noChangeArrowheads="1"/>
            </p:cNvSpPr>
            <p:nvPr/>
          </p:nvSpPr>
          <p:spPr bwMode="auto">
            <a:xfrm>
              <a:off x="1928161" y="1635809"/>
              <a:ext cx="299923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sz="2000" b="1" dirty="0" smtClean="0">
                  <a:solidFill>
                    <a:srgbClr val="FFC000"/>
                  </a:solidFill>
                </a:rPr>
                <a:t>学习目标</a:t>
              </a:r>
              <a:endParaRPr lang="zh-CN" altLang="en-US" sz="2000" b="1" dirty="0">
                <a:solidFill>
                  <a:srgbClr val="FFC000"/>
                </a:solidFill>
              </a:endParaRPr>
            </a:p>
          </p:txBody>
        </p:sp>
        <p:sp>
          <p:nvSpPr>
            <p:cNvPr id="32" name="TextBox 11"/>
            <p:cNvSpPr txBox="1">
              <a:spLocks noChangeArrowheads="1"/>
            </p:cNvSpPr>
            <p:nvPr/>
          </p:nvSpPr>
          <p:spPr bwMode="auto">
            <a:xfrm>
              <a:off x="1583043" y="2088149"/>
              <a:ext cx="4274382" cy="30445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800">
                  <a:solidFill>
                    <a:schemeClr val="tx1"/>
                  </a:solidFill>
                  <a:latin typeface="Calibri" pitchFamily="34" charset="0"/>
                  <a:ea typeface="宋体" pitchFamily="2" charset="-122"/>
                </a:defRPr>
              </a:lvl1pPr>
              <a:lvl2pPr marL="742950" indent="-285750">
                <a:defRPr sz="2400">
                  <a:solidFill>
                    <a:schemeClr val="tx1"/>
                  </a:solidFill>
                  <a:latin typeface="Calibri" pitchFamily="34" charset="0"/>
                  <a:ea typeface="宋体" pitchFamily="2" charset="-122"/>
                </a:defRPr>
              </a:lvl2pPr>
              <a:lvl3pPr>
                <a:defRPr sz="2000">
                  <a:solidFill>
                    <a:schemeClr val="tx1"/>
                  </a:solidFill>
                  <a:latin typeface="Calibri" pitchFamily="34" charset="0"/>
                  <a:ea typeface="宋体" pitchFamily="2" charset="-122"/>
                </a:defRPr>
              </a:lvl3pPr>
              <a:lvl4pPr>
                <a:defRPr>
                  <a:solidFill>
                    <a:schemeClr val="tx1"/>
                  </a:solidFill>
                  <a:latin typeface="Calibri" pitchFamily="34" charset="0"/>
                  <a:ea typeface="宋体" pitchFamily="2" charset="-122"/>
                </a:defRPr>
              </a:lvl4pPr>
              <a:lvl5pPr>
                <a:defRPr>
                  <a:solidFill>
                    <a:schemeClr val="tx1"/>
                  </a:solidFill>
                  <a:latin typeface="Calibri" pitchFamily="34" charset="0"/>
                  <a:ea typeface="宋体" pitchFamily="2" charset="-122"/>
                </a:defRPr>
              </a:lvl5pPr>
              <a:lvl6pPr eaLnBrk="0" fontAlgn="base" hangingPunct="0">
                <a:spcAft>
                  <a:spcPct val="0"/>
                </a:spcAft>
                <a:defRPr>
                  <a:solidFill>
                    <a:schemeClr val="tx1"/>
                  </a:solidFill>
                  <a:latin typeface="Calibri" pitchFamily="34" charset="0"/>
                  <a:ea typeface="宋体" pitchFamily="2" charset="-122"/>
                </a:defRPr>
              </a:lvl6pPr>
              <a:lvl7pPr eaLnBrk="0" fontAlgn="base" hangingPunct="0">
                <a:spcAft>
                  <a:spcPct val="0"/>
                </a:spcAft>
                <a:defRPr>
                  <a:solidFill>
                    <a:schemeClr val="tx1"/>
                  </a:solidFill>
                  <a:latin typeface="Calibri" pitchFamily="34" charset="0"/>
                  <a:ea typeface="宋体" pitchFamily="2" charset="-122"/>
                </a:defRPr>
              </a:lvl7pPr>
              <a:lvl8pPr eaLnBrk="0" fontAlgn="base" hangingPunct="0">
                <a:spcAft>
                  <a:spcPct val="0"/>
                </a:spcAft>
                <a:defRPr>
                  <a:solidFill>
                    <a:schemeClr val="tx1"/>
                  </a:solidFill>
                  <a:latin typeface="Calibri" pitchFamily="34" charset="0"/>
                  <a:ea typeface="宋体" pitchFamily="2" charset="-122"/>
                </a:defRPr>
              </a:lvl8pPr>
              <a:lvl9pPr eaLnBrk="0" fontAlgn="base" hangingPunct="0">
                <a:spcAft>
                  <a:spcPct val="0"/>
                </a:spcAft>
                <a:defRPr>
                  <a:solidFill>
                    <a:schemeClr val="tx1"/>
                  </a:solidFill>
                  <a:latin typeface="Calibri" pitchFamily="34" charset="0"/>
                  <a:ea typeface="宋体" pitchFamily="2" charset="-122"/>
                </a:defRPr>
              </a:lvl9pPr>
            </a:lstStyle>
            <a:p>
              <a:pPr indent="457200">
                <a:lnSpc>
                  <a:spcPct val="200000"/>
                </a:lnSpc>
              </a:pPr>
              <a:r>
                <a:rPr lang="zh-CN" altLang="en-US" sz="1600" dirty="0" smtClean="0">
                  <a:latin typeface="微软雅黑" pitchFamily="34" charset="-122"/>
                  <a:ea typeface="微软雅黑" pitchFamily="34" charset="-122"/>
                </a:rPr>
                <a:t>一、初识</a:t>
              </a:r>
              <a:r>
                <a:rPr lang="zh-CN" altLang="en-US" sz="1600" dirty="0">
                  <a:latin typeface="微软雅黑" pitchFamily="34" charset="-122"/>
                  <a:ea typeface="微软雅黑" pitchFamily="34" charset="-122"/>
                </a:rPr>
                <a:t>电力系统 </a:t>
              </a:r>
            </a:p>
            <a:p>
              <a:pPr indent="457200">
                <a:lnSpc>
                  <a:spcPct val="200000"/>
                </a:lnSpc>
              </a:pPr>
              <a:r>
                <a:rPr lang="zh-CN" altLang="en-US" sz="1600" dirty="0" smtClean="0">
                  <a:latin typeface="微软雅黑" pitchFamily="34" charset="-122"/>
                  <a:ea typeface="微软雅黑" pitchFamily="34" charset="-122"/>
                </a:rPr>
                <a:t>二、认识</a:t>
              </a:r>
              <a:r>
                <a:rPr lang="zh-CN" altLang="en-US" sz="1600" dirty="0">
                  <a:latin typeface="微软雅黑" pitchFamily="34" charset="-122"/>
                  <a:ea typeface="微软雅黑" pitchFamily="34" charset="-122"/>
                </a:rPr>
                <a:t>安全用电 </a:t>
              </a:r>
            </a:p>
            <a:p>
              <a:pPr indent="457200">
                <a:lnSpc>
                  <a:spcPct val="200000"/>
                </a:lnSpc>
              </a:pPr>
              <a:r>
                <a:rPr lang="zh-CN" altLang="en-US" sz="1600" dirty="0" smtClean="0">
                  <a:latin typeface="微软雅黑" pitchFamily="34" charset="-122"/>
                  <a:ea typeface="微软雅黑" pitchFamily="34" charset="-122"/>
                </a:rPr>
                <a:t>三、掌握</a:t>
              </a:r>
              <a:r>
                <a:rPr lang="zh-CN" altLang="en-US" sz="1600" dirty="0">
                  <a:latin typeface="微软雅黑" pitchFamily="34" charset="-122"/>
                  <a:ea typeface="微软雅黑" pitchFamily="34" charset="-122"/>
                </a:rPr>
                <a:t>触电现场的抢救 </a:t>
              </a:r>
            </a:p>
            <a:p>
              <a:pPr indent="457200">
                <a:lnSpc>
                  <a:spcPct val="200000"/>
                </a:lnSpc>
              </a:pPr>
              <a:r>
                <a:rPr lang="zh-CN" altLang="en-US" sz="1600" dirty="0" smtClean="0">
                  <a:latin typeface="微软雅黑" pitchFamily="34" charset="-122"/>
                  <a:ea typeface="微软雅黑" pitchFamily="34" charset="-122"/>
                </a:rPr>
                <a:t>四、认识</a:t>
              </a:r>
              <a:r>
                <a:rPr lang="zh-CN" altLang="en-US" sz="1600" dirty="0">
                  <a:latin typeface="微软雅黑" pitchFamily="34" charset="-122"/>
                  <a:ea typeface="微软雅黑" pitchFamily="34" charset="-122"/>
                </a:rPr>
                <a:t>电气火灾 </a:t>
              </a:r>
            </a:p>
            <a:p>
              <a:pPr indent="457200">
                <a:lnSpc>
                  <a:spcPct val="200000"/>
                </a:lnSpc>
              </a:pPr>
              <a:r>
                <a:rPr lang="zh-CN" altLang="en-US" sz="1600" dirty="0" smtClean="0">
                  <a:latin typeface="微软雅黑" pitchFamily="34" charset="-122"/>
                  <a:ea typeface="微软雅黑" pitchFamily="34" charset="-122"/>
                </a:rPr>
                <a:t>五、认识</a:t>
              </a:r>
              <a:r>
                <a:rPr lang="zh-CN" altLang="en-US" sz="1600" dirty="0">
                  <a:latin typeface="微软雅黑" pitchFamily="34" charset="-122"/>
                  <a:ea typeface="微软雅黑" pitchFamily="34" charset="-122"/>
                </a:rPr>
                <a:t>接地装置 </a:t>
              </a:r>
            </a:p>
            <a:p>
              <a:pPr indent="457200">
                <a:lnSpc>
                  <a:spcPct val="200000"/>
                </a:lnSpc>
              </a:pPr>
              <a:r>
                <a:rPr lang="zh-CN" altLang="en-US" sz="1600" dirty="0" smtClean="0">
                  <a:latin typeface="微软雅黑" pitchFamily="34" charset="-122"/>
                  <a:ea typeface="微软雅黑" pitchFamily="34" charset="-122"/>
                </a:rPr>
                <a:t>六、技能</a:t>
              </a:r>
              <a:r>
                <a:rPr lang="zh-CN" altLang="en-US" sz="1600" dirty="0">
                  <a:latin typeface="微软雅黑" pitchFamily="34" charset="-122"/>
                  <a:ea typeface="微软雅黑" pitchFamily="34" charset="-122"/>
                </a:rPr>
                <a:t>训练</a:t>
              </a:r>
            </a:p>
          </p:txBody>
        </p:sp>
      </p:grpSp>
      <p:pic>
        <p:nvPicPr>
          <p:cNvPr id="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538572" y="1674000"/>
            <a:ext cx="2980603" cy="3771375"/>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829130634"/>
      </p:ext>
    </p:extLst>
  </p:cSld>
  <p:clrMapOvr>
    <a:masterClrMapping/>
  </p:clrMapOvr>
  <mc:AlternateContent xmlns:mc="http://schemas.openxmlformats.org/markup-compatibility/2006" xmlns:p14="http://schemas.microsoft.com/office/powerpoint/2010/main">
    <mc:Choice Requires="p14">
      <p:transition spd="slow" p14:dur="1300">
        <p14:pan/>
      </p:transition>
    </mc:Choice>
    <mc:Fallback xmlns="">
      <p:transition spd="slow">
        <p:fade/>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id="{267F1600-FE51-455B-BCF6-15AC14DBBF1D}"/>
              </a:ext>
            </a:extLst>
          </p:cNvPr>
          <p:cNvSpPr/>
          <p:nvPr/>
        </p:nvSpPr>
        <p:spPr>
          <a:xfrm>
            <a:off x="3938935" y="4581128"/>
            <a:ext cx="4752528" cy="1872208"/>
          </a:xfrm>
          <a:prstGeom prst="rect">
            <a:avLst/>
          </a:prstGeom>
          <a:solidFill>
            <a:srgbClr val="F8F8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Tree>
    <p:extLst>
      <p:ext uri="{BB962C8B-B14F-4D97-AF65-F5344CB8AC3E}">
        <p14:creationId xmlns:p14="http://schemas.microsoft.com/office/powerpoint/2010/main" val="2249898910"/>
      </p:ext>
    </p:extLst>
  </p:cSld>
  <p:clrMapOvr>
    <a:masterClrMapping/>
  </p:clrMapOvr>
  <mc:AlternateContent xmlns:mc="http://schemas.openxmlformats.org/markup-compatibility/2006" xmlns:p14="http://schemas.microsoft.com/office/powerpoint/2010/main">
    <mc:Choice Requires="p14">
      <p:transition spd="slow" p14:dur="1300">
        <p14:pan/>
      </p:transition>
    </mc:Choice>
    <mc:Fallback xmlns="">
      <p:transition spd="slow">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p:cNvCxnSpPr>
            <a:stCxn id="9" idx="6"/>
          </p:cNvCxnSpPr>
          <p:nvPr/>
        </p:nvCxnSpPr>
        <p:spPr>
          <a:xfrm>
            <a:off x="3902931" y="3429000"/>
            <a:ext cx="5436004" cy="0"/>
          </a:xfrm>
          <a:prstGeom prst="line">
            <a:avLst/>
          </a:prstGeom>
          <a:noFill/>
          <a:ln w="57150">
            <a:solidFill>
              <a:srgbClr val="FF9300"/>
            </a:solidFill>
            <a:tailEnd type="triangle"/>
          </a:ln>
        </p:spPr>
        <p:style>
          <a:lnRef idx="2">
            <a:schemeClr val="accent1">
              <a:shade val="50000"/>
            </a:schemeClr>
          </a:lnRef>
          <a:fillRef idx="1">
            <a:schemeClr val="accent1"/>
          </a:fillRef>
          <a:effectRef idx="0">
            <a:schemeClr val="accent1"/>
          </a:effectRef>
          <a:fontRef idx="minor">
            <a:schemeClr val="lt1"/>
          </a:fontRef>
        </p:style>
      </p:cxnSp>
      <p:sp>
        <p:nvSpPr>
          <p:cNvPr id="5" name="TextBox 8"/>
          <p:cNvSpPr txBox="1"/>
          <p:nvPr/>
        </p:nvSpPr>
        <p:spPr>
          <a:xfrm>
            <a:off x="4155559" y="2708921"/>
            <a:ext cx="5111903" cy="646331"/>
          </a:xfrm>
          <a:prstGeom prst="rect">
            <a:avLst/>
          </a:prstGeom>
          <a:noFill/>
        </p:spPr>
        <p:txBody>
          <a:bodyPr wrap="square" rtlCol="0">
            <a:spAutoFit/>
          </a:bodyPr>
          <a:lstStyle/>
          <a:p>
            <a:r>
              <a:rPr lang="zh-CN" altLang="en-US" sz="3600" b="1" dirty="0" smtClean="0">
                <a:solidFill>
                  <a:prstClr val="black">
                    <a:lumMod val="65000"/>
                    <a:lumOff val="35000"/>
                  </a:prstClr>
                </a:solidFill>
                <a:latin typeface="微软雅黑" pitchFamily="34" charset="-122"/>
                <a:ea typeface="微软雅黑" pitchFamily="34" charset="-122"/>
              </a:rPr>
              <a:t>理论知识</a:t>
            </a:r>
            <a:endParaRPr lang="zh-CN" altLang="en-US" sz="3600" b="1" dirty="0">
              <a:solidFill>
                <a:prstClr val="black">
                  <a:lumMod val="65000"/>
                  <a:lumOff val="35000"/>
                </a:prstClr>
              </a:solidFill>
              <a:latin typeface="微软雅黑" pitchFamily="34" charset="-122"/>
              <a:ea typeface="微软雅黑" pitchFamily="34" charset="-122"/>
            </a:endParaRPr>
          </a:p>
        </p:txBody>
      </p:sp>
      <p:sp>
        <p:nvSpPr>
          <p:cNvPr id="9" name="椭圆 8"/>
          <p:cNvSpPr/>
          <p:nvPr/>
        </p:nvSpPr>
        <p:spPr>
          <a:xfrm>
            <a:off x="2102731" y="2528900"/>
            <a:ext cx="1800200" cy="1800200"/>
          </a:xfrm>
          <a:prstGeom prst="ellipse">
            <a:avLst/>
          </a:prstGeom>
          <a:solidFill>
            <a:srgbClr val="FF9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 name="燕尾形 10"/>
          <p:cNvSpPr/>
          <p:nvPr/>
        </p:nvSpPr>
        <p:spPr>
          <a:xfrm>
            <a:off x="2606831" y="2907000"/>
            <a:ext cx="792000" cy="1044000"/>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endParaRPr>
          </a:p>
        </p:txBody>
      </p:sp>
    </p:spTree>
    <p:extLst>
      <p:ext uri="{BB962C8B-B14F-4D97-AF65-F5344CB8AC3E}">
        <p14:creationId xmlns:p14="http://schemas.microsoft.com/office/powerpoint/2010/main" val="1785424278"/>
      </p:ext>
    </p:extLst>
  </p:cSld>
  <p:clrMapOvr>
    <a:masterClrMapping/>
  </p:clrMapOvr>
  <mc:AlternateContent xmlns:mc="http://schemas.openxmlformats.org/markup-compatibility/2006" xmlns:p14="http://schemas.microsoft.com/office/powerpoint/2010/main">
    <mc:Choice Requires="p14">
      <p:transition spd="slow" p14:dur="1300">
        <p14:pan/>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63" presetClass="path" presetSubtype="0" accel="50000" fill="hold" grpId="1" nodeType="withEffect" p14:presetBounceEnd="64000">
                                      <p:stCondLst>
                                        <p:cond delay="0"/>
                                      </p:stCondLst>
                                      <p:childTnLst>
                                        <p:animMotion origin="layout" path="M -0.87919 -4.81481E-6 L -3.14501E-6 -4.81481E-6 " pathEditMode="relative" rAng="0" ptsTypes="AA" p14:bounceEnd="64000">
                                          <p:cBhvr>
                                            <p:cTn id="9" dur="500" fill="hold"/>
                                            <p:tgtEl>
                                              <p:spTgt spid="5"/>
                                            </p:tgtEl>
                                            <p:attrNameLst>
                                              <p:attrName>ppt_x</p:attrName>
                                              <p:attrName>ppt_y</p:attrName>
                                            </p:attrNameLst>
                                          </p:cBhvr>
                                          <p:rCtr x="4396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63" presetClass="path" presetSubtype="0" accel="50000" fill="hold" grpId="1" nodeType="withEffect">
                                      <p:stCondLst>
                                        <p:cond delay="0"/>
                                      </p:stCondLst>
                                      <p:childTnLst>
                                        <p:animMotion origin="layout" path="M -0.87919 -4.81481E-6 L -3.14501E-6 -4.81481E-6 " pathEditMode="relative" rAng="0" ptsTypes="AA">
                                          <p:cBhvr>
                                            <p:cTn id="9" dur="500" fill="hold"/>
                                            <p:tgtEl>
                                              <p:spTgt spid="5"/>
                                            </p:tgtEl>
                                            <p:attrNameLst>
                                              <p:attrName>ppt_x</p:attrName>
                                              <p:attrName>ppt_y</p:attrName>
                                            </p:attrNameLst>
                                          </p:cBhvr>
                                          <p:rCtr x="4396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Lst>
      </p:timing>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058615" y="1196752"/>
            <a:ext cx="9901100" cy="1338828"/>
          </a:xfrm>
          <a:prstGeom prst="rect">
            <a:avLst/>
          </a:prstGeom>
        </p:spPr>
        <p:txBody>
          <a:bodyPr wrap="square">
            <a:spAutoFit/>
          </a:bodyPr>
          <a:lstStyle/>
          <a:p>
            <a:pPr indent="532800" algn="just">
              <a:lnSpc>
                <a:spcPct val="150000"/>
              </a:lnSpc>
              <a:spcAft>
                <a:spcPts val="0"/>
              </a:spcAft>
            </a:pPr>
            <a:r>
              <a:rPr lang="zh-CN" altLang="en-US" b="1" dirty="0">
                <a:solidFill>
                  <a:srgbClr val="5F5E5C"/>
                </a:solidFill>
                <a:latin typeface="微软雅黑" pitchFamily="34" charset="-122"/>
                <a:ea typeface="微软雅黑" pitchFamily="34" charset="-122"/>
              </a:rPr>
              <a:t>一</a:t>
            </a:r>
            <a:r>
              <a:rPr lang="zh-CN" altLang="en-US" b="1" dirty="0">
                <a:solidFill>
                  <a:srgbClr val="5F5E5C"/>
                </a:solidFill>
                <a:latin typeface="微软雅黑" pitchFamily="34" charset="-122"/>
                <a:ea typeface="微软雅黑" pitchFamily="34" charset="-122"/>
              </a:rPr>
              <a:t>、初识电力系统</a:t>
            </a:r>
          </a:p>
          <a:p>
            <a:pPr indent="532800" algn="just">
              <a:lnSpc>
                <a:spcPct val="150000"/>
              </a:lnSpc>
              <a:spcAft>
                <a:spcPts val="0"/>
              </a:spcAft>
            </a:pPr>
            <a:r>
              <a:rPr lang="zh-CN" altLang="en-US" dirty="0">
                <a:solidFill>
                  <a:srgbClr val="5F5E5C"/>
                </a:solidFill>
                <a:latin typeface="微软雅黑" pitchFamily="34" charset="-122"/>
                <a:ea typeface="微软雅黑" pitchFamily="34" charset="-122"/>
              </a:rPr>
              <a:t>电能从生产到消费一般要经过发电、输电、配电和用电</a:t>
            </a:r>
            <a:r>
              <a:rPr lang="en-US" altLang="zh-CN" dirty="0">
                <a:solidFill>
                  <a:srgbClr val="5F5E5C"/>
                </a:solidFill>
                <a:latin typeface="微软雅黑" pitchFamily="34" charset="-122"/>
                <a:ea typeface="微软雅黑" pitchFamily="34" charset="-122"/>
              </a:rPr>
              <a:t>4</a:t>
            </a:r>
            <a:r>
              <a:rPr lang="zh-CN" altLang="en-US" dirty="0">
                <a:solidFill>
                  <a:srgbClr val="5F5E5C"/>
                </a:solidFill>
                <a:latin typeface="微软雅黑" pitchFamily="34" charset="-122"/>
                <a:ea typeface="微软雅黑" pitchFamily="34" charset="-122"/>
              </a:rPr>
              <a:t>个环节，即电由发电厂发出，通过输电和配电将其送给用户使用，如</a:t>
            </a:r>
            <a:r>
              <a:rPr lang="zh-CN" altLang="en-US" dirty="0" smtClean="0">
                <a:solidFill>
                  <a:srgbClr val="5F5E5C"/>
                </a:solidFill>
                <a:latin typeface="微软雅黑" pitchFamily="34" charset="-122"/>
                <a:ea typeface="微软雅黑" pitchFamily="34" charset="-122"/>
              </a:rPr>
              <a:t>图所示。</a:t>
            </a:r>
            <a:endParaRPr lang="zh-CN" altLang="en-US" dirty="0">
              <a:solidFill>
                <a:srgbClr val="5F5E5C"/>
              </a:solidFill>
              <a:latin typeface="微软雅黑" pitchFamily="34" charset="-122"/>
              <a:ea typeface="微软雅黑" pitchFamily="34" charset="-122"/>
            </a:endParaRPr>
          </a:p>
        </p:txBody>
      </p:sp>
      <p:sp>
        <p:nvSpPr>
          <p:cNvPr id="18" name="TextBox 8"/>
          <p:cNvSpPr txBox="1"/>
          <p:nvPr/>
        </p:nvSpPr>
        <p:spPr>
          <a:xfrm>
            <a:off x="1274639" y="144000"/>
            <a:ext cx="5328592" cy="430887"/>
          </a:xfrm>
          <a:prstGeom prst="rect">
            <a:avLst/>
          </a:prstGeom>
          <a:noFill/>
        </p:spPr>
        <p:txBody>
          <a:bodyPr wrap="square" rtlCol="0">
            <a:spAutoFit/>
          </a:bodyPr>
          <a:lstStyle/>
          <a:p>
            <a:r>
              <a:rPr lang="zh-CN" altLang="en-US" sz="2200" dirty="0">
                <a:solidFill>
                  <a:schemeClr val="tx1">
                    <a:lumMod val="65000"/>
                    <a:lumOff val="35000"/>
                  </a:schemeClr>
                </a:solidFill>
                <a:latin typeface="华康俪金黑W8(P)" pitchFamily="34" charset="-122"/>
                <a:ea typeface="华康俪金黑W8(P)" pitchFamily="34" charset="-122"/>
              </a:rPr>
              <a:t>任务六：安全知识</a:t>
            </a:r>
            <a:endParaRPr lang="zh-CN" altLang="en-US" sz="2200" dirty="0">
              <a:solidFill>
                <a:schemeClr val="tx1">
                  <a:lumMod val="65000"/>
                  <a:lumOff val="35000"/>
                </a:schemeClr>
              </a:solidFill>
              <a:latin typeface="华康俪金黑W8(P)" pitchFamily="34" charset="-122"/>
              <a:ea typeface="华康俪金黑W8(P)" pitchFamily="34" charset="-122"/>
            </a:endParaRPr>
          </a:p>
        </p:txBody>
      </p:sp>
      <p:pic>
        <p:nvPicPr>
          <p:cNvPr id="6" name="Picture 2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444175" y="2662337"/>
            <a:ext cx="5717060" cy="3961663"/>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214543188"/>
      </p:ext>
    </p:extLst>
  </p:cSld>
  <p:clrMapOvr>
    <a:masterClrMapping/>
  </p:clrMapOvr>
  <mc:AlternateContent xmlns:mc="http://schemas.openxmlformats.org/markup-compatibility/2006" xmlns:p14="http://schemas.microsoft.com/office/powerpoint/2010/main">
    <mc:Choice Requires="p14">
      <p:transition spd="slow" p14:dur="1300">
        <p14:pan/>
      </p:transition>
    </mc:Choice>
    <mc:Fallback xmlns="">
      <p:transition spd="slow">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058615" y="1196752"/>
            <a:ext cx="9901100" cy="1705403"/>
          </a:xfrm>
          <a:prstGeom prst="rect">
            <a:avLst/>
          </a:prstGeom>
        </p:spPr>
        <p:txBody>
          <a:bodyPr wrap="square">
            <a:spAutoFit/>
          </a:bodyPr>
          <a:lstStyle/>
          <a:p>
            <a:pPr indent="532800" algn="just">
              <a:lnSpc>
                <a:spcPct val="150000"/>
              </a:lnSpc>
              <a:spcAft>
                <a:spcPts val="0"/>
              </a:spcAft>
            </a:pPr>
            <a:r>
              <a:rPr lang="zh-CN" altLang="en-US" dirty="0">
                <a:solidFill>
                  <a:srgbClr val="5F5E5C"/>
                </a:solidFill>
                <a:latin typeface="微软雅黑" pitchFamily="34" charset="-122"/>
                <a:ea typeface="微软雅黑" pitchFamily="34" charset="-122"/>
              </a:rPr>
              <a:t>输电和配电设施都包括变电站和线路等设备。所有的输电设备连接起来组成输电网，也称为输电系统。从输电网到用户之间的配电设备组成的网络，称为配电网，也称配电系统。 </a:t>
            </a:r>
          </a:p>
          <a:p>
            <a:pPr indent="532800" algn="just">
              <a:lnSpc>
                <a:spcPct val="150000"/>
              </a:lnSpc>
              <a:spcAft>
                <a:spcPts val="0"/>
              </a:spcAft>
            </a:pPr>
            <a:r>
              <a:rPr lang="zh-CN" altLang="en-US" dirty="0">
                <a:solidFill>
                  <a:srgbClr val="5F5E5C"/>
                </a:solidFill>
                <a:latin typeface="微软雅黑" pitchFamily="34" charset="-122"/>
                <a:ea typeface="微软雅黑" pitchFamily="34" charset="-122"/>
              </a:rPr>
              <a:t>输电系统和配电系统再加上发电厂和用电设备统称为电力系统。输电网和配电网统称为电网，电网是电力系统的重要组成部分。</a:t>
            </a:r>
          </a:p>
        </p:txBody>
      </p:sp>
      <p:sp>
        <p:nvSpPr>
          <p:cNvPr id="18" name="TextBox 8"/>
          <p:cNvSpPr txBox="1"/>
          <p:nvPr/>
        </p:nvSpPr>
        <p:spPr>
          <a:xfrm>
            <a:off x="1274639" y="144000"/>
            <a:ext cx="5328592" cy="769441"/>
          </a:xfrm>
          <a:prstGeom prst="rect">
            <a:avLst/>
          </a:prstGeom>
          <a:noFill/>
        </p:spPr>
        <p:txBody>
          <a:bodyPr wrap="square" rtlCol="0">
            <a:spAutoFit/>
          </a:bodyPr>
          <a:lstStyle/>
          <a:p>
            <a:r>
              <a:rPr lang="zh-CN" altLang="en-US" sz="2200" dirty="0">
                <a:solidFill>
                  <a:schemeClr val="tx1">
                    <a:lumMod val="65000"/>
                    <a:lumOff val="35000"/>
                  </a:schemeClr>
                </a:solidFill>
                <a:latin typeface="华康俪金黑W8(P)" pitchFamily="34" charset="-122"/>
                <a:ea typeface="华康俪金黑W8(P)" pitchFamily="34" charset="-122"/>
              </a:rPr>
              <a:t>任务六：安全知识</a:t>
            </a:r>
          </a:p>
          <a:p>
            <a:endParaRPr lang="zh-CN" altLang="en-US" sz="2200" dirty="0">
              <a:solidFill>
                <a:schemeClr val="tx1">
                  <a:lumMod val="65000"/>
                  <a:lumOff val="35000"/>
                </a:schemeClr>
              </a:solidFill>
              <a:latin typeface="华康俪金黑W8(P)" pitchFamily="34" charset="-122"/>
              <a:ea typeface="华康俪金黑W8(P)" pitchFamily="34" charset="-122"/>
            </a:endParaRPr>
          </a:p>
        </p:txBody>
      </p:sp>
    </p:spTree>
    <p:extLst>
      <p:ext uri="{BB962C8B-B14F-4D97-AF65-F5344CB8AC3E}">
        <p14:creationId xmlns:p14="http://schemas.microsoft.com/office/powerpoint/2010/main" val="496411299"/>
      </p:ext>
    </p:extLst>
  </p:cSld>
  <p:clrMapOvr>
    <a:masterClrMapping/>
  </p:clrMapOvr>
  <mc:AlternateContent xmlns:mc="http://schemas.openxmlformats.org/markup-compatibility/2006" xmlns:p14="http://schemas.microsoft.com/office/powerpoint/2010/main">
    <mc:Choice Requires="p14">
      <p:transition spd="slow" p14:dur="1300">
        <p14:pan/>
      </p:transition>
    </mc:Choice>
    <mc:Fallback xmlns="">
      <p:transition spd="slow">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058615" y="1196752"/>
            <a:ext cx="9901100" cy="923330"/>
          </a:xfrm>
          <a:prstGeom prst="rect">
            <a:avLst/>
          </a:prstGeom>
        </p:spPr>
        <p:txBody>
          <a:bodyPr wrap="square">
            <a:spAutoFit/>
          </a:bodyPr>
          <a:lstStyle/>
          <a:p>
            <a:pPr indent="532800" algn="just">
              <a:lnSpc>
                <a:spcPct val="150000"/>
              </a:lnSpc>
              <a:spcAft>
                <a:spcPts val="0"/>
              </a:spcAft>
            </a:pPr>
            <a:r>
              <a:rPr lang="zh-CN" altLang="en-US" b="1" dirty="0" smtClean="0">
                <a:solidFill>
                  <a:srgbClr val="5F5E5C"/>
                </a:solidFill>
                <a:latin typeface="微软雅黑" pitchFamily="34" charset="-122"/>
                <a:ea typeface="微软雅黑" pitchFamily="34" charset="-122"/>
              </a:rPr>
              <a:t>（一）发电</a:t>
            </a:r>
            <a:r>
              <a:rPr lang="zh-CN" altLang="en-US" b="1" dirty="0">
                <a:solidFill>
                  <a:srgbClr val="5F5E5C"/>
                </a:solidFill>
                <a:latin typeface="微软雅黑" pitchFamily="34" charset="-122"/>
                <a:ea typeface="微软雅黑" pitchFamily="34" charset="-122"/>
              </a:rPr>
              <a:t>： </a:t>
            </a:r>
            <a:endParaRPr lang="zh-CN" altLang="en-US" b="1" dirty="0">
              <a:solidFill>
                <a:srgbClr val="5F5E5C"/>
              </a:solidFill>
              <a:latin typeface="微软雅黑" pitchFamily="34" charset="-122"/>
              <a:ea typeface="微软雅黑" pitchFamily="34" charset="-122"/>
            </a:endParaRPr>
          </a:p>
          <a:p>
            <a:pPr indent="532800" algn="just">
              <a:lnSpc>
                <a:spcPct val="150000"/>
              </a:lnSpc>
              <a:spcAft>
                <a:spcPts val="0"/>
              </a:spcAft>
            </a:pPr>
            <a:r>
              <a:rPr lang="zh-CN" altLang="en-US" dirty="0">
                <a:solidFill>
                  <a:srgbClr val="5F5E5C"/>
                </a:solidFill>
                <a:latin typeface="微软雅黑" pitchFamily="34" charset="-122"/>
                <a:ea typeface="微软雅黑" pitchFamily="34" charset="-122"/>
              </a:rPr>
              <a:t>电能的生产主要来自各种类型的发电厂，发电方式多种多样，如</a:t>
            </a:r>
            <a:r>
              <a:rPr lang="zh-CN" altLang="en-US" dirty="0" smtClean="0">
                <a:solidFill>
                  <a:srgbClr val="5F5E5C"/>
                </a:solidFill>
                <a:latin typeface="微软雅黑" pitchFamily="34" charset="-122"/>
                <a:ea typeface="微软雅黑" pitchFamily="34" charset="-122"/>
              </a:rPr>
              <a:t>表所</a:t>
            </a:r>
            <a:r>
              <a:rPr lang="zh-CN" altLang="en-US" dirty="0">
                <a:solidFill>
                  <a:srgbClr val="5F5E5C"/>
                </a:solidFill>
                <a:latin typeface="微软雅黑" pitchFamily="34" charset="-122"/>
                <a:ea typeface="微软雅黑" pitchFamily="34" charset="-122"/>
              </a:rPr>
              <a:t>示</a:t>
            </a:r>
            <a:r>
              <a:rPr lang="zh-CN" altLang="en-US" dirty="0" smtClean="0">
                <a:solidFill>
                  <a:srgbClr val="5F5E5C"/>
                </a:solidFill>
                <a:latin typeface="微软雅黑" pitchFamily="34" charset="-122"/>
                <a:ea typeface="微软雅黑" pitchFamily="34" charset="-122"/>
              </a:rPr>
              <a:t>。</a:t>
            </a:r>
            <a:endParaRPr lang="zh-CN" altLang="en-US" dirty="0">
              <a:solidFill>
                <a:srgbClr val="5F5E5C"/>
              </a:solidFill>
              <a:latin typeface="微软雅黑" pitchFamily="34" charset="-122"/>
              <a:ea typeface="微软雅黑" pitchFamily="34" charset="-122"/>
            </a:endParaRPr>
          </a:p>
        </p:txBody>
      </p:sp>
      <p:sp>
        <p:nvSpPr>
          <p:cNvPr id="18" name="TextBox 8"/>
          <p:cNvSpPr txBox="1"/>
          <p:nvPr/>
        </p:nvSpPr>
        <p:spPr>
          <a:xfrm>
            <a:off x="1274639" y="144000"/>
            <a:ext cx="5328592" cy="430887"/>
          </a:xfrm>
          <a:prstGeom prst="rect">
            <a:avLst/>
          </a:prstGeom>
          <a:noFill/>
        </p:spPr>
        <p:txBody>
          <a:bodyPr wrap="square" rtlCol="0">
            <a:spAutoFit/>
          </a:bodyPr>
          <a:lstStyle/>
          <a:p>
            <a:r>
              <a:rPr lang="zh-CN" altLang="en-US" sz="2200" dirty="0">
                <a:solidFill>
                  <a:schemeClr val="tx1">
                    <a:lumMod val="65000"/>
                    <a:lumOff val="35000"/>
                  </a:schemeClr>
                </a:solidFill>
                <a:latin typeface="华康俪金黑W8(P)" pitchFamily="34" charset="-122"/>
                <a:ea typeface="华康俪金黑W8(P)" pitchFamily="34" charset="-122"/>
              </a:rPr>
              <a:t>任务六：安全知识</a:t>
            </a:r>
            <a:endParaRPr lang="zh-CN" altLang="en-US" sz="2200" dirty="0">
              <a:solidFill>
                <a:schemeClr val="tx1">
                  <a:lumMod val="65000"/>
                  <a:lumOff val="35000"/>
                </a:schemeClr>
              </a:solidFill>
              <a:latin typeface="华康俪金黑W8(P)" pitchFamily="34" charset="-122"/>
              <a:ea typeface="华康俪金黑W8(P)" pitchFamily="34" charset="-122"/>
            </a:endParaRPr>
          </a:p>
        </p:txBody>
      </p:sp>
      <p:pic>
        <p:nvPicPr>
          <p:cNvPr id="3075"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961194" y="2213999"/>
            <a:ext cx="6095942" cy="44366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89884482"/>
      </p:ext>
    </p:extLst>
  </p:cSld>
  <p:clrMapOvr>
    <a:masterClrMapping/>
  </p:clrMapOvr>
  <mc:AlternateContent xmlns:mc="http://schemas.openxmlformats.org/markup-compatibility/2006" xmlns:p14="http://schemas.microsoft.com/office/powerpoint/2010/main">
    <mc:Choice Requires="p14">
      <p:transition spd="slow" p14:dur="1300">
        <p14:pan/>
      </p:transition>
    </mc:Choice>
    <mc:Fallback xmlns="">
      <p:transition spd="slow">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058615" y="1134000"/>
            <a:ext cx="9901100" cy="458908"/>
          </a:xfrm>
          <a:prstGeom prst="rect">
            <a:avLst/>
          </a:prstGeom>
        </p:spPr>
        <p:txBody>
          <a:bodyPr wrap="square">
            <a:spAutoFit/>
          </a:bodyPr>
          <a:lstStyle/>
          <a:p>
            <a:pPr indent="532800" algn="just">
              <a:lnSpc>
                <a:spcPct val="150000"/>
              </a:lnSpc>
              <a:spcAft>
                <a:spcPts val="0"/>
              </a:spcAft>
            </a:pPr>
            <a:r>
              <a:rPr lang="zh-CN" altLang="en-US" dirty="0">
                <a:solidFill>
                  <a:srgbClr val="5F5E5C"/>
                </a:solidFill>
                <a:latin typeface="微软雅黑" pitchFamily="34" charset="-122"/>
                <a:ea typeface="微软雅黑" pitchFamily="34" charset="-122"/>
              </a:rPr>
              <a:t>目前大规模的发电方式主要还是火力发电、水力发电和核能发电，如</a:t>
            </a:r>
            <a:r>
              <a:rPr lang="zh-CN" altLang="en-US" dirty="0" smtClean="0">
                <a:solidFill>
                  <a:srgbClr val="5F5E5C"/>
                </a:solidFill>
                <a:latin typeface="微软雅黑" pitchFamily="34" charset="-122"/>
                <a:ea typeface="微软雅黑" pitchFamily="34" charset="-122"/>
              </a:rPr>
              <a:t>图所</a:t>
            </a:r>
            <a:r>
              <a:rPr lang="zh-CN" altLang="en-US" dirty="0">
                <a:solidFill>
                  <a:srgbClr val="5F5E5C"/>
                </a:solidFill>
                <a:latin typeface="微软雅黑" pitchFamily="34" charset="-122"/>
                <a:ea typeface="微软雅黑" pitchFamily="34" charset="-122"/>
              </a:rPr>
              <a:t>示。 </a:t>
            </a:r>
          </a:p>
        </p:txBody>
      </p:sp>
      <p:sp>
        <p:nvSpPr>
          <p:cNvPr id="18" name="TextBox 8"/>
          <p:cNvSpPr txBox="1"/>
          <p:nvPr/>
        </p:nvSpPr>
        <p:spPr>
          <a:xfrm>
            <a:off x="1274639" y="144000"/>
            <a:ext cx="5328592" cy="430887"/>
          </a:xfrm>
          <a:prstGeom prst="rect">
            <a:avLst/>
          </a:prstGeom>
          <a:noFill/>
        </p:spPr>
        <p:txBody>
          <a:bodyPr wrap="square" rtlCol="0">
            <a:spAutoFit/>
          </a:bodyPr>
          <a:lstStyle/>
          <a:p>
            <a:r>
              <a:rPr lang="zh-CN" altLang="en-US" sz="2200" dirty="0">
                <a:solidFill>
                  <a:schemeClr val="tx1">
                    <a:lumMod val="65000"/>
                    <a:lumOff val="35000"/>
                  </a:schemeClr>
                </a:solidFill>
                <a:latin typeface="华康俪金黑W8(P)" pitchFamily="34" charset="-122"/>
                <a:ea typeface="华康俪金黑W8(P)" pitchFamily="34" charset="-122"/>
              </a:rPr>
              <a:t>任务六：安全知识</a:t>
            </a:r>
            <a:endParaRPr lang="zh-CN" altLang="en-US" sz="2200" dirty="0">
              <a:solidFill>
                <a:schemeClr val="tx1">
                  <a:lumMod val="65000"/>
                  <a:lumOff val="35000"/>
                </a:schemeClr>
              </a:solidFill>
              <a:latin typeface="华康俪金黑W8(P)" pitchFamily="34" charset="-122"/>
              <a:ea typeface="华康俪金黑W8(P)" pitchFamily="34" charset="-122"/>
            </a:endParaRPr>
          </a:p>
        </p:txBody>
      </p:sp>
      <p:pic>
        <p:nvPicPr>
          <p:cNvPr id="6" name="Picture 11" descr="3925"/>
          <p:cNvPicPr>
            <a:picLocks noChangeAspect="1" noChangeArrowheads="1"/>
          </p:cNvPicPr>
          <p:nvPr/>
        </p:nvPicPr>
        <p:blipFill>
          <a:blip r:embed="rId2">
            <a:lum contrast="18000"/>
            <a:extLst>
              <a:ext uri="{28A0092B-C50C-407E-A947-70E740481C1C}">
                <a14:useLocalDpi xmlns:a14="http://schemas.microsoft.com/office/drawing/2010/main" val="0"/>
              </a:ext>
            </a:extLst>
          </a:blip>
          <a:srcRect/>
          <a:stretch>
            <a:fillRect/>
          </a:stretch>
        </p:blipFill>
        <p:spPr bwMode="auto">
          <a:xfrm>
            <a:off x="1272043" y="1674000"/>
            <a:ext cx="9504362" cy="4048125"/>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矩形 6"/>
          <p:cNvSpPr/>
          <p:nvPr/>
        </p:nvSpPr>
        <p:spPr>
          <a:xfrm>
            <a:off x="1058615" y="5794593"/>
            <a:ext cx="9901100" cy="874407"/>
          </a:xfrm>
          <a:prstGeom prst="rect">
            <a:avLst/>
          </a:prstGeom>
        </p:spPr>
        <p:txBody>
          <a:bodyPr wrap="square">
            <a:spAutoFit/>
          </a:bodyPr>
          <a:lstStyle/>
          <a:p>
            <a:pPr indent="532800" algn="just">
              <a:lnSpc>
                <a:spcPct val="150000"/>
              </a:lnSpc>
              <a:spcAft>
                <a:spcPts val="0"/>
              </a:spcAft>
            </a:pPr>
            <a:r>
              <a:rPr lang="zh-CN" altLang="en-US" dirty="0">
                <a:solidFill>
                  <a:srgbClr val="5F5E5C"/>
                </a:solidFill>
                <a:latin typeface="微软雅黑" pitchFamily="34" charset="-122"/>
                <a:ea typeface="微软雅黑" pitchFamily="34" charset="-122"/>
              </a:rPr>
              <a:t>电厂发出的电一般是三相交流电，其电压等级有</a:t>
            </a:r>
            <a:r>
              <a:rPr lang="en-US" altLang="zh-CN" dirty="0">
                <a:solidFill>
                  <a:srgbClr val="5F5E5C"/>
                </a:solidFill>
                <a:latin typeface="微软雅黑" pitchFamily="34" charset="-122"/>
                <a:ea typeface="微软雅黑" pitchFamily="34" charset="-122"/>
              </a:rPr>
              <a:t>0.4kV</a:t>
            </a:r>
            <a:r>
              <a:rPr lang="zh-CN" altLang="en-US" dirty="0">
                <a:solidFill>
                  <a:srgbClr val="5F5E5C"/>
                </a:solidFill>
                <a:latin typeface="微软雅黑" pitchFamily="34" charset="-122"/>
                <a:ea typeface="微软雅黑" pitchFamily="34" charset="-122"/>
              </a:rPr>
              <a:t>、</a:t>
            </a:r>
            <a:r>
              <a:rPr lang="en-US" altLang="zh-CN" dirty="0">
                <a:solidFill>
                  <a:srgbClr val="5F5E5C"/>
                </a:solidFill>
                <a:latin typeface="微软雅黑" pitchFamily="34" charset="-122"/>
                <a:ea typeface="微软雅黑" pitchFamily="34" charset="-122"/>
              </a:rPr>
              <a:t>3.15kV</a:t>
            </a:r>
            <a:r>
              <a:rPr lang="zh-CN" altLang="en-US" dirty="0">
                <a:solidFill>
                  <a:srgbClr val="5F5E5C"/>
                </a:solidFill>
                <a:latin typeface="微软雅黑" pitchFamily="34" charset="-122"/>
                <a:ea typeface="微软雅黑" pitchFamily="34" charset="-122"/>
              </a:rPr>
              <a:t>、</a:t>
            </a:r>
            <a:r>
              <a:rPr lang="en-US" altLang="zh-CN" dirty="0">
                <a:solidFill>
                  <a:srgbClr val="5F5E5C"/>
                </a:solidFill>
                <a:latin typeface="微软雅黑" pitchFamily="34" charset="-122"/>
                <a:ea typeface="微软雅黑" pitchFamily="34" charset="-122"/>
              </a:rPr>
              <a:t>6.3kV</a:t>
            </a:r>
            <a:r>
              <a:rPr lang="zh-CN" altLang="en-US" dirty="0">
                <a:solidFill>
                  <a:srgbClr val="5F5E5C"/>
                </a:solidFill>
                <a:latin typeface="微软雅黑" pitchFamily="34" charset="-122"/>
                <a:ea typeface="微软雅黑" pitchFamily="34" charset="-122"/>
              </a:rPr>
              <a:t>、</a:t>
            </a:r>
            <a:r>
              <a:rPr lang="en-US" altLang="zh-CN" dirty="0">
                <a:solidFill>
                  <a:srgbClr val="5F5E5C"/>
                </a:solidFill>
                <a:latin typeface="微软雅黑" pitchFamily="34" charset="-122"/>
                <a:ea typeface="微软雅黑" pitchFamily="34" charset="-122"/>
              </a:rPr>
              <a:t>10.5kV</a:t>
            </a:r>
            <a:r>
              <a:rPr lang="zh-CN" altLang="en-US" dirty="0">
                <a:solidFill>
                  <a:srgbClr val="5F5E5C"/>
                </a:solidFill>
                <a:latin typeface="微软雅黑" pitchFamily="34" charset="-122"/>
                <a:ea typeface="微软雅黑" pitchFamily="34" charset="-122"/>
              </a:rPr>
              <a:t>、</a:t>
            </a:r>
            <a:r>
              <a:rPr lang="en-US" altLang="zh-CN" dirty="0">
                <a:solidFill>
                  <a:srgbClr val="5F5E5C"/>
                </a:solidFill>
                <a:latin typeface="微软雅黑" pitchFamily="34" charset="-122"/>
                <a:ea typeface="微软雅黑" pitchFamily="34" charset="-122"/>
              </a:rPr>
              <a:t>18kV</a:t>
            </a:r>
            <a:r>
              <a:rPr lang="zh-CN" altLang="en-US" dirty="0">
                <a:solidFill>
                  <a:srgbClr val="5F5E5C"/>
                </a:solidFill>
                <a:latin typeface="微软雅黑" pitchFamily="34" charset="-122"/>
                <a:ea typeface="微软雅黑" pitchFamily="34" charset="-122"/>
              </a:rPr>
              <a:t>和</a:t>
            </a:r>
            <a:r>
              <a:rPr lang="en-US" altLang="zh-CN" dirty="0">
                <a:solidFill>
                  <a:srgbClr val="5F5E5C"/>
                </a:solidFill>
                <a:latin typeface="微软雅黑" pitchFamily="34" charset="-122"/>
                <a:ea typeface="微软雅黑" pitchFamily="34" charset="-122"/>
              </a:rPr>
              <a:t>20kV</a:t>
            </a:r>
            <a:r>
              <a:rPr lang="zh-CN" altLang="en-US" dirty="0">
                <a:solidFill>
                  <a:srgbClr val="5F5E5C"/>
                </a:solidFill>
                <a:latin typeface="微软雅黑" pitchFamily="34" charset="-122"/>
                <a:ea typeface="微软雅黑" pitchFamily="34" charset="-122"/>
              </a:rPr>
              <a:t>等多种</a:t>
            </a:r>
            <a:r>
              <a:rPr lang="zh-CN" altLang="en-US" dirty="0" smtClean="0">
                <a:solidFill>
                  <a:srgbClr val="5F5E5C"/>
                </a:solidFill>
                <a:latin typeface="微软雅黑" pitchFamily="34" charset="-122"/>
                <a:ea typeface="微软雅黑" pitchFamily="34" charset="-122"/>
              </a:rPr>
              <a:t>。</a:t>
            </a:r>
            <a:endParaRPr lang="zh-CN" altLang="en-US" dirty="0">
              <a:solidFill>
                <a:srgbClr val="5F5E5C"/>
              </a:solidFill>
              <a:latin typeface="微软雅黑" pitchFamily="34" charset="-122"/>
              <a:ea typeface="微软雅黑" pitchFamily="34" charset="-122"/>
            </a:endParaRPr>
          </a:p>
        </p:txBody>
      </p:sp>
    </p:spTree>
    <p:extLst>
      <p:ext uri="{BB962C8B-B14F-4D97-AF65-F5344CB8AC3E}">
        <p14:creationId xmlns:p14="http://schemas.microsoft.com/office/powerpoint/2010/main" val="2668297773"/>
      </p:ext>
    </p:extLst>
  </p:cSld>
  <p:clrMapOvr>
    <a:masterClrMapping/>
  </p:clrMapOvr>
  <mc:AlternateContent xmlns:mc="http://schemas.openxmlformats.org/markup-compatibility/2006" xmlns:p14="http://schemas.microsoft.com/office/powerpoint/2010/main">
    <mc:Choice Requires="p14">
      <p:transition spd="slow" p14:dur="1300">
        <p14:pan/>
      </p:transition>
    </mc:Choice>
    <mc:Fallback xmlns="">
      <p:transition spd="slow">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058615" y="1196752"/>
            <a:ext cx="9901100" cy="4662815"/>
          </a:xfrm>
          <a:prstGeom prst="rect">
            <a:avLst/>
          </a:prstGeom>
        </p:spPr>
        <p:txBody>
          <a:bodyPr wrap="square">
            <a:spAutoFit/>
          </a:bodyPr>
          <a:lstStyle/>
          <a:p>
            <a:pPr indent="532800" algn="just">
              <a:lnSpc>
                <a:spcPct val="150000"/>
              </a:lnSpc>
              <a:spcAft>
                <a:spcPts val="0"/>
              </a:spcAft>
            </a:pPr>
            <a:r>
              <a:rPr lang="zh-CN" altLang="en-US" b="1" dirty="0" smtClean="0">
                <a:solidFill>
                  <a:srgbClr val="5F5E5C"/>
                </a:solidFill>
                <a:latin typeface="微软雅黑" pitchFamily="34" charset="-122"/>
                <a:ea typeface="微软雅黑" pitchFamily="34" charset="-122"/>
              </a:rPr>
              <a:t>（二）输电：</a:t>
            </a:r>
            <a:endParaRPr lang="en-US" altLang="zh-CN" b="1" dirty="0" smtClean="0">
              <a:solidFill>
                <a:srgbClr val="5F5E5C"/>
              </a:solidFill>
              <a:latin typeface="微软雅黑" pitchFamily="34" charset="-122"/>
              <a:ea typeface="微软雅黑" pitchFamily="34" charset="-122"/>
            </a:endParaRPr>
          </a:p>
          <a:p>
            <a:pPr indent="532800" algn="just">
              <a:lnSpc>
                <a:spcPct val="150000"/>
              </a:lnSpc>
              <a:spcAft>
                <a:spcPts val="0"/>
              </a:spcAft>
            </a:pPr>
            <a:r>
              <a:rPr lang="zh-CN" altLang="en-US" dirty="0" smtClean="0">
                <a:solidFill>
                  <a:srgbClr val="5F5E5C"/>
                </a:solidFill>
                <a:latin typeface="微软雅黑" pitchFamily="34" charset="-122"/>
                <a:ea typeface="微软雅黑" pitchFamily="34" charset="-122"/>
              </a:rPr>
              <a:t>输电是指从发电厂向消费电能地区输送大量电力的主干渠道，是不同电网之间互送电力的联络渠道。输电网是电力系统中最高电压等级的电网，是电力系统中的主要网络（简称主网），起到电力系统骨架的作用，所以又可称为网架。</a:t>
            </a:r>
          </a:p>
          <a:p>
            <a:pPr indent="532800" algn="just">
              <a:lnSpc>
                <a:spcPct val="150000"/>
              </a:lnSpc>
              <a:spcAft>
                <a:spcPts val="0"/>
              </a:spcAft>
            </a:pPr>
            <a:r>
              <a:rPr lang="zh-CN" altLang="en-US" dirty="0" smtClean="0">
                <a:solidFill>
                  <a:srgbClr val="5F5E5C"/>
                </a:solidFill>
                <a:latin typeface="微软雅黑" pitchFamily="34" charset="-122"/>
                <a:ea typeface="微软雅黑" pitchFamily="34" charset="-122"/>
              </a:rPr>
              <a:t>当</a:t>
            </a:r>
            <a:r>
              <a:rPr lang="zh-CN" altLang="en-US" dirty="0">
                <a:solidFill>
                  <a:srgbClr val="5F5E5C"/>
                </a:solidFill>
                <a:latin typeface="微软雅黑" pitchFamily="34" charset="-122"/>
                <a:ea typeface="微软雅黑" pitchFamily="34" charset="-122"/>
              </a:rPr>
              <a:t>输送的电力（电功率）一定时，电压越高，则电流越小，而输电线路上的功率损耗是与其电流平方成正比的，因此高压输电可大大减小输电线路上的功率损耗，同时因其电流小，也可减小输电导线的截面，节约了导电金属。由于目前电厂的发电机容量愈来愈大，电力的输送距离愈来愈远，所以输电线路的电压等级也愈来愈高。</a:t>
            </a:r>
          </a:p>
          <a:p>
            <a:pPr indent="532800" algn="just">
              <a:lnSpc>
                <a:spcPct val="150000"/>
              </a:lnSpc>
              <a:spcAft>
                <a:spcPts val="0"/>
              </a:spcAft>
            </a:pPr>
            <a:r>
              <a:rPr lang="zh-CN" altLang="en-US" dirty="0" smtClean="0">
                <a:solidFill>
                  <a:srgbClr val="5F5E5C"/>
                </a:solidFill>
                <a:latin typeface="微软雅黑" pitchFamily="34" charset="-122"/>
                <a:ea typeface="微软雅黑" pitchFamily="34" charset="-122"/>
              </a:rPr>
              <a:t>目前</a:t>
            </a:r>
            <a:r>
              <a:rPr lang="zh-CN" altLang="en-US" dirty="0">
                <a:solidFill>
                  <a:srgbClr val="5F5E5C"/>
                </a:solidFill>
                <a:latin typeface="微软雅黑" pitchFamily="34" charset="-122"/>
                <a:ea typeface="微软雅黑" pitchFamily="34" charset="-122"/>
              </a:rPr>
              <a:t>采用的送电线路有两种，一种是电力电缆，它采用特殊加工制造而成的电缆线，埋没于地下或敷设在电缆隧道中，如</a:t>
            </a:r>
            <a:r>
              <a:rPr lang="zh-CN" altLang="en-US" dirty="0" smtClean="0">
                <a:solidFill>
                  <a:srgbClr val="5F5E5C"/>
                </a:solidFill>
                <a:latin typeface="微软雅黑" pitchFamily="34" charset="-122"/>
                <a:ea typeface="微软雅黑" pitchFamily="34" charset="-122"/>
              </a:rPr>
              <a:t>图</a:t>
            </a:r>
            <a:r>
              <a:rPr lang="en-US" altLang="zh-CN" dirty="0" smtClean="0">
                <a:solidFill>
                  <a:srgbClr val="5F5E5C"/>
                </a:solidFill>
                <a:latin typeface="微软雅黑" pitchFamily="34" charset="-122"/>
                <a:ea typeface="微软雅黑" pitchFamily="34" charset="-122"/>
              </a:rPr>
              <a:t>a</a:t>
            </a:r>
            <a:r>
              <a:rPr lang="zh-CN" altLang="en-US" dirty="0" smtClean="0">
                <a:solidFill>
                  <a:srgbClr val="5F5E5C"/>
                </a:solidFill>
                <a:latin typeface="微软雅黑" pitchFamily="34" charset="-122"/>
                <a:ea typeface="微软雅黑" pitchFamily="34" charset="-122"/>
              </a:rPr>
              <a:t>所</a:t>
            </a:r>
            <a:r>
              <a:rPr lang="zh-CN" altLang="en-US" dirty="0">
                <a:solidFill>
                  <a:srgbClr val="5F5E5C"/>
                </a:solidFill>
                <a:latin typeface="微软雅黑" pitchFamily="34" charset="-122"/>
                <a:ea typeface="微软雅黑" pitchFamily="34" charset="-122"/>
              </a:rPr>
              <a:t>示。</a:t>
            </a:r>
            <a:endParaRPr lang="zh-CN" altLang="en-US" dirty="0" smtClean="0">
              <a:solidFill>
                <a:srgbClr val="5F5E5C"/>
              </a:solidFill>
              <a:latin typeface="微软雅黑" pitchFamily="34" charset="-122"/>
              <a:ea typeface="微软雅黑" pitchFamily="34" charset="-122"/>
            </a:endParaRPr>
          </a:p>
          <a:p>
            <a:pPr indent="532800" algn="just">
              <a:lnSpc>
                <a:spcPct val="150000"/>
              </a:lnSpc>
              <a:spcAft>
                <a:spcPts val="0"/>
              </a:spcAft>
            </a:pPr>
            <a:endParaRPr lang="zh-CN" altLang="en-US" dirty="0">
              <a:solidFill>
                <a:srgbClr val="5F5E5C"/>
              </a:solidFill>
              <a:latin typeface="微软雅黑" pitchFamily="34" charset="-122"/>
              <a:ea typeface="微软雅黑" pitchFamily="34" charset="-122"/>
            </a:endParaRPr>
          </a:p>
        </p:txBody>
      </p:sp>
      <p:sp>
        <p:nvSpPr>
          <p:cNvPr id="6" name="TextBox 8"/>
          <p:cNvSpPr txBox="1"/>
          <p:nvPr/>
        </p:nvSpPr>
        <p:spPr>
          <a:xfrm>
            <a:off x="1274639" y="144000"/>
            <a:ext cx="5328592" cy="430887"/>
          </a:xfrm>
          <a:prstGeom prst="rect">
            <a:avLst/>
          </a:prstGeom>
          <a:noFill/>
        </p:spPr>
        <p:txBody>
          <a:bodyPr wrap="square" rtlCol="0">
            <a:spAutoFit/>
          </a:bodyPr>
          <a:lstStyle/>
          <a:p>
            <a:r>
              <a:rPr lang="zh-CN" altLang="en-US" sz="2200" dirty="0">
                <a:solidFill>
                  <a:schemeClr val="tx1">
                    <a:lumMod val="65000"/>
                    <a:lumOff val="35000"/>
                  </a:schemeClr>
                </a:solidFill>
                <a:latin typeface="华康俪金黑W8(P)" pitchFamily="34" charset="-122"/>
                <a:ea typeface="华康俪金黑W8(P)" pitchFamily="34" charset="-122"/>
              </a:rPr>
              <a:t>任务六：安全知识</a:t>
            </a:r>
            <a:endParaRPr lang="zh-CN" altLang="en-US" sz="2200" dirty="0">
              <a:solidFill>
                <a:schemeClr val="tx1">
                  <a:lumMod val="65000"/>
                  <a:lumOff val="35000"/>
                </a:schemeClr>
              </a:solidFill>
              <a:latin typeface="华康俪金黑W8(P)" pitchFamily="34" charset="-122"/>
              <a:ea typeface="华康俪金黑W8(P)" pitchFamily="34" charset="-122"/>
            </a:endParaRPr>
          </a:p>
        </p:txBody>
      </p:sp>
    </p:spTree>
    <p:extLst>
      <p:ext uri="{BB962C8B-B14F-4D97-AF65-F5344CB8AC3E}">
        <p14:creationId xmlns:p14="http://schemas.microsoft.com/office/powerpoint/2010/main" val="3984455949"/>
      </p:ext>
    </p:extLst>
  </p:cSld>
  <p:clrMapOvr>
    <a:masterClrMapping/>
  </p:clrMapOvr>
  <mc:AlternateContent xmlns:mc="http://schemas.openxmlformats.org/markup-compatibility/2006" xmlns:p14="http://schemas.microsoft.com/office/powerpoint/2010/main">
    <mc:Choice Requires="p14">
      <p:transition spd="slow" p14:dur="1300">
        <p14:pan/>
      </p:transition>
    </mc:Choice>
    <mc:Fallback xmlns="">
      <p:transition spd="slow">
        <p:fade/>
      </p:transition>
    </mc:Fallback>
  </mc:AlternateContent>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lnDef>
      <a:spPr>
        <a:noFill/>
        <a:ln w="57150">
          <a:solidFill>
            <a:srgbClr val="FF9300"/>
          </a:solidFill>
        </a:ln>
      </a:spPr>
      <a:bodyPr/>
      <a:lstStyle/>
      <a:style>
        <a:lnRef idx="2">
          <a:schemeClr val="accent1">
            <a:shade val="50000"/>
          </a:schemeClr>
        </a:lnRef>
        <a:fillRef idx="1">
          <a:schemeClr val="accent1"/>
        </a:fillRef>
        <a:effectRef idx="0">
          <a:schemeClr val="accent1"/>
        </a:effectRef>
        <a:fontRef idx="minor">
          <a:schemeClr val="lt1"/>
        </a:fontRef>
      </a:style>
    </a:lnDef>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4143</TotalTime>
  <Words>2100</Words>
  <Application>Microsoft Office PowerPoint</Application>
  <PresentationFormat>自定义</PresentationFormat>
  <Paragraphs>171</Paragraphs>
  <Slides>30</Slides>
  <Notes>0</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30</vt:i4>
      </vt:variant>
    </vt:vector>
  </HeadingPairs>
  <TitlesOfParts>
    <vt:vector size="32" baseType="lpstr">
      <vt:lpstr>Office 主题</vt:lpstr>
      <vt:lpstr>Microsoft Word 图片</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user</dc:creator>
  <cp:lastModifiedBy>Administrator</cp:lastModifiedBy>
  <cp:revision>792</cp:revision>
  <dcterms:modified xsi:type="dcterms:W3CDTF">2020-09-04T15:52:55Z</dcterms:modified>
</cp:coreProperties>
</file>