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6.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7.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8.xml" ContentType="application/vnd.openxmlformats-officedocument.presentationml.tags+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7" r:id="rId2"/>
    <p:sldId id="258" r:id="rId3"/>
    <p:sldId id="260" r:id="rId4"/>
    <p:sldId id="256" r:id="rId5"/>
    <p:sldId id="261" r:id="rId6"/>
    <p:sldId id="259" r:id="rId7"/>
    <p:sldId id="262" r:id="rId8"/>
    <p:sldId id="287" r:id="rId9"/>
    <p:sldId id="266" r:id="rId10"/>
    <p:sldId id="285" r:id="rId11"/>
    <p:sldId id="286" r:id="rId12"/>
    <p:sldId id="288" r:id="rId13"/>
    <p:sldId id="289" r:id="rId14"/>
    <p:sldId id="263" r:id="rId15"/>
    <p:sldId id="268" r:id="rId16"/>
    <p:sldId id="269" r:id="rId17"/>
    <p:sldId id="293" r:id="rId18"/>
    <p:sldId id="271" r:id="rId19"/>
    <p:sldId id="290" r:id="rId20"/>
    <p:sldId id="264" r:id="rId21"/>
    <p:sldId id="276" r:id="rId22"/>
    <p:sldId id="280"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393" autoAdjust="0"/>
    <p:restoredTop sz="94660"/>
  </p:normalViewPr>
  <p:slideViewPr>
    <p:cSldViewPr snapToGrid="0">
      <p:cViewPr varScale="1">
        <p:scale>
          <a:sx n="84" d="100"/>
          <a:sy n="84" d="100"/>
        </p:scale>
        <p:origin x="-522"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AA5671-5726-47C2-932C-C6CDA48235F4}" type="datetimeFigureOut">
              <a:rPr lang="zh-CN" altLang="en-US" smtClean="0"/>
              <a:t>2018/11/17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274400-4281-4B48-A669-12BA5BF12926}" type="slidenum">
              <a:rPr lang="zh-CN" altLang="en-US" smtClean="0"/>
              <a:t>‹#›</a:t>
            </a:fld>
            <a:endParaRPr lang="zh-CN" altLang="en-US"/>
          </a:p>
        </p:txBody>
      </p:sp>
    </p:spTree>
    <p:extLst>
      <p:ext uri="{BB962C8B-B14F-4D97-AF65-F5344CB8AC3E}">
        <p14:creationId xmlns:p14="http://schemas.microsoft.com/office/powerpoint/2010/main" val="1430905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a:t>
            </a:fld>
            <a:endParaRPr lang="zh-CN" altLang="en-US"/>
          </a:p>
        </p:txBody>
      </p:sp>
    </p:spTree>
    <p:extLst>
      <p:ext uri="{BB962C8B-B14F-4D97-AF65-F5344CB8AC3E}">
        <p14:creationId xmlns:p14="http://schemas.microsoft.com/office/powerpoint/2010/main" val="8458524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10</a:t>
            </a:fld>
            <a:endParaRPr lang="zh-CN" altLang="en-US"/>
          </a:p>
        </p:txBody>
      </p:sp>
    </p:spTree>
    <p:extLst>
      <p:ext uri="{BB962C8B-B14F-4D97-AF65-F5344CB8AC3E}">
        <p14:creationId xmlns:p14="http://schemas.microsoft.com/office/powerpoint/2010/main" val="13227772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11</a:t>
            </a:fld>
            <a:endParaRPr lang="zh-CN" altLang="en-US"/>
          </a:p>
        </p:txBody>
      </p:sp>
    </p:spTree>
    <p:extLst>
      <p:ext uri="{BB962C8B-B14F-4D97-AF65-F5344CB8AC3E}">
        <p14:creationId xmlns:p14="http://schemas.microsoft.com/office/powerpoint/2010/main" val="13227772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12</a:t>
            </a:fld>
            <a:endParaRPr lang="zh-CN" altLang="en-US"/>
          </a:p>
        </p:txBody>
      </p:sp>
    </p:spTree>
    <p:extLst>
      <p:ext uri="{BB962C8B-B14F-4D97-AF65-F5344CB8AC3E}">
        <p14:creationId xmlns:p14="http://schemas.microsoft.com/office/powerpoint/2010/main" val="13227772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13</a:t>
            </a:fld>
            <a:endParaRPr lang="zh-CN" altLang="en-US"/>
          </a:p>
        </p:txBody>
      </p:sp>
    </p:spTree>
    <p:extLst>
      <p:ext uri="{BB962C8B-B14F-4D97-AF65-F5344CB8AC3E}">
        <p14:creationId xmlns:p14="http://schemas.microsoft.com/office/powerpoint/2010/main" val="13227772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14</a:t>
            </a:fld>
            <a:endParaRPr lang="zh-CN" altLang="en-US"/>
          </a:p>
        </p:txBody>
      </p:sp>
    </p:spTree>
    <p:extLst>
      <p:ext uri="{BB962C8B-B14F-4D97-AF65-F5344CB8AC3E}">
        <p14:creationId xmlns:p14="http://schemas.microsoft.com/office/powerpoint/2010/main" val="18206366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15</a:t>
            </a:fld>
            <a:endParaRPr lang="zh-CN" altLang="en-US"/>
          </a:p>
        </p:txBody>
      </p:sp>
    </p:spTree>
    <p:extLst>
      <p:ext uri="{BB962C8B-B14F-4D97-AF65-F5344CB8AC3E}">
        <p14:creationId xmlns:p14="http://schemas.microsoft.com/office/powerpoint/2010/main" val="41061424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16</a:t>
            </a:fld>
            <a:endParaRPr lang="zh-CN" altLang="en-US"/>
          </a:p>
        </p:txBody>
      </p:sp>
    </p:spTree>
    <p:extLst>
      <p:ext uri="{BB962C8B-B14F-4D97-AF65-F5344CB8AC3E}">
        <p14:creationId xmlns:p14="http://schemas.microsoft.com/office/powerpoint/2010/main" val="8429903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17</a:t>
            </a:fld>
            <a:endParaRPr lang="zh-CN" altLang="en-US"/>
          </a:p>
        </p:txBody>
      </p:sp>
    </p:spTree>
    <p:extLst>
      <p:ext uri="{BB962C8B-B14F-4D97-AF65-F5344CB8AC3E}">
        <p14:creationId xmlns:p14="http://schemas.microsoft.com/office/powerpoint/2010/main" val="33342109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18</a:t>
            </a:fld>
            <a:endParaRPr lang="zh-CN" altLang="en-US"/>
          </a:p>
        </p:txBody>
      </p:sp>
    </p:spTree>
    <p:extLst>
      <p:ext uri="{BB962C8B-B14F-4D97-AF65-F5344CB8AC3E}">
        <p14:creationId xmlns:p14="http://schemas.microsoft.com/office/powerpoint/2010/main" val="33342109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19</a:t>
            </a:fld>
            <a:endParaRPr lang="zh-CN" altLang="en-US"/>
          </a:p>
        </p:txBody>
      </p:sp>
    </p:spTree>
    <p:extLst>
      <p:ext uri="{BB962C8B-B14F-4D97-AF65-F5344CB8AC3E}">
        <p14:creationId xmlns:p14="http://schemas.microsoft.com/office/powerpoint/2010/main" val="33342109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a:t>
            </a:fld>
            <a:endParaRPr lang="zh-CN" altLang="en-US"/>
          </a:p>
        </p:txBody>
      </p:sp>
    </p:spTree>
    <p:extLst>
      <p:ext uri="{BB962C8B-B14F-4D97-AF65-F5344CB8AC3E}">
        <p14:creationId xmlns:p14="http://schemas.microsoft.com/office/powerpoint/2010/main" val="33925539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20</a:t>
            </a:fld>
            <a:endParaRPr lang="zh-CN" altLang="en-US"/>
          </a:p>
        </p:txBody>
      </p:sp>
    </p:spTree>
    <p:extLst>
      <p:ext uri="{BB962C8B-B14F-4D97-AF65-F5344CB8AC3E}">
        <p14:creationId xmlns:p14="http://schemas.microsoft.com/office/powerpoint/2010/main" val="29626697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21</a:t>
            </a:fld>
            <a:endParaRPr lang="zh-CN" altLang="en-US"/>
          </a:p>
        </p:txBody>
      </p:sp>
    </p:spTree>
    <p:extLst>
      <p:ext uri="{BB962C8B-B14F-4D97-AF65-F5344CB8AC3E}">
        <p14:creationId xmlns:p14="http://schemas.microsoft.com/office/powerpoint/2010/main" val="36168936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22</a:t>
            </a:fld>
            <a:endParaRPr lang="zh-CN" altLang="en-US"/>
          </a:p>
        </p:txBody>
      </p:sp>
    </p:spTree>
    <p:extLst>
      <p:ext uri="{BB962C8B-B14F-4D97-AF65-F5344CB8AC3E}">
        <p14:creationId xmlns:p14="http://schemas.microsoft.com/office/powerpoint/2010/main" val="29060536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a:t>
            </a:fld>
            <a:endParaRPr lang="zh-CN" altLang="en-US"/>
          </a:p>
        </p:txBody>
      </p:sp>
    </p:spTree>
    <p:extLst>
      <p:ext uri="{BB962C8B-B14F-4D97-AF65-F5344CB8AC3E}">
        <p14:creationId xmlns:p14="http://schemas.microsoft.com/office/powerpoint/2010/main" val="25318803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a:t>
            </a:fld>
            <a:endParaRPr lang="zh-CN" altLang="en-US"/>
          </a:p>
        </p:txBody>
      </p:sp>
    </p:spTree>
    <p:extLst>
      <p:ext uri="{BB962C8B-B14F-4D97-AF65-F5344CB8AC3E}">
        <p14:creationId xmlns:p14="http://schemas.microsoft.com/office/powerpoint/2010/main" val="34940372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5</a:t>
            </a:fld>
            <a:endParaRPr lang="zh-CN" altLang="en-US"/>
          </a:p>
        </p:txBody>
      </p:sp>
    </p:spTree>
    <p:extLst>
      <p:ext uri="{BB962C8B-B14F-4D97-AF65-F5344CB8AC3E}">
        <p14:creationId xmlns:p14="http://schemas.microsoft.com/office/powerpoint/2010/main" val="29019634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6</a:t>
            </a:fld>
            <a:endParaRPr lang="zh-CN" altLang="en-US"/>
          </a:p>
        </p:txBody>
      </p:sp>
    </p:spTree>
    <p:extLst>
      <p:ext uri="{BB962C8B-B14F-4D97-AF65-F5344CB8AC3E}">
        <p14:creationId xmlns:p14="http://schemas.microsoft.com/office/powerpoint/2010/main" val="26841544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7</a:t>
            </a:fld>
            <a:endParaRPr lang="zh-CN" altLang="en-US"/>
          </a:p>
        </p:txBody>
      </p:sp>
    </p:spTree>
    <p:extLst>
      <p:ext uri="{BB962C8B-B14F-4D97-AF65-F5344CB8AC3E}">
        <p14:creationId xmlns:p14="http://schemas.microsoft.com/office/powerpoint/2010/main" val="17329434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8</a:t>
            </a:fld>
            <a:endParaRPr lang="zh-CN" altLang="en-US"/>
          </a:p>
        </p:txBody>
      </p:sp>
    </p:spTree>
    <p:extLst>
      <p:ext uri="{BB962C8B-B14F-4D97-AF65-F5344CB8AC3E}">
        <p14:creationId xmlns:p14="http://schemas.microsoft.com/office/powerpoint/2010/main" val="13227772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9</a:t>
            </a:fld>
            <a:endParaRPr lang="zh-CN" altLang="en-US"/>
          </a:p>
        </p:txBody>
      </p:sp>
    </p:spTree>
    <p:extLst>
      <p:ext uri="{BB962C8B-B14F-4D97-AF65-F5344CB8AC3E}">
        <p14:creationId xmlns:p14="http://schemas.microsoft.com/office/powerpoint/2010/main" val="132277724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圆角 6">
            <a:extLst>
              <a:ext uri="{FF2B5EF4-FFF2-40B4-BE49-F238E27FC236}">
                <a16:creationId xmlns="" xmlns:a16="http://schemas.microsoft.com/office/drawing/2014/main" id="{250E9C30-F087-47DF-B292-A20267E148FB}"/>
              </a:ext>
            </a:extLst>
          </p:cNvPr>
          <p:cNvSpPr/>
          <p:nvPr userDrawn="1"/>
        </p:nvSpPr>
        <p:spPr>
          <a:xfrm>
            <a:off x="248817" y="653144"/>
            <a:ext cx="11694368" cy="5906276"/>
          </a:xfrm>
          <a:prstGeom prst="roundRect">
            <a:avLst>
              <a:gd name="adj" fmla="val 36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338256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7973C572-8DCA-49D5-B280-F1BF4EBE52FE}"/>
              </a:ext>
            </a:extLst>
          </p:cNvPr>
          <p:cNvSpPr>
            <a:spLocks noGrp="1"/>
          </p:cNvSpPr>
          <p:nvPr>
            <p:ph type="dt" sz="half" idx="10"/>
          </p:nvPr>
        </p:nvSpPr>
        <p:spPr/>
        <p:txBody>
          <a:bodyPr/>
          <a:lstStyle/>
          <a:p>
            <a:fld id="{3672B384-4B7D-4D10-B9E5-378208D96E06}" type="datetimeFigureOut">
              <a:rPr lang="zh-CN" altLang="en-US" smtClean="0"/>
              <a:t>2018/11/17</a:t>
            </a:fld>
            <a:endParaRPr lang="zh-CN" altLang="en-US"/>
          </a:p>
        </p:txBody>
      </p:sp>
      <p:sp>
        <p:nvSpPr>
          <p:cNvPr id="3" name="页脚占位符 2">
            <a:extLst>
              <a:ext uri="{FF2B5EF4-FFF2-40B4-BE49-F238E27FC236}">
                <a16:creationId xmlns="" xmlns:a16="http://schemas.microsoft.com/office/drawing/2014/main" id="{97EE742A-7563-4CCE-AB58-0858E0AEB22C}"/>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5824EF5C-3B28-4460-BF8C-07490FE23473}"/>
              </a:ext>
            </a:extLst>
          </p:cNvPr>
          <p:cNvSpPr>
            <a:spLocks noGrp="1"/>
          </p:cNvSpPr>
          <p:nvPr>
            <p:ph type="sldNum" sz="quarter" idx="12"/>
          </p:nvPr>
        </p:nvSpPr>
        <p:spPr/>
        <p:txBody>
          <a:bodyPr/>
          <a:lstStyle/>
          <a:p>
            <a:fld id="{667EEAB3-198B-4715-B3CD-C357C0232E5F}" type="slidenum">
              <a:rPr lang="zh-CN" altLang="en-US" smtClean="0"/>
              <a:t>‹#›</a:t>
            </a:fld>
            <a:endParaRPr lang="zh-CN" altLang="en-US"/>
          </a:p>
        </p:txBody>
      </p:sp>
    </p:spTree>
    <p:extLst>
      <p:ext uri="{BB962C8B-B14F-4D97-AF65-F5344CB8AC3E}">
        <p14:creationId xmlns:p14="http://schemas.microsoft.com/office/powerpoint/2010/main" val="314546009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EEDD576B-EFD8-4293-94CA-F1EE09EFB26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2F56D37A-857D-4280-A08B-61BCA0B7B38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E85E2234-9802-44E7-B7E7-0B38625E8D1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72B384-4B7D-4D10-B9E5-378208D96E06}" type="datetimeFigureOut">
              <a:rPr lang="zh-CN" altLang="en-US" smtClean="0"/>
              <a:t>2018/11/17</a:t>
            </a:fld>
            <a:endParaRPr lang="zh-CN" altLang="en-US"/>
          </a:p>
        </p:txBody>
      </p:sp>
      <p:sp>
        <p:nvSpPr>
          <p:cNvPr id="5" name="页脚占位符 4">
            <a:extLst>
              <a:ext uri="{FF2B5EF4-FFF2-40B4-BE49-F238E27FC236}">
                <a16:creationId xmlns="" xmlns:a16="http://schemas.microsoft.com/office/drawing/2014/main" id="{4E50BE34-76F0-4EDB-ACD8-D3B44034691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399E9DC5-59FC-486A-A6EA-563ECB4C12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7EEAB3-198B-4715-B3CD-C357C0232E5F}" type="slidenum">
              <a:rPr lang="zh-CN" altLang="en-US" smtClean="0"/>
              <a:t>‹#›</a:t>
            </a:fld>
            <a:endParaRPr lang="zh-CN" altLang="en-US"/>
          </a:p>
        </p:txBody>
      </p:sp>
    </p:spTree>
    <p:extLst>
      <p:ext uri="{BB962C8B-B14F-4D97-AF65-F5344CB8AC3E}">
        <p14:creationId xmlns:p14="http://schemas.microsoft.com/office/powerpoint/2010/main" val="1665064576"/>
      </p:ext>
    </p:extLst>
  </p:cSld>
  <p:clrMap bg1="lt1" tx1="dk1" bg2="lt2" tx2="dk2" accent1="accent1" accent2="accent2" accent3="accent3" accent4="accent4" accent5="accent5" accent6="accent6" hlink="hlink" folHlink="folHlink"/>
  <p:sldLayoutIdLst>
    <p:sldLayoutId id="2147483649" r:id="rId1"/>
    <p:sldLayoutId id="214748365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 Id="rId5" Type="http://schemas.openxmlformats.org/officeDocument/2006/relationships/image" Target="../media/image3.pn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hyperlink" Target="https://baike.baidu.com/item/%E9%93%9D%E5%90%88%E9%87%91" TargetMode="External"/><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hyperlink" Target="https://baike.baidu.com/item/%E5%A1%91%E6%80%A7" TargetMode="External"/><Relationship Id="rId5" Type="http://schemas.openxmlformats.org/officeDocument/2006/relationships/hyperlink" Target="https://baike.baidu.com/item/%E5%9D%A1%E8%8E%AB%E5%90%88%E9%87%91" TargetMode="External"/><Relationship Id="rId4" Type="http://schemas.openxmlformats.org/officeDocument/2006/relationships/hyperlink" Target="https://baike.baidu.com/item/%E7%A3%81%E6%84%9F%E5%BA%94%E5%BC%BA%E5%BA%A6"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s://baike.baidu.com/item/%E9%87%91%E5%B1%9E%E7%8E%BB%E7%92%83" TargetMode="External"/><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hyperlink" Target="https://baike.baidu.com/item/%E9%9D%9E%E6%99%B6%E6%80%81%E5%90%88%E9%87%91"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s://baike.baidu.com/item/%E7%A8%80%E5%9C%9F%E6%B0%B8%E7%A3%81%E6%9D%90%E6%96%99" TargetMode="External"/><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hyperlink" Target="https://baike.baidu.com/item/%E9%93%9D%E9%95%8D%E9%92%B4" TargetMode="External"/><Relationship Id="rId4" Type="http://schemas.openxmlformats.org/officeDocument/2006/relationships/hyperlink" Target="https://baike.baidu.com/item/%E9%92%90%E9%92%B4"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2.jp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8" Type="http://schemas.openxmlformats.org/officeDocument/2006/relationships/hyperlink" Target="https://baike.baidu.com/item/%E8%8A%82%E8%83%BD" TargetMode="External"/><Relationship Id="rId3" Type="http://schemas.openxmlformats.org/officeDocument/2006/relationships/hyperlink" Target="https://baike.baidu.com/item/%E7%A8%80%E5%9C%9F%E6%B0%B8%E7%A3%81" TargetMode="External"/><Relationship Id="rId7" Type="http://schemas.openxmlformats.org/officeDocument/2006/relationships/hyperlink" Target="https://baike.baidu.com/item/%E7%94%B5%E9%98%BB%E7%8E%87" TargetMode="External"/><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hyperlink" Target="https://baike.baidu.com/item/%E9%93%81%E9%93%AC%E9%92%B4" TargetMode="External"/><Relationship Id="rId5" Type="http://schemas.openxmlformats.org/officeDocument/2006/relationships/hyperlink" Target="https://baike.baidu.com/item/%E9%93%9D%E9%95%8D%E9%92%B4" TargetMode="External"/><Relationship Id="rId10" Type="http://schemas.openxmlformats.org/officeDocument/2006/relationships/hyperlink" Target="https://baike.baidu.com/item/%E6%91%A9%E6%89%98" TargetMode="External"/><Relationship Id="rId4" Type="http://schemas.openxmlformats.org/officeDocument/2006/relationships/hyperlink" Target="https://baike.baidu.com/item/%E9%92%95%E9%93%81%E7%A1%BC" TargetMode="External"/><Relationship Id="rId9" Type="http://schemas.openxmlformats.org/officeDocument/2006/relationships/hyperlink" Target="https://baike.baidu.com/item/%E8%8A%82%E6%B1%87" TargetMode="Externa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2.jp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2.jp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8.xml"/><Relationship Id="rId5" Type="http://schemas.openxmlformats.org/officeDocument/2006/relationships/image" Target="../media/image3.png"/><Relationship Id="rId4" Type="http://schemas.openxmlformats.org/officeDocument/2006/relationships/image" Target="../media/image2.jp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2.jpg"/></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2.jp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2.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hyperlink" Target="https://baike.baidu.com/item/%E7%BB%A7%E7%94%B5%E5%99%A8" TargetMode="External"/><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hyperlink" Target="https://baike.baidu.com/item/%E7%A3%81%E6%94%BE%E5%A4%A7%E5%99%A8" TargetMode="External"/><Relationship Id="rId5" Type="http://schemas.openxmlformats.org/officeDocument/2006/relationships/hyperlink" Target="https://baike.baidu.com/item/%E9%A5%B1%E5%92%8C%E7%A3%81%E5%8C%96%E5%BC%BA%E5%BA%A6" TargetMode="External"/><Relationship Id="rId4" Type="http://schemas.openxmlformats.org/officeDocument/2006/relationships/hyperlink" Target="https://baike.baidu.com/item/%E7%A3%81%E5%B1%8F%E8%94%BD"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
        <p:nvSpPr>
          <p:cNvPr id="3" name="矩形 2">
            <a:extLst>
              <a:ext uri="{FF2B5EF4-FFF2-40B4-BE49-F238E27FC236}">
                <a16:creationId xmlns="" xmlns:a16="http://schemas.microsoft.com/office/drawing/2014/main" id="{2AD4FB8F-0DA2-460D-A5FC-672D8A38F9E2}"/>
              </a:ext>
            </a:extLst>
          </p:cNvPr>
          <p:cNvSpPr/>
          <p:nvPr/>
        </p:nvSpPr>
        <p:spPr>
          <a:xfrm>
            <a:off x="3457185" y="266699"/>
            <a:ext cx="8758944" cy="1967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a:extLst>
              <a:ext uri="{FF2B5EF4-FFF2-40B4-BE49-F238E27FC236}">
                <a16:creationId xmlns="" xmlns:a16="http://schemas.microsoft.com/office/drawing/2014/main" id="{E47F37AD-6CE7-4E2E-9BD0-23FB79FAA011}"/>
              </a:ext>
            </a:extLst>
          </p:cNvPr>
          <p:cNvGrpSpPr/>
          <p:nvPr/>
        </p:nvGrpSpPr>
        <p:grpSpPr>
          <a:xfrm>
            <a:off x="3737556" y="3404368"/>
            <a:ext cx="5002617" cy="936104"/>
            <a:chOff x="4328610" y="4016474"/>
            <a:chExt cx="4896828" cy="936104"/>
          </a:xfrm>
        </p:grpSpPr>
        <p:sp>
          <p:nvSpPr>
            <p:cNvPr id="9" name="圆角矩形 9">
              <a:extLst>
                <a:ext uri="{FF2B5EF4-FFF2-40B4-BE49-F238E27FC236}">
                  <a16:creationId xmlns="" xmlns:a16="http://schemas.microsoft.com/office/drawing/2014/main" id="{6E3B2E06-EC24-46E5-BE6B-75869E078A2B}"/>
                </a:ext>
              </a:extLst>
            </p:cNvPr>
            <p:cNvSpPr/>
            <p:nvPr/>
          </p:nvSpPr>
          <p:spPr>
            <a:xfrm flipH="1">
              <a:off x="4328610" y="4016474"/>
              <a:ext cx="4896828" cy="720000"/>
            </a:xfrm>
            <a:prstGeom prst="roundRect">
              <a:avLst/>
            </a:prstGeom>
            <a:ln/>
          </p:spPr>
          <p:style>
            <a:lnRef idx="0">
              <a:schemeClr val="accent2"/>
            </a:lnRef>
            <a:fillRef idx="3">
              <a:schemeClr val="accent2"/>
            </a:fillRef>
            <a:effectRef idx="3">
              <a:schemeClr val="accent2"/>
            </a:effectRef>
            <a:fontRef idx="minor">
              <a:schemeClr val="lt1"/>
            </a:fontRef>
          </p:style>
          <p:txBody>
            <a:bodyPr rtlCol="0" anchor="ctr"/>
            <a:lstStyle/>
            <a:p>
              <a:pPr lvl="0" algn="r"/>
              <a:endParaRPr lang="zh-CN" altLang="en-US" sz="4400" dirty="0">
                <a:solidFill>
                  <a:srgbClr val="FF9300"/>
                </a:solidFill>
                <a:latin typeface="华康俪金黑W8(P)" pitchFamily="34" charset="-122"/>
                <a:ea typeface="华康俪金黑W8(P)" pitchFamily="34" charset="-122"/>
              </a:endParaRPr>
            </a:p>
          </p:txBody>
        </p:sp>
        <p:sp>
          <p:nvSpPr>
            <p:cNvPr id="10" name="矩形 9">
              <a:extLst>
                <a:ext uri="{FF2B5EF4-FFF2-40B4-BE49-F238E27FC236}">
                  <a16:creationId xmlns="" xmlns:a16="http://schemas.microsoft.com/office/drawing/2014/main" id="{04590644-A2D8-4E2D-8712-882A077CDE03}"/>
                </a:ext>
              </a:extLst>
            </p:cNvPr>
            <p:cNvSpPr/>
            <p:nvPr/>
          </p:nvSpPr>
          <p:spPr>
            <a:xfrm>
              <a:off x="4800568" y="4016474"/>
              <a:ext cx="4250698" cy="7009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solidFill>
                    <a:schemeClr val="bg1"/>
                  </a:solidFill>
                  <a:latin typeface="微软雅黑" panose="020B0503020204020204" pitchFamily="34" charset="-122"/>
                  <a:ea typeface="微软雅黑" panose="020B0503020204020204" pitchFamily="34" charset="-122"/>
                </a:rPr>
                <a:t>常用磁性材料的分类及其应用</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2" name="矩形 11">
              <a:extLst>
                <a:ext uri="{FF2B5EF4-FFF2-40B4-BE49-F238E27FC236}">
                  <a16:creationId xmlns="" xmlns:a16="http://schemas.microsoft.com/office/drawing/2014/main" id="{68BC502F-5A74-4C21-A079-FC47CAB1E114}"/>
                </a:ext>
              </a:extLst>
            </p:cNvPr>
            <p:cNvSpPr/>
            <p:nvPr/>
          </p:nvSpPr>
          <p:spPr>
            <a:xfrm>
              <a:off x="4328610" y="4016474"/>
              <a:ext cx="2015449" cy="9361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2000" dirty="0">
                <a:solidFill>
                  <a:srgbClr val="FF9300"/>
                </a:solidFill>
                <a:latin typeface="华康俪金黑W8(P)" pitchFamily="34" charset="-122"/>
                <a:ea typeface="华康俪金黑W8(P)" pitchFamily="34" charset="-122"/>
              </a:endParaRPr>
            </a:p>
          </p:txBody>
        </p:sp>
      </p:grpSp>
      <p:sp>
        <p:nvSpPr>
          <p:cNvPr id="11" name="TextBox 13">
            <a:extLst>
              <a:ext uri="{FF2B5EF4-FFF2-40B4-BE49-F238E27FC236}">
                <a16:creationId xmlns="" xmlns:a16="http://schemas.microsoft.com/office/drawing/2014/main" id="{92E74F4C-CB8E-4B2E-BBF3-968C12FABE28}"/>
              </a:ext>
            </a:extLst>
          </p:cNvPr>
          <p:cNvSpPr txBox="1"/>
          <p:nvPr/>
        </p:nvSpPr>
        <p:spPr>
          <a:xfrm>
            <a:off x="1593525" y="1812237"/>
            <a:ext cx="9417963" cy="1107996"/>
          </a:xfrm>
          <a:prstGeom prst="rect">
            <a:avLst/>
          </a:prstGeom>
          <a:noFill/>
        </p:spPr>
        <p:txBody>
          <a:bodyPr wrap="none" rtlCol="0">
            <a:spAutoFit/>
          </a:bodyPr>
          <a:lstStyle/>
          <a:p>
            <a:r>
              <a:rPr lang="zh-CN" altLang="en-US" sz="6600" b="1" spc="600" dirty="0" smtClean="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常用电工材料选型知识</a:t>
            </a:r>
            <a:endParaRPr lang="zh-CN" altLang="en-US" sz="66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endParaRPr>
          </a:p>
        </p:txBody>
      </p:sp>
    </p:spTree>
    <p:custDataLst>
      <p:tags r:id="rId1"/>
    </p:custDataLst>
    <p:extLst>
      <p:ext uri="{BB962C8B-B14F-4D97-AF65-F5344CB8AC3E}">
        <p14:creationId xmlns:p14="http://schemas.microsoft.com/office/powerpoint/2010/main" val="23886986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矩形 1"/>
          <p:cNvSpPr/>
          <p:nvPr/>
        </p:nvSpPr>
        <p:spPr>
          <a:xfrm>
            <a:off x="806649" y="1256536"/>
            <a:ext cx="10877352" cy="4952125"/>
          </a:xfrm>
          <a:prstGeom prst="rect">
            <a:avLst/>
          </a:prstGeom>
        </p:spPr>
        <p:txBody>
          <a:bodyPr wrap="square">
            <a:spAutoFit/>
          </a:bodyPr>
          <a:lstStyle/>
          <a:p>
            <a:pPr indent="457200">
              <a:lnSpc>
                <a:spcPct val="130000"/>
              </a:lnSpc>
              <a:spcAft>
                <a:spcPts val="600"/>
              </a:spcAft>
            </a:pPr>
            <a:r>
              <a:rPr lang="zh-CN" altLang="zh-CN" dirty="0">
                <a:latin typeface="+mn-ea"/>
              </a:rPr>
              <a:t>④铁硅铝系合金</a:t>
            </a:r>
          </a:p>
          <a:p>
            <a:pPr indent="457200">
              <a:lnSpc>
                <a:spcPct val="130000"/>
              </a:lnSpc>
              <a:spcAft>
                <a:spcPts val="600"/>
              </a:spcAft>
            </a:pPr>
            <a:r>
              <a:rPr lang="zh-CN" altLang="zh-CN" dirty="0">
                <a:latin typeface="+mn-ea"/>
              </a:rPr>
              <a:t>在二元铁</a:t>
            </a:r>
            <a:r>
              <a:rPr lang="en-US" altLang="zh-CN" dirty="0" err="1">
                <a:latin typeface="+mn-ea"/>
                <a:hlinkClick r:id="rId3"/>
              </a:rPr>
              <a:t>铝合金</a:t>
            </a:r>
            <a:r>
              <a:rPr lang="zh-CN" altLang="zh-CN" dirty="0">
                <a:latin typeface="+mn-ea"/>
              </a:rPr>
              <a:t>中加入硅获得。其硬度、饱和</a:t>
            </a:r>
            <a:r>
              <a:rPr lang="en-US" altLang="zh-CN" dirty="0" err="1">
                <a:latin typeface="+mn-ea"/>
                <a:hlinkClick r:id="rId4"/>
              </a:rPr>
              <a:t>磁感应强度</a:t>
            </a:r>
            <a:r>
              <a:rPr lang="zh-CN" altLang="zh-CN" dirty="0">
                <a:latin typeface="+mn-ea"/>
              </a:rPr>
              <a:t>、磁导率和电阻率都较高。缺点是磁性能对成分起伏敏感，脆性大，加工性能差。主要用于音频和视频磁头。</a:t>
            </a:r>
            <a:endParaRPr lang="en-US" altLang="zh-CN" dirty="0">
              <a:latin typeface="+mn-ea"/>
            </a:endParaRPr>
          </a:p>
          <a:p>
            <a:pPr indent="457200">
              <a:lnSpc>
                <a:spcPct val="130000"/>
              </a:lnSpc>
              <a:spcAft>
                <a:spcPts val="600"/>
              </a:spcAft>
            </a:pPr>
            <a:r>
              <a:rPr lang="zh-CN" altLang="zh-CN" dirty="0">
                <a:latin typeface="+mn-ea"/>
              </a:rPr>
              <a:t>⑤镍铁系合金</a:t>
            </a:r>
          </a:p>
          <a:p>
            <a:pPr indent="457200">
              <a:lnSpc>
                <a:spcPct val="130000"/>
              </a:lnSpc>
              <a:spcAft>
                <a:spcPts val="600"/>
              </a:spcAft>
            </a:pPr>
            <a:r>
              <a:rPr lang="zh-CN" altLang="zh-CN" dirty="0">
                <a:latin typeface="+mn-ea"/>
              </a:rPr>
              <a:t>镍含量</a:t>
            </a:r>
            <a:r>
              <a:rPr lang="en-US" altLang="zh-CN" dirty="0">
                <a:latin typeface="+mn-ea"/>
              </a:rPr>
              <a:t>30%</a:t>
            </a:r>
            <a:r>
              <a:rPr lang="zh-CN" altLang="zh-CN" dirty="0">
                <a:latin typeface="+mn-ea"/>
              </a:rPr>
              <a:t>～</a:t>
            </a:r>
            <a:r>
              <a:rPr lang="en-US" altLang="zh-CN" dirty="0">
                <a:latin typeface="+mn-ea"/>
              </a:rPr>
              <a:t>90%</a:t>
            </a:r>
            <a:r>
              <a:rPr lang="zh-CN" altLang="zh-CN" dirty="0">
                <a:latin typeface="+mn-ea"/>
              </a:rPr>
              <a:t>，又称</a:t>
            </a:r>
            <a:r>
              <a:rPr lang="en-US" altLang="zh-CN" dirty="0" err="1">
                <a:latin typeface="+mn-ea"/>
                <a:hlinkClick r:id="rId5"/>
              </a:rPr>
              <a:t>坡莫合金</a:t>
            </a:r>
            <a:r>
              <a:rPr lang="zh-CN" altLang="zh-CN" dirty="0">
                <a:latin typeface="+mn-ea"/>
              </a:rPr>
              <a:t>，通过合金化元素配比和适当工艺，可控制磁性能，获得高导磁、恒导磁、矩磁等软磁材料。其</a:t>
            </a:r>
            <a:r>
              <a:rPr lang="en-US" altLang="zh-CN" dirty="0" err="1">
                <a:latin typeface="+mn-ea"/>
                <a:hlinkClick r:id="rId6"/>
              </a:rPr>
              <a:t>塑性</a:t>
            </a:r>
            <a:r>
              <a:rPr lang="zh-CN" altLang="zh-CN" dirty="0">
                <a:latin typeface="+mn-ea"/>
              </a:rPr>
              <a:t>高，对应力较敏感，可用作脉冲变压器材料、电感铁芯和功能磁性材料。</a:t>
            </a:r>
          </a:p>
          <a:p>
            <a:pPr indent="457200">
              <a:lnSpc>
                <a:spcPct val="130000"/>
              </a:lnSpc>
              <a:spcAft>
                <a:spcPts val="600"/>
              </a:spcAft>
            </a:pPr>
            <a:r>
              <a:rPr lang="zh-CN" altLang="zh-CN" dirty="0">
                <a:latin typeface="+mn-ea"/>
              </a:rPr>
              <a:t>⑥铁钴系合金</a:t>
            </a:r>
          </a:p>
          <a:p>
            <a:pPr indent="457200">
              <a:lnSpc>
                <a:spcPct val="130000"/>
              </a:lnSpc>
              <a:spcAft>
                <a:spcPts val="600"/>
              </a:spcAft>
            </a:pPr>
            <a:r>
              <a:rPr lang="zh-CN" altLang="zh-CN" dirty="0">
                <a:latin typeface="+mn-ea"/>
              </a:rPr>
              <a:t>钴含量</a:t>
            </a:r>
            <a:r>
              <a:rPr lang="en-US" altLang="zh-CN" dirty="0">
                <a:latin typeface="+mn-ea"/>
              </a:rPr>
              <a:t>27%</a:t>
            </a:r>
            <a:r>
              <a:rPr lang="zh-CN" altLang="zh-CN" dirty="0">
                <a:latin typeface="+mn-ea"/>
              </a:rPr>
              <a:t>～</a:t>
            </a:r>
            <a:r>
              <a:rPr lang="en-US" altLang="zh-CN" dirty="0">
                <a:latin typeface="+mn-ea"/>
              </a:rPr>
              <a:t>50%</a:t>
            </a:r>
            <a:r>
              <a:rPr lang="zh-CN" altLang="zh-CN" dirty="0">
                <a:latin typeface="+mn-ea"/>
              </a:rPr>
              <a:t>。具有较高的饱和磁化强度，电阻率低。适于制造极靴、电机转子和定子、小型变压器铁芯等。</a:t>
            </a:r>
          </a:p>
          <a:p>
            <a:pPr indent="457200">
              <a:lnSpc>
                <a:spcPct val="130000"/>
              </a:lnSpc>
              <a:spcAft>
                <a:spcPts val="600"/>
              </a:spcAft>
            </a:pPr>
            <a:r>
              <a:rPr lang="zh-CN" altLang="zh-CN" dirty="0">
                <a:latin typeface="+mn-ea"/>
              </a:rPr>
              <a:t>⑦软磁铁氧体</a:t>
            </a:r>
          </a:p>
          <a:p>
            <a:pPr indent="457200">
              <a:lnSpc>
                <a:spcPct val="130000"/>
              </a:lnSpc>
              <a:spcAft>
                <a:spcPts val="600"/>
              </a:spcAft>
            </a:pPr>
            <a:r>
              <a:rPr lang="zh-CN" altLang="zh-CN" dirty="0">
                <a:latin typeface="+mn-ea"/>
              </a:rPr>
              <a:t>非金属亚铁磁性软磁材料。电阻率高（</a:t>
            </a:r>
            <a:r>
              <a:rPr lang="en-US" altLang="zh-CN" dirty="0">
                <a:latin typeface="+mn-ea"/>
              </a:rPr>
              <a:t>10-2</a:t>
            </a:r>
            <a:r>
              <a:rPr lang="zh-CN" altLang="zh-CN" dirty="0">
                <a:latin typeface="+mn-ea"/>
              </a:rPr>
              <a:t>～</a:t>
            </a:r>
            <a:r>
              <a:rPr lang="en-US" altLang="zh-CN" dirty="0">
                <a:latin typeface="+mn-ea"/>
              </a:rPr>
              <a:t>1010Ω·m </a:t>
            </a:r>
            <a:r>
              <a:rPr lang="zh-CN" altLang="zh-CN" dirty="0">
                <a:latin typeface="+mn-ea"/>
              </a:rPr>
              <a:t>），饱和磁化强度比金属低，价格低廉，广泛用作电感元件和变压器元件（见铁氧体）</a:t>
            </a:r>
            <a:r>
              <a:rPr lang="zh-CN" altLang="zh-CN" dirty="0" smtClean="0">
                <a:latin typeface="+mn-ea"/>
              </a:rPr>
              <a:t>。</a:t>
            </a:r>
            <a:endParaRPr lang="zh-CN" altLang="zh-CN" dirty="0">
              <a:latin typeface="+mn-ea"/>
            </a:endParaRPr>
          </a:p>
        </p:txBody>
      </p:sp>
      <p:sp>
        <p:nvSpPr>
          <p:cNvPr id="13" name="矩形 12"/>
          <p:cNvSpPr/>
          <p:nvPr/>
        </p:nvSpPr>
        <p:spPr>
          <a:xfrm>
            <a:off x="388894" y="745240"/>
            <a:ext cx="2913159" cy="458908"/>
          </a:xfrm>
          <a:prstGeom prst="rect">
            <a:avLst/>
          </a:prstGeom>
        </p:spPr>
        <p:txBody>
          <a:bodyPr wrap="square">
            <a:spAutoFit/>
          </a:bodyPr>
          <a:lstStyle/>
          <a:p>
            <a:pPr indent="532800" algn="just">
              <a:lnSpc>
                <a:spcPct val="150000"/>
              </a:lnSpc>
            </a:pPr>
            <a:r>
              <a:rPr lang="en-US" altLang="zh-CN" b="1" dirty="0" smtClean="0">
                <a:solidFill>
                  <a:schemeClr val="accent2">
                    <a:lumMod val="50000"/>
                  </a:schemeClr>
                </a:solidFill>
                <a:latin typeface="微软雅黑" pitchFamily="34" charset="-122"/>
                <a:ea typeface="微软雅黑" pitchFamily="34" charset="-122"/>
              </a:rPr>
              <a:t>1.1.1</a:t>
            </a:r>
            <a:r>
              <a:rPr lang="zh-CN" altLang="zh-CN" b="1" dirty="0" smtClean="0">
                <a:solidFill>
                  <a:schemeClr val="accent2">
                    <a:lumMod val="50000"/>
                  </a:schemeClr>
                </a:solidFill>
                <a:latin typeface="微软雅黑" pitchFamily="34" charset="-122"/>
                <a:ea typeface="微软雅黑" pitchFamily="34" charset="-122"/>
              </a:rPr>
              <a:t>软磁材料</a:t>
            </a:r>
            <a:endParaRPr lang="zh-CN" altLang="zh-CN" b="1" dirty="0">
              <a:solidFill>
                <a:schemeClr val="accent2">
                  <a:lumMod val="50000"/>
                </a:schemeClr>
              </a:solidFill>
              <a:latin typeface="微软雅黑" pitchFamily="34" charset="-122"/>
              <a:ea typeface="微软雅黑" pitchFamily="34" charset="-122"/>
            </a:endParaRPr>
          </a:p>
        </p:txBody>
      </p:sp>
      <p:sp>
        <p:nvSpPr>
          <p:cNvPr id="14" name="TextBox 8">
            <a:extLst>
              <a:ext uri="{FF2B5EF4-FFF2-40B4-BE49-F238E27FC236}">
                <a16:creationId xmlns="" xmlns:a16="http://schemas.microsoft.com/office/drawing/2014/main" id="{6B099B05-5055-4F98-BFCC-EED86C641E3C}"/>
              </a:ext>
            </a:extLst>
          </p:cNvPr>
          <p:cNvSpPr txBox="1"/>
          <p:nvPr/>
        </p:nvSpPr>
        <p:spPr>
          <a:xfrm>
            <a:off x="947759" y="221139"/>
            <a:ext cx="4386241"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1   </a:t>
            </a:r>
            <a:r>
              <a:rPr lang="zh-CN" altLang="en-US" sz="1600" b="1" dirty="0" smtClean="0">
                <a:solidFill>
                  <a:schemeClr val="bg1"/>
                </a:solidFill>
                <a:latin typeface="微软雅黑" panose="020B0503020204020204" pitchFamily="34" charset="-122"/>
                <a:ea typeface="微软雅黑" panose="020B0503020204020204" pitchFamily="34" charset="-122"/>
              </a:rPr>
              <a:t>磁性材料的分类</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510370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1" name="矩形 10"/>
          <p:cNvSpPr/>
          <p:nvPr/>
        </p:nvSpPr>
        <p:spPr>
          <a:xfrm>
            <a:off x="388894" y="745240"/>
            <a:ext cx="2913159" cy="458908"/>
          </a:xfrm>
          <a:prstGeom prst="rect">
            <a:avLst/>
          </a:prstGeom>
        </p:spPr>
        <p:txBody>
          <a:bodyPr wrap="square">
            <a:spAutoFit/>
          </a:bodyPr>
          <a:lstStyle/>
          <a:p>
            <a:pPr indent="532800" algn="just">
              <a:lnSpc>
                <a:spcPct val="150000"/>
              </a:lnSpc>
            </a:pPr>
            <a:r>
              <a:rPr lang="en-US" altLang="zh-CN" b="1" dirty="0" smtClean="0">
                <a:solidFill>
                  <a:schemeClr val="accent2">
                    <a:lumMod val="50000"/>
                  </a:schemeClr>
                </a:solidFill>
                <a:latin typeface="微软雅黑" pitchFamily="34" charset="-122"/>
                <a:ea typeface="微软雅黑" pitchFamily="34" charset="-122"/>
              </a:rPr>
              <a:t>1.1.1</a:t>
            </a:r>
            <a:r>
              <a:rPr lang="zh-CN" altLang="zh-CN" b="1" dirty="0" smtClean="0">
                <a:solidFill>
                  <a:schemeClr val="accent2">
                    <a:lumMod val="50000"/>
                  </a:schemeClr>
                </a:solidFill>
                <a:latin typeface="微软雅黑" pitchFamily="34" charset="-122"/>
                <a:ea typeface="微软雅黑" pitchFamily="34" charset="-122"/>
              </a:rPr>
              <a:t>软磁材料</a:t>
            </a:r>
            <a:endParaRPr lang="zh-CN" altLang="zh-CN" b="1" dirty="0">
              <a:solidFill>
                <a:schemeClr val="accent2">
                  <a:lumMod val="50000"/>
                </a:schemeClr>
              </a:solidFill>
              <a:latin typeface="微软雅黑" pitchFamily="34" charset="-122"/>
              <a:ea typeface="微软雅黑" pitchFamily="34" charset="-122"/>
            </a:endParaRPr>
          </a:p>
        </p:txBody>
      </p:sp>
      <p:sp>
        <p:nvSpPr>
          <p:cNvPr id="2" name="矩形 1"/>
          <p:cNvSpPr/>
          <p:nvPr/>
        </p:nvSpPr>
        <p:spPr>
          <a:xfrm>
            <a:off x="760367" y="1434708"/>
            <a:ext cx="10689590" cy="3203954"/>
          </a:xfrm>
          <a:prstGeom prst="rect">
            <a:avLst/>
          </a:prstGeom>
        </p:spPr>
        <p:txBody>
          <a:bodyPr wrap="square">
            <a:spAutoFit/>
          </a:bodyPr>
          <a:lstStyle/>
          <a:p>
            <a:pPr indent="457200">
              <a:lnSpc>
                <a:spcPct val="130000"/>
              </a:lnSpc>
              <a:spcAft>
                <a:spcPts val="600"/>
              </a:spcAft>
            </a:pPr>
            <a:r>
              <a:rPr lang="zh-CN" altLang="zh-CN" dirty="0">
                <a:latin typeface="+mn-ea"/>
              </a:rPr>
              <a:t>⑧非晶态软磁合金</a:t>
            </a:r>
          </a:p>
          <a:p>
            <a:pPr indent="457200">
              <a:lnSpc>
                <a:spcPct val="130000"/>
              </a:lnSpc>
              <a:spcAft>
                <a:spcPts val="600"/>
              </a:spcAft>
            </a:pPr>
            <a:r>
              <a:rPr lang="zh-CN" altLang="zh-CN" dirty="0">
                <a:latin typeface="+mn-ea"/>
              </a:rPr>
              <a:t>一种无长程有序、无晶粒合金，又称</a:t>
            </a:r>
            <a:r>
              <a:rPr lang="en-US" altLang="zh-CN" dirty="0" err="1">
                <a:latin typeface="+mn-ea"/>
                <a:hlinkClick r:id="rId3"/>
              </a:rPr>
              <a:t>金属玻璃</a:t>
            </a:r>
            <a:r>
              <a:rPr lang="zh-CN" altLang="zh-CN" dirty="0">
                <a:latin typeface="+mn-ea"/>
              </a:rPr>
              <a:t>，或称非晶金属。其磁导率和电阻率高，矫顽力小，对应力不敏感，不存在由晶体结构引起的磁晶各向异性，具有耐蚀和高强度等特点。此外，其居里点比晶态软磁材料低得多，电能损耗大为降低，是一种正在开发利用的新型软磁材料。</a:t>
            </a:r>
          </a:p>
          <a:p>
            <a:pPr indent="457200">
              <a:lnSpc>
                <a:spcPct val="130000"/>
              </a:lnSpc>
              <a:spcAft>
                <a:spcPts val="600"/>
              </a:spcAft>
            </a:pPr>
            <a:r>
              <a:rPr lang="zh-CN" altLang="zh-CN" dirty="0">
                <a:latin typeface="+mn-ea"/>
              </a:rPr>
              <a:t>⑨超微晶软磁合金</a:t>
            </a:r>
          </a:p>
          <a:p>
            <a:pPr indent="457200">
              <a:lnSpc>
                <a:spcPct val="130000"/>
              </a:lnSpc>
              <a:spcAft>
                <a:spcPts val="600"/>
              </a:spcAft>
            </a:pPr>
            <a:r>
              <a:rPr lang="en-US" altLang="zh-CN" dirty="0">
                <a:latin typeface="+mn-ea"/>
              </a:rPr>
              <a:t>20</a:t>
            </a:r>
            <a:r>
              <a:rPr lang="zh-CN" altLang="zh-CN" dirty="0">
                <a:latin typeface="+mn-ea"/>
              </a:rPr>
              <a:t>世纪</a:t>
            </a:r>
            <a:r>
              <a:rPr lang="en-US" altLang="zh-CN" dirty="0">
                <a:latin typeface="+mn-ea"/>
              </a:rPr>
              <a:t>80</a:t>
            </a:r>
            <a:r>
              <a:rPr lang="zh-CN" altLang="zh-CN" dirty="0">
                <a:latin typeface="+mn-ea"/>
              </a:rPr>
              <a:t>年代发现的一种软磁材料。由小于</a:t>
            </a:r>
            <a:r>
              <a:rPr lang="en-US" altLang="zh-CN" dirty="0">
                <a:latin typeface="+mn-ea"/>
              </a:rPr>
              <a:t>50</a:t>
            </a:r>
            <a:r>
              <a:rPr lang="zh-CN" altLang="zh-CN" dirty="0">
                <a:latin typeface="+mn-ea"/>
              </a:rPr>
              <a:t>纳米左右的结晶相和非晶态的晶界相组成，具有比晶态和</a:t>
            </a:r>
            <a:r>
              <a:rPr lang="en-US" altLang="zh-CN" dirty="0" err="1">
                <a:latin typeface="+mn-ea"/>
                <a:hlinkClick r:id="rId4"/>
              </a:rPr>
              <a:t>非晶态合金</a:t>
            </a:r>
            <a:r>
              <a:rPr lang="zh-CN" altLang="zh-CN" dirty="0">
                <a:latin typeface="+mn-ea"/>
              </a:rPr>
              <a:t>更好的综合性能，不仅磁导率高、矫顽力低、铁损耗小，且饱和磁感应强度高、稳定性好。现主要研究的是铁基超微晶合金。</a:t>
            </a:r>
            <a:endParaRPr lang="zh-CN" altLang="en-US" dirty="0">
              <a:latin typeface="+mn-ea"/>
            </a:endParaRPr>
          </a:p>
        </p:txBody>
      </p:sp>
      <p:sp>
        <p:nvSpPr>
          <p:cNvPr id="13" name="TextBox 8">
            <a:extLst>
              <a:ext uri="{FF2B5EF4-FFF2-40B4-BE49-F238E27FC236}">
                <a16:creationId xmlns="" xmlns:a16="http://schemas.microsoft.com/office/drawing/2014/main" id="{6B099B05-5055-4F98-BFCC-EED86C641E3C}"/>
              </a:ext>
            </a:extLst>
          </p:cNvPr>
          <p:cNvSpPr txBox="1"/>
          <p:nvPr/>
        </p:nvSpPr>
        <p:spPr>
          <a:xfrm>
            <a:off x="947759" y="221139"/>
            <a:ext cx="4386241"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1   </a:t>
            </a:r>
            <a:r>
              <a:rPr lang="zh-CN" altLang="en-US" sz="1600" b="1" dirty="0" smtClean="0">
                <a:solidFill>
                  <a:schemeClr val="bg1"/>
                </a:solidFill>
                <a:latin typeface="微软雅黑" panose="020B0503020204020204" pitchFamily="34" charset="-122"/>
                <a:ea typeface="微软雅黑" panose="020B0503020204020204" pitchFamily="34" charset="-122"/>
              </a:rPr>
              <a:t>磁性材料的分类</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510370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矩形 1"/>
          <p:cNvSpPr/>
          <p:nvPr/>
        </p:nvSpPr>
        <p:spPr>
          <a:xfrm>
            <a:off x="947759" y="938661"/>
            <a:ext cx="1997022" cy="458908"/>
          </a:xfrm>
          <a:prstGeom prst="rect">
            <a:avLst/>
          </a:prstGeom>
        </p:spPr>
        <p:txBody>
          <a:bodyPr wrap="square">
            <a:spAutoFit/>
          </a:bodyPr>
          <a:lstStyle/>
          <a:p>
            <a:pPr algn="just">
              <a:lnSpc>
                <a:spcPct val="150000"/>
              </a:lnSpc>
            </a:pPr>
            <a:r>
              <a:rPr lang="en-US" altLang="zh-CN" b="1" dirty="0">
                <a:solidFill>
                  <a:schemeClr val="accent2">
                    <a:lumMod val="50000"/>
                  </a:schemeClr>
                </a:solidFill>
                <a:latin typeface="微软雅黑" pitchFamily="34" charset="-122"/>
                <a:ea typeface="微软雅黑" pitchFamily="34" charset="-122"/>
              </a:rPr>
              <a:t>1.2</a:t>
            </a:r>
            <a:r>
              <a:rPr lang="zh-CN" altLang="zh-CN" b="1" dirty="0">
                <a:solidFill>
                  <a:schemeClr val="accent2">
                    <a:lumMod val="50000"/>
                  </a:schemeClr>
                </a:solidFill>
                <a:latin typeface="微软雅黑" pitchFamily="34" charset="-122"/>
                <a:ea typeface="微软雅黑" pitchFamily="34" charset="-122"/>
              </a:rPr>
              <a:t>永磁材料</a:t>
            </a:r>
          </a:p>
        </p:txBody>
      </p:sp>
      <p:sp>
        <p:nvSpPr>
          <p:cNvPr id="11" name="矩形 10"/>
          <p:cNvSpPr/>
          <p:nvPr/>
        </p:nvSpPr>
        <p:spPr>
          <a:xfrm>
            <a:off x="490494" y="1582341"/>
            <a:ext cx="11103195" cy="3640997"/>
          </a:xfrm>
          <a:prstGeom prst="rect">
            <a:avLst/>
          </a:prstGeom>
        </p:spPr>
        <p:txBody>
          <a:bodyPr wrap="square">
            <a:spAutoFit/>
          </a:bodyPr>
          <a:lstStyle/>
          <a:p>
            <a:pPr indent="457200">
              <a:lnSpc>
                <a:spcPct val="130000"/>
              </a:lnSpc>
              <a:spcAft>
                <a:spcPts val="600"/>
              </a:spcAft>
            </a:pPr>
            <a:r>
              <a:rPr lang="zh-CN" altLang="zh-CN" dirty="0">
                <a:latin typeface="+mn-ea"/>
              </a:rPr>
              <a:t>（</a:t>
            </a:r>
            <a:r>
              <a:rPr lang="en-US" altLang="zh-CN" dirty="0">
                <a:latin typeface="+mn-ea"/>
              </a:rPr>
              <a:t>1</a:t>
            </a:r>
            <a:r>
              <a:rPr lang="zh-CN" altLang="zh-CN" dirty="0">
                <a:latin typeface="+mn-ea"/>
              </a:rPr>
              <a:t>）定义：永磁材料又叫硬磁材料，其主要特征是剩磁感应和矫顽力高。永磁材料经饱和磁化以后，去掉磁化的磁场仍能常时间地保持强磁，稳定的磁性。</a:t>
            </a:r>
          </a:p>
          <a:p>
            <a:pPr indent="457200">
              <a:lnSpc>
                <a:spcPct val="130000"/>
              </a:lnSpc>
              <a:spcAft>
                <a:spcPts val="600"/>
              </a:spcAft>
            </a:pPr>
            <a:r>
              <a:rPr lang="zh-CN" altLang="zh-CN" dirty="0">
                <a:latin typeface="+mn-ea"/>
              </a:rPr>
              <a:t>（</a:t>
            </a:r>
            <a:r>
              <a:rPr lang="en-US" altLang="zh-CN" dirty="0">
                <a:latin typeface="+mn-ea"/>
              </a:rPr>
              <a:t>2</a:t>
            </a:r>
            <a:r>
              <a:rPr lang="zh-CN" altLang="zh-CN" dirty="0">
                <a:latin typeface="+mn-ea"/>
              </a:rPr>
              <a:t>）种类</a:t>
            </a:r>
            <a:r>
              <a:rPr lang="en-US" altLang="zh-CN" dirty="0">
                <a:latin typeface="+mn-ea"/>
              </a:rPr>
              <a:t>: </a:t>
            </a:r>
            <a:r>
              <a:rPr lang="zh-CN" altLang="zh-CN" dirty="0">
                <a:latin typeface="+mn-ea"/>
              </a:rPr>
              <a:t>第一大类是：合金永磁材料，包括</a:t>
            </a:r>
            <a:r>
              <a:rPr lang="en-US" altLang="zh-CN" dirty="0" err="1">
                <a:latin typeface="+mn-ea"/>
                <a:hlinkClick r:id="rId3"/>
              </a:rPr>
              <a:t>稀土永磁材料</a:t>
            </a:r>
            <a:r>
              <a:rPr lang="zh-CN" altLang="zh-CN" dirty="0">
                <a:latin typeface="+mn-ea"/>
              </a:rPr>
              <a:t>（钕铁硼</a:t>
            </a:r>
            <a:r>
              <a:rPr lang="en-US" altLang="zh-CN" dirty="0">
                <a:latin typeface="+mn-ea"/>
              </a:rPr>
              <a:t>Nd2Fe14B</a:t>
            </a:r>
            <a:r>
              <a:rPr lang="zh-CN" altLang="zh-CN" dirty="0">
                <a:latin typeface="+mn-ea"/>
              </a:rPr>
              <a:t>）、</a:t>
            </a:r>
            <a:r>
              <a:rPr lang="en-US" altLang="zh-CN" dirty="0" err="1">
                <a:latin typeface="+mn-ea"/>
                <a:hlinkClick r:id="rId4"/>
              </a:rPr>
              <a:t>钐钴</a:t>
            </a:r>
            <a:r>
              <a:rPr lang="en-US" altLang="zh-CN" dirty="0">
                <a:latin typeface="+mn-ea"/>
              </a:rPr>
              <a:t>(</a:t>
            </a:r>
            <a:r>
              <a:rPr lang="en-US" altLang="zh-CN" dirty="0" err="1">
                <a:latin typeface="+mn-ea"/>
              </a:rPr>
              <a:t>SmCo</a:t>
            </a:r>
            <a:r>
              <a:rPr lang="en-US" altLang="zh-CN" dirty="0">
                <a:latin typeface="+mn-ea"/>
              </a:rPr>
              <a:t>)</a:t>
            </a:r>
            <a:r>
              <a:rPr lang="zh-CN" altLang="zh-CN" dirty="0">
                <a:latin typeface="+mn-ea"/>
              </a:rPr>
              <a:t>、</a:t>
            </a:r>
            <a:r>
              <a:rPr lang="en-US" altLang="zh-CN" dirty="0" err="1">
                <a:latin typeface="+mn-ea"/>
                <a:hlinkClick r:id="rId5"/>
              </a:rPr>
              <a:t>铝镍钴</a:t>
            </a:r>
            <a:r>
              <a:rPr lang="zh-CN" altLang="zh-CN" dirty="0">
                <a:latin typeface="+mn-ea"/>
              </a:rPr>
              <a:t>（</a:t>
            </a:r>
            <a:r>
              <a:rPr lang="en-US" altLang="zh-CN" dirty="0" err="1">
                <a:latin typeface="+mn-ea"/>
              </a:rPr>
              <a:t>AlNiCo</a:t>
            </a:r>
            <a:r>
              <a:rPr lang="zh-CN" altLang="zh-CN" dirty="0">
                <a:latin typeface="+mn-ea"/>
              </a:rPr>
              <a:t>）</a:t>
            </a:r>
          </a:p>
          <a:p>
            <a:pPr indent="457200">
              <a:lnSpc>
                <a:spcPct val="130000"/>
              </a:lnSpc>
              <a:spcAft>
                <a:spcPts val="600"/>
              </a:spcAft>
            </a:pPr>
            <a:r>
              <a:rPr lang="zh-CN" altLang="zh-CN" dirty="0">
                <a:latin typeface="+mn-ea"/>
              </a:rPr>
              <a:t>第二大类是：铁氧体永磁材料（</a:t>
            </a:r>
            <a:r>
              <a:rPr lang="en-US" altLang="zh-CN" dirty="0">
                <a:latin typeface="+mn-ea"/>
              </a:rPr>
              <a:t>Ferrite</a:t>
            </a:r>
            <a:r>
              <a:rPr lang="zh-CN" altLang="zh-CN" dirty="0">
                <a:latin typeface="+mn-ea"/>
              </a:rPr>
              <a:t>）</a:t>
            </a:r>
          </a:p>
          <a:p>
            <a:pPr indent="457200">
              <a:lnSpc>
                <a:spcPct val="130000"/>
              </a:lnSpc>
              <a:spcAft>
                <a:spcPts val="600"/>
              </a:spcAft>
            </a:pPr>
            <a:r>
              <a:rPr lang="zh-CN" altLang="zh-CN" dirty="0">
                <a:latin typeface="+mn-ea"/>
              </a:rPr>
              <a:t>按生产工艺不同分为：烧结铁氧体、粘结铁氧体、注塑铁氧体，这三种工艺依据磁晶的取向不同又各分为等方性和异方性磁体。</a:t>
            </a:r>
          </a:p>
          <a:p>
            <a:pPr indent="457200">
              <a:lnSpc>
                <a:spcPct val="130000"/>
              </a:lnSpc>
              <a:spcAft>
                <a:spcPts val="600"/>
              </a:spcAft>
            </a:pPr>
            <a:r>
              <a:rPr lang="zh-CN" altLang="zh-CN" dirty="0">
                <a:latin typeface="+mn-ea"/>
              </a:rPr>
              <a:t>这些就是市面上的主要永磁材料，还有一些因生产工艺原或成本原因，不能大范围应用而淘汰，如</a:t>
            </a:r>
            <a:r>
              <a:rPr lang="en-US" altLang="zh-CN" dirty="0">
                <a:latin typeface="+mn-ea"/>
              </a:rPr>
              <a:t>Cu-Ni-Fe</a:t>
            </a:r>
            <a:r>
              <a:rPr lang="zh-CN" altLang="zh-CN" dirty="0">
                <a:latin typeface="+mn-ea"/>
              </a:rPr>
              <a:t>（铜镍铁）、</a:t>
            </a:r>
            <a:r>
              <a:rPr lang="en-US" altLang="zh-CN" dirty="0">
                <a:latin typeface="+mn-ea"/>
              </a:rPr>
              <a:t>Fe-Co-Mo</a:t>
            </a:r>
            <a:r>
              <a:rPr lang="zh-CN" altLang="zh-CN" dirty="0">
                <a:latin typeface="+mn-ea"/>
              </a:rPr>
              <a:t>（铁钴钼）、</a:t>
            </a:r>
            <a:r>
              <a:rPr lang="en-US" altLang="zh-CN" dirty="0">
                <a:latin typeface="+mn-ea"/>
              </a:rPr>
              <a:t>Fe-Co-V</a:t>
            </a:r>
            <a:r>
              <a:rPr lang="zh-CN" altLang="zh-CN" dirty="0">
                <a:latin typeface="+mn-ea"/>
              </a:rPr>
              <a:t>（铁钴钒）、</a:t>
            </a:r>
            <a:r>
              <a:rPr lang="en-US" altLang="zh-CN" dirty="0" err="1">
                <a:latin typeface="+mn-ea"/>
              </a:rPr>
              <a:t>MnBi</a:t>
            </a:r>
            <a:r>
              <a:rPr lang="zh-CN" altLang="zh-CN" dirty="0">
                <a:latin typeface="+mn-ea"/>
              </a:rPr>
              <a:t>（锰铋）</a:t>
            </a:r>
          </a:p>
        </p:txBody>
      </p:sp>
      <p:sp>
        <p:nvSpPr>
          <p:cNvPr id="13" name="TextBox 8">
            <a:extLst>
              <a:ext uri="{FF2B5EF4-FFF2-40B4-BE49-F238E27FC236}">
                <a16:creationId xmlns="" xmlns:a16="http://schemas.microsoft.com/office/drawing/2014/main" id="{6B099B05-5055-4F98-BFCC-EED86C641E3C}"/>
              </a:ext>
            </a:extLst>
          </p:cNvPr>
          <p:cNvSpPr txBox="1"/>
          <p:nvPr/>
        </p:nvSpPr>
        <p:spPr>
          <a:xfrm>
            <a:off x="947759" y="221139"/>
            <a:ext cx="4386241"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1   </a:t>
            </a:r>
            <a:r>
              <a:rPr lang="zh-CN" altLang="en-US" sz="1600" b="1" dirty="0" smtClean="0">
                <a:solidFill>
                  <a:schemeClr val="bg1"/>
                </a:solidFill>
                <a:latin typeface="微软雅黑" panose="020B0503020204020204" pitchFamily="34" charset="-122"/>
                <a:ea typeface="微软雅黑" panose="020B0503020204020204" pitchFamily="34" charset="-122"/>
              </a:rPr>
              <a:t>磁性材料的分类</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706200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矩形 1"/>
          <p:cNvSpPr/>
          <p:nvPr/>
        </p:nvSpPr>
        <p:spPr>
          <a:xfrm>
            <a:off x="947759" y="834963"/>
            <a:ext cx="1459054" cy="507831"/>
          </a:xfrm>
          <a:prstGeom prst="rect">
            <a:avLst/>
          </a:prstGeom>
        </p:spPr>
        <p:txBody>
          <a:bodyPr wrap="square">
            <a:spAutoFit/>
          </a:bodyPr>
          <a:lstStyle/>
          <a:p>
            <a:pPr algn="just">
              <a:lnSpc>
                <a:spcPct val="150000"/>
              </a:lnSpc>
            </a:pPr>
            <a:r>
              <a:rPr lang="en-US" altLang="zh-CN" b="1" dirty="0">
                <a:solidFill>
                  <a:schemeClr val="accent2">
                    <a:lumMod val="50000"/>
                  </a:schemeClr>
                </a:solidFill>
                <a:latin typeface="微软雅黑" pitchFamily="34" charset="-122"/>
                <a:ea typeface="微软雅黑" pitchFamily="34" charset="-122"/>
              </a:rPr>
              <a:t>1.3</a:t>
            </a:r>
            <a:r>
              <a:rPr lang="zh-CN" altLang="zh-CN" b="1" dirty="0">
                <a:solidFill>
                  <a:schemeClr val="accent2">
                    <a:lumMod val="50000"/>
                  </a:schemeClr>
                </a:solidFill>
                <a:latin typeface="微软雅黑" pitchFamily="34" charset="-122"/>
                <a:ea typeface="微软雅黑" pitchFamily="34" charset="-122"/>
              </a:rPr>
              <a:t>矩磁材料</a:t>
            </a:r>
          </a:p>
        </p:txBody>
      </p:sp>
      <p:sp>
        <p:nvSpPr>
          <p:cNvPr id="11" name="矩形 10"/>
          <p:cNvSpPr/>
          <p:nvPr/>
        </p:nvSpPr>
        <p:spPr>
          <a:xfrm>
            <a:off x="561976" y="1545273"/>
            <a:ext cx="6096000" cy="3794885"/>
          </a:xfrm>
          <a:prstGeom prst="rect">
            <a:avLst/>
          </a:prstGeom>
        </p:spPr>
        <p:txBody>
          <a:bodyPr wrap="square">
            <a:spAutoFit/>
          </a:bodyPr>
          <a:lstStyle/>
          <a:p>
            <a:pPr indent="457200">
              <a:lnSpc>
                <a:spcPct val="130000"/>
              </a:lnSpc>
              <a:spcAft>
                <a:spcPts val="600"/>
              </a:spcAft>
            </a:pPr>
            <a:r>
              <a:rPr lang="zh-CN" altLang="zh-CN" dirty="0">
                <a:latin typeface="+mn-ea"/>
              </a:rPr>
              <a:t>（</a:t>
            </a:r>
            <a:r>
              <a:rPr lang="en-US" altLang="zh-CN" dirty="0">
                <a:latin typeface="+mn-ea"/>
              </a:rPr>
              <a:t>1</a:t>
            </a:r>
            <a:r>
              <a:rPr lang="zh-CN" altLang="zh-CN" dirty="0">
                <a:latin typeface="+mn-ea"/>
              </a:rPr>
              <a:t>）定矩磁材料是具有矩形磁滞回线、剩余磁感强度</a:t>
            </a:r>
            <a:r>
              <a:rPr lang="en-US" altLang="zh-CN" dirty="0">
                <a:latin typeface="+mn-ea"/>
              </a:rPr>
              <a:t>Br</a:t>
            </a:r>
            <a:r>
              <a:rPr lang="zh-CN" altLang="zh-CN" dirty="0">
                <a:latin typeface="+mn-ea"/>
              </a:rPr>
              <a:t>和工作时最大磁感应强度</a:t>
            </a:r>
            <a:r>
              <a:rPr lang="en-US" altLang="zh-CN" dirty="0" err="1">
                <a:latin typeface="+mn-ea"/>
              </a:rPr>
              <a:t>Bm</a:t>
            </a:r>
            <a:r>
              <a:rPr lang="zh-CN" altLang="zh-CN" dirty="0">
                <a:latin typeface="+mn-ea"/>
              </a:rPr>
              <a:t>的比值</a:t>
            </a:r>
            <a:r>
              <a:rPr lang="en-US" altLang="zh-CN" dirty="0">
                <a:latin typeface="+mn-ea"/>
              </a:rPr>
              <a:t>,</a:t>
            </a:r>
            <a:r>
              <a:rPr lang="zh-CN" altLang="zh-CN" dirty="0">
                <a:latin typeface="+mn-ea"/>
              </a:rPr>
              <a:t>即</a:t>
            </a:r>
            <a:r>
              <a:rPr lang="en-US" altLang="zh-CN" dirty="0">
                <a:latin typeface="+mn-ea"/>
              </a:rPr>
              <a:t>Br/</a:t>
            </a:r>
            <a:r>
              <a:rPr lang="en-US" altLang="zh-CN" dirty="0" err="1">
                <a:latin typeface="+mn-ea"/>
              </a:rPr>
              <a:t>Bm</a:t>
            </a:r>
            <a:r>
              <a:rPr lang="zh-CN" altLang="zh-CN" dirty="0">
                <a:latin typeface="+mn-ea"/>
              </a:rPr>
              <a:t>接近于</a:t>
            </a:r>
            <a:r>
              <a:rPr lang="en-US" altLang="zh-CN" dirty="0">
                <a:latin typeface="+mn-ea"/>
              </a:rPr>
              <a:t>1</a:t>
            </a:r>
            <a:r>
              <a:rPr lang="zh-CN" altLang="zh-CN" dirty="0">
                <a:latin typeface="+mn-ea"/>
              </a:rPr>
              <a:t>以及矫顽磁力较小的磁性材料。</a:t>
            </a:r>
          </a:p>
          <a:p>
            <a:pPr indent="457200">
              <a:lnSpc>
                <a:spcPct val="130000"/>
              </a:lnSpc>
              <a:spcAft>
                <a:spcPts val="600"/>
              </a:spcAft>
            </a:pPr>
            <a:r>
              <a:rPr lang="zh-CN" altLang="zh-CN" dirty="0">
                <a:latin typeface="+mn-ea"/>
              </a:rPr>
              <a:t>（</a:t>
            </a:r>
            <a:r>
              <a:rPr lang="en-US" altLang="zh-CN" dirty="0">
                <a:latin typeface="+mn-ea"/>
              </a:rPr>
              <a:t>2</a:t>
            </a:r>
            <a:r>
              <a:rPr lang="zh-CN" altLang="zh-CN" dirty="0">
                <a:latin typeface="+mn-ea"/>
              </a:rPr>
              <a:t>）特点</a:t>
            </a:r>
            <a:r>
              <a:rPr lang="en-US" altLang="zh-CN" dirty="0">
                <a:latin typeface="+mn-ea"/>
              </a:rPr>
              <a:t>:</a:t>
            </a:r>
            <a:endParaRPr lang="zh-CN" altLang="zh-CN" dirty="0">
              <a:latin typeface="+mn-ea"/>
            </a:endParaRPr>
          </a:p>
          <a:p>
            <a:pPr indent="457200">
              <a:lnSpc>
                <a:spcPct val="130000"/>
              </a:lnSpc>
              <a:spcAft>
                <a:spcPts val="600"/>
              </a:spcAft>
            </a:pPr>
            <a:r>
              <a:rPr lang="zh-CN" altLang="zh-CN" dirty="0">
                <a:latin typeface="+mn-ea"/>
              </a:rPr>
              <a:t>①剩磁接近于磁饱和磁感应强度</a:t>
            </a:r>
            <a:r>
              <a:rPr lang="en-US" altLang="zh-CN" dirty="0">
                <a:latin typeface="+mn-ea"/>
              </a:rPr>
              <a:t>;</a:t>
            </a:r>
            <a:endParaRPr lang="zh-CN" altLang="zh-CN" dirty="0">
              <a:latin typeface="+mn-ea"/>
            </a:endParaRPr>
          </a:p>
          <a:p>
            <a:pPr indent="457200">
              <a:lnSpc>
                <a:spcPct val="130000"/>
              </a:lnSpc>
              <a:spcAft>
                <a:spcPts val="600"/>
              </a:spcAft>
            </a:pPr>
            <a:r>
              <a:rPr lang="zh-CN" altLang="zh-CN" dirty="0">
                <a:latin typeface="+mn-ea"/>
              </a:rPr>
              <a:t>②具有高磁导率、高电阻率</a:t>
            </a:r>
            <a:r>
              <a:rPr lang="en-US" altLang="zh-CN" dirty="0">
                <a:latin typeface="+mn-ea"/>
              </a:rPr>
              <a:t>;</a:t>
            </a:r>
            <a:endParaRPr lang="zh-CN" altLang="zh-CN" dirty="0">
              <a:latin typeface="+mn-ea"/>
            </a:endParaRPr>
          </a:p>
          <a:p>
            <a:pPr indent="457200">
              <a:lnSpc>
                <a:spcPct val="130000"/>
              </a:lnSpc>
              <a:spcAft>
                <a:spcPts val="600"/>
              </a:spcAft>
            </a:pPr>
            <a:r>
              <a:rPr lang="zh-CN" altLang="zh-CN" dirty="0">
                <a:latin typeface="+mn-ea"/>
              </a:rPr>
              <a:t>③由</a:t>
            </a:r>
            <a:r>
              <a:rPr lang="en-US" altLang="zh-CN" dirty="0">
                <a:latin typeface="+mn-ea"/>
              </a:rPr>
              <a:t>Fe2Og</a:t>
            </a:r>
            <a:r>
              <a:rPr lang="zh-CN" altLang="zh-CN" dirty="0">
                <a:latin typeface="+mn-ea"/>
              </a:rPr>
              <a:t>和其他二价的金属氧化物</a:t>
            </a:r>
            <a:r>
              <a:rPr lang="en-US" altLang="zh-CN" dirty="0">
                <a:latin typeface="+mn-ea"/>
              </a:rPr>
              <a:t>(</a:t>
            </a:r>
            <a:r>
              <a:rPr lang="zh-CN" altLang="zh-CN" dirty="0">
                <a:latin typeface="+mn-ea"/>
              </a:rPr>
              <a:t>如</a:t>
            </a:r>
            <a:r>
              <a:rPr lang="en-US" altLang="zh-CN" dirty="0">
                <a:latin typeface="+mn-ea"/>
              </a:rPr>
              <a:t>Ni0 , Zn0</a:t>
            </a:r>
            <a:r>
              <a:rPr lang="zh-CN" altLang="zh-CN" dirty="0">
                <a:latin typeface="+mn-ea"/>
              </a:rPr>
              <a:t>等</a:t>
            </a:r>
            <a:r>
              <a:rPr lang="en-US" altLang="zh-CN" dirty="0">
                <a:latin typeface="+mn-ea"/>
              </a:rPr>
              <a:t>)</a:t>
            </a:r>
            <a:endParaRPr lang="zh-CN" altLang="zh-CN" dirty="0">
              <a:latin typeface="+mn-ea"/>
            </a:endParaRPr>
          </a:p>
          <a:p>
            <a:pPr indent="457200">
              <a:lnSpc>
                <a:spcPct val="130000"/>
              </a:lnSpc>
              <a:spcAft>
                <a:spcPts val="600"/>
              </a:spcAft>
            </a:pPr>
            <a:r>
              <a:rPr lang="zh-CN" altLang="zh-CN" dirty="0">
                <a:latin typeface="+mn-ea"/>
              </a:rPr>
              <a:t>粉末混合烧结而成。</a:t>
            </a:r>
          </a:p>
          <a:p>
            <a:pPr indent="457200">
              <a:lnSpc>
                <a:spcPct val="130000"/>
              </a:lnSpc>
              <a:spcAft>
                <a:spcPts val="600"/>
              </a:spcAft>
            </a:pPr>
            <a:r>
              <a:rPr lang="zh-CN" altLang="zh-CN" dirty="0">
                <a:latin typeface="+mn-ea"/>
              </a:rPr>
              <a:t>④可作磁性记忆元件</a:t>
            </a:r>
            <a:r>
              <a:rPr lang="en-US" altLang="zh-CN" dirty="0">
                <a:latin typeface="+mn-ea"/>
              </a:rPr>
              <a:t>,</a:t>
            </a:r>
            <a:r>
              <a:rPr lang="zh-CN" altLang="zh-CN" dirty="0">
                <a:latin typeface="+mn-ea"/>
              </a:rPr>
              <a:t>如高速存储器，如图</a:t>
            </a:r>
            <a:r>
              <a:rPr lang="en-US" altLang="zh-CN" dirty="0">
                <a:latin typeface="+mn-ea"/>
              </a:rPr>
              <a:t>2-4-1</a:t>
            </a:r>
            <a:r>
              <a:rPr lang="zh-CN" altLang="zh-CN" dirty="0">
                <a:latin typeface="+mn-ea"/>
              </a:rPr>
              <a:t>所示。</a:t>
            </a:r>
          </a:p>
        </p:txBody>
      </p:sp>
      <p:pic>
        <p:nvPicPr>
          <p:cNvPr id="13" name="图片 12" descr="C:\Users\407_5\AppData\Roaming\Tencent\Users\532440458\QQ\WinTemp\RichOle\2%JUUS5QE_)RJ~EU`%C[CE6.png"/>
          <p:cNvPicPr/>
          <p:nvPr/>
        </p:nvPicPr>
        <p:blipFill>
          <a:blip r:embed="rId3">
            <a:extLst>
              <a:ext uri="{28A0092B-C50C-407E-A947-70E740481C1C}">
                <a14:useLocalDpi xmlns:a14="http://schemas.microsoft.com/office/drawing/2010/main" val="0"/>
              </a:ext>
            </a:extLst>
          </a:blip>
          <a:srcRect/>
          <a:stretch>
            <a:fillRect/>
          </a:stretch>
        </p:blipFill>
        <p:spPr bwMode="auto">
          <a:xfrm>
            <a:off x="7090411" y="1894669"/>
            <a:ext cx="4349115" cy="3286931"/>
          </a:xfrm>
          <a:prstGeom prst="rect">
            <a:avLst/>
          </a:prstGeom>
          <a:noFill/>
          <a:ln>
            <a:noFill/>
          </a:ln>
        </p:spPr>
      </p:pic>
      <p:sp>
        <p:nvSpPr>
          <p:cNvPr id="14" name="矩形 13"/>
          <p:cNvSpPr/>
          <p:nvPr/>
        </p:nvSpPr>
        <p:spPr>
          <a:xfrm>
            <a:off x="8581029" y="5340158"/>
            <a:ext cx="2031325" cy="369332"/>
          </a:xfrm>
          <a:prstGeom prst="rect">
            <a:avLst/>
          </a:prstGeom>
        </p:spPr>
        <p:txBody>
          <a:bodyPr wrap="none">
            <a:spAutoFit/>
          </a:bodyPr>
          <a:lstStyle/>
          <a:p>
            <a:r>
              <a:rPr lang="zh-CN" altLang="zh-CN" dirty="0"/>
              <a:t>图</a:t>
            </a:r>
            <a:r>
              <a:rPr lang="en-US" altLang="zh-CN" dirty="0"/>
              <a:t>2-4-1 </a:t>
            </a:r>
            <a:r>
              <a:rPr lang="zh-CN" altLang="zh-CN" dirty="0"/>
              <a:t>矩磁元件</a:t>
            </a:r>
          </a:p>
        </p:txBody>
      </p:sp>
      <p:sp>
        <p:nvSpPr>
          <p:cNvPr id="15" name="TextBox 8">
            <a:extLst>
              <a:ext uri="{FF2B5EF4-FFF2-40B4-BE49-F238E27FC236}">
                <a16:creationId xmlns="" xmlns:a16="http://schemas.microsoft.com/office/drawing/2014/main" id="{6B099B05-5055-4F98-BFCC-EED86C641E3C}"/>
              </a:ext>
            </a:extLst>
          </p:cNvPr>
          <p:cNvSpPr txBox="1"/>
          <p:nvPr/>
        </p:nvSpPr>
        <p:spPr>
          <a:xfrm>
            <a:off x="947759" y="221139"/>
            <a:ext cx="4386241"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1   </a:t>
            </a:r>
            <a:r>
              <a:rPr lang="zh-CN" altLang="en-US" sz="1600" b="1" dirty="0" smtClean="0">
                <a:solidFill>
                  <a:schemeClr val="bg1"/>
                </a:solidFill>
                <a:latin typeface="微软雅黑" panose="020B0503020204020204" pitchFamily="34" charset="-122"/>
                <a:ea typeface="微软雅黑" panose="020B0503020204020204" pitchFamily="34" charset="-122"/>
              </a:rPr>
              <a:t>磁性材料的分类</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706200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 xmlns:a16="http://schemas.microsoft.com/office/drawing/2014/main"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 xmlns:a16="http://schemas.microsoft.com/office/drawing/2014/main" id="{67E5A54E-AA75-4714-BFD4-C43AB94C252C}"/>
              </a:ext>
            </a:extLst>
          </p:cNvPr>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实践技能</a:t>
            </a:r>
          </a:p>
        </p:txBody>
      </p:sp>
      <p:grpSp>
        <p:nvGrpSpPr>
          <p:cNvPr id="12" name="Group 21">
            <a:extLst>
              <a:ext uri="{FF2B5EF4-FFF2-40B4-BE49-F238E27FC236}">
                <a16:creationId xmlns="" xmlns:a16="http://schemas.microsoft.com/office/drawing/2014/main" id="{FD304ED5-AA25-439A-8E84-E6DCEC20CA85}"/>
              </a:ext>
            </a:extLst>
          </p:cNvPr>
          <p:cNvGrpSpPr/>
          <p:nvPr/>
        </p:nvGrpSpPr>
        <p:grpSpPr>
          <a:xfrm>
            <a:off x="3924300" y="2586564"/>
            <a:ext cx="1114425" cy="1114425"/>
            <a:chOff x="1924050" y="2615139"/>
            <a:chExt cx="1114425" cy="1114425"/>
          </a:xfrm>
        </p:grpSpPr>
        <p:sp>
          <p:nvSpPr>
            <p:cNvPr id="13" name="椭圆 12">
              <a:extLst>
                <a:ext uri="{FF2B5EF4-FFF2-40B4-BE49-F238E27FC236}">
                  <a16:creationId xmlns="" xmlns:a16="http://schemas.microsoft.com/office/drawing/2014/main" id="{9ECC25FC-D245-48A5-BDE1-81FEAF51D697}"/>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 xmlns:a16="http://schemas.microsoft.com/office/drawing/2014/main" id="{86527FAF-454D-4EE5-9657-A70DC70BE3B6}"/>
                </a:ext>
              </a:extLst>
            </p:cNvPr>
            <p:cNvSpPr>
              <a:spLocks noChangeAspect="1"/>
            </p:cNvSpPr>
            <p:nvPr/>
          </p:nvSpPr>
          <p:spPr bwMode="auto">
            <a:xfrm>
              <a:off x="2195469" y="2892204"/>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bg1"/>
            </a:solidFill>
            <a:ln>
              <a:noFill/>
            </a:ln>
          </p:spPr>
          <p:txBody>
            <a:bodyPr/>
            <a:lstStyle/>
            <a:p>
              <a:endParaRPr lang="zh-CN" altLang="en-US"/>
            </a:p>
          </p:txBody>
        </p:sp>
      </p:grpSp>
      <p:sp>
        <p:nvSpPr>
          <p:cNvPr id="17" name="矩形 16">
            <a:extLst>
              <a:ext uri="{FF2B5EF4-FFF2-40B4-BE49-F238E27FC236}">
                <a16:creationId xmlns="" xmlns:a16="http://schemas.microsoft.com/office/drawing/2014/main" id="{EAF27085-81E8-47DC-BC7E-7DF837C74E87}"/>
              </a:ext>
            </a:extLst>
          </p:cNvPr>
          <p:cNvSpPr/>
          <p:nvPr/>
        </p:nvSpPr>
        <p:spPr>
          <a:xfrm>
            <a:off x="5210021" y="4225485"/>
            <a:ext cx="6077104" cy="951351"/>
          </a:xfrm>
          <a:prstGeom prst="rect">
            <a:avLst/>
          </a:prstGeom>
        </p:spPr>
        <p:txBody>
          <a:bodyPr wrap="square">
            <a:spAutoFit/>
          </a:bodyPr>
          <a:lstStyle/>
          <a:p>
            <a:pPr marL="285750" indent="-285750">
              <a:lnSpc>
                <a:spcPct val="150000"/>
              </a:lnSpc>
              <a:spcAft>
                <a:spcPts val="600"/>
              </a:spcAft>
              <a:buFont typeface="Arial" panose="020B0604020202020204" pitchFamily="34" charset="0"/>
              <a:buChar char="•"/>
            </a:pPr>
            <a:r>
              <a:rPr lang="zh-CN" altLang="en-US" b="1" dirty="0">
                <a:solidFill>
                  <a:schemeClr val="bg1"/>
                </a:solidFill>
                <a:latin typeface="微软雅黑" pitchFamily="34" charset="-122"/>
                <a:ea typeface="微软雅黑" pitchFamily="34" charset="-122"/>
              </a:rPr>
              <a:t>懂得串、并联电路的</a:t>
            </a:r>
            <a:r>
              <a:rPr lang="zh-CN" altLang="en-US" b="1" dirty="0" smtClean="0">
                <a:solidFill>
                  <a:schemeClr val="bg1"/>
                </a:solidFill>
                <a:latin typeface="微软雅黑" pitchFamily="34" charset="-122"/>
                <a:ea typeface="微软雅黑" pitchFamily="34" charset="-122"/>
              </a:rPr>
              <a:t>设计</a:t>
            </a:r>
            <a:endParaRPr lang="en-US" altLang="zh-CN" b="1" dirty="0" smtClean="0">
              <a:solidFill>
                <a:schemeClr val="bg1"/>
              </a:solidFill>
              <a:latin typeface="微软雅黑" pitchFamily="34" charset="-122"/>
              <a:ea typeface="微软雅黑" pitchFamily="34" charset="-122"/>
            </a:endParaRPr>
          </a:p>
          <a:p>
            <a:pPr>
              <a:lnSpc>
                <a:spcPct val="150000"/>
              </a:lnSpc>
              <a:spcAft>
                <a:spcPts val="600"/>
              </a:spcAft>
            </a:pPr>
            <a:r>
              <a:rPr lang="zh-CN" altLang="en-US" b="1" dirty="0" smtClean="0">
                <a:solidFill>
                  <a:schemeClr val="bg1"/>
                </a:solidFill>
                <a:latin typeface="微软雅黑" pitchFamily="34" charset="-122"/>
                <a:ea typeface="微软雅黑" pitchFamily="34" charset="-122"/>
              </a:rPr>
              <a:t>    与</a:t>
            </a:r>
            <a:r>
              <a:rPr lang="zh-CN" altLang="en-US" b="1" dirty="0">
                <a:solidFill>
                  <a:schemeClr val="bg1"/>
                </a:solidFill>
                <a:latin typeface="微软雅黑" pitchFamily="34" charset="-122"/>
                <a:ea typeface="微软雅黑" pitchFamily="34" charset="-122"/>
              </a:rPr>
              <a:t>电路中</a:t>
            </a:r>
            <a:r>
              <a:rPr lang="zh-CN" altLang="en-US" b="1" dirty="0" smtClean="0">
                <a:solidFill>
                  <a:schemeClr val="bg1"/>
                </a:solidFill>
                <a:latin typeface="微软雅黑" pitchFamily="34" charset="-122"/>
                <a:ea typeface="微软雅黑" pitchFamily="34" charset="-122"/>
              </a:rPr>
              <a:t>的各</a:t>
            </a:r>
            <a:r>
              <a:rPr lang="zh-CN" altLang="en-US" b="1" dirty="0">
                <a:solidFill>
                  <a:schemeClr val="bg1"/>
                </a:solidFill>
                <a:latin typeface="微软雅黑" pitchFamily="34" charset="-122"/>
                <a:ea typeface="微软雅黑" pitchFamily="34" charset="-122"/>
              </a:rPr>
              <a:t>值的计算机方法</a:t>
            </a:r>
            <a:endParaRPr lang="en-US" altLang="zh-CN" b="1" dirty="0">
              <a:solidFill>
                <a:schemeClr val="bg1"/>
              </a:solidFill>
              <a:latin typeface="微软雅黑" pitchFamily="34" charset="-122"/>
              <a:ea typeface="微软雅黑" pitchFamily="34" charset="-122"/>
            </a:endParaRPr>
          </a:p>
        </p:txBody>
      </p:sp>
      <p:sp>
        <p:nvSpPr>
          <p:cNvPr id="11" name="矩形 10">
            <a:extLst>
              <a:ext uri="{FF2B5EF4-FFF2-40B4-BE49-F238E27FC236}">
                <a16:creationId xmlns="" xmlns:a16="http://schemas.microsoft.com/office/drawing/2014/main"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360128910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 xmlns:a16="http://schemas.microsoft.com/office/drawing/2014/main"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2     </a:t>
            </a:r>
            <a:r>
              <a:rPr lang="zh-CN" altLang="en-US" sz="1600" b="1" dirty="0" smtClean="0">
                <a:solidFill>
                  <a:schemeClr val="bg1"/>
                </a:solidFill>
                <a:latin typeface="微软雅黑" panose="020B0503020204020204" pitchFamily="34" charset="-122"/>
                <a:ea typeface="微软雅黑" panose="020B0503020204020204" pitchFamily="34" charset="-122"/>
              </a:rPr>
              <a:t>磁性材料的应用</a:t>
            </a:r>
            <a:endParaRPr lang="en-US" altLang="zh-CN" sz="1600" b="1" dirty="0">
              <a:solidFill>
                <a:schemeClr val="bg1"/>
              </a:solidFill>
              <a:latin typeface="微软雅黑" pitchFamily="34" charset="-122"/>
              <a:ea typeface="微软雅黑" pitchFamily="34" charset="-122"/>
            </a:endParaRPr>
          </a:p>
        </p:txBody>
      </p:sp>
      <p:sp>
        <p:nvSpPr>
          <p:cNvPr id="2" name="矩形 1"/>
          <p:cNvSpPr/>
          <p:nvPr/>
        </p:nvSpPr>
        <p:spPr>
          <a:xfrm>
            <a:off x="947759" y="805934"/>
            <a:ext cx="2985612" cy="553998"/>
          </a:xfrm>
          <a:prstGeom prst="rect">
            <a:avLst/>
          </a:prstGeom>
        </p:spPr>
        <p:txBody>
          <a:bodyPr wrap="square">
            <a:spAutoFit/>
          </a:bodyPr>
          <a:lstStyle/>
          <a:p>
            <a:pPr algn="just">
              <a:lnSpc>
                <a:spcPct val="150000"/>
              </a:lnSpc>
            </a:pPr>
            <a:r>
              <a:rPr lang="en-US" altLang="zh-CN" sz="2000" b="1" dirty="0">
                <a:solidFill>
                  <a:schemeClr val="accent2">
                    <a:lumMod val="50000"/>
                  </a:schemeClr>
                </a:solidFill>
                <a:latin typeface="微软雅黑" pitchFamily="34" charset="-122"/>
                <a:ea typeface="微软雅黑" pitchFamily="34" charset="-122"/>
              </a:rPr>
              <a:t>2.1</a:t>
            </a:r>
            <a:r>
              <a:rPr lang="zh-CN" altLang="zh-CN" sz="2000" b="1" dirty="0">
                <a:solidFill>
                  <a:schemeClr val="accent2">
                    <a:lumMod val="50000"/>
                  </a:schemeClr>
                </a:solidFill>
                <a:latin typeface="微软雅黑" pitchFamily="34" charset="-122"/>
                <a:ea typeface="微软雅黑" pitchFamily="34" charset="-122"/>
              </a:rPr>
              <a:t>磁性材料</a:t>
            </a:r>
            <a:r>
              <a:rPr lang="zh-CN" altLang="zh-CN" sz="2000" b="1" dirty="0">
                <a:solidFill>
                  <a:schemeClr val="accent2">
                    <a:lumMod val="50000"/>
                  </a:schemeClr>
                </a:solidFill>
                <a:latin typeface="微软雅黑" pitchFamily="34" charset="-122"/>
                <a:ea typeface="微软雅黑" pitchFamily="34" charset="-122"/>
              </a:rPr>
              <a:t>的应用</a:t>
            </a:r>
            <a:endParaRPr lang="zh-CN" altLang="en-US" sz="2000" b="1" dirty="0">
              <a:solidFill>
                <a:schemeClr val="accent2">
                  <a:lumMod val="50000"/>
                </a:schemeClr>
              </a:solidFill>
              <a:latin typeface="微软雅黑" pitchFamily="34" charset="-122"/>
              <a:ea typeface="微软雅黑" pitchFamily="34" charset="-122"/>
            </a:endParaRPr>
          </a:p>
        </p:txBody>
      </p:sp>
      <p:sp>
        <p:nvSpPr>
          <p:cNvPr id="12" name="矩形 11"/>
          <p:cNvSpPr/>
          <p:nvPr/>
        </p:nvSpPr>
        <p:spPr>
          <a:xfrm>
            <a:off x="989090" y="1321413"/>
            <a:ext cx="2129109" cy="507831"/>
          </a:xfrm>
          <a:prstGeom prst="rect">
            <a:avLst/>
          </a:prstGeom>
        </p:spPr>
        <p:txBody>
          <a:bodyPr wrap="square">
            <a:spAutoFit/>
          </a:bodyPr>
          <a:lstStyle/>
          <a:p>
            <a:pPr algn="just">
              <a:lnSpc>
                <a:spcPct val="150000"/>
              </a:lnSpc>
            </a:pPr>
            <a:r>
              <a:rPr lang="en-US" altLang="zh-CN" b="1" dirty="0">
                <a:solidFill>
                  <a:schemeClr val="accent2">
                    <a:lumMod val="50000"/>
                  </a:schemeClr>
                </a:solidFill>
                <a:latin typeface="微软雅黑" pitchFamily="34" charset="-122"/>
                <a:ea typeface="微软雅黑" pitchFamily="34" charset="-122"/>
              </a:rPr>
              <a:t>2.1.1</a:t>
            </a:r>
            <a:r>
              <a:rPr lang="zh-CN" altLang="zh-CN" b="1" dirty="0">
                <a:solidFill>
                  <a:schemeClr val="accent2">
                    <a:lumMod val="50000"/>
                  </a:schemeClr>
                </a:solidFill>
                <a:latin typeface="微软雅黑" pitchFamily="34" charset="-122"/>
                <a:ea typeface="微软雅黑" pitchFamily="34" charset="-122"/>
              </a:rPr>
              <a:t>软磁材料应用</a:t>
            </a:r>
          </a:p>
        </p:txBody>
      </p:sp>
      <p:sp>
        <p:nvSpPr>
          <p:cNvPr id="16" name="矩形 15"/>
          <p:cNvSpPr/>
          <p:nvPr/>
        </p:nvSpPr>
        <p:spPr>
          <a:xfrm>
            <a:off x="490493" y="1794705"/>
            <a:ext cx="11058040" cy="812530"/>
          </a:xfrm>
          <a:prstGeom prst="rect">
            <a:avLst/>
          </a:prstGeom>
        </p:spPr>
        <p:txBody>
          <a:bodyPr wrap="square">
            <a:spAutoFit/>
          </a:bodyPr>
          <a:lstStyle/>
          <a:p>
            <a:pPr indent="457200">
              <a:lnSpc>
                <a:spcPct val="130000"/>
              </a:lnSpc>
              <a:spcAft>
                <a:spcPts val="600"/>
              </a:spcAft>
            </a:pPr>
            <a:r>
              <a:rPr lang="zh-CN" altLang="zh-CN" dirty="0" smtClean="0">
                <a:latin typeface="+mn-ea"/>
              </a:rPr>
              <a:t>由于软磁材料磁滞损耗小</a:t>
            </a:r>
            <a:r>
              <a:rPr lang="en-US" altLang="zh-CN" dirty="0" smtClean="0">
                <a:latin typeface="+mn-ea"/>
              </a:rPr>
              <a:t>,</a:t>
            </a:r>
            <a:r>
              <a:rPr lang="zh-CN" altLang="zh-CN" dirty="0" smtClean="0">
                <a:latin typeface="+mn-ea"/>
              </a:rPr>
              <a:t>适合用在交变磁场中</a:t>
            </a:r>
            <a:r>
              <a:rPr lang="en-US" altLang="zh-CN" dirty="0" smtClean="0">
                <a:latin typeface="+mn-ea"/>
              </a:rPr>
              <a:t>,</a:t>
            </a:r>
            <a:r>
              <a:rPr lang="zh-CN" altLang="zh-CN" dirty="0" smtClean="0">
                <a:latin typeface="+mn-ea"/>
              </a:rPr>
              <a:t>如变压器、电机的铁芯、图书或超市货品防盗磁条等都是用软磁性材料制成的。</a:t>
            </a:r>
            <a:endParaRPr lang="zh-CN" altLang="zh-CN" dirty="0">
              <a:latin typeface="+mn-ea"/>
            </a:endParaRPr>
          </a:p>
        </p:txBody>
      </p:sp>
      <p:sp>
        <p:nvSpPr>
          <p:cNvPr id="17" name="矩形 16"/>
          <p:cNvSpPr/>
          <p:nvPr/>
        </p:nvSpPr>
        <p:spPr>
          <a:xfrm>
            <a:off x="989090" y="2659411"/>
            <a:ext cx="1667444" cy="507831"/>
          </a:xfrm>
          <a:prstGeom prst="rect">
            <a:avLst/>
          </a:prstGeom>
        </p:spPr>
        <p:txBody>
          <a:bodyPr wrap="square">
            <a:spAutoFit/>
          </a:bodyPr>
          <a:lstStyle/>
          <a:p>
            <a:pPr algn="just">
              <a:lnSpc>
                <a:spcPct val="150000"/>
              </a:lnSpc>
            </a:pPr>
            <a:r>
              <a:rPr lang="en-US" altLang="zh-CN" b="1" dirty="0">
                <a:solidFill>
                  <a:schemeClr val="accent2">
                    <a:lumMod val="50000"/>
                  </a:schemeClr>
                </a:solidFill>
                <a:latin typeface="微软雅黑" pitchFamily="34" charset="-122"/>
                <a:ea typeface="微软雅黑" pitchFamily="34" charset="-122"/>
              </a:rPr>
              <a:t>2.1.2</a:t>
            </a:r>
            <a:r>
              <a:rPr lang="zh-CN" altLang="zh-CN" b="1" dirty="0">
                <a:solidFill>
                  <a:schemeClr val="accent2">
                    <a:lumMod val="50000"/>
                  </a:schemeClr>
                </a:solidFill>
                <a:latin typeface="微软雅黑" pitchFamily="34" charset="-122"/>
                <a:ea typeface="微软雅黑" pitchFamily="34" charset="-122"/>
              </a:rPr>
              <a:t>发展趋势</a:t>
            </a:r>
          </a:p>
        </p:txBody>
      </p:sp>
      <p:sp>
        <p:nvSpPr>
          <p:cNvPr id="18" name="矩形 17"/>
          <p:cNvSpPr/>
          <p:nvPr/>
        </p:nvSpPr>
        <p:spPr>
          <a:xfrm>
            <a:off x="490494" y="3186494"/>
            <a:ext cx="10963979" cy="2252924"/>
          </a:xfrm>
          <a:prstGeom prst="rect">
            <a:avLst/>
          </a:prstGeom>
        </p:spPr>
        <p:txBody>
          <a:bodyPr wrap="square">
            <a:spAutoFit/>
          </a:bodyPr>
          <a:lstStyle/>
          <a:p>
            <a:pPr indent="457200">
              <a:lnSpc>
                <a:spcPct val="130000"/>
              </a:lnSpc>
              <a:spcAft>
                <a:spcPts val="600"/>
              </a:spcAft>
            </a:pPr>
            <a:r>
              <a:rPr lang="zh-CN" altLang="zh-CN" dirty="0">
                <a:latin typeface="+mn-ea"/>
              </a:rPr>
              <a:t>电子器件日益向小型化、高性能、高速化方向发展，因此对高频电感元件提出新的要求，并进一步要求改进和提高作为电感元件的铁氧体磁芯的性能，这对软磁材料及磁芯元件的要求就更高。良好的软磁材料应满足下述基本要求：（</a:t>
            </a:r>
            <a:r>
              <a:rPr lang="en-US" altLang="zh-CN" dirty="0">
                <a:latin typeface="+mn-ea"/>
              </a:rPr>
              <a:t>1</a:t>
            </a:r>
            <a:r>
              <a:rPr lang="zh-CN" altLang="zh-CN" dirty="0">
                <a:latin typeface="+mn-ea"/>
              </a:rPr>
              <a:t>）为了提高功能效率，初始磁导率和最大磁导率要高；（</a:t>
            </a:r>
            <a:r>
              <a:rPr lang="en-US" altLang="zh-CN" dirty="0">
                <a:latin typeface="+mn-ea"/>
              </a:rPr>
              <a:t>2</a:t>
            </a:r>
            <a:r>
              <a:rPr lang="zh-CN" altLang="zh-CN" dirty="0">
                <a:latin typeface="+mn-ea"/>
              </a:rPr>
              <a:t>）为了省资源，便于轻薄短小，迅速响应外磁场极性的反转，剩余磁通密度要低，饱和磁感应强度要高；（</a:t>
            </a:r>
            <a:r>
              <a:rPr lang="en-US" altLang="zh-CN" dirty="0">
                <a:latin typeface="+mn-ea"/>
              </a:rPr>
              <a:t>3</a:t>
            </a:r>
            <a:r>
              <a:rPr lang="zh-CN" altLang="zh-CN" dirty="0">
                <a:latin typeface="+mn-ea"/>
              </a:rPr>
              <a:t>）损低，提高功能效率；（</a:t>
            </a:r>
            <a:r>
              <a:rPr lang="en-US" altLang="zh-CN" dirty="0">
                <a:latin typeface="+mn-ea"/>
              </a:rPr>
              <a:t>4</a:t>
            </a:r>
            <a:r>
              <a:rPr lang="zh-CN" altLang="zh-CN" dirty="0">
                <a:latin typeface="+mn-ea"/>
              </a:rPr>
              <a:t>）矫顽力小，提高高频磁性能；（</a:t>
            </a:r>
            <a:r>
              <a:rPr lang="en-US" altLang="zh-CN" dirty="0">
                <a:latin typeface="+mn-ea"/>
              </a:rPr>
              <a:t>5</a:t>
            </a:r>
            <a:r>
              <a:rPr lang="zh-CN" altLang="zh-CN" dirty="0">
                <a:latin typeface="+mn-ea"/>
              </a:rPr>
              <a:t>）电阻率高，提高高频性能，减少涡流损失；（</a:t>
            </a:r>
            <a:r>
              <a:rPr lang="en-US" altLang="zh-CN" dirty="0">
                <a:latin typeface="+mn-ea"/>
              </a:rPr>
              <a:t>6</a:t>
            </a:r>
            <a:r>
              <a:rPr lang="zh-CN" altLang="zh-CN" dirty="0">
                <a:latin typeface="+mn-ea"/>
              </a:rPr>
              <a:t>）磁致伸缩系数低，降低噪声；（</a:t>
            </a:r>
            <a:r>
              <a:rPr lang="en-US" altLang="zh-CN" dirty="0">
                <a:latin typeface="+mn-ea"/>
              </a:rPr>
              <a:t>7</a:t>
            </a:r>
            <a:r>
              <a:rPr lang="zh-CN" altLang="zh-CN" dirty="0">
                <a:latin typeface="+mn-ea"/>
              </a:rPr>
              <a:t>）作为基本特性的磁各向异性系数</a:t>
            </a:r>
            <a:r>
              <a:rPr lang="en-US" altLang="zh-CN" dirty="0">
                <a:latin typeface="+mn-ea"/>
              </a:rPr>
              <a:t>K </a:t>
            </a:r>
            <a:r>
              <a:rPr lang="zh-CN" altLang="zh-CN" dirty="0">
                <a:latin typeface="+mn-ea"/>
              </a:rPr>
              <a:t>要低，在各个结晶方向都容易磁化。</a:t>
            </a:r>
          </a:p>
        </p:txBody>
      </p:sp>
    </p:spTree>
    <p:extLst>
      <p:ext uri="{BB962C8B-B14F-4D97-AF65-F5344CB8AC3E}">
        <p14:creationId xmlns:p14="http://schemas.microsoft.com/office/powerpoint/2010/main" val="36976176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4" name="TextBox 8">
            <a:extLst>
              <a:ext uri="{FF2B5EF4-FFF2-40B4-BE49-F238E27FC236}">
                <a16:creationId xmlns="" xmlns:a16="http://schemas.microsoft.com/office/drawing/2014/main"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2     </a:t>
            </a:r>
            <a:r>
              <a:rPr lang="zh-CN" altLang="en-US" sz="1600" b="1" dirty="0" smtClean="0">
                <a:solidFill>
                  <a:schemeClr val="bg1"/>
                </a:solidFill>
                <a:latin typeface="微软雅黑" panose="020B0503020204020204" pitchFamily="34" charset="-122"/>
                <a:ea typeface="微软雅黑" panose="020B0503020204020204" pitchFamily="34" charset="-122"/>
              </a:rPr>
              <a:t>磁性材料的应用</a:t>
            </a:r>
            <a:endParaRPr lang="en-US" altLang="zh-CN" sz="1600" b="1" dirty="0">
              <a:solidFill>
                <a:schemeClr val="bg1"/>
              </a:solidFill>
              <a:latin typeface="微软雅黑" pitchFamily="34" charset="-122"/>
              <a:ea typeface="微软雅黑" pitchFamily="34" charset="-122"/>
            </a:endParaRPr>
          </a:p>
        </p:txBody>
      </p:sp>
      <p:sp>
        <p:nvSpPr>
          <p:cNvPr id="25" name="矩形 24"/>
          <p:cNvSpPr/>
          <p:nvPr/>
        </p:nvSpPr>
        <p:spPr>
          <a:xfrm>
            <a:off x="989090" y="808033"/>
            <a:ext cx="1667444" cy="507831"/>
          </a:xfrm>
          <a:prstGeom prst="rect">
            <a:avLst/>
          </a:prstGeom>
        </p:spPr>
        <p:txBody>
          <a:bodyPr wrap="square">
            <a:spAutoFit/>
          </a:bodyPr>
          <a:lstStyle/>
          <a:p>
            <a:pPr algn="just">
              <a:lnSpc>
                <a:spcPct val="150000"/>
              </a:lnSpc>
            </a:pPr>
            <a:r>
              <a:rPr lang="en-US" altLang="zh-CN" b="1" dirty="0">
                <a:solidFill>
                  <a:schemeClr val="accent2">
                    <a:lumMod val="50000"/>
                  </a:schemeClr>
                </a:solidFill>
                <a:latin typeface="微软雅黑" pitchFamily="34" charset="-122"/>
                <a:ea typeface="微软雅黑" pitchFamily="34" charset="-122"/>
              </a:rPr>
              <a:t>2.1.2</a:t>
            </a:r>
            <a:r>
              <a:rPr lang="zh-CN" altLang="zh-CN" b="1" dirty="0">
                <a:solidFill>
                  <a:schemeClr val="accent2">
                    <a:lumMod val="50000"/>
                  </a:schemeClr>
                </a:solidFill>
                <a:latin typeface="微软雅黑" pitchFamily="34" charset="-122"/>
                <a:ea typeface="微软雅黑" pitchFamily="34" charset="-122"/>
              </a:rPr>
              <a:t>发展趋势</a:t>
            </a:r>
          </a:p>
        </p:txBody>
      </p:sp>
      <p:sp>
        <p:nvSpPr>
          <p:cNvPr id="2" name="矩形 1"/>
          <p:cNvSpPr/>
          <p:nvPr/>
        </p:nvSpPr>
        <p:spPr>
          <a:xfrm>
            <a:off x="681216" y="1440042"/>
            <a:ext cx="10758310" cy="4130361"/>
          </a:xfrm>
          <a:prstGeom prst="rect">
            <a:avLst/>
          </a:prstGeom>
        </p:spPr>
        <p:txBody>
          <a:bodyPr wrap="square">
            <a:spAutoFit/>
          </a:bodyPr>
          <a:lstStyle/>
          <a:p>
            <a:pPr indent="457200">
              <a:lnSpc>
                <a:spcPct val="130000"/>
              </a:lnSpc>
              <a:spcAft>
                <a:spcPts val="600"/>
              </a:spcAft>
            </a:pPr>
            <a:r>
              <a:rPr lang="zh-CN" altLang="zh-CN" dirty="0">
                <a:latin typeface="+mn-ea"/>
              </a:rPr>
              <a:t>从近几年各国软磁材料生产量的变化可以看出，世界软磁材料的生产格局已经发生了很大的变化。产量仍将有较大幅度的增长，但是竞争将会变得更为激烈。因此，如何降低成本、提高效率、提高产品档次及市场竞争力将成为竞争的关键。</a:t>
            </a:r>
          </a:p>
          <a:p>
            <a:pPr indent="457200">
              <a:lnSpc>
                <a:spcPct val="130000"/>
              </a:lnSpc>
              <a:spcAft>
                <a:spcPts val="600"/>
              </a:spcAft>
            </a:pPr>
            <a:r>
              <a:rPr lang="zh-CN" altLang="zh-CN" dirty="0">
                <a:latin typeface="+mn-ea"/>
              </a:rPr>
              <a:t>需求量最大及对性能改进要求最为迫切的材料是高频低功率损耗铁氧体材料和高磁导率铁氧体材料。高频低功率损耗铁氧体材料主要用于各种高频小型化的开关电源及显示器、变压器等。高磁导率铁氧体材料则主要用于宽带变压器、脉冲变压器用抗电磁波干扰器件等</a:t>
            </a:r>
            <a:r>
              <a:rPr lang="zh-CN" altLang="zh-CN" dirty="0">
                <a:latin typeface="+mn-ea"/>
              </a:rPr>
              <a:t>。</a:t>
            </a:r>
            <a:r>
              <a:rPr lang="zh-CN" altLang="zh-CN" dirty="0">
                <a:latin typeface="+mn-ea"/>
              </a:rPr>
              <a:t>从根本上来说，材料的微观结构决定其宏观性质，因此应以磁性量子理论为指导，着手分析并改进材料的微观结构，以改善其宏观磁学性能。对软磁材料的研究已由粗晶转变到纳米晶合金材料的制备及其成分设计。纳米材料的研究及材料设计科学正是基于这种宏观磁学性能思想而发展起来的，即从第一原理出发来进行材料设计，在磁性材料方面，随着现代科学技术的发展，量子理论对自旋有序材料的成功解释及量子理论与微磁学的结合，逐渐实现高饱和磁感应强度和低损耗软磁的目标</a:t>
            </a:r>
            <a:r>
              <a:rPr lang="zh-CN" altLang="zh-CN" dirty="0" smtClean="0">
                <a:latin typeface="+mn-ea"/>
              </a:rPr>
              <a:t>。</a:t>
            </a:r>
            <a:endParaRPr lang="zh-CN" altLang="zh-CN" dirty="0">
              <a:latin typeface="+mn-ea"/>
            </a:endParaRPr>
          </a:p>
        </p:txBody>
      </p:sp>
    </p:spTree>
    <p:extLst>
      <p:ext uri="{BB962C8B-B14F-4D97-AF65-F5344CB8AC3E}">
        <p14:creationId xmlns:p14="http://schemas.microsoft.com/office/powerpoint/2010/main" val="18169352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4" name="TextBox 8">
            <a:extLst>
              <a:ext uri="{FF2B5EF4-FFF2-40B4-BE49-F238E27FC236}">
                <a16:creationId xmlns="" xmlns:a16="http://schemas.microsoft.com/office/drawing/2014/main"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2     </a:t>
            </a:r>
            <a:r>
              <a:rPr lang="zh-CN" altLang="en-US" sz="1600" b="1" dirty="0" smtClean="0">
                <a:solidFill>
                  <a:schemeClr val="bg1"/>
                </a:solidFill>
                <a:latin typeface="微软雅黑" panose="020B0503020204020204" pitchFamily="34" charset="-122"/>
                <a:ea typeface="微软雅黑" panose="020B0503020204020204" pitchFamily="34" charset="-122"/>
              </a:rPr>
              <a:t>磁性材料的应用</a:t>
            </a:r>
            <a:endParaRPr lang="en-US" altLang="zh-CN" sz="1600" b="1" dirty="0">
              <a:solidFill>
                <a:schemeClr val="bg1"/>
              </a:solidFill>
              <a:latin typeface="微软雅黑" pitchFamily="34" charset="-122"/>
              <a:ea typeface="微软雅黑" pitchFamily="34" charset="-122"/>
            </a:endParaRPr>
          </a:p>
        </p:txBody>
      </p:sp>
      <p:sp>
        <p:nvSpPr>
          <p:cNvPr id="15" name="矩形 14"/>
          <p:cNvSpPr/>
          <p:nvPr/>
        </p:nvSpPr>
        <p:spPr>
          <a:xfrm>
            <a:off x="989090" y="808033"/>
            <a:ext cx="1667444" cy="507831"/>
          </a:xfrm>
          <a:prstGeom prst="rect">
            <a:avLst/>
          </a:prstGeom>
        </p:spPr>
        <p:txBody>
          <a:bodyPr wrap="square">
            <a:spAutoFit/>
          </a:bodyPr>
          <a:lstStyle/>
          <a:p>
            <a:pPr algn="just">
              <a:lnSpc>
                <a:spcPct val="150000"/>
              </a:lnSpc>
            </a:pPr>
            <a:r>
              <a:rPr lang="en-US" altLang="zh-CN" b="1" dirty="0">
                <a:solidFill>
                  <a:schemeClr val="accent2">
                    <a:lumMod val="50000"/>
                  </a:schemeClr>
                </a:solidFill>
                <a:latin typeface="微软雅黑" pitchFamily="34" charset="-122"/>
                <a:ea typeface="微软雅黑" pitchFamily="34" charset="-122"/>
              </a:rPr>
              <a:t>2.1.2</a:t>
            </a:r>
            <a:r>
              <a:rPr lang="zh-CN" altLang="zh-CN" b="1" dirty="0">
                <a:solidFill>
                  <a:schemeClr val="accent2">
                    <a:lumMod val="50000"/>
                  </a:schemeClr>
                </a:solidFill>
                <a:latin typeface="微软雅黑" pitchFamily="34" charset="-122"/>
                <a:ea typeface="微软雅黑" pitchFamily="34" charset="-122"/>
              </a:rPr>
              <a:t>发展趋势</a:t>
            </a:r>
          </a:p>
        </p:txBody>
      </p:sp>
      <p:sp>
        <p:nvSpPr>
          <p:cNvPr id="2" name="矩形 1"/>
          <p:cNvSpPr/>
          <p:nvPr/>
        </p:nvSpPr>
        <p:spPr>
          <a:xfrm>
            <a:off x="831046" y="1430361"/>
            <a:ext cx="10367532" cy="2689967"/>
          </a:xfrm>
          <a:prstGeom prst="rect">
            <a:avLst/>
          </a:prstGeom>
        </p:spPr>
        <p:txBody>
          <a:bodyPr wrap="square">
            <a:spAutoFit/>
          </a:bodyPr>
          <a:lstStyle/>
          <a:p>
            <a:pPr indent="457200">
              <a:lnSpc>
                <a:spcPct val="130000"/>
              </a:lnSpc>
              <a:spcAft>
                <a:spcPts val="600"/>
              </a:spcAft>
            </a:pPr>
            <a:r>
              <a:rPr lang="zh-CN" altLang="zh-CN" dirty="0">
                <a:latin typeface="+mn-ea"/>
              </a:rPr>
              <a:t>纳米科技给传统磁性产业带来跨越式的发展。利用纳米材料的优异性能和特殊结构来全面提高传统软磁材料的综合性能的优点，是在不用对现有设备进行大的技术改造的前提下，就可以达到全面提高企业传统材料的技术含量及质量等级的目的。</a:t>
            </a:r>
          </a:p>
          <a:p>
            <a:pPr indent="457200">
              <a:lnSpc>
                <a:spcPct val="130000"/>
              </a:lnSpc>
              <a:spcAft>
                <a:spcPts val="600"/>
              </a:spcAft>
            </a:pPr>
            <a:r>
              <a:rPr lang="zh-CN" altLang="zh-CN" dirty="0">
                <a:latin typeface="+mn-ea"/>
              </a:rPr>
              <a:t>总之，软磁材料的发展将沿着高饱和磁感应强度、高磁导率、高居里温度、低损耗、低矫顽力和高频化、小型化、薄型化方向发展。将软磁铁氧体材料进一步向高频、高磁导率和低损耗发展。非晶、纳米晶软磁合金将研制开发新型、功能性的非晶纳米晶复合材料，拓宽非晶纳米晶复合材料的应用领域</a:t>
            </a:r>
            <a:endParaRPr lang="zh-CN" altLang="en-US" dirty="0">
              <a:latin typeface="+mn-ea"/>
            </a:endParaRPr>
          </a:p>
        </p:txBody>
      </p:sp>
    </p:spTree>
    <p:extLst>
      <p:ext uri="{BB962C8B-B14F-4D97-AF65-F5344CB8AC3E}">
        <p14:creationId xmlns:p14="http://schemas.microsoft.com/office/powerpoint/2010/main" val="11181291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4" name="TextBox 8">
            <a:extLst>
              <a:ext uri="{FF2B5EF4-FFF2-40B4-BE49-F238E27FC236}">
                <a16:creationId xmlns="" xmlns:a16="http://schemas.microsoft.com/office/drawing/2014/main"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2     </a:t>
            </a:r>
            <a:r>
              <a:rPr lang="zh-CN" altLang="en-US" sz="1600" b="1" dirty="0" smtClean="0">
                <a:solidFill>
                  <a:schemeClr val="bg1"/>
                </a:solidFill>
                <a:latin typeface="微软雅黑" panose="020B0503020204020204" pitchFamily="34" charset="-122"/>
                <a:ea typeface="微软雅黑" panose="020B0503020204020204" pitchFamily="34" charset="-122"/>
              </a:rPr>
              <a:t>磁性材料的应用</a:t>
            </a:r>
            <a:endParaRPr lang="en-US" altLang="zh-CN" sz="1600" b="1" dirty="0">
              <a:solidFill>
                <a:schemeClr val="bg1"/>
              </a:solidFill>
              <a:latin typeface="微软雅黑" pitchFamily="34" charset="-122"/>
              <a:ea typeface="微软雅黑" pitchFamily="34" charset="-122"/>
            </a:endParaRPr>
          </a:p>
        </p:txBody>
      </p:sp>
      <p:sp>
        <p:nvSpPr>
          <p:cNvPr id="10" name="矩形 9"/>
          <p:cNvSpPr/>
          <p:nvPr/>
        </p:nvSpPr>
        <p:spPr>
          <a:xfrm>
            <a:off x="947759" y="808033"/>
            <a:ext cx="3002521" cy="507831"/>
          </a:xfrm>
          <a:prstGeom prst="rect">
            <a:avLst/>
          </a:prstGeom>
        </p:spPr>
        <p:txBody>
          <a:bodyPr wrap="square">
            <a:spAutoFit/>
          </a:bodyPr>
          <a:lstStyle/>
          <a:p>
            <a:pPr algn="just">
              <a:lnSpc>
                <a:spcPct val="150000"/>
              </a:lnSpc>
            </a:pPr>
            <a:r>
              <a:rPr lang="en-US" altLang="zh-CN" b="1" dirty="0" smtClean="0">
                <a:solidFill>
                  <a:schemeClr val="accent2">
                    <a:lumMod val="50000"/>
                  </a:schemeClr>
                </a:solidFill>
                <a:latin typeface="微软雅黑" pitchFamily="34" charset="-122"/>
                <a:ea typeface="微软雅黑" pitchFamily="34" charset="-122"/>
              </a:rPr>
              <a:t>2.1.3</a:t>
            </a:r>
            <a:r>
              <a:rPr lang="zh-CN" altLang="zh-CN" b="1" dirty="0">
                <a:solidFill>
                  <a:schemeClr val="accent2">
                    <a:lumMod val="50000"/>
                  </a:schemeClr>
                </a:solidFill>
                <a:latin typeface="微软雅黑" pitchFamily="34" charset="-122"/>
                <a:ea typeface="微软雅黑" pitchFamily="34" charset="-122"/>
              </a:rPr>
              <a:t>永磁材料应用</a:t>
            </a:r>
          </a:p>
        </p:txBody>
      </p:sp>
      <p:sp>
        <p:nvSpPr>
          <p:cNvPr id="11" name="矩形 10"/>
          <p:cNvSpPr/>
          <p:nvPr/>
        </p:nvSpPr>
        <p:spPr>
          <a:xfrm>
            <a:off x="702934" y="1503319"/>
            <a:ext cx="10491767" cy="4927503"/>
          </a:xfrm>
          <a:prstGeom prst="rect">
            <a:avLst/>
          </a:prstGeom>
        </p:spPr>
        <p:txBody>
          <a:bodyPr wrap="square">
            <a:spAutoFit/>
          </a:bodyPr>
          <a:lstStyle/>
          <a:p>
            <a:pPr indent="457200">
              <a:lnSpc>
                <a:spcPct val="130000"/>
              </a:lnSpc>
              <a:spcAft>
                <a:spcPts val="600"/>
              </a:spcAft>
            </a:pPr>
            <a:r>
              <a:rPr lang="zh-CN" altLang="zh-CN" dirty="0">
                <a:latin typeface="+mn-ea"/>
              </a:rPr>
              <a:t>主要用来储藏和供给磁能</a:t>
            </a:r>
            <a:r>
              <a:rPr lang="en-US" altLang="zh-CN" dirty="0">
                <a:latin typeface="+mn-ea"/>
              </a:rPr>
              <a:t>,</a:t>
            </a:r>
            <a:r>
              <a:rPr lang="zh-CN" altLang="zh-CN" dirty="0">
                <a:latin typeface="+mn-ea"/>
              </a:rPr>
              <a:t>作为磁场源</a:t>
            </a:r>
            <a:r>
              <a:rPr lang="en-US" altLang="zh-CN" dirty="0">
                <a:latin typeface="+mn-ea"/>
              </a:rPr>
              <a:t>;</a:t>
            </a:r>
            <a:r>
              <a:rPr lang="zh-CN" altLang="zh-CN" dirty="0">
                <a:latin typeface="+mn-ea"/>
              </a:rPr>
              <a:t>在电子工业中广泛用于各种电声器件、在微波技术的磁控管中亦有应用。</a:t>
            </a:r>
          </a:p>
          <a:p>
            <a:pPr indent="457200">
              <a:lnSpc>
                <a:spcPct val="130000"/>
              </a:lnSpc>
              <a:spcAft>
                <a:spcPts val="600"/>
              </a:spcAft>
            </a:pPr>
            <a:r>
              <a:rPr lang="zh-CN" altLang="zh-CN" dirty="0">
                <a:latin typeface="+mn-ea"/>
              </a:rPr>
              <a:t>永磁材料包括铁氧体永磁、</a:t>
            </a:r>
            <a:r>
              <a:rPr lang="en-US" altLang="zh-CN" dirty="0" err="1">
                <a:latin typeface="+mn-ea"/>
                <a:hlinkClick r:id="rId3"/>
              </a:rPr>
              <a:t>稀土永磁</a:t>
            </a:r>
            <a:r>
              <a:rPr lang="zh-CN" altLang="zh-CN" dirty="0">
                <a:latin typeface="+mn-ea"/>
              </a:rPr>
              <a:t>（稀土钴、</a:t>
            </a:r>
            <a:r>
              <a:rPr lang="en-US" altLang="zh-CN" dirty="0" err="1">
                <a:latin typeface="+mn-ea"/>
                <a:hlinkClick r:id="rId4"/>
              </a:rPr>
              <a:t>钕铁硼</a:t>
            </a:r>
            <a:r>
              <a:rPr lang="zh-CN" altLang="zh-CN" dirty="0">
                <a:latin typeface="+mn-ea"/>
              </a:rPr>
              <a:t>等）、</a:t>
            </a:r>
            <a:r>
              <a:rPr lang="en-US" altLang="zh-CN" dirty="0" err="1">
                <a:latin typeface="+mn-ea"/>
                <a:hlinkClick r:id="rId5"/>
              </a:rPr>
              <a:t>铝镍钴</a:t>
            </a:r>
            <a:r>
              <a:rPr lang="zh-CN" altLang="zh-CN" dirty="0">
                <a:latin typeface="+mn-ea"/>
              </a:rPr>
              <a:t>、</a:t>
            </a:r>
            <a:r>
              <a:rPr lang="en-US" altLang="zh-CN" dirty="0" err="1">
                <a:latin typeface="+mn-ea"/>
                <a:hlinkClick r:id="rId6"/>
              </a:rPr>
              <a:t>铁铬钴</a:t>
            </a:r>
            <a:r>
              <a:rPr lang="zh-CN" altLang="zh-CN" dirty="0">
                <a:latin typeface="+mn-ea"/>
              </a:rPr>
              <a:t>、铝铁等材料，其中最常用、用量最大的是铁氧体永磁、钕铁硼稀土永磁。</a:t>
            </a:r>
            <a:r>
              <a:rPr lang="en-US" altLang="zh-CN" dirty="0">
                <a:latin typeface="+mn-ea"/>
              </a:rPr>
              <a:t/>
            </a:r>
            <a:br>
              <a:rPr lang="en-US" altLang="zh-CN" dirty="0">
                <a:latin typeface="+mn-ea"/>
              </a:rPr>
            </a:br>
            <a:r>
              <a:rPr lang="zh-CN" altLang="zh-CN" dirty="0">
                <a:latin typeface="+mn-ea"/>
              </a:rPr>
              <a:t>　　铁氧体永磁在永磁材料中，尽管综合磁性能较低，但与金属永磁相比，</a:t>
            </a:r>
            <a:r>
              <a:rPr lang="en-US" altLang="zh-CN" dirty="0" err="1">
                <a:latin typeface="+mn-ea"/>
                <a:hlinkClick r:id="rId7"/>
              </a:rPr>
              <a:t>电阻率</a:t>
            </a:r>
            <a:r>
              <a:rPr lang="zh-CN" altLang="zh-CN" dirty="0">
                <a:latin typeface="+mn-ea"/>
              </a:rPr>
              <a:t>高，稳定性好，耐环境变化强，原料来源丰富、性能价格比较高、工艺成熟，又不存在氧化问题，故在永磁材料的诸多应用领域，仍是最理想的首选永磁材料。铁氧体永磁自</a:t>
            </a:r>
            <a:r>
              <a:rPr lang="en-US" altLang="zh-CN" dirty="0">
                <a:latin typeface="+mn-ea"/>
              </a:rPr>
              <a:t>50</a:t>
            </a:r>
            <a:r>
              <a:rPr lang="zh-CN" altLang="zh-CN" dirty="0">
                <a:latin typeface="+mn-ea"/>
              </a:rPr>
              <a:t>年代批量生产以来，其发展势头十分迅猛，目前产值约为稀土永磁的</a:t>
            </a:r>
            <a:r>
              <a:rPr lang="en-US" altLang="zh-CN" dirty="0">
                <a:latin typeface="+mn-ea"/>
              </a:rPr>
              <a:t>1.5</a:t>
            </a:r>
            <a:r>
              <a:rPr lang="zh-CN" altLang="zh-CN" dirty="0">
                <a:latin typeface="+mn-ea"/>
              </a:rPr>
              <a:t>倍，预计今后较长一段时间内，它仍将是应用最广、需求量最大的永磁材料</a:t>
            </a:r>
            <a:r>
              <a:rPr lang="zh-CN" altLang="zh-CN" dirty="0" smtClean="0">
                <a:latin typeface="+mn-ea"/>
              </a:rPr>
              <a:t>。</a:t>
            </a:r>
            <a:endParaRPr lang="en-US" altLang="zh-CN" dirty="0" smtClean="0">
              <a:latin typeface="+mn-ea"/>
            </a:endParaRPr>
          </a:p>
          <a:p>
            <a:pPr indent="457200">
              <a:lnSpc>
                <a:spcPct val="130000"/>
              </a:lnSpc>
              <a:spcAft>
                <a:spcPts val="600"/>
              </a:spcAft>
            </a:pPr>
            <a:r>
              <a:rPr lang="zh-CN" altLang="zh-CN" dirty="0"/>
              <a:t>同时，铁氧体永磁及其应用产品还是典型的</a:t>
            </a:r>
            <a:r>
              <a:rPr lang="en-US" altLang="zh-CN" dirty="0" err="1">
                <a:hlinkClick r:id="rId8"/>
              </a:rPr>
              <a:t>节能</a:t>
            </a:r>
            <a:r>
              <a:rPr lang="zh-CN" altLang="zh-CN" dirty="0"/>
              <a:t>、节材、</a:t>
            </a:r>
            <a:r>
              <a:rPr lang="en-US" altLang="zh-CN" dirty="0" err="1">
                <a:hlinkClick r:id="rId9"/>
              </a:rPr>
              <a:t>节汇</a:t>
            </a:r>
            <a:r>
              <a:rPr lang="zh-CN" altLang="zh-CN" dirty="0"/>
              <a:t>和出口创汇产品。无论从资源利用角度，还是从能源和应用的角度来看，其发展前景都十分广阔。发展铁氧体永磁对发展中国汽车、</a:t>
            </a:r>
            <a:r>
              <a:rPr lang="en-US" altLang="zh-CN" dirty="0" err="1">
                <a:hlinkClick r:id="rId10"/>
              </a:rPr>
              <a:t>摩托</a:t>
            </a:r>
            <a:r>
              <a:rPr lang="zh-CN" altLang="zh-CN" dirty="0"/>
              <a:t>车、电子信息等国民经济支柱产业及出口创汇具有重大意义，符合国家产业政策与规划，随着电子信息技术迅速发展，国内外对高性能铁氧体永磁的市场需求越来越大。因此，研究开发和生产高性能铁氧体永磁材料既十分必要，又大有可为</a:t>
            </a:r>
            <a:r>
              <a:rPr lang="zh-CN" altLang="zh-CN" dirty="0" smtClean="0"/>
              <a:t>。</a:t>
            </a:r>
            <a:endParaRPr lang="zh-CN" altLang="zh-CN" dirty="0"/>
          </a:p>
        </p:txBody>
      </p:sp>
    </p:spTree>
    <p:extLst>
      <p:ext uri="{BB962C8B-B14F-4D97-AF65-F5344CB8AC3E}">
        <p14:creationId xmlns:p14="http://schemas.microsoft.com/office/powerpoint/2010/main" val="39483129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4" name="TextBox 8">
            <a:extLst>
              <a:ext uri="{FF2B5EF4-FFF2-40B4-BE49-F238E27FC236}">
                <a16:creationId xmlns="" xmlns:a16="http://schemas.microsoft.com/office/drawing/2014/main"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2     </a:t>
            </a:r>
            <a:r>
              <a:rPr lang="zh-CN" altLang="en-US" sz="1600" b="1" dirty="0" smtClean="0">
                <a:solidFill>
                  <a:schemeClr val="bg1"/>
                </a:solidFill>
                <a:latin typeface="微软雅黑" panose="020B0503020204020204" pitchFamily="34" charset="-122"/>
                <a:ea typeface="微软雅黑" panose="020B0503020204020204" pitchFamily="34" charset="-122"/>
              </a:rPr>
              <a:t>磁性材料的应用</a:t>
            </a:r>
            <a:endParaRPr lang="en-US" altLang="zh-CN" sz="1600" b="1" dirty="0">
              <a:solidFill>
                <a:schemeClr val="bg1"/>
              </a:solidFill>
              <a:latin typeface="微软雅黑" pitchFamily="34" charset="-122"/>
              <a:ea typeface="微软雅黑" pitchFamily="34" charset="-122"/>
            </a:endParaRPr>
          </a:p>
        </p:txBody>
      </p:sp>
      <p:sp>
        <p:nvSpPr>
          <p:cNvPr id="2" name="矩形 1"/>
          <p:cNvSpPr/>
          <p:nvPr/>
        </p:nvSpPr>
        <p:spPr>
          <a:xfrm>
            <a:off x="989090" y="929865"/>
            <a:ext cx="2397091" cy="507831"/>
          </a:xfrm>
          <a:prstGeom prst="rect">
            <a:avLst/>
          </a:prstGeom>
        </p:spPr>
        <p:txBody>
          <a:bodyPr wrap="square">
            <a:spAutoFit/>
          </a:bodyPr>
          <a:lstStyle/>
          <a:p>
            <a:pPr algn="just">
              <a:lnSpc>
                <a:spcPct val="150000"/>
              </a:lnSpc>
            </a:pPr>
            <a:r>
              <a:rPr lang="en-US" altLang="zh-CN" b="1" dirty="0" smtClean="0">
                <a:solidFill>
                  <a:schemeClr val="accent2">
                    <a:lumMod val="50000"/>
                  </a:schemeClr>
                </a:solidFill>
                <a:latin typeface="微软雅黑" pitchFamily="34" charset="-122"/>
                <a:ea typeface="微软雅黑" pitchFamily="34" charset="-122"/>
              </a:rPr>
              <a:t>2.1.4</a:t>
            </a:r>
            <a:r>
              <a:rPr lang="zh-CN" altLang="zh-CN" b="1" dirty="0">
                <a:solidFill>
                  <a:schemeClr val="accent2">
                    <a:lumMod val="50000"/>
                  </a:schemeClr>
                </a:solidFill>
                <a:latin typeface="微软雅黑" pitchFamily="34" charset="-122"/>
                <a:ea typeface="微软雅黑" pitchFamily="34" charset="-122"/>
              </a:rPr>
              <a:t>矩磁材料应用</a:t>
            </a:r>
          </a:p>
        </p:txBody>
      </p:sp>
      <p:sp>
        <p:nvSpPr>
          <p:cNvPr id="10" name="矩形 9"/>
          <p:cNvSpPr/>
          <p:nvPr/>
        </p:nvSpPr>
        <p:spPr>
          <a:xfrm>
            <a:off x="726501" y="1437696"/>
            <a:ext cx="10713025" cy="3770263"/>
          </a:xfrm>
          <a:prstGeom prst="rect">
            <a:avLst/>
          </a:prstGeom>
        </p:spPr>
        <p:txBody>
          <a:bodyPr wrap="square">
            <a:spAutoFit/>
          </a:bodyPr>
          <a:lstStyle/>
          <a:p>
            <a:pPr indent="457200">
              <a:lnSpc>
                <a:spcPct val="130000"/>
              </a:lnSpc>
              <a:spcAft>
                <a:spcPts val="600"/>
              </a:spcAft>
            </a:pPr>
            <a:r>
              <a:rPr lang="zh-CN" altLang="zh-CN" dirty="0">
                <a:latin typeface="+mn-ea"/>
              </a:rPr>
              <a:t>主要用于电子计算机随机存取的记忆装置</a:t>
            </a:r>
            <a:r>
              <a:rPr lang="en-US" altLang="zh-CN" dirty="0">
                <a:latin typeface="+mn-ea"/>
              </a:rPr>
              <a:t>,</a:t>
            </a:r>
            <a:r>
              <a:rPr lang="zh-CN" altLang="zh-CN" dirty="0">
                <a:latin typeface="+mn-ea"/>
              </a:rPr>
              <a:t>还可用于磁放大器、变压器、脉冲变压器等。用这类材料作为磁性涂层可制成磁鼓、磁盘、磁卡和各种磁带等。</a:t>
            </a:r>
          </a:p>
          <a:p>
            <a:pPr indent="457200">
              <a:lnSpc>
                <a:spcPct val="130000"/>
              </a:lnSpc>
              <a:spcAft>
                <a:spcPts val="600"/>
              </a:spcAft>
            </a:pPr>
            <a:r>
              <a:rPr lang="zh-CN" altLang="zh-CN" dirty="0">
                <a:latin typeface="+mn-ea"/>
              </a:rPr>
              <a:t>矩磁材料的剩磁感应强度</a:t>
            </a:r>
            <a:r>
              <a:rPr lang="en-US" altLang="zh-CN" dirty="0">
                <a:latin typeface="+mn-ea"/>
              </a:rPr>
              <a:t>Br</a:t>
            </a:r>
            <a:r>
              <a:rPr lang="zh-CN" altLang="zh-CN" dirty="0">
                <a:latin typeface="+mn-ea"/>
              </a:rPr>
              <a:t>很高</a:t>
            </a:r>
            <a:r>
              <a:rPr lang="en-US" altLang="zh-CN" dirty="0">
                <a:latin typeface="+mn-ea"/>
              </a:rPr>
              <a:t>,</a:t>
            </a:r>
            <a:r>
              <a:rPr lang="zh-CN" altLang="zh-CN" dirty="0">
                <a:latin typeface="+mn-ea"/>
              </a:rPr>
              <a:t>接近于饱和磁感应强度</a:t>
            </a:r>
            <a:r>
              <a:rPr lang="en-US" altLang="zh-CN" dirty="0" err="1">
                <a:latin typeface="+mn-ea"/>
              </a:rPr>
              <a:t>Bs</a:t>
            </a:r>
            <a:r>
              <a:rPr lang="en-US" altLang="zh-CN" dirty="0">
                <a:latin typeface="+mn-ea"/>
              </a:rPr>
              <a:t>,</a:t>
            </a:r>
            <a:r>
              <a:rPr lang="zh-CN" altLang="zh-CN" dirty="0">
                <a:latin typeface="+mn-ea"/>
              </a:rPr>
              <a:t>在易磁化方向具有接近矩形的磁滞回线</a:t>
            </a:r>
            <a:r>
              <a:rPr lang="en-US" altLang="zh-CN" dirty="0">
                <a:latin typeface="+mn-ea"/>
              </a:rPr>
              <a:t>,</a:t>
            </a:r>
            <a:r>
              <a:rPr lang="zh-CN" altLang="zh-CN" dirty="0">
                <a:latin typeface="+mn-ea"/>
              </a:rPr>
              <a:t>矩磁比</a:t>
            </a:r>
            <a:r>
              <a:rPr lang="en-US" altLang="zh-CN" dirty="0">
                <a:latin typeface="+mn-ea"/>
              </a:rPr>
              <a:t>Br/</a:t>
            </a:r>
            <a:r>
              <a:rPr lang="en-US" altLang="zh-CN" dirty="0" err="1">
                <a:latin typeface="+mn-ea"/>
              </a:rPr>
              <a:t>Bs</a:t>
            </a:r>
            <a:r>
              <a:rPr lang="en-US" altLang="zh-CN" dirty="0">
                <a:latin typeface="+mn-ea"/>
              </a:rPr>
              <a:t>,</a:t>
            </a:r>
            <a:r>
              <a:rPr lang="zh-CN" altLang="zh-CN" dirty="0">
                <a:latin typeface="+mn-ea"/>
              </a:rPr>
              <a:t>通常在</a:t>
            </a:r>
            <a:r>
              <a:rPr lang="en-US" altLang="zh-CN" dirty="0">
                <a:latin typeface="+mn-ea"/>
              </a:rPr>
              <a:t>85%</a:t>
            </a:r>
            <a:r>
              <a:rPr lang="zh-CN" altLang="zh-CN" dirty="0">
                <a:latin typeface="+mn-ea"/>
              </a:rPr>
              <a:t>以上。主要用于制造磁放大器、磁调制器、中小功率脉冲变压器和磁心存储器等。材料的矩磁性主要来源于两个方面：晶粒取向和磁畴取向。对于磁晶各向异性不等于零的合金</a:t>
            </a:r>
            <a:r>
              <a:rPr lang="en-US" altLang="zh-CN" dirty="0">
                <a:latin typeface="+mn-ea"/>
              </a:rPr>
              <a:t>,</a:t>
            </a:r>
            <a:r>
              <a:rPr lang="zh-CN" altLang="zh-CN" dirty="0">
                <a:latin typeface="+mn-ea"/>
              </a:rPr>
              <a:t>通过高压下的冷轧和适当的热处理</a:t>
            </a:r>
            <a:r>
              <a:rPr lang="en-US" altLang="zh-CN" dirty="0">
                <a:latin typeface="+mn-ea"/>
              </a:rPr>
              <a:t>,</a:t>
            </a:r>
            <a:r>
              <a:rPr lang="zh-CN" altLang="zh-CN" dirty="0">
                <a:latin typeface="+mn-ea"/>
              </a:rPr>
              <a:t>使晶粒的易磁化轴整齐地排列在同一方向上</a:t>
            </a:r>
            <a:r>
              <a:rPr lang="en-US" altLang="zh-CN" dirty="0">
                <a:latin typeface="+mn-ea"/>
              </a:rPr>
              <a:t>,</a:t>
            </a:r>
            <a:r>
              <a:rPr lang="zh-CN" altLang="zh-CN" dirty="0">
                <a:latin typeface="+mn-ea"/>
              </a:rPr>
              <a:t>在这个方向磁化时即可获得高的矩磁比、高磁导率和低矫顽力。对于居里温度较高</a:t>
            </a:r>
            <a:r>
              <a:rPr lang="en-US" altLang="zh-CN" dirty="0">
                <a:latin typeface="+mn-ea"/>
              </a:rPr>
              <a:t>(</a:t>
            </a:r>
            <a:r>
              <a:rPr lang="zh-CN" altLang="zh-CN" dirty="0">
                <a:latin typeface="+mn-ea"/>
              </a:rPr>
              <a:t>约</a:t>
            </a:r>
            <a:r>
              <a:rPr lang="en-US" altLang="zh-CN" dirty="0">
                <a:latin typeface="+mn-ea"/>
              </a:rPr>
              <a:t>500℃)</a:t>
            </a:r>
            <a:r>
              <a:rPr lang="zh-CN" altLang="zh-CN" dirty="0">
                <a:latin typeface="+mn-ea"/>
              </a:rPr>
              <a:t>、磁晶各向异性常数和磁致伸缩系数接近零的合金</a:t>
            </a:r>
            <a:r>
              <a:rPr lang="en-US" altLang="zh-CN" dirty="0">
                <a:latin typeface="+mn-ea"/>
              </a:rPr>
              <a:t>,</a:t>
            </a:r>
            <a:r>
              <a:rPr lang="zh-CN" altLang="zh-CN" dirty="0">
                <a:latin typeface="+mn-ea"/>
              </a:rPr>
              <a:t>经磁场热处理可获得磁畴取向结构</a:t>
            </a:r>
            <a:r>
              <a:rPr lang="en-US" altLang="zh-CN" dirty="0">
                <a:latin typeface="+mn-ea"/>
              </a:rPr>
              <a:t>,</a:t>
            </a:r>
            <a:r>
              <a:rPr lang="zh-CN" altLang="zh-CN" dirty="0">
                <a:latin typeface="+mn-ea"/>
              </a:rPr>
              <a:t>沿磁场处理方向具有高的矩磁比和高的磁导率。因矩磁材料的</a:t>
            </a:r>
            <a:r>
              <a:rPr lang="en-US" altLang="zh-CN" dirty="0">
                <a:latin typeface="+mn-ea"/>
              </a:rPr>
              <a:t>(BH)max</a:t>
            </a:r>
            <a:r>
              <a:rPr lang="zh-CN" altLang="zh-CN" dirty="0">
                <a:latin typeface="+mn-ea"/>
              </a:rPr>
              <a:t>比较高</a:t>
            </a:r>
            <a:r>
              <a:rPr lang="en-US" altLang="zh-CN" dirty="0">
                <a:latin typeface="+mn-ea"/>
              </a:rPr>
              <a:t>,</a:t>
            </a:r>
            <a:r>
              <a:rPr lang="zh-CN" altLang="zh-CN" dirty="0">
                <a:latin typeface="+mn-ea"/>
              </a:rPr>
              <a:t>可以得到高的读</a:t>
            </a:r>
            <a:r>
              <a:rPr lang="en-US" altLang="zh-CN" dirty="0">
                <a:latin typeface="+mn-ea"/>
              </a:rPr>
              <a:t>“1”</a:t>
            </a:r>
            <a:r>
              <a:rPr lang="zh-CN" altLang="zh-CN" dirty="0">
                <a:latin typeface="+mn-ea"/>
              </a:rPr>
              <a:t>信号和低的读</a:t>
            </a:r>
            <a:r>
              <a:rPr lang="en-US" altLang="zh-CN" dirty="0">
                <a:latin typeface="+mn-ea"/>
              </a:rPr>
              <a:t>“0”</a:t>
            </a:r>
            <a:r>
              <a:rPr lang="zh-CN" altLang="zh-CN" dirty="0">
                <a:latin typeface="+mn-ea"/>
              </a:rPr>
              <a:t>磁噪声</a:t>
            </a:r>
            <a:r>
              <a:rPr lang="en-US" altLang="zh-CN" dirty="0">
                <a:latin typeface="+mn-ea"/>
              </a:rPr>
              <a:t>;</a:t>
            </a:r>
            <a:r>
              <a:rPr lang="zh-CN" altLang="zh-CN" dirty="0">
                <a:latin typeface="+mn-ea"/>
              </a:rPr>
              <a:t>矫顽力低</a:t>
            </a:r>
            <a:r>
              <a:rPr lang="en-US" altLang="zh-CN" dirty="0">
                <a:latin typeface="+mn-ea"/>
              </a:rPr>
              <a:t>,</a:t>
            </a:r>
            <a:r>
              <a:rPr lang="zh-CN" altLang="zh-CN" dirty="0">
                <a:latin typeface="+mn-ea"/>
              </a:rPr>
              <a:t>可降低存取</a:t>
            </a:r>
            <a:r>
              <a:rPr lang="en-US" altLang="zh-CN" dirty="0">
                <a:latin typeface="+mn-ea"/>
              </a:rPr>
              <a:t>“1”</a:t>
            </a:r>
            <a:r>
              <a:rPr lang="zh-CN" altLang="zh-CN" dirty="0">
                <a:latin typeface="+mn-ea"/>
              </a:rPr>
              <a:t>信号和</a:t>
            </a:r>
            <a:r>
              <a:rPr lang="en-US" altLang="zh-CN" dirty="0">
                <a:latin typeface="+mn-ea"/>
              </a:rPr>
              <a:t>“0”</a:t>
            </a:r>
            <a:r>
              <a:rPr lang="zh-CN" altLang="zh-CN" dirty="0">
                <a:latin typeface="+mn-ea"/>
              </a:rPr>
              <a:t>磁噪声的功率</a:t>
            </a:r>
            <a:r>
              <a:rPr lang="en-US" altLang="zh-CN" dirty="0">
                <a:latin typeface="+mn-ea"/>
              </a:rPr>
              <a:t>,</a:t>
            </a:r>
            <a:r>
              <a:rPr lang="zh-CN" altLang="zh-CN" dirty="0">
                <a:latin typeface="+mn-ea"/>
              </a:rPr>
              <a:t>因而降低温度。其次信噪比和抗干扰比高</a:t>
            </a:r>
            <a:r>
              <a:rPr lang="en-US" altLang="zh-CN" dirty="0">
                <a:latin typeface="+mn-ea"/>
              </a:rPr>
              <a:t>,</a:t>
            </a:r>
            <a:r>
              <a:rPr lang="zh-CN" altLang="zh-CN" dirty="0">
                <a:latin typeface="+mn-ea"/>
              </a:rPr>
              <a:t>对环境和温度稳定性好等。</a:t>
            </a:r>
          </a:p>
        </p:txBody>
      </p:sp>
    </p:spTree>
    <p:extLst>
      <p:ext uri="{BB962C8B-B14F-4D97-AF65-F5344CB8AC3E}">
        <p14:creationId xmlns:p14="http://schemas.microsoft.com/office/powerpoint/2010/main" val="11181291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 xmlns:a16="http://schemas.microsoft.com/office/drawing/2014/main" id="{FBF8BA25-21B4-447C-B72E-4920660839FE}"/>
              </a:ext>
            </a:extLst>
          </p:cNvPr>
          <p:cNvSpPr/>
          <p:nvPr/>
        </p:nvSpPr>
        <p:spPr>
          <a:xfrm>
            <a:off x="904875" y="2134652"/>
            <a:ext cx="10382250" cy="2552700"/>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 xmlns:a16="http://schemas.microsoft.com/office/drawing/2014/main" id="{0A4E986E-0FED-4EE3-BB27-545867A330C7}"/>
              </a:ext>
            </a:extLst>
          </p:cNvPr>
          <p:cNvGrpSpPr/>
          <p:nvPr/>
        </p:nvGrpSpPr>
        <p:grpSpPr>
          <a:xfrm>
            <a:off x="1743075" y="2615139"/>
            <a:ext cx="1114425" cy="1114425"/>
            <a:chOff x="1924050" y="2615139"/>
            <a:chExt cx="1114425" cy="1114425"/>
          </a:xfrm>
        </p:grpSpPr>
        <p:sp>
          <p:nvSpPr>
            <p:cNvPr id="6" name="椭圆 5">
              <a:extLst>
                <a:ext uri="{FF2B5EF4-FFF2-40B4-BE49-F238E27FC236}">
                  <a16:creationId xmlns="" xmlns:a16="http://schemas.microsoft.com/office/drawing/2014/main" id="{332CE593-F551-450D-960B-18DAF689487B}"/>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iconfont-1187-868386">
              <a:extLst>
                <a:ext uri="{FF2B5EF4-FFF2-40B4-BE49-F238E27FC236}">
                  <a16:creationId xmlns="" xmlns:a16="http://schemas.microsoft.com/office/drawing/2014/main" id="{EC9B7280-CE68-4950-8BA1-38618BE0C998}"/>
                </a:ext>
              </a:extLst>
            </p:cNvPr>
            <p:cNvSpPr>
              <a:spLocks noChangeAspect="1"/>
            </p:cNvSpPr>
            <p:nvPr/>
          </p:nvSpPr>
          <p:spPr bwMode="auto">
            <a:xfrm>
              <a:off x="2195469" y="2931695"/>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bg1"/>
            </a:solidFill>
            <a:ln>
              <a:noFill/>
            </a:ln>
          </p:spPr>
        </p:sp>
      </p:grpSp>
      <p:grpSp>
        <p:nvGrpSpPr>
          <p:cNvPr id="46" name="Group 15">
            <a:extLst>
              <a:ext uri="{FF2B5EF4-FFF2-40B4-BE49-F238E27FC236}">
                <a16:creationId xmlns="" xmlns:a16="http://schemas.microsoft.com/office/drawing/2014/main" id="{3214EE2C-77FA-40C5-BA62-F292EBEE0588}"/>
              </a:ext>
            </a:extLst>
          </p:cNvPr>
          <p:cNvGrpSpPr/>
          <p:nvPr/>
        </p:nvGrpSpPr>
        <p:grpSpPr>
          <a:xfrm>
            <a:off x="3276600" y="2615139"/>
            <a:ext cx="1114425" cy="1114425"/>
            <a:chOff x="1924050" y="2615139"/>
            <a:chExt cx="1114425" cy="1114425"/>
          </a:xfrm>
        </p:grpSpPr>
        <p:sp>
          <p:nvSpPr>
            <p:cNvPr id="47" name="椭圆 46">
              <a:extLst>
                <a:ext uri="{FF2B5EF4-FFF2-40B4-BE49-F238E27FC236}">
                  <a16:creationId xmlns="" xmlns:a16="http://schemas.microsoft.com/office/drawing/2014/main" id="{929BB826-B810-42A1-AC8C-8D810DFCBD10}"/>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8" name="iconfont-1187-868386">
              <a:extLst>
                <a:ext uri="{FF2B5EF4-FFF2-40B4-BE49-F238E27FC236}">
                  <a16:creationId xmlns="" xmlns:a16="http://schemas.microsoft.com/office/drawing/2014/main" id="{86290BBA-07EA-43FB-97BB-94587F65DD17}"/>
                </a:ext>
              </a:extLst>
            </p:cNvPr>
            <p:cNvSpPr>
              <a:spLocks noChangeAspect="1"/>
            </p:cNvSpPr>
            <p:nvPr/>
          </p:nvSpPr>
          <p:spPr bwMode="auto">
            <a:xfrm>
              <a:off x="2195469" y="2933108"/>
              <a:ext cx="609685" cy="51658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4" name="Group 18">
            <a:extLst>
              <a:ext uri="{FF2B5EF4-FFF2-40B4-BE49-F238E27FC236}">
                <a16:creationId xmlns="" xmlns:a16="http://schemas.microsoft.com/office/drawing/2014/main" id="{25EA26D0-3C3B-4FDD-AC91-9320B9629D7E}"/>
              </a:ext>
            </a:extLst>
          </p:cNvPr>
          <p:cNvGrpSpPr/>
          <p:nvPr/>
        </p:nvGrpSpPr>
        <p:grpSpPr>
          <a:xfrm>
            <a:off x="4810125" y="2615139"/>
            <a:ext cx="1114425" cy="1114425"/>
            <a:chOff x="1924050" y="2615139"/>
            <a:chExt cx="1114425" cy="1114425"/>
          </a:xfrm>
        </p:grpSpPr>
        <p:sp>
          <p:nvSpPr>
            <p:cNvPr id="35" name="椭圆 34">
              <a:extLst>
                <a:ext uri="{FF2B5EF4-FFF2-40B4-BE49-F238E27FC236}">
                  <a16:creationId xmlns="" xmlns:a16="http://schemas.microsoft.com/office/drawing/2014/main" id="{A3477B58-E541-49DC-8658-D86027B08FF8}"/>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6" name="iconfont-1187-868386">
              <a:extLst>
                <a:ext uri="{FF2B5EF4-FFF2-40B4-BE49-F238E27FC236}">
                  <a16:creationId xmlns="" xmlns:a16="http://schemas.microsoft.com/office/drawing/2014/main" id="{7CB29D89-8CA0-4989-9BAB-CEC962E3BD6A}"/>
                </a:ext>
              </a:extLst>
            </p:cNvPr>
            <p:cNvSpPr>
              <a:spLocks noChangeAspect="1"/>
            </p:cNvSpPr>
            <p:nvPr/>
          </p:nvSpPr>
          <p:spPr bwMode="auto">
            <a:xfrm>
              <a:off x="2195469" y="2980195"/>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bg1"/>
            </a:solidFill>
            <a:ln>
              <a:noFill/>
            </a:ln>
          </p:spPr>
          <p:txBody>
            <a:bodyPr/>
            <a:lstStyle/>
            <a:p>
              <a:endParaRPr lang="zh-CN" altLang="en-US"/>
            </a:p>
          </p:txBody>
        </p:sp>
      </p:grpSp>
      <p:grpSp>
        <p:nvGrpSpPr>
          <p:cNvPr id="37" name="Group 21">
            <a:extLst>
              <a:ext uri="{FF2B5EF4-FFF2-40B4-BE49-F238E27FC236}">
                <a16:creationId xmlns="" xmlns:a16="http://schemas.microsoft.com/office/drawing/2014/main" id="{813AA9D6-4C95-490D-A873-76828BF93825}"/>
              </a:ext>
            </a:extLst>
          </p:cNvPr>
          <p:cNvGrpSpPr/>
          <p:nvPr/>
        </p:nvGrpSpPr>
        <p:grpSpPr>
          <a:xfrm>
            <a:off x="6343650" y="2615139"/>
            <a:ext cx="1114425" cy="1114425"/>
            <a:chOff x="1924050" y="2615139"/>
            <a:chExt cx="1114425" cy="1114425"/>
          </a:xfrm>
        </p:grpSpPr>
        <p:sp>
          <p:nvSpPr>
            <p:cNvPr id="38" name="椭圆 37">
              <a:extLst>
                <a:ext uri="{FF2B5EF4-FFF2-40B4-BE49-F238E27FC236}">
                  <a16:creationId xmlns="" xmlns:a16="http://schemas.microsoft.com/office/drawing/2014/main" id="{279FD75C-9F89-41EB-874D-00AA0DDDDCE5}"/>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9" name="iconfont-1187-868386">
              <a:extLst>
                <a:ext uri="{FF2B5EF4-FFF2-40B4-BE49-F238E27FC236}">
                  <a16:creationId xmlns="" xmlns:a16="http://schemas.microsoft.com/office/drawing/2014/main" id="{C3503D33-92D0-4469-8892-8F902B1C9AA3}"/>
                </a:ext>
              </a:extLst>
            </p:cNvPr>
            <p:cNvSpPr>
              <a:spLocks noChangeAspect="1"/>
            </p:cNvSpPr>
            <p:nvPr/>
          </p:nvSpPr>
          <p:spPr bwMode="auto">
            <a:xfrm>
              <a:off x="2195469" y="2892204"/>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bg1"/>
            </a:solidFill>
            <a:ln>
              <a:noFill/>
            </a:ln>
          </p:spPr>
          <p:txBody>
            <a:bodyPr/>
            <a:lstStyle/>
            <a:p>
              <a:endParaRPr lang="zh-CN" altLang="en-US"/>
            </a:p>
          </p:txBody>
        </p:sp>
      </p:grpSp>
      <p:grpSp>
        <p:nvGrpSpPr>
          <p:cNvPr id="40" name="Group 24">
            <a:extLst>
              <a:ext uri="{FF2B5EF4-FFF2-40B4-BE49-F238E27FC236}">
                <a16:creationId xmlns="" xmlns:a16="http://schemas.microsoft.com/office/drawing/2014/main" id="{4DE359A2-E054-43A0-9145-5D229FD41F1B}"/>
              </a:ext>
            </a:extLst>
          </p:cNvPr>
          <p:cNvGrpSpPr/>
          <p:nvPr/>
        </p:nvGrpSpPr>
        <p:grpSpPr>
          <a:xfrm>
            <a:off x="7877175" y="2615139"/>
            <a:ext cx="1114425" cy="1114425"/>
            <a:chOff x="1924050" y="2615139"/>
            <a:chExt cx="1114425" cy="1114425"/>
          </a:xfrm>
        </p:grpSpPr>
        <p:sp>
          <p:nvSpPr>
            <p:cNvPr id="41" name="椭圆 40">
              <a:extLst>
                <a:ext uri="{FF2B5EF4-FFF2-40B4-BE49-F238E27FC236}">
                  <a16:creationId xmlns="" xmlns:a16="http://schemas.microsoft.com/office/drawing/2014/main" id="{86144B2D-A63B-4F1A-9915-6C5289AB1C9B}"/>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2" name="iconfont-1187-868386">
              <a:extLst>
                <a:ext uri="{FF2B5EF4-FFF2-40B4-BE49-F238E27FC236}">
                  <a16:creationId xmlns="" xmlns:a16="http://schemas.microsoft.com/office/drawing/2014/main" id="{F7DE6156-D031-4558-99A3-E42C2189B269}"/>
                </a:ext>
              </a:extLst>
            </p:cNvPr>
            <p:cNvSpPr>
              <a:spLocks noChangeAspect="1"/>
            </p:cNvSpPr>
            <p:nvPr/>
          </p:nvSpPr>
          <p:spPr bwMode="auto">
            <a:xfrm>
              <a:off x="2195469" y="2937263"/>
              <a:ext cx="609685" cy="508274"/>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bg1"/>
            </a:solidFill>
            <a:ln>
              <a:noFill/>
            </a:ln>
          </p:spPr>
          <p:txBody>
            <a:bodyPr/>
            <a:lstStyle/>
            <a:p>
              <a:endParaRPr lang="zh-CN" altLang="en-US"/>
            </a:p>
          </p:txBody>
        </p:sp>
      </p:grpSp>
      <p:grpSp>
        <p:nvGrpSpPr>
          <p:cNvPr id="43" name="Group 27">
            <a:extLst>
              <a:ext uri="{FF2B5EF4-FFF2-40B4-BE49-F238E27FC236}">
                <a16:creationId xmlns="" xmlns:a16="http://schemas.microsoft.com/office/drawing/2014/main" id="{F12A2273-FCAA-4516-A441-CAE67152E1AC}"/>
              </a:ext>
            </a:extLst>
          </p:cNvPr>
          <p:cNvGrpSpPr/>
          <p:nvPr/>
        </p:nvGrpSpPr>
        <p:grpSpPr>
          <a:xfrm>
            <a:off x="9410700" y="2615139"/>
            <a:ext cx="1114425" cy="1114425"/>
            <a:chOff x="1924050" y="2615139"/>
            <a:chExt cx="1114425" cy="1114425"/>
          </a:xfrm>
        </p:grpSpPr>
        <p:sp>
          <p:nvSpPr>
            <p:cNvPr id="44" name="椭圆 43">
              <a:extLst>
                <a:ext uri="{FF2B5EF4-FFF2-40B4-BE49-F238E27FC236}">
                  <a16:creationId xmlns="" xmlns:a16="http://schemas.microsoft.com/office/drawing/2014/main" id="{F8392ED2-C923-45BC-BAB3-FFD4C5CD9EB9}"/>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5" name="iconfont-1187-868386">
              <a:extLst>
                <a:ext uri="{FF2B5EF4-FFF2-40B4-BE49-F238E27FC236}">
                  <a16:creationId xmlns="" xmlns:a16="http://schemas.microsoft.com/office/drawing/2014/main" id="{5A1ED895-7453-40B7-B3F9-215B2FDF3C0A}"/>
                </a:ext>
              </a:extLst>
            </p:cNvPr>
            <p:cNvSpPr>
              <a:spLocks noChangeAspect="1"/>
            </p:cNvSpPr>
            <p:nvPr/>
          </p:nvSpPr>
          <p:spPr bwMode="auto">
            <a:xfrm>
              <a:off x="2199282" y="2886558"/>
              <a:ext cx="602059" cy="60968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solidFill>
            <a:ln>
              <a:noFill/>
            </a:ln>
          </p:spPr>
          <p:txBody>
            <a:bodyPr/>
            <a:lstStyle/>
            <a:p>
              <a:endParaRPr lang="zh-CN" altLang="en-US"/>
            </a:p>
          </p:txBody>
        </p:sp>
      </p:grpSp>
      <p:sp>
        <p:nvSpPr>
          <p:cNvPr id="8" name="文本框 7">
            <a:extLst>
              <a:ext uri="{FF2B5EF4-FFF2-40B4-BE49-F238E27FC236}">
                <a16:creationId xmlns="" xmlns:a16="http://schemas.microsoft.com/office/drawing/2014/main" id="{9B37B2AC-0F49-4C39-ACF6-2521A2804C53}"/>
              </a:ext>
            </a:extLst>
          </p:cNvPr>
          <p:cNvSpPr txBox="1"/>
          <p:nvPr/>
        </p:nvSpPr>
        <p:spPr>
          <a:xfrm>
            <a:off x="2219325" y="1176864"/>
            <a:ext cx="825867" cy="861774"/>
          </a:xfrm>
          <a:prstGeom prst="rect">
            <a:avLst/>
          </a:prstGeom>
          <a:noFill/>
        </p:spPr>
        <p:txBody>
          <a:bodyPr wrap="none" rtlCol="0">
            <a:spAutoFit/>
          </a:bodyPr>
          <a:lstStyle/>
          <a:p>
            <a:r>
              <a:rPr lang="zh-CN" altLang="en-US" sz="5000" b="1" dirty="0">
                <a:solidFill>
                  <a:schemeClr val="bg1"/>
                </a:solidFill>
                <a:latin typeface="微软雅黑" panose="020B0503020204020204" pitchFamily="34" charset="-122"/>
                <a:ea typeface="微软雅黑" panose="020B0503020204020204" pitchFamily="34" charset="-122"/>
              </a:rPr>
              <a:t>目</a:t>
            </a:r>
          </a:p>
        </p:txBody>
      </p:sp>
      <p:sp>
        <p:nvSpPr>
          <p:cNvPr id="49" name="矩形 48">
            <a:extLst>
              <a:ext uri="{FF2B5EF4-FFF2-40B4-BE49-F238E27FC236}">
                <a16:creationId xmlns="" xmlns:a16="http://schemas.microsoft.com/office/drawing/2014/main" id="{50D6397C-76A2-4E1F-8D65-855412818951}"/>
              </a:ext>
            </a:extLst>
          </p:cNvPr>
          <p:cNvSpPr/>
          <p:nvPr/>
        </p:nvSpPr>
        <p:spPr>
          <a:xfrm>
            <a:off x="3045192" y="1248232"/>
            <a:ext cx="498108" cy="461665"/>
          </a:xfrm>
          <a:prstGeom prst="rect">
            <a:avLst/>
          </a:prstGeom>
        </p:spPr>
        <p:txBody>
          <a:bodyPr wrap="squar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录</a:t>
            </a:r>
            <a:endParaRPr lang="zh-CN" altLang="en-US" sz="2400" dirty="0"/>
          </a:p>
        </p:txBody>
      </p:sp>
      <p:sp>
        <p:nvSpPr>
          <p:cNvPr id="50" name="矩形 49">
            <a:extLst>
              <a:ext uri="{FF2B5EF4-FFF2-40B4-BE49-F238E27FC236}">
                <a16:creationId xmlns="" xmlns:a16="http://schemas.microsoft.com/office/drawing/2014/main" id="{F09CEC37-F015-4B1F-BB86-25F522F4BFB6}"/>
              </a:ext>
            </a:extLst>
          </p:cNvPr>
          <p:cNvSpPr/>
          <p:nvPr/>
        </p:nvSpPr>
        <p:spPr>
          <a:xfrm>
            <a:off x="3045192" y="1577887"/>
            <a:ext cx="1903004" cy="461665"/>
          </a:xfrm>
          <a:prstGeom prst="rect">
            <a:avLst/>
          </a:prstGeom>
        </p:spPr>
        <p:txBody>
          <a:bodyPr wrap="square">
            <a:spAutoFit/>
          </a:bodyPr>
          <a:lstStyle/>
          <a:p>
            <a:r>
              <a:rPr lang="en-US" altLang="zh-CN" sz="2400" b="1" dirty="0">
                <a:solidFill>
                  <a:schemeClr val="bg1"/>
                </a:solidFill>
              </a:rPr>
              <a:t>CONTENTS</a:t>
            </a:r>
            <a:endParaRPr lang="zh-CN" altLang="en-US" sz="2400" b="1" dirty="0">
              <a:solidFill>
                <a:schemeClr val="bg1"/>
              </a:solidFill>
            </a:endParaRPr>
          </a:p>
        </p:txBody>
      </p:sp>
      <p:sp>
        <p:nvSpPr>
          <p:cNvPr id="51" name="矩形 50">
            <a:extLst>
              <a:ext uri="{FF2B5EF4-FFF2-40B4-BE49-F238E27FC236}">
                <a16:creationId xmlns="" xmlns:a16="http://schemas.microsoft.com/office/drawing/2014/main" id="{67E5A54E-AA75-4714-BFD4-C43AB94C252C}"/>
              </a:ext>
            </a:extLst>
          </p:cNvPr>
          <p:cNvSpPr/>
          <p:nvPr/>
        </p:nvSpPr>
        <p:spPr>
          <a:xfrm>
            <a:off x="1657348" y="38623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情境导入</a:t>
            </a:r>
          </a:p>
        </p:txBody>
      </p:sp>
      <p:sp>
        <p:nvSpPr>
          <p:cNvPr id="52" name="矩形 51">
            <a:extLst>
              <a:ext uri="{FF2B5EF4-FFF2-40B4-BE49-F238E27FC236}">
                <a16:creationId xmlns="" xmlns:a16="http://schemas.microsoft.com/office/drawing/2014/main" id="{29ACC798-BE4B-454A-9E7A-F88CA7855263}"/>
              </a:ext>
            </a:extLst>
          </p:cNvPr>
          <p:cNvSpPr/>
          <p:nvPr/>
        </p:nvSpPr>
        <p:spPr>
          <a:xfrm>
            <a:off x="3174629" y="38570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学习要求</a:t>
            </a:r>
          </a:p>
        </p:txBody>
      </p:sp>
      <p:sp>
        <p:nvSpPr>
          <p:cNvPr id="53" name="矩形 52">
            <a:extLst>
              <a:ext uri="{FF2B5EF4-FFF2-40B4-BE49-F238E27FC236}">
                <a16:creationId xmlns="" xmlns:a16="http://schemas.microsoft.com/office/drawing/2014/main" id="{81521D21-FB65-4C71-AD8C-5FA5A550B397}"/>
              </a:ext>
            </a:extLst>
          </p:cNvPr>
          <p:cNvSpPr/>
          <p:nvPr/>
        </p:nvSpPr>
        <p:spPr>
          <a:xfrm>
            <a:off x="4701435" y="38517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理论知识</a:t>
            </a:r>
          </a:p>
        </p:txBody>
      </p:sp>
      <p:sp>
        <p:nvSpPr>
          <p:cNvPr id="54" name="矩形 53">
            <a:extLst>
              <a:ext uri="{FF2B5EF4-FFF2-40B4-BE49-F238E27FC236}">
                <a16:creationId xmlns="" xmlns:a16="http://schemas.microsoft.com/office/drawing/2014/main" id="{60C930F1-6849-4689-98C2-B6BAD3E2EFD3}"/>
              </a:ext>
            </a:extLst>
          </p:cNvPr>
          <p:cNvSpPr/>
          <p:nvPr/>
        </p:nvSpPr>
        <p:spPr>
          <a:xfrm>
            <a:off x="6237766" y="38464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实践技能</a:t>
            </a:r>
          </a:p>
        </p:txBody>
      </p:sp>
      <p:sp>
        <p:nvSpPr>
          <p:cNvPr id="55" name="矩形 54">
            <a:extLst>
              <a:ext uri="{FF2B5EF4-FFF2-40B4-BE49-F238E27FC236}">
                <a16:creationId xmlns="" xmlns:a16="http://schemas.microsoft.com/office/drawing/2014/main" id="{01B07A56-94F3-401A-96E9-2ACC8D919F12}"/>
              </a:ext>
            </a:extLst>
          </p:cNvPr>
          <p:cNvSpPr/>
          <p:nvPr/>
        </p:nvSpPr>
        <p:spPr>
          <a:xfrm>
            <a:off x="7774097" y="38411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学习小结</a:t>
            </a:r>
          </a:p>
        </p:txBody>
      </p:sp>
      <p:sp>
        <p:nvSpPr>
          <p:cNvPr id="56" name="矩形 55">
            <a:extLst>
              <a:ext uri="{FF2B5EF4-FFF2-40B4-BE49-F238E27FC236}">
                <a16:creationId xmlns="" xmlns:a16="http://schemas.microsoft.com/office/drawing/2014/main" id="{06861D51-5216-4F73-887B-E0E4C6915DB0}"/>
              </a:ext>
            </a:extLst>
          </p:cNvPr>
          <p:cNvSpPr/>
          <p:nvPr/>
        </p:nvSpPr>
        <p:spPr>
          <a:xfrm>
            <a:off x="9310428" y="38358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自主学习</a:t>
            </a:r>
          </a:p>
        </p:txBody>
      </p:sp>
      <p:sp>
        <p:nvSpPr>
          <p:cNvPr id="32" name="矩形 31">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18938402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 xmlns:a16="http://schemas.microsoft.com/office/drawing/2014/main"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 xmlns:a16="http://schemas.microsoft.com/office/drawing/2014/main" id="{67E5A54E-AA75-4714-BFD4-C43AB94C252C}"/>
              </a:ext>
            </a:extLst>
          </p:cNvPr>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学习小结</a:t>
            </a:r>
          </a:p>
        </p:txBody>
      </p:sp>
      <p:grpSp>
        <p:nvGrpSpPr>
          <p:cNvPr id="12" name="Group 24">
            <a:extLst>
              <a:ext uri="{FF2B5EF4-FFF2-40B4-BE49-F238E27FC236}">
                <a16:creationId xmlns="" xmlns:a16="http://schemas.microsoft.com/office/drawing/2014/main" id="{36319103-5056-4DF0-BEF0-E18EF7EFDFFE}"/>
              </a:ext>
            </a:extLst>
          </p:cNvPr>
          <p:cNvGrpSpPr/>
          <p:nvPr/>
        </p:nvGrpSpPr>
        <p:grpSpPr>
          <a:xfrm>
            <a:off x="3924300" y="2586564"/>
            <a:ext cx="1114425" cy="1114425"/>
            <a:chOff x="1924050" y="2615139"/>
            <a:chExt cx="1114425" cy="1114425"/>
          </a:xfrm>
        </p:grpSpPr>
        <p:sp>
          <p:nvSpPr>
            <p:cNvPr id="13" name="椭圆 12">
              <a:extLst>
                <a:ext uri="{FF2B5EF4-FFF2-40B4-BE49-F238E27FC236}">
                  <a16:creationId xmlns="" xmlns:a16="http://schemas.microsoft.com/office/drawing/2014/main" id="{C8F06883-6FAE-46DF-8119-5CA6D3AB6BFB}"/>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 xmlns:a16="http://schemas.microsoft.com/office/drawing/2014/main" id="{8F5764A8-E5F9-4FA7-AD9F-163D22D133EC}"/>
                </a:ext>
              </a:extLst>
            </p:cNvPr>
            <p:cNvSpPr>
              <a:spLocks noChangeAspect="1"/>
            </p:cNvSpPr>
            <p:nvPr/>
          </p:nvSpPr>
          <p:spPr bwMode="auto">
            <a:xfrm>
              <a:off x="2195469" y="2937263"/>
              <a:ext cx="609685" cy="508274"/>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bg1"/>
            </a:solidFill>
            <a:ln>
              <a:noFill/>
            </a:ln>
          </p:spPr>
          <p:txBody>
            <a:bodyPr/>
            <a:lstStyle/>
            <a:p>
              <a:endParaRPr lang="zh-CN" altLang="en-US"/>
            </a:p>
          </p:txBody>
        </p:sp>
      </p:grpSp>
      <p:sp>
        <p:nvSpPr>
          <p:cNvPr id="9" name="矩形 8">
            <a:extLst>
              <a:ext uri="{FF2B5EF4-FFF2-40B4-BE49-F238E27FC236}">
                <a16:creationId xmlns="" xmlns:a16="http://schemas.microsoft.com/office/drawing/2014/main"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13405111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 xmlns:a16="http://schemas.microsoft.com/office/drawing/2014/main" id="{6B099B05-5055-4F98-BFCC-EED86C641E3C}"/>
              </a:ext>
            </a:extLst>
          </p:cNvPr>
          <p:cNvSpPr txBox="1"/>
          <p:nvPr/>
        </p:nvSpPr>
        <p:spPr>
          <a:xfrm>
            <a:off x="947759" y="221139"/>
            <a:ext cx="4386241" cy="33855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学习总结及评价</a:t>
            </a:r>
          </a:p>
        </p:txBody>
      </p:sp>
      <p:sp>
        <p:nvSpPr>
          <p:cNvPr id="13" name="TextBox 6">
            <a:extLst>
              <a:ext uri="{FF2B5EF4-FFF2-40B4-BE49-F238E27FC236}">
                <a16:creationId xmlns="" xmlns:a16="http://schemas.microsoft.com/office/drawing/2014/main" id="{87F54F14-2219-4BC2-83EC-23C8ABD6460E}"/>
              </a:ext>
            </a:extLst>
          </p:cNvPr>
          <p:cNvSpPr txBox="1"/>
          <p:nvPr/>
        </p:nvSpPr>
        <p:spPr>
          <a:xfrm>
            <a:off x="1229986" y="998015"/>
            <a:ext cx="7720012" cy="1012265"/>
          </a:xfrm>
          <a:prstGeom prst="rect">
            <a:avLst/>
          </a:prstGeom>
          <a:noFill/>
        </p:spPr>
        <p:txBody>
          <a:bodyPr wrap="square" rtlCol="0">
            <a:spAutoFit/>
          </a:bodyPr>
          <a:lstStyle/>
          <a:p>
            <a:pPr>
              <a:lnSpc>
                <a:spcPct val="150000"/>
              </a:lnSpc>
              <a:spcBef>
                <a:spcPts val="600"/>
              </a:spcBef>
              <a:spcAft>
                <a:spcPts val="600"/>
              </a:spcAft>
            </a:pPr>
            <a:r>
              <a:rPr lang="en-US" altLang="zh-CN" dirty="0"/>
              <a:t>1.</a:t>
            </a:r>
            <a:r>
              <a:rPr lang="zh-CN" altLang="zh-CN" dirty="0"/>
              <a:t>了解了常用磁性材料的分类。</a:t>
            </a:r>
          </a:p>
          <a:p>
            <a:pPr>
              <a:lnSpc>
                <a:spcPct val="150000"/>
              </a:lnSpc>
              <a:spcBef>
                <a:spcPts val="600"/>
              </a:spcBef>
              <a:spcAft>
                <a:spcPts val="600"/>
              </a:spcAft>
            </a:pPr>
            <a:r>
              <a:rPr lang="en-US" altLang="zh-CN" dirty="0"/>
              <a:t>2.</a:t>
            </a:r>
            <a:r>
              <a:rPr lang="zh-CN" altLang="zh-CN" dirty="0"/>
              <a:t>掌握了常用磁性材料的应用。</a:t>
            </a:r>
          </a:p>
        </p:txBody>
      </p:sp>
      <p:graphicFrame>
        <p:nvGraphicFramePr>
          <p:cNvPr id="14" name="表格 13">
            <a:extLst>
              <a:ext uri="{FF2B5EF4-FFF2-40B4-BE49-F238E27FC236}">
                <a16:creationId xmlns="" xmlns:a16="http://schemas.microsoft.com/office/drawing/2014/main" id="{D47A81D8-0FEE-4650-8128-AB76850B5588}"/>
              </a:ext>
            </a:extLst>
          </p:cNvPr>
          <p:cNvGraphicFramePr>
            <a:graphicFrameLocks noGrp="1"/>
          </p:cNvGraphicFramePr>
          <p:nvPr>
            <p:extLst>
              <p:ext uri="{D42A27DB-BD31-4B8C-83A1-F6EECF244321}">
                <p14:modId xmlns:p14="http://schemas.microsoft.com/office/powerpoint/2010/main" val="1623652092"/>
              </p:ext>
            </p:extLst>
          </p:nvPr>
        </p:nvGraphicFramePr>
        <p:xfrm>
          <a:off x="1229986" y="2387688"/>
          <a:ext cx="9550751" cy="3541799"/>
        </p:xfrm>
        <a:graphic>
          <a:graphicData uri="http://schemas.openxmlformats.org/drawingml/2006/table">
            <a:tbl>
              <a:tblPr firstRow="1" firstCol="1" bandRow="1">
                <a:tableStyleId>{ED083AE6-46FA-4A59-8FB0-9F97EB10719F}</a:tableStyleId>
              </a:tblPr>
              <a:tblGrid>
                <a:gridCol w="999883">
                  <a:extLst>
                    <a:ext uri="{9D8B030D-6E8A-4147-A177-3AD203B41FA5}">
                      <a16:colId xmlns="" xmlns:a16="http://schemas.microsoft.com/office/drawing/2014/main" val="20000"/>
                    </a:ext>
                  </a:extLst>
                </a:gridCol>
                <a:gridCol w="1610537">
                  <a:extLst>
                    <a:ext uri="{9D8B030D-6E8A-4147-A177-3AD203B41FA5}">
                      <a16:colId xmlns="" xmlns:a16="http://schemas.microsoft.com/office/drawing/2014/main" val="20001"/>
                    </a:ext>
                  </a:extLst>
                </a:gridCol>
                <a:gridCol w="3283115">
                  <a:extLst>
                    <a:ext uri="{9D8B030D-6E8A-4147-A177-3AD203B41FA5}">
                      <a16:colId xmlns="" xmlns:a16="http://schemas.microsoft.com/office/drawing/2014/main" val="20002"/>
                    </a:ext>
                  </a:extLst>
                </a:gridCol>
                <a:gridCol w="1219072">
                  <a:extLst>
                    <a:ext uri="{9D8B030D-6E8A-4147-A177-3AD203B41FA5}">
                      <a16:colId xmlns="" xmlns:a16="http://schemas.microsoft.com/office/drawing/2014/main" val="20003"/>
                    </a:ext>
                  </a:extLst>
                </a:gridCol>
                <a:gridCol w="1219072">
                  <a:extLst>
                    <a:ext uri="{9D8B030D-6E8A-4147-A177-3AD203B41FA5}">
                      <a16:colId xmlns="" xmlns:a16="http://schemas.microsoft.com/office/drawing/2014/main" val="20004"/>
                    </a:ext>
                  </a:extLst>
                </a:gridCol>
                <a:gridCol w="1219072">
                  <a:extLst>
                    <a:ext uri="{9D8B030D-6E8A-4147-A177-3AD203B41FA5}">
                      <a16:colId xmlns="" xmlns:a16="http://schemas.microsoft.com/office/drawing/2014/main" val="20005"/>
                    </a:ext>
                  </a:extLst>
                </a:gridCol>
              </a:tblGrid>
              <a:tr h="808432">
                <a:tc gridSpan="2">
                  <a:txBody>
                    <a:bodyPr/>
                    <a:lstStyle/>
                    <a:p>
                      <a:pPr indent="125730" algn="ctr">
                        <a:lnSpc>
                          <a:spcPct val="150000"/>
                        </a:lnSpc>
                        <a:spcAft>
                          <a:spcPts val="0"/>
                        </a:spcAft>
                      </a:pPr>
                      <a:r>
                        <a:rPr lang="zh-CN" sz="1600" kern="0" dirty="0">
                          <a:solidFill>
                            <a:schemeClr val="bg1"/>
                          </a:solidFill>
                          <a:effectLst/>
                        </a:rPr>
                        <a:t>评价主体</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hMerge="1">
                  <a:txBody>
                    <a:bodyPr/>
                    <a:lstStyle/>
                    <a:p>
                      <a:endParaRPr lang="zh-CN" altLang="en-US"/>
                    </a:p>
                  </a:txBody>
                  <a:tcPr/>
                </a:tc>
                <a:tc>
                  <a:txBody>
                    <a:bodyPr/>
                    <a:lstStyle/>
                    <a:p>
                      <a:pPr indent="267970" algn="ctr">
                        <a:lnSpc>
                          <a:spcPct val="150000"/>
                        </a:lnSpc>
                        <a:spcAft>
                          <a:spcPts val="0"/>
                        </a:spcAft>
                      </a:pPr>
                      <a:r>
                        <a:rPr lang="zh-CN" sz="1600" kern="0" dirty="0">
                          <a:solidFill>
                            <a:schemeClr val="bg1"/>
                          </a:solidFill>
                          <a:effectLst/>
                        </a:rPr>
                        <a:t>评分标准</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a:txBody>
                    <a:bodyPr/>
                    <a:lstStyle/>
                    <a:p>
                      <a:pPr indent="127000" algn="ctr">
                        <a:lnSpc>
                          <a:spcPct val="150000"/>
                        </a:lnSpc>
                        <a:spcAft>
                          <a:spcPts val="0"/>
                        </a:spcAft>
                      </a:pPr>
                      <a:r>
                        <a:rPr lang="zh-CN" sz="1600" kern="0" dirty="0">
                          <a:solidFill>
                            <a:schemeClr val="bg1"/>
                          </a:solidFill>
                          <a:effectLst/>
                        </a:rPr>
                        <a:t>分值</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a:txBody>
                    <a:bodyPr/>
                    <a:lstStyle/>
                    <a:p>
                      <a:pPr indent="127000" algn="ctr">
                        <a:lnSpc>
                          <a:spcPct val="150000"/>
                        </a:lnSpc>
                        <a:spcAft>
                          <a:spcPts val="0"/>
                        </a:spcAft>
                      </a:pPr>
                      <a:r>
                        <a:rPr lang="zh-CN" sz="1600" kern="0" dirty="0">
                          <a:solidFill>
                            <a:schemeClr val="bg1"/>
                          </a:solidFill>
                          <a:effectLst/>
                        </a:rPr>
                        <a:t>学生评价</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a:txBody>
                    <a:bodyPr/>
                    <a:lstStyle/>
                    <a:p>
                      <a:pPr indent="127000" algn="ctr">
                        <a:lnSpc>
                          <a:spcPct val="150000"/>
                        </a:lnSpc>
                        <a:spcAft>
                          <a:spcPts val="0"/>
                        </a:spcAft>
                      </a:pPr>
                      <a:r>
                        <a:rPr lang="zh-CN" sz="1600" kern="0" dirty="0">
                          <a:solidFill>
                            <a:schemeClr val="bg1"/>
                          </a:solidFill>
                          <a:effectLst/>
                        </a:rPr>
                        <a:t>教师评价</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extLst>
                  <a:ext uri="{0D108BD9-81ED-4DB2-BD59-A6C34878D82A}">
                    <a16:rowId xmlns="" xmlns:a16="http://schemas.microsoft.com/office/drawing/2014/main" val="10000"/>
                  </a:ext>
                </a:extLst>
              </a:tr>
              <a:tr h="1140646">
                <a:tc rowSpan="2">
                  <a:txBody>
                    <a:bodyPr/>
                    <a:lstStyle/>
                    <a:p>
                      <a:pPr marL="0" indent="127000" algn="ctr" defTabSz="914400" rtl="0" eaLnBrk="1" latinLnBrk="0" hangingPunct="1">
                        <a:lnSpc>
                          <a:spcPct val="150000"/>
                        </a:lnSpc>
                        <a:spcAft>
                          <a:spcPts val="0"/>
                        </a:spcAft>
                      </a:pPr>
                      <a:r>
                        <a:rPr lang="zh-CN" altLang="zh-CN" sz="1400" b="1" kern="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任务</a:t>
                      </a:r>
                      <a:r>
                        <a:rPr lang="zh-CN" altLang="en-US" sz="1400" b="1" kern="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四</a:t>
                      </a:r>
                      <a:r>
                        <a:rPr lang="zh-CN" altLang="zh-CN" sz="1400" b="1" kern="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a:t>
                      </a:r>
                      <a:r>
                        <a:rPr lang="zh-CN" altLang="en-US" sz="1400" b="1" kern="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常用磁性材料的分类及其应用</a:t>
                      </a:r>
                      <a:r>
                        <a:rPr lang="zh-CN" altLang="zh-CN" sz="1400" b="1" kern="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a:t>
                      </a:r>
                      <a:endParaRPr 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solidFill>
                      <a:schemeClr val="bg1"/>
                    </a:solidFill>
                  </a:tcPr>
                </a:tc>
                <a:tc>
                  <a:txBody>
                    <a:bodyPr/>
                    <a:lstStyle/>
                    <a:p>
                      <a:pPr indent="127000" algn="ctr">
                        <a:lnSpc>
                          <a:spcPct val="150000"/>
                        </a:lnSpc>
                        <a:spcAft>
                          <a:spcPts val="0"/>
                        </a:spcAft>
                      </a:pPr>
                      <a:r>
                        <a:rPr 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rPr>
                        <a:t>操作评价</a:t>
                      </a:r>
                      <a:endParaRPr lang="zh-CN" sz="14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bg1"/>
                    </a:solidFill>
                  </a:tcPr>
                </a:tc>
                <a:tc>
                  <a:txBody>
                    <a:bodyPr/>
                    <a:lstStyle/>
                    <a:p>
                      <a:pPr marL="0" indent="126000" algn="l" defTabSz="914400" rtl="0" eaLnBrk="1" latinLnBrk="0" hangingPunct="1">
                        <a:lnSpc>
                          <a:spcPts val="2000"/>
                        </a:lnSpc>
                      </a:pPr>
                      <a:r>
                        <a:rPr lang="en-US" altLang="zh-CN" sz="1200" b="1" kern="10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1.</a:t>
                      </a:r>
                      <a:r>
                        <a:rPr lang="zh-CN" altLang="zh-CN" sz="1200" b="1" kern="10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了解了常用磁性材料的分类。</a:t>
                      </a:r>
                    </a:p>
                    <a:p>
                      <a:pPr marL="0" indent="126000" algn="l" defTabSz="914400" rtl="0" eaLnBrk="1" latinLnBrk="0" hangingPunct="1">
                        <a:lnSpc>
                          <a:spcPts val="2000"/>
                        </a:lnSpc>
                      </a:pPr>
                      <a:r>
                        <a:rPr lang="en-US" altLang="zh-CN" sz="1200" b="1" kern="10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a:t>
                      </a:r>
                      <a:r>
                        <a:rPr lang="zh-CN" altLang="zh-CN" sz="1200" b="1" kern="10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掌握了常用磁性材料的应用。</a:t>
                      </a:r>
                      <a:endParaRPr lang="zh-CN" sz="12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solidFill>
                      <a:schemeClr val="bg1"/>
                    </a:solidFill>
                  </a:tcPr>
                </a:tc>
                <a:tc>
                  <a:txBody>
                    <a:bodyPr/>
                    <a:lstStyle/>
                    <a:p>
                      <a:pPr indent="127000" algn="ctr">
                        <a:lnSpc>
                          <a:spcPct val="150000"/>
                        </a:lnSpc>
                        <a:spcAft>
                          <a:spcPts val="0"/>
                        </a:spcAft>
                      </a:pPr>
                      <a:r>
                        <a:rPr lang="en-US" sz="1400" kern="0" dirty="0" smtClean="0">
                          <a:effectLst/>
                        </a:rPr>
                        <a:t>40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extLst>
                  <a:ext uri="{0D108BD9-81ED-4DB2-BD59-A6C34878D82A}">
                    <a16:rowId xmlns="" xmlns:a16="http://schemas.microsoft.com/office/drawing/2014/main" val="10001"/>
                  </a:ext>
                </a:extLst>
              </a:tr>
              <a:tr h="1021590">
                <a:tc vMerge="1">
                  <a:txBody>
                    <a:bodyPr/>
                    <a:lstStyle/>
                    <a:p>
                      <a:endParaRPr lang="zh-CN" altLang="en-US"/>
                    </a:p>
                  </a:txBody>
                  <a:tcPr/>
                </a:tc>
                <a:tc>
                  <a:txBody>
                    <a:bodyPr/>
                    <a:lstStyle/>
                    <a:p>
                      <a:pPr indent="127000" algn="ctr">
                        <a:lnSpc>
                          <a:spcPct val="150000"/>
                        </a:lnSpc>
                        <a:spcAft>
                          <a:spcPts val="0"/>
                        </a:spcAft>
                      </a:pPr>
                      <a:r>
                        <a:rPr 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rPr>
                        <a:t>成果评价</a:t>
                      </a:r>
                      <a:endParaRPr lang="zh-CN" sz="14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bg1"/>
                    </a:solidFill>
                  </a:tcPr>
                </a:tc>
                <a:tc>
                  <a:txBody>
                    <a:bodyPr/>
                    <a:lstStyle/>
                    <a:p>
                      <a:pPr marL="0" indent="126000" algn="l" defTabSz="914400" rtl="0" eaLnBrk="1" latinLnBrk="0" hangingPunct="1">
                        <a:lnSpc>
                          <a:spcPts val="2000"/>
                        </a:lnSpc>
                      </a:pPr>
                      <a:r>
                        <a:rPr lang="en-US" altLang="zh-CN" sz="1200" b="1" kern="10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1.</a:t>
                      </a:r>
                      <a:r>
                        <a:rPr lang="zh-CN" altLang="zh-CN" sz="1200" b="1" kern="10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学习常用电工绝缘材料的分类。的基本知识。</a:t>
                      </a:r>
                    </a:p>
                    <a:p>
                      <a:pPr marL="0" indent="126000" algn="l" defTabSz="914400" rtl="0" eaLnBrk="1" latinLnBrk="0" hangingPunct="1">
                        <a:lnSpc>
                          <a:spcPts val="2000"/>
                        </a:lnSpc>
                      </a:pPr>
                      <a:r>
                        <a:rPr lang="en-US" altLang="zh-CN" sz="1200" b="1" kern="10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 </a:t>
                      </a:r>
                      <a:r>
                        <a:rPr lang="zh-CN" altLang="zh-CN" sz="1200" b="1" kern="10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懂得了常用电工绝缘材料的应用。</a:t>
                      </a:r>
                      <a:endParaRPr lang="zh-CN" sz="12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solidFill>
                      <a:schemeClr val="bg1"/>
                    </a:solidFill>
                  </a:tcPr>
                </a:tc>
                <a:tc>
                  <a:txBody>
                    <a:bodyPr/>
                    <a:lstStyle/>
                    <a:p>
                      <a:pPr indent="127000" algn="ctr">
                        <a:lnSpc>
                          <a:spcPct val="150000"/>
                        </a:lnSpc>
                        <a:spcAft>
                          <a:spcPts val="0"/>
                        </a:spcAft>
                      </a:pPr>
                      <a:r>
                        <a:rPr lang="en-US" sz="1400" kern="0" dirty="0" smtClean="0">
                          <a:effectLst/>
                        </a:rPr>
                        <a:t>60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extLst>
                  <a:ext uri="{0D108BD9-81ED-4DB2-BD59-A6C34878D82A}">
                    <a16:rowId xmlns="" xmlns:a16="http://schemas.microsoft.com/office/drawing/2014/main" val="10002"/>
                  </a:ext>
                </a:extLst>
              </a:tr>
              <a:tr h="571131">
                <a:tc gridSpan="3">
                  <a:txBody>
                    <a:bodyPr/>
                    <a:lstStyle/>
                    <a:p>
                      <a:pPr indent="267970" algn="ctr">
                        <a:lnSpc>
                          <a:spcPct val="150000"/>
                        </a:lnSpc>
                        <a:spcAft>
                          <a:spcPts val="0"/>
                        </a:spcAft>
                      </a:pPr>
                      <a:r>
                        <a:rPr lang="zh-CN" sz="1400" kern="0" dirty="0">
                          <a:solidFill>
                            <a:srgbClr val="C00000"/>
                          </a:solidFill>
                          <a:effectLst/>
                        </a:rPr>
                        <a:t>合计（满分</a:t>
                      </a:r>
                      <a:r>
                        <a:rPr lang="en-US" sz="1400" kern="0" dirty="0">
                          <a:solidFill>
                            <a:srgbClr val="C00000"/>
                          </a:solidFill>
                          <a:effectLst/>
                        </a:rPr>
                        <a:t>100</a:t>
                      </a:r>
                      <a:r>
                        <a:rPr lang="zh-CN" sz="1400" kern="0" dirty="0">
                          <a:solidFill>
                            <a:srgbClr val="C00000"/>
                          </a:solidFill>
                          <a:effectLst/>
                        </a:rPr>
                        <a:t>分）</a:t>
                      </a:r>
                      <a:r>
                        <a:rPr lang="en-US" sz="1400" kern="0" dirty="0">
                          <a:solidFill>
                            <a:srgbClr val="C00000"/>
                          </a:solidFill>
                          <a:effectLst/>
                        </a:rPr>
                        <a:t> </a:t>
                      </a:r>
                      <a:endParaRPr lang="zh-CN" sz="1400" kern="100" dirty="0">
                        <a:solidFill>
                          <a:srgbClr val="C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pPr indent="266700" algn="ctr">
                        <a:lnSpc>
                          <a:spcPct val="150000"/>
                        </a:lnSpc>
                        <a:spcAft>
                          <a:spcPts val="0"/>
                        </a:spcAft>
                      </a:pP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6365" algn="ctr">
                        <a:lnSpc>
                          <a:spcPct val="150000"/>
                        </a:lnSpc>
                        <a:spcAft>
                          <a:spcPts val="0"/>
                        </a:spcAft>
                      </a:pPr>
                      <a:r>
                        <a:rPr lang="en-US" sz="1400" kern="0" dirty="0">
                          <a:effectLst/>
                        </a:rPr>
                        <a:t>100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 xmlns:a16="http://schemas.microsoft.com/office/drawing/2014/main" val="10003"/>
                  </a:ext>
                </a:extLst>
              </a:tr>
            </a:tbl>
          </a:graphicData>
        </a:graphic>
      </p:graphicFrame>
    </p:spTree>
    <p:extLst>
      <p:ext uri="{BB962C8B-B14F-4D97-AF65-F5344CB8AC3E}">
        <p14:creationId xmlns:p14="http://schemas.microsoft.com/office/powerpoint/2010/main" val="7974335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15" name="矩形: 圆角 14">
            <a:extLst>
              <a:ext uri="{FF2B5EF4-FFF2-40B4-BE49-F238E27FC236}">
                <a16:creationId xmlns="" xmlns:a16="http://schemas.microsoft.com/office/drawing/2014/main" id="{C9BD5BB2-9B11-4049-B844-F373723A1E92}"/>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3">
            <a:extLst>
              <a:ext uri="{FF2B5EF4-FFF2-40B4-BE49-F238E27FC236}">
                <a16:creationId xmlns="" xmlns:a16="http://schemas.microsoft.com/office/drawing/2014/main" id="{92E74F4C-CB8E-4B2E-BBF3-968C12FABE28}"/>
              </a:ext>
            </a:extLst>
          </p:cNvPr>
          <p:cNvSpPr txBox="1"/>
          <p:nvPr/>
        </p:nvSpPr>
        <p:spPr>
          <a:xfrm>
            <a:off x="3887703" y="2526612"/>
            <a:ext cx="4416594" cy="1015663"/>
          </a:xfrm>
          <a:prstGeom prst="rect">
            <a:avLst/>
          </a:prstGeom>
          <a:noFill/>
        </p:spPr>
        <p:txBody>
          <a:bodyPr wrap="none" rtlCol="0">
            <a:spAutoFit/>
          </a:bodyPr>
          <a:lstStyle/>
          <a:p>
            <a:r>
              <a:rPr lang="zh-CN" altLang="en-US" sz="60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谢谢观看！</a:t>
            </a:r>
            <a:endParaRPr lang="zh-CN" altLang="en-US" sz="66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endParaRPr>
          </a:p>
        </p:txBody>
      </p:sp>
      <p:sp>
        <p:nvSpPr>
          <p:cNvPr id="6" name="矩形 5">
            <a:extLst>
              <a:ext uri="{FF2B5EF4-FFF2-40B4-BE49-F238E27FC236}">
                <a16:creationId xmlns="" xmlns:a16="http://schemas.microsoft.com/office/drawing/2014/main"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28616724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 xmlns:a16="http://schemas.microsoft.com/office/drawing/2014/main"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 xmlns:a16="http://schemas.microsoft.com/office/drawing/2014/main" id="{0A4E986E-0FED-4EE3-BB27-545867A330C7}"/>
              </a:ext>
            </a:extLst>
          </p:cNvPr>
          <p:cNvGrpSpPr/>
          <p:nvPr/>
        </p:nvGrpSpPr>
        <p:grpSpPr>
          <a:xfrm>
            <a:off x="3924300" y="2586564"/>
            <a:ext cx="1114425" cy="1114425"/>
            <a:chOff x="1924050" y="2615139"/>
            <a:chExt cx="1114425" cy="1114425"/>
          </a:xfrm>
        </p:grpSpPr>
        <p:sp>
          <p:nvSpPr>
            <p:cNvPr id="6" name="椭圆 5">
              <a:extLst>
                <a:ext uri="{FF2B5EF4-FFF2-40B4-BE49-F238E27FC236}">
                  <a16:creationId xmlns="" xmlns:a16="http://schemas.microsoft.com/office/drawing/2014/main" id="{332CE593-F551-450D-960B-18DAF689487B}"/>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iconfont-1187-868386">
              <a:extLst>
                <a:ext uri="{FF2B5EF4-FFF2-40B4-BE49-F238E27FC236}">
                  <a16:creationId xmlns="" xmlns:a16="http://schemas.microsoft.com/office/drawing/2014/main" id="{EC9B7280-CE68-4950-8BA1-38618BE0C998}"/>
                </a:ext>
              </a:extLst>
            </p:cNvPr>
            <p:cNvSpPr>
              <a:spLocks noChangeAspect="1"/>
            </p:cNvSpPr>
            <p:nvPr/>
          </p:nvSpPr>
          <p:spPr bwMode="auto">
            <a:xfrm>
              <a:off x="2195469" y="2931695"/>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bg1"/>
            </a:solidFill>
            <a:ln>
              <a:noFill/>
            </a:ln>
          </p:spPr>
        </p:sp>
      </p:grpSp>
      <p:sp>
        <p:nvSpPr>
          <p:cNvPr id="51" name="矩形 50">
            <a:extLst>
              <a:ext uri="{FF2B5EF4-FFF2-40B4-BE49-F238E27FC236}">
                <a16:creationId xmlns="" xmlns:a16="http://schemas.microsoft.com/office/drawing/2014/main" id="{67E5A54E-AA75-4714-BFD4-C43AB94C252C}"/>
              </a:ext>
            </a:extLst>
          </p:cNvPr>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情境导入</a:t>
            </a:r>
          </a:p>
        </p:txBody>
      </p:sp>
      <p:sp>
        <p:nvSpPr>
          <p:cNvPr id="9" name="矩形 8">
            <a:extLst>
              <a:ext uri="{FF2B5EF4-FFF2-40B4-BE49-F238E27FC236}">
                <a16:creationId xmlns="" xmlns:a16="http://schemas.microsoft.com/office/drawing/2014/main"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28691500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
            <a:extLst>
              <a:ext uri="{FF2B5EF4-FFF2-40B4-BE49-F238E27FC236}">
                <a16:creationId xmlns="" xmlns:a16="http://schemas.microsoft.com/office/drawing/2014/main" id="{27FAE5CA-01FC-4670-862C-38248DB2406C}"/>
              </a:ext>
            </a:extLst>
          </p:cNvPr>
          <p:cNvSpPr txBox="1"/>
          <p:nvPr/>
        </p:nvSpPr>
        <p:spPr>
          <a:xfrm>
            <a:off x="6463432" y="2251827"/>
            <a:ext cx="5376143" cy="3093154"/>
          </a:xfrm>
          <a:prstGeom prst="rect">
            <a:avLst/>
          </a:prstGeom>
          <a:noFill/>
        </p:spPr>
        <p:txBody>
          <a:bodyPr wrap="square" rtlCol="0">
            <a:spAutoFit/>
          </a:bodyPr>
          <a:lstStyle>
            <a:defPPr>
              <a:defRPr lang="zh-CN"/>
            </a:defPPr>
            <a:lvl1pPr>
              <a:lnSpc>
                <a:spcPct val="150000"/>
              </a:lnSpc>
              <a:spcAft>
                <a:spcPts val="600"/>
              </a:spcAft>
              <a:defRPr sz="2000">
                <a:solidFill>
                  <a:schemeClr val="bg1">
                    <a:lumMod val="50000"/>
                  </a:schemeClr>
                </a:solidFill>
                <a:latin typeface="微软雅黑" panose="020B0503020204020204" pitchFamily="34" charset="-122"/>
                <a:ea typeface="微软雅黑" panose="020B0503020204020204" pitchFamily="34" charset="-122"/>
              </a:defRPr>
            </a:lvl1pPr>
          </a:lstStyle>
          <a:p>
            <a:r>
              <a:rPr lang="zh-CN" altLang="zh-CN" dirty="0"/>
              <a:t>客户：刚买的房子需要安装家庭用电线路。</a:t>
            </a:r>
          </a:p>
          <a:p>
            <a:r>
              <a:rPr lang="zh-CN" altLang="zh-CN" dirty="0"/>
              <a:t>电工师傅：您的房子线路安装有什么要求吗？</a:t>
            </a:r>
          </a:p>
          <a:p>
            <a:r>
              <a:rPr lang="zh-CN" altLang="zh-CN" dirty="0"/>
              <a:t>客户：正常家庭用电线路即可。</a:t>
            </a:r>
          </a:p>
          <a:p>
            <a:r>
              <a:rPr lang="zh-CN" altLang="zh-CN" dirty="0"/>
              <a:t>电工师傅：请稍等，安装家庭线路除了要用到基本的工具外，还需要掌握线路安装中需要用到什么样的电工材料。</a:t>
            </a:r>
          </a:p>
        </p:txBody>
      </p:sp>
      <p:sp>
        <p:nvSpPr>
          <p:cNvPr id="13" name="矩形: 对角圆角 12">
            <a:extLst>
              <a:ext uri="{FF2B5EF4-FFF2-40B4-BE49-F238E27FC236}">
                <a16:creationId xmlns="" xmlns:a16="http://schemas.microsoft.com/office/drawing/2014/main" id="{110F29DA-1D45-4DFD-98FD-D632EFF16A9F}"/>
              </a:ext>
            </a:extLst>
          </p:cNvPr>
          <p:cNvSpPr/>
          <p:nvPr/>
        </p:nvSpPr>
        <p:spPr>
          <a:xfrm>
            <a:off x="613410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情境导入</a:t>
            </a:r>
          </a:p>
        </p:txBody>
      </p:sp>
      <p:sp>
        <p:nvSpPr>
          <p:cNvPr id="14" name="矩形: 对角圆角 13">
            <a:extLst>
              <a:ext uri="{FF2B5EF4-FFF2-40B4-BE49-F238E27FC236}">
                <a16:creationId xmlns="" xmlns:a16="http://schemas.microsoft.com/office/drawing/2014/main" id="{5BE08D94-F3E5-4498-BF58-A768596EE8F4}"/>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5" name="矩形: 对角圆角 14">
            <a:extLst>
              <a:ext uri="{FF2B5EF4-FFF2-40B4-BE49-F238E27FC236}">
                <a16:creationId xmlns="" xmlns:a16="http://schemas.microsoft.com/office/drawing/2014/main" id="{B4A1AA17-AB6F-4DA4-B63C-8DF8427D7F18}"/>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16" name="矩形: 对角圆角 15">
            <a:extLst>
              <a:ext uri="{FF2B5EF4-FFF2-40B4-BE49-F238E27FC236}">
                <a16:creationId xmlns="" xmlns:a16="http://schemas.microsoft.com/office/drawing/2014/main" id="{6B88B49E-63C0-461C-9291-DE7A6447618A}"/>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17" name="矩形: 对角圆角 16">
            <a:extLst>
              <a:ext uri="{FF2B5EF4-FFF2-40B4-BE49-F238E27FC236}">
                <a16:creationId xmlns="" xmlns:a16="http://schemas.microsoft.com/office/drawing/2014/main" id="{40D4318E-47BB-4924-8625-6709E1FD88F4}"/>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18" name="矩形: 对角圆角 17">
            <a:extLst>
              <a:ext uri="{FF2B5EF4-FFF2-40B4-BE49-F238E27FC236}">
                <a16:creationId xmlns="" xmlns:a16="http://schemas.microsoft.com/office/drawing/2014/main" id="{50179681-4240-4F6F-977A-A7229A89950C}"/>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4076" y="1987593"/>
            <a:ext cx="4762500" cy="3333750"/>
          </a:xfrm>
          <a:prstGeom prst="rect">
            <a:avLst/>
          </a:prstGeom>
        </p:spPr>
      </p:pic>
    </p:spTree>
    <p:extLst>
      <p:ext uri="{BB962C8B-B14F-4D97-AF65-F5344CB8AC3E}">
        <p14:creationId xmlns:p14="http://schemas.microsoft.com/office/powerpoint/2010/main" val="9461327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 xmlns:a16="http://schemas.microsoft.com/office/drawing/2014/main"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 xmlns:a16="http://schemas.microsoft.com/office/drawing/2014/main" id="{67E5A54E-AA75-4714-BFD4-C43AB94C252C}"/>
              </a:ext>
            </a:extLst>
          </p:cNvPr>
          <p:cNvSpPr/>
          <p:nvPr/>
        </p:nvSpPr>
        <p:spPr>
          <a:xfrm>
            <a:off x="4891129" y="2706774"/>
            <a:ext cx="3876674" cy="923330"/>
          </a:xfrm>
          <a:prstGeom prst="rect">
            <a:avLst/>
          </a:prstGeom>
        </p:spPr>
        <p:txBody>
          <a:bodyPr wrap="square">
            <a:spAutoFit/>
          </a:bodyPr>
          <a:lstStyle/>
          <a:p>
            <a:pPr algn="ctr"/>
            <a:r>
              <a:rPr lang="zh-CN" altLang="en-US" sz="5400" b="1" dirty="0">
                <a:solidFill>
                  <a:schemeClr val="bg1"/>
                </a:solidFill>
                <a:latin typeface="微软雅黑" panose="020B0503020204020204" pitchFamily="34" charset="-122"/>
                <a:ea typeface="微软雅黑" panose="020B0503020204020204" pitchFamily="34" charset="-122"/>
              </a:rPr>
              <a:t>学习要求</a:t>
            </a:r>
          </a:p>
        </p:txBody>
      </p:sp>
      <p:grpSp>
        <p:nvGrpSpPr>
          <p:cNvPr id="12" name="Group 15">
            <a:extLst>
              <a:ext uri="{FF2B5EF4-FFF2-40B4-BE49-F238E27FC236}">
                <a16:creationId xmlns="" xmlns:a16="http://schemas.microsoft.com/office/drawing/2014/main" id="{B083F001-CD8E-48EF-B3FD-3D6AFEF02F64}"/>
              </a:ext>
            </a:extLst>
          </p:cNvPr>
          <p:cNvGrpSpPr/>
          <p:nvPr/>
        </p:nvGrpSpPr>
        <p:grpSpPr>
          <a:xfrm>
            <a:off x="3933825" y="2596089"/>
            <a:ext cx="1114425" cy="1114425"/>
            <a:chOff x="1924050" y="2615139"/>
            <a:chExt cx="1114425" cy="1114425"/>
          </a:xfrm>
        </p:grpSpPr>
        <p:sp>
          <p:nvSpPr>
            <p:cNvPr id="13" name="椭圆 12">
              <a:extLst>
                <a:ext uri="{FF2B5EF4-FFF2-40B4-BE49-F238E27FC236}">
                  <a16:creationId xmlns="" xmlns:a16="http://schemas.microsoft.com/office/drawing/2014/main" id="{8485A0AD-ECE7-458E-8B69-9C48EC8F0EA2}"/>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 xmlns:a16="http://schemas.microsoft.com/office/drawing/2014/main" id="{6CFF8FF5-BDB5-47C3-AA01-564C75B48EA9}"/>
                </a:ext>
              </a:extLst>
            </p:cNvPr>
            <p:cNvSpPr>
              <a:spLocks noChangeAspect="1"/>
            </p:cNvSpPr>
            <p:nvPr/>
          </p:nvSpPr>
          <p:spPr bwMode="auto">
            <a:xfrm>
              <a:off x="2195469" y="2933108"/>
              <a:ext cx="609685" cy="51658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9" name="矩形 8">
            <a:extLst>
              <a:ext uri="{FF2B5EF4-FFF2-40B4-BE49-F238E27FC236}">
                <a16:creationId xmlns="" xmlns:a16="http://schemas.microsoft.com/office/drawing/2014/main"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25106953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 xmlns:a16="http://schemas.microsoft.com/office/drawing/2014/main" id="{6B099B05-5055-4F98-BFCC-EED86C641E3C}"/>
              </a:ext>
            </a:extLst>
          </p:cNvPr>
          <p:cNvSpPr txBox="1"/>
          <p:nvPr/>
        </p:nvSpPr>
        <p:spPr>
          <a:xfrm>
            <a:off x="947759" y="221139"/>
            <a:ext cx="4386241" cy="33855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常用磁性材料的分类及其应用</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nvGrpSpPr>
          <p:cNvPr id="11" name="组合 1">
            <a:extLst>
              <a:ext uri="{FF2B5EF4-FFF2-40B4-BE49-F238E27FC236}">
                <a16:creationId xmlns="" xmlns:a16="http://schemas.microsoft.com/office/drawing/2014/main" id="{0BFB10AC-7DC4-43FD-81DF-2F18F1F6EBE1}"/>
              </a:ext>
            </a:extLst>
          </p:cNvPr>
          <p:cNvGrpSpPr>
            <a:grpSpLocks/>
          </p:cNvGrpSpPr>
          <p:nvPr/>
        </p:nvGrpSpPr>
        <p:grpSpPr bwMode="auto">
          <a:xfrm>
            <a:off x="1325563" y="1713896"/>
            <a:ext cx="5743575" cy="1001206"/>
            <a:chOff x="859536" y="1549889"/>
            <a:chExt cx="5742745" cy="1000412"/>
          </a:xfrm>
        </p:grpSpPr>
        <p:sp>
          <p:nvSpPr>
            <p:cNvPr id="12" name="Title 1">
              <a:extLst>
                <a:ext uri="{FF2B5EF4-FFF2-40B4-BE49-F238E27FC236}">
                  <a16:creationId xmlns="" xmlns:a16="http://schemas.microsoft.com/office/drawing/2014/main" id="{B5DEE818-8089-428B-A86A-5B32DF4336BA}"/>
                </a:ext>
              </a:extLst>
            </p:cNvPr>
            <p:cNvSpPr txBox="1">
              <a:spLocks/>
            </p:cNvSpPr>
            <p:nvPr/>
          </p:nvSpPr>
          <p:spPr>
            <a:xfrm>
              <a:off x="1624600" y="1549889"/>
              <a:ext cx="4977681" cy="456837"/>
            </a:xfrm>
            <a:prstGeom prst="rect">
              <a:avLst/>
            </a:prstGeom>
          </p:spPr>
          <p:txBody>
            <a:bodyPr/>
            <a:lstStyle/>
            <a:p>
              <a:pPr eaLnBrk="1" fontAlgn="auto" hangingPunct="1">
                <a:spcAft>
                  <a:spcPts val="0"/>
                </a:spcAft>
                <a:defRPr/>
              </a:pPr>
              <a:endParaRPr lang="en-US" sz="1333" dirty="0">
                <a:solidFill>
                  <a:srgbClr val="FFC000"/>
                </a:solidFill>
                <a:latin typeface="Open Sans" pitchFamily="34" charset="0"/>
                <a:ea typeface="Open Sans" pitchFamily="34" charset="0"/>
                <a:cs typeface="Open Sans" pitchFamily="34" charset="0"/>
              </a:endParaRPr>
            </a:p>
          </p:txBody>
        </p:sp>
        <p:grpSp>
          <p:nvGrpSpPr>
            <p:cNvPr id="13" name="组合 3">
              <a:extLst>
                <a:ext uri="{FF2B5EF4-FFF2-40B4-BE49-F238E27FC236}">
                  <a16:creationId xmlns="" xmlns:a16="http://schemas.microsoft.com/office/drawing/2014/main" id="{4055C7EF-CAE4-4541-9002-0D1D4F7FB558}"/>
                </a:ext>
              </a:extLst>
            </p:cNvPr>
            <p:cNvGrpSpPr>
              <a:grpSpLocks/>
            </p:cNvGrpSpPr>
            <p:nvPr/>
          </p:nvGrpSpPr>
          <p:grpSpPr bwMode="auto">
            <a:xfrm>
              <a:off x="859536" y="1874121"/>
              <a:ext cx="676180" cy="676180"/>
              <a:chOff x="1218882" y="1600676"/>
              <a:chExt cx="406294" cy="406294"/>
            </a:xfrm>
          </p:grpSpPr>
          <p:sp>
            <p:nvSpPr>
              <p:cNvPr id="16" name="Freeform 16">
                <a:extLst>
                  <a:ext uri="{FF2B5EF4-FFF2-40B4-BE49-F238E27FC236}">
                    <a16:creationId xmlns="" xmlns:a16="http://schemas.microsoft.com/office/drawing/2014/main" id="{1E86E7F9-CFA0-4203-BEB7-C95A419C32A8}"/>
                  </a:ext>
                </a:extLst>
              </p:cNvPr>
              <p:cNvSpPr>
                <a:spLocks/>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17" name="AutoShape 14">
                <a:extLst>
                  <a:ext uri="{FF2B5EF4-FFF2-40B4-BE49-F238E27FC236}">
                    <a16:creationId xmlns="" xmlns:a16="http://schemas.microsoft.com/office/drawing/2014/main" id="{3E1BDA4C-C3CC-4886-BE13-310803CB6EC6}"/>
                  </a:ext>
                </a:extLst>
              </p:cNvPr>
              <p:cNvSpPr>
                <a:spLocks noChangeAspect="1" noChangeArrowheads="1" noTextEdit="1"/>
              </p:cNvSpPr>
              <p:nvPr/>
            </p:nvSpPr>
            <p:spPr bwMode="auto">
              <a:xfrm>
                <a:off x="1320932" y="1702276"/>
                <a:ext cx="213637" cy="213499"/>
              </a:xfrm>
              <a:prstGeom prst="rect">
                <a:avLst/>
              </a:prstGeom>
              <a:noFill/>
              <a:ln w="9525">
                <a:noFill/>
                <a:miter lim="800000"/>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18" name="Oval 13">
                <a:extLst>
                  <a:ext uri="{FF2B5EF4-FFF2-40B4-BE49-F238E27FC236}">
                    <a16:creationId xmlns="" xmlns:a16="http://schemas.microsoft.com/office/drawing/2014/main" id="{8E2A3665-04D3-4D6F-B212-A0D965C6E2B2}"/>
                  </a:ext>
                </a:extLst>
              </p:cNvPr>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9">
                  <a:solidFill>
                    <a:prstClr val="white"/>
                  </a:solidFill>
                </a:endParaRPr>
              </a:p>
            </p:txBody>
          </p:sp>
        </p:grpSp>
        <p:sp>
          <p:nvSpPr>
            <p:cNvPr id="14" name="矩形 4">
              <a:extLst>
                <a:ext uri="{FF2B5EF4-FFF2-40B4-BE49-F238E27FC236}">
                  <a16:creationId xmlns="" xmlns:a16="http://schemas.microsoft.com/office/drawing/2014/main" id="{D23570F2-18DD-4019-BEF9-9BFEA0206BB7}"/>
                </a:ext>
              </a:extLst>
            </p:cNvPr>
            <p:cNvSpPr>
              <a:spLocks noChangeArrowheads="1"/>
            </p:cNvSpPr>
            <p:nvPr/>
          </p:nvSpPr>
          <p:spPr bwMode="auto">
            <a:xfrm>
              <a:off x="1722447" y="1618964"/>
              <a:ext cx="2999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000" b="1" dirty="0">
                  <a:solidFill>
                    <a:schemeClr val="accent2">
                      <a:lumMod val="75000"/>
                    </a:schemeClr>
                  </a:solidFill>
                  <a:latin typeface="微软雅黑" pitchFamily="34" charset="-122"/>
                  <a:ea typeface="微软雅黑" pitchFamily="34" charset="-122"/>
                </a:rPr>
                <a:t>理论要求</a:t>
              </a:r>
              <a:endParaRPr lang="zh-CN" altLang="en-US" sz="2000" b="1" dirty="0">
                <a:solidFill>
                  <a:schemeClr val="accent2">
                    <a:lumMod val="75000"/>
                  </a:schemeClr>
                </a:solidFill>
              </a:endParaRPr>
            </a:p>
          </p:txBody>
        </p:sp>
        <p:sp>
          <p:nvSpPr>
            <p:cNvPr id="15" name="TextBox 11">
              <a:extLst>
                <a:ext uri="{FF2B5EF4-FFF2-40B4-BE49-F238E27FC236}">
                  <a16:creationId xmlns="" xmlns:a16="http://schemas.microsoft.com/office/drawing/2014/main" id="{07554EEA-2A3B-48CC-BFCD-089553AA5C34}"/>
                </a:ext>
              </a:extLst>
            </p:cNvPr>
            <p:cNvSpPr txBox="1">
              <a:spLocks noChangeArrowheads="1"/>
            </p:cNvSpPr>
            <p:nvPr/>
          </p:nvSpPr>
          <p:spPr bwMode="auto">
            <a:xfrm>
              <a:off x="1722447" y="2088149"/>
              <a:ext cx="3773097" cy="307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r>
                <a:rPr lang="zh-CN" altLang="en-US" sz="1400" dirty="0" smtClean="0">
                  <a:solidFill>
                    <a:srgbClr val="000000"/>
                  </a:solidFill>
                  <a:latin typeface="微软雅黑" pitchFamily="34" charset="-122"/>
                  <a:ea typeface="微软雅黑" pitchFamily="34" charset="-122"/>
                </a:rPr>
                <a:t>磁性材料的分类</a:t>
              </a:r>
              <a:endParaRPr lang="en-US" altLang="zh-CN" sz="1400" dirty="0" smtClean="0">
                <a:solidFill>
                  <a:srgbClr val="000000"/>
                </a:solidFill>
                <a:latin typeface="微软雅黑" pitchFamily="34" charset="-122"/>
                <a:ea typeface="微软雅黑" pitchFamily="34" charset="-122"/>
              </a:endParaRPr>
            </a:p>
          </p:txBody>
        </p:sp>
      </p:grpSp>
      <p:grpSp>
        <p:nvGrpSpPr>
          <p:cNvPr id="19" name="组合 9">
            <a:extLst>
              <a:ext uri="{FF2B5EF4-FFF2-40B4-BE49-F238E27FC236}">
                <a16:creationId xmlns="" xmlns:a16="http://schemas.microsoft.com/office/drawing/2014/main" id="{7F20DD38-1105-4A84-B50C-1E208CAE6B2A}"/>
              </a:ext>
            </a:extLst>
          </p:cNvPr>
          <p:cNvGrpSpPr>
            <a:grpSpLocks/>
          </p:cNvGrpSpPr>
          <p:nvPr/>
        </p:nvGrpSpPr>
        <p:grpSpPr bwMode="auto">
          <a:xfrm>
            <a:off x="1325563" y="3661322"/>
            <a:ext cx="5743575" cy="1001206"/>
            <a:chOff x="859536" y="1549889"/>
            <a:chExt cx="5742745" cy="1000412"/>
          </a:xfrm>
        </p:grpSpPr>
        <p:sp>
          <p:nvSpPr>
            <p:cNvPr id="20" name="Title 1">
              <a:extLst>
                <a:ext uri="{FF2B5EF4-FFF2-40B4-BE49-F238E27FC236}">
                  <a16:creationId xmlns="" xmlns:a16="http://schemas.microsoft.com/office/drawing/2014/main" id="{1605CC00-C3DC-403F-A7DC-75CAD52BC35D}"/>
                </a:ext>
              </a:extLst>
            </p:cNvPr>
            <p:cNvSpPr txBox="1">
              <a:spLocks/>
            </p:cNvSpPr>
            <p:nvPr/>
          </p:nvSpPr>
          <p:spPr>
            <a:xfrm>
              <a:off x="1624600" y="1549889"/>
              <a:ext cx="4977681" cy="456837"/>
            </a:xfrm>
            <a:prstGeom prst="rect">
              <a:avLst/>
            </a:prstGeom>
          </p:spPr>
          <p:txBody>
            <a:bodyPr/>
            <a:lstStyle/>
            <a:p>
              <a:pPr eaLnBrk="1" fontAlgn="auto" hangingPunct="1">
                <a:spcAft>
                  <a:spcPts val="0"/>
                </a:spcAft>
                <a:defRPr/>
              </a:pPr>
              <a:endParaRPr lang="en-US" sz="1333" dirty="0">
                <a:solidFill>
                  <a:srgbClr val="FFC000"/>
                </a:solidFill>
                <a:latin typeface="Open Sans" pitchFamily="34" charset="0"/>
                <a:ea typeface="Open Sans" pitchFamily="34" charset="0"/>
                <a:cs typeface="Open Sans" pitchFamily="34" charset="0"/>
              </a:endParaRPr>
            </a:p>
          </p:txBody>
        </p:sp>
        <p:grpSp>
          <p:nvGrpSpPr>
            <p:cNvPr id="21" name="组合 11">
              <a:extLst>
                <a:ext uri="{FF2B5EF4-FFF2-40B4-BE49-F238E27FC236}">
                  <a16:creationId xmlns="" xmlns:a16="http://schemas.microsoft.com/office/drawing/2014/main" id="{01971496-1B3E-4672-A2F3-2C2C1A722AA7}"/>
                </a:ext>
              </a:extLst>
            </p:cNvPr>
            <p:cNvGrpSpPr>
              <a:grpSpLocks/>
            </p:cNvGrpSpPr>
            <p:nvPr/>
          </p:nvGrpSpPr>
          <p:grpSpPr bwMode="auto">
            <a:xfrm>
              <a:off x="859536" y="1874121"/>
              <a:ext cx="676180" cy="676180"/>
              <a:chOff x="1218882" y="1600676"/>
              <a:chExt cx="406294" cy="406294"/>
            </a:xfrm>
          </p:grpSpPr>
          <p:sp>
            <p:nvSpPr>
              <p:cNvPr id="24" name="Freeform 16">
                <a:extLst>
                  <a:ext uri="{FF2B5EF4-FFF2-40B4-BE49-F238E27FC236}">
                    <a16:creationId xmlns="" xmlns:a16="http://schemas.microsoft.com/office/drawing/2014/main" id="{A5BDA251-F29D-42D5-97A7-9929B9252F1F}"/>
                  </a:ext>
                </a:extLst>
              </p:cNvPr>
              <p:cNvSpPr>
                <a:spLocks/>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25" name="AutoShape 14">
                <a:extLst>
                  <a:ext uri="{FF2B5EF4-FFF2-40B4-BE49-F238E27FC236}">
                    <a16:creationId xmlns="" xmlns:a16="http://schemas.microsoft.com/office/drawing/2014/main" id="{E74671CF-6D71-4F35-A339-F6DC6A413128}"/>
                  </a:ext>
                </a:extLst>
              </p:cNvPr>
              <p:cNvSpPr>
                <a:spLocks noChangeAspect="1" noChangeArrowheads="1" noTextEdit="1"/>
              </p:cNvSpPr>
              <p:nvPr/>
            </p:nvSpPr>
            <p:spPr bwMode="auto">
              <a:xfrm>
                <a:off x="1320932" y="1702276"/>
                <a:ext cx="213637" cy="213499"/>
              </a:xfrm>
              <a:prstGeom prst="rect">
                <a:avLst/>
              </a:prstGeom>
              <a:noFill/>
              <a:ln w="9525">
                <a:noFill/>
                <a:miter lim="800000"/>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26" name="Oval 13">
                <a:extLst>
                  <a:ext uri="{FF2B5EF4-FFF2-40B4-BE49-F238E27FC236}">
                    <a16:creationId xmlns="" xmlns:a16="http://schemas.microsoft.com/office/drawing/2014/main" id="{C8985D59-92D5-4E8C-87D1-B0089ED8A3D4}"/>
                  </a:ext>
                </a:extLst>
              </p:cNvPr>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9">
                  <a:solidFill>
                    <a:prstClr val="white"/>
                  </a:solidFill>
                </a:endParaRPr>
              </a:p>
            </p:txBody>
          </p:sp>
        </p:grpSp>
        <p:sp>
          <p:nvSpPr>
            <p:cNvPr id="22" name="矩形 12">
              <a:extLst>
                <a:ext uri="{FF2B5EF4-FFF2-40B4-BE49-F238E27FC236}">
                  <a16:creationId xmlns="" xmlns:a16="http://schemas.microsoft.com/office/drawing/2014/main" id="{3C492D34-D03E-49DF-B639-E8C0D21B5B8A}"/>
                </a:ext>
              </a:extLst>
            </p:cNvPr>
            <p:cNvSpPr>
              <a:spLocks noChangeArrowheads="1"/>
            </p:cNvSpPr>
            <p:nvPr/>
          </p:nvSpPr>
          <p:spPr bwMode="auto">
            <a:xfrm>
              <a:off x="1722447" y="1618964"/>
              <a:ext cx="2999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000" b="1" dirty="0">
                  <a:solidFill>
                    <a:schemeClr val="accent2">
                      <a:lumMod val="75000"/>
                    </a:schemeClr>
                  </a:solidFill>
                  <a:latin typeface="微软雅黑" pitchFamily="34" charset="-122"/>
                  <a:ea typeface="微软雅黑" pitchFamily="34" charset="-122"/>
                </a:rPr>
                <a:t>技能要求</a:t>
              </a:r>
            </a:p>
          </p:txBody>
        </p:sp>
        <p:sp>
          <p:nvSpPr>
            <p:cNvPr id="23" name="TextBox 11">
              <a:extLst>
                <a:ext uri="{FF2B5EF4-FFF2-40B4-BE49-F238E27FC236}">
                  <a16:creationId xmlns="" xmlns:a16="http://schemas.microsoft.com/office/drawing/2014/main" id="{4D7B38B1-6CDB-4E12-B999-5F3144B4F336}"/>
                </a:ext>
              </a:extLst>
            </p:cNvPr>
            <p:cNvSpPr txBox="1">
              <a:spLocks noChangeArrowheads="1"/>
            </p:cNvSpPr>
            <p:nvPr/>
          </p:nvSpPr>
          <p:spPr bwMode="auto">
            <a:xfrm>
              <a:off x="1722447" y="2088149"/>
              <a:ext cx="3773097" cy="307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r>
                <a:rPr lang="zh-CN" altLang="en-US" sz="1400" dirty="0" smtClean="0">
                  <a:solidFill>
                    <a:srgbClr val="000000"/>
                  </a:solidFill>
                  <a:latin typeface="微软雅黑" pitchFamily="34" charset="-122"/>
                  <a:ea typeface="微软雅黑" pitchFamily="34" charset="-122"/>
                </a:rPr>
                <a:t>磁性材料的应用</a:t>
              </a:r>
              <a:endParaRPr lang="en-US" altLang="zh-CN" sz="1400" dirty="0">
                <a:solidFill>
                  <a:srgbClr val="000000"/>
                </a:solidFill>
                <a:latin typeface="微软雅黑" pitchFamily="34" charset="-122"/>
                <a:ea typeface="微软雅黑" pitchFamily="34" charset="-122"/>
              </a:endParaRPr>
            </a:p>
          </p:txBody>
        </p:sp>
      </p:grpSp>
      <p:pic>
        <p:nvPicPr>
          <p:cNvPr id="27" name="图片 26" descr="C:\Users\407_5\AppData\Roaming\Tencent\Users\532440458\QQ\WinTemp\RichOle\2%JUUS5QE_)RJ~EU`%C[CE6.png"/>
          <p:cNvPicPr/>
          <p:nvPr/>
        </p:nvPicPr>
        <p:blipFill>
          <a:blip r:embed="rId3">
            <a:extLst>
              <a:ext uri="{28A0092B-C50C-407E-A947-70E740481C1C}">
                <a14:useLocalDpi xmlns:a14="http://schemas.microsoft.com/office/drawing/2010/main" val="0"/>
              </a:ext>
            </a:extLst>
          </a:blip>
          <a:srcRect/>
          <a:stretch>
            <a:fillRect/>
          </a:stretch>
        </p:blipFill>
        <p:spPr bwMode="auto">
          <a:xfrm>
            <a:off x="4823460" y="1528327"/>
            <a:ext cx="4716781" cy="4265990"/>
          </a:xfrm>
          <a:prstGeom prst="rect">
            <a:avLst/>
          </a:prstGeom>
          <a:noFill/>
          <a:ln>
            <a:noFill/>
          </a:ln>
        </p:spPr>
      </p:pic>
    </p:spTree>
    <p:extLst>
      <p:ext uri="{BB962C8B-B14F-4D97-AF65-F5344CB8AC3E}">
        <p14:creationId xmlns:p14="http://schemas.microsoft.com/office/powerpoint/2010/main" val="42047234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 xmlns:a16="http://schemas.microsoft.com/office/drawing/2014/main"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 xmlns:a16="http://schemas.microsoft.com/office/drawing/2014/main" id="{67E5A54E-AA75-4714-BFD4-C43AB94C252C}"/>
              </a:ext>
            </a:extLst>
          </p:cNvPr>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理论知识</a:t>
            </a:r>
          </a:p>
        </p:txBody>
      </p:sp>
      <p:grpSp>
        <p:nvGrpSpPr>
          <p:cNvPr id="12" name="Group 18">
            <a:extLst>
              <a:ext uri="{FF2B5EF4-FFF2-40B4-BE49-F238E27FC236}">
                <a16:creationId xmlns="" xmlns:a16="http://schemas.microsoft.com/office/drawing/2014/main" id="{FCFA717D-1FC7-4130-A1DB-9DA535B1CD43}"/>
              </a:ext>
            </a:extLst>
          </p:cNvPr>
          <p:cNvGrpSpPr/>
          <p:nvPr/>
        </p:nvGrpSpPr>
        <p:grpSpPr>
          <a:xfrm>
            <a:off x="3924300" y="2586564"/>
            <a:ext cx="1114425" cy="1114425"/>
            <a:chOff x="1924050" y="2615139"/>
            <a:chExt cx="1114425" cy="1114425"/>
          </a:xfrm>
        </p:grpSpPr>
        <p:sp>
          <p:nvSpPr>
            <p:cNvPr id="13" name="椭圆 12">
              <a:extLst>
                <a:ext uri="{FF2B5EF4-FFF2-40B4-BE49-F238E27FC236}">
                  <a16:creationId xmlns="" xmlns:a16="http://schemas.microsoft.com/office/drawing/2014/main" id="{02F4C062-6EAB-42BD-8838-15DADBF79F86}"/>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 xmlns:a16="http://schemas.microsoft.com/office/drawing/2014/main" id="{B13F7518-80AB-45FA-9C00-BE7DA2D4011D}"/>
                </a:ext>
              </a:extLst>
            </p:cNvPr>
            <p:cNvSpPr>
              <a:spLocks noChangeAspect="1"/>
            </p:cNvSpPr>
            <p:nvPr/>
          </p:nvSpPr>
          <p:spPr bwMode="auto">
            <a:xfrm>
              <a:off x="2195469" y="2980195"/>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bg1"/>
            </a:solidFill>
            <a:ln>
              <a:noFill/>
            </a:ln>
          </p:spPr>
          <p:txBody>
            <a:bodyPr/>
            <a:lstStyle/>
            <a:p>
              <a:endParaRPr lang="zh-CN" altLang="en-US"/>
            </a:p>
          </p:txBody>
        </p:sp>
      </p:grpSp>
      <p:sp>
        <p:nvSpPr>
          <p:cNvPr id="9" name="矩形 8">
            <a:extLst>
              <a:ext uri="{FF2B5EF4-FFF2-40B4-BE49-F238E27FC236}">
                <a16:creationId xmlns="" xmlns:a16="http://schemas.microsoft.com/office/drawing/2014/main"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
        <p:nvSpPr>
          <p:cNvPr id="4" name="矩形 3"/>
          <p:cNvSpPr/>
          <p:nvPr/>
        </p:nvSpPr>
        <p:spPr>
          <a:xfrm>
            <a:off x="5440471" y="4184450"/>
            <a:ext cx="6096000" cy="369332"/>
          </a:xfrm>
          <a:prstGeom prst="rect">
            <a:avLst/>
          </a:prstGeom>
        </p:spPr>
        <p:txBody>
          <a:bodyPr>
            <a:spAutoFit/>
          </a:bodyPr>
          <a:lstStyle/>
          <a:p>
            <a:pPr marL="285750" indent="-285750">
              <a:buFont typeface="Arial" panose="020B0604020202020204" pitchFamily="34" charset="0"/>
              <a:buChar char="•"/>
            </a:pPr>
            <a:r>
              <a:rPr lang="zh-CN" altLang="en-US" b="1" dirty="0" smtClean="0">
                <a:solidFill>
                  <a:schemeClr val="bg1"/>
                </a:solidFill>
                <a:latin typeface="微软雅黑" pitchFamily="34" charset="-122"/>
                <a:ea typeface="微软雅黑" pitchFamily="34" charset="-122"/>
              </a:rPr>
              <a:t>磁性材料的分类</a:t>
            </a:r>
            <a:endParaRPr lang="en-US" altLang="zh-CN" b="1" dirty="0">
              <a:solidFill>
                <a:schemeClr val="bg1"/>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7162941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 xmlns:a16="http://schemas.microsoft.com/office/drawing/2014/main" id="{6B099B05-5055-4F98-BFCC-EED86C641E3C}"/>
              </a:ext>
            </a:extLst>
          </p:cNvPr>
          <p:cNvSpPr txBox="1"/>
          <p:nvPr/>
        </p:nvSpPr>
        <p:spPr>
          <a:xfrm>
            <a:off x="947759" y="221139"/>
            <a:ext cx="4386241"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1   </a:t>
            </a:r>
            <a:r>
              <a:rPr lang="zh-CN" altLang="en-US" sz="1600" b="1" dirty="0" smtClean="0">
                <a:solidFill>
                  <a:schemeClr val="bg1"/>
                </a:solidFill>
                <a:latin typeface="微软雅黑" panose="020B0503020204020204" pitchFamily="34" charset="-122"/>
                <a:ea typeface="微软雅黑" panose="020B0503020204020204" pitchFamily="34" charset="-122"/>
              </a:rPr>
              <a:t>磁性材料的分类</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1368516" y="1475294"/>
            <a:ext cx="7634515" cy="507831"/>
          </a:xfrm>
          <a:prstGeom prst="rect">
            <a:avLst/>
          </a:prstGeom>
        </p:spPr>
        <p:txBody>
          <a:bodyPr wrap="square">
            <a:spAutoFit/>
          </a:bodyPr>
          <a:lstStyle/>
          <a:p>
            <a:pPr>
              <a:lnSpc>
                <a:spcPct val="150000"/>
              </a:lnSpc>
              <a:spcAft>
                <a:spcPts val="600"/>
              </a:spcAft>
            </a:pPr>
            <a:r>
              <a:rPr lang="zh-CN" altLang="zh-CN" dirty="0" smtClean="0">
                <a:latin typeface="+mn-ea"/>
              </a:rPr>
              <a:t>根据</a:t>
            </a:r>
            <a:r>
              <a:rPr lang="zh-CN" altLang="zh-CN" dirty="0">
                <a:latin typeface="+mn-ea"/>
              </a:rPr>
              <a:t>铁磁质的矫顽力的大小</a:t>
            </a:r>
            <a:r>
              <a:rPr lang="en-US" altLang="zh-CN" dirty="0">
                <a:latin typeface="+mn-ea"/>
              </a:rPr>
              <a:t>,</a:t>
            </a:r>
            <a:r>
              <a:rPr lang="zh-CN" altLang="zh-CN" dirty="0">
                <a:latin typeface="+mn-ea"/>
              </a:rPr>
              <a:t>将磁性材料分成软磁、硬磁和矩磁材料。</a:t>
            </a:r>
          </a:p>
        </p:txBody>
      </p:sp>
      <p:sp>
        <p:nvSpPr>
          <p:cNvPr id="11" name="矩形 10"/>
          <p:cNvSpPr/>
          <p:nvPr/>
        </p:nvSpPr>
        <p:spPr>
          <a:xfrm>
            <a:off x="721948" y="863991"/>
            <a:ext cx="2909130" cy="553998"/>
          </a:xfrm>
          <a:prstGeom prst="rect">
            <a:avLst/>
          </a:prstGeom>
        </p:spPr>
        <p:txBody>
          <a:bodyPr wrap="square">
            <a:spAutoFit/>
          </a:bodyPr>
          <a:lstStyle/>
          <a:p>
            <a:pPr indent="532800" algn="just">
              <a:lnSpc>
                <a:spcPct val="150000"/>
              </a:lnSpc>
            </a:pPr>
            <a:r>
              <a:rPr lang="en-US" altLang="zh-CN" sz="2000" b="1" dirty="0">
                <a:solidFill>
                  <a:schemeClr val="accent2">
                    <a:lumMod val="50000"/>
                  </a:schemeClr>
                </a:solidFill>
                <a:latin typeface="微软雅黑" pitchFamily="34" charset="-122"/>
                <a:ea typeface="微软雅黑" pitchFamily="34" charset="-122"/>
              </a:rPr>
              <a:t>1.1</a:t>
            </a:r>
            <a:r>
              <a:rPr lang="zh-CN" altLang="zh-CN" sz="2000" b="1" dirty="0">
                <a:solidFill>
                  <a:schemeClr val="accent2">
                    <a:lumMod val="50000"/>
                  </a:schemeClr>
                </a:solidFill>
                <a:latin typeface="微软雅黑" pitchFamily="34" charset="-122"/>
                <a:ea typeface="微软雅黑" pitchFamily="34" charset="-122"/>
              </a:rPr>
              <a:t>磁性材料的分类</a:t>
            </a:r>
            <a:endParaRPr lang="zh-CN" altLang="zh-CN" sz="2000" b="1" dirty="0">
              <a:solidFill>
                <a:schemeClr val="accent2">
                  <a:lumMod val="50000"/>
                </a:schemeClr>
              </a:solidFill>
              <a:latin typeface="微软雅黑" pitchFamily="34" charset="-122"/>
              <a:ea typeface="微软雅黑" pitchFamily="34" charset="-122"/>
            </a:endParaRPr>
          </a:p>
        </p:txBody>
      </p:sp>
      <p:sp>
        <p:nvSpPr>
          <p:cNvPr id="13" name="矩形 12"/>
          <p:cNvSpPr/>
          <p:nvPr/>
        </p:nvSpPr>
        <p:spPr>
          <a:xfrm>
            <a:off x="712175" y="1910553"/>
            <a:ext cx="2913159" cy="458908"/>
          </a:xfrm>
          <a:prstGeom prst="rect">
            <a:avLst/>
          </a:prstGeom>
        </p:spPr>
        <p:txBody>
          <a:bodyPr wrap="square">
            <a:spAutoFit/>
          </a:bodyPr>
          <a:lstStyle/>
          <a:p>
            <a:pPr indent="532800" algn="just">
              <a:lnSpc>
                <a:spcPct val="150000"/>
              </a:lnSpc>
            </a:pPr>
            <a:r>
              <a:rPr lang="en-US" altLang="zh-CN" b="1" dirty="0" smtClean="0">
                <a:solidFill>
                  <a:schemeClr val="accent2">
                    <a:lumMod val="50000"/>
                  </a:schemeClr>
                </a:solidFill>
                <a:latin typeface="微软雅黑" pitchFamily="34" charset="-122"/>
                <a:ea typeface="微软雅黑" pitchFamily="34" charset="-122"/>
              </a:rPr>
              <a:t>1.1.1</a:t>
            </a:r>
            <a:r>
              <a:rPr lang="zh-CN" altLang="zh-CN" b="1" dirty="0" smtClean="0">
                <a:solidFill>
                  <a:schemeClr val="accent2">
                    <a:lumMod val="50000"/>
                  </a:schemeClr>
                </a:solidFill>
                <a:latin typeface="微软雅黑" pitchFamily="34" charset="-122"/>
                <a:ea typeface="微软雅黑" pitchFamily="34" charset="-122"/>
              </a:rPr>
              <a:t>软磁材料</a:t>
            </a:r>
            <a:endParaRPr lang="zh-CN" altLang="zh-CN" b="1" dirty="0">
              <a:solidFill>
                <a:schemeClr val="accent2">
                  <a:lumMod val="50000"/>
                </a:schemeClr>
              </a:solidFill>
              <a:latin typeface="微软雅黑" pitchFamily="34" charset="-122"/>
              <a:ea typeface="微软雅黑" pitchFamily="34" charset="-122"/>
            </a:endParaRPr>
          </a:p>
        </p:txBody>
      </p:sp>
      <p:sp>
        <p:nvSpPr>
          <p:cNvPr id="14" name="矩形 13"/>
          <p:cNvSpPr/>
          <p:nvPr/>
        </p:nvSpPr>
        <p:spPr>
          <a:xfrm>
            <a:off x="758210" y="2407601"/>
            <a:ext cx="10681316" cy="3385542"/>
          </a:xfrm>
          <a:prstGeom prst="rect">
            <a:avLst/>
          </a:prstGeom>
        </p:spPr>
        <p:txBody>
          <a:bodyPr wrap="square">
            <a:spAutoFit/>
          </a:bodyPr>
          <a:lstStyle/>
          <a:p>
            <a:pPr indent="457200">
              <a:lnSpc>
                <a:spcPct val="150000"/>
              </a:lnSpc>
              <a:spcAft>
                <a:spcPts val="600"/>
              </a:spcAft>
            </a:pPr>
            <a:r>
              <a:rPr lang="zh-CN" altLang="zh-CN" dirty="0">
                <a:latin typeface="+mn-ea"/>
              </a:rPr>
              <a:t>（</a:t>
            </a:r>
            <a:r>
              <a:rPr lang="en-US" altLang="zh-CN" dirty="0">
                <a:latin typeface="+mn-ea"/>
              </a:rPr>
              <a:t>1</a:t>
            </a:r>
            <a:r>
              <a:rPr lang="zh-CN" altLang="zh-CN" dirty="0">
                <a:latin typeface="+mn-ea"/>
              </a:rPr>
              <a:t>）定义</a:t>
            </a:r>
            <a:r>
              <a:rPr lang="en-US" altLang="zh-CN" dirty="0">
                <a:latin typeface="+mn-ea"/>
              </a:rPr>
              <a:t>: </a:t>
            </a:r>
            <a:r>
              <a:rPr lang="zh-CN" altLang="zh-CN" dirty="0">
                <a:latin typeface="+mn-ea"/>
              </a:rPr>
              <a:t>软磁材料，指的是当磁化发生在</a:t>
            </a:r>
            <a:r>
              <a:rPr lang="en-US" altLang="zh-CN" dirty="0" err="1">
                <a:latin typeface="+mn-ea"/>
              </a:rPr>
              <a:t>Hc</a:t>
            </a:r>
            <a:r>
              <a:rPr lang="zh-CN" altLang="zh-CN" dirty="0">
                <a:latin typeface="+mn-ea"/>
              </a:rPr>
              <a:t>不大于</a:t>
            </a:r>
            <a:r>
              <a:rPr lang="en-US" altLang="zh-CN" dirty="0">
                <a:latin typeface="+mn-ea"/>
              </a:rPr>
              <a:t>1000A/m</a:t>
            </a:r>
            <a:r>
              <a:rPr lang="zh-CN" altLang="zh-CN" dirty="0">
                <a:latin typeface="+mn-ea"/>
              </a:rPr>
              <a:t>，这样的材料称为软磁体。典型的软磁材料，可以用最小的外磁场实现最大的磁化强度。</a:t>
            </a:r>
          </a:p>
          <a:p>
            <a:pPr indent="457200">
              <a:lnSpc>
                <a:spcPct val="150000"/>
              </a:lnSpc>
              <a:spcAft>
                <a:spcPts val="600"/>
              </a:spcAft>
            </a:pPr>
            <a:r>
              <a:rPr lang="zh-CN" altLang="zh-CN" dirty="0">
                <a:latin typeface="+mn-ea"/>
              </a:rPr>
              <a:t>（</a:t>
            </a:r>
            <a:r>
              <a:rPr lang="en-US" altLang="zh-CN" dirty="0">
                <a:latin typeface="+mn-ea"/>
              </a:rPr>
              <a:t>2</a:t>
            </a:r>
            <a:r>
              <a:rPr lang="zh-CN" altLang="zh-CN" dirty="0">
                <a:latin typeface="+mn-ea"/>
              </a:rPr>
              <a:t>）特点</a:t>
            </a:r>
            <a:r>
              <a:rPr lang="en-US" altLang="zh-CN" dirty="0">
                <a:latin typeface="+mn-ea"/>
              </a:rPr>
              <a:t>:</a:t>
            </a:r>
            <a:endParaRPr lang="zh-CN" altLang="zh-CN" dirty="0">
              <a:latin typeface="+mn-ea"/>
            </a:endParaRPr>
          </a:p>
          <a:p>
            <a:pPr indent="457200">
              <a:lnSpc>
                <a:spcPct val="150000"/>
              </a:lnSpc>
              <a:spcAft>
                <a:spcPts val="600"/>
              </a:spcAft>
            </a:pPr>
            <a:r>
              <a:rPr lang="zh-CN" altLang="zh-CN" dirty="0">
                <a:latin typeface="+mn-ea"/>
              </a:rPr>
              <a:t>①具有较高的磁导率和较高的饱和磁感应强度</a:t>
            </a:r>
            <a:r>
              <a:rPr lang="en-US" altLang="zh-CN" dirty="0">
                <a:latin typeface="+mn-ea"/>
              </a:rPr>
              <a:t>;</a:t>
            </a:r>
            <a:endParaRPr lang="zh-CN" altLang="zh-CN" dirty="0">
              <a:latin typeface="+mn-ea"/>
            </a:endParaRPr>
          </a:p>
          <a:p>
            <a:pPr indent="457200">
              <a:lnSpc>
                <a:spcPct val="150000"/>
              </a:lnSpc>
              <a:spcAft>
                <a:spcPts val="600"/>
              </a:spcAft>
            </a:pPr>
            <a:r>
              <a:rPr lang="zh-CN" altLang="zh-CN" dirty="0">
                <a:latin typeface="+mn-ea"/>
              </a:rPr>
              <a:t>②较小的矫顽力</a:t>
            </a:r>
            <a:r>
              <a:rPr lang="en-US" altLang="zh-CN" dirty="0">
                <a:latin typeface="+mn-ea"/>
              </a:rPr>
              <a:t>(</a:t>
            </a:r>
            <a:r>
              <a:rPr lang="zh-CN" altLang="zh-CN" dirty="0">
                <a:latin typeface="+mn-ea"/>
              </a:rPr>
              <a:t>矫顽力很小</a:t>
            </a:r>
            <a:r>
              <a:rPr lang="en-US" altLang="zh-CN" dirty="0">
                <a:latin typeface="+mn-ea"/>
              </a:rPr>
              <a:t>,</a:t>
            </a:r>
            <a:r>
              <a:rPr lang="zh-CN" altLang="zh-CN" dirty="0">
                <a:latin typeface="+mn-ea"/>
              </a:rPr>
              <a:t>即磁场的方向和大小发生变化时磁畴壁很容易运动</a:t>
            </a:r>
            <a:r>
              <a:rPr lang="en-US" altLang="zh-CN" dirty="0">
                <a:latin typeface="+mn-ea"/>
              </a:rPr>
              <a:t>)</a:t>
            </a:r>
            <a:r>
              <a:rPr lang="zh-CN" altLang="zh-CN" dirty="0">
                <a:latin typeface="+mn-ea"/>
              </a:rPr>
              <a:t>和较低磁滞损耗</a:t>
            </a:r>
            <a:r>
              <a:rPr lang="en-US" altLang="zh-CN" dirty="0">
                <a:latin typeface="+mn-ea"/>
              </a:rPr>
              <a:t>;</a:t>
            </a:r>
            <a:endParaRPr lang="zh-CN" altLang="zh-CN" dirty="0">
              <a:latin typeface="+mn-ea"/>
            </a:endParaRPr>
          </a:p>
          <a:p>
            <a:pPr indent="457200">
              <a:lnSpc>
                <a:spcPct val="150000"/>
              </a:lnSpc>
              <a:spcAft>
                <a:spcPts val="600"/>
              </a:spcAft>
            </a:pPr>
            <a:r>
              <a:rPr lang="zh-CN" altLang="zh-CN" dirty="0">
                <a:latin typeface="+mn-ea"/>
              </a:rPr>
              <a:t>③在磁场作用下非常容易磁化</a:t>
            </a:r>
            <a:r>
              <a:rPr lang="en-US" altLang="zh-CN" dirty="0">
                <a:latin typeface="+mn-ea"/>
              </a:rPr>
              <a:t>;</a:t>
            </a:r>
            <a:endParaRPr lang="zh-CN" altLang="zh-CN" dirty="0">
              <a:latin typeface="+mn-ea"/>
            </a:endParaRPr>
          </a:p>
          <a:p>
            <a:pPr indent="457200">
              <a:lnSpc>
                <a:spcPct val="150000"/>
              </a:lnSpc>
              <a:spcAft>
                <a:spcPts val="600"/>
              </a:spcAft>
            </a:pPr>
            <a:r>
              <a:rPr lang="zh-CN" altLang="zh-CN" dirty="0">
                <a:latin typeface="+mn-ea"/>
              </a:rPr>
              <a:t>④取消磁场后很容易退磁化。</a:t>
            </a:r>
            <a:endParaRPr lang="zh-CN" altLang="en-US" dirty="0">
              <a:latin typeface="+mn-ea"/>
            </a:endParaRPr>
          </a:p>
        </p:txBody>
      </p:sp>
    </p:spTree>
    <p:extLst>
      <p:ext uri="{BB962C8B-B14F-4D97-AF65-F5344CB8AC3E}">
        <p14:creationId xmlns:p14="http://schemas.microsoft.com/office/powerpoint/2010/main" val="35510370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5" name="矩形 14"/>
          <p:cNvSpPr/>
          <p:nvPr/>
        </p:nvSpPr>
        <p:spPr>
          <a:xfrm>
            <a:off x="388894" y="745240"/>
            <a:ext cx="2913159" cy="458908"/>
          </a:xfrm>
          <a:prstGeom prst="rect">
            <a:avLst/>
          </a:prstGeom>
        </p:spPr>
        <p:txBody>
          <a:bodyPr wrap="square">
            <a:spAutoFit/>
          </a:bodyPr>
          <a:lstStyle/>
          <a:p>
            <a:pPr indent="532800" algn="just">
              <a:lnSpc>
                <a:spcPct val="150000"/>
              </a:lnSpc>
            </a:pPr>
            <a:r>
              <a:rPr lang="en-US" altLang="zh-CN" b="1" dirty="0" smtClean="0">
                <a:solidFill>
                  <a:schemeClr val="accent2">
                    <a:lumMod val="50000"/>
                  </a:schemeClr>
                </a:solidFill>
                <a:latin typeface="微软雅黑" pitchFamily="34" charset="-122"/>
                <a:ea typeface="微软雅黑" pitchFamily="34" charset="-122"/>
              </a:rPr>
              <a:t>1.1.1</a:t>
            </a:r>
            <a:r>
              <a:rPr lang="zh-CN" altLang="zh-CN" b="1" dirty="0" smtClean="0">
                <a:solidFill>
                  <a:schemeClr val="accent2">
                    <a:lumMod val="50000"/>
                  </a:schemeClr>
                </a:solidFill>
                <a:latin typeface="微软雅黑" pitchFamily="34" charset="-122"/>
                <a:ea typeface="微软雅黑" pitchFamily="34" charset="-122"/>
              </a:rPr>
              <a:t>软磁材料</a:t>
            </a:r>
            <a:endParaRPr lang="zh-CN" altLang="zh-CN" b="1" dirty="0">
              <a:solidFill>
                <a:schemeClr val="accent2">
                  <a:lumMod val="50000"/>
                </a:schemeClr>
              </a:solidFill>
              <a:latin typeface="微软雅黑" pitchFamily="34" charset="-122"/>
              <a:ea typeface="微软雅黑" pitchFamily="34" charset="-122"/>
            </a:endParaRPr>
          </a:p>
        </p:txBody>
      </p:sp>
      <p:sp>
        <p:nvSpPr>
          <p:cNvPr id="2" name="矩形 1"/>
          <p:cNvSpPr/>
          <p:nvPr/>
        </p:nvSpPr>
        <p:spPr>
          <a:xfrm>
            <a:off x="837628" y="1204147"/>
            <a:ext cx="11125773" cy="4875181"/>
          </a:xfrm>
          <a:prstGeom prst="rect">
            <a:avLst/>
          </a:prstGeom>
        </p:spPr>
        <p:txBody>
          <a:bodyPr wrap="square">
            <a:spAutoFit/>
          </a:bodyPr>
          <a:lstStyle/>
          <a:p>
            <a:pPr indent="457200">
              <a:lnSpc>
                <a:spcPct val="130000"/>
              </a:lnSpc>
              <a:spcAft>
                <a:spcPts val="600"/>
              </a:spcAft>
            </a:pPr>
            <a:r>
              <a:rPr lang="zh-CN" altLang="zh-CN" dirty="0">
                <a:latin typeface="+mn-ea"/>
              </a:rPr>
              <a:t>（</a:t>
            </a:r>
            <a:r>
              <a:rPr lang="en-US" altLang="zh-CN" dirty="0">
                <a:latin typeface="+mn-ea"/>
              </a:rPr>
              <a:t>3</a:t>
            </a:r>
            <a:r>
              <a:rPr lang="zh-CN" altLang="zh-CN" dirty="0">
                <a:latin typeface="+mn-ea"/>
              </a:rPr>
              <a:t>）种类：</a:t>
            </a:r>
          </a:p>
          <a:p>
            <a:pPr indent="457200">
              <a:lnSpc>
                <a:spcPct val="130000"/>
              </a:lnSpc>
              <a:spcAft>
                <a:spcPts val="600"/>
              </a:spcAft>
            </a:pPr>
            <a:r>
              <a:rPr lang="zh-CN" altLang="zh-CN" dirty="0">
                <a:latin typeface="+mn-ea"/>
              </a:rPr>
              <a:t>①纯铁和低碳钢</a:t>
            </a:r>
          </a:p>
          <a:p>
            <a:pPr indent="457200">
              <a:lnSpc>
                <a:spcPct val="130000"/>
              </a:lnSpc>
              <a:spcAft>
                <a:spcPts val="600"/>
              </a:spcAft>
            </a:pPr>
            <a:r>
              <a:rPr lang="zh-CN" altLang="zh-CN" dirty="0">
                <a:latin typeface="+mn-ea"/>
              </a:rPr>
              <a:t>含碳量低于</a:t>
            </a:r>
            <a:r>
              <a:rPr lang="en-US" altLang="zh-CN" dirty="0">
                <a:latin typeface="+mn-ea"/>
              </a:rPr>
              <a:t>0.04%</a:t>
            </a:r>
            <a:r>
              <a:rPr lang="zh-CN" altLang="zh-CN" dirty="0">
                <a:latin typeface="+mn-ea"/>
              </a:rPr>
              <a:t>，包括电磁纯铁 、电解铁和羰基铁。其特点是饱和磁化强度高，价格低廉，加工性能好；但其电阻率低、在交变磁场下涡流损耗大，只适于静态下使用，如制造电磁铁芯、极靴、</a:t>
            </a:r>
            <a:r>
              <a:rPr lang="en-US" altLang="zh-CN" dirty="0" err="1">
                <a:latin typeface="+mn-ea"/>
                <a:hlinkClick r:id="rId3"/>
              </a:rPr>
              <a:t>继电器</a:t>
            </a:r>
            <a:r>
              <a:rPr lang="zh-CN" altLang="zh-CN" dirty="0">
                <a:latin typeface="+mn-ea"/>
              </a:rPr>
              <a:t>和扬声器磁导体、</a:t>
            </a:r>
            <a:r>
              <a:rPr lang="en-US" altLang="zh-CN" dirty="0" err="1">
                <a:latin typeface="+mn-ea"/>
                <a:hlinkClick r:id="rId4"/>
              </a:rPr>
              <a:t>磁屏蔽</a:t>
            </a:r>
            <a:r>
              <a:rPr lang="zh-CN" altLang="zh-CN" dirty="0">
                <a:latin typeface="+mn-ea"/>
              </a:rPr>
              <a:t>罩等。</a:t>
            </a:r>
          </a:p>
          <a:p>
            <a:pPr indent="457200">
              <a:lnSpc>
                <a:spcPct val="130000"/>
              </a:lnSpc>
              <a:spcAft>
                <a:spcPts val="600"/>
              </a:spcAft>
            </a:pPr>
            <a:r>
              <a:rPr lang="zh-CN" altLang="zh-CN" dirty="0">
                <a:latin typeface="+mn-ea"/>
              </a:rPr>
              <a:t>②铁硅系合金</a:t>
            </a:r>
          </a:p>
          <a:p>
            <a:pPr indent="457200">
              <a:lnSpc>
                <a:spcPct val="130000"/>
              </a:lnSpc>
              <a:spcAft>
                <a:spcPts val="600"/>
              </a:spcAft>
            </a:pPr>
            <a:r>
              <a:rPr lang="zh-CN" altLang="zh-CN" dirty="0">
                <a:latin typeface="+mn-ea"/>
              </a:rPr>
              <a:t>含硅量</a:t>
            </a:r>
            <a:r>
              <a:rPr lang="en-US" altLang="zh-CN" dirty="0">
                <a:latin typeface="+mn-ea"/>
              </a:rPr>
              <a:t> 0.5% </a:t>
            </a:r>
            <a:r>
              <a:rPr lang="zh-CN" altLang="zh-CN" dirty="0">
                <a:latin typeface="+mn-ea"/>
              </a:rPr>
              <a:t>～</a:t>
            </a:r>
            <a:r>
              <a:rPr lang="en-US" altLang="zh-CN" dirty="0">
                <a:latin typeface="+mn-ea"/>
              </a:rPr>
              <a:t> 4.8%</a:t>
            </a:r>
            <a:r>
              <a:rPr lang="zh-CN" altLang="zh-CN" dirty="0">
                <a:latin typeface="+mn-ea"/>
              </a:rPr>
              <a:t>，一般制成薄板使用，俗称硅钢片。在纯铁中加入硅后，可消除磁性材料的磁性随使用时间而变化的现象。随着硅含量增加，热导率降低，脆性增加，</a:t>
            </a:r>
            <a:r>
              <a:rPr lang="en-US" altLang="zh-CN" dirty="0" err="1">
                <a:latin typeface="+mn-ea"/>
                <a:hlinkClick r:id="rId5"/>
              </a:rPr>
              <a:t>饱和磁化强度</a:t>
            </a:r>
            <a:r>
              <a:rPr lang="zh-CN" altLang="zh-CN" dirty="0">
                <a:latin typeface="+mn-ea"/>
              </a:rPr>
              <a:t>下降，但其电阻率和磁导率高，矫顽力和涡流损耗减小，从而可应用到交流领域，制造电机、变压器、继电器、互感器等的铁芯。</a:t>
            </a:r>
          </a:p>
          <a:p>
            <a:pPr indent="457200">
              <a:lnSpc>
                <a:spcPct val="130000"/>
              </a:lnSpc>
              <a:spcAft>
                <a:spcPts val="600"/>
              </a:spcAft>
            </a:pPr>
            <a:r>
              <a:rPr lang="zh-CN" altLang="zh-CN" dirty="0">
                <a:latin typeface="+mn-ea"/>
              </a:rPr>
              <a:t>③铁铝系合金</a:t>
            </a:r>
          </a:p>
          <a:p>
            <a:pPr indent="457200">
              <a:lnSpc>
                <a:spcPct val="130000"/>
              </a:lnSpc>
              <a:spcAft>
                <a:spcPts val="600"/>
              </a:spcAft>
            </a:pPr>
            <a:r>
              <a:rPr lang="zh-CN" altLang="zh-CN" dirty="0">
                <a:latin typeface="+mn-ea"/>
              </a:rPr>
              <a:t>含铝</a:t>
            </a:r>
            <a:r>
              <a:rPr lang="en-US" altLang="zh-CN" dirty="0">
                <a:latin typeface="+mn-ea"/>
              </a:rPr>
              <a:t>6%</a:t>
            </a:r>
            <a:r>
              <a:rPr lang="zh-CN" altLang="zh-CN" dirty="0">
                <a:latin typeface="+mn-ea"/>
              </a:rPr>
              <a:t>～</a:t>
            </a:r>
            <a:r>
              <a:rPr lang="en-US" altLang="zh-CN" dirty="0">
                <a:latin typeface="+mn-ea"/>
              </a:rPr>
              <a:t>16%</a:t>
            </a:r>
            <a:r>
              <a:rPr lang="zh-CN" altLang="zh-CN" dirty="0">
                <a:latin typeface="+mn-ea"/>
              </a:rPr>
              <a:t>，具有较好的软磁性能，磁导率和电阻率高，硬度高、耐磨性好，但性脆，主要用于制造小型变压器、</a:t>
            </a:r>
            <a:r>
              <a:rPr lang="en-US" altLang="zh-CN" dirty="0" err="1">
                <a:latin typeface="+mn-ea"/>
                <a:hlinkClick r:id="rId6"/>
              </a:rPr>
              <a:t>磁放大器</a:t>
            </a:r>
            <a:r>
              <a:rPr lang="zh-CN" altLang="zh-CN" dirty="0">
                <a:latin typeface="+mn-ea"/>
              </a:rPr>
              <a:t>、继电器等的铁芯和磁头、超声换能器等</a:t>
            </a:r>
            <a:r>
              <a:rPr lang="zh-CN" altLang="zh-CN" dirty="0" smtClean="0">
                <a:latin typeface="+mn-ea"/>
              </a:rPr>
              <a:t>。</a:t>
            </a:r>
            <a:endParaRPr lang="zh-CN" altLang="zh-CN" dirty="0">
              <a:latin typeface="+mn-ea"/>
            </a:endParaRPr>
          </a:p>
        </p:txBody>
      </p:sp>
      <p:sp>
        <p:nvSpPr>
          <p:cNvPr id="17" name="TextBox 8">
            <a:extLst>
              <a:ext uri="{FF2B5EF4-FFF2-40B4-BE49-F238E27FC236}">
                <a16:creationId xmlns="" xmlns:a16="http://schemas.microsoft.com/office/drawing/2014/main" id="{6B099B05-5055-4F98-BFCC-EED86C641E3C}"/>
              </a:ext>
            </a:extLst>
          </p:cNvPr>
          <p:cNvSpPr txBox="1"/>
          <p:nvPr/>
        </p:nvSpPr>
        <p:spPr>
          <a:xfrm>
            <a:off x="947759" y="221139"/>
            <a:ext cx="4386241"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1   </a:t>
            </a:r>
            <a:r>
              <a:rPr lang="zh-CN" altLang="en-US" sz="1600" b="1" dirty="0" smtClean="0">
                <a:solidFill>
                  <a:schemeClr val="bg1"/>
                </a:solidFill>
                <a:latin typeface="微软雅黑" panose="020B0503020204020204" pitchFamily="34" charset="-122"/>
                <a:ea typeface="微软雅黑" panose="020B0503020204020204" pitchFamily="34" charset="-122"/>
              </a:rPr>
              <a:t>磁性材料的分类</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343823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PICTURE" val="#228852;#233970;#231353;#239530;"/>
</p:tagLst>
</file>

<file path=ppt/tags/tag2.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3.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4.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5.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6.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7.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8.xml><?xml version="1.0" encoding="utf-8"?>
<p:tagLst xmlns:a="http://schemas.openxmlformats.org/drawingml/2006/main" xmlns:r="http://schemas.openxmlformats.org/officeDocument/2006/relationships" xmlns:p="http://schemas.openxmlformats.org/presentationml/2006/main">
  <p:tag name="ISLIDE.PICTURE" val="#228852;#233970;#231353;#23953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959</TotalTime>
  <Words>2431</Words>
  <Application>Microsoft Office PowerPoint</Application>
  <PresentationFormat>自定义</PresentationFormat>
  <Paragraphs>243</Paragraphs>
  <Slides>22</Slides>
  <Notes>22</Notes>
  <HiddenSlides>0</HiddenSlides>
  <MMClips>0</MMClips>
  <ScaleCrop>false</ScaleCrop>
  <HeadingPairs>
    <vt:vector size="4" baseType="variant">
      <vt:variant>
        <vt:lpstr>主题</vt:lpstr>
      </vt:variant>
      <vt:variant>
        <vt:i4>1</vt:i4>
      </vt:variant>
      <vt:variant>
        <vt:lpstr>幻灯片标题</vt:lpstr>
      </vt:variant>
      <vt:variant>
        <vt:i4>22</vt:i4>
      </vt:variant>
    </vt:vector>
  </HeadingPairs>
  <TitlesOfParts>
    <vt:vector size="23"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影子</dc:creator>
  <cp:lastModifiedBy>jiy</cp:lastModifiedBy>
  <cp:revision>48</cp:revision>
  <dcterms:created xsi:type="dcterms:W3CDTF">2020-10-28T01:48:22Z</dcterms:created>
  <dcterms:modified xsi:type="dcterms:W3CDTF">2018-11-17T10:20:47Z</dcterms:modified>
</cp:coreProperties>
</file>