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6.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7.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8.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9.xml" ContentType="application/vnd.openxmlformats-officedocument.presentationml.tags+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7" r:id="rId2"/>
    <p:sldId id="258" r:id="rId3"/>
    <p:sldId id="260" r:id="rId4"/>
    <p:sldId id="256" r:id="rId5"/>
    <p:sldId id="261" r:id="rId6"/>
    <p:sldId id="259" r:id="rId7"/>
    <p:sldId id="262" r:id="rId8"/>
    <p:sldId id="266" r:id="rId9"/>
    <p:sldId id="288" r:id="rId10"/>
    <p:sldId id="289" r:id="rId11"/>
    <p:sldId id="290" r:id="rId12"/>
    <p:sldId id="291" r:id="rId13"/>
    <p:sldId id="292" r:id="rId14"/>
    <p:sldId id="293" r:id="rId15"/>
    <p:sldId id="294" r:id="rId16"/>
    <p:sldId id="263" r:id="rId17"/>
    <p:sldId id="295" r:id="rId18"/>
    <p:sldId id="298" r:id="rId19"/>
    <p:sldId id="299" r:id="rId20"/>
    <p:sldId id="297" r:id="rId21"/>
    <p:sldId id="302" r:id="rId22"/>
    <p:sldId id="300" r:id="rId23"/>
    <p:sldId id="301" r:id="rId24"/>
    <p:sldId id="264" r:id="rId25"/>
    <p:sldId id="276" r:id="rId26"/>
    <p:sldId id="265" r:id="rId27"/>
    <p:sldId id="270" r:id="rId28"/>
    <p:sldId id="284" r:id="rId29"/>
    <p:sldId id="280"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p:scale>
          <a:sx n="75" d="100"/>
          <a:sy n="75" d="100"/>
        </p:scale>
        <p:origin x="1308" y="3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14309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845852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7212970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446703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2122409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28045179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23455310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41897071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18206366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911987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14870492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3387809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392553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27781528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39923522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8796439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41133529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29626697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36168936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3425692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32525557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6270362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2906053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531880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494037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2901963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684154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732943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22124164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a:extLst>
              <a:ext uri="{FF2B5EF4-FFF2-40B4-BE49-F238E27FC236}">
                <a16:creationId xmlns="" xmlns:a16="http://schemas.microsoft.com/office/drawing/2014/main" id="{250E9C30-F087-47DF-B292-A20267E148FB}"/>
              </a:ext>
            </a:extLst>
          </p:cNvPr>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3825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7973C572-8DCA-49D5-B280-F1BF4EBE52FE}"/>
              </a:ext>
            </a:extLst>
          </p:cNvPr>
          <p:cNvSpPr>
            <a:spLocks noGrp="1"/>
          </p:cNvSpPr>
          <p:nvPr>
            <p:ph type="dt" sz="half" idx="10"/>
          </p:nvPr>
        </p:nvSpPr>
        <p:spPr/>
        <p:txBody>
          <a:bodyPr/>
          <a:lstStyle/>
          <a:p>
            <a:fld id="{3672B384-4B7D-4D10-B9E5-378208D96E06}" type="datetimeFigureOut">
              <a:rPr lang="zh-CN" altLang="en-US" smtClean="0"/>
              <a:t>2021-02-26</a:t>
            </a:fld>
            <a:endParaRPr lang="zh-CN" altLang="en-US"/>
          </a:p>
        </p:txBody>
      </p:sp>
      <p:sp>
        <p:nvSpPr>
          <p:cNvPr id="3" name="页脚占位符 2">
            <a:extLst>
              <a:ext uri="{FF2B5EF4-FFF2-40B4-BE49-F238E27FC236}">
                <a16:creationId xmlns="" xmlns:a16="http://schemas.microsoft.com/office/drawing/2014/main" id="{97EE742A-7563-4CCE-AB58-0858E0AEB2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824EF5C-3B28-4460-BF8C-07490FE23473}"/>
              </a:ext>
            </a:extLst>
          </p:cNvPr>
          <p:cNvSpPr>
            <a:spLocks noGrp="1"/>
          </p:cNvSpPr>
          <p:nvPr>
            <p:ph type="sldNum" sz="quarter" idx="12"/>
          </p:nvPr>
        </p:nvSpPr>
        <p:spPr/>
        <p:txBody>
          <a:body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31454600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EEDD576B-EFD8-4293-94CA-F1EE09EFB2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F56D37A-857D-4280-A08B-61BCA0B7B3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E85E2234-9802-44E7-B7E7-0B38625E8D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2021-02-26</a:t>
            </a:fld>
            <a:endParaRPr lang="zh-CN" altLang="en-US"/>
          </a:p>
        </p:txBody>
      </p:sp>
      <p:sp>
        <p:nvSpPr>
          <p:cNvPr id="5" name="页脚占位符 4">
            <a:extLst>
              <a:ext uri="{FF2B5EF4-FFF2-40B4-BE49-F238E27FC236}">
                <a16:creationId xmlns="" xmlns:a16="http://schemas.microsoft.com/office/drawing/2014/main" id="{4E50BE34-76F0-4EDB-ACD8-D3B4403469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99E9DC5-59FC-486A-A6EA-563ECB4C12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1665064576"/>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notesSlide" Target="../notesSlides/notesSlide11.xml"/><Relationship Id="rId7" Type="http://schemas.openxmlformats.org/officeDocument/2006/relationships/image" Target="../media/image14.w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3.w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g"/></Relationships>
</file>

<file path=ppt/slides/_rels/slide27.x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notesSlide" Target="../notesSlides/notesSlide27.xml"/><Relationship Id="rId7"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41.png"/><Relationship Id="rId5" Type="http://schemas.openxmlformats.org/officeDocument/2006/relationships/image" Target="../media/image38.wmf"/><Relationship Id="rId10" Type="http://schemas.openxmlformats.org/officeDocument/2006/relationships/image" Target="../media/image40.wmf"/><Relationship Id="rId4" Type="http://schemas.openxmlformats.org/officeDocument/2006/relationships/oleObject" Target="../embeddings/oleObject3.bin"/><Relationship Id="rId9" Type="http://schemas.openxmlformats.org/officeDocument/2006/relationships/oleObject" Target="../embeddings/oleObject5.bin"/></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notesSlide" Target="../notesSlides/notesSlide28.xml"/><Relationship Id="rId7" Type="http://schemas.openxmlformats.org/officeDocument/2006/relationships/image" Target="../media/image43.wmf"/><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7.bin"/><Relationship Id="rId5" Type="http://schemas.openxmlformats.org/officeDocument/2006/relationships/image" Target="../media/image42.wmf"/><Relationship Id="rId4" Type="http://schemas.openxmlformats.org/officeDocument/2006/relationships/oleObject" Target="../embeddings/oleObject6.bin"/><Relationship Id="rId9" Type="http://schemas.openxmlformats.org/officeDocument/2006/relationships/image" Target="../media/image44.w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3.pn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3" name="矩形 2">
            <a:extLst>
              <a:ext uri="{FF2B5EF4-FFF2-40B4-BE49-F238E27FC236}">
                <a16:creationId xmlns="" xmlns:a16="http://schemas.microsoft.com/office/drawing/2014/main" id="{2AD4FB8F-0DA2-460D-A5FC-672D8A38F9E2}"/>
              </a:ext>
            </a:extLst>
          </p:cNvPr>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 xmlns:a16="http://schemas.microsoft.com/office/drawing/2014/main" id="{92E74F4C-CB8E-4B2E-BBF3-968C12FABE28}"/>
              </a:ext>
            </a:extLst>
          </p:cNvPr>
          <p:cNvSpPr txBox="1"/>
          <p:nvPr/>
        </p:nvSpPr>
        <p:spPr>
          <a:xfrm>
            <a:off x="2797789" y="1812237"/>
            <a:ext cx="5724644" cy="1107996"/>
          </a:xfrm>
          <a:prstGeom prst="rect">
            <a:avLst/>
          </a:prstGeom>
          <a:noFill/>
        </p:spPr>
        <p:txBody>
          <a:bodyPr wrap="none" rtlCol="0">
            <a:spAutoFit/>
          </a:bodyPr>
          <a:lstStyle/>
          <a:p>
            <a:r>
              <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电工基础知识</a:t>
            </a:r>
          </a:p>
        </p:txBody>
      </p:sp>
      <p:grpSp>
        <p:nvGrpSpPr>
          <p:cNvPr id="14" name="组合 13">
            <a:extLst>
              <a:ext uri="{FF2B5EF4-FFF2-40B4-BE49-F238E27FC236}">
                <a16:creationId xmlns="" xmlns:a16="http://schemas.microsoft.com/office/drawing/2014/main" id="{E47F37AD-6CE7-4E2E-9BD0-23FB79FAA011}"/>
              </a:ext>
            </a:extLst>
          </p:cNvPr>
          <p:cNvGrpSpPr/>
          <p:nvPr/>
        </p:nvGrpSpPr>
        <p:grpSpPr>
          <a:xfrm>
            <a:off x="4087515" y="3404368"/>
            <a:ext cx="3528310" cy="936104"/>
            <a:chOff x="4328610" y="4016474"/>
            <a:chExt cx="3528310" cy="936104"/>
          </a:xfrm>
        </p:grpSpPr>
        <p:sp>
          <p:nvSpPr>
            <p:cNvPr id="9" name="圆角矩形 9">
              <a:extLst>
                <a:ext uri="{FF2B5EF4-FFF2-40B4-BE49-F238E27FC236}">
                  <a16:creationId xmlns="" xmlns:a16="http://schemas.microsoft.com/office/drawing/2014/main" id="{6E3B2E06-EC24-46E5-BE6B-75869E078A2B}"/>
                </a:ext>
              </a:extLst>
            </p:cNvPr>
            <p:cNvSpPr/>
            <p:nvPr/>
          </p:nvSpPr>
          <p:spPr>
            <a:xfrm flipH="1">
              <a:off x="4328610" y="4016474"/>
              <a:ext cx="3528310" cy="720000"/>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a:extLst>
                <a:ext uri="{FF2B5EF4-FFF2-40B4-BE49-F238E27FC236}">
                  <a16:creationId xmlns="" xmlns:a16="http://schemas.microsoft.com/office/drawing/2014/main" id="{04590644-A2D8-4E2D-8712-882A077CDE03}"/>
                </a:ext>
              </a:extLst>
            </p:cNvPr>
            <p:cNvSpPr/>
            <p:nvPr/>
          </p:nvSpPr>
          <p:spPr>
            <a:xfrm>
              <a:off x="4800569" y="4016474"/>
              <a:ext cx="2705622"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电磁基础知识</a:t>
              </a:r>
            </a:p>
          </p:txBody>
        </p:sp>
        <p:sp>
          <p:nvSpPr>
            <p:cNvPr id="12" name="矩形 11">
              <a:extLst>
                <a:ext uri="{FF2B5EF4-FFF2-40B4-BE49-F238E27FC236}">
                  <a16:creationId xmlns="" xmlns:a16="http://schemas.microsoft.com/office/drawing/2014/main" id="{68BC502F-5A74-4C21-A079-FC47CAB1E114}"/>
                </a:ext>
              </a:extLst>
            </p:cNvPr>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extLst>
      <p:ext uri="{BB962C8B-B14F-4D97-AF65-F5344CB8AC3E}">
        <p14:creationId xmlns:p14="http://schemas.microsoft.com/office/powerpoint/2010/main" val="2388698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文本框 11"/>
          <p:cNvSpPr txBox="1"/>
          <p:nvPr/>
        </p:nvSpPr>
        <p:spPr>
          <a:xfrm>
            <a:off x="1394723" y="2356594"/>
            <a:ext cx="2623777" cy="2015936"/>
          </a:xfrm>
          <a:prstGeom prst="rect">
            <a:avLst/>
          </a:prstGeom>
          <a:noFill/>
        </p:spPr>
        <p:txBody>
          <a:bodyPr wrap="square" rtlCol="0">
            <a:spAutoFit/>
          </a:bodyPr>
          <a:lstStyle/>
          <a:p>
            <a:pPr indent="532800" algn="just">
              <a:lnSpc>
                <a:spcPts val="3000"/>
              </a:lnSpc>
            </a:pPr>
            <a:r>
              <a:rPr lang="zh-CN" altLang="en-US" dirty="0">
                <a:solidFill>
                  <a:schemeClr val="bg1"/>
                </a:solidFill>
                <a:latin typeface="微软雅黑" pitchFamily="34" charset="-122"/>
                <a:ea typeface="微软雅黑" pitchFamily="34" charset="-122"/>
              </a:rPr>
              <a:t>电路：</a:t>
            </a:r>
            <a:r>
              <a:rPr lang="zh-CN" altLang="zh-CN" dirty="0">
                <a:solidFill>
                  <a:schemeClr val="bg1"/>
                </a:solidFill>
                <a:latin typeface="微软雅黑" pitchFamily="34" charset="-122"/>
                <a:ea typeface="微软雅黑" pitchFamily="34" charset="-122"/>
              </a:rPr>
              <a:t>由电气器件或设备，按一定方式连接起来，完成能量的传输、转换或信息的处理、传递。</a:t>
            </a:r>
            <a:endParaRPr lang="zh-CN" altLang="en-US" dirty="0">
              <a:solidFill>
                <a:schemeClr val="bg1"/>
              </a:solidFill>
              <a:latin typeface="微软雅黑" pitchFamily="34" charset="-122"/>
              <a:ea typeface="微软雅黑" pitchFamily="34" charset="-122"/>
            </a:endParaRPr>
          </a:p>
        </p:txBody>
      </p:sp>
      <p:sp>
        <p:nvSpPr>
          <p:cNvPr id="2" name="矩形 1">
            <a:extLst>
              <a:ext uri="{FF2B5EF4-FFF2-40B4-BE49-F238E27FC236}">
                <a16:creationId xmlns="" xmlns:a16="http://schemas.microsoft.com/office/drawing/2014/main" id="{4ED0F328-4649-4FAB-B52D-EBC21A0FECB1}"/>
              </a:ext>
            </a:extLst>
          </p:cNvPr>
          <p:cNvSpPr/>
          <p:nvPr/>
        </p:nvSpPr>
        <p:spPr>
          <a:xfrm>
            <a:off x="1076189" y="1256292"/>
            <a:ext cx="9839462" cy="4216539"/>
          </a:xfrm>
          <a:prstGeom prst="rect">
            <a:avLst/>
          </a:prstGeom>
        </p:spPr>
        <p:txBody>
          <a:bodyPr wrap="square">
            <a:spAutoFit/>
          </a:bodyPr>
          <a:lstStyle/>
          <a:p>
            <a:pPr indent="457200">
              <a:lnSpc>
                <a:spcPct val="150000"/>
              </a:lnSpc>
              <a:spcAft>
                <a:spcPts val="600"/>
              </a:spcAft>
            </a:pPr>
            <a:r>
              <a:rPr lang="en-US" altLang="zh-CN" kern="100" dirty="0">
                <a:latin typeface="+mn-ea"/>
                <a:cs typeface="Times New Roman" panose="02020603050405020304" pitchFamily="18" charset="0"/>
              </a:rPr>
              <a:t>B</a:t>
            </a:r>
            <a:r>
              <a:rPr lang="zh-CN" altLang="zh-CN" kern="100" dirty="0">
                <a:latin typeface="+mn-ea"/>
                <a:cs typeface="Times New Roman" panose="02020603050405020304" pitchFamily="18" charset="0"/>
              </a:rPr>
              <a:t>和</a:t>
            </a:r>
            <a:r>
              <a:rPr lang="en-US" altLang="zh-CN" kern="100" dirty="0">
                <a:latin typeface="+mn-ea"/>
                <a:cs typeface="Times New Roman" panose="02020603050405020304" pitchFamily="18" charset="0"/>
              </a:rPr>
              <a:t>H</a:t>
            </a:r>
            <a:r>
              <a:rPr lang="zh-CN" altLang="zh-CN" kern="100" dirty="0">
                <a:latin typeface="+mn-ea"/>
                <a:cs typeface="Times New Roman" panose="02020603050405020304" pitchFamily="18" charset="0"/>
              </a:rPr>
              <a:t>的联系与区别</a:t>
            </a:r>
            <a:r>
              <a:rPr lang="en-US" altLang="zh-CN" kern="100" dirty="0">
                <a:latin typeface="+mn-ea"/>
                <a:cs typeface="Times New Roman" panose="02020603050405020304" pitchFamily="18" charset="0"/>
              </a:rPr>
              <a:t>:</a:t>
            </a:r>
            <a:endParaRPr lang="zh-CN" altLang="zh-CN" kern="100" dirty="0">
              <a:latin typeface="+mn-ea"/>
              <a:cs typeface="Times New Roman" panose="02020603050405020304" pitchFamily="18" charset="0"/>
            </a:endParaRPr>
          </a:p>
          <a:p>
            <a:pPr indent="457200">
              <a:lnSpc>
                <a:spcPct val="150000"/>
              </a:lnSpc>
              <a:spcAft>
                <a:spcPts val="600"/>
              </a:spcAft>
            </a:pPr>
            <a:r>
              <a:rPr lang="zh-CN" altLang="zh-CN" kern="100" dirty="0">
                <a:latin typeface="+mn-ea"/>
                <a:cs typeface="Times New Roman" panose="02020603050405020304" pitchFamily="18" charset="0"/>
              </a:rPr>
              <a:t>磁场强度和磁感应强度均为表征磁场性质（即磁场强弱和方向）的两个物理量。</a:t>
            </a:r>
          </a:p>
          <a:p>
            <a:pPr indent="457200">
              <a:lnSpc>
                <a:spcPct val="150000"/>
              </a:lnSpc>
              <a:spcAft>
                <a:spcPts val="600"/>
              </a:spcAft>
            </a:pPr>
            <a:r>
              <a:rPr lang="zh-CN" altLang="zh-CN" kern="100" dirty="0">
                <a:latin typeface="+mn-ea"/>
                <a:cs typeface="Times New Roman" panose="02020603050405020304" pitchFamily="18" charset="0"/>
              </a:rPr>
              <a:t>由于磁场是电流或者说运动电荷引起的，而磁介质（除超导体以外不存在磁绝缘的概念，故一切物质均为磁介质）在磁场中发生的磁化对源磁场也有影响（场的迭加原理）。</a:t>
            </a:r>
          </a:p>
          <a:p>
            <a:pPr indent="457200">
              <a:lnSpc>
                <a:spcPct val="150000"/>
              </a:lnSpc>
              <a:spcAft>
                <a:spcPts val="600"/>
              </a:spcAft>
            </a:pPr>
            <a:r>
              <a:rPr lang="zh-CN" altLang="zh-CN" kern="100" dirty="0">
                <a:latin typeface="+mn-ea"/>
                <a:cs typeface="Times New Roman" panose="02020603050405020304" pitchFamily="18" charset="0"/>
              </a:rPr>
              <a:t>因此，磁场的强弱可以有两种表示方法。</a:t>
            </a:r>
          </a:p>
          <a:p>
            <a:pPr indent="457200">
              <a:lnSpc>
                <a:spcPct val="150000"/>
              </a:lnSpc>
              <a:spcAft>
                <a:spcPts val="600"/>
              </a:spcAft>
            </a:pPr>
            <a:r>
              <a:rPr lang="zh-CN" altLang="zh-CN" kern="100" dirty="0">
                <a:latin typeface="+mn-ea"/>
                <a:cs typeface="Times New Roman" panose="02020603050405020304" pitchFamily="18" charset="0"/>
              </a:rPr>
              <a:t>单独由电流或者运动电荷所引起的磁场（不包括介质磁化而产生的磁场时）则用磁场强度</a:t>
            </a:r>
            <a:r>
              <a:rPr lang="en-US" altLang="zh-CN" kern="100" dirty="0">
                <a:latin typeface="+mn-ea"/>
                <a:cs typeface="Times New Roman" panose="02020603050405020304" pitchFamily="18" charset="0"/>
              </a:rPr>
              <a:t>H</a:t>
            </a:r>
            <a:r>
              <a:rPr lang="zh-CN" altLang="zh-CN" kern="100" dirty="0">
                <a:latin typeface="+mn-ea"/>
                <a:cs typeface="Times New Roman" panose="02020603050405020304" pitchFamily="18" charset="0"/>
              </a:rPr>
              <a:t>表示，其单位为</a:t>
            </a:r>
            <a:r>
              <a:rPr lang="en-US" altLang="zh-CN" kern="100" dirty="0">
                <a:latin typeface="+mn-ea"/>
                <a:cs typeface="Times New Roman" panose="02020603050405020304" pitchFamily="18" charset="0"/>
              </a:rPr>
              <a:t>A/m</a:t>
            </a:r>
            <a:r>
              <a:rPr lang="zh-CN" altLang="zh-CN" kern="100" dirty="0">
                <a:latin typeface="+mn-ea"/>
                <a:cs typeface="Times New Roman" panose="02020603050405020304" pitchFamily="18" charset="0"/>
              </a:rPr>
              <a:t>，是一个辅助物理量</a:t>
            </a:r>
            <a:r>
              <a:rPr lang="zh-CN" altLang="zh-CN" kern="100" dirty="0" smtClean="0">
                <a:latin typeface="+mn-ea"/>
                <a:cs typeface="Times New Roman" panose="02020603050405020304" pitchFamily="18" charset="0"/>
              </a:rPr>
              <a:t>。</a:t>
            </a:r>
            <a:endParaRPr lang="en-US" altLang="zh-CN" kern="100" dirty="0">
              <a:latin typeface="+mn-ea"/>
              <a:cs typeface="Times New Roman" panose="02020603050405020304" pitchFamily="18" charset="0"/>
            </a:endParaRPr>
          </a:p>
          <a:p>
            <a:pPr indent="457200">
              <a:lnSpc>
                <a:spcPct val="150000"/>
              </a:lnSpc>
              <a:spcAft>
                <a:spcPts val="600"/>
              </a:spcAft>
            </a:pPr>
            <a:r>
              <a:rPr lang="zh-CN" altLang="zh-CN" kern="100" dirty="0" smtClean="0">
                <a:latin typeface="+mn-ea"/>
                <a:cs typeface="Times New Roman" panose="02020603050405020304" pitchFamily="18" charset="0"/>
              </a:rPr>
              <a:t>在</a:t>
            </a:r>
            <a:r>
              <a:rPr lang="zh-CN" altLang="zh-CN" kern="100" dirty="0">
                <a:latin typeface="+mn-ea"/>
                <a:cs typeface="Times New Roman" panose="02020603050405020304" pitchFamily="18" charset="0"/>
              </a:rPr>
              <a:t>充满均匀磁介质的情况下，若包括介质因磁化而产生的磁场在内时，用磁感应强度</a:t>
            </a:r>
            <a:r>
              <a:rPr lang="en-US" altLang="zh-CN" kern="100" dirty="0">
                <a:latin typeface="+mn-ea"/>
                <a:cs typeface="Times New Roman" panose="02020603050405020304" pitchFamily="18" charset="0"/>
              </a:rPr>
              <a:t>B</a:t>
            </a:r>
            <a:r>
              <a:rPr lang="zh-CN" altLang="zh-CN" kern="100" dirty="0">
                <a:latin typeface="+mn-ea"/>
                <a:cs typeface="Times New Roman" panose="02020603050405020304" pitchFamily="18" charset="0"/>
              </a:rPr>
              <a:t>表示，是一个基本物理量。</a:t>
            </a:r>
          </a:p>
        </p:txBody>
      </p:sp>
      <p:pic>
        <p:nvPicPr>
          <p:cNvPr id="13" name="图片 12">
            <a:extLst>
              <a:ext uri="{FF2B5EF4-FFF2-40B4-BE49-F238E27FC236}">
                <a16:creationId xmlns="" xmlns:a16="http://schemas.microsoft.com/office/drawing/2014/main" id="{C23F90D9-4B4F-42B3-A3F6-870DCE1BBD9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44449" y="5069129"/>
            <a:ext cx="1011674" cy="347425"/>
          </a:xfrm>
          <a:prstGeom prst="rect">
            <a:avLst/>
          </a:prstGeom>
          <a:noFill/>
          <a:ln>
            <a:noFill/>
          </a:ln>
        </p:spPr>
      </p:pic>
      <p:sp>
        <p:nvSpPr>
          <p:cNvPr id="14"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a:t>
            </a:r>
            <a:r>
              <a:rPr lang="zh-CN" altLang="en-US" sz="1600" b="1" dirty="0" smtClean="0">
                <a:solidFill>
                  <a:schemeClr val="bg1"/>
                </a:solidFill>
                <a:latin typeface="微软雅黑" panose="020B0503020204020204" pitchFamily="34" charset="-122"/>
                <a:ea typeface="微软雅黑" panose="020B0503020204020204" pitchFamily="34" charset="-122"/>
              </a:rPr>
              <a:t>电磁的基本知识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77238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en-US" altLang="zh-CN" dirty="0"/>
              <a:t>1.2</a:t>
            </a:r>
            <a:r>
              <a:rPr lang="zh-CN" altLang="en-US" dirty="0"/>
              <a:t>电动势的产生方法及电磁感应的方式</a:t>
            </a:r>
            <a:endParaRPr lang="en-US" altLang="zh-CN" dirty="0"/>
          </a:p>
        </p:txBody>
      </p:sp>
      <p:sp>
        <p:nvSpPr>
          <p:cNvPr id="12" name="文本框 11"/>
          <p:cNvSpPr txBox="1"/>
          <p:nvPr/>
        </p:nvSpPr>
        <p:spPr>
          <a:xfrm>
            <a:off x="1394723" y="2356594"/>
            <a:ext cx="2623777" cy="2015936"/>
          </a:xfrm>
          <a:prstGeom prst="rect">
            <a:avLst/>
          </a:prstGeom>
          <a:noFill/>
        </p:spPr>
        <p:txBody>
          <a:bodyPr wrap="square" rtlCol="0">
            <a:spAutoFit/>
          </a:bodyPr>
          <a:lstStyle/>
          <a:p>
            <a:pPr indent="532800" algn="just">
              <a:lnSpc>
                <a:spcPts val="3000"/>
              </a:lnSpc>
            </a:pPr>
            <a:r>
              <a:rPr lang="zh-CN" altLang="en-US" dirty="0">
                <a:solidFill>
                  <a:schemeClr val="bg1"/>
                </a:solidFill>
                <a:latin typeface="微软雅黑" pitchFamily="34" charset="-122"/>
                <a:ea typeface="微软雅黑" pitchFamily="34" charset="-122"/>
              </a:rPr>
              <a:t>电路：</a:t>
            </a:r>
            <a:r>
              <a:rPr lang="zh-CN" altLang="zh-CN" dirty="0">
                <a:solidFill>
                  <a:schemeClr val="bg1"/>
                </a:solidFill>
                <a:latin typeface="微软雅黑" pitchFamily="34" charset="-122"/>
                <a:ea typeface="微软雅黑" pitchFamily="34" charset="-122"/>
              </a:rPr>
              <a:t>由电气器件或设备，按一定方式连接起来，完成能量的传输、转换或信息的处理、传递。</a:t>
            </a:r>
            <a:endParaRPr lang="zh-CN" altLang="en-US" dirty="0">
              <a:solidFill>
                <a:schemeClr val="bg1"/>
              </a:solidFill>
              <a:latin typeface="微软雅黑" pitchFamily="34" charset="-122"/>
              <a:ea typeface="微软雅黑" pitchFamily="34" charset="-122"/>
            </a:endParaRPr>
          </a:p>
        </p:txBody>
      </p:sp>
      <p:sp>
        <p:nvSpPr>
          <p:cNvPr id="16" name="矩形 15">
            <a:extLst>
              <a:ext uri="{FF2B5EF4-FFF2-40B4-BE49-F238E27FC236}">
                <a16:creationId xmlns="" xmlns:a16="http://schemas.microsoft.com/office/drawing/2014/main" id="{4898BF90-3542-48D6-890C-9E838F465D8D}"/>
              </a:ext>
            </a:extLst>
          </p:cNvPr>
          <p:cNvSpPr/>
          <p:nvPr/>
        </p:nvSpPr>
        <p:spPr>
          <a:xfrm>
            <a:off x="561976" y="1580275"/>
            <a:ext cx="6096000" cy="348813"/>
          </a:xfrm>
          <a:prstGeom prst="rect">
            <a:avLst/>
          </a:prstGeom>
        </p:spPr>
        <p:txBody>
          <a:bodyPr wrap="square">
            <a:spAutoFit/>
          </a:bodyPr>
          <a:lstStyle/>
          <a:p>
            <a:pPr indent="266700">
              <a:lnSpc>
                <a:spcPts val="2000"/>
              </a:lnSpc>
            </a:pPr>
            <a:r>
              <a:rPr lang="zh-CN" altLang="zh-CN" kern="100" dirty="0">
                <a:latin typeface="+mn-ea"/>
                <a:cs typeface="Times New Roman" panose="02020603050405020304" pitchFamily="18" charset="0"/>
              </a:rPr>
              <a:t>产生感生电动势的条件： 导体作切割磁力线的运动</a:t>
            </a:r>
            <a:r>
              <a:rPr lang="zh-CN" altLang="zh-CN" kern="100" dirty="0" smtClean="0">
                <a:latin typeface="+mn-ea"/>
                <a:cs typeface="Times New Roman" panose="02020603050405020304" pitchFamily="18" charset="0"/>
              </a:rPr>
              <a:t>。</a:t>
            </a:r>
            <a:endParaRPr lang="zh-CN" altLang="zh-CN" kern="100" dirty="0">
              <a:latin typeface="+mn-ea"/>
              <a:cs typeface="Times New Roman" panose="02020603050405020304" pitchFamily="18" charset="0"/>
            </a:endParaRPr>
          </a:p>
        </p:txBody>
      </p:sp>
      <p:graphicFrame>
        <p:nvGraphicFramePr>
          <p:cNvPr id="18" name="对象 17">
            <a:extLst>
              <a:ext uri="{FF2B5EF4-FFF2-40B4-BE49-F238E27FC236}">
                <a16:creationId xmlns="" xmlns:a16="http://schemas.microsoft.com/office/drawing/2014/main" id="{CC135B67-2032-4868-91B2-F140464C3420}"/>
              </a:ext>
            </a:extLst>
          </p:cNvPr>
          <p:cNvGraphicFramePr>
            <a:graphicFrameLocks noChangeAspect="1"/>
          </p:cNvGraphicFramePr>
          <p:nvPr>
            <p:extLst>
              <p:ext uri="{D42A27DB-BD31-4B8C-83A1-F6EECF244321}">
                <p14:modId xmlns:p14="http://schemas.microsoft.com/office/powerpoint/2010/main" val="795870662"/>
              </p:ext>
            </p:extLst>
          </p:nvPr>
        </p:nvGraphicFramePr>
        <p:xfrm>
          <a:off x="3002687" y="1968327"/>
          <a:ext cx="2056398" cy="373007"/>
        </p:xfrm>
        <a:graphic>
          <a:graphicData uri="http://schemas.openxmlformats.org/presentationml/2006/ole">
            <mc:AlternateContent xmlns:mc="http://schemas.openxmlformats.org/markup-compatibility/2006">
              <mc:Choice xmlns:v="urn:schemas-microsoft-com:vml" Requires="v">
                <p:oleObj spid="_x0000_s3120" r:id="rId4" imgW="1015559" imgH="177723" progId="Equation.3">
                  <p:embed/>
                </p:oleObj>
              </mc:Choice>
              <mc:Fallback>
                <p:oleObj r:id="rId4" imgW="1015559" imgH="177723"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2687" y="1968327"/>
                        <a:ext cx="2056398" cy="373007"/>
                      </a:xfrm>
                      <a:prstGeom prst="rect">
                        <a:avLst/>
                      </a:prstGeom>
                      <a:noFill/>
                    </p:spPr>
                  </p:pic>
                </p:oleObj>
              </mc:Fallback>
            </mc:AlternateContent>
          </a:graphicData>
        </a:graphic>
      </p:graphicFrame>
      <p:sp>
        <p:nvSpPr>
          <p:cNvPr id="25" name="矩形 24">
            <a:extLst>
              <a:ext uri="{FF2B5EF4-FFF2-40B4-BE49-F238E27FC236}">
                <a16:creationId xmlns="" xmlns:a16="http://schemas.microsoft.com/office/drawing/2014/main" id="{310783A5-9567-4003-AF25-14AD08BE0327}"/>
              </a:ext>
            </a:extLst>
          </p:cNvPr>
          <p:cNvSpPr/>
          <p:nvPr/>
        </p:nvSpPr>
        <p:spPr>
          <a:xfrm>
            <a:off x="4855742" y="2038784"/>
            <a:ext cx="4147289" cy="348813"/>
          </a:xfrm>
          <a:prstGeom prst="rect">
            <a:avLst/>
          </a:prstGeom>
        </p:spPr>
        <p:txBody>
          <a:bodyPr wrap="square">
            <a:spAutoFit/>
          </a:bodyPr>
          <a:lstStyle/>
          <a:p>
            <a:pPr indent="266700">
              <a:lnSpc>
                <a:spcPts val="2000"/>
              </a:lnSpc>
            </a:pPr>
            <a:r>
              <a:rPr lang="zh-CN" altLang="zh-CN" kern="100" dirty="0">
                <a:latin typeface="+mn-ea"/>
                <a:cs typeface="Times New Roman" panose="02020603050405020304" pitchFamily="18" charset="0"/>
              </a:rPr>
              <a:t>垂直切割时，感生电势达到最大值：</a:t>
            </a:r>
            <a:endParaRPr lang="zh-CN" altLang="en-US" kern="100" dirty="0">
              <a:latin typeface="+mn-ea"/>
              <a:cs typeface="Times New Roman" panose="02020603050405020304" pitchFamily="18" charset="0"/>
            </a:endParaRPr>
          </a:p>
        </p:txBody>
      </p:sp>
      <p:sp>
        <p:nvSpPr>
          <p:cNvPr id="26" name="Rectangle 15">
            <a:extLst>
              <a:ext uri="{FF2B5EF4-FFF2-40B4-BE49-F238E27FC236}">
                <a16:creationId xmlns="" xmlns:a16="http://schemas.microsoft.com/office/drawing/2014/main" id="{EE2B88E9-C240-41FF-A118-D4F3A2FE46BD}"/>
              </a:ext>
            </a:extLst>
          </p:cNvPr>
          <p:cNvSpPr>
            <a:spLocks noChangeArrowheads="1"/>
          </p:cNvSpPr>
          <p:nvPr/>
        </p:nvSpPr>
        <p:spPr bwMode="auto">
          <a:xfrm flipV="1">
            <a:off x="8782051" y="1546555"/>
            <a:ext cx="2172392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27" name="对象 26">
            <a:extLst>
              <a:ext uri="{FF2B5EF4-FFF2-40B4-BE49-F238E27FC236}">
                <a16:creationId xmlns="" xmlns:a16="http://schemas.microsoft.com/office/drawing/2014/main" id="{246D997E-5FA3-49C9-97DF-98021B501318}"/>
              </a:ext>
            </a:extLst>
          </p:cNvPr>
          <p:cNvGraphicFramePr>
            <a:graphicFrameLocks noChangeAspect="1"/>
          </p:cNvGraphicFramePr>
          <p:nvPr>
            <p:extLst>
              <p:ext uri="{D42A27DB-BD31-4B8C-83A1-F6EECF244321}">
                <p14:modId xmlns:p14="http://schemas.microsoft.com/office/powerpoint/2010/main" val="38524896"/>
              </p:ext>
            </p:extLst>
          </p:nvPr>
        </p:nvGraphicFramePr>
        <p:xfrm>
          <a:off x="8971595" y="1985618"/>
          <a:ext cx="868678" cy="361949"/>
        </p:xfrm>
        <a:graphic>
          <a:graphicData uri="http://schemas.openxmlformats.org/presentationml/2006/ole">
            <mc:AlternateContent xmlns:mc="http://schemas.openxmlformats.org/markup-compatibility/2006">
              <mc:Choice xmlns:v="urn:schemas-microsoft-com:vml" Requires="v">
                <p:oleObj spid="_x0000_s3121" r:id="rId6" imgW="1071372" imgH="393192" progId="Equation.3">
                  <p:embed/>
                </p:oleObj>
              </mc:Choice>
              <mc:Fallback>
                <p:oleObj r:id="rId6" imgW="1071372" imgH="393192" progId="Equation.3">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71595" y="1985618"/>
                        <a:ext cx="868678" cy="361949"/>
                      </a:xfrm>
                      <a:prstGeom prst="rect">
                        <a:avLst/>
                      </a:prstGeom>
                      <a:noFill/>
                    </p:spPr>
                  </p:pic>
                </p:oleObj>
              </mc:Fallback>
            </mc:AlternateContent>
          </a:graphicData>
        </a:graphic>
      </p:graphicFrame>
      <p:sp>
        <p:nvSpPr>
          <p:cNvPr id="28" name="矩形 27">
            <a:extLst>
              <a:ext uri="{FF2B5EF4-FFF2-40B4-BE49-F238E27FC236}">
                <a16:creationId xmlns="" xmlns:a16="http://schemas.microsoft.com/office/drawing/2014/main" id="{94D10EA6-CCBB-4D62-867E-3A11A618691A}"/>
              </a:ext>
            </a:extLst>
          </p:cNvPr>
          <p:cNvSpPr/>
          <p:nvPr/>
        </p:nvSpPr>
        <p:spPr>
          <a:xfrm>
            <a:off x="606356" y="2554803"/>
            <a:ext cx="2100255" cy="348813"/>
          </a:xfrm>
          <a:prstGeom prst="rect">
            <a:avLst/>
          </a:prstGeom>
        </p:spPr>
        <p:txBody>
          <a:bodyPr wrap="square">
            <a:spAutoFit/>
          </a:bodyPr>
          <a:lstStyle/>
          <a:p>
            <a:pPr indent="266700">
              <a:lnSpc>
                <a:spcPts val="2000"/>
              </a:lnSpc>
            </a:pPr>
            <a:r>
              <a:rPr lang="zh-CN" altLang="zh-CN" kern="100" dirty="0">
                <a:latin typeface="+mn-ea"/>
                <a:cs typeface="Times New Roman" panose="02020603050405020304" pitchFamily="18" charset="0"/>
              </a:rPr>
              <a:t>如图</a:t>
            </a:r>
            <a:r>
              <a:rPr lang="en-US" altLang="zh-CN" kern="100" dirty="0">
                <a:latin typeface="+mn-ea"/>
                <a:cs typeface="Times New Roman" panose="02020603050405020304" pitchFamily="18" charset="0"/>
              </a:rPr>
              <a:t>2-1-6</a:t>
            </a:r>
            <a:r>
              <a:rPr lang="zh-CN" altLang="zh-CN" kern="100" dirty="0">
                <a:latin typeface="+mn-ea"/>
                <a:cs typeface="Times New Roman" panose="02020603050405020304" pitchFamily="18" charset="0"/>
              </a:rPr>
              <a:t>所示：</a:t>
            </a:r>
            <a:endParaRPr lang="zh-CN" altLang="en-US" kern="100" dirty="0">
              <a:latin typeface="+mn-ea"/>
              <a:cs typeface="Times New Roman" panose="02020603050405020304" pitchFamily="18" charset="0"/>
            </a:endParaRPr>
          </a:p>
        </p:txBody>
      </p:sp>
      <p:pic>
        <p:nvPicPr>
          <p:cNvPr id="29" name="图片 28">
            <a:extLst>
              <a:ext uri="{FF2B5EF4-FFF2-40B4-BE49-F238E27FC236}">
                <a16:creationId xmlns="" xmlns:a16="http://schemas.microsoft.com/office/drawing/2014/main" id="{52B4DC50-FA83-432F-8AEC-D61EBA561C10}"/>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3002687" y="2924483"/>
            <a:ext cx="4726941" cy="2444181"/>
          </a:xfrm>
          <a:prstGeom prst="rect">
            <a:avLst/>
          </a:prstGeom>
          <a:noFill/>
          <a:ln>
            <a:noFill/>
          </a:ln>
        </p:spPr>
      </p:pic>
      <p:sp>
        <p:nvSpPr>
          <p:cNvPr id="30" name="矩形 29">
            <a:extLst>
              <a:ext uri="{FF2B5EF4-FFF2-40B4-BE49-F238E27FC236}">
                <a16:creationId xmlns="" xmlns:a16="http://schemas.microsoft.com/office/drawing/2014/main" id="{A5B27EAE-522F-4283-86E1-BAD445C2F883}"/>
              </a:ext>
            </a:extLst>
          </p:cNvPr>
          <p:cNvSpPr/>
          <p:nvPr/>
        </p:nvSpPr>
        <p:spPr>
          <a:xfrm>
            <a:off x="4154992" y="5603000"/>
            <a:ext cx="2935419" cy="348813"/>
          </a:xfrm>
          <a:prstGeom prst="rect">
            <a:avLst/>
          </a:prstGeom>
        </p:spPr>
        <p:txBody>
          <a:bodyPr wrap="none">
            <a:spAutoFit/>
          </a:bodyPr>
          <a:lstStyle/>
          <a:p>
            <a:pPr indent="127000" algn="ctr">
              <a:lnSpc>
                <a:spcPts val="2000"/>
              </a:lnSpc>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2-1-6 </a:t>
            </a:r>
            <a:r>
              <a:rPr lang="zh-CN" altLang="zh-CN" kern="100" dirty="0">
                <a:latin typeface="Calibri" panose="020F0502020204030204" pitchFamily="34" charset="0"/>
                <a:ea typeface="宋体" panose="02010600030101010101" pitchFamily="2" charset="-122"/>
                <a:cs typeface="Times New Roman" panose="02020603050405020304" pitchFamily="18" charset="0"/>
              </a:rPr>
              <a:t>直导体产生电动势</a:t>
            </a:r>
          </a:p>
        </p:txBody>
      </p:sp>
      <p:sp>
        <p:nvSpPr>
          <p:cNvPr id="19" name="文本框 18"/>
          <p:cNvSpPr txBox="1"/>
          <p:nvPr/>
        </p:nvSpPr>
        <p:spPr>
          <a:xfrm>
            <a:off x="294409" y="980223"/>
            <a:ext cx="4894535" cy="553998"/>
          </a:xfrm>
          <a:prstGeom prst="rect">
            <a:avLst/>
          </a:prstGeom>
        </p:spPr>
        <p:txBody>
          <a:bodyPr wrap="square">
            <a:spAutoFit/>
          </a:bodyPr>
          <a:lstStyle>
            <a:defPPr>
              <a:defRPr lang="zh-CN"/>
            </a:defPPr>
            <a:lvl1pPr indent="53280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1.2.1 </a:t>
            </a:r>
            <a:r>
              <a:rPr lang="zh-CN" altLang="en-US" dirty="0" smtClean="0"/>
              <a:t>直导体产生的感生电动势</a:t>
            </a:r>
            <a:endParaRPr lang="zh-CN" altLang="zh-CN" dirty="0"/>
          </a:p>
        </p:txBody>
      </p:sp>
      <p:sp>
        <p:nvSpPr>
          <p:cNvPr id="2" name="文本框 1"/>
          <p:cNvSpPr txBox="1"/>
          <p:nvPr/>
        </p:nvSpPr>
        <p:spPr>
          <a:xfrm>
            <a:off x="845248" y="1998224"/>
            <a:ext cx="3722726" cy="369332"/>
          </a:xfrm>
          <a:prstGeom prst="rect">
            <a:avLst/>
          </a:prstGeom>
          <a:noFill/>
        </p:spPr>
        <p:txBody>
          <a:bodyPr wrap="square" rtlCol="0">
            <a:spAutoFit/>
          </a:bodyPr>
          <a:lstStyle/>
          <a:p>
            <a:r>
              <a:rPr lang="zh-CN" altLang="zh-CN" kern="100" dirty="0">
                <a:latin typeface="+mn-ea"/>
                <a:cs typeface="Times New Roman" panose="02020603050405020304" pitchFamily="18" charset="0"/>
              </a:rPr>
              <a:t>感生电动势的大小</a:t>
            </a:r>
            <a:r>
              <a:rPr lang="zh-CN" altLang="zh-CN" kern="100" dirty="0" smtClean="0">
                <a:latin typeface="+mn-ea"/>
                <a:cs typeface="Times New Roman" panose="02020603050405020304" pitchFamily="18" charset="0"/>
              </a:rPr>
              <a:t>：</a:t>
            </a:r>
            <a:endParaRPr lang="zh-CN" altLang="en-US" kern="100" dirty="0">
              <a:latin typeface="+mn-ea"/>
              <a:cs typeface="Times New Roman" panose="02020603050405020304" pitchFamily="18" charset="0"/>
            </a:endParaRPr>
          </a:p>
        </p:txBody>
      </p:sp>
    </p:spTree>
    <p:extLst>
      <p:ext uri="{BB962C8B-B14F-4D97-AF65-F5344CB8AC3E}">
        <p14:creationId xmlns:p14="http://schemas.microsoft.com/office/powerpoint/2010/main" val="36977954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a:extLst>
              <a:ext uri="{FF2B5EF4-FFF2-40B4-BE49-F238E27FC236}">
                <a16:creationId xmlns="" xmlns:a16="http://schemas.microsoft.com/office/drawing/2014/main" id="{AF3CE7BB-E185-4B02-990B-1960B35F0B5D}"/>
              </a:ext>
            </a:extLst>
          </p:cNvPr>
          <p:cNvSpPr/>
          <p:nvPr/>
        </p:nvSpPr>
        <p:spPr>
          <a:xfrm>
            <a:off x="733325" y="1122199"/>
            <a:ext cx="7217461" cy="1415772"/>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感生电动势的方向：右手定则判断</a:t>
            </a:r>
          </a:p>
          <a:p>
            <a:pPr indent="457200">
              <a:lnSpc>
                <a:spcPct val="150000"/>
              </a:lnSpc>
              <a:spcAft>
                <a:spcPts val="600"/>
              </a:spcAft>
            </a:pPr>
            <a:r>
              <a:rPr lang="zh-CN" altLang="zh-CN" kern="100" dirty="0">
                <a:latin typeface="+mn-ea"/>
                <a:cs typeface="Times New Roman" panose="02020603050405020304" pitchFamily="18" charset="0"/>
              </a:rPr>
              <a:t>即：平伸右手，拇指与四指垂直，磁力线穿过手心，拇指指向运动方向，其余四指为感生电动势的方向，如图</a:t>
            </a:r>
            <a:r>
              <a:rPr lang="en-US" altLang="zh-CN" kern="100" dirty="0">
                <a:latin typeface="+mn-ea"/>
                <a:cs typeface="Times New Roman" panose="02020603050405020304" pitchFamily="18" charset="0"/>
              </a:rPr>
              <a:t>2-1-6</a:t>
            </a:r>
            <a:r>
              <a:rPr lang="zh-CN" altLang="zh-CN" kern="100" dirty="0">
                <a:latin typeface="+mn-ea"/>
                <a:cs typeface="Times New Roman" panose="02020603050405020304" pitchFamily="18" charset="0"/>
              </a:rPr>
              <a:t>所示：</a:t>
            </a:r>
            <a:endParaRPr lang="zh-CN" altLang="en-US" kern="100" dirty="0">
              <a:latin typeface="+mn-ea"/>
              <a:cs typeface="Times New Roman" panose="02020603050405020304" pitchFamily="18" charset="0"/>
            </a:endParaRPr>
          </a:p>
        </p:txBody>
      </p:sp>
      <p:pic>
        <p:nvPicPr>
          <p:cNvPr id="13" name="图片 12">
            <a:extLst>
              <a:ext uri="{FF2B5EF4-FFF2-40B4-BE49-F238E27FC236}">
                <a16:creationId xmlns="" xmlns:a16="http://schemas.microsoft.com/office/drawing/2014/main" id="{4FBB8E4F-3424-42F6-B7F2-1E3A9F9E116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568826" y="2711951"/>
            <a:ext cx="4199393" cy="2952024"/>
          </a:xfrm>
          <a:prstGeom prst="rect">
            <a:avLst/>
          </a:prstGeom>
          <a:noFill/>
          <a:ln>
            <a:noFill/>
          </a:ln>
        </p:spPr>
      </p:pic>
      <p:sp>
        <p:nvSpPr>
          <p:cNvPr id="11" name="矩形 10">
            <a:extLst>
              <a:ext uri="{FF2B5EF4-FFF2-40B4-BE49-F238E27FC236}">
                <a16:creationId xmlns="" xmlns:a16="http://schemas.microsoft.com/office/drawing/2014/main" id="{8D6C0561-FAA8-43B2-9EF0-228A45258172}"/>
              </a:ext>
            </a:extLst>
          </p:cNvPr>
          <p:cNvSpPr/>
          <p:nvPr/>
        </p:nvSpPr>
        <p:spPr>
          <a:xfrm>
            <a:off x="5707865" y="5839339"/>
            <a:ext cx="2242922" cy="348813"/>
          </a:xfrm>
          <a:prstGeom prst="rect">
            <a:avLst/>
          </a:prstGeom>
        </p:spPr>
        <p:txBody>
          <a:bodyPr wrap="none">
            <a:spAutoFit/>
          </a:bodyPr>
          <a:lstStyle/>
          <a:p>
            <a:pPr indent="127000" algn="ctr">
              <a:lnSpc>
                <a:spcPts val="2000"/>
              </a:lnSpc>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2-1-6 </a:t>
            </a:r>
            <a:r>
              <a:rPr lang="zh-CN" altLang="zh-CN" kern="100" dirty="0">
                <a:latin typeface="Calibri" panose="020F0502020204030204" pitchFamily="34" charset="0"/>
                <a:ea typeface="宋体" panose="02010600030101010101" pitchFamily="2" charset="-122"/>
                <a:cs typeface="Times New Roman" panose="02020603050405020304" pitchFamily="18" charset="0"/>
              </a:rPr>
              <a:t>电动势方向</a:t>
            </a: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en-US" altLang="zh-CN" dirty="0"/>
              <a:t>1.2</a:t>
            </a:r>
            <a:r>
              <a:rPr lang="zh-CN" altLang="en-US" dirty="0"/>
              <a:t>电动势的产生方法及电磁感应的方式</a:t>
            </a:r>
            <a:endParaRPr lang="en-US" altLang="zh-CN" dirty="0"/>
          </a:p>
        </p:txBody>
      </p:sp>
    </p:spTree>
    <p:extLst>
      <p:ext uri="{BB962C8B-B14F-4D97-AF65-F5344CB8AC3E}">
        <p14:creationId xmlns:p14="http://schemas.microsoft.com/office/powerpoint/2010/main" val="12570942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a:extLst>
              <a:ext uri="{FF2B5EF4-FFF2-40B4-BE49-F238E27FC236}">
                <a16:creationId xmlns="" xmlns:a16="http://schemas.microsoft.com/office/drawing/2014/main" id="{922A77C0-E371-4E0B-B5F8-D59B1D3E6441}"/>
              </a:ext>
            </a:extLst>
          </p:cNvPr>
          <p:cNvSpPr/>
          <p:nvPr/>
        </p:nvSpPr>
        <p:spPr>
          <a:xfrm>
            <a:off x="702934" y="1699420"/>
            <a:ext cx="4533198" cy="923330"/>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产生感生电动势的条件：线圈中的磁通量发生变化，如图</a:t>
            </a:r>
            <a:r>
              <a:rPr lang="en-US" altLang="zh-CN" kern="100" dirty="0">
                <a:latin typeface="+mn-ea"/>
                <a:cs typeface="Times New Roman" panose="02020603050405020304" pitchFamily="18" charset="0"/>
              </a:rPr>
              <a:t>2-1-7</a:t>
            </a:r>
            <a:r>
              <a:rPr lang="zh-CN" altLang="zh-CN" kern="100" dirty="0">
                <a:latin typeface="+mn-ea"/>
                <a:cs typeface="Times New Roman" panose="02020603050405020304" pitchFamily="18" charset="0"/>
              </a:rPr>
              <a:t>所示</a:t>
            </a:r>
          </a:p>
        </p:txBody>
      </p:sp>
      <p:pic>
        <p:nvPicPr>
          <p:cNvPr id="13" name="图片 12">
            <a:extLst>
              <a:ext uri="{FF2B5EF4-FFF2-40B4-BE49-F238E27FC236}">
                <a16:creationId xmlns="" xmlns:a16="http://schemas.microsoft.com/office/drawing/2014/main" id="{CA94A66E-99DE-4A93-822C-22821A28897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295381" y="3184801"/>
            <a:ext cx="3837899" cy="1865867"/>
          </a:xfrm>
          <a:prstGeom prst="rect">
            <a:avLst/>
          </a:prstGeom>
          <a:noFill/>
          <a:ln>
            <a:noFill/>
          </a:ln>
        </p:spPr>
      </p:pic>
      <p:sp>
        <p:nvSpPr>
          <p:cNvPr id="11" name="矩形 10">
            <a:extLst>
              <a:ext uri="{FF2B5EF4-FFF2-40B4-BE49-F238E27FC236}">
                <a16:creationId xmlns="" xmlns:a16="http://schemas.microsoft.com/office/drawing/2014/main" id="{73B89EAA-F5E7-4188-B7CC-2CF537486764}"/>
              </a:ext>
            </a:extLst>
          </p:cNvPr>
          <p:cNvSpPr/>
          <p:nvPr/>
        </p:nvSpPr>
        <p:spPr>
          <a:xfrm>
            <a:off x="6134101" y="1699420"/>
            <a:ext cx="5275147" cy="3801041"/>
          </a:xfrm>
          <a:prstGeom prst="rect">
            <a:avLst/>
          </a:prstGeom>
          <a:solidFill>
            <a:schemeClr val="accent2"/>
          </a:solidFill>
        </p:spPr>
        <p:txBody>
          <a:bodyPr wrap="square">
            <a:spAutoFit/>
          </a:bodyPr>
          <a:lstStyle/>
          <a:p>
            <a:pPr indent="457200">
              <a:lnSpc>
                <a:spcPct val="150000"/>
              </a:lnSpc>
              <a:spcAft>
                <a:spcPts val="600"/>
              </a:spcAft>
            </a:pPr>
            <a:r>
              <a:rPr lang="zh-CN" altLang="zh-CN" kern="100" dirty="0" smtClean="0">
                <a:solidFill>
                  <a:schemeClr val="bg1"/>
                </a:solidFill>
                <a:latin typeface="+mn-ea"/>
                <a:cs typeface="Times New Roman" panose="02020603050405020304" pitchFamily="18" charset="0"/>
              </a:rPr>
              <a:t>闭合</a:t>
            </a:r>
            <a:r>
              <a:rPr lang="zh-CN" altLang="zh-CN" kern="100" dirty="0">
                <a:solidFill>
                  <a:schemeClr val="bg1"/>
                </a:solidFill>
                <a:latin typeface="+mn-ea"/>
                <a:cs typeface="Times New Roman" panose="02020603050405020304" pitchFamily="18" charset="0"/>
              </a:rPr>
              <a:t>线圈中感生电动势的方向判断：楞次定律。</a:t>
            </a:r>
          </a:p>
          <a:p>
            <a:pPr indent="457200">
              <a:lnSpc>
                <a:spcPct val="150000"/>
              </a:lnSpc>
              <a:spcAft>
                <a:spcPts val="600"/>
              </a:spcAft>
            </a:pPr>
            <a:r>
              <a:rPr lang="zh-CN" altLang="zh-CN" kern="100" dirty="0">
                <a:solidFill>
                  <a:schemeClr val="bg1"/>
                </a:solidFill>
                <a:latin typeface="+mn-ea"/>
                <a:cs typeface="Times New Roman" panose="02020603050405020304" pitchFamily="18" charset="0"/>
              </a:rPr>
              <a:t>楞次定律：感生磁场总是阻碍原磁场的变化。</a:t>
            </a:r>
          </a:p>
          <a:p>
            <a:pPr indent="457200">
              <a:lnSpc>
                <a:spcPct val="150000"/>
              </a:lnSpc>
              <a:spcAft>
                <a:spcPts val="600"/>
              </a:spcAft>
            </a:pPr>
            <a:r>
              <a:rPr lang="zh-CN" altLang="zh-CN" kern="100" dirty="0">
                <a:solidFill>
                  <a:schemeClr val="bg1"/>
                </a:solidFill>
                <a:latin typeface="+mn-ea"/>
                <a:cs typeface="Times New Roman" panose="02020603050405020304" pitchFamily="18" charset="0"/>
              </a:rPr>
              <a:t>用楞次定律判断感生磁场的步骤：</a:t>
            </a:r>
          </a:p>
          <a:p>
            <a:pPr indent="457200">
              <a:lnSpc>
                <a:spcPct val="150000"/>
              </a:lnSpc>
              <a:spcAft>
                <a:spcPts val="600"/>
              </a:spcAft>
            </a:pPr>
            <a:r>
              <a:rPr lang="zh-CN" altLang="zh-CN" kern="100" dirty="0">
                <a:solidFill>
                  <a:schemeClr val="bg1"/>
                </a:solidFill>
                <a:latin typeface="+mn-ea"/>
                <a:cs typeface="Times New Roman" panose="02020603050405020304" pitchFamily="18" charset="0"/>
              </a:rPr>
              <a:t>（</a:t>
            </a:r>
            <a:r>
              <a:rPr lang="en-US" altLang="zh-CN" kern="100" dirty="0">
                <a:solidFill>
                  <a:schemeClr val="bg1"/>
                </a:solidFill>
                <a:latin typeface="+mn-ea"/>
                <a:cs typeface="Times New Roman" panose="02020603050405020304" pitchFamily="18" charset="0"/>
              </a:rPr>
              <a:t>1</a:t>
            </a:r>
            <a:r>
              <a:rPr lang="zh-CN" altLang="zh-CN" kern="100" dirty="0">
                <a:solidFill>
                  <a:schemeClr val="bg1"/>
                </a:solidFill>
                <a:latin typeface="+mn-ea"/>
                <a:cs typeface="Times New Roman" panose="02020603050405020304" pitchFamily="18" charset="0"/>
              </a:rPr>
              <a:t>）首先判断原磁通的方向及其变化趋势；</a:t>
            </a:r>
          </a:p>
          <a:p>
            <a:pPr indent="457200">
              <a:lnSpc>
                <a:spcPct val="150000"/>
              </a:lnSpc>
              <a:spcAft>
                <a:spcPts val="600"/>
              </a:spcAft>
            </a:pPr>
            <a:r>
              <a:rPr lang="zh-CN" altLang="zh-CN" kern="100" dirty="0">
                <a:solidFill>
                  <a:schemeClr val="bg1"/>
                </a:solidFill>
                <a:latin typeface="+mn-ea"/>
                <a:cs typeface="Times New Roman" panose="02020603050405020304" pitchFamily="18" charset="0"/>
              </a:rPr>
              <a:t>（</a:t>
            </a:r>
            <a:r>
              <a:rPr lang="en-US" altLang="zh-CN" kern="100" dirty="0">
                <a:solidFill>
                  <a:schemeClr val="bg1"/>
                </a:solidFill>
                <a:latin typeface="+mn-ea"/>
                <a:cs typeface="Times New Roman" panose="02020603050405020304" pitchFamily="18" charset="0"/>
              </a:rPr>
              <a:t>2</a:t>
            </a:r>
            <a:r>
              <a:rPr lang="zh-CN" altLang="zh-CN" kern="100" dirty="0">
                <a:solidFill>
                  <a:schemeClr val="bg1"/>
                </a:solidFill>
                <a:latin typeface="+mn-ea"/>
                <a:cs typeface="Times New Roman" panose="02020603050405020304" pitchFamily="18" charset="0"/>
              </a:rPr>
              <a:t>）根据感生电流的磁场方向永远和原磁通变化趋势相反的原则确定感生电流的磁场方向；</a:t>
            </a:r>
          </a:p>
          <a:p>
            <a:pPr indent="457200">
              <a:lnSpc>
                <a:spcPct val="150000"/>
              </a:lnSpc>
              <a:spcAft>
                <a:spcPts val="600"/>
              </a:spcAft>
            </a:pPr>
            <a:r>
              <a:rPr lang="zh-CN" altLang="zh-CN" kern="100" dirty="0">
                <a:solidFill>
                  <a:schemeClr val="bg1"/>
                </a:solidFill>
                <a:latin typeface="+mn-ea"/>
                <a:cs typeface="Times New Roman" panose="02020603050405020304" pitchFamily="18" charset="0"/>
              </a:rPr>
              <a:t>（</a:t>
            </a:r>
            <a:r>
              <a:rPr lang="en-US" altLang="zh-CN" kern="100" dirty="0">
                <a:solidFill>
                  <a:schemeClr val="bg1"/>
                </a:solidFill>
                <a:latin typeface="+mn-ea"/>
                <a:cs typeface="Times New Roman" panose="02020603050405020304" pitchFamily="18" charset="0"/>
              </a:rPr>
              <a:t>3</a:t>
            </a:r>
            <a:r>
              <a:rPr lang="zh-CN" altLang="zh-CN" kern="100" dirty="0">
                <a:solidFill>
                  <a:schemeClr val="bg1"/>
                </a:solidFill>
                <a:latin typeface="+mn-ea"/>
                <a:cs typeface="Times New Roman" panose="02020603050405020304" pitchFamily="18" charset="0"/>
              </a:rPr>
              <a:t>）根据感生电流磁场的方向，用安培定则判断出感生电流的方向。</a:t>
            </a: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en-US" altLang="zh-CN" dirty="0"/>
              <a:t>1.2</a:t>
            </a:r>
            <a:r>
              <a:rPr lang="zh-CN" altLang="en-US" dirty="0"/>
              <a:t>电动势的产生方法及电磁感应的方式</a:t>
            </a:r>
            <a:endParaRPr lang="en-US" altLang="zh-CN" dirty="0"/>
          </a:p>
        </p:txBody>
      </p:sp>
      <p:sp>
        <p:nvSpPr>
          <p:cNvPr id="15" name="文本框 14"/>
          <p:cNvSpPr txBox="1"/>
          <p:nvPr/>
        </p:nvSpPr>
        <p:spPr>
          <a:xfrm>
            <a:off x="439465" y="801087"/>
            <a:ext cx="4894535" cy="553998"/>
          </a:xfrm>
          <a:prstGeom prst="rect">
            <a:avLst/>
          </a:prstGeom>
        </p:spPr>
        <p:txBody>
          <a:bodyPr wrap="square">
            <a:spAutoFit/>
          </a:bodyPr>
          <a:lstStyle>
            <a:defPPr>
              <a:defRPr lang="zh-CN"/>
            </a:defPPr>
            <a:lvl1pPr indent="53280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1.2.2 </a:t>
            </a:r>
            <a:r>
              <a:rPr lang="zh-CN" altLang="en-US" dirty="0" smtClean="0"/>
              <a:t>闭合线圈中的感生电动势</a:t>
            </a:r>
            <a:endParaRPr lang="zh-CN" altLang="zh-CN" dirty="0"/>
          </a:p>
        </p:txBody>
      </p:sp>
      <p:sp>
        <p:nvSpPr>
          <p:cNvPr id="12" name="文本框 11"/>
          <p:cNvSpPr txBox="1"/>
          <p:nvPr/>
        </p:nvSpPr>
        <p:spPr>
          <a:xfrm>
            <a:off x="1713123" y="5131129"/>
            <a:ext cx="3620877" cy="369332"/>
          </a:xfrm>
          <a:prstGeom prst="rect">
            <a:avLst/>
          </a:prstGeom>
          <a:noFill/>
        </p:spPr>
        <p:txBody>
          <a:bodyPr wrap="square" rtlCol="0">
            <a:spAutoFit/>
          </a:bodyPr>
          <a:lstStyle/>
          <a:p>
            <a:r>
              <a:rPr lang="zh-CN" altLang="zh-CN" kern="100" dirty="0">
                <a:latin typeface="+mn-ea"/>
                <a:cs typeface="Times New Roman" panose="02020603050405020304" pitchFamily="18" charset="0"/>
              </a:rPr>
              <a:t>图</a:t>
            </a:r>
            <a:r>
              <a:rPr lang="en-US" altLang="zh-CN" kern="100" dirty="0">
                <a:latin typeface="+mn-ea"/>
                <a:cs typeface="Times New Roman" panose="02020603050405020304" pitchFamily="18" charset="0"/>
              </a:rPr>
              <a:t>2-1-7 </a:t>
            </a:r>
            <a:r>
              <a:rPr lang="zh-CN" altLang="zh-CN" kern="100" dirty="0">
                <a:latin typeface="+mn-ea"/>
                <a:cs typeface="Times New Roman" panose="02020603050405020304" pitchFamily="18" charset="0"/>
              </a:rPr>
              <a:t>闭合线圈</a:t>
            </a:r>
            <a:r>
              <a:rPr lang="zh-CN" altLang="zh-CN" kern="100" dirty="0" smtClean="0">
                <a:latin typeface="+mn-ea"/>
                <a:cs typeface="Times New Roman" panose="02020603050405020304" pitchFamily="18" charset="0"/>
              </a:rPr>
              <a:t>感生电动势</a:t>
            </a:r>
            <a:endParaRPr lang="zh-CN" altLang="zh-CN" kern="100" dirty="0">
              <a:latin typeface="+mn-ea"/>
              <a:cs typeface="Times New Roman" panose="02020603050405020304" pitchFamily="18" charset="0"/>
            </a:endParaRPr>
          </a:p>
        </p:txBody>
      </p:sp>
    </p:spTree>
    <p:extLst>
      <p:ext uri="{BB962C8B-B14F-4D97-AF65-F5344CB8AC3E}">
        <p14:creationId xmlns:p14="http://schemas.microsoft.com/office/powerpoint/2010/main" val="35970453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文本框 11"/>
          <p:cNvSpPr txBox="1"/>
          <p:nvPr/>
        </p:nvSpPr>
        <p:spPr>
          <a:xfrm>
            <a:off x="1394723" y="2356594"/>
            <a:ext cx="2623777" cy="2015936"/>
          </a:xfrm>
          <a:prstGeom prst="rect">
            <a:avLst/>
          </a:prstGeom>
          <a:noFill/>
        </p:spPr>
        <p:txBody>
          <a:bodyPr wrap="square" rtlCol="0">
            <a:spAutoFit/>
          </a:bodyPr>
          <a:lstStyle/>
          <a:p>
            <a:pPr indent="532800" algn="just">
              <a:lnSpc>
                <a:spcPts val="3000"/>
              </a:lnSpc>
            </a:pPr>
            <a:r>
              <a:rPr lang="zh-CN" altLang="en-US" dirty="0">
                <a:solidFill>
                  <a:schemeClr val="bg1"/>
                </a:solidFill>
                <a:latin typeface="微软雅黑" pitchFamily="34" charset="-122"/>
                <a:ea typeface="微软雅黑" pitchFamily="34" charset="-122"/>
              </a:rPr>
              <a:t>电路：</a:t>
            </a:r>
            <a:r>
              <a:rPr lang="zh-CN" altLang="zh-CN" dirty="0">
                <a:solidFill>
                  <a:schemeClr val="bg1"/>
                </a:solidFill>
                <a:latin typeface="微软雅黑" pitchFamily="34" charset="-122"/>
                <a:ea typeface="微软雅黑" pitchFamily="34" charset="-122"/>
              </a:rPr>
              <a:t>由电气器件或设备，按一定方式连接起来，完成能量的传输、转换或信息的处理、传递。</a:t>
            </a:r>
            <a:endParaRPr lang="zh-CN" altLang="en-US" dirty="0">
              <a:solidFill>
                <a:schemeClr val="bg1"/>
              </a:solidFill>
              <a:latin typeface="微软雅黑" pitchFamily="34" charset="-122"/>
              <a:ea typeface="微软雅黑" pitchFamily="34" charset="-122"/>
            </a:endParaRPr>
          </a:p>
        </p:txBody>
      </p:sp>
      <p:sp>
        <p:nvSpPr>
          <p:cNvPr id="2" name="矩形 1">
            <a:extLst>
              <a:ext uri="{FF2B5EF4-FFF2-40B4-BE49-F238E27FC236}">
                <a16:creationId xmlns="" xmlns:a16="http://schemas.microsoft.com/office/drawing/2014/main" id="{61EFFEA8-AA4F-40CA-8EC6-9A97C34FC8D4}"/>
              </a:ext>
            </a:extLst>
          </p:cNvPr>
          <p:cNvSpPr/>
          <p:nvPr/>
        </p:nvSpPr>
        <p:spPr>
          <a:xfrm>
            <a:off x="947759" y="1551890"/>
            <a:ext cx="8600439" cy="2893100"/>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由于流过线圈本身的电流发生变化而引起的电磁感应。</a:t>
            </a:r>
          </a:p>
          <a:p>
            <a:pPr indent="457200">
              <a:lnSpc>
                <a:spcPct val="150000"/>
              </a:lnSpc>
              <a:spcAft>
                <a:spcPts val="600"/>
              </a:spcAft>
            </a:pPr>
            <a:r>
              <a:rPr lang="zh-CN" altLang="zh-CN" kern="100" dirty="0">
                <a:latin typeface="+mn-ea"/>
                <a:cs typeface="Times New Roman" panose="02020603050405020304" pitchFamily="18" charset="0"/>
              </a:rPr>
              <a:t>电感量：线圈中每通过单位电流所产生的自感磁通数称作自感系数，</a:t>
            </a:r>
          </a:p>
          <a:p>
            <a:pPr indent="457200">
              <a:lnSpc>
                <a:spcPct val="150000"/>
              </a:lnSpc>
              <a:spcAft>
                <a:spcPts val="600"/>
              </a:spcAft>
            </a:pPr>
            <a:r>
              <a:rPr lang="zh-CN" altLang="zh-CN" kern="100" dirty="0">
                <a:latin typeface="+mn-ea"/>
                <a:cs typeface="Times New Roman" panose="02020603050405020304" pitchFamily="18" charset="0"/>
              </a:rPr>
              <a:t>也称电感量，简称电感。</a:t>
            </a:r>
          </a:p>
          <a:p>
            <a:pPr indent="457200">
              <a:lnSpc>
                <a:spcPct val="150000"/>
              </a:lnSpc>
              <a:spcAft>
                <a:spcPts val="600"/>
              </a:spcAft>
            </a:pPr>
            <a:r>
              <a:rPr lang="zh-CN" altLang="zh-CN" kern="100" dirty="0">
                <a:latin typeface="+mn-ea"/>
                <a:cs typeface="Times New Roman" panose="02020603050405020304" pitchFamily="18" charset="0"/>
              </a:rPr>
              <a:t>自感电动势的方向是：流过线圈的外电流</a:t>
            </a:r>
            <a:r>
              <a:rPr lang="en-US" altLang="zh-CN" kern="100" dirty="0" err="1">
                <a:latin typeface="+mn-ea"/>
                <a:cs typeface="Times New Roman" panose="02020603050405020304" pitchFamily="18" charset="0"/>
              </a:rPr>
              <a:t>i</a:t>
            </a:r>
            <a:r>
              <a:rPr lang="zh-CN" altLang="zh-CN" kern="100" dirty="0">
                <a:latin typeface="+mn-ea"/>
                <a:cs typeface="Times New Roman" panose="02020603050405020304" pitchFamily="18" charset="0"/>
              </a:rPr>
              <a:t>增大时，感生电流</a:t>
            </a:r>
            <a:r>
              <a:rPr lang="en-US" altLang="zh-CN" kern="100" dirty="0" err="1">
                <a:latin typeface="+mn-ea"/>
                <a:cs typeface="Times New Roman" panose="02020603050405020304" pitchFamily="18" charset="0"/>
              </a:rPr>
              <a:t>iL</a:t>
            </a:r>
            <a:r>
              <a:rPr lang="zh-CN" altLang="zh-CN" kern="100" dirty="0">
                <a:latin typeface="+mn-ea"/>
                <a:cs typeface="Times New Roman" panose="02020603050405020304" pitchFamily="18" charset="0"/>
              </a:rPr>
              <a:t>的方向与</a:t>
            </a:r>
            <a:r>
              <a:rPr lang="en-US" altLang="zh-CN" kern="100" dirty="0" err="1">
                <a:latin typeface="+mn-ea"/>
                <a:cs typeface="Times New Roman" panose="02020603050405020304" pitchFamily="18" charset="0"/>
              </a:rPr>
              <a:t>i</a:t>
            </a:r>
            <a:r>
              <a:rPr lang="zh-CN" altLang="zh-CN" kern="100" dirty="0">
                <a:latin typeface="+mn-ea"/>
                <a:cs typeface="Times New Roman" panose="02020603050405020304" pitchFamily="18" charset="0"/>
              </a:rPr>
              <a:t>的方向相反；反之相同。</a:t>
            </a:r>
          </a:p>
          <a:p>
            <a:pPr indent="457200">
              <a:lnSpc>
                <a:spcPct val="150000"/>
              </a:lnSpc>
              <a:spcAft>
                <a:spcPts val="600"/>
              </a:spcAft>
            </a:pPr>
            <a:r>
              <a:rPr lang="zh-CN" altLang="zh-CN" kern="100" dirty="0">
                <a:latin typeface="+mn-ea"/>
                <a:cs typeface="Times New Roman" panose="02020603050405020304" pitchFamily="18" charset="0"/>
              </a:rPr>
              <a:t>涡流是电磁感应的另一种特殊形式。</a:t>
            </a:r>
          </a:p>
        </p:txBody>
      </p:sp>
      <p:sp>
        <p:nvSpPr>
          <p:cNvPr id="13"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en-US" altLang="zh-CN" dirty="0"/>
              <a:t>1.2</a:t>
            </a:r>
            <a:r>
              <a:rPr lang="zh-CN" altLang="en-US" dirty="0"/>
              <a:t>电动势的产生方法及电磁感应的方式</a:t>
            </a:r>
            <a:endParaRPr lang="en-US" altLang="zh-CN" dirty="0"/>
          </a:p>
        </p:txBody>
      </p:sp>
      <p:sp>
        <p:nvSpPr>
          <p:cNvPr id="14" name="文本框 13"/>
          <p:cNvSpPr txBox="1"/>
          <p:nvPr/>
        </p:nvSpPr>
        <p:spPr>
          <a:xfrm>
            <a:off x="439465" y="801087"/>
            <a:ext cx="4894535" cy="499624"/>
          </a:xfrm>
          <a:prstGeom prst="rect">
            <a:avLst/>
          </a:prstGeom>
        </p:spPr>
        <p:txBody>
          <a:bodyPr wrap="square">
            <a:spAutoFit/>
          </a:bodyPr>
          <a:lstStyle>
            <a:defPPr>
              <a:defRPr lang="zh-CN"/>
            </a:defPPr>
            <a:lvl1pPr indent="53280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1.2.3 </a:t>
            </a:r>
            <a:r>
              <a:rPr lang="zh-CN" altLang="en-US" dirty="0" smtClean="0"/>
              <a:t>自感</a:t>
            </a:r>
            <a:endParaRPr lang="zh-CN" altLang="zh-CN" dirty="0"/>
          </a:p>
        </p:txBody>
      </p:sp>
    </p:spTree>
    <p:extLst>
      <p:ext uri="{BB962C8B-B14F-4D97-AF65-F5344CB8AC3E}">
        <p14:creationId xmlns:p14="http://schemas.microsoft.com/office/powerpoint/2010/main" val="12746955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a:extLst>
              <a:ext uri="{FF2B5EF4-FFF2-40B4-BE49-F238E27FC236}">
                <a16:creationId xmlns="" xmlns:a16="http://schemas.microsoft.com/office/drawing/2014/main" id="{756CAB66-B577-4EC7-84BF-CED3C000E5D1}"/>
              </a:ext>
            </a:extLst>
          </p:cNvPr>
          <p:cNvSpPr/>
          <p:nvPr/>
        </p:nvSpPr>
        <p:spPr>
          <a:xfrm>
            <a:off x="947758" y="1505734"/>
            <a:ext cx="9821841" cy="4139595"/>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由一个线圈中的电流发生变化在另一个线圈中产生的电磁感应叫互感现象，简称互感。由互感产生的电动势称互感电动势。</a:t>
            </a:r>
          </a:p>
          <a:p>
            <a:pPr indent="457200">
              <a:lnSpc>
                <a:spcPct val="150000"/>
              </a:lnSpc>
              <a:spcAft>
                <a:spcPts val="600"/>
              </a:spcAft>
            </a:pPr>
            <a:r>
              <a:rPr lang="zh-CN" altLang="zh-CN" kern="100" dirty="0">
                <a:latin typeface="+mn-ea"/>
                <a:cs typeface="Times New Roman" panose="02020603050405020304" pitchFamily="18" charset="0"/>
              </a:rPr>
              <a:t>互感电动势的大小：正比于另一个线圈中电流的变化率（较复杂）。</a:t>
            </a:r>
          </a:p>
          <a:p>
            <a:pPr indent="457200">
              <a:lnSpc>
                <a:spcPct val="150000"/>
              </a:lnSpc>
              <a:spcAft>
                <a:spcPts val="600"/>
              </a:spcAft>
            </a:pPr>
            <a:r>
              <a:rPr lang="zh-CN" altLang="zh-CN" kern="100" dirty="0">
                <a:latin typeface="+mn-ea"/>
                <a:cs typeface="Times New Roman" panose="02020603050405020304" pitchFamily="18" charset="0"/>
              </a:rPr>
              <a:t>当第一个线圈的磁通全部穿过第二个线圈时，互感电动势最大；当两个线圈互相垂直时，互感电动势最小。</a:t>
            </a:r>
          </a:p>
          <a:p>
            <a:pPr indent="457200">
              <a:lnSpc>
                <a:spcPct val="150000"/>
              </a:lnSpc>
              <a:spcAft>
                <a:spcPts val="600"/>
              </a:spcAft>
            </a:pPr>
            <a:r>
              <a:rPr lang="zh-CN" altLang="zh-CN" kern="100" dirty="0">
                <a:latin typeface="+mn-ea"/>
                <a:cs typeface="Times New Roman" panose="02020603050405020304" pitchFamily="18" charset="0"/>
              </a:rPr>
              <a:t>互感的应用：变压器、电动机等。</a:t>
            </a:r>
          </a:p>
          <a:p>
            <a:pPr indent="457200">
              <a:lnSpc>
                <a:spcPct val="150000"/>
              </a:lnSpc>
              <a:spcAft>
                <a:spcPts val="600"/>
              </a:spcAft>
            </a:pPr>
            <a:r>
              <a:rPr lang="zh-CN" altLang="zh-CN" kern="100" dirty="0">
                <a:latin typeface="+mn-ea"/>
                <a:cs typeface="Times New Roman" panose="02020603050405020304" pitchFamily="18" charset="0"/>
              </a:rPr>
              <a:t>互感的危害：电子线路中，若线圈的位置安放不当，各线圈产生的磁场会相互干扰，严重时会使整个电路无法正常工作（解决办法：线圈的间距拉大或将两个线圈垂直安放，有时还进行磁屏蔽）。</a:t>
            </a:r>
            <a:endParaRPr lang="zh-CN" altLang="en-US" kern="100" dirty="0">
              <a:latin typeface="+mn-ea"/>
              <a:cs typeface="Times New Roman" panose="02020603050405020304" pitchFamily="18" charset="0"/>
            </a:endParaRPr>
          </a:p>
        </p:txBody>
      </p:sp>
      <p:sp>
        <p:nvSpPr>
          <p:cNvPr id="11"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defPPr>
              <a:defRPr lang="zh-CN"/>
            </a:defPPr>
            <a:lvl1pPr>
              <a:defRPr sz="1600" b="1">
                <a:solidFill>
                  <a:schemeClr val="bg1"/>
                </a:solidFill>
                <a:latin typeface="微软雅黑" panose="020B0503020204020204" pitchFamily="34" charset="-122"/>
                <a:ea typeface="微软雅黑" panose="020B0503020204020204" pitchFamily="34" charset="-122"/>
              </a:defRPr>
            </a:lvl1pPr>
          </a:lstStyle>
          <a:p>
            <a:r>
              <a:rPr lang="en-US" altLang="zh-CN" dirty="0"/>
              <a:t>1.2</a:t>
            </a:r>
            <a:r>
              <a:rPr lang="zh-CN" altLang="en-US" dirty="0"/>
              <a:t>电动势的产生方法及电磁感应的方式</a:t>
            </a:r>
            <a:endParaRPr lang="en-US" altLang="zh-CN" dirty="0"/>
          </a:p>
        </p:txBody>
      </p:sp>
      <p:sp>
        <p:nvSpPr>
          <p:cNvPr id="12" name="文本框 11"/>
          <p:cNvSpPr txBox="1"/>
          <p:nvPr/>
        </p:nvSpPr>
        <p:spPr>
          <a:xfrm>
            <a:off x="439465" y="801087"/>
            <a:ext cx="4894535" cy="553998"/>
          </a:xfrm>
          <a:prstGeom prst="rect">
            <a:avLst/>
          </a:prstGeom>
        </p:spPr>
        <p:txBody>
          <a:bodyPr wrap="square">
            <a:spAutoFit/>
          </a:bodyPr>
          <a:lstStyle>
            <a:defPPr>
              <a:defRPr lang="zh-CN"/>
            </a:defPPr>
            <a:lvl1pPr indent="53280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1.2.4 </a:t>
            </a:r>
            <a:r>
              <a:rPr lang="zh-CN" altLang="en-US" dirty="0" smtClean="0"/>
              <a:t>互感</a:t>
            </a:r>
            <a:endParaRPr lang="zh-CN" altLang="zh-CN" dirty="0"/>
          </a:p>
        </p:txBody>
      </p:sp>
    </p:spTree>
    <p:extLst>
      <p:ext uri="{BB962C8B-B14F-4D97-AF65-F5344CB8AC3E}">
        <p14:creationId xmlns:p14="http://schemas.microsoft.com/office/powerpoint/2010/main" val="35995849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a:extLst>
              <a:ext uri="{FF2B5EF4-FFF2-40B4-BE49-F238E27FC236}">
                <a16:creationId xmlns="" xmlns:a16="http://schemas.microsoft.com/office/drawing/2014/main" id="{FD304ED5-AA25-439A-8E84-E6DCEC20CA85}"/>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9ECC25FC-D245-48A5-BDE1-81FEAF51D697}"/>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6527FAF-454D-4EE5-9657-A70DC70BE3B6}"/>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a:extLst>
              <a:ext uri="{FF2B5EF4-FFF2-40B4-BE49-F238E27FC236}">
                <a16:creationId xmlns="" xmlns:a16="http://schemas.microsoft.com/office/drawing/2014/main" id="{EAF27085-81E8-47DC-BC7E-7DF837C74E87}"/>
              </a:ext>
            </a:extLst>
          </p:cNvPr>
          <p:cNvSpPr/>
          <p:nvPr/>
        </p:nvSpPr>
        <p:spPr>
          <a:xfrm>
            <a:off x="5210021" y="4225485"/>
            <a:ext cx="6077104" cy="1941494"/>
          </a:xfrm>
          <a:prstGeom prst="rect">
            <a:avLst/>
          </a:prstGeom>
        </p:spPr>
        <p:txBody>
          <a:bodyPr wrap="square">
            <a:spAutoFit/>
          </a:bodyPr>
          <a:lstStyle/>
          <a:p>
            <a:pPr marL="285750" indent="-285750">
              <a:lnSpc>
                <a:spcPct val="150000"/>
              </a:lnSpc>
              <a:spcAft>
                <a:spcPts val="600"/>
              </a:spcAft>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电生磁的基本定律——安培环路定律</a:t>
            </a:r>
            <a:endParaRPr lang="en-US" altLang="zh-CN" b="1" dirty="0">
              <a:solidFill>
                <a:schemeClr val="bg1"/>
              </a:solidFill>
              <a:latin typeface="微软雅黑" pitchFamily="34" charset="-122"/>
              <a:ea typeface="微软雅黑" pitchFamily="34" charset="-122"/>
            </a:endParaRPr>
          </a:p>
          <a:p>
            <a:pPr marL="285750" indent="-285750">
              <a:lnSpc>
                <a:spcPct val="150000"/>
              </a:lnSpc>
              <a:spcAft>
                <a:spcPts val="600"/>
              </a:spcAft>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磁生电的基本定律——法拉第电磁感应定律</a:t>
            </a:r>
            <a:endParaRPr lang="en-US" altLang="zh-CN" b="1" dirty="0">
              <a:solidFill>
                <a:schemeClr val="bg1"/>
              </a:solidFill>
              <a:latin typeface="微软雅黑" pitchFamily="34" charset="-122"/>
              <a:ea typeface="微软雅黑" pitchFamily="34" charset="-122"/>
            </a:endParaRPr>
          </a:p>
          <a:p>
            <a:pPr marL="285750" indent="-285750">
              <a:lnSpc>
                <a:spcPct val="150000"/>
              </a:lnSpc>
              <a:spcAft>
                <a:spcPts val="600"/>
              </a:spcAft>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电磁力定律</a:t>
            </a:r>
            <a:endParaRPr lang="en-US" altLang="zh-CN" b="1" dirty="0">
              <a:solidFill>
                <a:schemeClr val="bg1"/>
              </a:solidFill>
              <a:latin typeface="微软雅黑" pitchFamily="34" charset="-122"/>
              <a:ea typeface="微软雅黑" pitchFamily="34" charset="-122"/>
            </a:endParaRPr>
          </a:p>
          <a:p>
            <a:pPr marL="285750" indent="-285750">
              <a:lnSpc>
                <a:spcPct val="150000"/>
              </a:lnSpc>
              <a:spcAft>
                <a:spcPts val="600"/>
              </a:spcAft>
              <a:buFont typeface="Arial" panose="020B0604020202020204" pitchFamily="34" charset="0"/>
              <a:buChar char="•"/>
            </a:pPr>
            <a:r>
              <a:rPr lang="zh-CN" altLang="zh-CN" b="1" dirty="0">
                <a:solidFill>
                  <a:schemeClr val="bg1"/>
                </a:solidFill>
                <a:latin typeface="微软雅黑" pitchFamily="34" charset="-122"/>
                <a:ea typeface="微软雅黑" pitchFamily="34" charset="-122"/>
              </a:rPr>
              <a:t>磁路的欧姆定律</a:t>
            </a:r>
            <a:endParaRPr lang="en-US" altLang="zh-CN" b="1" dirty="0">
              <a:solidFill>
                <a:schemeClr val="bg1"/>
              </a:solidFill>
              <a:latin typeface="微软雅黑" pitchFamily="34" charset="-122"/>
              <a:ea typeface="微软雅黑" pitchFamily="34" charset="-122"/>
            </a:endParaRPr>
          </a:p>
        </p:txBody>
      </p:sp>
      <p:sp>
        <p:nvSpPr>
          <p:cNvPr id="11" name="矩形 10">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36012891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1038416" y="181475"/>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电磁的四大定律</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 xmlns:a16="http://schemas.microsoft.com/office/drawing/2014/main" id="{FA6A9C6F-9DCB-4EEC-981D-9CED649F07F2}"/>
              </a:ext>
            </a:extLst>
          </p:cNvPr>
          <p:cNvSpPr/>
          <p:nvPr/>
        </p:nvSpPr>
        <p:spPr>
          <a:xfrm>
            <a:off x="702933" y="1346737"/>
            <a:ext cx="10304157" cy="507831"/>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沿着任何一条</a:t>
            </a:r>
            <a:r>
              <a:rPr lang="zh-CN" altLang="zh-CN" kern="100" dirty="0">
                <a:latin typeface="+mn-ea"/>
                <a:cs typeface="Times New Roman" panose="02020603050405020304" pitchFamily="18" charset="0"/>
              </a:rPr>
              <a:t>闭合回</a:t>
            </a:r>
            <a:r>
              <a:rPr lang="zh-CN" altLang="zh-CN" kern="100" dirty="0">
                <a:latin typeface="+mn-ea"/>
                <a:cs typeface="Times New Roman" panose="02020603050405020304" pitchFamily="18" charset="0"/>
              </a:rPr>
              <a:t>线</a:t>
            </a:r>
            <a:r>
              <a:rPr lang="en-US" altLang="zh-CN" kern="100" dirty="0">
                <a:latin typeface="+mn-ea"/>
                <a:cs typeface="Times New Roman" panose="02020603050405020304" pitchFamily="18" charset="0"/>
              </a:rPr>
              <a:t>L</a:t>
            </a:r>
            <a:r>
              <a:rPr lang="zh-CN" altLang="zh-CN" kern="100" dirty="0">
                <a:latin typeface="+mn-ea"/>
                <a:cs typeface="Times New Roman" panose="02020603050405020304" pitchFamily="18" charset="0"/>
              </a:rPr>
              <a:t>，磁场强度</a:t>
            </a:r>
            <a:r>
              <a:rPr lang="en-US" altLang="zh-CN" kern="100" dirty="0">
                <a:latin typeface="+mn-ea"/>
                <a:cs typeface="Times New Roman" panose="02020603050405020304" pitchFamily="18" charset="0"/>
              </a:rPr>
              <a:t>H</a:t>
            </a:r>
            <a:r>
              <a:rPr lang="zh-CN" altLang="zh-CN" kern="100" dirty="0">
                <a:latin typeface="+mn-ea"/>
                <a:cs typeface="Times New Roman" panose="02020603050405020304" pitchFamily="18" charset="0"/>
              </a:rPr>
              <a:t>的线积分等于该闭合回线所包围的总电流值（代数和）</a:t>
            </a:r>
          </a:p>
        </p:txBody>
      </p:sp>
      <p:pic>
        <p:nvPicPr>
          <p:cNvPr id="11" name="图片 10">
            <a:extLst>
              <a:ext uri="{FF2B5EF4-FFF2-40B4-BE49-F238E27FC236}">
                <a16:creationId xmlns="" xmlns:a16="http://schemas.microsoft.com/office/drawing/2014/main" id="{DEE5A09E-DD63-4A34-B238-4123068856E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36762" y="1934364"/>
            <a:ext cx="2176738" cy="334369"/>
          </a:xfrm>
          <a:prstGeom prst="rect">
            <a:avLst/>
          </a:prstGeom>
          <a:noFill/>
          <a:ln>
            <a:noFill/>
          </a:ln>
        </p:spPr>
      </p:pic>
      <p:sp>
        <p:nvSpPr>
          <p:cNvPr id="12" name="矩形 11">
            <a:extLst>
              <a:ext uri="{FF2B5EF4-FFF2-40B4-BE49-F238E27FC236}">
                <a16:creationId xmlns="" xmlns:a16="http://schemas.microsoft.com/office/drawing/2014/main" id="{EF26BB8A-88EA-49C2-BD0B-2FE16D550FF6}"/>
              </a:ext>
            </a:extLst>
          </p:cNvPr>
          <p:cNvSpPr/>
          <p:nvPr/>
        </p:nvSpPr>
        <p:spPr>
          <a:xfrm>
            <a:off x="702933" y="2274823"/>
            <a:ext cx="10817859" cy="507831"/>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计算电流代数和时，与绕行方向符合右手螺旋定则的电流取正号，反之取负号，如图</a:t>
            </a:r>
            <a:r>
              <a:rPr lang="en-US" altLang="zh-CN" kern="100" dirty="0">
                <a:latin typeface="+mn-ea"/>
                <a:cs typeface="Times New Roman" panose="02020603050405020304" pitchFamily="18" charset="0"/>
              </a:rPr>
              <a:t>2-1-8</a:t>
            </a:r>
            <a:r>
              <a:rPr lang="zh-CN" altLang="zh-CN" kern="100" dirty="0">
                <a:latin typeface="+mn-ea"/>
                <a:cs typeface="Times New Roman" panose="02020603050405020304" pitchFamily="18" charset="0"/>
              </a:rPr>
              <a:t>所示。</a:t>
            </a:r>
          </a:p>
        </p:txBody>
      </p:sp>
      <p:pic>
        <p:nvPicPr>
          <p:cNvPr id="13" name="图片 12">
            <a:extLst>
              <a:ext uri="{FF2B5EF4-FFF2-40B4-BE49-F238E27FC236}">
                <a16:creationId xmlns="" xmlns:a16="http://schemas.microsoft.com/office/drawing/2014/main" id="{89F809F0-BF6C-473D-B360-E1DA0A491D52}"/>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950421" y="2869342"/>
            <a:ext cx="2572681" cy="1884075"/>
          </a:xfrm>
          <a:prstGeom prst="rect">
            <a:avLst/>
          </a:prstGeom>
          <a:noFill/>
          <a:ln>
            <a:noFill/>
          </a:ln>
        </p:spPr>
      </p:pic>
      <p:pic>
        <p:nvPicPr>
          <p:cNvPr id="14" name="图片 13">
            <a:extLst>
              <a:ext uri="{FF2B5EF4-FFF2-40B4-BE49-F238E27FC236}">
                <a16:creationId xmlns="" xmlns:a16="http://schemas.microsoft.com/office/drawing/2014/main" id="{2DB2AD94-38E2-442F-BF6C-8A8A50DF1E17}"/>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6013450" y="2808984"/>
            <a:ext cx="3831272" cy="2174898"/>
          </a:xfrm>
          <a:prstGeom prst="rect">
            <a:avLst/>
          </a:prstGeom>
          <a:noFill/>
          <a:ln>
            <a:noFill/>
          </a:ln>
        </p:spPr>
      </p:pic>
      <p:sp>
        <p:nvSpPr>
          <p:cNvPr id="15" name="矩形 14">
            <a:extLst>
              <a:ext uri="{FF2B5EF4-FFF2-40B4-BE49-F238E27FC236}">
                <a16:creationId xmlns="" xmlns:a16="http://schemas.microsoft.com/office/drawing/2014/main" id="{37A7DC40-B04B-43E4-BF6E-896B5D2AF107}"/>
              </a:ext>
            </a:extLst>
          </p:cNvPr>
          <p:cNvSpPr/>
          <p:nvPr/>
        </p:nvSpPr>
        <p:spPr>
          <a:xfrm>
            <a:off x="1270000" y="5388513"/>
            <a:ext cx="9486900" cy="463588"/>
          </a:xfrm>
          <a:prstGeom prst="rect">
            <a:avLst/>
          </a:prstGeom>
        </p:spPr>
        <p:txBody>
          <a:bodyPr wrap="square">
            <a:spAutoFit/>
          </a:bodyPr>
          <a:lstStyle/>
          <a:p>
            <a:pPr indent="457200">
              <a:lnSpc>
                <a:spcPct val="150000"/>
              </a:lnSpc>
              <a:spcAft>
                <a:spcPts val="600"/>
              </a:spcAft>
            </a:pPr>
            <a:r>
              <a:rPr lang="zh-CN" altLang="zh-CN" kern="100" dirty="0" smtClean="0">
                <a:latin typeface="+mn-ea"/>
                <a:cs typeface="Times New Roman" panose="02020603050405020304" pitchFamily="18" charset="0"/>
              </a:rPr>
              <a:t>若</a:t>
            </a:r>
            <a:r>
              <a:rPr lang="zh-CN" altLang="zh-CN" kern="100" dirty="0">
                <a:latin typeface="+mn-ea"/>
                <a:cs typeface="Times New Roman" panose="02020603050405020304" pitchFamily="18" charset="0"/>
              </a:rPr>
              <a:t>闭合磁力线是由</a:t>
            </a:r>
            <a:r>
              <a:rPr lang="en-US" altLang="zh-CN" kern="100" dirty="0">
                <a:latin typeface="+mn-ea"/>
                <a:cs typeface="Times New Roman" panose="02020603050405020304" pitchFamily="18" charset="0"/>
              </a:rPr>
              <a:t>N</a:t>
            </a:r>
            <a:r>
              <a:rPr lang="zh-CN" altLang="zh-CN" kern="100" dirty="0">
                <a:latin typeface="+mn-ea"/>
                <a:cs typeface="Times New Roman" panose="02020603050405020304" pitchFamily="18" charset="0"/>
              </a:rPr>
              <a:t>匝线圈电流产生，而且沿闭合磁力线上</a:t>
            </a:r>
            <a:r>
              <a:rPr lang="en-US" altLang="zh-CN" kern="100" dirty="0">
                <a:latin typeface="+mn-ea"/>
                <a:cs typeface="Times New Roman" panose="02020603050405020304" pitchFamily="18" charset="0"/>
              </a:rPr>
              <a:t> H </a:t>
            </a:r>
            <a:r>
              <a:rPr lang="zh-CN" altLang="zh-CN" kern="100" dirty="0">
                <a:latin typeface="+mn-ea"/>
                <a:cs typeface="Times New Roman" panose="02020603050405020304" pitchFamily="18" charset="0"/>
              </a:rPr>
              <a:t>处处相等</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则上式变为</a:t>
            </a:r>
            <a:r>
              <a:rPr lang="en-US" altLang="zh-CN" kern="100" dirty="0">
                <a:latin typeface="+mn-ea"/>
                <a:cs typeface="Times New Roman" panose="02020603050405020304" pitchFamily="18" charset="0"/>
              </a:rPr>
              <a:t>: </a:t>
            </a:r>
            <a:endParaRPr lang="zh-CN" altLang="zh-CN" kern="100" dirty="0">
              <a:latin typeface="+mn-ea"/>
              <a:cs typeface="Times New Roman" panose="02020603050405020304" pitchFamily="18" charset="0"/>
            </a:endParaRPr>
          </a:p>
        </p:txBody>
      </p:sp>
      <p:pic>
        <p:nvPicPr>
          <p:cNvPr id="16" name="图片 15">
            <a:extLst>
              <a:ext uri="{FF2B5EF4-FFF2-40B4-BE49-F238E27FC236}">
                <a16:creationId xmlns="" xmlns:a16="http://schemas.microsoft.com/office/drawing/2014/main" id="{DA693413-3975-4D0C-8861-26F1ADE2A821}"/>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45126" y="5991334"/>
            <a:ext cx="955675" cy="402094"/>
          </a:xfrm>
          <a:prstGeom prst="rect">
            <a:avLst/>
          </a:prstGeom>
          <a:noFill/>
          <a:ln>
            <a:noFill/>
          </a:ln>
        </p:spPr>
      </p:pic>
      <p:sp>
        <p:nvSpPr>
          <p:cNvPr id="17" name="文本框 16"/>
          <p:cNvSpPr txBox="1"/>
          <p:nvPr/>
        </p:nvSpPr>
        <p:spPr>
          <a:xfrm>
            <a:off x="490494" y="789258"/>
            <a:ext cx="7056766" cy="553998"/>
          </a:xfrm>
          <a:prstGeom prst="rect">
            <a:avLst/>
          </a:prstGeom>
        </p:spPr>
        <p:txBody>
          <a:bodyPr wrap="square">
            <a:spAutoFit/>
          </a:bodyPr>
          <a:lstStyle>
            <a:defPPr>
              <a:defRPr lang="zh-CN"/>
            </a:defPPr>
            <a:lvl1pPr indent="53280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2.1 </a:t>
            </a:r>
            <a:r>
              <a:rPr lang="zh-CN" altLang="zh-CN" dirty="0" smtClean="0"/>
              <a:t>电</a:t>
            </a:r>
            <a:r>
              <a:rPr lang="zh-CN" altLang="zh-CN" dirty="0"/>
              <a:t>生磁的基本定律——安培环路</a:t>
            </a:r>
            <a:r>
              <a:rPr lang="zh-CN" altLang="zh-CN" dirty="0" smtClean="0"/>
              <a:t>定律</a:t>
            </a:r>
            <a:endParaRPr lang="en-US" altLang="zh-CN" dirty="0"/>
          </a:p>
        </p:txBody>
      </p:sp>
      <p:sp>
        <p:nvSpPr>
          <p:cNvPr id="18" name="矩形: 对角圆角 5">
            <a:extLst>
              <a:ext uri="{FF2B5EF4-FFF2-40B4-BE49-F238E27FC236}">
                <a16:creationId xmlns="" xmlns:a16="http://schemas.microsoft.com/office/drawing/2014/main" id="{043A41B4-A19B-4AB4-BB44-D8D2B35DF7E5}"/>
              </a:ext>
            </a:extLst>
          </p:cNvPr>
          <p:cNvSpPr/>
          <p:nvPr/>
        </p:nvSpPr>
        <p:spPr>
          <a:xfrm>
            <a:off x="8992237" y="174441"/>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9" name="矩形: 对角圆角 4">
            <a:extLst>
              <a:ext uri="{FF2B5EF4-FFF2-40B4-BE49-F238E27FC236}">
                <a16:creationId xmlns="" xmlns:a16="http://schemas.microsoft.com/office/drawing/2014/main" id="{B8B559B6-4187-48C0-953D-5A9ACD9D1FDC}"/>
              </a:ext>
            </a:extLst>
          </p:cNvPr>
          <p:cNvSpPr/>
          <p:nvPr/>
        </p:nvSpPr>
        <p:spPr>
          <a:xfrm>
            <a:off x="7960361" y="171654"/>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5114888" y="4862249"/>
            <a:ext cx="2978823" cy="369332"/>
          </a:xfrm>
          <a:prstGeom prst="rect">
            <a:avLst/>
          </a:prstGeom>
          <a:noFill/>
        </p:spPr>
        <p:txBody>
          <a:bodyPr wrap="square" rtlCol="0">
            <a:spAutoFit/>
          </a:bodyPr>
          <a:lstStyle/>
          <a:p>
            <a:r>
              <a:rPr lang="zh-CN" altLang="zh-CN" kern="100" dirty="0">
                <a:latin typeface="+mn-ea"/>
                <a:cs typeface="Times New Roman" panose="02020603050405020304" pitchFamily="18" charset="0"/>
              </a:rPr>
              <a:t>图</a:t>
            </a:r>
            <a:r>
              <a:rPr lang="en-US" altLang="zh-CN" kern="100" dirty="0">
                <a:latin typeface="+mn-ea"/>
                <a:cs typeface="Times New Roman" panose="02020603050405020304" pitchFamily="18" charset="0"/>
              </a:rPr>
              <a:t>2-1-8 </a:t>
            </a:r>
            <a:r>
              <a:rPr lang="zh-CN" altLang="zh-CN" kern="100" dirty="0">
                <a:latin typeface="+mn-ea"/>
                <a:cs typeface="Times New Roman" panose="02020603050405020304" pitchFamily="18" charset="0"/>
              </a:rPr>
              <a:t>电流</a:t>
            </a:r>
            <a:r>
              <a:rPr lang="zh-CN" altLang="zh-CN" kern="100" dirty="0" smtClean="0">
                <a:latin typeface="+mn-ea"/>
                <a:cs typeface="Times New Roman" panose="02020603050405020304" pitchFamily="18" charset="0"/>
              </a:rPr>
              <a:t>流向</a:t>
            </a:r>
            <a:endParaRPr lang="zh-CN" altLang="zh-CN" kern="100" dirty="0">
              <a:latin typeface="+mn-ea"/>
              <a:cs typeface="Times New Roman" panose="02020603050405020304" pitchFamily="18" charset="0"/>
            </a:endParaRPr>
          </a:p>
        </p:txBody>
      </p:sp>
    </p:spTree>
    <p:extLst>
      <p:ext uri="{BB962C8B-B14F-4D97-AF65-F5344CB8AC3E}">
        <p14:creationId xmlns:p14="http://schemas.microsoft.com/office/powerpoint/2010/main" val="22500330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490494" y="692747"/>
            <a:ext cx="6443641" cy="553998"/>
          </a:xfrm>
          <a:prstGeom prst="rect">
            <a:avLst/>
          </a:prstGeom>
        </p:spPr>
        <p:txBody>
          <a:bodyPr wrap="square">
            <a:spAutoFit/>
          </a:bodyPr>
          <a:lstStyle>
            <a:defPPr>
              <a:defRPr lang="zh-CN"/>
            </a:defPPr>
            <a:lvl1pPr indent="53280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2.2 </a:t>
            </a:r>
            <a:r>
              <a:rPr lang="zh-CN" altLang="zh-CN" dirty="0" smtClean="0"/>
              <a:t>磁</a:t>
            </a:r>
            <a:r>
              <a:rPr lang="zh-CN" altLang="zh-CN" dirty="0"/>
              <a:t>生电的基本定律——法拉第电磁感应定律</a:t>
            </a:r>
            <a:endParaRPr lang="zh-CN" altLang="en-US" dirty="0"/>
          </a:p>
        </p:txBody>
      </p:sp>
      <p:sp>
        <p:nvSpPr>
          <p:cNvPr id="2" name="矩形 1">
            <a:extLst>
              <a:ext uri="{FF2B5EF4-FFF2-40B4-BE49-F238E27FC236}">
                <a16:creationId xmlns="" xmlns:a16="http://schemas.microsoft.com/office/drawing/2014/main" id="{ECDC52E9-8A1C-40FD-8BF2-8435209FB861}"/>
              </a:ext>
            </a:extLst>
          </p:cNvPr>
          <p:cNvSpPr/>
          <p:nvPr/>
        </p:nvSpPr>
        <p:spPr>
          <a:xfrm>
            <a:off x="256129" y="1521633"/>
            <a:ext cx="5524269" cy="507831"/>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磁通与其感应电势的参考方向，如图</a:t>
            </a:r>
            <a:r>
              <a:rPr lang="en-US" altLang="zh-CN" kern="100" dirty="0">
                <a:latin typeface="+mn-ea"/>
                <a:cs typeface="Times New Roman" panose="02020603050405020304" pitchFamily="18" charset="0"/>
              </a:rPr>
              <a:t>2-1-9</a:t>
            </a:r>
            <a:r>
              <a:rPr lang="zh-CN" altLang="zh-CN" kern="100" dirty="0">
                <a:latin typeface="+mn-ea"/>
                <a:cs typeface="Times New Roman" panose="02020603050405020304" pitchFamily="18" charset="0"/>
              </a:rPr>
              <a:t>所示。</a:t>
            </a:r>
          </a:p>
        </p:txBody>
      </p:sp>
      <p:pic>
        <p:nvPicPr>
          <p:cNvPr id="11" name="图片 10">
            <a:extLst>
              <a:ext uri="{FF2B5EF4-FFF2-40B4-BE49-F238E27FC236}">
                <a16:creationId xmlns="" xmlns:a16="http://schemas.microsoft.com/office/drawing/2014/main" id="{F322BD24-099F-464E-9532-9A1C186170F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18637" y="2380559"/>
            <a:ext cx="2982987" cy="2426146"/>
          </a:xfrm>
          <a:prstGeom prst="rect">
            <a:avLst/>
          </a:prstGeom>
          <a:noFill/>
          <a:ln>
            <a:noFill/>
          </a:ln>
        </p:spPr>
      </p:pic>
      <p:sp>
        <p:nvSpPr>
          <p:cNvPr id="12" name="矩形 11">
            <a:extLst>
              <a:ext uri="{FF2B5EF4-FFF2-40B4-BE49-F238E27FC236}">
                <a16:creationId xmlns="" xmlns:a16="http://schemas.microsoft.com/office/drawing/2014/main" id="{74F2A42C-055C-4CB7-80A1-83DF3DDC8619}"/>
              </a:ext>
            </a:extLst>
          </p:cNvPr>
          <p:cNvSpPr/>
          <p:nvPr/>
        </p:nvSpPr>
        <p:spPr>
          <a:xfrm>
            <a:off x="767904" y="4903621"/>
            <a:ext cx="4192173" cy="507831"/>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图</a:t>
            </a:r>
            <a:r>
              <a:rPr lang="en-US" altLang="zh-CN" kern="100" dirty="0">
                <a:latin typeface="+mn-ea"/>
                <a:cs typeface="Times New Roman" panose="02020603050405020304" pitchFamily="18" charset="0"/>
              </a:rPr>
              <a:t>2-1-9 </a:t>
            </a:r>
            <a:r>
              <a:rPr lang="zh-CN" altLang="zh-CN" kern="100" dirty="0">
                <a:latin typeface="+mn-ea"/>
                <a:cs typeface="Times New Roman" panose="02020603050405020304" pitchFamily="18" charset="0"/>
              </a:rPr>
              <a:t>磁通与其感应电势参考方向</a:t>
            </a:r>
          </a:p>
        </p:txBody>
      </p:sp>
      <p:pic>
        <p:nvPicPr>
          <p:cNvPr id="13" name="图片 12">
            <a:extLst>
              <a:ext uri="{FF2B5EF4-FFF2-40B4-BE49-F238E27FC236}">
                <a16:creationId xmlns="" xmlns:a16="http://schemas.microsoft.com/office/drawing/2014/main" id="{0F3EAA3D-D5FB-4BDB-A27C-714C2FFA148D}"/>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4836" y="1693440"/>
            <a:ext cx="1965287" cy="642705"/>
          </a:xfrm>
          <a:prstGeom prst="rect">
            <a:avLst/>
          </a:prstGeom>
        </p:spPr>
      </p:pic>
      <p:sp>
        <p:nvSpPr>
          <p:cNvPr id="14" name="矩形 13">
            <a:extLst>
              <a:ext uri="{FF2B5EF4-FFF2-40B4-BE49-F238E27FC236}">
                <a16:creationId xmlns="" xmlns:a16="http://schemas.microsoft.com/office/drawing/2014/main" id="{06DD42B4-435D-40BC-8664-25284B0AE26E}"/>
              </a:ext>
            </a:extLst>
          </p:cNvPr>
          <p:cNvSpPr/>
          <p:nvPr/>
        </p:nvSpPr>
        <p:spPr>
          <a:xfrm>
            <a:off x="6059429" y="2513669"/>
            <a:ext cx="3709670" cy="507831"/>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当磁通按正弦规律变化时，即</a:t>
            </a:r>
            <a:r>
              <a:rPr lang="en-US" altLang="zh-CN" kern="100" dirty="0">
                <a:latin typeface="+mn-ea"/>
                <a:cs typeface="Times New Roman" panose="02020603050405020304" pitchFamily="18" charset="0"/>
              </a:rPr>
              <a:t>:</a:t>
            </a:r>
            <a:endParaRPr lang="zh-CN" altLang="en-US" kern="100" dirty="0">
              <a:latin typeface="+mn-ea"/>
              <a:cs typeface="Times New Roman" panose="02020603050405020304" pitchFamily="18" charset="0"/>
            </a:endParaRPr>
          </a:p>
        </p:txBody>
      </p:sp>
      <p:pic>
        <p:nvPicPr>
          <p:cNvPr id="15" name="图片 14">
            <a:extLst>
              <a:ext uri="{FF2B5EF4-FFF2-40B4-BE49-F238E27FC236}">
                <a16:creationId xmlns="" xmlns:a16="http://schemas.microsoft.com/office/drawing/2014/main" id="{9C3FC55F-00C3-4820-8920-844B01FF8DB3}"/>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9769099" y="2628900"/>
            <a:ext cx="1670427" cy="392600"/>
          </a:xfrm>
          <a:prstGeom prst="rect">
            <a:avLst/>
          </a:prstGeom>
        </p:spPr>
      </p:pic>
      <p:sp>
        <p:nvSpPr>
          <p:cNvPr id="16" name="矩形 15">
            <a:extLst>
              <a:ext uri="{FF2B5EF4-FFF2-40B4-BE49-F238E27FC236}">
                <a16:creationId xmlns="" xmlns:a16="http://schemas.microsoft.com/office/drawing/2014/main" id="{7C64ED0B-FDB7-4BAC-AD5D-755BE92E7FBC}"/>
              </a:ext>
            </a:extLst>
          </p:cNvPr>
          <p:cNvSpPr/>
          <p:nvPr/>
        </p:nvSpPr>
        <p:spPr>
          <a:xfrm>
            <a:off x="6102430" y="3085801"/>
            <a:ext cx="2035731" cy="507831"/>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则上式变为</a:t>
            </a:r>
            <a:r>
              <a:rPr lang="en-US" altLang="zh-CN" kern="100" dirty="0">
                <a:latin typeface="+mn-ea"/>
                <a:cs typeface="Times New Roman" panose="02020603050405020304" pitchFamily="18" charset="0"/>
              </a:rPr>
              <a:t>: </a:t>
            </a:r>
            <a:endParaRPr lang="zh-CN" altLang="zh-CN" kern="100" dirty="0">
              <a:latin typeface="+mn-ea"/>
              <a:cs typeface="Times New Roman" panose="02020603050405020304" pitchFamily="18" charset="0"/>
            </a:endParaRPr>
          </a:p>
        </p:txBody>
      </p:sp>
      <p:pic>
        <p:nvPicPr>
          <p:cNvPr id="17" name="图片 16">
            <a:extLst>
              <a:ext uri="{FF2B5EF4-FFF2-40B4-BE49-F238E27FC236}">
                <a16:creationId xmlns="" xmlns:a16="http://schemas.microsoft.com/office/drawing/2014/main" id="{99AE4A45-D778-44FD-AA36-A3FA20D6ECC3}"/>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7966047" y="3371500"/>
            <a:ext cx="3041044" cy="1042959"/>
          </a:xfrm>
          <a:prstGeom prst="rect">
            <a:avLst/>
          </a:prstGeom>
          <a:noFill/>
          <a:ln>
            <a:noFill/>
          </a:ln>
        </p:spPr>
      </p:pic>
      <p:pic>
        <p:nvPicPr>
          <p:cNvPr id="18" name="图片 17">
            <a:extLst>
              <a:ext uri="{FF2B5EF4-FFF2-40B4-BE49-F238E27FC236}">
                <a16:creationId xmlns="" xmlns:a16="http://schemas.microsoft.com/office/drawing/2014/main" id="{6221EF77-3AE4-4596-A671-5FC7F7F52275}"/>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6647726" y="4462077"/>
            <a:ext cx="1007110" cy="499554"/>
          </a:xfrm>
          <a:prstGeom prst="rect">
            <a:avLst/>
          </a:prstGeom>
          <a:noFill/>
          <a:ln>
            <a:noFill/>
          </a:ln>
        </p:spPr>
      </p:pic>
      <p:sp>
        <p:nvSpPr>
          <p:cNvPr id="19" name="矩形 18">
            <a:extLst>
              <a:ext uri="{FF2B5EF4-FFF2-40B4-BE49-F238E27FC236}">
                <a16:creationId xmlns="" xmlns:a16="http://schemas.microsoft.com/office/drawing/2014/main" id="{AEE7DE70-ED5D-44FE-8FCB-3CFDB874E428}"/>
              </a:ext>
            </a:extLst>
          </p:cNvPr>
          <p:cNvSpPr/>
          <p:nvPr/>
        </p:nvSpPr>
        <p:spPr>
          <a:xfrm>
            <a:off x="7654836" y="4453800"/>
            <a:ext cx="2032369" cy="507831"/>
          </a:xfrm>
          <a:prstGeom prst="rect">
            <a:avLst/>
          </a:prstGeom>
        </p:spPr>
        <p:txBody>
          <a:bodyPr wrap="square">
            <a:spAutoFit/>
          </a:bodyPr>
          <a:lstStyle/>
          <a:p>
            <a:pPr>
              <a:lnSpc>
                <a:spcPct val="150000"/>
              </a:lnSpc>
              <a:spcAft>
                <a:spcPts val="600"/>
              </a:spcAft>
            </a:pPr>
            <a:r>
              <a:rPr lang="zh-CN" altLang="zh-CN" kern="100" dirty="0">
                <a:latin typeface="+mn-ea"/>
                <a:cs typeface="Times New Roman" panose="02020603050405020304" pitchFamily="18" charset="0"/>
              </a:rPr>
              <a:t>为参考相量，则</a:t>
            </a:r>
            <a:r>
              <a:rPr lang="zh-CN" altLang="en-US" kern="100" dirty="0">
                <a:latin typeface="+mn-ea"/>
                <a:cs typeface="Times New Roman" panose="02020603050405020304" pitchFamily="18" charset="0"/>
              </a:rPr>
              <a:t>：</a:t>
            </a:r>
          </a:p>
        </p:txBody>
      </p:sp>
      <p:pic>
        <p:nvPicPr>
          <p:cNvPr id="20" name="图片 19">
            <a:extLst>
              <a:ext uri="{FF2B5EF4-FFF2-40B4-BE49-F238E27FC236}">
                <a16:creationId xmlns="" xmlns:a16="http://schemas.microsoft.com/office/drawing/2014/main" id="{A8EE4886-F6DD-4058-B573-0D94365D6205}"/>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613775" y="4502893"/>
            <a:ext cx="1674236" cy="543382"/>
          </a:xfrm>
          <a:prstGeom prst="rect">
            <a:avLst/>
          </a:prstGeom>
          <a:noFill/>
          <a:ln>
            <a:noFill/>
          </a:ln>
        </p:spPr>
      </p:pic>
      <p:sp>
        <p:nvSpPr>
          <p:cNvPr id="21" name="矩形 20">
            <a:extLst>
              <a:ext uri="{FF2B5EF4-FFF2-40B4-BE49-F238E27FC236}">
                <a16:creationId xmlns="" xmlns:a16="http://schemas.microsoft.com/office/drawing/2014/main" id="{118E5B8D-DC7F-442F-8E19-549A8D313F22}"/>
              </a:ext>
            </a:extLst>
          </p:cNvPr>
          <p:cNvSpPr/>
          <p:nvPr/>
        </p:nvSpPr>
        <p:spPr>
          <a:xfrm>
            <a:off x="6644047" y="5179658"/>
            <a:ext cx="1569660" cy="463588"/>
          </a:xfrm>
          <a:prstGeom prst="rect">
            <a:avLst/>
          </a:prstGeom>
        </p:spPr>
        <p:txBody>
          <a:bodyPr wrap="square">
            <a:spAutoFit/>
          </a:bodyPr>
          <a:lstStyle/>
          <a:p>
            <a:pPr>
              <a:lnSpc>
                <a:spcPct val="150000"/>
              </a:lnSpc>
              <a:spcAft>
                <a:spcPts val="600"/>
              </a:spcAft>
            </a:pPr>
            <a:r>
              <a:rPr lang="zh-CN" altLang="zh-CN" kern="100" dirty="0">
                <a:latin typeface="+mn-ea"/>
                <a:cs typeface="Times New Roman" panose="02020603050405020304" pitchFamily="18" charset="0"/>
              </a:rPr>
              <a:t>感应</a:t>
            </a:r>
            <a:r>
              <a:rPr lang="zh-CN" altLang="zh-CN" kern="100" dirty="0" smtClean="0">
                <a:latin typeface="+mn-ea"/>
                <a:cs typeface="Times New Roman" panose="02020603050405020304" pitchFamily="18" charset="0"/>
              </a:rPr>
              <a:t>电势</a:t>
            </a:r>
            <a:r>
              <a:rPr lang="zh-CN" altLang="en-US" kern="100" dirty="0" smtClean="0">
                <a:latin typeface="+mn-ea"/>
                <a:cs typeface="Times New Roman" panose="02020603050405020304" pitchFamily="18" charset="0"/>
              </a:rPr>
              <a:t>：</a:t>
            </a:r>
            <a:endParaRPr lang="zh-CN" altLang="zh-CN" kern="100" dirty="0">
              <a:latin typeface="+mn-ea"/>
              <a:cs typeface="Times New Roman" panose="02020603050405020304" pitchFamily="18" charset="0"/>
            </a:endParaRPr>
          </a:p>
        </p:txBody>
      </p:sp>
      <p:pic>
        <p:nvPicPr>
          <p:cNvPr id="22" name="图片 21">
            <a:extLst>
              <a:ext uri="{FF2B5EF4-FFF2-40B4-BE49-F238E27FC236}">
                <a16:creationId xmlns="" xmlns:a16="http://schemas.microsoft.com/office/drawing/2014/main" id="{807BC6A8-8C82-45E5-8A63-F8645D0B4BC6}"/>
              </a:ext>
            </a:extLst>
          </p:cNvPr>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66047" y="5235657"/>
            <a:ext cx="1483994" cy="505809"/>
          </a:xfrm>
          <a:prstGeom prst="rect">
            <a:avLst/>
          </a:prstGeom>
          <a:noFill/>
          <a:ln>
            <a:noFill/>
          </a:ln>
        </p:spPr>
      </p:pic>
      <p:sp>
        <p:nvSpPr>
          <p:cNvPr id="23" name="TextBox 8">
            <a:extLst>
              <a:ext uri="{FF2B5EF4-FFF2-40B4-BE49-F238E27FC236}">
                <a16:creationId xmlns="" xmlns:a16="http://schemas.microsoft.com/office/drawing/2014/main" id="{6B099B05-5055-4F98-BFCC-EED86C641E3C}"/>
              </a:ext>
            </a:extLst>
          </p:cNvPr>
          <p:cNvSpPr txBox="1"/>
          <p:nvPr/>
        </p:nvSpPr>
        <p:spPr>
          <a:xfrm>
            <a:off x="1038416" y="181475"/>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电磁的四大定律</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矩形: 对角圆角 5">
            <a:extLst>
              <a:ext uri="{FF2B5EF4-FFF2-40B4-BE49-F238E27FC236}">
                <a16:creationId xmlns="" xmlns:a16="http://schemas.microsoft.com/office/drawing/2014/main" id="{043A41B4-A19B-4AB4-BB44-D8D2B35DF7E5}"/>
              </a:ext>
            </a:extLst>
          </p:cNvPr>
          <p:cNvSpPr/>
          <p:nvPr/>
        </p:nvSpPr>
        <p:spPr>
          <a:xfrm>
            <a:off x="8992237" y="174441"/>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6" name="矩形: 对角圆角 4">
            <a:extLst>
              <a:ext uri="{FF2B5EF4-FFF2-40B4-BE49-F238E27FC236}">
                <a16:creationId xmlns="" xmlns:a16="http://schemas.microsoft.com/office/drawing/2014/main" id="{B8B559B6-4187-48C0-953D-5A9ACD9D1FDC}"/>
              </a:ext>
            </a:extLst>
          </p:cNvPr>
          <p:cNvSpPr/>
          <p:nvPr/>
        </p:nvSpPr>
        <p:spPr>
          <a:xfrm>
            <a:off x="7960361" y="171654"/>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4767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a:extLst>
              <a:ext uri="{FF2B5EF4-FFF2-40B4-BE49-F238E27FC236}">
                <a16:creationId xmlns="" xmlns:a16="http://schemas.microsoft.com/office/drawing/2014/main" id="{8B74B3F5-8E25-4399-B2BD-C4A2B51F758B}"/>
              </a:ext>
            </a:extLst>
          </p:cNvPr>
          <p:cNvSpPr/>
          <p:nvPr/>
        </p:nvSpPr>
        <p:spPr>
          <a:xfrm>
            <a:off x="490494" y="1346191"/>
            <a:ext cx="5179623" cy="507831"/>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磁通与感应电势的相量图，如图</a:t>
            </a:r>
            <a:r>
              <a:rPr lang="en-US" altLang="zh-CN" kern="100" dirty="0">
                <a:latin typeface="+mn-ea"/>
                <a:cs typeface="Times New Roman" panose="02020603050405020304" pitchFamily="18" charset="0"/>
              </a:rPr>
              <a:t>2-1-10</a:t>
            </a:r>
            <a:r>
              <a:rPr lang="zh-CN" altLang="zh-CN" kern="100" dirty="0">
                <a:latin typeface="+mn-ea"/>
                <a:cs typeface="Times New Roman" panose="02020603050405020304" pitchFamily="18" charset="0"/>
              </a:rPr>
              <a:t>所示。</a:t>
            </a:r>
          </a:p>
        </p:txBody>
      </p:sp>
      <p:pic>
        <p:nvPicPr>
          <p:cNvPr id="11" name="图片 10">
            <a:extLst>
              <a:ext uri="{FF2B5EF4-FFF2-40B4-BE49-F238E27FC236}">
                <a16:creationId xmlns="" xmlns:a16="http://schemas.microsoft.com/office/drawing/2014/main" id="{01D981B3-CC6F-406B-A78D-B98330A9B18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83876" y="2426754"/>
            <a:ext cx="4386241" cy="2237268"/>
          </a:xfrm>
          <a:prstGeom prst="rect">
            <a:avLst/>
          </a:prstGeom>
          <a:noFill/>
          <a:ln>
            <a:noFill/>
          </a:ln>
        </p:spPr>
      </p:pic>
      <p:sp>
        <p:nvSpPr>
          <p:cNvPr id="12" name="矩形 11">
            <a:extLst>
              <a:ext uri="{FF2B5EF4-FFF2-40B4-BE49-F238E27FC236}">
                <a16:creationId xmlns="" xmlns:a16="http://schemas.microsoft.com/office/drawing/2014/main" id="{6D769B2C-011B-4A77-A4FE-A262BDCA922B}"/>
              </a:ext>
            </a:extLst>
          </p:cNvPr>
          <p:cNvSpPr/>
          <p:nvPr/>
        </p:nvSpPr>
        <p:spPr>
          <a:xfrm>
            <a:off x="1359066" y="5485921"/>
            <a:ext cx="4078361" cy="507831"/>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图</a:t>
            </a:r>
            <a:r>
              <a:rPr lang="en-US" altLang="zh-CN" kern="100" dirty="0">
                <a:latin typeface="+mn-ea"/>
                <a:cs typeface="Times New Roman" panose="02020603050405020304" pitchFamily="18" charset="0"/>
              </a:rPr>
              <a:t>2-1-10 </a:t>
            </a:r>
            <a:r>
              <a:rPr lang="zh-CN" altLang="zh-CN" kern="100" dirty="0">
                <a:latin typeface="+mn-ea"/>
                <a:cs typeface="Times New Roman" panose="02020603050405020304" pitchFamily="18" charset="0"/>
              </a:rPr>
              <a:t>磁通与感应电势的相量图</a:t>
            </a:r>
          </a:p>
        </p:txBody>
      </p:sp>
      <p:sp>
        <p:nvSpPr>
          <p:cNvPr id="13" name="TextBox 8">
            <a:extLst>
              <a:ext uri="{FF2B5EF4-FFF2-40B4-BE49-F238E27FC236}">
                <a16:creationId xmlns="" xmlns:a16="http://schemas.microsoft.com/office/drawing/2014/main" id="{6B099B05-5055-4F98-BFCC-EED86C641E3C}"/>
              </a:ext>
            </a:extLst>
          </p:cNvPr>
          <p:cNvSpPr txBox="1"/>
          <p:nvPr/>
        </p:nvSpPr>
        <p:spPr>
          <a:xfrm>
            <a:off x="1038416" y="181475"/>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电磁的四大定律</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 xmlns:a16="http://schemas.microsoft.com/office/drawing/2014/main" id="{6C4CCF15-A78E-49DD-9830-DC60BB3F541D}"/>
              </a:ext>
            </a:extLst>
          </p:cNvPr>
          <p:cNvSpPr/>
          <p:nvPr/>
        </p:nvSpPr>
        <p:spPr>
          <a:xfrm>
            <a:off x="5867401" y="1348713"/>
            <a:ext cx="6096000" cy="923330"/>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感应电势与磁场、导体运动速度之间的右手定则，如图</a:t>
            </a:r>
            <a:r>
              <a:rPr lang="en-US" altLang="zh-CN" kern="100" dirty="0">
                <a:latin typeface="+mn-ea"/>
                <a:cs typeface="Times New Roman" panose="02020603050405020304" pitchFamily="18" charset="0"/>
              </a:rPr>
              <a:t>2-1-11</a:t>
            </a:r>
            <a:r>
              <a:rPr lang="zh-CN" altLang="zh-CN" kern="100" dirty="0">
                <a:latin typeface="+mn-ea"/>
                <a:cs typeface="Times New Roman" panose="02020603050405020304" pitchFamily="18" charset="0"/>
              </a:rPr>
              <a:t>所示。</a:t>
            </a:r>
          </a:p>
        </p:txBody>
      </p:sp>
      <p:pic>
        <p:nvPicPr>
          <p:cNvPr id="15" name="图片 14">
            <a:extLst>
              <a:ext uri="{FF2B5EF4-FFF2-40B4-BE49-F238E27FC236}">
                <a16:creationId xmlns="" xmlns:a16="http://schemas.microsoft.com/office/drawing/2014/main" id="{14F668D1-DB88-4938-B679-50B81549D560}"/>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774781" y="2361830"/>
            <a:ext cx="3096579" cy="2859405"/>
          </a:xfrm>
          <a:prstGeom prst="rect">
            <a:avLst/>
          </a:prstGeom>
          <a:noFill/>
          <a:ln>
            <a:noFill/>
          </a:ln>
        </p:spPr>
      </p:pic>
      <p:sp>
        <p:nvSpPr>
          <p:cNvPr id="16" name="矩形 15">
            <a:extLst>
              <a:ext uri="{FF2B5EF4-FFF2-40B4-BE49-F238E27FC236}">
                <a16:creationId xmlns="" xmlns:a16="http://schemas.microsoft.com/office/drawing/2014/main" id="{6528FD4F-F3DB-4F22-8A58-8332A5E1F4EA}"/>
              </a:ext>
            </a:extLst>
          </p:cNvPr>
          <p:cNvSpPr/>
          <p:nvPr/>
        </p:nvSpPr>
        <p:spPr>
          <a:xfrm>
            <a:off x="7614286" y="5485921"/>
            <a:ext cx="3553125" cy="463588"/>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图</a:t>
            </a:r>
            <a:r>
              <a:rPr lang="en-US" altLang="zh-CN" kern="100" dirty="0">
                <a:latin typeface="+mn-ea"/>
                <a:cs typeface="Times New Roman" panose="02020603050405020304" pitchFamily="18" charset="0"/>
              </a:rPr>
              <a:t>2-1-11 </a:t>
            </a:r>
            <a:r>
              <a:rPr lang="zh-CN" altLang="zh-CN" kern="100" dirty="0">
                <a:latin typeface="+mn-ea"/>
                <a:cs typeface="Times New Roman" panose="02020603050405020304" pitchFamily="18" charset="0"/>
              </a:rPr>
              <a:t>右手定则示意图</a:t>
            </a:r>
          </a:p>
        </p:txBody>
      </p:sp>
      <p:sp>
        <p:nvSpPr>
          <p:cNvPr id="18" name="矩形: 对角圆角 5">
            <a:extLst>
              <a:ext uri="{FF2B5EF4-FFF2-40B4-BE49-F238E27FC236}">
                <a16:creationId xmlns="" xmlns:a16="http://schemas.microsoft.com/office/drawing/2014/main" id="{043A41B4-A19B-4AB4-BB44-D8D2B35DF7E5}"/>
              </a:ext>
            </a:extLst>
          </p:cNvPr>
          <p:cNvSpPr/>
          <p:nvPr/>
        </p:nvSpPr>
        <p:spPr>
          <a:xfrm>
            <a:off x="8992237" y="174441"/>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9" name="矩形: 对角圆角 4">
            <a:extLst>
              <a:ext uri="{FF2B5EF4-FFF2-40B4-BE49-F238E27FC236}">
                <a16:creationId xmlns="" xmlns:a16="http://schemas.microsoft.com/office/drawing/2014/main" id="{B8B559B6-4187-48C0-953D-5A9ACD9D1FDC}"/>
              </a:ext>
            </a:extLst>
          </p:cNvPr>
          <p:cNvSpPr/>
          <p:nvPr/>
        </p:nvSpPr>
        <p:spPr>
          <a:xfrm>
            <a:off x="7960361" y="171654"/>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pic>
        <p:nvPicPr>
          <p:cNvPr id="20" name="图片 19" descr="C:\Users\407_5\AppData\Roaming\Tencent\Users\532440458\QQ\WinTemp\RichOle\TBKR]96LEF_O8144GZ22UE4.p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75652" y="2361830"/>
            <a:ext cx="948134" cy="630061"/>
          </a:xfrm>
          <a:prstGeom prst="rect">
            <a:avLst/>
          </a:prstGeom>
          <a:noFill/>
          <a:ln>
            <a:noFill/>
          </a:ln>
        </p:spPr>
      </p:pic>
    </p:spTree>
    <p:extLst>
      <p:ext uri="{BB962C8B-B14F-4D97-AF65-F5344CB8AC3E}">
        <p14:creationId xmlns:p14="http://schemas.microsoft.com/office/powerpoint/2010/main" val="38511438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1743075" y="2615139"/>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a:extLst>
              <a:ext uri="{FF2B5EF4-FFF2-40B4-BE49-F238E27FC236}">
                <a16:creationId xmlns="" xmlns:a16="http://schemas.microsoft.com/office/drawing/2014/main" id="{3214EE2C-77FA-40C5-BA62-F292EBEE0588}"/>
              </a:ext>
            </a:extLst>
          </p:cNvPr>
          <p:cNvGrpSpPr/>
          <p:nvPr/>
        </p:nvGrpSpPr>
        <p:grpSpPr>
          <a:xfrm>
            <a:off x="3276600" y="2615139"/>
            <a:ext cx="1114425" cy="1114425"/>
            <a:chOff x="1924050" y="2615139"/>
            <a:chExt cx="1114425" cy="1114425"/>
          </a:xfrm>
        </p:grpSpPr>
        <p:sp>
          <p:nvSpPr>
            <p:cNvPr id="47" name="椭圆 46">
              <a:extLst>
                <a:ext uri="{FF2B5EF4-FFF2-40B4-BE49-F238E27FC236}">
                  <a16:creationId xmlns="" xmlns:a16="http://schemas.microsoft.com/office/drawing/2014/main" id="{929BB826-B810-42A1-AC8C-8D810DFCBD10}"/>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a:extLst>
                <a:ext uri="{FF2B5EF4-FFF2-40B4-BE49-F238E27FC236}">
                  <a16:creationId xmlns="" xmlns:a16="http://schemas.microsoft.com/office/drawing/2014/main" id="{86290BBA-07EA-43FB-97BB-94587F65DD17}"/>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a:extLst>
              <a:ext uri="{FF2B5EF4-FFF2-40B4-BE49-F238E27FC236}">
                <a16:creationId xmlns="" xmlns:a16="http://schemas.microsoft.com/office/drawing/2014/main" id="{25EA26D0-3C3B-4FDD-AC91-9320B9629D7E}"/>
              </a:ext>
            </a:extLst>
          </p:cNvPr>
          <p:cNvGrpSpPr/>
          <p:nvPr/>
        </p:nvGrpSpPr>
        <p:grpSpPr>
          <a:xfrm>
            <a:off x="4810125" y="2615139"/>
            <a:ext cx="1114425" cy="1114425"/>
            <a:chOff x="1924050" y="2615139"/>
            <a:chExt cx="1114425" cy="1114425"/>
          </a:xfrm>
        </p:grpSpPr>
        <p:sp>
          <p:nvSpPr>
            <p:cNvPr id="35" name="椭圆 34">
              <a:extLst>
                <a:ext uri="{FF2B5EF4-FFF2-40B4-BE49-F238E27FC236}">
                  <a16:creationId xmlns="" xmlns:a16="http://schemas.microsoft.com/office/drawing/2014/main" id="{A3477B58-E541-49DC-8658-D86027B08FF8}"/>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a:extLst>
                <a:ext uri="{FF2B5EF4-FFF2-40B4-BE49-F238E27FC236}">
                  <a16:creationId xmlns="" xmlns:a16="http://schemas.microsoft.com/office/drawing/2014/main" id="{7CB29D89-8CA0-4989-9BAB-CEC962E3BD6A}"/>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a:extLst>
              <a:ext uri="{FF2B5EF4-FFF2-40B4-BE49-F238E27FC236}">
                <a16:creationId xmlns="" xmlns:a16="http://schemas.microsoft.com/office/drawing/2014/main" id="{813AA9D6-4C95-490D-A873-76828BF93825}"/>
              </a:ext>
            </a:extLst>
          </p:cNvPr>
          <p:cNvGrpSpPr/>
          <p:nvPr/>
        </p:nvGrpSpPr>
        <p:grpSpPr>
          <a:xfrm>
            <a:off x="6343650" y="2615139"/>
            <a:ext cx="1114425" cy="1114425"/>
            <a:chOff x="1924050" y="2615139"/>
            <a:chExt cx="1114425" cy="1114425"/>
          </a:xfrm>
        </p:grpSpPr>
        <p:sp>
          <p:nvSpPr>
            <p:cNvPr id="38" name="椭圆 37">
              <a:extLst>
                <a:ext uri="{FF2B5EF4-FFF2-40B4-BE49-F238E27FC236}">
                  <a16:creationId xmlns="" xmlns:a16="http://schemas.microsoft.com/office/drawing/2014/main" id="{279FD75C-9F89-41EB-874D-00AA0DDDDCE5}"/>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a:extLst>
                <a:ext uri="{FF2B5EF4-FFF2-40B4-BE49-F238E27FC236}">
                  <a16:creationId xmlns="" xmlns:a16="http://schemas.microsoft.com/office/drawing/2014/main" id="{C3503D33-92D0-4469-8892-8F902B1C9AA3}"/>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a:extLst>
              <a:ext uri="{FF2B5EF4-FFF2-40B4-BE49-F238E27FC236}">
                <a16:creationId xmlns="" xmlns:a16="http://schemas.microsoft.com/office/drawing/2014/main" id="{4DE359A2-E054-43A0-9145-5D229FD41F1B}"/>
              </a:ext>
            </a:extLst>
          </p:cNvPr>
          <p:cNvGrpSpPr/>
          <p:nvPr/>
        </p:nvGrpSpPr>
        <p:grpSpPr>
          <a:xfrm>
            <a:off x="7877175" y="2615139"/>
            <a:ext cx="1114425" cy="1114425"/>
            <a:chOff x="1924050" y="2615139"/>
            <a:chExt cx="1114425" cy="1114425"/>
          </a:xfrm>
        </p:grpSpPr>
        <p:sp>
          <p:nvSpPr>
            <p:cNvPr id="41" name="椭圆 40">
              <a:extLst>
                <a:ext uri="{FF2B5EF4-FFF2-40B4-BE49-F238E27FC236}">
                  <a16:creationId xmlns="" xmlns:a16="http://schemas.microsoft.com/office/drawing/2014/main" id="{86144B2D-A63B-4F1A-9915-6C5289AB1C9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a:extLst>
                <a:ext uri="{FF2B5EF4-FFF2-40B4-BE49-F238E27FC236}">
                  <a16:creationId xmlns="" xmlns:a16="http://schemas.microsoft.com/office/drawing/2014/main" id="{F7DE6156-D031-4558-99A3-E42C2189B269}"/>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a:extLst>
              <a:ext uri="{FF2B5EF4-FFF2-40B4-BE49-F238E27FC236}">
                <a16:creationId xmlns="" xmlns:a16="http://schemas.microsoft.com/office/drawing/2014/main" id="{F12A2273-FCAA-4516-A441-CAE67152E1AC}"/>
              </a:ext>
            </a:extLst>
          </p:cNvPr>
          <p:cNvGrpSpPr/>
          <p:nvPr/>
        </p:nvGrpSpPr>
        <p:grpSpPr>
          <a:xfrm>
            <a:off x="9410700" y="2615139"/>
            <a:ext cx="1114425" cy="1114425"/>
            <a:chOff x="1924050" y="2615139"/>
            <a:chExt cx="1114425" cy="1114425"/>
          </a:xfrm>
        </p:grpSpPr>
        <p:sp>
          <p:nvSpPr>
            <p:cNvPr id="44" name="椭圆 43">
              <a:extLst>
                <a:ext uri="{FF2B5EF4-FFF2-40B4-BE49-F238E27FC236}">
                  <a16:creationId xmlns="" xmlns:a16="http://schemas.microsoft.com/office/drawing/2014/main" id="{F8392ED2-C923-45BC-BAB3-FFD4C5CD9EB9}"/>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a:extLst>
                <a:ext uri="{FF2B5EF4-FFF2-40B4-BE49-F238E27FC236}">
                  <a16:creationId xmlns="" xmlns:a16="http://schemas.microsoft.com/office/drawing/2014/main" id="{5A1ED895-7453-40B7-B3F9-215B2FDF3C0A}"/>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a:extLst>
              <a:ext uri="{FF2B5EF4-FFF2-40B4-BE49-F238E27FC236}">
                <a16:creationId xmlns="" xmlns:a16="http://schemas.microsoft.com/office/drawing/2014/main" id="{9B37B2AC-0F49-4C39-ACF6-2521A2804C53}"/>
              </a:ext>
            </a:extLst>
          </p:cNvPr>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a:extLst>
              <a:ext uri="{FF2B5EF4-FFF2-40B4-BE49-F238E27FC236}">
                <a16:creationId xmlns="" xmlns:a16="http://schemas.microsoft.com/office/drawing/2014/main" id="{50D6397C-76A2-4E1F-8D65-855412818951}"/>
              </a:ext>
            </a:extLst>
          </p:cNvPr>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a:extLst>
              <a:ext uri="{FF2B5EF4-FFF2-40B4-BE49-F238E27FC236}">
                <a16:creationId xmlns="" xmlns:a16="http://schemas.microsoft.com/office/drawing/2014/main" id="{F09CEC37-F015-4B1F-BB86-25F522F4BFB6}"/>
              </a:ext>
            </a:extLst>
          </p:cNvPr>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a:extLst>
              <a:ext uri="{FF2B5EF4-FFF2-40B4-BE49-F238E27FC236}">
                <a16:creationId xmlns="" xmlns:a16="http://schemas.microsoft.com/office/drawing/2014/main" id="{67E5A54E-AA75-4714-BFD4-C43AB94C252C}"/>
              </a:ext>
            </a:extLst>
          </p:cNvPr>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a:extLst>
              <a:ext uri="{FF2B5EF4-FFF2-40B4-BE49-F238E27FC236}">
                <a16:creationId xmlns="" xmlns:a16="http://schemas.microsoft.com/office/drawing/2014/main" id="{29ACC798-BE4B-454A-9E7A-F88CA7855263}"/>
              </a:ext>
            </a:extLst>
          </p:cNvPr>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a:extLst>
              <a:ext uri="{FF2B5EF4-FFF2-40B4-BE49-F238E27FC236}">
                <a16:creationId xmlns="" xmlns:a16="http://schemas.microsoft.com/office/drawing/2014/main" id="{81521D21-FB65-4C71-AD8C-5FA5A550B397}"/>
              </a:ext>
            </a:extLst>
          </p:cNvPr>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a:extLst>
              <a:ext uri="{FF2B5EF4-FFF2-40B4-BE49-F238E27FC236}">
                <a16:creationId xmlns="" xmlns:a16="http://schemas.microsoft.com/office/drawing/2014/main" id="{60C930F1-6849-4689-98C2-B6BAD3E2EFD3}"/>
              </a:ext>
            </a:extLst>
          </p:cNvPr>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a:extLst>
              <a:ext uri="{FF2B5EF4-FFF2-40B4-BE49-F238E27FC236}">
                <a16:creationId xmlns="" xmlns:a16="http://schemas.microsoft.com/office/drawing/2014/main" id="{01B07A56-94F3-401A-96E9-2ACC8D919F12}"/>
              </a:ext>
            </a:extLst>
          </p:cNvPr>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a:extLst>
              <a:ext uri="{FF2B5EF4-FFF2-40B4-BE49-F238E27FC236}">
                <a16:creationId xmlns="" xmlns:a16="http://schemas.microsoft.com/office/drawing/2014/main" id="{06861D51-5216-4F73-887B-E0E4C6915DB0}"/>
              </a:ext>
            </a:extLst>
          </p:cNvPr>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893840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1038416" y="779257"/>
            <a:ext cx="4386241" cy="499624"/>
          </a:xfrm>
          <a:prstGeom prst="rect">
            <a:avLst/>
          </a:prstGeom>
        </p:spPr>
        <p:txBody>
          <a:bodyPr wrap="square">
            <a:spAutoFit/>
          </a:bodyPr>
          <a:lstStyle>
            <a:defPPr>
              <a:defRPr lang="zh-CN"/>
            </a:defPPr>
            <a:lvl1pPr indent="53280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pPr indent="0"/>
            <a:r>
              <a:rPr lang="en-US" altLang="zh-CN" dirty="0" smtClean="0"/>
              <a:t>2.3</a:t>
            </a:r>
            <a:r>
              <a:rPr lang="zh-CN" altLang="zh-CN" dirty="0" smtClean="0"/>
              <a:t>电磁</a:t>
            </a:r>
            <a:r>
              <a:rPr lang="zh-CN" altLang="zh-CN" dirty="0"/>
              <a:t>力定律</a:t>
            </a:r>
            <a:endParaRPr lang="zh-CN" altLang="en-US" dirty="0"/>
          </a:p>
        </p:txBody>
      </p:sp>
      <p:sp>
        <p:nvSpPr>
          <p:cNvPr id="2" name="矩形 1">
            <a:extLst>
              <a:ext uri="{FF2B5EF4-FFF2-40B4-BE49-F238E27FC236}">
                <a16:creationId xmlns="" xmlns:a16="http://schemas.microsoft.com/office/drawing/2014/main" id="{F6D3BB14-10C9-44CA-82E5-AEBE8C6710FC}"/>
              </a:ext>
            </a:extLst>
          </p:cNvPr>
          <p:cNvSpPr/>
          <p:nvPr/>
        </p:nvSpPr>
        <p:spPr>
          <a:xfrm>
            <a:off x="547372" y="1344813"/>
            <a:ext cx="8968740" cy="507831"/>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通电导体产生的电磁力与电流、磁场之间的左手定则，如图</a:t>
            </a:r>
            <a:r>
              <a:rPr lang="en-US" altLang="zh-CN" kern="100" dirty="0">
                <a:latin typeface="+mn-ea"/>
                <a:cs typeface="Times New Roman" panose="02020603050405020304" pitchFamily="18" charset="0"/>
              </a:rPr>
              <a:t>2-1-12</a:t>
            </a:r>
            <a:r>
              <a:rPr lang="zh-CN" altLang="zh-CN" kern="100" dirty="0">
                <a:latin typeface="+mn-ea"/>
                <a:cs typeface="Times New Roman" panose="02020603050405020304" pitchFamily="18" charset="0"/>
              </a:rPr>
              <a:t>所示。</a:t>
            </a:r>
          </a:p>
        </p:txBody>
      </p:sp>
      <p:pic>
        <p:nvPicPr>
          <p:cNvPr id="11" name="图片 10">
            <a:extLst>
              <a:ext uri="{FF2B5EF4-FFF2-40B4-BE49-F238E27FC236}">
                <a16:creationId xmlns="" xmlns:a16="http://schemas.microsoft.com/office/drawing/2014/main" id="{09B9692F-9189-476F-9EAD-9FFDC9382923}"/>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84300" y="1852644"/>
            <a:ext cx="1526562" cy="651897"/>
          </a:xfrm>
          <a:prstGeom prst="rect">
            <a:avLst/>
          </a:prstGeom>
          <a:noFill/>
          <a:ln>
            <a:noFill/>
          </a:ln>
        </p:spPr>
      </p:pic>
      <p:pic>
        <p:nvPicPr>
          <p:cNvPr id="12" name="图片 11">
            <a:extLst>
              <a:ext uri="{FF2B5EF4-FFF2-40B4-BE49-F238E27FC236}">
                <a16:creationId xmlns="" xmlns:a16="http://schemas.microsoft.com/office/drawing/2014/main" id="{E14611F6-F547-430B-B901-386417FAFBE9}"/>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3747790" y="2339447"/>
            <a:ext cx="3042920" cy="3099435"/>
          </a:xfrm>
          <a:prstGeom prst="rect">
            <a:avLst/>
          </a:prstGeom>
          <a:noFill/>
          <a:ln>
            <a:noFill/>
          </a:ln>
        </p:spPr>
      </p:pic>
      <p:sp>
        <p:nvSpPr>
          <p:cNvPr id="13" name="矩形 12">
            <a:extLst>
              <a:ext uri="{FF2B5EF4-FFF2-40B4-BE49-F238E27FC236}">
                <a16:creationId xmlns="" xmlns:a16="http://schemas.microsoft.com/office/drawing/2014/main" id="{1B910416-E420-4900-9CC3-905F35584B83}"/>
              </a:ext>
            </a:extLst>
          </p:cNvPr>
          <p:cNvSpPr/>
          <p:nvPr/>
        </p:nvSpPr>
        <p:spPr>
          <a:xfrm>
            <a:off x="4041148" y="5560778"/>
            <a:ext cx="3385863" cy="507831"/>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如图</a:t>
            </a:r>
            <a:r>
              <a:rPr lang="en-US" altLang="zh-CN" kern="100" dirty="0">
                <a:latin typeface="+mn-ea"/>
                <a:cs typeface="Times New Roman" panose="02020603050405020304" pitchFamily="18" charset="0"/>
              </a:rPr>
              <a:t>2-1-12 </a:t>
            </a:r>
            <a:r>
              <a:rPr lang="zh-CN" altLang="zh-CN" kern="100" dirty="0">
                <a:latin typeface="+mn-ea"/>
                <a:cs typeface="Times New Roman" panose="02020603050405020304" pitchFamily="18" charset="0"/>
              </a:rPr>
              <a:t>左手定则示意图</a:t>
            </a:r>
          </a:p>
        </p:txBody>
      </p:sp>
      <p:sp>
        <p:nvSpPr>
          <p:cNvPr id="14" name="TextBox 8">
            <a:extLst>
              <a:ext uri="{FF2B5EF4-FFF2-40B4-BE49-F238E27FC236}">
                <a16:creationId xmlns="" xmlns:a16="http://schemas.microsoft.com/office/drawing/2014/main" id="{6B099B05-5055-4F98-BFCC-EED86C641E3C}"/>
              </a:ext>
            </a:extLst>
          </p:cNvPr>
          <p:cNvSpPr txBox="1"/>
          <p:nvPr/>
        </p:nvSpPr>
        <p:spPr>
          <a:xfrm>
            <a:off x="1038416" y="181475"/>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电磁的四大定律</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5" name="矩形: 对角圆角 5">
            <a:extLst>
              <a:ext uri="{FF2B5EF4-FFF2-40B4-BE49-F238E27FC236}">
                <a16:creationId xmlns="" xmlns:a16="http://schemas.microsoft.com/office/drawing/2014/main" id="{043A41B4-A19B-4AB4-BB44-D8D2B35DF7E5}"/>
              </a:ext>
            </a:extLst>
          </p:cNvPr>
          <p:cNvSpPr/>
          <p:nvPr/>
        </p:nvSpPr>
        <p:spPr>
          <a:xfrm>
            <a:off x="8992237" y="174441"/>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6" name="矩形: 对角圆角 4">
            <a:extLst>
              <a:ext uri="{FF2B5EF4-FFF2-40B4-BE49-F238E27FC236}">
                <a16:creationId xmlns="" xmlns:a16="http://schemas.microsoft.com/office/drawing/2014/main" id="{B8B559B6-4187-48C0-953D-5A9ACD9D1FDC}"/>
              </a:ext>
            </a:extLst>
          </p:cNvPr>
          <p:cNvSpPr/>
          <p:nvPr/>
        </p:nvSpPr>
        <p:spPr>
          <a:xfrm>
            <a:off x="7960361" y="171654"/>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88444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15375" y="754539"/>
            <a:ext cx="4386241" cy="499624"/>
          </a:xfrm>
          <a:prstGeom prst="rect">
            <a:avLst/>
          </a:prstGeom>
        </p:spPr>
        <p:txBody>
          <a:bodyPr wrap="square">
            <a:spAutoFit/>
          </a:bodyPr>
          <a:lstStyle>
            <a:defPPr>
              <a:defRPr lang="zh-CN"/>
            </a:defPPr>
            <a:lvl1pPr indent="53280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pPr indent="0"/>
            <a:r>
              <a:rPr lang="en-US" altLang="zh-CN" dirty="0" smtClean="0"/>
              <a:t>2.4</a:t>
            </a:r>
            <a:r>
              <a:rPr lang="zh-CN" altLang="zh-CN" dirty="0" smtClean="0"/>
              <a:t>磁路</a:t>
            </a:r>
            <a:r>
              <a:rPr lang="zh-CN" altLang="zh-CN" dirty="0"/>
              <a:t>的欧姆定律</a:t>
            </a:r>
            <a:endParaRPr lang="zh-CN" altLang="en-US" dirty="0"/>
          </a:p>
        </p:txBody>
      </p:sp>
      <p:sp>
        <p:nvSpPr>
          <p:cNvPr id="13" name="矩形 12">
            <a:extLst>
              <a:ext uri="{FF2B5EF4-FFF2-40B4-BE49-F238E27FC236}">
                <a16:creationId xmlns="" xmlns:a16="http://schemas.microsoft.com/office/drawing/2014/main" id="{8A73CE5B-C6BE-452C-B4E3-768F3E42C67A}"/>
              </a:ext>
            </a:extLst>
          </p:cNvPr>
          <p:cNvSpPr/>
          <p:nvPr/>
        </p:nvSpPr>
        <p:spPr>
          <a:xfrm>
            <a:off x="702934" y="1348068"/>
            <a:ext cx="11260467" cy="4862870"/>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磁路：磁通所通过的路径。</a:t>
            </a:r>
          </a:p>
          <a:p>
            <a:pPr indent="457200">
              <a:lnSpc>
                <a:spcPct val="150000"/>
              </a:lnSpc>
              <a:spcAft>
                <a:spcPts val="600"/>
              </a:spcAft>
            </a:pPr>
            <a:r>
              <a:rPr lang="zh-CN" altLang="zh-CN" kern="100" dirty="0">
                <a:latin typeface="+mn-ea"/>
                <a:cs typeface="Times New Roman" panose="02020603050405020304" pitchFamily="18" charset="0"/>
              </a:rPr>
              <a:t>是以高导磁性材料构成的使磁通被限制在结构所确定的路径之中的一种结构。和电流在电路中被导体所限制是极为相似 。</a:t>
            </a:r>
          </a:p>
          <a:p>
            <a:pPr indent="457200">
              <a:lnSpc>
                <a:spcPct val="150000"/>
              </a:lnSpc>
              <a:spcAft>
                <a:spcPts val="600"/>
              </a:spcAft>
            </a:pPr>
            <a:r>
              <a:rPr lang="zh-CN" altLang="zh-CN" kern="100" dirty="0">
                <a:latin typeface="+mn-ea"/>
                <a:cs typeface="Times New Roman" panose="02020603050405020304" pitchFamily="18" charset="0"/>
              </a:rPr>
              <a:t>铁心导磁率远大于空气 </a:t>
            </a:r>
            <a:r>
              <a:rPr lang="zh-CN" altLang="en-US" kern="100" dirty="0" smtClean="0">
                <a:latin typeface="+mn-ea"/>
                <a:cs typeface="Times New Roman" panose="02020603050405020304" pitchFamily="18" charset="0"/>
              </a:rPr>
              <a:t>，</a:t>
            </a:r>
            <a:r>
              <a:rPr lang="zh-CN" altLang="zh-CN" kern="100" dirty="0" smtClean="0">
                <a:latin typeface="+mn-ea"/>
                <a:cs typeface="Times New Roman" panose="02020603050405020304" pitchFamily="18" charset="0"/>
              </a:rPr>
              <a:t>磁力线</a:t>
            </a:r>
            <a:r>
              <a:rPr lang="zh-CN" altLang="zh-CN" kern="100" dirty="0">
                <a:latin typeface="+mn-ea"/>
                <a:cs typeface="Times New Roman" panose="02020603050405020304" pitchFamily="18" charset="0"/>
              </a:rPr>
              <a:t>几乎被限定在铁心规定的路径中 </a:t>
            </a:r>
            <a:r>
              <a:rPr lang="zh-CN" altLang="en-US" kern="100" dirty="0" smtClean="0">
                <a:latin typeface="+mn-ea"/>
                <a:cs typeface="Times New Roman" panose="02020603050405020304" pitchFamily="18" charset="0"/>
              </a:rPr>
              <a:t>，</a:t>
            </a:r>
            <a:r>
              <a:rPr lang="zh-CN" altLang="zh-CN" kern="100" dirty="0" smtClean="0">
                <a:latin typeface="+mn-ea"/>
                <a:cs typeface="Times New Roman" panose="02020603050405020304" pitchFamily="18" charset="0"/>
              </a:rPr>
              <a:t>铁心</a:t>
            </a:r>
            <a:r>
              <a:rPr lang="zh-CN" altLang="zh-CN" kern="100" dirty="0">
                <a:latin typeface="+mn-ea"/>
                <a:cs typeface="Times New Roman" panose="02020603050405020304" pitchFamily="18" charset="0"/>
              </a:rPr>
              <a:t>外部的磁力线</a:t>
            </a:r>
            <a:r>
              <a:rPr lang="zh-CN" altLang="zh-CN" kern="100" dirty="0" smtClean="0">
                <a:latin typeface="+mn-ea"/>
                <a:cs typeface="Times New Roman" panose="02020603050405020304" pitchFamily="18" charset="0"/>
              </a:rPr>
              <a:t>很少</a:t>
            </a:r>
            <a:r>
              <a:rPr lang="zh-CN" altLang="en-US" kern="100" dirty="0" smtClean="0">
                <a:latin typeface="+mn-ea"/>
                <a:cs typeface="Times New Roman" panose="02020603050405020304" pitchFamily="18" charset="0"/>
              </a:rPr>
              <a:t>。</a:t>
            </a:r>
            <a:endParaRPr lang="zh-CN" altLang="zh-CN" kern="100" dirty="0">
              <a:latin typeface="+mn-ea"/>
              <a:cs typeface="Times New Roman" panose="02020603050405020304" pitchFamily="18" charset="0"/>
            </a:endParaRPr>
          </a:p>
          <a:p>
            <a:pPr indent="457200">
              <a:lnSpc>
                <a:spcPct val="150000"/>
              </a:lnSpc>
              <a:spcAft>
                <a:spcPts val="600"/>
              </a:spcAft>
            </a:pPr>
            <a:r>
              <a:rPr lang="zh-CN" altLang="zh-CN" kern="100" dirty="0">
                <a:latin typeface="+mn-ea"/>
                <a:cs typeface="Times New Roman" panose="02020603050405020304" pitchFamily="18" charset="0"/>
              </a:rPr>
              <a:t>主磁路：主磁通所通过的路径。</a:t>
            </a:r>
          </a:p>
          <a:p>
            <a:pPr indent="457200">
              <a:lnSpc>
                <a:spcPct val="150000"/>
              </a:lnSpc>
              <a:spcAft>
                <a:spcPts val="600"/>
              </a:spcAft>
            </a:pPr>
            <a:r>
              <a:rPr lang="zh-CN" altLang="zh-CN" kern="100" dirty="0">
                <a:latin typeface="+mn-ea"/>
                <a:cs typeface="Times New Roman" panose="02020603050405020304" pitchFamily="18" charset="0"/>
              </a:rPr>
              <a:t>漏磁路：漏磁通所通过的路径。</a:t>
            </a:r>
          </a:p>
          <a:p>
            <a:pPr indent="457200">
              <a:lnSpc>
                <a:spcPct val="150000"/>
              </a:lnSpc>
              <a:spcAft>
                <a:spcPts val="600"/>
              </a:spcAft>
            </a:pPr>
            <a:r>
              <a:rPr lang="zh-CN" altLang="zh-CN" kern="100" dirty="0">
                <a:latin typeface="+mn-ea"/>
                <a:cs typeface="Times New Roman" panose="02020603050405020304" pitchFamily="18" charset="0"/>
              </a:rPr>
              <a:t>励磁线圈：用以激励磁路中磁通的载流线圈。</a:t>
            </a:r>
          </a:p>
          <a:p>
            <a:pPr indent="457200">
              <a:lnSpc>
                <a:spcPct val="150000"/>
              </a:lnSpc>
              <a:spcAft>
                <a:spcPts val="600"/>
              </a:spcAft>
            </a:pPr>
            <a:r>
              <a:rPr lang="zh-CN" altLang="zh-CN" kern="100" dirty="0">
                <a:latin typeface="+mn-ea"/>
                <a:cs typeface="Times New Roman" panose="02020603050405020304" pitchFamily="18" charset="0"/>
              </a:rPr>
              <a:t>励磁电流：励磁线圈中的电流。</a:t>
            </a:r>
          </a:p>
          <a:p>
            <a:pPr indent="457200">
              <a:lnSpc>
                <a:spcPct val="150000"/>
              </a:lnSpc>
              <a:spcAft>
                <a:spcPts val="600"/>
              </a:spcAft>
            </a:pPr>
            <a:r>
              <a:rPr lang="zh-CN" altLang="zh-CN" kern="100" dirty="0">
                <a:latin typeface="+mn-ea"/>
                <a:cs typeface="Times New Roman" panose="02020603050405020304" pitchFamily="18" charset="0"/>
              </a:rPr>
              <a:t>直流：直流磁路，例如</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直流电机。</a:t>
            </a:r>
          </a:p>
          <a:p>
            <a:pPr indent="457200">
              <a:lnSpc>
                <a:spcPct val="150000"/>
              </a:lnSpc>
              <a:spcAft>
                <a:spcPts val="600"/>
              </a:spcAft>
            </a:pPr>
            <a:r>
              <a:rPr lang="zh-CN" altLang="zh-CN" kern="100" dirty="0">
                <a:latin typeface="+mn-ea"/>
                <a:cs typeface="Times New Roman" panose="02020603050405020304" pitchFamily="18" charset="0"/>
              </a:rPr>
              <a:t>交流：交流磁路，例如</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变压器。</a:t>
            </a:r>
          </a:p>
        </p:txBody>
      </p:sp>
      <p:sp>
        <p:nvSpPr>
          <p:cNvPr id="11" name="TextBox 8">
            <a:extLst>
              <a:ext uri="{FF2B5EF4-FFF2-40B4-BE49-F238E27FC236}">
                <a16:creationId xmlns="" xmlns:a16="http://schemas.microsoft.com/office/drawing/2014/main" id="{6B099B05-5055-4F98-BFCC-EED86C641E3C}"/>
              </a:ext>
            </a:extLst>
          </p:cNvPr>
          <p:cNvSpPr txBox="1"/>
          <p:nvPr/>
        </p:nvSpPr>
        <p:spPr>
          <a:xfrm>
            <a:off x="1038416" y="181475"/>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电磁的四大定律</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矩形: 对角圆角 5">
            <a:extLst>
              <a:ext uri="{FF2B5EF4-FFF2-40B4-BE49-F238E27FC236}">
                <a16:creationId xmlns="" xmlns:a16="http://schemas.microsoft.com/office/drawing/2014/main" id="{043A41B4-A19B-4AB4-BB44-D8D2B35DF7E5}"/>
              </a:ext>
            </a:extLst>
          </p:cNvPr>
          <p:cNvSpPr/>
          <p:nvPr/>
        </p:nvSpPr>
        <p:spPr>
          <a:xfrm>
            <a:off x="8992237" y="174441"/>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4" name="矩形: 对角圆角 4">
            <a:extLst>
              <a:ext uri="{FF2B5EF4-FFF2-40B4-BE49-F238E27FC236}">
                <a16:creationId xmlns="" xmlns:a16="http://schemas.microsoft.com/office/drawing/2014/main" id="{B8B559B6-4187-48C0-953D-5A9ACD9D1FDC}"/>
              </a:ext>
            </a:extLst>
          </p:cNvPr>
          <p:cNvSpPr/>
          <p:nvPr/>
        </p:nvSpPr>
        <p:spPr>
          <a:xfrm>
            <a:off x="7960361" y="171654"/>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2455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4" name="矩形 13">
            <a:extLst>
              <a:ext uri="{FF2B5EF4-FFF2-40B4-BE49-F238E27FC236}">
                <a16:creationId xmlns="" xmlns:a16="http://schemas.microsoft.com/office/drawing/2014/main" id="{FE99BD28-8ED5-4D91-A99E-70FC4970EF45}"/>
              </a:ext>
            </a:extLst>
          </p:cNvPr>
          <p:cNvSpPr/>
          <p:nvPr/>
        </p:nvSpPr>
        <p:spPr>
          <a:xfrm>
            <a:off x="490494" y="934922"/>
            <a:ext cx="4025461" cy="507831"/>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磁路流向示意图如图</a:t>
            </a:r>
            <a:r>
              <a:rPr lang="en-US" altLang="zh-CN" kern="100" dirty="0">
                <a:latin typeface="+mn-ea"/>
                <a:cs typeface="Times New Roman" panose="02020603050405020304" pitchFamily="18" charset="0"/>
              </a:rPr>
              <a:t>2-1-13</a:t>
            </a:r>
            <a:r>
              <a:rPr lang="zh-CN" altLang="zh-CN" kern="100" dirty="0">
                <a:latin typeface="+mn-ea"/>
                <a:cs typeface="Times New Roman" panose="02020603050405020304" pitchFamily="18" charset="0"/>
              </a:rPr>
              <a:t>所示。</a:t>
            </a:r>
          </a:p>
        </p:txBody>
      </p:sp>
      <p:pic>
        <p:nvPicPr>
          <p:cNvPr id="15" name="图片 14">
            <a:extLst>
              <a:ext uri="{FF2B5EF4-FFF2-40B4-BE49-F238E27FC236}">
                <a16:creationId xmlns="" xmlns:a16="http://schemas.microsoft.com/office/drawing/2014/main" id="{50555648-EE36-4981-AB27-DE349B3430D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231536" y="1685148"/>
            <a:ext cx="6396990" cy="3417807"/>
          </a:xfrm>
          <a:prstGeom prst="rect">
            <a:avLst/>
          </a:prstGeom>
          <a:noFill/>
          <a:ln>
            <a:noFill/>
          </a:ln>
        </p:spPr>
      </p:pic>
      <p:sp>
        <p:nvSpPr>
          <p:cNvPr id="16" name="矩形 15">
            <a:extLst>
              <a:ext uri="{FF2B5EF4-FFF2-40B4-BE49-F238E27FC236}">
                <a16:creationId xmlns="" xmlns:a16="http://schemas.microsoft.com/office/drawing/2014/main" id="{9B0369EB-2076-498E-95F3-51866782368A}"/>
              </a:ext>
            </a:extLst>
          </p:cNvPr>
          <p:cNvSpPr/>
          <p:nvPr/>
        </p:nvSpPr>
        <p:spPr>
          <a:xfrm>
            <a:off x="5080460" y="5345350"/>
            <a:ext cx="3155031" cy="507831"/>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图</a:t>
            </a:r>
            <a:r>
              <a:rPr lang="en-US" altLang="zh-CN" kern="100" dirty="0">
                <a:latin typeface="+mn-ea"/>
                <a:cs typeface="Times New Roman" panose="02020603050405020304" pitchFamily="18" charset="0"/>
              </a:rPr>
              <a:t>2-1-13 </a:t>
            </a:r>
            <a:r>
              <a:rPr lang="zh-CN" altLang="zh-CN" kern="100" dirty="0">
                <a:latin typeface="+mn-ea"/>
                <a:cs typeface="Times New Roman" panose="02020603050405020304" pitchFamily="18" charset="0"/>
              </a:rPr>
              <a:t>磁路流向示意图</a:t>
            </a:r>
          </a:p>
        </p:txBody>
      </p:sp>
      <p:sp>
        <p:nvSpPr>
          <p:cNvPr id="13" name="TextBox 8">
            <a:extLst>
              <a:ext uri="{FF2B5EF4-FFF2-40B4-BE49-F238E27FC236}">
                <a16:creationId xmlns="" xmlns:a16="http://schemas.microsoft.com/office/drawing/2014/main" id="{6B099B05-5055-4F98-BFCC-EED86C641E3C}"/>
              </a:ext>
            </a:extLst>
          </p:cNvPr>
          <p:cNvSpPr txBox="1"/>
          <p:nvPr/>
        </p:nvSpPr>
        <p:spPr>
          <a:xfrm>
            <a:off x="1038416" y="181475"/>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电磁的四大定律</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7" name="矩形: 对角圆角 5">
            <a:extLst>
              <a:ext uri="{FF2B5EF4-FFF2-40B4-BE49-F238E27FC236}">
                <a16:creationId xmlns="" xmlns:a16="http://schemas.microsoft.com/office/drawing/2014/main" id="{043A41B4-A19B-4AB4-BB44-D8D2B35DF7E5}"/>
              </a:ext>
            </a:extLst>
          </p:cNvPr>
          <p:cNvSpPr/>
          <p:nvPr/>
        </p:nvSpPr>
        <p:spPr>
          <a:xfrm>
            <a:off x="8992237" y="174441"/>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8" name="矩形: 对角圆角 4">
            <a:extLst>
              <a:ext uri="{FF2B5EF4-FFF2-40B4-BE49-F238E27FC236}">
                <a16:creationId xmlns="" xmlns:a16="http://schemas.microsoft.com/office/drawing/2014/main" id="{B8B559B6-4187-48C0-953D-5A9ACD9D1FDC}"/>
              </a:ext>
            </a:extLst>
          </p:cNvPr>
          <p:cNvSpPr/>
          <p:nvPr/>
        </p:nvSpPr>
        <p:spPr>
          <a:xfrm>
            <a:off x="7960361" y="171654"/>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87188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矩形 1">
            <a:extLst>
              <a:ext uri="{FF2B5EF4-FFF2-40B4-BE49-F238E27FC236}">
                <a16:creationId xmlns="" xmlns:a16="http://schemas.microsoft.com/office/drawing/2014/main" id="{757BC55A-0BF3-4951-8609-3C8EB56AF8ED}"/>
              </a:ext>
            </a:extLst>
          </p:cNvPr>
          <p:cNvSpPr/>
          <p:nvPr/>
        </p:nvSpPr>
        <p:spPr>
          <a:xfrm>
            <a:off x="1038416" y="1116895"/>
            <a:ext cx="2262158" cy="507831"/>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对于均匀磁路：</a:t>
            </a:r>
          </a:p>
        </p:txBody>
      </p:sp>
      <p:pic>
        <p:nvPicPr>
          <p:cNvPr id="12" name="图片 11">
            <a:extLst>
              <a:ext uri="{FF2B5EF4-FFF2-40B4-BE49-F238E27FC236}">
                <a16:creationId xmlns="" xmlns:a16="http://schemas.microsoft.com/office/drawing/2014/main" id="{F9F163DA-5A36-487B-8661-F74111324EF7}"/>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0569" y="1522145"/>
            <a:ext cx="3275807" cy="966005"/>
          </a:xfrm>
          <a:prstGeom prst="rect">
            <a:avLst/>
          </a:prstGeom>
          <a:noFill/>
          <a:ln>
            <a:noFill/>
          </a:ln>
        </p:spPr>
      </p:pic>
      <p:pic>
        <p:nvPicPr>
          <p:cNvPr id="14" name="图片 13">
            <a:extLst>
              <a:ext uri="{FF2B5EF4-FFF2-40B4-BE49-F238E27FC236}">
                <a16:creationId xmlns="" xmlns:a16="http://schemas.microsoft.com/office/drawing/2014/main" id="{B56E711B-2418-49AA-81A2-3770A04B67FB}"/>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67633" y="2577871"/>
            <a:ext cx="1373867" cy="801666"/>
          </a:xfrm>
          <a:prstGeom prst="rect">
            <a:avLst/>
          </a:prstGeom>
          <a:noFill/>
          <a:ln>
            <a:noFill/>
          </a:ln>
        </p:spPr>
      </p:pic>
      <p:sp>
        <p:nvSpPr>
          <p:cNvPr id="11" name="矩形 10">
            <a:extLst>
              <a:ext uri="{FF2B5EF4-FFF2-40B4-BE49-F238E27FC236}">
                <a16:creationId xmlns="" xmlns:a16="http://schemas.microsoft.com/office/drawing/2014/main" id="{F428474F-6DEB-4DF8-93E3-9121733A0D79}"/>
              </a:ext>
            </a:extLst>
          </p:cNvPr>
          <p:cNvSpPr/>
          <p:nvPr/>
        </p:nvSpPr>
        <p:spPr>
          <a:xfrm>
            <a:off x="1085851" y="3392908"/>
            <a:ext cx="6096000" cy="1000274"/>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定义为磁路的磁阻。</a:t>
            </a:r>
          </a:p>
          <a:p>
            <a:pPr indent="457200">
              <a:lnSpc>
                <a:spcPct val="150000"/>
              </a:lnSpc>
              <a:spcAft>
                <a:spcPts val="600"/>
              </a:spcAft>
            </a:pPr>
            <a:r>
              <a:rPr lang="zh-CN" altLang="zh-CN" kern="100" dirty="0">
                <a:latin typeface="+mn-ea"/>
                <a:cs typeface="Times New Roman" panose="02020603050405020304" pitchFamily="18" charset="0"/>
              </a:rPr>
              <a:t>磁阻的倒数：称为磁导</a:t>
            </a:r>
          </a:p>
        </p:txBody>
      </p:sp>
      <p:pic>
        <p:nvPicPr>
          <p:cNvPr id="15" name="图片 14">
            <a:extLst>
              <a:ext uri="{FF2B5EF4-FFF2-40B4-BE49-F238E27FC236}">
                <a16:creationId xmlns="" xmlns:a16="http://schemas.microsoft.com/office/drawing/2014/main" id="{D2652AB4-0920-46D6-B0D5-5BF182441055}"/>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73493" y="4393182"/>
            <a:ext cx="1451164" cy="860554"/>
          </a:xfrm>
          <a:prstGeom prst="rect">
            <a:avLst/>
          </a:prstGeom>
          <a:noFill/>
          <a:ln>
            <a:noFill/>
          </a:ln>
        </p:spPr>
      </p:pic>
      <p:sp>
        <p:nvSpPr>
          <p:cNvPr id="16" name="矩形 15">
            <a:extLst>
              <a:ext uri="{FF2B5EF4-FFF2-40B4-BE49-F238E27FC236}">
                <a16:creationId xmlns="" xmlns:a16="http://schemas.microsoft.com/office/drawing/2014/main" id="{AE45EA81-1CF4-4DEE-A7D0-CB0FB7CAF2AE}"/>
              </a:ext>
            </a:extLst>
          </p:cNvPr>
          <p:cNvSpPr/>
          <p:nvPr/>
        </p:nvSpPr>
        <p:spPr>
          <a:xfrm>
            <a:off x="1207210" y="5522614"/>
            <a:ext cx="6244017" cy="507831"/>
          </a:xfrm>
          <a:prstGeom prst="rect">
            <a:avLst/>
          </a:prstGeom>
        </p:spPr>
        <p:txBody>
          <a:bodyPr wrap="square">
            <a:spAutoFit/>
          </a:bodyPr>
          <a:lstStyle/>
          <a:p>
            <a:pPr indent="457200">
              <a:lnSpc>
                <a:spcPct val="150000"/>
              </a:lnSpc>
              <a:spcAft>
                <a:spcPts val="600"/>
              </a:spcAft>
            </a:pPr>
            <a:r>
              <a:rPr lang="zh-CN" altLang="zh-CN" kern="100" dirty="0">
                <a:latin typeface="+mn-ea"/>
                <a:cs typeface="Times New Roman" panose="02020603050405020304" pitchFamily="18" charset="0"/>
              </a:rPr>
              <a:t>由于与电路的欧姆定律相似</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故又称为磁路的欧姆定律。</a:t>
            </a:r>
          </a:p>
        </p:txBody>
      </p:sp>
      <p:sp>
        <p:nvSpPr>
          <p:cNvPr id="17" name="TextBox 8">
            <a:extLst>
              <a:ext uri="{FF2B5EF4-FFF2-40B4-BE49-F238E27FC236}">
                <a16:creationId xmlns="" xmlns:a16="http://schemas.microsoft.com/office/drawing/2014/main" id="{6B099B05-5055-4F98-BFCC-EED86C641E3C}"/>
              </a:ext>
            </a:extLst>
          </p:cNvPr>
          <p:cNvSpPr txBox="1"/>
          <p:nvPr/>
        </p:nvSpPr>
        <p:spPr>
          <a:xfrm>
            <a:off x="1038416" y="181475"/>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电磁的四大定律</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8" name="矩形: 对角圆角 5">
            <a:extLst>
              <a:ext uri="{FF2B5EF4-FFF2-40B4-BE49-F238E27FC236}">
                <a16:creationId xmlns="" xmlns:a16="http://schemas.microsoft.com/office/drawing/2014/main" id="{043A41B4-A19B-4AB4-BB44-D8D2B35DF7E5}"/>
              </a:ext>
            </a:extLst>
          </p:cNvPr>
          <p:cNvSpPr/>
          <p:nvPr/>
        </p:nvSpPr>
        <p:spPr>
          <a:xfrm>
            <a:off x="8992237" y="174441"/>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实践技能</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9" name="矩形: 对角圆角 4">
            <a:extLst>
              <a:ext uri="{FF2B5EF4-FFF2-40B4-BE49-F238E27FC236}">
                <a16:creationId xmlns="" xmlns:a16="http://schemas.microsoft.com/office/drawing/2014/main" id="{B8B559B6-4187-48C0-953D-5A9ACD9D1FDC}"/>
              </a:ext>
            </a:extLst>
          </p:cNvPr>
          <p:cNvSpPr/>
          <p:nvPr/>
        </p:nvSpPr>
        <p:spPr>
          <a:xfrm>
            <a:off x="7960361" y="171654"/>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358942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a:extLst>
              <a:ext uri="{FF2B5EF4-FFF2-40B4-BE49-F238E27FC236}">
                <a16:creationId xmlns="" xmlns:a16="http://schemas.microsoft.com/office/drawing/2014/main" id="{36319103-5056-4DF0-BEF0-E18EF7EFDFFE}"/>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C8F06883-6FAE-46DF-8119-5CA6D3AB6BF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F5764A8-E5F9-4FA7-AD9F-163D22D133EC}"/>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3405111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a:extLst>
              <a:ext uri="{FF2B5EF4-FFF2-40B4-BE49-F238E27FC236}">
                <a16:creationId xmlns="" xmlns:a16="http://schemas.microsoft.com/office/drawing/2014/main" id="{87F54F14-2219-4BC2-83EC-23C8ABD6460E}"/>
              </a:ext>
            </a:extLst>
          </p:cNvPr>
          <p:cNvSpPr txBox="1"/>
          <p:nvPr/>
        </p:nvSpPr>
        <p:spPr>
          <a:xfrm>
            <a:off x="1229986" y="998015"/>
            <a:ext cx="7720012" cy="956609"/>
          </a:xfrm>
          <a:prstGeom prst="rect">
            <a:avLst/>
          </a:prstGeom>
          <a:noFill/>
        </p:spPr>
        <p:txBody>
          <a:bodyPr wrap="square" rtlCol="0">
            <a:spAutoFit/>
          </a:bodyPr>
          <a:lstStyle/>
          <a:p>
            <a:pPr>
              <a:lnSpc>
                <a:spcPct val="150000"/>
              </a:lnSpc>
              <a:spcAft>
                <a:spcPts val="600"/>
              </a:spcAft>
            </a:pPr>
            <a:r>
              <a:rPr lang="en-US" altLang="zh-CN" dirty="0">
                <a:ea typeface="微软雅黑" pitchFamily="34" charset="-122"/>
              </a:rPr>
              <a:t>1.</a:t>
            </a:r>
            <a:r>
              <a:rPr lang="zh-CN" altLang="zh-CN" dirty="0">
                <a:ea typeface="微软雅黑" pitchFamily="34" charset="-122"/>
              </a:rPr>
              <a:t>了解</a:t>
            </a:r>
            <a:r>
              <a:rPr lang="zh-CN" altLang="en-US" dirty="0">
                <a:ea typeface="微软雅黑" pitchFamily="34" charset="-122"/>
              </a:rPr>
              <a:t>电磁</a:t>
            </a:r>
            <a:r>
              <a:rPr lang="zh-CN" altLang="zh-CN" dirty="0">
                <a:ea typeface="微软雅黑" pitchFamily="34" charset="-122"/>
              </a:rPr>
              <a:t>的基本知识</a:t>
            </a:r>
          </a:p>
          <a:p>
            <a:pPr>
              <a:lnSpc>
                <a:spcPct val="150000"/>
              </a:lnSpc>
              <a:spcAft>
                <a:spcPts val="600"/>
              </a:spcAft>
            </a:pPr>
            <a:r>
              <a:rPr lang="en-US" altLang="zh-CN" dirty="0">
                <a:ea typeface="微软雅黑" pitchFamily="34" charset="-122"/>
              </a:rPr>
              <a:t>2.</a:t>
            </a:r>
            <a:r>
              <a:rPr lang="zh-CN" altLang="zh-CN" dirty="0">
                <a:ea typeface="微软雅黑" pitchFamily="34" charset="-122"/>
              </a:rPr>
              <a:t>掌握</a:t>
            </a:r>
            <a:r>
              <a:rPr lang="zh-CN" altLang="en-US" dirty="0">
                <a:ea typeface="微软雅黑" pitchFamily="34" charset="-122"/>
              </a:rPr>
              <a:t>了电磁的定律</a:t>
            </a:r>
            <a:endParaRPr lang="zh-CN" altLang="zh-CN" dirty="0">
              <a:ea typeface="微软雅黑" pitchFamily="34" charset="-122"/>
            </a:endParaRPr>
          </a:p>
        </p:txBody>
      </p:sp>
      <p:graphicFrame>
        <p:nvGraphicFramePr>
          <p:cNvPr id="14" name="表格 13">
            <a:extLst>
              <a:ext uri="{FF2B5EF4-FFF2-40B4-BE49-F238E27FC236}">
                <a16:creationId xmlns="" xmlns:a16="http://schemas.microsoft.com/office/drawing/2014/main" id="{D47A81D8-0FEE-4650-8128-AB76850B5588}"/>
              </a:ext>
            </a:extLst>
          </p:cNvPr>
          <p:cNvGraphicFramePr>
            <a:graphicFrameLocks noGrp="1"/>
          </p:cNvGraphicFramePr>
          <p:nvPr>
            <p:extLst>
              <p:ext uri="{D42A27DB-BD31-4B8C-83A1-F6EECF244321}">
                <p14:modId xmlns:p14="http://schemas.microsoft.com/office/powerpoint/2010/main" val="452381254"/>
              </p:ext>
            </p:extLst>
          </p:nvPr>
        </p:nvGraphicFramePr>
        <p:xfrm>
          <a:off x="1229986" y="2387688"/>
          <a:ext cx="9550751" cy="3541799"/>
        </p:xfrm>
        <a:graphic>
          <a:graphicData uri="http://schemas.openxmlformats.org/drawingml/2006/table">
            <a:tbl>
              <a:tblPr firstRow="1" firstCol="1" bandRow="1">
                <a:tableStyleId>{ED083AE6-46FA-4A59-8FB0-9F97EB10719F}</a:tableStyleId>
              </a:tblPr>
              <a:tblGrid>
                <a:gridCol w="999883">
                  <a:extLst>
                    <a:ext uri="{9D8B030D-6E8A-4147-A177-3AD203B41FA5}">
                      <a16:colId xmlns="" xmlns:a16="http://schemas.microsoft.com/office/drawing/2014/main" val="20000"/>
                    </a:ext>
                  </a:extLst>
                </a:gridCol>
                <a:gridCol w="1610537">
                  <a:extLst>
                    <a:ext uri="{9D8B030D-6E8A-4147-A177-3AD203B41FA5}">
                      <a16:colId xmlns="" xmlns:a16="http://schemas.microsoft.com/office/drawing/2014/main" val="20001"/>
                    </a:ext>
                  </a:extLst>
                </a:gridCol>
                <a:gridCol w="3283115">
                  <a:extLst>
                    <a:ext uri="{9D8B030D-6E8A-4147-A177-3AD203B41FA5}">
                      <a16:colId xmlns="" xmlns:a16="http://schemas.microsoft.com/office/drawing/2014/main" val="20002"/>
                    </a:ext>
                  </a:extLst>
                </a:gridCol>
                <a:gridCol w="1219072">
                  <a:extLst>
                    <a:ext uri="{9D8B030D-6E8A-4147-A177-3AD203B41FA5}">
                      <a16:colId xmlns="" xmlns:a16="http://schemas.microsoft.com/office/drawing/2014/main" val="20003"/>
                    </a:ext>
                  </a:extLst>
                </a:gridCol>
                <a:gridCol w="1219072">
                  <a:extLst>
                    <a:ext uri="{9D8B030D-6E8A-4147-A177-3AD203B41FA5}">
                      <a16:colId xmlns="" xmlns:a16="http://schemas.microsoft.com/office/drawing/2014/main" val="20004"/>
                    </a:ext>
                  </a:extLst>
                </a:gridCol>
                <a:gridCol w="1219072">
                  <a:extLst>
                    <a:ext uri="{9D8B030D-6E8A-4147-A177-3AD203B41FA5}">
                      <a16:colId xmlns="" xmlns:a16="http://schemas.microsoft.com/office/drawing/2014/main" val="20005"/>
                    </a:ext>
                  </a:extLst>
                </a:gridCol>
              </a:tblGrid>
              <a:tr h="80843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extLst>
                  <a:ext uri="{0D108BD9-81ED-4DB2-BD59-A6C34878D82A}">
                    <a16:rowId xmlns="" xmlns:a16="http://schemas.microsoft.com/office/drawing/2014/main" val="10000"/>
                  </a:ext>
                </a:extLst>
              </a:tr>
              <a:tr h="1140646">
                <a:tc rowSpan="2">
                  <a:txBody>
                    <a:bodyPr/>
                    <a:lstStyle/>
                    <a:p>
                      <a:pPr marL="0" indent="127000" algn="ctr" defTabSz="914400" rtl="0" eaLnBrk="1" latinLnBrk="0" hangingPunct="1">
                        <a:lnSpc>
                          <a:spcPct val="150000"/>
                        </a:lnSpc>
                        <a:spcAft>
                          <a:spcPts val="0"/>
                        </a:spcAft>
                      </a:pPr>
                      <a:r>
                        <a:rPr lang="zh-CN" alt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任务一：电磁的基本知识</a:t>
                      </a:r>
                      <a:endParaRPr lang="zh-CN" altLang="en-US"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操作评价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r>
                        <a:rPr lang="en-US"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了解电磁的基本知识</a:t>
                      </a:r>
                    </a:p>
                    <a:p>
                      <a:r>
                        <a:rPr lang="en-US"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掌握电磁的定律。</a:t>
                      </a:r>
                      <a:endPar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40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1"/>
                  </a:ext>
                </a:extLst>
              </a:tr>
              <a:tr h="1021590">
                <a:tc vMerge="1">
                  <a:txBody>
                    <a:bodyPr/>
                    <a:lstStyle/>
                    <a:p>
                      <a:endParaRPr lang="zh-CN" altLang="en-US"/>
                    </a:p>
                  </a:txBody>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成果评价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r>
                        <a:rPr lang="en-US"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能够掌握电动势产生方法及电磁感应的方式。</a:t>
                      </a:r>
                    </a:p>
                    <a:p>
                      <a:r>
                        <a:rPr lang="en-US"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能够掌握安培环路、法拉第电磁感应、电磁力、磁路的欧姆定律等四种电磁基本定律。。</a:t>
                      </a:r>
                      <a:endPar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60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2"/>
                  </a:ext>
                </a:extLst>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7974335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a:extLst>
              <a:ext uri="{FF2B5EF4-FFF2-40B4-BE49-F238E27FC236}">
                <a16:creationId xmlns="" xmlns:a16="http://schemas.microsoft.com/office/drawing/2014/main" id="{A2F815FD-BDC4-4F17-9774-BCA32C0B7032}"/>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EBEA8155-8DE6-4794-828D-213564FAA3AE}"/>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6ED998B1-8F4C-4F32-B6DF-31C58AF0DDEE}"/>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3282983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a:extLst>
              <a:ext uri="{FF2B5EF4-FFF2-40B4-BE49-F238E27FC236}">
                <a16:creationId xmlns="" xmlns:a16="http://schemas.microsoft.com/office/drawing/2014/main" id="{2D966BEC-AA77-4BC3-9A76-7AC115470CF6}"/>
              </a:ext>
            </a:extLst>
          </p:cNvPr>
          <p:cNvSpPr/>
          <p:nvPr/>
        </p:nvSpPr>
        <p:spPr>
          <a:xfrm>
            <a:off x="915375" y="1076325"/>
            <a:ext cx="349152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itchFamily="34" charset="-122"/>
                <a:ea typeface="微软雅黑" pitchFamily="34" charset="-122"/>
              </a:rPr>
              <a:t>1</a:t>
            </a:r>
            <a:r>
              <a:rPr lang="zh-CN" altLang="en-US" b="1" dirty="0" smtClean="0">
                <a:solidFill>
                  <a:schemeClr val="bg1"/>
                </a:solidFill>
                <a:latin typeface="微软雅黑" pitchFamily="34" charset="-122"/>
                <a:ea typeface="微软雅黑" pitchFamily="34" charset="-122"/>
              </a:rPr>
              <a:t>、磁路的基尔霍夫第一定律</a:t>
            </a:r>
            <a:endParaRPr lang="zh-CN" altLang="en-US" b="1" dirty="0">
              <a:solidFill>
                <a:schemeClr val="bg1"/>
              </a:solidFill>
              <a:latin typeface="微软雅黑" pitchFamily="34" charset="-122"/>
              <a:ea typeface="微软雅黑" pitchFamily="34" charset="-122"/>
            </a:endParaRPr>
          </a:p>
        </p:txBody>
      </p:sp>
      <p:cxnSp>
        <p:nvCxnSpPr>
          <p:cNvPr id="47" name="直接连接符 46">
            <a:extLst>
              <a:ext uri="{FF2B5EF4-FFF2-40B4-BE49-F238E27FC236}">
                <a16:creationId xmlns="" xmlns:a16="http://schemas.microsoft.com/office/drawing/2014/main" id="{36FAB3D4-22F4-4FAB-8759-B7590329ECCD}"/>
              </a:ext>
            </a:extLst>
          </p:cNvPr>
          <p:cNvCxnSpPr/>
          <p:nvPr/>
        </p:nvCxnSpPr>
        <p:spPr>
          <a:xfrm flipV="1">
            <a:off x="4559300" y="1276350"/>
            <a:ext cx="6975475" cy="635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53"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6" name="矩形 25">
            <a:extLst>
              <a:ext uri="{FF2B5EF4-FFF2-40B4-BE49-F238E27FC236}">
                <a16:creationId xmlns="" xmlns:a16="http://schemas.microsoft.com/office/drawing/2014/main" id="{FA6A9C6F-9DCB-4EEC-981D-9CED649F07F2}"/>
              </a:ext>
            </a:extLst>
          </p:cNvPr>
          <p:cNvSpPr/>
          <p:nvPr/>
        </p:nvSpPr>
        <p:spPr>
          <a:xfrm>
            <a:off x="982022" y="1715456"/>
            <a:ext cx="10552753" cy="1985159"/>
          </a:xfrm>
          <a:prstGeom prst="rect">
            <a:avLst/>
          </a:prstGeom>
        </p:spPr>
        <p:txBody>
          <a:bodyPr wrap="square">
            <a:spAutoFit/>
          </a:bodyPr>
          <a:lstStyle/>
          <a:p>
            <a:pPr indent="457200">
              <a:lnSpc>
                <a:spcPct val="150000"/>
              </a:lnSpc>
              <a:spcAft>
                <a:spcPts val="600"/>
              </a:spcAft>
            </a:pPr>
            <a:r>
              <a:rPr lang="zh-CN" altLang="en-US" kern="100" dirty="0">
                <a:latin typeface="+mn-ea"/>
                <a:cs typeface="Times New Roman" panose="02020603050405020304" pitchFamily="18" charset="0"/>
              </a:rPr>
              <a:t>通过任意闭合曲面S 的净磁通量必定恒为</a:t>
            </a:r>
            <a:r>
              <a:rPr lang="zh-CN" altLang="en-US" kern="100" dirty="0" smtClean="0">
                <a:latin typeface="+mn-ea"/>
                <a:cs typeface="Times New Roman" panose="02020603050405020304" pitchFamily="18" charset="0"/>
              </a:rPr>
              <a:t>零。</a:t>
            </a:r>
          </a:p>
          <a:p>
            <a:pPr indent="457200">
              <a:lnSpc>
                <a:spcPct val="150000"/>
              </a:lnSpc>
              <a:spcAft>
                <a:spcPts val="600"/>
              </a:spcAft>
            </a:pPr>
            <a:r>
              <a:rPr lang="zh-CN" altLang="en-US" kern="100" dirty="0" smtClean="0">
                <a:latin typeface="+mn-ea"/>
                <a:cs typeface="Times New Roman" panose="02020603050405020304" pitchFamily="18" charset="0"/>
              </a:rPr>
              <a:t>自然界不存在独立的磁场源。磁场</a:t>
            </a:r>
            <a:r>
              <a:rPr lang="zh-CN" altLang="en-US" kern="100" dirty="0">
                <a:latin typeface="+mn-ea"/>
                <a:cs typeface="Times New Roman" panose="02020603050405020304" pitchFamily="18" charset="0"/>
              </a:rPr>
              <a:t>中，磁力线通过任意闭合面后必然会从相反方向再次通过。</a:t>
            </a:r>
          </a:p>
          <a:p>
            <a:pPr indent="457200">
              <a:lnSpc>
                <a:spcPct val="150000"/>
              </a:lnSpc>
              <a:spcAft>
                <a:spcPts val="600"/>
              </a:spcAft>
            </a:pPr>
            <a:r>
              <a:rPr lang="zh-CN" altLang="en-US" kern="100" dirty="0">
                <a:latin typeface="+mn-ea"/>
                <a:cs typeface="Times New Roman" panose="02020603050405020304" pitchFamily="18" charset="0"/>
              </a:rPr>
              <a:t>磁力线是闭合的！</a:t>
            </a:r>
          </a:p>
          <a:p>
            <a:pPr indent="457200">
              <a:lnSpc>
                <a:spcPct val="150000"/>
              </a:lnSpc>
              <a:spcAft>
                <a:spcPts val="600"/>
              </a:spcAft>
            </a:pPr>
            <a:endParaRPr lang="zh-CN" altLang="zh-CN" kern="100" dirty="0">
              <a:latin typeface="+mn-ea"/>
              <a:cs typeface="Times New Roman" panose="02020603050405020304" pitchFamily="18" charset="0"/>
            </a:endParaRPr>
          </a:p>
        </p:txBody>
      </p:sp>
      <p:graphicFrame>
        <p:nvGraphicFramePr>
          <p:cNvPr id="30" name="Object 3"/>
          <p:cNvGraphicFramePr>
            <a:graphicFrameLocks noChangeAspect="1"/>
          </p:cNvGraphicFramePr>
          <p:nvPr>
            <p:extLst>
              <p:ext uri="{D42A27DB-BD31-4B8C-83A1-F6EECF244321}">
                <p14:modId xmlns:p14="http://schemas.microsoft.com/office/powerpoint/2010/main" val="948818873"/>
              </p:ext>
            </p:extLst>
          </p:nvPr>
        </p:nvGraphicFramePr>
        <p:xfrm>
          <a:off x="3681405" y="2796551"/>
          <a:ext cx="4191000" cy="893762"/>
        </p:xfrm>
        <a:graphic>
          <a:graphicData uri="http://schemas.openxmlformats.org/presentationml/2006/ole">
            <mc:AlternateContent xmlns:mc="http://schemas.openxmlformats.org/markup-compatibility/2006">
              <mc:Choice xmlns:v="urn:schemas-microsoft-com:vml" Requires="v">
                <p:oleObj spid="_x0000_s4104" r:id="rId4" imgW="1121811" imgH="382645" progId="Equation.DSMT4">
                  <p:embed/>
                </p:oleObj>
              </mc:Choice>
              <mc:Fallback>
                <p:oleObj r:id="rId4" imgW="1121811" imgH="382645"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81405" y="2796551"/>
                        <a:ext cx="4191000" cy="893762"/>
                      </a:xfrm>
                      <a:prstGeom prst="rect">
                        <a:avLst/>
                      </a:prstGeom>
                      <a:solidFill>
                        <a:srgbClr val="FFFF99"/>
                      </a:solidFill>
                      <a:ln w="28575" cmpd="sng">
                        <a:noFill/>
                        <a:miter lim="800000"/>
                        <a:headEnd/>
                        <a:tailEnd/>
                      </a:ln>
                      <a:effectLst/>
                    </p:spPr>
                  </p:pic>
                </p:oleObj>
              </mc:Fallback>
            </mc:AlternateContent>
          </a:graphicData>
        </a:graphic>
      </p:graphicFrame>
      <p:pic>
        <p:nvPicPr>
          <p:cNvPr id="31"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a:xfrm>
            <a:off x="1705761" y="3690313"/>
            <a:ext cx="4952215" cy="2772113"/>
          </a:xfrm>
          <a:prstGeom prst="rect">
            <a:avLst/>
          </a:prstGeom>
          <a:noFill/>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graphicFrame>
        <p:nvGraphicFramePr>
          <p:cNvPr id="55" name="Object 6"/>
          <p:cNvGraphicFramePr>
            <a:graphicFrameLocks noChangeAspect="1"/>
          </p:cNvGraphicFramePr>
          <p:nvPr>
            <p:extLst>
              <p:ext uri="{D42A27DB-BD31-4B8C-83A1-F6EECF244321}">
                <p14:modId xmlns:p14="http://schemas.microsoft.com/office/powerpoint/2010/main" val="3578080013"/>
              </p:ext>
            </p:extLst>
          </p:nvPr>
        </p:nvGraphicFramePr>
        <p:xfrm>
          <a:off x="6828627" y="4235795"/>
          <a:ext cx="3641725" cy="720725"/>
        </p:xfrm>
        <a:graphic>
          <a:graphicData uri="http://schemas.openxmlformats.org/presentationml/2006/ole">
            <mc:AlternateContent xmlns:mc="http://schemas.openxmlformats.org/markup-compatibility/2006">
              <mc:Choice xmlns:v="urn:schemas-microsoft-com:vml" Requires="v">
                <p:oleObj spid="_x0000_s4105" r:id="rId7" imgW="1158027" imgH="229315" progId="Equation.3">
                  <p:embed/>
                </p:oleObj>
              </mc:Choice>
              <mc:Fallback>
                <p:oleObj r:id="rId7" imgW="1158027" imgH="229315"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28627" y="4235795"/>
                        <a:ext cx="3641725" cy="720725"/>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6" name="Object 7"/>
          <p:cNvGraphicFramePr>
            <a:graphicFrameLocks noChangeAspect="1"/>
          </p:cNvGraphicFramePr>
          <p:nvPr>
            <p:extLst>
              <p:ext uri="{D42A27DB-BD31-4B8C-83A1-F6EECF244321}">
                <p14:modId xmlns:p14="http://schemas.microsoft.com/office/powerpoint/2010/main" val="784491246"/>
              </p:ext>
            </p:extLst>
          </p:nvPr>
        </p:nvGraphicFramePr>
        <p:xfrm>
          <a:off x="7958801" y="5276850"/>
          <a:ext cx="1570038" cy="682625"/>
        </p:xfrm>
        <a:graphic>
          <a:graphicData uri="http://schemas.openxmlformats.org/presentationml/2006/ole">
            <mc:AlternateContent xmlns:mc="http://schemas.openxmlformats.org/markup-compatibility/2006">
              <mc:Choice xmlns:v="urn:schemas-microsoft-com:vml" Requires="v">
                <p:oleObj spid="_x0000_s4106" r:id="rId9" imgW="585025" imgH="254538" progId="Equation.3">
                  <p:embed/>
                </p:oleObj>
              </mc:Choice>
              <mc:Fallback>
                <p:oleObj r:id="rId9" imgW="585025" imgH="254538"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58801" y="5276850"/>
                        <a:ext cx="1570038" cy="682625"/>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3347545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10982039" y="14639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9069419" y="15501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4" name="矩形: 剪去对角 1">
            <a:extLst>
              <a:ext uri="{FF2B5EF4-FFF2-40B4-BE49-F238E27FC236}">
                <a16:creationId xmlns="" xmlns:a16="http://schemas.microsoft.com/office/drawing/2014/main" id="{2D966BEC-AA77-4BC3-9A76-7AC115470CF6}"/>
              </a:ext>
            </a:extLst>
          </p:cNvPr>
          <p:cNvSpPr/>
          <p:nvPr/>
        </p:nvSpPr>
        <p:spPr>
          <a:xfrm>
            <a:off x="915375" y="1076325"/>
            <a:ext cx="349152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2</a:t>
            </a:r>
            <a:r>
              <a:rPr lang="zh-CN" altLang="en-US" b="1" dirty="0" smtClean="0">
                <a:solidFill>
                  <a:schemeClr val="bg1"/>
                </a:solidFill>
                <a:latin typeface="微软雅黑" pitchFamily="34" charset="-122"/>
                <a:ea typeface="微软雅黑" pitchFamily="34" charset="-122"/>
              </a:rPr>
              <a:t>、磁路的基尔霍夫第二定律</a:t>
            </a:r>
            <a:endParaRPr lang="zh-CN" altLang="en-US" b="1" dirty="0">
              <a:solidFill>
                <a:schemeClr val="bg1"/>
              </a:solidFill>
              <a:latin typeface="微软雅黑" pitchFamily="34" charset="-122"/>
              <a:ea typeface="微软雅黑" pitchFamily="34" charset="-122"/>
            </a:endParaRPr>
          </a:p>
        </p:txBody>
      </p:sp>
      <p:cxnSp>
        <p:nvCxnSpPr>
          <p:cNvPr id="15" name="直接连接符 14">
            <a:extLst>
              <a:ext uri="{FF2B5EF4-FFF2-40B4-BE49-F238E27FC236}">
                <a16:creationId xmlns="" xmlns:a16="http://schemas.microsoft.com/office/drawing/2014/main" id="{36FAB3D4-22F4-4FAB-8759-B7590329ECCD}"/>
              </a:ext>
            </a:extLst>
          </p:cNvPr>
          <p:cNvCxnSpPr/>
          <p:nvPr/>
        </p:nvCxnSpPr>
        <p:spPr>
          <a:xfrm flipV="1">
            <a:off x="4559300" y="1276350"/>
            <a:ext cx="6975475" cy="635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 xmlns:a16="http://schemas.microsoft.com/office/drawing/2014/main" id="{FA6A9C6F-9DCB-4EEC-981D-9CED649F07F2}"/>
              </a:ext>
            </a:extLst>
          </p:cNvPr>
          <p:cNvSpPr/>
          <p:nvPr/>
        </p:nvSpPr>
        <p:spPr>
          <a:xfrm>
            <a:off x="982022" y="1782340"/>
            <a:ext cx="10552753" cy="1000274"/>
          </a:xfrm>
          <a:prstGeom prst="rect">
            <a:avLst/>
          </a:prstGeom>
        </p:spPr>
        <p:txBody>
          <a:bodyPr wrap="square">
            <a:spAutoFit/>
          </a:bodyPr>
          <a:lstStyle/>
          <a:p>
            <a:pPr indent="457200">
              <a:lnSpc>
                <a:spcPct val="150000"/>
              </a:lnSpc>
              <a:spcAft>
                <a:spcPts val="600"/>
              </a:spcAft>
            </a:pPr>
            <a:r>
              <a:rPr lang="zh-CN" altLang="en-US" kern="100" dirty="0" smtClean="0">
                <a:latin typeface="+mn-ea"/>
                <a:cs typeface="Times New Roman" panose="02020603050405020304" pitchFamily="18" charset="0"/>
              </a:rPr>
              <a:t>作用</a:t>
            </a:r>
            <a:r>
              <a:rPr lang="zh-CN" altLang="en-US" kern="100" dirty="0">
                <a:latin typeface="+mn-ea"/>
                <a:cs typeface="Times New Roman" panose="02020603050405020304" pitchFamily="18" charset="0"/>
              </a:rPr>
              <a:t>在任何闭合磁路的总磁动势恒等于各段磁路磁位降的</a:t>
            </a:r>
            <a:r>
              <a:rPr lang="zh-CN" altLang="en-US" kern="100" dirty="0" smtClean="0">
                <a:latin typeface="+mn-ea"/>
                <a:cs typeface="Times New Roman" panose="02020603050405020304" pitchFamily="18" charset="0"/>
              </a:rPr>
              <a:t>代数和。</a:t>
            </a:r>
            <a:endParaRPr lang="en-US" altLang="zh-CN" kern="100" dirty="0" smtClean="0">
              <a:latin typeface="+mn-ea"/>
              <a:cs typeface="Times New Roman" panose="02020603050405020304" pitchFamily="18" charset="0"/>
            </a:endParaRPr>
          </a:p>
          <a:p>
            <a:pPr indent="457200">
              <a:lnSpc>
                <a:spcPct val="150000"/>
              </a:lnSpc>
              <a:spcAft>
                <a:spcPts val="600"/>
              </a:spcAft>
            </a:pPr>
            <a:r>
              <a:rPr lang="zh-CN" altLang="zh-CN" kern="100" dirty="0">
                <a:latin typeface="+mn-ea"/>
                <a:cs typeface="Times New Roman" panose="02020603050405020304" pitchFamily="18" charset="0"/>
              </a:rPr>
              <a:t>磁路由不同材料或不同长度和截面积的 n 段组成，</a:t>
            </a:r>
            <a:r>
              <a:rPr lang="zh-CN" altLang="zh-CN" kern="100" dirty="0" smtClean="0">
                <a:latin typeface="+mn-ea"/>
                <a:cs typeface="Times New Roman" panose="02020603050405020304" pitchFamily="18" charset="0"/>
              </a:rPr>
              <a:t>则</a:t>
            </a:r>
            <a:endParaRPr lang="zh-CN" altLang="zh-CN" kern="100" dirty="0">
              <a:latin typeface="+mn-ea"/>
              <a:cs typeface="Times New Roman" panose="02020603050405020304" pitchFamily="18" charset="0"/>
            </a:endParaRPr>
          </a:p>
        </p:txBody>
      </p:sp>
      <p:graphicFrame>
        <p:nvGraphicFramePr>
          <p:cNvPr id="17" name="Object 3"/>
          <p:cNvGraphicFramePr>
            <a:graphicFrameLocks noChangeAspect="1"/>
          </p:cNvGraphicFramePr>
          <p:nvPr>
            <p:extLst>
              <p:ext uri="{D42A27DB-BD31-4B8C-83A1-F6EECF244321}">
                <p14:modId xmlns:p14="http://schemas.microsoft.com/office/powerpoint/2010/main" val="1512852326"/>
              </p:ext>
            </p:extLst>
          </p:nvPr>
        </p:nvGraphicFramePr>
        <p:xfrm>
          <a:off x="3149600" y="3154811"/>
          <a:ext cx="6255949" cy="526602"/>
        </p:xfrm>
        <a:graphic>
          <a:graphicData uri="http://schemas.openxmlformats.org/presentationml/2006/ole">
            <mc:AlternateContent xmlns:mc="http://schemas.openxmlformats.org/markup-compatibility/2006">
              <mc:Choice xmlns:v="urn:schemas-microsoft-com:vml" Requires="v">
                <p:oleObj spid="_x0000_s5128" name="公式" r:id="rId4" imgW="2298600" imgH="164880" progId="Equation.3">
                  <p:embed/>
                </p:oleObj>
              </mc:Choice>
              <mc:Fallback>
                <p:oleObj name="公式" r:id="rId4" imgW="2298600" imgH="164880" progId="Equation.3">
                  <p:embed/>
                  <p:pic>
                    <p:nvPicPr>
                      <p:cNvPr id="0" name=""/>
                      <p:cNvPicPr>
                        <a:picLocks noChangeAspect="1" noChangeArrowheads="1"/>
                      </p:cNvPicPr>
                      <p:nvPr/>
                    </p:nvPicPr>
                    <p:blipFill>
                      <a:blip r:embed="rId5"/>
                      <a:srcRect/>
                      <a:stretch>
                        <a:fillRect/>
                      </a:stretch>
                    </p:blipFill>
                    <p:spPr bwMode="auto">
                      <a:xfrm>
                        <a:off x="3149600" y="3154811"/>
                        <a:ext cx="6255949" cy="526602"/>
                      </a:xfrm>
                      <a:prstGeom prst="rect">
                        <a:avLst/>
                      </a:prstGeom>
                      <a:solidFill>
                        <a:schemeClr val="bg1"/>
                      </a:solidFill>
                      <a:ln>
                        <a:noFill/>
                      </a:ln>
                      <a:effectLst/>
                    </p:spPr>
                  </p:pic>
                </p:oleObj>
              </mc:Fallback>
            </mc:AlternateContent>
          </a:graphicData>
        </a:graphic>
      </p:graphicFrame>
      <p:graphicFrame>
        <p:nvGraphicFramePr>
          <p:cNvPr id="18" name="Object 4"/>
          <p:cNvGraphicFramePr>
            <a:graphicFrameLocks noChangeAspect="1"/>
          </p:cNvGraphicFramePr>
          <p:nvPr>
            <p:extLst>
              <p:ext uri="{D42A27DB-BD31-4B8C-83A1-F6EECF244321}">
                <p14:modId xmlns:p14="http://schemas.microsoft.com/office/powerpoint/2010/main" val="2803216322"/>
              </p:ext>
            </p:extLst>
          </p:nvPr>
        </p:nvGraphicFramePr>
        <p:xfrm>
          <a:off x="4470401" y="3805238"/>
          <a:ext cx="2190750" cy="838200"/>
        </p:xfrm>
        <a:graphic>
          <a:graphicData uri="http://schemas.openxmlformats.org/presentationml/2006/ole">
            <mc:AlternateContent xmlns:mc="http://schemas.openxmlformats.org/markup-compatibility/2006">
              <mc:Choice xmlns:v="urn:schemas-microsoft-com:vml" Requires="v">
                <p:oleObj spid="_x0000_s5129" name="公式" r:id="rId6" imgW="952200" imgH="444240" progId="Equation.3">
                  <p:embed/>
                </p:oleObj>
              </mc:Choice>
              <mc:Fallback>
                <p:oleObj name="公式" r:id="rId6" imgW="952200" imgH="444240" progId="Equation.3">
                  <p:embed/>
                  <p:pic>
                    <p:nvPicPr>
                      <p:cNvPr id="0" name=""/>
                      <p:cNvPicPr>
                        <a:picLocks noChangeAspect="1" noChangeArrowheads="1"/>
                      </p:cNvPicPr>
                      <p:nvPr/>
                    </p:nvPicPr>
                    <p:blipFill>
                      <a:blip r:embed="rId7"/>
                      <a:srcRect/>
                      <a:stretch>
                        <a:fillRect/>
                      </a:stretch>
                    </p:blipFill>
                    <p:spPr bwMode="auto">
                      <a:xfrm>
                        <a:off x="4470401" y="3805238"/>
                        <a:ext cx="2190750" cy="838200"/>
                      </a:xfrm>
                      <a:prstGeom prst="rect">
                        <a:avLst/>
                      </a:prstGeom>
                      <a:solidFill>
                        <a:schemeClr val="bg1"/>
                      </a:solidFill>
                      <a:ln>
                        <a:noFill/>
                      </a:ln>
                      <a:effectLst/>
                    </p:spPr>
                  </p:pic>
                </p:oleObj>
              </mc:Fallback>
            </mc:AlternateContent>
          </a:graphicData>
        </a:graphic>
      </p:graphicFrame>
      <p:graphicFrame>
        <p:nvGraphicFramePr>
          <p:cNvPr id="19" name="Object 5"/>
          <p:cNvGraphicFramePr>
            <a:graphicFrameLocks noChangeAspect="1"/>
          </p:cNvGraphicFramePr>
          <p:nvPr>
            <p:extLst>
              <p:ext uri="{D42A27DB-BD31-4B8C-83A1-F6EECF244321}">
                <p14:modId xmlns:p14="http://schemas.microsoft.com/office/powerpoint/2010/main" val="2752152373"/>
              </p:ext>
            </p:extLst>
          </p:nvPr>
        </p:nvGraphicFramePr>
        <p:xfrm>
          <a:off x="3332162" y="4767263"/>
          <a:ext cx="2420938" cy="511171"/>
        </p:xfrm>
        <a:graphic>
          <a:graphicData uri="http://schemas.openxmlformats.org/presentationml/2006/ole">
            <mc:AlternateContent xmlns:mc="http://schemas.openxmlformats.org/markup-compatibility/2006">
              <mc:Choice xmlns:v="urn:schemas-microsoft-com:vml" Requires="v">
                <p:oleObj spid="_x0000_s5130" name="公式" r:id="rId8" imgW="952200" imgH="190440" progId="Equation.3">
                  <p:embed/>
                </p:oleObj>
              </mc:Choice>
              <mc:Fallback>
                <p:oleObj name="公式" r:id="rId8" imgW="952200" imgH="190440" progId="Equation.3">
                  <p:embed/>
                  <p:pic>
                    <p:nvPicPr>
                      <p:cNvPr id="0" name=""/>
                      <p:cNvPicPr>
                        <a:picLocks noChangeAspect="1" noChangeArrowheads="1"/>
                      </p:cNvPicPr>
                      <p:nvPr/>
                    </p:nvPicPr>
                    <p:blipFill>
                      <a:blip r:embed="rId9"/>
                      <a:srcRect/>
                      <a:stretch>
                        <a:fillRect/>
                      </a:stretch>
                    </p:blipFill>
                    <p:spPr bwMode="auto">
                      <a:xfrm>
                        <a:off x="3332162" y="4767263"/>
                        <a:ext cx="2420938" cy="511171"/>
                      </a:xfrm>
                      <a:prstGeom prst="rect">
                        <a:avLst/>
                      </a:prstGeom>
                      <a:solidFill>
                        <a:schemeClr val="bg1"/>
                      </a:solidFill>
                      <a:ln>
                        <a:noFill/>
                      </a:ln>
                      <a:effectLst/>
                    </p:spPr>
                  </p:pic>
                </p:oleObj>
              </mc:Fallback>
            </mc:AlternateContent>
          </a:graphicData>
        </a:graphic>
      </p:graphicFrame>
      <p:sp>
        <p:nvSpPr>
          <p:cNvPr id="2" name="文本框 1"/>
          <p:cNvSpPr txBox="1"/>
          <p:nvPr/>
        </p:nvSpPr>
        <p:spPr>
          <a:xfrm>
            <a:off x="5753100" y="4768809"/>
            <a:ext cx="2946400" cy="463588"/>
          </a:xfrm>
          <a:prstGeom prst="rect">
            <a:avLst/>
          </a:prstGeom>
        </p:spPr>
        <p:txBody>
          <a:bodyPr wrap="square">
            <a:spAutoFit/>
          </a:bodyPr>
          <a:lstStyle>
            <a:defPPr>
              <a:defRPr lang="zh-CN"/>
            </a:defPPr>
            <a:lvl1pPr indent="457200">
              <a:lnSpc>
                <a:spcPct val="150000"/>
              </a:lnSpc>
              <a:spcAft>
                <a:spcPts val="600"/>
              </a:spcAft>
              <a:defRPr kern="100">
                <a:latin typeface="+mn-ea"/>
                <a:cs typeface="Times New Roman" panose="02020603050405020304" pitchFamily="18" charset="0"/>
              </a:defRPr>
            </a:lvl1pPr>
          </a:lstStyle>
          <a:p>
            <a:pPr indent="0"/>
            <a:r>
              <a:rPr lang="zh-CN" altLang="en-US" b="1" dirty="0"/>
              <a:t>称为磁路各段的磁压降</a:t>
            </a:r>
          </a:p>
        </p:txBody>
      </p:sp>
    </p:spTree>
    <p:extLst>
      <p:ext uri="{BB962C8B-B14F-4D97-AF65-F5344CB8AC3E}">
        <p14:creationId xmlns:p14="http://schemas.microsoft.com/office/powerpoint/2010/main" val="1905787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a:extLst>
              <a:ext uri="{FF2B5EF4-FFF2-40B4-BE49-F238E27FC236}">
                <a16:creationId xmlns="" xmlns:a16="http://schemas.microsoft.com/office/drawing/2014/main" id="{C9BD5BB2-9B11-4049-B844-F373723A1E92}"/>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 xmlns:a16="http://schemas.microsoft.com/office/drawing/2014/main" id="{92E74F4C-CB8E-4B2E-BBF3-968C12FABE28}"/>
              </a:ext>
            </a:extLst>
          </p:cNvPr>
          <p:cNvSpPr txBox="1"/>
          <p:nvPr/>
        </p:nvSpPr>
        <p:spPr>
          <a:xfrm>
            <a:off x="3925281" y="2676924"/>
            <a:ext cx="4416594" cy="1015663"/>
          </a:xfrm>
          <a:prstGeom prst="rect">
            <a:avLst/>
          </a:prstGeom>
          <a:noFill/>
        </p:spPr>
        <p:txBody>
          <a:bodyPr wrap="none" rtlCol="0">
            <a:spAutoFit/>
          </a:bodyPr>
          <a:lstStyle/>
          <a:p>
            <a:pPr algn="ctr"/>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1672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3924300" y="2586564"/>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9150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a:extLst>
              <a:ext uri="{FF2B5EF4-FFF2-40B4-BE49-F238E27FC236}">
                <a16:creationId xmlns="" xmlns:a16="http://schemas.microsoft.com/office/drawing/2014/main" id="{27FAE5CA-01FC-4670-862C-38248DB2406C}"/>
              </a:ext>
            </a:extLst>
          </p:cNvPr>
          <p:cNvSpPr txBox="1"/>
          <p:nvPr/>
        </p:nvSpPr>
        <p:spPr>
          <a:xfrm>
            <a:off x="6463432" y="2251827"/>
            <a:ext cx="5376143" cy="2577116"/>
          </a:xfrm>
          <a:prstGeom prst="rect">
            <a:avLst/>
          </a:prstGeom>
          <a:noFill/>
        </p:spPr>
        <p:txBody>
          <a:bodyPr wrap="square" rtlCol="0">
            <a:spAutoFit/>
          </a:bodyPr>
          <a:lstStyle/>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客户：刚买的房子需要安装家庭用电线路。</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电工师傅：您的房子线路安装有什么要求吗？</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客户：正常家庭用电线路即可。</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电工师傅：请稍等，进行家庭用电线路安装要懂得基本的电工基础知识。</a:t>
            </a:r>
          </a:p>
        </p:txBody>
      </p:sp>
      <p:sp>
        <p:nvSpPr>
          <p:cNvPr id="13" name="矩形: 对角圆角 12">
            <a:extLst>
              <a:ext uri="{FF2B5EF4-FFF2-40B4-BE49-F238E27FC236}">
                <a16:creationId xmlns="" xmlns:a16="http://schemas.microsoft.com/office/drawing/2014/main" id="{110F29DA-1D45-4DFD-98FD-D632EFF16A9F}"/>
              </a:ext>
            </a:extLst>
          </p:cNvPr>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a:extLst>
              <a:ext uri="{FF2B5EF4-FFF2-40B4-BE49-F238E27FC236}">
                <a16:creationId xmlns="" xmlns:a16="http://schemas.microsoft.com/office/drawing/2014/main" id="{5BE08D94-F3E5-4498-BF58-A768596EE8F4}"/>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a:extLst>
              <a:ext uri="{FF2B5EF4-FFF2-40B4-BE49-F238E27FC236}">
                <a16:creationId xmlns="" xmlns:a16="http://schemas.microsoft.com/office/drawing/2014/main" id="{B4A1AA17-AB6F-4DA4-B63C-8DF8427D7F18}"/>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a:extLst>
              <a:ext uri="{FF2B5EF4-FFF2-40B4-BE49-F238E27FC236}">
                <a16:creationId xmlns="" xmlns:a16="http://schemas.microsoft.com/office/drawing/2014/main" id="{6B88B49E-63C0-461C-9291-DE7A6447618A}"/>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a:extLst>
              <a:ext uri="{FF2B5EF4-FFF2-40B4-BE49-F238E27FC236}">
                <a16:creationId xmlns="" xmlns:a16="http://schemas.microsoft.com/office/drawing/2014/main" id="{40D4318E-47BB-4924-8625-6709E1FD88F4}"/>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a:extLst>
              <a:ext uri="{FF2B5EF4-FFF2-40B4-BE49-F238E27FC236}">
                <a16:creationId xmlns="" xmlns:a16="http://schemas.microsoft.com/office/drawing/2014/main" id="{50179681-4240-4F6F-977A-A7229A89950C}"/>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076" y="1987593"/>
            <a:ext cx="4762500" cy="3333750"/>
          </a:xfrm>
          <a:prstGeom prst="rect">
            <a:avLst/>
          </a:prstGeom>
        </p:spPr>
      </p:pic>
    </p:spTree>
    <p:extLst>
      <p:ext uri="{BB962C8B-B14F-4D97-AF65-F5344CB8AC3E}">
        <p14:creationId xmlns:p14="http://schemas.microsoft.com/office/powerpoint/2010/main" val="946132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a:extLst>
              <a:ext uri="{FF2B5EF4-FFF2-40B4-BE49-F238E27FC236}">
                <a16:creationId xmlns="" xmlns:a16="http://schemas.microsoft.com/office/drawing/2014/main" id="{B083F001-CD8E-48EF-B3FD-3D6AFEF02F64}"/>
              </a:ext>
            </a:extLst>
          </p:cNvPr>
          <p:cNvGrpSpPr/>
          <p:nvPr/>
        </p:nvGrpSpPr>
        <p:grpSpPr>
          <a:xfrm>
            <a:off x="3933825" y="2596089"/>
            <a:ext cx="1114425" cy="1114425"/>
            <a:chOff x="1924050" y="2615139"/>
            <a:chExt cx="1114425" cy="1114425"/>
          </a:xfrm>
        </p:grpSpPr>
        <p:sp>
          <p:nvSpPr>
            <p:cNvPr id="13" name="椭圆 12">
              <a:extLst>
                <a:ext uri="{FF2B5EF4-FFF2-40B4-BE49-F238E27FC236}">
                  <a16:creationId xmlns="" xmlns:a16="http://schemas.microsoft.com/office/drawing/2014/main" id="{8485A0AD-ECE7-458E-8B69-9C48EC8F0EA2}"/>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6CFF8FF5-BDB5-47C3-AA01-564C75B48EA9}"/>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510695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电磁的基本知识</a:t>
            </a:r>
            <a:endParaRPr lang="zh-CN" altLang="zh-CN" sz="1600" b="1" dirty="0">
              <a:solidFill>
                <a:schemeClr val="bg1"/>
              </a:solidFill>
              <a:latin typeface="微软雅黑" panose="020B0503020204020204" pitchFamily="34" charset="-122"/>
              <a:ea typeface="微软雅黑" panose="020B0503020204020204" pitchFamily="34" charset="-122"/>
            </a:endParaRPr>
          </a:p>
        </p:txBody>
      </p:sp>
      <p:grpSp>
        <p:nvGrpSpPr>
          <p:cNvPr id="11" name="组合 1">
            <a:extLst>
              <a:ext uri="{FF2B5EF4-FFF2-40B4-BE49-F238E27FC236}">
                <a16:creationId xmlns="" xmlns:a16="http://schemas.microsoft.com/office/drawing/2014/main" id="{0BFB10AC-7DC4-43FD-81DF-2F18F1F6EBE1}"/>
              </a:ext>
            </a:extLst>
          </p:cNvPr>
          <p:cNvGrpSpPr>
            <a:grpSpLocks/>
          </p:cNvGrpSpPr>
          <p:nvPr/>
        </p:nvGrpSpPr>
        <p:grpSpPr bwMode="auto">
          <a:xfrm>
            <a:off x="1325563" y="1713895"/>
            <a:ext cx="5743575" cy="1061906"/>
            <a:chOff x="859536" y="1549889"/>
            <a:chExt cx="5742745" cy="1061065"/>
          </a:xfrm>
        </p:grpSpPr>
        <p:sp>
          <p:nvSpPr>
            <p:cNvPr id="12" name="Title 1">
              <a:extLst>
                <a:ext uri="{FF2B5EF4-FFF2-40B4-BE49-F238E27FC236}">
                  <a16:creationId xmlns="" xmlns:a16="http://schemas.microsoft.com/office/drawing/2014/main" id="{B5DEE818-8089-428B-A86A-5B32DF4336BA}"/>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13" name="组合 3">
              <a:extLst>
                <a:ext uri="{FF2B5EF4-FFF2-40B4-BE49-F238E27FC236}">
                  <a16:creationId xmlns="" xmlns:a16="http://schemas.microsoft.com/office/drawing/2014/main" id="{4055C7EF-CAE4-4541-9002-0D1D4F7FB558}"/>
                </a:ext>
              </a:extLst>
            </p:cNvPr>
            <p:cNvGrpSpPr>
              <a:grpSpLocks/>
            </p:cNvGrpSpPr>
            <p:nvPr/>
          </p:nvGrpSpPr>
          <p:grpSpPr bwMode="auto">
            <a:xfrm>
              <a:off x="859536" y="1874121"/>
              <a:ext cx="676180" cy="676180"/>
              <a:chOff x="1218882" y="1600676"/>
              <a:chExt cx="406294" cy="406294"/>
            </a:xfrm>
          </p:grpSpPr>
          <p:sp>
            <p:nvSpPr>
              <p:cNvPr id="16" name="Freeform 16">
                <a:extLst>
                  <a:ext uri="{FF2B5EF4-FFF2-40B4-BE49-F238E27FC236}">
                    <a16:creationId xmlns="" xmlns:a16="http://schemas.microsoft.com/office/drawing/2014/main" id="{1E86E7F9-CFA0-4203-BEB7-C95A419C32A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7" name="AutoShape 14">
                <a:extLst>
                  <a:ext uri="{FF2B5EF4-FFF2-40B4-BE49-F238E27FC236}">
                    <a16:creationId xmlns="" xmlns:a16="http://schemas.microsoft.com/office/drawing/2014/main" id="{3E1BDA4C-C3CC-4886-BE13-310803CB6EC6}"/>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8" name="Oval 13">
                <a:extLst>
                  <a:ext uri="{FF2B5EF4-FFF2-40B4-BE49-F238E27FC236}">
                    <a16:creationId xmlns="" xmlns:a16="http://schemas.microsoft.com/office/drawing/2014/main" id="{8E2A3665-04D3-4D6F-B212-A0D965C6E2B2}"/>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14" name="矩形 4">
              <a:extLst>
                <a:ext uri="{FF2B5EF4-FFF2-40B4-BE49-F238E27FC236}">
                  <a16:creationId xmlns="" xmlns:a16="http://schemas.microsoft.com/office/drawing/2014/main" id="{D23570F2-18DD-4019-BEF9-9BFEA0206BB7}"/>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sp>
          <p:nvSpPr>
            <p:cNvPr id="15" name="TextBox 11">
              <a:extLst>
                <a:ext uri="{FF2B5EF4-FFF2-40B4-BE49-F238E27FC236}">
                  <a16:creationId xmlns="" xmlns:a16="http://schemas.microsoft.com/office/drawing/2014/main" id="{07554EEA-2A3B-48CC-BFCD-089553AA5C34}"/>
                </a:ext>
              </a:extLst>
            </p:cNvPr>
            <p:cNvSpPr txBox="1">
              <a:spLocks noChangeArrowheads="1"/>
            </p:cNvSpPr>
            <p:nvPr/>
          </p:nvSpPr>
          <p:spPr bwMode="auto">
            <a:xfrm>
              <a:off x="1722447" y="2088149"/>
              <a:ext cx="3773097" cy="5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dirty="0" smtClean="0">
                  <a:solidFill>
                    <a:srgbClr val="000000"/>
                  </a:solidFill>
                  <a:latin typeface="微软雅黑" pitchFamily="34" charset="-122"/>
                  <a:ea typeface="微软雅黑" pitchFamily="34" charset="-122"/>
                </a:rPr>
                <a:t>1.</a:t>
              </a:r>
              <a:r>
                <a:rPr lang="zh-CN" altLang="en-US" sz="1400" dirty="0" smtClean="0">
                  <a:solidFill>
                    <a:srgbClr val="000000"/>
                  </a:solidFill>
                  <a:latin typeface="微软雅黑" pitchFamily="34" charset="-122"/>
                  <a:ea typeface="微软雅黑" pitchFamily="34" charset="-122"/>
                </a:rPr>
                <a:t>电磁的基本知识</a:t>
              </a:r>
              <a:endParaRPr lang="en-US" altLang="zh-CN" sz="1400" dirty="0" smtClean="0">
                <a:solidFill>
                  <a:srgbClr val="000000"/>
                </a:solidFill>
                <a:latin typeface="微软雅黑" pitchFamily="34" charset="-122"/>
                <a:ea typeface="微软雅黑" pitchFamily="34" charset="-122"/>
              </a:endParaRPr>
            </a:p>
            <a:p>
              <a:r>
                <a:rPr lang="en-US" altLang="zh-CN" sz="1400" dirty="0" smtClean="0">
                  <a:solidFill>
                    <a:srgbClr val="000000"/>
                  </a:solidFill>
                  <a:latin typeface="微软雅黑" pitchFamily="34" charset="-122"/>
                  <a:ea typeface="微软雅黑" pitchFamily="34" charset="-122"/>
                </a:rPr>
                <a:t>2.</a:t>
              </a:r>
              <a:r>
                <a:rPr lang="zh-CN" altLang="en-US" sz="1400" dirty="0">
                  <a:solidFill>
                    <a:srgbClr val="000000"/>
                  </a:solidFill>
                  <a:latin typeface="微软雅黑" pitchFamily="34" charset="-122"/>
                  <a:ea typeface="微软雅黑" pitchFamily="34" charset="-122"/>
                </a:rPr>
                <a:t>掌握电动势的产生方法及电磁感应的</a:t>
              </a:r>
              <a:r>
                <a:rPr lang="zh-CN" altLang="en-US" sz="1400" dirty="0" smtClean="0">
                  <a:solidFill>
                    <a:srgbClr val="000000"/>
                  </a:solidFill>
                  <a:latin typeface="微软雅黑" pitchFamily="34" charset="-122"/>
                  <a:ea typeface="微软雅黑" pitchFamily="34" charset="-122"/>
                </a:rPr>
                <a:t>方式</a:t>
              </a:r>
              <a:endParaRPr lang="en-US" altLang="zh-CN" sz="1400" dirty="0">
                <a:solidFill>
                  <a:srgbClr val="000000"/>
                </a:solidFill>
                <a:latin typeface="微软雅黑" pitchFamily="34" charset="-122"/>
                <a:ea typeface="微软雅黑" pitchFamily="34" charset="-122"/>
              </a:endParaRPr>
            </a:p>
          </p:txBody>
        </p:sp>
      </p:grpSp>
      <p:grpSp>
        <p:nvGrpSpPr>
          <p:cNvPr id="19" name="组合 9">
            <a:extLst>
              <a:ext uri="{FF2B5EF4-FFF2-40B4-BE49-F238E27FC236}">
                <a16:creationId xmlns="" xmlns:a16="http://schemas.microsoft.com/office/drawing/2014/main" id="{7F20DD38-1105-4A84-B50C-1E208CAE6B2A}"/>
              </a:ext>
            </a:extLst>
          </p:cNvPr>
          <p:cNvGrpSpPr>
            <a:grpSpLocks/>
          </p:cNvGrpSpPr>
          <p:nvPr/>
        </p:nvGrpSpPr>
        <p:grpSpPr bwMode="auto">
          <a:xfrm>
            <a:off x="1325563" y="3661321"/>
            <a:ext cx="5743575" cy="1001206"/>
            <a:chOff x="859536" y="1549889"/>
            <a:chExt cx="5742745" cy="1000412"/>
          </a:xfrm>
        </p:grpSpPr>
        <p:sp>
          <p:nvSpPr>
            <p:cNvPr id="20" name="Title 1">
              <a:extLst>
                <a:ext uri="{FF2B5EF4-FFF2-40B4-BE49-F238E27FC236}">
                  <a16:creationId xmlns="" xmlns:a16="http://schemas.microsoft.com/office/drawing/2014/main" id="{1605CC00-C3DC-403F-A7DC-75CAD52BC35D}"/>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21" name="组合 11">
              <a:extLst>
                <a:ext uri="{FF2B5EF4-FFF2-40B4-BE49-F238E27FC236}">
                  <a16:creationId xmlns="" xmlns:a16="http://schemas.microsoft.com/office/drawing/2014/main" id="{01971496-1B3E-4672-A2F3-2C2C1A722AA7}"/>
                </a:ext>
              </a:extLst>
            </p:cNvPr>
            <p:cNvGrpSpPr>
              <a:grpSpLocks/>
            </p:cNvGrpSpPr>
            <p:nvPr/>
          </p:nvGrpSpPr>
          <p:grpSpPr bwMode="auto">
            <a:xfrm>
              <a:off x="859536" y="1874121"/>
              <a:ext cx="676180" cy="676180"/>
              <a:chOff x="1218882" y="1600676"/>
              <a:chExt cx="406294" cy="406294"/>
            </a:xfrm>
          </p:grpSpPr>
          <p:sp>
            <p:nvSpPr>
              <p:cNvPr id="24" name="Freeform 16">
                <a:extLst>
                  <a:ext uri="{FF2B5EF4-FFF2-40B4-BE49-F238E27FC236}">
                    <a16:creationId xmlns="" xmlns:a16="http://schemas.microsoft.com/office/drawing/2014/main" id="{A5BDA251-F29D-42D5-97A7-9929B9252F1F}"/>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5" name="AutoShape 14">
                <a:extLst>
                  <a:ext uri="{FF2B5EF4-FFF2-40B4-BE49-F238E27FC236}">
                    <a16:creationId xmlns="" xmlns:a16="http://schemas.microsoft.com/office/drawing/2014/main" id="{E74671CF-6D71-4F35-A339-F6DC6A413128}"/>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6" name="Oval 13">
                <a:extLst>
                  <a:ext uri="{FF2B5EF4-FFF2-40B4-BE49-F238E27FC236}">
                    <a16:creationId xmlns="" xmlns:a16="http://schemas.microsoft.com/office/drawing/2014/main" id="{C8985D59-92D5-4E8C-87D1-B0089ED8A3D4}"/>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2" name="矩形 12">
              <a:extLst>
                <a:ext uri="{FF2B5EF4-FFF2-40B4-BE49-F238E27FC236}">
                  <a16:creationId xmlns="" xmlns:a16="http://schemas.microsoft.com/office/drawing/2014/main" id="{3C492D34-D03E-49DF-B639-E8C0D21B5B8A}"/>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sp>
          <p:nvSpPr>
            <p:cNvPr id="23" name="TextBox 11">
              <a:extLst>
                <a:ext uri="{FF2B5EF4-FFF2-40B4-BE49-F238E27FC236}">
                  <a16:creationId xmlns="" xmlns:a16="http://schemas.microsoft.com/office/drawing/2014/main" id="{4D7B38B1-6CDB-4E12-B999-5F3144B4F336}"/>
                </a:ext>
              </a:extLst>
            </p:cNvPr>
            <p:cNvSpPr txBox="1">
              <a:spLocks noChangeArrowheads="1"/>
            </p:cNvSpPr>
            <p:nvPr/>
          </p:nvSpPr>
          <p:spPr bwMode="auto">
            <a:xfrm>
              <a:off x="1722447" y="2088149"/>
              <a:ext cx="3773097" cy="30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dirty="0" smtClean="0">
                  <a:solidFill>
                    <a:srgbClr val="000000"/>
                  </a:solidFill>
                  <a:latin typeface="微软雅黑" pitchFamily="34" charset="-122"/>
                  <a:ea typeface="微软雅黑" pitchFamily="34" charset="-122"/>
                </a:rPr>
                <a:t>1.</a:t>
              </a:r>
              <a:r>
                <a:rPr lang="zh-CN" altLang="en-US" sz="1400" dirty="0" smtClean="0">
                  <a:solidFill>
                    <a:srgbClr val="000000"/>
                  </a:solidFill>
                  <a:latin typeface="微软雅黑" pitchFamily="34" charset="-122"/>
                  <a:ea typeface="微软雅黑" pitchFamily="34" charset="-122"/>
                </a:rPr>
                <a:t> </a:t>
              </a:r>
              <a:r>
                <a:rPr lang="zh-CN" altLang="en-US" sz="1400" dirty="0" smtClean="0">
                  <a:solidFill>
                    <a:srgbClr val="000000"/>
                  </a:solidFill>
                  <a:latin typeface="微软雅黑" pitchFamily="34" charset="-122"/>
                  <a:ea typeface="微软雅黑" pitchFamily="34" charset="-122"/>
                </a:rPr>
                <a:t>掌握电磁的四大定律</a:t>
              </a:r>
              <a:endParaRPr lang="en-US" altLang="zh-CN" sz="1400" dirty="0">
                <a:solidFill>
                  <a:srgbClr val="000000"/>
                </a:solidFill>
                <a:latin typeface="微软雅黑" pitchFamily="34" charset="-122"/>
                <a:ea typeface="微软雅黑" pitchFamily="34" charset="-122"/>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4602" y="1322957"/>
            <a:ext cx="5446995" cy="4357596"/>
          </a:xfrm>
          <a:prstGeom prst="rect">
            <a:avLst/>
          </a:prstGeom>
        </p:spPr>
      </p:pic>
    </p:spTree>
    <p:extLst>
      <p:ext uri="{BB962C8B-B14F-4D97-AF65-F5344CB8AC3E}">
        <p14:creationId xmlns:p14="http://schemas.microsoft.com/office/powerpoint/2010/main" val="4204723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a:extLst>
              <a:ext uri="{FF2B5EF4-FFF2-40B4-BE49-F238E27FC236}">
                <a16:creationId xmlns="" xmlns:a16="http://schemas.microsoft.com/office/drawing/2014/main" id="{FCFA717D-1FC7-4130-A1DB-9DA535B1CD43}"/>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02F4C062-6EAB-42BD-8838-15DADBF79F86}"/>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B13F7518-80AB-45FA-9C00-BE7DA2D4011D}"/>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4" name="矩形 3"/>
          <p:cNvSpPr/>
          <p:nvPr/>
        </p:nvSpPr>
        <p:spPr>
          <a:xfrm>
            <a:off x="5440471" y="4184450"/>
            <a:ext cx="6096000" cy="646331"/>
          </a:xfrm>
          <a:prstGeom prst="rect">
            <a:avLst/>
          </a:prstGeom>
        </p:spPr>
        <p:txBody>
          <a:bodyPr>
            <a:spAutoFit/>
          </a:bodyPr>
          <a:lstStyle/>
          <a:p>
            <a:r>
              <a:rPr lang="en-US" altLang="zh-CN" b="1" dirty="0">
                <a:solidFill>
                  <a:schemeClr val="bg1"/>
                </a:solidFill>
                <a:latin typeface="微软雅黑" pitchFamily="34" charset="-122"/>
                <a:ea typeface="微软雅黑" pitchFamily="34" charset="-122"/>
              </a:rPr>
              <a:t>· </a:t>
            </a:r>
            <a:r>
              <a:rPr lang="zh-CN" altLang="en-US" b="1" dirty="0" smtClean="0">
                <a:solidFill>
                  <a:schemeClr val="bg1"/>
                </a:solidFill>
                <a:latin typeface="微软雅黑" pitchFamily="34" charset="-122"/>
                <a:ea typeface="微软雅黑" pitchFamily="34" charset="-122"/>
              </a:rPr>
              <a:t>电磁的基本知识</a:t>
            </a:r>
            <a:endParaRPr lang="en-US" altLang="zh-CN" b="1" dirty="0" smtClean="0">
              <a:solidFill>
                <a:schemeClr val="bg1"/>
              </a:solidFill>
              <a:latin typeface="微软雅黑" pitchFamily="34" charset="-122"/>
              <a:ea typeface="微软雅黑" pitchFamily="34" charset="-122"/>
            </a:endParaRPr>
          </a:p>
          <a:p>
            <a:r>
              <a:rPr lang="en-US" altLang="zh-CN" b="1" dirty="0" smtClean="0">
                <a:solidFill>
                  <a:schemeClr val="bg1"/>
                </a:solidFill>
                <a:latin typeface="微软雅黑" pitchFamily="34" charset="-122"/>
                <a:ea typeface="微软雅黑" pitchFamily="34" charset="-122"/>
              </a:rPr>
              <a:t>· </a:t>
            </a:r>
            <a:r>
              <a:rPr lang="zh-CN" altLang="en-US" b="1" dirty="0" smtClean="0">
                <a:solidFill>
                  <a:schemeClr val="bg1"/>
                </a:solidFill>
                <a:latin typeface="微软雅黑" pitchFamily="34" charset="-122"/>
                <a:ea typeface="微软雅黑" pitchFamily="34" charset="-122"/>
              </a:rPr>
              <a:t>电磁的定律</a:t>
            </a:r>
            <a:endParaRPr lang="en-US" altLang="zh-CN" b="1"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716294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a:t>
            </a:r>
            <a:r>
              <a:rPr lang="zh-CN" altLang="en-US" sz="1600" b="1" dirty="0" smtClean="0">
                <a:solidFill>
                  <a:schemeClr val="bg1"/>
                </a:solidFill>
                <a:latin typeface="微软雅黑" panose="020B0503020204020204" pitchFamily="34" charset="-122"/>
                <a:ea typeface="微软雅黑" panose="020B0503020204020204" pitchFamily="34" charset="-122"/>
              </a:rPr>
              <a:t>电磁的基本知识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394723" y="2356594"/>
            <a:ext cx="2623777" cy="2015936"/>
          </a:xfrm>
          <a:prstGeom prst="rect">
            <a:avLst/>
          </a:prstGeom>
          <a:noFill/>
        </p:spPr>
        <p:txBody>
          <a:bodyPr wrap="square" rtlCol="0">
            <a:spAutoFit/>
          </a:bodyPr>
          <a:lstStyle/>
          <a:p>
            <a:pPr indent="532800" algn="just">
              <a:lnSpc>
                <a:spcPts val="3000"/>
              </a:lnSpc>
            </a:pPr>
            <a:r>
              <a:rPr lang="zh-CN" altLang="en-US" dirty="0">
                <a:solidFill>
                  <a:schemeClr val="bg1"/>
                </a:solidFill>
                <a:latin typeface="微软雅黑" pitchFamily="34" charset="-122"/>
                <a:ea typeface="微软雅黑" pitchFamily="34" charset="-122"/>
              </a:rPr>
              <a:t>电路：</a:t>
            </a:r>
            <a:r>
              <a:rPr lang="zh-CN" altLang="zh-CN" dirty="0">
                <a:solidFill>
                  <a:schemeClr val="bg1"/>
                </a:solidFill>
                <a:latin typeface="微软雅黑" pitchFamily="34" charset="-122"/>
                <a:ea typeface="微软雅黑" pitchFamily="34" charset="-122"/>
              </a:rPr>
              <a:t>由电气器件或设备，按一定方式连接起来，完成能量的传输、转换或信息的处理、传递。</a:t>
            </a:r>
            <a:endParaRPr lang="zh-CN" altLang="en-US" dirty="0">
              <a:solidFill>
                <a:schemeClr val="bg1"/>
              </a:solidFill>
              <a:latin typeface="微软雅黑" pitchFamily="34" charset="-122"/>
              <a:ea typeface="微软雅黑" pitchFamily="34" charset="-122"/>
            </a:endParaRPr>
          </a:p>
        </p:txBody>
      </p:sp>
      <p:sp>
        <p:nvSpPr>
          <p:cNvPr id="2" name="矩形 1">
            <a:extLst>
              <a:ext uri="{FF2B5EF4-FFF2-40B4-BE49-F238E27FC236}">
                <a16:creationId xmlns="" xmlns:a16="http://schemas.microsoft.com/office/drawing/2014/main" id="{BE6FBD98-A57C-49A4-BC95-C32FDE7D9DB9}"/>
              </a:ext>
            </a:extLst>
          </p:cNvPr>
          <p:cNvSpPr/>
          <p:nvPr/>
        </p:nvSpPr>
        <p:spPr>
          <a:xfrm>
            <a:off x="915375" y="1508475"/>
            <a:ext cx="6096000" cy="1000274"/>
          </a:xfrm>
          <a:prstGeom prst="rect">
            <a:avLst/>
          </a:prstGeom>
        </p:spPr>
        <p:txBody>
          <a:bodyPr>
            <a:spAutoFit/>
          </a:bodyPr>
          <a:lstStyle/>
          <a:p>
            <a:pPr>
              <a:lnSpc>
                <a:spcPct val="150000"/>
              </a:lnSpc>
              <a:spcAft>
                <a:spcPts val="600"/>
              </a:spcAft>
            </a:pPr>
            <a:r>
              <a:rPr lang="zh-CN" altLang="zh-CN" kern="100" dirty="0">
                <a:latin typeface="+mn-ea"/>
                <a:cs typeface="Times New Roman" panose="02020603050405020304" pitchFamily="18" charset="0"/>
              </a:rPr>
              <a:t>磁通密度或磁感应强度</a:t>
            </a:r>
            <a:r>
              <a:rPr lang="en-US" altLang="zh-CN" kern="100" dirty="0">
                <a:latin typeface="+mn-ea"/>
                <a:cs typeface="Times New Roman" panose="02020603050405020304" pitchFamily="18" charset="0"/>
              </a:rPr>
              <a:t>B</a:t>
            </a:r>
            <a:r>
              <a:rPr lang="zh-CN" altLang="zh-CN" kern="100" dirty="0">
                <a:latin typeface="+mn-ea"/>
                <a:cs typeface="Times New Roman" panose="02020603050405020304" pitchFamily="18" charset="0"/>
              </a:rPr>
              <a:t>，单位：特斯拉（</a:t>
            </a:r>
            <a:r>
              <a:rPr lang="en-US" altLang="zh-CN" kern="100" dirty="0">
                <a:latin typeface="+mn-ea"/>
                <a:cs typeface="Times New Roman" panose="02020603050405020304" pitchFamily="18" charset="0"/>
              </a:rPr>
              <a:t>T</a:t>
            </a:r>
            <a:r>
              <a:rPr lang="zh-CN" altLang="zh-CN" kern="100" dirty="0">
                <a:latin typeface="+mn-ea"/>
                <a:cs typeface="Times New Roman" panose="02020603050405020304" pitchFamily="18" charset="0"/>
              </a:rPr>
              <a:t>）。</a:t>
            </a:r>
          </a:p>
          <a:p>
            <a:pPr>
              <a:lnSpc>
                <a:spcPct val="150000"/>
              </a:lnSpc>
              <a:spcAft>
                <a:spcPts val="600"/>
              </a:spcAft>
            </a:pPr>
            <a:r>
              <a:rPr lang="zh-CN" altLang="zh-CN" kern="100" dirty="0">
                <a:latin typeface="+mn-ea"/>
                <a:cs typeface="Times New Roman" panose="02020603050405020304" pitchFamily="18" charset="0"/>
              </a:rPr>
              <a:t>用于表征磁场的强弱和方向，如图</a:t>
            </a:r>
            <a:r>
              <a:rPr lang="en-US" altLang="zh-CN" kern="100" dirty="0">
                <a:latin typeface="+mn-ea"/>
                <a:cs typeface="Times New Roman" panose="02020603050405020304" pitchFamily="18" charset="0"/>
              </a:rPr>
              <a:t>2-1-5</a:t>
            </a:r>
            <a:r>
              <a:rPr lang="zh-CN" altLang="zh-CN" kern="100" dirty="0">
                <a:latin typeface="+mn-ea"/>
                <a:cs typeface="Times New Roman" panose="02020603050405020304" pitchFamily="18" charset="0"/>
              </a:rPr>
              <a:t>所示。</a:t>
            </a:r>
            <a:r>
              <a:rPr lang="zh-CN" altLang="zh-CN" kern="100" dirty="0">
                <a:latin typeface="Calibri" panose="020F0502020204030204" pitchFamily="34" charset="0"/>
                <a:ea typeface="宋体" panose="02010600030101010101" pitchFamily="2" charset="-122"/>
                <a:cs typeface="Times New Roman" panose="02020603050405020304" pitchFamily="18" charset="0"/>
              </a:rPr>
              <a:t> </a:t>
            </a:r>
          </a:p>
        </p:txBody>
      </p:sp>
      <p:pic>
        <p:nvPicPr>
          <p:cNvPr id="16" name="图片 15">
            <a:extLst>
              <a:ext uri="{FF2B5EF4-FFF2-40B4-BE49-F238E27FC236}">
                <a16:creationId xmlns="" xmlns:a16="http://schemas.microsoft.com/office/drawing/2014/main" id="{8202FDD9-23E3-4080-ADC6-60AD345F157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192055" y="2517732"/>
            <a:ext cx="7679604" cy="3190683"/>
          </a:xfrm>
          <a:prstGeom prst="rect">
            <a:avLst/>
          </a:prstGeom>
          <a:noFill/>
          <a:ln>
            <a:noFill/>
          </a:ln>
        </p:spPr>
      </p:pic>
      <p:sp>
        <p:nvSpPr>
          <p:cNvPr id="11" name="矩形 10">
            <a:extLst>
              <a:ext uri="{FF2B5EF4-FFF2-40B4-BE49-F238E27FC236}">
                <a16:creationId xmlns="" xmlns:a16="http://schemas.microsoft.com/office/drawing/2014/main" id="{3760A3E1-24D7-49A4-9DF5-F570A5B8CCDE}"/>
              </a:ext>
            </a:extLst>
          </p:cNvPr>
          <p:cNvSpPr/>
          <p:nvPr/>
        </p:nvSpPr>
        <p:spPr>
          <a:xfrm>
            <a:off x="4504822" y="5961317"/>
            <a:ext cx="2153154" cy="348813"/>
          </a:xfrm>
          <a:prstGeom prst="rect">
            <a:avLst/>
          </a:prstGeom>
        </p:spPr>
        <p:txBody>
          <a:bodyPr wrap="none">
            <a:spAutoFit/>
          </a:bodyPr>
          <a:lstStyle/>
          <a:p>
            <a:pPr indent="266700" algn="ctr">
              <a:lnSpc>
                <a:spcPts val="2000"/>
              </a:lnSpc>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2-1-5 </a:t>
            </a:r>
            <a:r>
              <a:rPr lang="zh-CN" altLang="zh-CN" kern="100" dirty="0">
                <a:latin typeface="Calibri" panose="020F0502020204030204" pitchFamily="34" charset="0"/>
                <a:ea typeface="宋体" panose="02010600030101010101" pitchFamily="2" charset="-122"/>
                <a:cs typeface="Times New Roman" panose="02020603050405020304" pitchFamily="18" charset="0"/>
              </a:rPr>
              <a:t>磁场方向</a:t>
            </a:r>
          </a:p>
        </p:txBody>
      </p:sp>
      <p:sp>
        <p:nvSpPr>
          <p:cNvPr id="13" name="文本框 12"/>
          <p:cNvSpPr txBox="1"/>
          <p:nvPr/>
        </p:nvSpPr>
        <p:spPr>
          <a:xfrm>
            <a:off x="294410" y="980223"/>
            <a:ext cx="3315566" cy="553998"/>
          </a:xfrm>
          <a:prstGeom prst="rect">
            <a:avLst/>
          </a:prstGeom>
        </p:spPr>
        <p:txBody>
          <a:bodyPr wrap="square">
            <a:spAutoFit/>
          </a:bodyPr>
          <a:lstStyle>
            <a:defPPr>
              <a:defRPr lang="zh-CN"/>
            </a:defPPr>
            <a:lvl1pPr indent="53280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a:t>1</a:t>
            </a:r>
            <a:r>
              <a:rPr lang="en-US" altLang="zh-CN" dirty="0"/>
              <a:t>. </a:t>
            </a:r>
            <a:r>
              <a:rPr lang="zh-CN" altLang="zh-CN" dirty="0"/>
              <a:t>磁感应强度</a:t>
            </a:r>
            <a:endParaRPr lang="zh-CN" altLang="zh-CN" dirty="0"/>
          </a:p>
        </p:txBody>
      </p:sp>
    </p:spTree>
    <p:extLst>
      <p:ext uri="{BB962C8B-B14F-4D97-AF65-F5344CB8AC3E}">
        <p14:creationId xmlns:p14="http://schemas.microsoft.com/office/powerpoint/2010/main" val="153438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4" name="矩形 13">
            <a:extLst>
              <a:ext uri="{FF2B5EF4-FFF2-40B4-BE49-F238E27FC236}">
                <a16:creationId xmlns="" xmlns:a16="http://schemas.microsoft.com/office/drawing/2014/main" id="{F9BC491F-7F6A-4B92-B179-DC73B93E09BE}"/>
              </a:ext>
            </a:extLst>
          </p:cNvPr>
          <p:cNvSpPr/>
          <p:nvPr/>
        </p:nvSpPr>
        <p:spPr>
          <a:xfrm>
            <a:off x="947759" y="1155496"/>
            <a:ext cx="7532362" cy="348813"/>
          </a:xfrm>
          <a:prstGeom prst="rect">
            <a:avLst/>
          </a:prstGeom>
        </p:spPr>
        <p:txBody>
          <a:bodyPr wrap="square">
            <a:spAutoFit/>
          </a:bodyPr>
          <a:lstStyle/>
          <a:p>
            <a:pPr indent="266700">
              <a:lnSpc>
                <a:spcPts val="2000"/>
              </a:lnSpc>
            </a:pPr>
            <a:r>
              <a:rPr lang="zh-CN" altLang="zh-CN" kern="100" dirty="0">
                <a:latin typeface="+mn-ea"/>
                <a:cs typeface="Times New Roman" panose="02020603050405020304" pitchFamily="18" charset="0"/>
              </a:rPr>
              <a:t>磁通量 Φ，单位：韦伯（</a:t>
            </a:r>
            <a:r>
              <a:rPr lang="en-US" altLang="zh-CN" kern="100" dirty="0">
                <a:latin typeface="+mn-ea"/>
                <a:cs typeface="Times New Roman" panose="02020603050405020304" pitchFamily="18" charset="0"/>
              </a:rPr>
              <a:t>Wb</a:t>
            </a:r>
            <a:r>
              <a:rPr lang="zh-CN" altLang="zh-CN" kern="100" dirty="0">
                <a:latin typeface="+mn-ea"/>
                <a:cs typeface="Times New Roman" panose="02020603050405020304" pitchFamily="18" charset="0"/>
              </a:rPr>
              <a:t>），穿过某一截面积</a:t>
            </a:r>
            <a:r>
              <a:rPr lang="en-US" altLang="zh-CN" kern="100" dirty="0">
                <a:latin typeface="+mn-ea"/>
                <a:cs typeface="Times New Roman" panose="02020603050405020304" pitchFamily="18" charset="0"/>
              </a:rPr>
              <a:t>S</a:t>
            </a:r>
            <a:r>
              <a:rPr lang="zh-CN" altLang="zh-CN" kern="100" dirty="0">
                <a:latin typeface="+mn-ea"/>
                <a:cs typeface="Times New Roman" panose="02020603050405020304" pitchFamily="18" charset="0"/>
              </a:rPr>
              <a:t>的磁力线总数</a:t>
            </a:r>
          </a:p>
        </p:txBody>
      </p:sp>
      <p:pic>
        <p:nvPicPr>
          <p:cNvPr id="17" name="图片 16">
            <a:extLst>
              <a:ext uri="{FF2B5EF4-FFF2-40B4-BE49-F238E27FC236}">
                <a16:creationId xmlns="" xmlns:a16="http://schemas.microsoft.com/office/drawing/2014/main" id="{5FB7AC6E-AC6A-487D-951B-DF0281655634}"/>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65656" y="1637635"/>
            <a:ext cx="1348284" cy="365615"/>
          </a:xfrm>
          <a:prstGeom prst="rect">
            <a:avLst/>
          </a:prstGeom>
          <a:noFill/>
          <a:ln>
            <a:noFill/>
          </a:ln>
        </p:spPr>
      </p:pic>
      <p:sp>
        <p:nvSpPr>
          <p:cNvPr id="15" name="矩形 14">
            <a:extLst>
              <a:ext uri="{FF2B5EF4-FFF2-40B4-BE49-F238E27FC236}">
                <a16:creationId xmlns="" xmlns:a16="http://schemas.microsoft.com/office/drawing/2014/main" id="{4AF41C62-E8C6-43F8-ACF8-A0F211F008E8}"/>
              </a:ext>
            </a:extLst>
          </p:cNvPr>
          <p:cNvSpPr/>
          <p:nvPr/>
        </p:nvSpPr>
        <p:spPr>
          <a:xfrm>
            <a:off x="958863" y="2178993"/>
            <a:ext cx="3969356" cy="348813"/>
          </a:xfrm>
          <a:prstGeom prst="rect">
            <a:avLst/>
          </a:prstGeom>
        </p:spPr>
        <p:txBody>
          <a:bodyPr wrap="square">
            <a:spAutoFit/>
          </a:bodyPr>
          <a:lstStyle/>
          <a:p>
            <a:pPr indent="266700">
              <a:lnSpc>
                <a:spcPts val="2000"/>
              </a:lnSpc>
            </a:pPr>
            <a:r>
              <a:rPr lang="zh-CN" altLang="zh-CN" kern="100" dirty="0">
                <a:latin typeface="+mn-ea"/>
                <a:cs typeface="Times New Roman" panose="02020603050405020304" pitchFamily="18" charset="0"/>
              </a:rPr>
              <a:t>若对于均匀磁场，若</a:t>
            </a:r>
            <a:r>
              <a:rPr lang="en-US" altLang="zh-CN" kern="100" dirty="0">
                <a:latin typeface="+mn-ea"/>
                <a:cs typeface="Times New Roman" panose="02020603050405020304" pitchFamily="18" charset="0"/>
              </a:rPr>
              <a:t>B</a:t>
            </a:r>
            <a:r>
              <a:rPr lang="zh-CN" altLang="zh-CN" kern="100" dirty="0">
                <a:latin typeface="+mn-ea"/>
                <a:cs typeface="Times New Roman" panose="02020603050405020304" pitchFamily="18" charset="0"/>
              </a:rPr>
              <a:t>与</a:t>
            </a:r>
            <a:r>
              <a:rPr lang="en-US" altLang="zh-CN" kern="100" dirty="0">
                <a:latin typeface="+mn-ea"/>
                <a:cs typeface="Times New Roman" panose="02020603050405020304" pitchFamily="18" charset="0"/>
              </a:rPr>
              <a:t>S</a:t>
            </a:r>
            <a:r>
              <a:rPr lang="zh-CN" altLang="zh-CN" kern="100" dirty="0">
                <a:latin typeface="+mn-ea"/>
                <a:cs typeface="Times New Roman" panose="02020603050405020304" pitchFamily="18" charset="0"/>
              </a:rPr>
              <a:t>垂直，则 </a:t>
            </a:r>
          </a:p>
        </p:txBody>
      </p:sp>
      <p:pic>
        <p:nvPicPr>
          <p:cNvPr id="19" name="图片 18">
            <a:extLst>
              <a:ext uri="{FF2B5EF4-FFF2-40B4-BE49-F238E27FC236}">
                <a16:creationId xmlns="" xmlns:a16="http://schemas.microsoft.com/office/drawing/2014/main" id="{5C925179-0D31-46F5-A677-7E8EF64FFC95}"/>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04979" y="2731869"/>
            <a:ext cx="930771" cy="283641"/>
          </a:xfrm>
          <a:prstGeom prst="rect">
            <a:avLst/>
          </a:prstGeom>
          <a:noFill/>
          <a:ln>
            <a:noFill/>
          </a:ln>
        </p:spPr>
      </p:pic>
      <p:sp>
        <p:nvSpPr>
          <p:cNvPr id="16" name="矩形 15">
            <a:extLst>
              <a:ext uri="{FF2B5EF4-FFF2-40B4-BE49-F238E27FC236}">
                <a16:creationId xmlns="" xmlns:a16="http://schemas.microsoft.com/office/drawing/2014/main" id="{3DB3B909-40BA-4BA4-A025-6AD37EE2885B}"/>
              </a:ext>
            </a:extLst>
          </p:cNvPr>
          <p:cNvSpPr/>
          <p:nvPr/>
        </p:nvSpPr>
        <p:spPr>
          <a:xfrm>
            <a:off x="1213621" y="3037395"/>
            <a:ext cx="9483605" cy="507831"/>
          </a:xfrm>
          <a:prstGeom prst="rect">
            <a:avLst/>
          </a:prstGeom>
        </p:spPr>
        <p:txBody>
          <a:bodyPr wrap="square">
            <a:spAutoFit/>
          </a:bodyPr>
          <a:lstStyle/>
          <a:p>
            <a:pPr>
              <a:lnSpc>
                <a:spcPct val="150000"/>
              </a:lnSpc>
              <a:spcAft>
                <a:spcPts val="600"/>
              </a:spcAft>
            </a:pPr>
            <a:r>
              <a:rPr lang="zh-CN" altLang="zh-CN" kern="100" dirty="0">
                <a:latin typeface="+mn-ea"/>
                <a:cs typeface="Times New Roman" panose="02020603050405020304" pitchFamily="18" charset="0"/>
              </a:rPr>
              <a:t>磁场强度 </a:t>
            </a:r>
            <a:r>
              <a:rPr lang="en-US" altLang="zh-CN" kern="100" dirty="0">
                <a:latin typeface="+mn-ea"/>
                <a:cs typeface="Times New Roman" panose="02020603050405020304" pitchFamily="18" charset="0"/>
              </a:rPr>
              <a:t>H </a:t>
            </a:r>
            <a:r>
              <a:rPr lang="zh-CN" altLang="zh-CN" kern="100" dirty="0">
                <a:latin typeface="+mn-ea"/>
                <a:cs typeface="Times New Roman" panose="02020603050405020304" pitchFamily="18" charset="0"/>
              </a:rPr>
              <a:t>，单位：安培</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米 （</a:t>
            </a:r>
            <a:r>
              <a:rPr lang="en-US" altLang="zh-CN" kern="100" dirty="0">
                <a:latin typeface="+mn-ea"/>
                <a:cs typeface="Times New Roman" panose="02020603050405020304" pitchFamily="18" charset="0"/>
              </a:rPr>
              <a:t>A/m</a:t>
            </a:r>
            <a:r>
              <a:rPr lang="zh-CN" altLang="zh-CN" kern="100" dirty="0">
                <a:latin typeface="+mn-ea"/>
                <a:cs typeface="Times New Roman" panose="02020603050405020304" pitchFamily="18" charset="0"/>
              </a:rPr>
              <a:t>），为了分析磁场与电流的依存关系引入的辅助量。</a:t>
            </a:r>
          </a:p>
        </p:txBody>
      </p:sp>
      <p:sp>
        <p:nvSpPr>
          <p:cNvPr id="18" name="矩形 17">
            <a:extLst>
              <a:ext uri="{FF2B5EF4-FFF2-40B4-BE49-F238E27FC236}">
                <a16:creationId xmlns="" xmlns:a16="http://schemas.microsoft.com/office/drawing/2014/main" id="{C02FF9C0-A416-4988-90FA-5D3A1BB44664}"/>
              </a:ext>
            </a:extLst>
          </p:cNvPr>
          <p:cNvSpPr/>
          <p:nvPr/>
        </p:nvSpPr>
        <p:spPr>
          <a:xfrm>
            <a:off x="1213621" y="3615051"/>
            <a:ext cx="10636096" cy="507831"/>
          </a:xfrm>
          <a:prstGeom prst="rect">
            <a:avLst/>
          </a:prstGeom>
        </p:spPr>
        <p:txBody>
          <a:bodyPr wrap="square">
            <a:spAutoFit/>
          </a:bodyPr>
          <a:lstStyle/>
          <a:p>
            <a:pPr>
              <a:lnSpc>
                <a:spcPct val="150000"/>
              </a:lnSpc>
              <a:spcAft>
                <a:spcPts val="600"/>
              </a:spcAft>
            </a:pPr>
            <a:r>
              <a:rPr lang="zh-CN" altLang="zh-CN" kern="100" dirty="0">
                <a:latin typeface="+mn-ea"/>
                <a:cs typeface="Times New Roman" panose="02020603050405020304" pitchFamily="18" charset="0"/>
              </a:rPr>
              <a:t>磁导率μ，单位：亨利</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米（</a:t>
            </a:r>
            <a:r>
              <a:rPr lang="en-US" altLang="zh-CN" kern="100" dirty="0">
                <a:latin typeface="+mn-ea"/>
                <a:cs typeface="Times New Roman" panose="02020603050405020304" pitchFamily="18" charset="0"/>
              </a:rPr>
              <a:t>H/m</a:t>
            </a:r>
            <a:r>
              <a:rPr lang="zh-CN" altLang="zh-CN" kern="100" dirty="0">
                <a:latin typeface="+mn-ea"/>
                <a:cs typeface="Times New Roman" panose="02020603050405020304" pitchFamily="18" charset="0"/>
              </a:rPr>
              <a:t>），真空的磁导率 μ</a:t>
            </a:r>
            <a:r>
              <a:rPr lang="en-US" altLang="zh-CN" kern="100" dirty="0">
                <a:latin typeface="+mn-ea"/>
                <a:cs typeface="Times New Roman" panose="02020603050405020304" pitchFamily="18" charset="0"/>
              </a:rPr>
              <a:t>0 </a:t>
            </a:r>
            <a:r>
              <a:rPr lang="zh-CN" altLang="zh-CN" kern="100" dirty="0">
                <a:latin typeface="+mn-ea"/>
                <a:cs typeface="Times New Roman" panose="02020603050405020304" pitchFamily="18" charset="0"/>
              </a:rPr>
              <a:t>、相对磁导率μ</a:t>
            </a:r>
            <a:r>
              <a:rPr lang="en-US" altLang="zh-CN" kern="100" dirty="0">
                <a:latin typeface="+mn-ea"/>
                <a:cs typeface="Times New Roman" panose="02020603050405020304" pitchFamily="18" charset="0"/>
              </a:rPr>
              <a:t>r</a:t>
            </a:r>
            <a:r>
              <a:rPr lang="zh-CN" altLang="zh-CN" kern="100" dirty="0">
                <a:latin typeface="+mn-ea"/>
                <a:cs typeface="Times New Roman" panose="02020603050405020304" pitchFamily="18" charset="0"/>
              </a:rPr>
              <a:t>，反应导磁介质导磁性能的物理量</a:t>
            </a:r>
          </a:p>
        </p:txBody>
      </p:sp>
      <p:pic>
        <p:nvPicPr>
          <p:cNvPr id="23" name="图片 22">
            <a:extLst>
              <a:ext uri="{FF2B5EF4-FFF2-40B4-BE49-F238E27FC236}">
                <a16:creationId xmlns="" xmlns:a16="http://schemas.microsoft.com/office/drawing/2014/main" id="{7286CF59-A61C-44E9-BE52-C9BBE444ED49}"/>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04979" y="4192707"/>
            <a:ext cx="1206344" cy="345005"/>
          </a:xfrm>
          <a:prstGeom prst="rect">
            <a:avLst/>
          </a:prstGeom>
          <a:noFill/>
          <a:ln>
            <a:noFill/>
          </a:ln>
        </p:spPr>
      </p:pic>
      <p:sp>
        <p:nvSpPr>
          <p:cNvPr id="21" name="矩形 20">
            <a:extLst>
              <a:ext uri="{FF2B5EF4-FFF2-40B4-BE49-F238E27FC236}">
                <a16:creationId xmlns="" xmlns:a16="http://schemas.microsoft.com/office/drawing/2014/main" id="{847091E4-7BDF-4F52-8AB4-6D2FE850FDD8}"/>
              </a:ext>
            </a:extLst>
          </p:cNvPr>
          <p:cNvSpPr/>
          <p:nvPr/>
        </p:nvSpPr>
        <p:spPr>
          <a:xfrm>
            <a:off x="1213621" y="4607537"/>
            <a:ext cx="3562194" cy="507831"/>
          </a:xfrm>
          <a:prstGeom prst="rect">
            <a:avLst/>
          </a:prstGeom>
        </p:spPr>
        <p:txBody>
          <a:bodyPr wrap="square">
            <a:spAutoFit/>
          </a:bodyPr>
          <a:lstStyle/>
          <a:p>
            <a:pPr>
              <a:lnSpc>
                <a:spcPct val="150000"/>
              </a:lnSpc>
              <a:spcAft>
                <a:spcPts val="600"/>
              </a:spcAft>
            </a:pPr>
            <a:r>
              <a:rPr lang="zh-CN" altLang="zh-CN" kern="100" dirty="0">
                <a:latin typeface="+mn-ea"/>
                <a:cs typeface="Times New Roman" panose="02020603050405020304" pitchFamily="18" charset="0"/>
              </a:rPr>
              <a:t>磁动势</a:t>
            </a:r>
            <a:r>
              <a:rPr lang="en-US" altLang="zh-CN" kern="100" dirty="0">
                <a:latin typeface="+mn-ea"/>
                <a:cs typeface="Times New Roman" panose="02020603050405020304" pitchFamily="18" charset="0"/>
              </a:rPr>
              <a:t>  MMF </a:t>
            </a:r>
            <a:r>
              <a:rPr lang="zh-CN" altLang="zh-CN" kern="100" dirty="0">
                <a:latin typeface="+mn-ea"/>
                <a:cs typeface="Times New Roman" panose="02020603050405020304" pitchFamily="18" charset="0"/>
              </a:rPr>
              <a:t>，单位：安培 （</a:t>
            </a:r>
            <a:r>
              <a:rPr lang="en-US" altLang="zh-CN" kern="100" dirty="0">
                <a:latin typeface="+mn-ea"/>
                <a:cs typeface="Times New Roman" panose="02020603050405020304" pitchFamily="18" charset="0"/>
              </a:rPr>
              <a:t>A</a:t>
            </a:r>
            <a:r>
              <a:rPr lang="zh-CN" altLang="zh-CN" kern="100" dirty="0">
                <a:latin typeface="+mn-ea"/>
                <a:cs typeface="Times New Roman" panose="02020603050405020304" pitchFamily="18" charset="0"/>
              </a:rPr>
              <a:t>）</a:t>
            </a:r>
          </a:p>
        </p:txBody>
      </p:sp>
      <p:pic>
        <p:nvPicPr>
          <p:cNvPr id="26" name="图片 25">
            <a:extLst>
              <a:ext uri="{FF2B5EF4-FFF2-40B4-BE49-F238E27FC236}">
                <a16:creationId xmlns="" xmlns:a16="http://schemas.microsoft.com/office/drawing/2014/main" id="{EE7B1779-B1F4-4B8D-880F-FBEA291D0B70}"/>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23104" y="5185193"/>
            <a:ext cx="970094" cy="334312"/>
          </a:xfrm>
          <a:prstGeom prst="rect">
            <a:avLst/>
          </a:prstGeom>
          <a:noFill/>
          <a:ln>
            <a:noFill/>
          </a:ln>
        </p:spPr>
      </p:pic>
      <p:sp>
        <p:nvSpPr>
          <p:cNvPr id="22" name="矩形 21">
            <a:extLst>
              <a:ext uri="{FF2B5EF4-FFF2-40B4-BE49-F238E27FC236}">
                <a16:creationId xmlns="" xmlns:a16="http://schemas.microsoft.com/office/drawing/2014/main" id="{CC10F46A-8EE0-4615-9286-DC1CE3ACF103}"/>
              </a:ext>
            </a:extLst>
          </p:cNvPr>
          <p:cNvSpPr/>
          <p:nvPr/>
        </p:nvSpPr>
        <p:spPr>
          <a:xfrm>
            <a:off x="1301303" y="5541390"/>
            <a:ext cx="857927" cy="507831"/>
          </a:xfrm>
          <a:prstGeom prst="rect">
            <a:avLst/>
          </a:prstGeom>
        </p:spPr>
        <p:txBody>
          <a:bodyPr wrap="square">
            <a:spAutoFit/>
          </a:bodyPr>
          <a:lstStyle/>
          <a:p>
            <a:pPr>
              <a:lnSpc>
                <a:spcPct val="150000"/>
              </a:lnSpc>
              <a:spcAft>
                <a:spcPts val="600"/>
              </a:spcAft>
            </a:pPr>
            <a:r>
              <a:rPr lang="zh-CN" altLang="zh-CN" kern="100" dirty="0">
                <a:latin typeface="+mn-ea"/>
                <a:cs typeface="Times New Roman" panose="02020603050405020304" pitchFamily="18" charset="0"/>
              </a:rPr>
              <a:t>磁链 ψ</a:t>
            </a:r>
            <a:endParaRPr lang="zh-CN" altLang="en-US" kern="100" dirty="0">
              <a:latin typeface="+mn-ea"/>
              <a:cs typeface="Times New Roman" panose="02020603050405020304" pitchFamily="18" charset="0"/>
            </a:endParaRPr>
          </a:p>
        </p:txBody>
      </p:sp>
      <p:pic>
        <p:nvPicPr>
          <p:cNvPr id="28" name="图片 27">
            <a:extLst>
              <a:ext uri="{FF2B5EF4-FFF2-40B4-BE49-F238E27FC236}">
                <a16:creationId xmlns="" xmlns:a16="http://schemas.microsoft.com/office/drawing/2014/main" id="{C046C7BE-8710-4AD7-888C-2D77D5006EC0}"/>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00924" y="5632500"/>
            <a:ext cx="892273" cy="416721"/>
          </a:xfrm>
          <a:prstGeom prst="rect">
            <a:avLst/>
          </a:prstGeom>
          <a:noFill/>
          <a:ln>
            <a:noFill/>
          </a:ln>
        </p:spPr>
      </p:pic>
      <p:sp>
        <p:nvSpPr>
          <p:cNvPr id="24"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a:t>
            </a:r>
            <a:r>
              <a:rPr lang="zh-CN" altLang="en-US" sz="1600" b="1" dirty="0" smtClean="0">
                <a:solidFill>
                  <a:schemeClr val="bg1"/>
                </a:solidFill>
                <a:latin typeface="微软雅黑" panose="020B0503020204020204" pitchFamily="34" charset="-122"/>
                <a:ea typeface="微软雅黑" panose="020B0503020204020204" pitchFamily="34" charset="-122"/>
              </a:rPr>
              <a:t>电磁的基本知识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934455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1258</TotalTime>
  <Words>2005</Words>
  <Application>Microsoft Office PowerPoint</Application>
  <PresentationFormat>宽屏</PresentationFormat>
  <Paragraphs>325</Paragraphs>
  <Slides>29</Slides>
  <Notes>29</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2</vt:i4>
      </vt:variant>
      <vt:variant>
        <vt:lpstr>幻灯片标题</vt:lpstr>
      </vt:variant>
      <vt:variant>
        <vt:i4>29</vt:i4>
      </vt:variant>
    </vt:vector>
  </HeadingPairs>
  <TitlesOfParts>
    <vt:vector size="42" baseType="lpstr">
      <vt:lpstr>Arial Unicode MS</vt:lpstr>
      <vt:lpstr>Open Sans</vt:lpstr>
      <vt:lpstr>等线</vt:lpstr>
      <vt:lpstr>等线 Light</vt:lpstr>
      <vt:lpstr>华康俪金黑W8(P)</vt:lpstr>
      <vt:lpstr>宋体</vt:lpstr>
      <vt:lpstr>微软雅黑</vt:lpstr>
      <vt:lpstr>Arial</vt:lpstr>
      <vt:lpstr>Calibri</vt:lpstr>
      <vt:lpstr>Times New Roman</vt:lpstr>
      <vt:lpstr>Office 主题​​</vt:lpstr>
      <vt:lpstr>Microsoft 公式 3.0</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62</cp:revision>
  <dcterms:created xsi:type="dcterms:W3CDTF">2020-10-28T01:48:22Z</dcterms:created>
  <dcterms:modified xsi:type="dcterms:W3CDTF">2021-02-26T10:10:41Z</dcterms:modified>
</cp:coreProperties>
</file>