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8.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9.xml" ContentType="application/vnd.openxmlformats-officedocument.presentationml.tags+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7" r:id="rId2"/>
    <p:sldId id="258" r:id="rId3"/>
    <p:sldId id="260" r:id="rId4"/>
    <p:sldId id="256" r:id="rId5"/>
    <p:sldId id="261" r:id="rId6"/>
    <p:sldId id="259" r:id="rId7"/>
    <p:sldId id="262" r:id="rId8"/>
    <p:sldId id="266" r:id="rId9"/>
    <p:sldId id="267" r:id="rId10"/>
    <p:sldId id="294" r:id="rId11"/>
    <p:sldId id="283" r:id="rId12"/>
    <p:sldId id="285" r:id="rId13"/>
    <p:sldId id="286" r:id="rId14"/>
    <p:sldId id="295" r:id="rId15"/>
    <p:sldId id="287" r:id="rId16"/>
    <p:sldId id="288" r:id="rId17"/>
    <p:sldId id="289" r:id="rId18"/>
    <p:sldId id="296" r:id="rId19"/>
    <p:sldId id="290" r:id="rId20"/>
    <p:sldId id="297" r:id="rId21"/>
    <p:sldId id="291" r:id="rId22"/>
    <p:sldId id="263" r:id="rId23"/>
    <p:sldId id="268" r:id="rId24"/>
    <p:sldId id="298" r:id="rId25"/>
    <p:sldId id="264" r:id="rId26"/>
    <p:sldId id="276" r:id="rId27"/>
    <p:sldId id="301" r:id="rId28"/>
    <p:sldId id="293" r:id="rId29"/>
    <p:sldId id="299" r:id="rId30"/>
    <p:sldId id="269" r:id="rId31"/>
    <p:sldId id="300" r:id="rId32"/>
    <p:sldId id="280"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3" autoAdjust="0"/>
    <p:restoredTop sz="94660"/>
  </p:normalViewPr>
  <p:slideViewPr>
    <p:cSldViewPr snapToGrid="0">
      <p:cViewPr varScale="1">
        <p:scale>
          <a:sx n="77" d="100"/>
          <a:sy n="77" d="100"/>
        </p:scale>
        <p:origin x="516" y="9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14309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845852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21500650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8109151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1820636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29626697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36168936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3425692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30</a:t>
            </a:fld>
            <a:endParaRPr lang="zh-CN" altLang="en-US"/>
          </a:p>
        </p:txBody>
      </p:sp>
    </p:spTree>
    <p:extLst>
      <p:ext uri="{BB962C8B-B14F-4D97-AF65-F5344CB8AC3E}">
        <p14:creationId xmlns:p14="http://schemas.microsoft.com/office/powerpoint/2010/main" val="8429903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31</a:t>
            </a:fld>
            <a:endParaRPr lang="zh-CN" altLang="en-US"/>
          </a:p>
        </p:txBody>
      </p:sp>
    </p:spTree>
    <p:extLst>
      <p:ext uri="{BB962C8B-B14F-4D97-AF65-F5344CB8AC3E}">
        <p14:creationId xmlns:p14="http://schemas.microsoft.com/office/powerpoint/2010/main" val="842990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33925539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32</a:t>
            </a:fld>
            <a:endParaRPr lang="zh-CN" altLang="en-US"/>
          </a:p>
        </p:txBody>
      </p:sp>
    </p:spTree>
    <p:extLst>
      <p:ext uri="{BB962C8B-B14F-4D97-AF65-F5344CB8AC3E}">
        <p14:creationId xmlns:p14="http://schemas.microsoft.com/office/powerpoint/2010/main" val="2906053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2531880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3494037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2901963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2684154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1732943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132277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2150065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圆角 6">
            <a:extLst>
              <a:ext uri="{FF2B5EF4-FFF2-40B4-BE49-F238E27FC236}">
                <a16:creationId xmlns="" xmlns:a16="http://schemas.microsoft.com/office/drawing/2014/main" id="{250E9C30-F087-47DF-B292-A20267E148FB}"/>
              </a:ext>
            </a:extLst>
          </p:cNvPr>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3825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7973C572-8DCA-49D5-B280-F1BF4EBE52FE}"/>
              </a:ext>
            </a:extLst>
          </p:cNvPr>
          <p:cNvSpPr>
            <a:spLocks noGrp="1"/>
          </p:cNvSpPr>
          <p:nvPr>
            <p:ph type="dt" sz="half" idx="10"/>
          </p:nvPr>
        </p:nvSpPr>
        <p:spPr/>
        <p:txBody>
          <a:bodyPr/>
          <a:lstStyle/>
          <a:p>
            <a:fld id="{3672B384-4B7D-4D10-B9E5-378208D96E06}" type="datetimeFigureOut">
              <a:rPr lang="zh-CN" altLang="en-US" smtClean="0"/>
              <a:t>2021-02-27</a:t>
            </a:fld>
            <a:endParaRPr lang="zh-CN" altLang="en-US"/>
          </a:p>
        </p:txBody>
      </p:sp>
      <p:sp>
        <p:nvSpPr>
          <p:cNvPr id="3" name="页脚占位符 2">
            <a:extLst>
              <a:ext uri="{FF2B5EF4-FFF2-40B4-BE49-F238E27FC236}">
                <a16:creationId xmlns="" xmlns:a16="http://schemas.microsoft.com/office/drawing/2014/main" id="{97EE742A-7563-4CCE-AB58-0858E0AEB22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5824EF5C-3B28-4460-BF8C-07490FE23473}"/>
              </a:ext>
            </a:extLst>
          </p:cNvPr>
          <p:cNvSpPr>
            <a:spLocks noGrp="1"/>
          </p:cNvSpPr>
          <p:nvPr>
            <p:ph type="sldNum" sz="quarter" idx="12"/>
          </p:nvPr>
        </p:nvSpPr>
        <p:spPr/>
        <p:txBody>
          <a:body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31454600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EEDD576B-EFD8-4293-94CA-F1EE09EFB2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2F56D37A-857D-4280-A08B-61BCA0B7B3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E85E2234-9802-44E7-B7E7-0B38625E8D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2021-02-27</a:t>
            </a:fld>
            <a:endParaRPr lang="zh-CN" altLang="en-US"/>
          </a:p>
        </p:txBody>
      </p:sp>
      <p:sp>
        <p:nvSpPr>
          <p:cNvPr id="5" name="页脚占位符 4">
            <a:extLst>
              <a:ext uri="{FF2B5EF4-FFF2-40B4-BE49-F238E27FC236}">
                <a16:creationId xmlns="" xmlns:a16="http://schemas.microsoft.com/office/drawing/2014/main" id="{4E50BE34-76F0-4EDB-ACD8-D3B4403469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99E9DC5-59FC-486A-A6EA-563ECB4C12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1665064576"/>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hyperlink" Target="https://baike.baidu.com/item/%E7%86%94%E6%96%AD%E5%99%A8" TargetMode="Externa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s://baike.baidu.com/item/%E6%96%AD%E8%B7%AF%E5%99%A8" TargetMode="External"/><Relationship Id="rId2" Type="http://schemas.openxmlformats.org/officeDocument/2006/relationships/hyperlink" Target="https://baike.baidu.com/item/%E8%9E%BA%E6%A0%93" TargetMode="Externa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
        <p:nvSpPr>
          <p:cNvPr id="4" name="TextBox 13">
            <a:extLst>
              <a:ext uri="{FF2B5EF4-FFF2-40B4-BE49-F238E27FC236}">
                <a16:creationId xmlns="" xmlns:a16="http://schemas.microsoft.com/office/drawing/2014/main" id="{92E74F4C-CB8E-4B2E-BBF3-968C12FABE28}"/>
              </a:ext>
            </a:extLst>
          </p:cNvPr>
          <p:cNvSpPr txBox="1"/>
          <p:nvPr/>
        </p:nvSpPr>
        <p:spPr>
          <a:xfrm>
            <a:off x="1045076" y="1325656"/>
            <a:ext cx="9417963" cy="2123658"/>
          </a:xfrm>
          <a:prstGeom prst="rect">
            <a:avLst/>
          </a:prstGeom>
          <a:noFill/>
        </p:spPr>
        <p:txBody>
          <a:bodyPr wrap="none" rtlCol="0">
            <a:spAutoFit/>
          </a:bodyPr>
          <a:lstStyle/>
          <a:p>
            <a:r>
              <a:rPr lang="zh-CN" altLang="en-US" sz="6600" b="1" spc="600" dirty="0">
                <a:blipFill dpi="0" rotWithShape="1">
                  <a:blip r:embed="rId4"/>
                  <a:srcRect/>
                  <a:stretch>
                    <a:fillRect/>
                  </a:stretch>
                </a:blipFill>
                <a:effectLst>
                  <a:glow rad="127000">
                    <a:schemeClr val="bg1"/>
                  </a:glow>
                  <a:outerShdw dist="25400" dir="5400000" algn="ctr" rotWithShape="0">
                    <a:schemeClr val="tx1"/>
                  </a:outerShdw>
                </a:effectLst>
                <a:latin typeface="微软雅黑" pitchFamily="34" charset="-122"/>
                <a:ea typeface="微软雅黑" pitchFamily="34" charset="-122"/>
                <a:cs typeface="Arial Unicode MS" panose="020B0604020202020204" pitchFamily="34" charset="-122"/>
              </a:rPr>
              <a:t>室内外配线及照明设备</a:t>
            </a:r>
          </a:p>
          <a:p>
            <a:r>
              <a:rPr lang="zh-CN" altLang="en-US" sz="6600" b="1" spc="600" dirty="0">
                <a:blipFill dpi="0" rotWithShape="1">
                  <a:blip r:embed="rId4"/>
                  <a:srcRect/>
                  <a:stretch>
                    <a:fillRect/>
                  </a:stretch>
                </a:blipFill>
                <a:effectLst>
                  <a:glow rad="127000">
                    <a:schemeClr val="bg1"/>
                  </a:glow>
                  <a:outerShdw dist="25400" dir="5400000" algn="ctr" rotWithShape="0">
                    <a:schemeClr val="tx1"/>
                  </a:outerShdw>
                </a:effectLst>
                <a:latin typeface="微软雅黑" pitchFamily="34" charset="-122"/>
                <a:ea typeface="微软雅黑" pitchFamily="34" charset="-122"/>
                <a:cs typeface="Arial Unicode MS" panose="020B0604020202020204" pitchFamily="34" charset="-122"/>
              </a:rPr>
              <a:t>    安装与故障检修</a:t>
            </a:r>
          </a:p>
        </p:txBody>
      </p:sp>
      <p:grpSp>
        <p:nvGrpSpPr>
          <p:cNvPr id="14" name="组合 13">
            <a:extLst>
              <a:ext uri="{FF2B5EF4-FFF2-40B4-BE49-F238E27FC236}">
                <a16:creationId xmlns="" xmlns:a16="http://schemas.microsoft.com/office/drawing/2014/main" id="{E47F37AD-6CE7-4E2E-9BD0-23FB79FAA011}"/>
              </a:ext>
            </a:extLst>
          </p:cNvPr>
          <p:cNvGrpSpPr/>
          <p:nvPr/>
        </p:nvGrpSpPr>
        <p:grpSpPr>
          <a:xfrm>
            <a:off x="3296964" y="4014590"/>
            <a:ext cx="5043471" cy="1035674"/>
            <a:chOff x="4328610" y="4016474"/>
            <a:chExt cx="3528310" cy="936104"/>
          </a:xfrm>
        </p:grpSpPr>
        <p:sp>
          <p:nvSpPr>
            <p:cNvPr id="9" name="圆角矩形 9">
              <a:extLst>
                <a:ext uri="{FF2B5EF4-FFF2-40B4-BE49-F238E27FC236}">
                  <a16:creationId xmlns="" xmlns:a16="http://schemas.microsoft.com/office/drawing/2014/main" id="{6E3B2E06-EC24-46E5-BE6B-75869E078A2B}"/>
                </a:ext>
              </a:extLst>
            </p:cNvPr>
            <p:cNvSpPr/>
            <p:nvPr/>
          </p:nvSpPr>
          <p:spPr>
            <a:xfrm flipH="1">
              <a:off x="4328610" y="4016474"/>
              <a:ext cx="3528310" cy="720000"/>
            </a:xfrm>
            <a:prstGeom prst="roundRect">
              <a:avLst/>
            </a:prstGeom>
            <a:ln/>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a:extLst>
                <a:ext uri="{FF2B5EF4-FFF2-40B4-BE49-F238E27FC236}">
                  <a16:creationId xmlns="" xmlns:a16="http://schemas.microsoft.com/office/drawing/2014/main" id="{04590644-A2D8-4E2D-8712-882A077CDE03}"/>
                </a:ext>
              </a:extLst>
            </p:cNvPr>
            <p:cNvSpPr/>
            <p:nvPr/>
          </p:nvSpPr>
          <p:spPr>
            <a:xfrm>
              <a:off x="4800569" y="4016474"/>
              <a:ext cx="2705622" cy="700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 xmlns:a16="http://schemas.microsoft.com/office/drawing/2014/main" id="{68BC502F-5A74-4C21-A079-FC47CAB1E114}"/>
                </a:ext>
              </a:extLst>
            </p:cNvPr>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
        <p:nvSpPr>
          <p:cNvPr id="7" name="矩形 6"/>
          <p:cNvSpPr/>
          <p:nvPr/>
        </p:nvSpPr>
        <p:spPr>
          <a:xfrm>
            <a:off x="3544867" y="4151272"/>
            <a:ext cx="4493538" cy="523220"/>
          </a:xfrm>
          <a:prstGeom prst="rect">
            <a:avLst/>
          </a:prstGeom>
        </p:spPr>
        <p:txBody>
          <a:bodyPr wrap="none">
            <a:spAutoFit/>
          </a:bodyPr>
          <a:lstStyle/>
          <a:p>
            <a:r>
              <a:rPr lang="zh-CN" altLang="zh-CN" sz="2800" b="1" dirty="0">
                <a:solidFill>
                  <a:schemeClr val="bg1"/>
                </a:solidFill>
              </a:rPr>
              <a:t>进户线装置及配线板的安装</a:t>
            </a:r>
            <a:endParaRPr lang="zh-CN" altLang="en-US" sz="2800" b="1" dirty="0">
              <a:solidFill>
                <a:schemeClr val="bg1"/>
              </a:solidFill>
            </a:endParaRPr>
          </a:p>
        </p:txBody>
      </p:sp>
      <p:sp>
        <p:nvSpPr>
          <p:cNvPr id="11" name="矩形 10">
            <a:extLst>
              <a:ext uri="{FF2B5EF4-FFF2-40B4-BE49-F238E27FC236}">
                <a16:creationId xmlns:a16="http://schemas.microsoft.com/office/drawing/2014/main" xmlns="" id="{2AD4FB8F-0DA2-460D-A5FC-672D8A38F9E2}"/>
              </a:ext>
            </a:extLst>
          </p:cNvPr>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23886986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6" name="矩形 25"/>
          <p:cNvSpPr/>
          <p:nvPr/>
        </p:nvSpPr>
        <p:spPr>
          <a:xfrm>
            <a:off x="620101" y="1397335"/>
            <a:ext cx="10740389" cy="1294585"/>
          </a:xfrm>
          <a:prstGeom prst="rect">
            <a:avLst/>
          </a:prstGeom>
        </p:spPr>
        <p:txBody>
          <a:bodyPr wrap="square">
            <a:spAutoFit/>
          </a:bodyPr>
          <a:lstStyle/>
          <a:p>
            <a:pPr indent="457200">
              <a:lnSpc>
                <a:spcPct val="150000"/>
              </a:lnSpc>
              <a:spcBef>
                <a:spcPts val="600"/>
              </a:spcBef>
              <a:spcAft>
                <a:spcPts val="600"/>
              </a:spcAft>
            </a:pPr>
            <a:r>
              <a:rPr lang="zh-CN" altLang="zh-CN" dirty="0"/>
              <a:t>（</a:t>
            </a:r>
            <a:r>
              <a:rPr lang="en-US" altLang="zh-CN" dirty="0"/>
              <a:t>3</a:t>
            </a:r>
            <a:r>
              <a:rPr lang="zh-CN" altLang="zh-CN" dirty="0"/>
              <a:t>）进户杆顶端应安装横担，横担上安装低压瓷绝缘子。常用的横担由镀锌角钢制成，若用来支持单相两线，一般规定角钢的规格不应小于</a:t>
            </a:r>
            <a:r>
              <a:rPr lang="en-US" altLang="zh-CN" dirty="0"/>
              <a:t>40mmx40mmx5mm</a:t>
            </a:r>
            <a:r>
              <a:rPr lang="zh-CN" altLang="zh-CN" dirty="0"/>
              <a:t>；若用来支持三相四线，一般规定角钢的规格不应小于</a:t>
            </a:r>
            <a:r>
              <a:rPr lang="en-US" altLang="zh-CN" dirty="0"/>
              <a:t>50mm×50mmx6mm</a:t>
            </a:r>
            <a:r>
              <a:rPr lang="zh-CN" altLang="zh-CN" dirty="0"/>
              <a:t>。两瓷绝缘子在角钢上的距离不应小于</a:t>
            </a:r>
            <a:r>
              <a:rPr lang="en-US" altLang="zh-CN" dirty="0"/>
              <a:t>150mm</a:t>
            </a:r>
            <a:r>
              <a:rPr lang="zh-CN" altLang="zh-CN" dirty="0"/>
              <a:t>。</a:t>
            </a:r>
          </a:p>
        </p:txBody>
      </p:sp>
      <p:sp>
        <p:nvSpPr>
          <p:cNvPr id="17" name="矩形 16"/>
          <p:cNvSpPr/>
          <p:nvPr/>
        </p:nvSpPr>
        <p:spPr>
          <a:xfrm>
            <a:off x="620101" y="2724391"/>
            <a:ext cx="8915401" cy="463588"/>
          </a:xfrm>
          <a:prstGeom prst="rect">
            <a:avLst/>
          </a:prstGeom>
        </p:spPr>
        <p:txBody>
          <a:bodyPr wrap="square">
            <a:spAutoFit/>
          </a:bodyPr>
          <a:lstStyle/>
          <a:p>
            <a:pPr indent="457200">
              <a:lnSpc>
                <a:spcPct val="150000"/>
              </a:lnSpc>
              <a:spcBef>
                <a:spcPts val="600"/>
              </a:spcBef>
              <a:spcAft>
                <a:spcPts val="600"/>
              </a:spcAft>
            </a:pPr>
            <a:r>
              <a:rPr lang="zh-CN" altLang="zh-CN" dirty="0"/>
              <a:t>（</a:t>
            </a:r>
            <a:r>
              <a:rPr lang="en-US" altLang="zh-CN" dirty="0"/>
              <a:t>4</a:t>
            </a:r>
            <a:r>
              <a:rPr lang="zh-CN" altLang="zh-CN" dirty="0"/>
              <a:t>）用角钢支架加装瓷绝缘子来支持接户线和进户线的安装形式，如图</a:t>
            </a:r>
            <a:r>
              <a:rPr lang="en-US" altLang="zh-CN" dirty="0"/>
              <a:t>2-5-2</a:t>
            </a:r>
            <a:r>
              <a:rPr lang="zh-CN" altLang="zh-CN" dirty="0"/>
              <a:t>所示。</a:t>
            </a:r>
          </a:p>
        </p:txBody>
      </p:sp>
      <p:pic>
        <p:nvPicPr>
          <p:cNvPr id="18" name="图片 17" descr="C:\Users\407_5\AppData\Roaming\Tencent\Users\532440458\QQ\WinTemp\RichOle\`T__0Q0EBPAC4@~TXMG6)RU.png"/>
          <p:cNvPicPr/>
          <p:nvPr/>
        </p:nvPicPr>
        <p:blipFill>
          <a:blip r:embed="rId3">
            <a:extLst>
              <a:ext uri="{28A0092B-C50C-407E-A947-70E740481C1C}">
                <a14:useLocalDpi xmlns:a14="http://schemas.microsoft.com/office/drawing/2010/main" val="0"/>
              </a:ext>
            </a:extLst>
          </a:blip>
          <a:srcRect/>
          <a:stretch>
            <a:fillRect/>
          </a:stretch>
        </p:blipFill>
        <p:spPr bwMode="auto">
          <a:xfrm>
            <a:off x="2778531" y="3245918"/>
            <a:ext cx="5792065" cy="2628952"/>
          </a:xfrm>
          <a:prstGeom prst="rect">
            <a:avLst/>
          </a:prstGeom>
          <a:noFill/>
          <a:ln>
            <a:noFill/>
          </a:ln>
        </p:spPr>
      </p:pic>
      <p:sp>
        <p:nvSpPr>
          <p:cNvPr id="19" name="矩形 18"/>
          <p:cNvSpPr/>
          <p:nvPr/>
        </p:nvSpPr>
        <p:spPr>
          <a:xfrm>
            <a:off x="7445942" y="4560394"/>
            <a:ext cx="3469709" cy="507831"/>
          </a:xfrm>
          <a:prstGeom prst="rect">
            <a:avLst/>
          </a:prstGeom>
        </p:spPr>
        <p:txBody>
          <a:bodyPr wrap="square">
            <a:spAutoFit/>
          </a:bodyPr>
          <a:lstStyle/>
          <a:p>
            <a:pPr>
              <a:lnSpc>
                <a:spcPct val="150000"/>
              </a:lnSpc>
              <a:spcBef>
                <a:spcPts val="600"/>
              </a:spcBef>
              <a:spcAft>
                <a:spcPts val="600"/>
              </a:spcAft>
            </a:pPr>
            <a:r>
              <a:rPr lang="en-US" altLang="zh-CN" dirty="0"/>
              <a:t>1-</a:t>
            </a:r>
            <a:r>
              <a:rPr lang="zh-CN" altLang="zh-CN" dirty="0"/>
              <a:t>接户线</a:t>
            </a:r>
            <a:r>
              <a:rPr lang="en-US" altLang="zh-CN" dirty="0"/>
              <a:t>2-</a:t>
            </a:r>
            <a:r>
              <a:rPr lang="zh-CN" altLang="zh-CN" dirty="0"/>
              <a:t>角钢支架</a:t>
            </a:r>
            <a:r>
              <a:rPr lang="en-US" altLang="zh-CN" dirty="0"/>
              <a:t>3-</a:t>
            </a:r>
            <a:r>
              <a:rPr lang="zh-CN" altLang="zh-CN" dirty="0"/>
              <a:t>进户</a:t>
            </a:r>
            <a:r>
              <a:rPr lang="zh-CN" altLang="zh-CN" dirty="0" smtClean="0"/>
              <a:t>线</a:t>
            </a:r>
            <a:endParaRPr lang="zh-CN" altLang="zh-CN" dirty="0"/>
          </a:p>
        </p:txBody>
      </p:sp>
      <p:sp>
        <p:nvSpPr>
          <p:cNvPr id="20" name="矩形 19">
            <a:extLst>
              <a:ext uri="{FF2B5EF4-FFF2-40B4-BE49-F238E27FC236}">
                <a16:creationId xmlns:a16="http://schemas.microsoft.com/office/drawing/2014/main" xmlns="" id="{E8595C05-5439-49D7-B6BB-BC2775EDEAB0}"/>
              </a:ext>
            </a:extLst>
          </p:cNvPr>
          <p:cNvSpPr/>
          <p:nvPr/>
        </p:nvSpPr>
        <p:spPr>
          <a:xfrm>
            <a:off x="364731" y="843337"/>
            <a:ext cx="4875460" cy="553998"/>
          </a:xfrm>
          <a:prstGeom prst="rect">
            <a:avLst/>
          </a:prstGeom>
        </p:spPr>
        <p:txBody>
          <a:bodyPr wrap="square">
            <a:spAutoFit/>
          </a:bodyPr>
          <a:lstStyle/>
          <a:p>
            <a:pPr indent="532800" algn="just">
              <a:lnSpc>
                <a:spcPct val="150000"/>
              </a:lnSpc>
              <a:spcAft>
                <a:spcPts val="0"/>
              </a:spcAft>
            </a:pPr>
            <a:r>
              <a:rPr lang="en-US" altLang="zh-CN" sz="2000" b="1" dirty="0" smtClean="0">
                <a:solidFill>
                  <a:schemeClr val="accent2">
                    <a:lumMod val="50000"/>
                  </a:schemeClr>
                </a:solidFill>
                <a:latin typeface="微软雅黑" pitchFamily="34" charset="-122"/>
                <a:ea typeface="微软雅黑" pitchFamily="34" charset="-122"/>
              </a:rPr>
              <a:t>1.1 </a:t>
            </a:r>
            <a:r>
              <a:rPr lang="zh-CN" altLang="zh-CN" sz="2000" b="1" dirty="0" smtClean="0">
                <a:solidFill>
                  <a:schemeClr val="accent2">
                    <a:lumMod val="50000"/>
                  </a:schemeClr>
                </a:solidFill>
                <a:latin typeface="微软雅黑" pitchFamily="34" charset="-122"/>
                <a:ea typeface="微软雅黑" pitchFamily="34" charset="-122"/>
              </a:rPr>
              <a:t>进</a:t>
            </a:r>
            <a:r>
              <a:rPr lang="zh-CN" altLang="zh-CN" sz="2000" b="1" dirty="0">
                <a:solidFill>
                  <a:schemeClr val="accent2">
                    <a:lumMod val="50000"/>
                  </a:schemeClr>
                </a:solidFill>
                <a:latin typeface="微软雅黑" pitchFamily="34" charset="-122"/>
                <a:ea typeface="微软雅黑" pitchFamily="34" charset="-122"/>
              </a:rPr>
              <a:t>户杆的安装</a:t>
            </a:r>
          </a:p>
        </p:txBody>
      </p:sp>
      <p:sp>
        <p:nvSpPr>
          <p:cNvPr id="2" name="矩形 1"/>
          <p:cNvSpPr/>
          <p:nvPr/>
        </p:nvSpPr>
        <p:spPr>
          <a:xfrm>
            <a:off x="3026963" y="5993925"/>
            <a:ext cx="3908442" cy="507831"/>
          </a:xfrm>
          <a:prstGeom prst="rect">
            <a:avLst/>
          </a:prstGeom>
        </p:spPr>
        <p:txBody>
          <a:bodyPr wrap="none">
            <a:spAutoFit/>
          </a:bodyPr>
          <a:lstStyle/>
          <a:p>
            <a:pPr>
              <a:lnSpc>
                <a:spcPct val="150000"/>
              </a:lnSpc>
              <a:spcBef>
                <a:spcPts val="600"/>
              </a:spcBef>
              <a:spcAft>
                <a:spcPts val="600"/>
              </a:spcAft>
            </a:pPr>
            <a:r>
              <a:rPr lang="zh-CN" altLang="zh-CN" dirty="0"/>
              <a:t>图</a:t>
            </a:r>
            <a:r>
              <a:rPr lang="en-US" altLang="zh-CN" dirty="0"/>
              <a:t>2-5-2</a:t>
            </a:r>
            <a:r>
              <a:rPr lang="zh-CN" altLang="zh-CN" dirty="0"/>
              <a:t>用角钢支架安装瓷绝缘子装置</a:t>
            </a:r>
            <a:endParaRPr lang="zh-CN" altLang="zh-CN" dirty="0"/>
          </a:p>
        </p:txBody>
      </p:sp>
      <p:sp>
        <p:nvSpPr>
          <p:cNvPr id="21" name="TextBox 8">
            <a:extLst>
              <a:ext uri="{FF2B5EF4-FFF2-40B4-BE49-F238E27FC236}">
                <a16:creationId xmlns="" xmlns:a16="http://schemas.microsoft.com/office/drawing/2014/main" id="{6B099B05-5055-4F98-BFCC-EED86C641E3C}"/>
              </a:ext>
            </a:extLst>
          </p:cNvPr>
          <p:cNvSpPr txBox="1"/>
          <p:nvPr/>
        </p:nvSpPr>
        <p:spPr>
          <a:xfrm>
            <a:off x="947759" y="221139"/>
            <a:ext cx="4386241" cy="369332"/>
          </a:xfrm>
          <a:prstGeom prst="rect">
            <a:avLst/>
          </a:prstGeom>
          <a:noFill/>
        </p:spPr>
        <p:txBody>
          <a:bodyPr wrap="squar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1</a:t>
            </a:r>
            <a:r>
              <a:rPr lang="en-US" altLang="zh-CN" b="1" dirty="0">
                <a:solidFill>
                  <a:schemeClr val="bg1"/>
                </a:solidFill>
                <a:latin typeface="微软雅黑" panose="020B0503020204020204" pitchFamily="34" charset="-122"/>
                <a:ea typeface="微软雅黑" panose="020B0503020204020204" pitchFamily="34" charset="-122"/>
              </a:rPr>
              <a:t> </a:t>
            </a:r>
            <a:r>
              <a:rPr lang="en-US" altLang="zh-CN" b="1" dirty="0" smtClean="0">
                <a:solidFill>
                  <a:schemeClr val="bg1"/>
                </a:solidFill>
                <a:latin typeface="微软雅黑" panose="020B0503020204020204" pitchFamily="34" charset="-122"/>
                <a:ea typeface="微软雅黑" panose="020B0503020204020204" pitchFamily="34" charset="-122"/>
              </a:rPr>
              <a:t> </a:t>
            </a:r>
            <a:r>
              <a:rPr lang="en-US" altLang="zh-CN" b="1" dirty="0" smtClean="0">
                <a:solidFill>
                  <a:schemeClr val="bg1"/>
                </a:solidFill>
                <a:latin typeface="微软雅黑" panose="020B0503020204020204" pitchFamily="34" charset="-122"/>
                <a:ea typeface="微软雅黑" panose="020B0503020204020204" pitchFamily="34" charset="-122"/>
              </a:rPr>
              <a:t> </a:t>
            </a:r>
            <a:r>
              <a:rPr lang="zh-CN" altLang="zh-CN" b="1" dirty="0" smtClean="0">
                <a:solidFill>
                  <a:schemeClr val="bg1"/>
                </a:solidFill>
                <a:latin typeface="微软雅黑" pitchFamily="34" charset="-122"/>
                <a:ea typeface="微软雅黑" pitchFamily="34" charset="-122"/>
              </a:rPr>
              <a:t>进</a:t>
            </a:r>
            <a:r>
              <a:rPr lang="zh-CN" altLang="zh-CN" b="1" dirty="0" smtClean="0">
                <a:solidFill>
                  <a:schemeClr val="bg1"/>
                </a:solidFill>
                <a:latin typeface="微软雅黑" pitchFamily="34" charset="-122"/>
                <a:ea typeface="微软雅黑" pitchFamily="34" charset="-122"/>
              </a:rPr>
              <a:t>户线</a:t>
            </a:r>
            <a:r>
              <a:rPr lang="zh-CN" altLang="zh-CN" b="1" dirty="0" smtClean="0">
                <a:solidFill>
                  <a:schemeClr val="bg1"/>
                </a:solidFill>
                <a:latin typeface="微软雅黑" pitchFamily="34" charset="-122"/>
                <a:ea typeface="微软雅黑" pitchFamily="34" charset="-122"/>
              </a:rPr>
              <a:t>的安装方法</a:t>
            </a:r>
            <a:endParaRPr lang="zh-CN" altLang="zh-CN"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8515954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614751" y="1443427"/>
            <a:ext cx="10524151" cy="858377"/>
          </a:xfrm>
          <a:prstGeom prst="rect">
            <a:avLst/>
          </a:prstGeom>
        </p:spPr>
        <p:txBody>
          <a:bodyPr wrap="square">
            <a:spAutoFit/>
          </a:bodyPr>
          <a:lstStyle/>
          <a:p>
            <a:pPr indent="457200">
              <a:lnSpc>
                <a:spcPct val="150000"/>
              </a:lnSpc>
              <a:spcBef>
                <a:spcPts val="600"/>
              </a:spcBef>
              <a:spcAft>
                <a:spcPts val="600"/>
              </a:spcAft>
            </a:pPr>
            <a:r>
              <a:rPr lang="zh-CN" altLang="zh-CN" dirty="0"/>
              <a:t>（</a:t>
            </a:r>
            <a:r>
              <a:rPr lang="en-US" altLang="zh-CN" dirty="0" smtClean="0"/>
              <a:t>1</a:t>
            </a:r>
            <a:r>
              <a:rPr lang="zh-CN" altLang="zh-CN" dirty="0"/>
              <a:t>）进户线必须选用绝缘良好的铝线或铜线，铝线截面积不得小于</a:t>
            </a:r>
            <a:r>
              <a:rPr lang="en-US" altLang="zh-CN" dirty="0"/>
              <a:t>2.5mm2</a:t>
            </a:r>
            <a:r>
              <a:rPr lang="zh-CN" altLang="zh-CN" dirty="0"/>
              <a:t>铜线截而积不得小于</a:t>
            </a:r>
            <a:r>
              <a:rPr lang="en-US" altLang="zh-CN" dirty="0"/>
              <a:t>1.5mm2,</a:t>
            </a:r>
            <a:r>
              <a:rPr lang="zh-CN" altLang="zh-CN" dirty="0"/>
              <a:t>进户线中间最好不要由接头。户线穿墙时，应套上瓷管、塑料眷或钢管。如图</a:t>
            </a:r>
            <a:r>
              <a:rPr lang="en-US" altLang="zh-CN" dirty="0"/>
              <a:t>2-5-3</a:t>
            </a:r>
            <a:r>
              <a:rPr lang="zh-CN" altLang="zh-CN" dirty="0"/>
              <a:t>所示。</a:t>
            </a:r>
          </a:p>
        </p:txBody>
      </p:sp>
      <p:pic>
        <p:nvPicPr>
          <p:cNvPr id="18" name="图片 17" descr="C:\Users\407_5\AppData\Roaming\Tencent\Users\532440458\QQ\WinTemp\RichOle\5WZJ{@GA8PK`SLPY7534)6C.png"/>
          <p:cNvPicPr/>
          <p:nvPr/>
        </p:nvPicPr>
        <p:blipFill>
          <a:blip r:embed="rId3">
            <a:extLst>
              <a:ext uri="{28A0092B-C50C-407E-A947-70E740481C1C}">
                <a14:useLocalDpi xmlns:a14="http://schemas.microsoft.com/office/drawing/2010/main" val="0"/>
              </a:ext>
            </a:extLst>
          </a:blip>
          <a:srcRect/>
          <a:stretch>
            <a:fillRect/>
          </a:stretch>
        </p:blipFill>
        <p:spPr bwMode="auto">
          <a:xfrm>
            <a:off x="1862093" y="3454777"/>
            <a:ext cx="3937457" cy="2274557"/>
          </a:xfrm>
          <a:prstGeom prst="rect">
            <a:avLst/>
          </a:prstGeom>
          <a:noFill/>
          <a:ln>
            <a:noFill/>
          </a:ln>
        </p:spPr>
      </p:pic>
      <p:sp>
        <p:nvSpPr>
          <p:cNvPr id="13" name="矩形 12"/>
          <p:cNvSpPr/>
          <p:nvPr/>
        </p:nvSpPr>
        <p:spPr>
          <a:xfrm>
            <a:off x="915375" y="5729335"/>
            <a:ext cx="6096000" cy="646331"/>
          </a:xfrm>
          <a:prstGeom prst="rect">
            <a:avLst/>
          </a:prstGeom>
        </p:spPr>
        <p:txBody>
          <a:bodyPr>
            <a:spAutoFit/>
          </a:bodyPr>
          <a:lstStyle/>
          <a:p>
            <a:pPr algn="ctr"/>
            <a:r>
              <a:rPr lang="zh-CN" altLang="zh-CN" dirty="0"/>
              <a:t>图</a:t>
            </a:r>
            <a:r>
              <a:rPr lang="en-US" altLang="zh-CN" dirty="0"/>
              <a:t>2-5-3</a:t>
            </a:r>
            <a:r>
              <a:rPr lang="zh-CN" altLang="zh-CN" dirty="0"/>
              <a:t>进户线安装方法</a:t>
            </a:r>
          </a:p>
          <a:p>
            <a:pPr algn="ctr"/>
            <a:r>
              <a:rPr lang="en-US" altLang="zh-CN" dirty="0"/>
              <a:t>a</a:t>
            </a:r>
            <a:r>
              <a:rPr lang="zh-CN" altLang="zh-CN" dirty="0"/>
              <a:t>）进户线穿瓷管方法 </a:t>
            </a:r>
            <a:r>
              <a:rPr lang="en-US" altLang="zh-CN" dirty="0"/>
              <a:t>  b</a:t>
            </a:r>
            <a:r>
              <a:rPr lang="zh-CN" altLang="zh-CN" dirty="0"/>
              <a:t>）进户线穿钢管方法</a:t>
            </a:r>
          </a:p>
        </p:txBody>
      </p:sp>
      <p:sp>
        <p:nvSpPr>
          <p:cNvPr id="21" name="Rectangle 5"/>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076" name="图片 74446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26303" y="2973879"/>
            <a:ext cx="2553456" cy="2863249"/>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2"/>
          <p:cNvSpPr/>
          <p:nvPr/>
        </p:nvSpPr>
        <p:spPr>
          <a:xfrm>
            <a:off x="614751" y="2345048"/>
            <a:ext cx="10640749" cy="858377"/>
          </a:xfrm>
          <a:prstGeom prst="rect">
            <a:avLst/>
          </a:prstGeom>
        </p:spPr>
        <p:txBody>
          <a:bodyPr wrap="square">
            <a:spAutoFit/>
          </a:bodyPr>
          <a:lstStyle/>
          <a:p>
            <a:pPr indent="457200">
              <a:lnSpc>
                <a:spcPct val="150000"/>
              </a:lnSpc>
              <a:spcBef>
                <a:spcPts val="600"/>
              </a:spcBef>
              <a:spcAft>
                <a:spcPts val="600"/>
              </a:spcAft>
            </a:pPr>
            <a:r>
              <a:rPr lang="zh-CN" altLang="zh-CN" dirty="0"/>
              <a:t>（</a:t>
            </a:r>
            <a:r>
              <a:rPr lang="en-US" altLang="zh-CN" dirty="0"/>
              <a:t>2</a:t>
            </a:r>
            <a:r>
              <a:rPr lang="zh-CN" altLang="zh-CN" dirty="0"/>
              <a:t>）进户线安装时应有足够的长度，户内一端一般接与总开关盒或熔丝盒内</a:t>
            </a:r>
            <a:r>
              <a:rPr lang="en-US" altLang="zh-CN" dirty="0"/>
              <a:t>;</a:t>
            </a:r>
            <a:r>
              <a:rPr lang="zh-CN" altLang="zh-CN" dirty="0"/>
              <a:t>户外一端与接户线连接后应</a:t>
            </a:r>
            <a:r>
              <a:rPr lang="zh-CN" altLang="zh-CN" dirty="0" smtClean="0"/>
              <a:t>保持</a:t>
            </a:r>
            <a:r>
              <a:rPr lang="en-US" altLang="zh-CN" dirty="0" smtClean="0"/>
              <a:t>     200mm</a:t>
            </a:r>
            <a:r>
              <a:rPr lang="zh-CN" altLang="zh-CN" dirty="0"/>
              <a:t>的弧度。如图</a:t>
            </a:r>
            <a:r>
              <a:rPr lang="en-US" altLang="zh-CN" dirty="0"/>
              <a:t>2-5-4</a:t>
            </a:r>
            <a:r>
              <a:rPr lang="zh-CN" altLang="zh-CN" dirty="0"/>
              <a:t>所示</a:t>
            </a:r>
            <a:endParaRPr lang="zh-CN" altLang="en-US" dirty="0"/>
          </a:p>
        </p:txBody>
      </p:sp>
      <p:sp>
        <p:nvSpPr>
          <p:cNvPr id="24" name="矩形 23"/>
          <p:cNvSpPr/>
          <p:nvPr/>
        </p:nvSpPr>
        <p:spPr>
          <a:xfrm>
            <a:off x="7518558" y="6006334"/>
            <a:ext cx="3151825" cy="369332"/>
          </a:xfrm>
          <a:prstGeom prst="rect">
            <a:avLst/>
          </a:prstGeom>
        </p:spPr>
        <p:txBody>
          <a:bodyPr wrap="none">
            <a:spAutoFit/>
          </a:bodyPr>
          <a:lstStyle/>
          <a:p>
            <a:r>
              <a:rPr lang="zh-CN" altLang="zh-CN" dirty="0"/>
              <a:t>图</a:t>
            </a:r>
            <a:r>
              <a:rPr lang="en-US" altLang="zh-CN" dirty="0"/>
              <a:t>2-5-4 </a:t>
            </a:r>
            <a:r>
              <a:rPr lang="zh-CN" altLang="zh-CN" dirty="0"/>
              <a:t>进户线安装距离长度</a:t>
            </a:r>
          </a:p>
        </p:txBody>
      </p:sp>
      <p:sp>
        <p:nvSpPr>
          <p:cNvPr id="19" name="矩形 18">
            <a:extLst>
              <a:ext uri="{FF2B5EF4-FFF2-40B4-BE49-F238E27FC236}">
                <a16:creationId xmlns:a16="http://schemas.microsoft.com/office/drawing/2014/main" xmlns="" id="{E8595C05-5439-49D7-B6BB-BC2775EDEAB0}"/>
              </a:ext>
            </a:extLst>
          </p:cNvPr>
          <p:cNvSpPr/>
          <p:nvPr/>
        </p:nvSpPr>
        <p:spPr>
          <a:xfrm>
            <a:off x="246324" y="889429"/>
            <a:ext cx="4875460" cy="553998"/>
          </a:xfrm>
          <a:prstGeom prst="rect">
            <a:avLst/>
          </a:prstGeom>
        </p:spPr>
        <p:txBody>
          <a:bodyPr wrap="square">
            <a:spAutoFit/>
          </a:bodyPr>
          <a:lstStyle/>
          <a:p>
            <a:pPr indent="532800" algn="just">
              <a:lnSpc>
                <a:spcPct val="150000"/>
              </a:lnSpc>
              <a:spcAft>
                <a:spcPts val="0"/>
              </a:spcAft>
            </a:pPr>
            <a:r>
              <a:rPr lang="en-US" altLang="zh-CN" sz="2000" b="1" dirty="0" smtClean="0">
                <a:solidFill>
                  <a:schemeClr val="accent2">
                    <a:lumMod val="50000"/>
                  </a:schemeClr>
                </a:solidFill>
                <a:latin typeface="微软雅黑" pitchFamily="34" charset="-122"/>
                <a:ea typeface="微软雅黑" pitchFamily="34" charset="-122"/>
              </a:rPr>
              <a:t>1.2 </a:t>
            </a:r>
            <a:r>
              <a:rPr lang="zh-CN" altLang="zh-CN" sz="2000" b="1" dirty="0" smtClean="0">
                <a:solidFill>
                  <a:schemeClr val="accent2">
                    <a:lumMod val="50000"/>
                  </a:schemeClr>
                </a:solidFill>
                <a:latin typeface="微软雅黑" pitchFamily="34" charset="-122"/>
                <a:ea typeface="微软雅黑" pitchFamily="34" charset="-122"/>
              </a:rPr>
              <a:t>进户</a:t>
            </a:r>
            <a:r>
              <a:rPr lang="zh-CN" altLang="zh-CN" sz="2000" b="1" dirty="0">
                <a:solidFill>
                  <a:schemeClr val="accent2">
                    <a:lumMod val="50000"/>
                  </a:schemeClr>
                </a:solidFill>
                <a:latin typeface="微软雅黑" pitchFamily="34" charset="-122"/>
                <a:ea typeface="微软雅黑" pitchFamily="34" charset="-122"/>
              </a:rPr>
              <a:t>线的</a:t>
            </a:r>
            <a:r>
              <a:rPr lang="zh-CN" altLang="zh-CN" sz="2000" b="1" dirty="0" smtClean="0">
                <a:solidFill>
                  <a:schemeClr val="accent2">
                    <a:lumMod val="50000"/>
                  </a:schemeClr>
                </a:solidFill>
                <a:latin typeface="微软雅黑" pitchFamily="34" charset="-122"/>
                <a:ea typeface="微软雅黑" pitchFamily="34" charset="-122"/>
              </a:rPr>
              <a:t>安装</a:t>
            </a:r>
            <a:endParaRPr lang="zh-CN" altLang="zh-CN" sz="2000" b="1" dirty="0">
              <a:solidFill>
                <a:schemeClr val="accent2">
                  <a:lumMod val="50000"/>
                </a:schemeClr>
              </a:solidFill>
              <a:latin typeface="微软雅黑" pitchFamily="34" charset="-122"/>
              <a:ea typeface="微软雅黑" pitchFamily="34" charset="-122"/>
            </a:endParaRPr>
          </a:p>
        </p:txBody>
      </p:sp>
      <p:sp>
        <p:nvSpPr>
          <p:cNvPr id="22" name="TextBox 8">
            <a:extLst>
              <a:ext uri="{FF2B5EF4-FFF2-40B4-BE49-F238E27FC236}">
                <a16:creationId xmlns="" xmlns:a16="http://schemas.microsoft.com/office/drawing/2014/main" id="{6B099B05-5055-4F98-BFCC-EED86C641E3C}"/>
              </a:ext>
            </a:extLst>
          </p:cNvPr>
          <p:cNvSpPr txBox="1"/>
          <p:nvPr/>
        </p:nvSpPr>
        <p:spPr>
          <a:xfrm>
            <a:off x="947759" y="221139"/>
            <a:ext cx="4386241" cy="369332"/>
          </a:xfrm>
          <a:prstGeom prst="rect">
            <a:avLst/>
          </a:prstGeom>
          <a:noFill/>
        </p:spPr>
        <p:txBody>
          <a:bodyPr wrap="squar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1</a:t>
            </a:r>
            <a:r>
              <a:rPr lang="en-US" altLang="zh-CN" b="1" dirty="0">
                <a:solidFill>
                  <a:schemeClr val="bg1"/>
                </a:solidFill>
                <a:latin typeface="微软雅黑" panose="020B0503020204020204" pitchFamily="34" charset="-122"/>
                <a:ea typeface="微软雅黑" panose="020B0503020204020204" pitchFamily="34" charset="-122"/>
              </a:rPr>
              <a:t> </a:t>
            </a:r>
            <a:r>
              <a:rPr lang="en-US" altLang="zh-CN" b="1" dirty="0" smtClean="0">
                <a:solidFill>
                  <a:schemeClr val="bg1"/>
                </a:solidFill>
                <a:latin typeface="微软雅黑" panose="020B0503020204020204" pitchFamily="34" charset="-122"/>
                <a:ea typeface="微软雅黑" panose="020B0503020204020204" pitchFamily="34" charset="-122"/>
              </a:rPr>
              <a:t> </a:t>
            </a:r>
            <a:r>
              <a:rPr lang="en-US" altLang="zh-CN" b="1" dirty="0" smtClean="0">
                <a:solidFill>
                  <a:schemeClr val="bg1"/>
                </a:solidFill>
                <a:latin typeface="微软雅黑" panose="020B0503020204020204" pitchFamily="34" charset="-122"/>
                <a:ea typeface="微软雅黑" panose="020B0503020204020204" pitchFamily="34" charset="-122"/>
              </a:rPr>
              <a:t> </a:t>
            </a:r>
            <a:r>
              <a:rPr lang="zh-CN" altLang="zh-CN" b="1" dirty="0" smtClean="0">
                <a:solidFill>
                  <a:schemeClr val="bg1"/>
                </a:solidFill>
                <a:latin typeface="微软雅黑" pitchFamily="34" charset="-122"/>
                <a:ea typeface="微软雅黑" pitchFamily="34" charset="-122"/>
              </a:rPr>
              <a:t>进</a:t>
            </a:r>
            <a:r>
              <a:rPr lang="zh-CN" altLang="zh-CN" b="1" dirty="0" smtClean="0">
                <a:solidFill>
                  <a:schemeClr val="bg1"/>
                </a:solidFill>
                <a:latin typeface="微软雅黑" pitchFamily="34" charset="-122"/>
                <a:ea typeface="微软雅黑" pitchFamily="34" charset="-122"/>
              </a:rPr>
              <a:t>户线</a:t>
            </a:r>
            <a:r>
              <a:rPr lang="zh-CN" altLang="zh-CN" b="1" dirty="0" smtClean="0">
                <a:solidFill>
                  <a:schemeClr val="bg1"/>
                </a:solidFill>
                <a:latin typeface="微软雅黑" pitchFamily="34" charset="-122"/>
                <a:ea typeface="微软雅黑" pitchFamily="34" charset="-122"/>
              </a:rPr>
              <a:t>的安装方法</a:t>
            </a:r>
            <a:endParaRPr lang="zh-CN" altLang="zh-CN"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979211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15375" y="1605168"/>
            <a:ext cx="10555606" cy="4031873"/>
          </a:xfrm>
          <a:prstGeom prst="rect">
            <a:avLst/>
          </a:prstGeom>
        </p:spPr>
        <p:txBody>
          <a:bodyPr wrap="square">
            <a:spAutoFit/>
          </a:bodyPr>
          <a:lstStyle/>
          <a:p>
            <a:pPr>
              <a:lnSpc>
                <a:spcPct val="150000"/>
              </a:lnSpc>
              <a:spcBef>
                <a:spcPts val="600"/>
              </a:spcBef>
              <a:spcAft>
                <a:spcPts val="600"/>
              </a:spcAft>
            </a:pPr>
            <a:r>
              <a:rPr lang="zh-CN" altLang="zh-CN" dirty="0">
                <a:latin typeface="+mn-ea"/>
              </a:rPr>
              <a:t>（</a:t>
            </a:r>
            <a:r>
              <a:rPr lang="en-US" altLang="zh-CN" dirty="0">
                <a:latin typeface="+mn-ea"/>
              </a:rPr>
              <a:t>3</a:t>
            </a:r>
            <a:r>
              <a:rPr lang="zh-CN" altLang="zh-CN" dirty="0">
                <a:latin typeface="+mn-ea"/>
              </a:rPr>
              <a:t>）进户管的安装常用的进户管由瓷管、塑料管和钢管三种，瓷管又分为弯口和反口两种</a:t>
            </a:r>
            <a:r>
              <a:rPr lang="zh-CN" altLang="zh-CN" dirty="0" smtClean="0">
                <a:latin typeface="+mn-ea"/>
              </a:rPr>
              <a:t>。</a:t>
            </a:r>
            <a:endParaRPr lang="en-US" altLang="zh-CN" dirty="0" smtClean="0">
              <a:latin typeface="+mn-ea"/>
            </a:endParaRPr>
          </a:p>
          <a:p>
            <a:pPr indent="457200">
              <a:lnSpc>
                <a:spcPct val="150000"/>
              </a:lnSpc>
              <a:spcBef>
                <a:spcPts val="600"/>
              </a:spcBef>
              <a:spcAft>
                <a:spcPts val="600"/>
              </a:spcAft>
            </a:pPr>
            <a:r>
              <a:rPr lang="en-US" altLang="zh-CN" dirty="0" smtClean="0">
                <a:latin typeface="+mn-ea"/>
              </a:rPr>
              <a:t>1</a:t>
            </a:r>
            <a:r>
              <a:rPr lang="zh-CN" altLang="zh-CN" dirty="0" smtClean="0">
                <a:latin typeface="+mn-ea"/>
              </a:rPr>
              <a:t>）进</a:t>
            </a:r>
            <a:r>
              <a:rPr lang="zh-CN" altLang="zh-CN" dirty="0">
                <a:latin typeface="+mn-ea"/>
              </a:rPr>
              <a:t>户管的管径应根据进户线的根数和截面积来决定，管内导线（包括</a:t>
            </a:r>
            <a:r>
              <a:rPr lang="zh-CN" altLang="zh-CN" dirty="0" smtClean="0">
                <a:latin typeface="+mn-ea"/>
              </a:rPr>
              <a:t>绝缘</a:t>
            </a:r>
            <a:r>
              <a:rPr lang="en-US" altLang="zh-CN" dirty="0" smtClean="0">
                <a:latin typeface="+mn-ea"/>
              </a:rPr>
              <a:t>  </a:t>
            </a:r>
            <a:r>
              <a:rPr lang="zh-CN" altLang="zh-CN" dirty="0" smtClean="0">
                <a:latin typeface="+mn-ea"/>
              </a:rPr>
              <a:t>层</a:t>
            </a:r>
            <a:r>
              <a:rPr lang="zh-CN" altLang="zh-CN" dirty="0">
                <a:latin typeface="+mn-ea"/>
              </a:rPr>
              <a:t>）的总面积不得大于管子有效截面积的</a:t>
            </a:r>
            <a:r>
              <a:rPr lang="en-US" altLang="zh-CN" dirty="0">
                <a:latin typeface="+mn-ea"/>
              </a:rPr>
              <a:t>40%</a:t>
            </a:r>
            <a:r>
              <a:rPr lang="zh-CN" altLang="zh-CN" dirty="0">
                <a:latin typeface="+mn-ea"/>
              </a:rPr>
              <a:t>，最小管径不应小于</a:t>
            </a:r>
            <a:r>
              <a:rPr lang="en-US" altLang="zh-CN" dirty="0">
                <a:latin typeface="+mn-ea"/>
              </a:rPr>
              <a:t>15mm</a:t>
            </a:r>
            <a:r>
              <a:rPr lang="zh-CN" altLang="zh-CN" dirty="0">
                <a:latin typeface="+mn-ea"/>
              </a:rPr>
              <a:t>。</a:t>
            </a:r>
          </a:p>
          <a:p>
            <a:pPr indent="457200">
              <a:lnSpc>
                <a:spcPct val="150000"/>
              </a:lnSpc>
              <a:spcBef>
                <a:spcPts val="600"/>
              </a:spcBef>
              <a:spcAft>
                <a:spcPts val="600"/>
              </a:spcAft>
            </a:pPr>
            <a:r>
              <a:rPr lang="en-US" altLang="zh-CN" dirty="0">
                <a:latin typeface="+mn-ea"/>
              </a:rPr>
              <a:t>2</a:t>
            </a:r>
            <a:r>
              <a:rPr lang="zh-CN" altLang="zh-CN" dirty="0" smtClean="0">
                <a:latin typeface="+mn-ea"/>
              </a:rPr>
              <a:t>）进</a:t>
            </a:r>
            <a:r>
              <a:rPr lang="zh-CN" altLang="zh-CN" dirty="0">
                <a:latin typeface="+mn-ea"/>
              </a:rPr>
              <a:t>户瓷管必须每线一根，进户瓷管应采用弯头瓷管，户外一头弯头朝下。当进户线截面积在</a:t>
            </a:r>
            <a:r>
              <a:rPr lang="en-US" altLang="zh-CN" dirty="0">
                <a:latin typeface="+mn-ea"/>
              </a:rPr>
              <a:t>50mm2</a:t>
            </a:r>
            <a:r>
              <a:rPr lang="zh-CN" altLang="zh-CN" dirty="0">
                <a:latin typeface="+mn-ea"/>
              </a:rPr>
              <a:t>以上时，宜用反口瓷管。</a:t>
            </a:r>
          </a:p>
          <a:p>
            <a:pPr indent="457200">
              <a:lnSpc>
                <a:spcPct val="150000"/>
              </a:lnSpc>
              <a:spcBef>
                <a:spcPts val="600"/>
              </a:spcBef>
              <a:spcAft>
                <a:spcPts val="600"/>
              </a:spcAft>
            </a:pPr>
            <a:r>
              <a:rPr lang="en-US" altLang="zh-CN" dirty="0" smtClean="0">
                <a:latin typeface="+mn-ea"/>
              </a:rPr>
              <a:t>3</a:t>
            </a:r>
            <a:r>
              <a:rPr lang="zh-CN" altLang="zh-CN" dirty="0" smtClean="0">
                <a:latin typeface="+mn-ea"/>
              </a:rPr>
              <a:t>）当</a:t>
            </a:r>
            <a:r>
              <a:rPr lang="zh-CN" altLang="zh-CN" dirty="0">
                <a:latin typeface="+mn-ea"/>
              </a:rPr>
              <a:t>一根瓷管的长度丕能太于进户墙壁的厚度时，可用两根瓷管紧密相莲，季甬</a:t>
            </a:r>
            <a:r>
              <a:rPr lang="en-US" altLang="zh-CN" dirty="0">
                <a:latin typeface="+mn-ea"/>
              </a:rPr>
              <a:t>2</a:t>
            </a:r>
            <a:r>
              <a:rPr lang="zh-CN" altLang="zh-CN" dirty="0">
                <a:latin typeface="+mn-ea"/>
              </a:rPr>
              <a:t>料管代替瓷管。</a:t>
            </a:r>
          </a:p>
          <a:p>
            <a:pPr indent="457200">
              <a:lnSpc>
                <a:spcPct val="150000"/>
              </a:lnSpc>
              <a:spcBef>
                <a:spcPts val="600"/>
              </a:spcBef>
              <a:spcAft>
                <a:spcPts val="600"/>
              </a:spcAft>
            </a:pPr>
            <a:r>
              <a:rPr lang="en-US" altLang="zh-CN" dirty="0">
                <a:latin typeface="+mn-ea"/>
              </a:rPr>
              <a:t>4</a:t>
            </a:r>
            <a:r>
              <a:rPr lang="zh-CN" altLang="zh-CN" dirty="0" smtClean="0">
                <a:latin typeface="+mn-ea"/>
              </a:rPr>
              <a:t>）进</a:t>
            </a:r>
            <a:r>
              <a:rPr lang="zh-CN" altLang="zh-CN" dirty="0">
                <a:latin typeface="+mn-ea"/>
              </a:rPr>
              <a:t>户钢管必须使用镀锌钢管或经过涂漆的黑铁管。钢管两端应装护圈，户外一端必须有防雨弯头，进户线必须全部穿入一根钢管闪，钢管外层必须有良好的保护接零。</a:t>
            </a:r>
          </a:p>
        </p:txBody>
      </p:sp>
      <p:sp>
        <p:nvSpPr>
          <p:cNvPr id="4" name="矩形 3">
            <a:extLst>
              <a:ext uri="{FF2B5EF4-FFF2-40B4-BE49-F238E27FC236}">
                <a16:creationId xmlns:a16="http://schemas.microsoft.com/office/drawing/2014/main" xmlns="" id="{E8595C05-5439-49D7-B6BB-BC2775EDEAB0}"/>
              </a:ext>
            </a:extLst>
          </p:cNvPr>
          <p:cNvSpPr/>
          <p:nvPr/>
        </p:nvSpPr>
        <p:spPr>
          <a:xfrm>
            <a:off x="175545" y="851102"/>
            <a:ext cx="4875460" cy="553998"/>
          </a:xfrm>
          <a:prstGeom prst="rect">
            <a:avLst/>
          </a:prstGeom>
        </p:spPr>
        <p:txBody>
          <a:bodyPr wrap="square">
            <a:spAutoFit/>
          </a:bodyPr>
          <a:lstStyle/>
          <a:p>
            <a:pPr indent="532800" algn="just">
              <a:lnSpc>
                <a:spcPct val="150000"/>
              </a:lnSpc>
              <a:spcAft>
                <a:spcPts val="0"/>
              </a:spcAft>
            </a:pPr>
            <a:r>
              <a:rPr lang="en-US" altLang="zh-CN" sz="2000" b="1" dirty="0" smtClean="0">
                <a:solidFill>
                  <a:schemeClr val="accent2">
                    <a:lumMod val="50000"/>
                  </a:schemeClr>
                </a:solidFill>
                <a:latin typeface="微软雅黑" pitchFamily="34" charset="-122"/>
                <a:ea typeface="微软雅黑" pitchFamily="34" charset="-122"/>
              </a:rPr>
              <a:t>1.2 </a:t>
            </a:r>
            <a:r>
              <a:rPr lang="zh-CN" altLang="zh-CN" sz="2000" b="1" dirty="0" smtClean="0">
                <a:solidFill>
                  <a:schemeClr val="accent2">
                    <a:lumMod val="50000"/>
                  </a:schemeClr>
                </a:solidFill>
                <a:latin typeface="微软雅黑" pitchFamily="34" charset="-122"/>
                <a:ea typeface="微软雅黑" pitchFamily="34" charset="-122"/>
              </a:rPr>
              <a:t>进户</a:t>
            </a:r>
            <a:r>
              <a:rPr lang="zh-CN" altLang="zh-CN" sz="2000" b="1" dirty="0">
                <a:solidFill>
                  <a:schemeClr val="accent2">
                    <a:lumMod val="50000"/>
                  </a:schemeClr>
                </a:solidFill>
                <a:latin typeface="微软雅黑" pitchFamily="34" charset="-122"/>
                <a:ea typeface="微软雅黑" pitchFamily="34" charset="-122"/>
              </a:rPr>
              <a:t>线的</a:t>
            </a:r>
            <a:r>
              <a:rPr lang="zh-CN" altLang="zh-CN" sz="2000" b="1" dirty="0" smtClean="0">
                <a:solidFill>
                  <a:schemeClr val="accent2">
                    <a:lumMod val="50000"/>
                  </a:schemeClr>
                </a:solidFill>
                <a:latin typeface="微软雅黑" pitchFamily="34" charset="-122"/>
                <a:ea typeface="微软雅黑" pitchFamily="34" charset="-122"/>
              </a:rPr>
              <a:t>安装</a:t>
            </a:r>
            <a:endParaRPr lang="zh-CN" altLang="zh-CN" sz="2000" b="1" dirty="0">
              <a:solidFill>
                <a:schemeClr val="accent2">
                  <a:lumMod val="50000"/>
                </a:schemeClr>
              </a:solidFill>
              <a:latin typeface="微软雅黑" pitchFamily="34" charset="-122"/>
              <a:ea typeface="微软雅黑" pitchFamily="34" charset="-122"/>
            </a:endParaRPr>
          </a:p>
        </p:txBody>
      </p:sp>
      <p:sp>
        <p:nvSpPr>
          <p:cNvPr id="5"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6"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7"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8"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9"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0"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1"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TextBox 8">
            <a:extLst>
              <a:ext uri="{FF2B5EF4-FFF2-40B4-BE49-F238E27FC236}">
                <a16:creationId xmlns="" xmlns:a16="http://schemas.microsoft.com/office/drawing/2014/main" id="{6B099B05-5055-4F98-BFCC-EED86C641E3C}"/>
              </a:ext>
            </a:extLst>
          </p:cNvPr>
          <p:cNvSpPr txBox="1"/>
          <p:nvPr/>
        </p:nvSpPr>
        <p:spPr>
          <a:xfrm>
            <a:off x="947759" y="221139"/>
            <a:ext cx="4386241" cy="369332"/>
          </a:xfrm>
          <a:prstGeom prst="rect">
            <a:avLst/>
          </a:prstGeom>
          <a:noFill/>
        </p:spPr>
        <p:txBody>
          <a:bodyPr wrap="squar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1</a:t>
            </a:r>
            <a:r>
              <a:rPr lang="en-US" altLang="zh-CN" b="1" dirty="0">
                <a:solidFill>
                  <a:schemeClr val="bg1"/>
                </a:solidFill>
                <a:latin typeface="微软雅黑" panose="020B0503020204020204" pitchFamily="34" charset="-122"/>
                <a:ea typeface="微软雅黑" panose="020B0503020204020204" pitchFamily="34" charset="-122"/>
              </a:rPr>
              <a:t> </a:t>
            </a:r>
            <a:r>
              <a:rPr lang="en-US" altLang="zh-CN" b="1" dirty="0" smtClean="0">
                <a:solidFill>
                  <a:schemeClr val="bg1"/>
                </a:solidFill>
                <a:latin typeface="微软雅黑" panose="020B0503020204020204" pitchFamily="34" charset="-122"/>
                <a:ea typeface="微软雅黑" panose="020B0503020204020204" pitchFamily="34" charset="-122"/>
              </a:rPr>
              <a:t> </a:t>
            </a:r>
            <a:r>
              <a:rPr lang="en-US" altLang="zh-CN" b="1" dirty="0" smtClean="0">
                <a:solidFill>
                  <a:schemeClr val="bg1"/>
                </a:solidFill>
                <a:latin typeface="微软雅黑" panose="020B0503020204020204" pitchFamily="34" charset="-122"/>
                <a:ea typeface="微软雅黑" panose="020B0503020204020204" pitchFamily="34" charset="-122"/>
              </a:rPr>
              <a:t> </a:t>
            </a:r>
            <a:r>
              <a:rPr lang="zh-CN" altLang="zh-CN" b="1" dirty="0" smtClean="0">
                <a:solidFill>
                  <a:schemeClr val="bg1"/>
                </a:solidFill>
                <a:latin typeface="微软雅黑" pitchFamily="34" charset="-122"/>
                <a:ea typeface="微软雅黑" pitchFamily="34" charset="-122"/>
              </a:rPr>
              <a:t>进</a:t>
            </a:r>
            <a:r>
              <a:rPr lang="zh-CN" altLang="zh-CN" b="1" dirty="0" smtClean="0">
                <a:solidFill>
                  <a:schemeClr val="bg1"/>
                </a:solidFill>
                <a:latin typeface="微软雅黑" pitchFamily="34" charset="-122"/>
                <a:ea typeface="微软雅黑" pitchFamily="34" charset="-122"/>
              </a:rPr>
              <a:t>户线</a:t>
            </a:r>
            <a:r>
              <a:rPr lang="zh-CN" altLang="zh-CN" b="1" dirty="0" smtClean="0">
                <a:solidFill>
                  <a:schemeClr val="bg1"/>
                </a:solidFill>
                <a:latin typeface="微软雅黑" pitchFamily="34" charset="-122"/>
                <a:ea typeface="微软雅黑" pitchFamily="34" charset="-122"/>
              </a:rPr>
              <a:t>的安装方法</a:t>
            </a:r>
            <a:endParaRPr lang="zh-CN" altLang="zh-CN"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4452067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50022" y="1336315"/>
            <a:ext cx="11467657" cy="1273875"/>
          </a:xfrm>
          <a:prstGeom prst="rect">
            <a:avLst/>
          </a:prstGeom>
        </p:spPr>
        <p:txBody>
          <a:bodyPr wrap="square">
            <a:spAutoFit/>
          </a:bodyPr>
          <a:lstStyle/>
          <a:p>
            <a:pPr>
              <a:lnSpc>
                <a:spcPct val="150000"/>
              </a:lnSpc>
              <a:spcBef>
                <a:spcPts val="600"/>
              </a:spcBef>
              <a:spcAft>
                <a:spcPts val="600"/>
              </a:spcAft>
            </a:pPr>
            <a:r>
              <a:rPr lang="zh-CN" altLang="zh-CN" dirty="0"/>
              <a:t>（</a:t>
            </a:r>
            <a:r>
              <a:rPr lang="en-US" altLang="zh-CN" dirty="0"/>
              <a:t>1</a:t>
            </a:r>
            <a:r>
              <a:rPr lang="zh-CN" altLang="zh-CN" dirty="0"/>
              <a:t>）电流互感器二次侧（即二次回路）标有”</a:t>
            </a:r>
            <a:r>
              <a:rPr lang="en-US" altLang="zh-CN" dirty="0"/>
              <a:t>K1"</a:t>
            </a:r>
            <a:r>
              <a:rPr lang="zh-CN" altLang="zh-CN" dirty="0"/>
              <a:t>或“</a:t>
            </a:r>
            <a:r>
              <a:rPr lang="en-US" altLang="zh-CN" dirty="0"/>
              <a:t>+"</a:t>
            </a:r>
            <a:r>
              <a:rPr lang="zh-CN" altLang="zh-CN" dirty="0"/>
              <a:t>的接线柱要与电能表电流线圈的进线端连接，标肴“</a:t>
            </a:r>
            <a:r>
              <a:rPr lang="en-US" altLang="zh-CN" dirty="0"/>
              <a:t>K2</a:t>
            </a:r>
            <a:r>
              <a:rPr lang="zh-CN" altLang="zh-CN" dirty="0"/>
              <a:t>”或“</a:t>
            </a:r>
            <a:r>
              <a:rPr lang="en-US" altLang="zh-CN" dirty="0"/>
              <a:t>-</a:t>
            </a:r>
            <a:r>
              <a:rPr lang="zh-CN" altLang="zh-CN" dirty="0"/>
              <a:t>”的接线柱要与电能表电流线圈的出线端连接，不前接反</a:t>
            </a:r>
            <a:r>
              <a:rPr lang="en-US" altLang="zh-CN" dirty="0"/>
              <a:t>;</a:t>
            </a:r>
            <a:r>
              <a:rPr lang="zh-CN" altLang="zh-CN" dirty="0"/>
              <a:t>电流互感器的一次侧（即一次回路）标肴“</a:t>
            </a:r>
            <a:r>
              <a:rPr lang="en-US" altLang="zh-CN" dirty="0"/>
              <a:t>L1</a:t>
            </a:r>
            <a:r>
              <a:rPr lang="zh-CN" altLang="zh-CN" dirty="0"/>
              <a:t>”或“</a:t>
            </a:r>
            <a:r>
              <a:rPr lang="en-US" altLang="zh-CN" dirty="0"/>
              <a:t>+</a:t>
            </a:r>
            <a:r>
              <a:rPr lang="zh-CN" altLang="zh-CN" dirty="0"/>
              <a:t>”的接线柱应接电源进线，标有“</a:t>
            </a:r>
            <a:r>
              <a:rPr lang="en-US" altLang="zh-CN" dirty="0"/>
              <a:t>L</a:t>
            </a:r>
            <a:r>
              <a:rPr lang="zh-CN" altLang="zh-CN" dirty="0"/>
              <a:t>”或“</a:t>
            </a:r>
            <a:r>
              <a:rPr lang="en-US" altLang="zh-CN" dirty="0"/>
              <a:t>-</a:t>
            </a:r>
            <a:r>
              <a:rPr lang="zh-CN" altLang="zh-CN" dirty="0"/>
              <a:t>”的接线柱应接电源出线，如图</a:t>
            </a:r>
            <a:r>
              <a:rPr lang="en-US" altLang="zh-CN" dirty="0"/>
              <a:t>2-5-5</a:t>
            </a:r>
            <a:r>
              <a:rPr lang="zh-CN" altLang="zh-CN" dirty="0"/>
              <a:t>所示。</a:t>
            </a:r>
          </a:p>
        </p:txBody>
      </p:sp>
      <p:pic>
        <p:nvPicPr>
          <p:cNvPr id="4" name="图片 3"/>
          <p:cNvPicPr/>
          <p:nvPr/>
        </p:nvPicPr>
        <p:blipFill>
          <a:blip r:embed="rId2">
            <a:extLst>
              <a:ext uri="{28A0092B-C50C-407E-A947-70E740481C1C}">
                <a14:useLocalDpi xmlns:a14="http://schemas.microsoft.com/office/drawing/2010/main" val="0"/>
              </a:ext>
            </a:extLst>
          </a:blip>
          <a:stretch>
            <a:fillRect/>
          </a:stretch>
        </p:blipFill>
        <p:spPr>
          <a:xfrm>
            <a:off x="2329842" y="2815142"/>
            <a:ext cx="7629500" cy="2694940"/>
          </a:xfrm>
          <a:prstGeom prst="rect">
            <a:avLst/>
          </a:prstGeom>
        </p:spPr>
      </p:pic>
      <p:sp>
        <p:nvSpPr>
          <p:cNvPr id="7" name="矩形 6"/>
          <p:cNvSpPr/>
          <p:nvPr/>
        </p:nvSpPr>
        <p:spPr>
          <a:xfrm>
            <a:off x="3086101" y="5618206"/>
            <a:ext cx="6096000" cy="830997"/>
          </a:xfrm>
          <a:prstGeom prst="rect">
            <a:avLst/>
          </a:prstGeom>
        </p:spPr>
        <p:txBody>
          <a:bodyPr>
            <a:spAutoFit/>
          </a:bodyPr>
          <a:lstStyle/>
          <a:p>
            <a:pPr algn="ctr"/>
            <a:r>
              <a:rPr lang="en-US" altLang="zh-CN" sz="1600" dirty="0" smtClean="0"/>
              <a:t>1-</a:t>
            </a:r>
            <a:r>
              <a:rPr lang="zh-CN" altLang="zh-CN" sz="1600" dirty="0"/>
              <a:t>二次回路接线桩  </a:t>
            </a:r>
            <a:r>
              <a:rPr lang="en-US" altLang="zh-CN" sz="1600" dirty="0"/>
              <a:t>2-</a:t>
            </a:r>
            <a:r>
              <a:rPr lang="zh-CN" altLang="zh-CN" sz="1600" dirty="0"/>
              <a:t>一次回路接线桩  </a:t>
            </a:r>
            <a:r>
              <a:rPr lang="en-US" altLang="zh-CN" sz="1600" dirty="0"/>
              <a:t>3-</a:t>
            </a:r>
            <a:r>
              <a:rPr lang="zh-CN" altLang="zh-CN" sz="1600" dirty="0"/>
              <a:t>接地接线桩</a:t>
            </a:r>
          </a:p>
          <a:p>
            <a:pPr algn="ctr"/>
            <a:r>
              <a:rPr lang="en-US" altLang="zh-CN" sz="1600" dirty="0"/>
              <a:t>4-</a:t>
            </a:r>
            <a:r>
              <a:rPr lang="zh-CN" altLang="zh-CN" sz="1600" dirty="0"/>
              <a:t>进线桩  </a:t>
            </a:r>
            <a:r>
              <a:rPr lang="en-US" altLang="zh-CN" sz="1600" dirty="0"/>
              <a:t>5-</a:t>
            </a:r>
            <a:r>
              <a:rPr lang="zh-CN" altLang="zh-CN" sz="1600" dirty="0"/>
              <a:t>出线桩  </a:t>
            </a:r>
            <a:r>
              <a:rPr lang="en-US" altLang="zh-CN" sz="1600" dirty="0"/>
              <a:t>6-</a:t>
            </a:r>
            <a:r>
              <a:rPr lang="zh-CN" altLang="zh-CN" sz="1600" dirty="0"/>
              <a:t>次绕组  </a:t>
            </a:r>
            <a:r>
              <a:rPr lang="en-US" altLang="zh-CN" sz="1600" dirty="0"/>
              <a:t>7-</a:t>
            </a:r>
            <a:r>
              <a:rPr lang="zh-CN" altLang="zh-CN" sz="1600" dirty="0" smtClean="0"/>
              <a:t>二次绕组</a:t>
            </a:r>
            <a:endParaRPr lang="en-US" altLang="zh-CN" sz="1600" dirty="0" smtClean="0"/>
          </a:p>
          <a:p>
            <a:pPr algn="ctr"/>
            <a:r>
              <a:rPr lang="zh-CN" altLang="zh-CN" sz="1600" dirty="0"/>
              <a:t>图</a:t>
            </a:r>
            <a:r>
              <a:rPr lang="en-US" altLang="zh-CN" sz="1600" dirty="0"/>
              <a:t>2-5-5 </a:t>
            </a:r>
            <a:r>
              <a:rPr lang="zh-CN" altLang="zh-CN" sz="1600" dirty="0"/>
              <a:t>流</a:t>
            </a:r>
            <a:r>
              <a:rPr lang="zh-CN" altLang="zh-CN" sz="1600" dirty="0" smtClean="0"/>
              <a:t>互感器</a:t>
            </a:r>
            <a:endParaRPr lang="zh-CN" altLang="zh-CN" sz="1600" dirty="0"/>
          </a:p>
        </p:txBody>
      </p:sp>
      <p:sp>
        <p:nvSpPr>
          <p:cNvPr id="9"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1"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2"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13"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4"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5"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矩形 15">
            <a:extLst>
              <a:ext uri="{FF2B5EF4-FFF2-40B4-BE49-F238E27FC236}">
                <a16:creationId xmlns:a16="http://schemas.microsoft.com/office/drawing/2014/main" xmlns="" id="{E8595C05-5439-49D7-B6BB-BC2775EDEAB0}"/>
              </a:ext>
            </a:extLst>
          </p:cNvPr>
          <p:cNvSpPr/>
          <p:nvPr/>
        </p:nvSpPr>
        <p:spPr>
          <a:xfrm>
            <a:off x="702934" y="936205"/>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2.1 </a:t>
            </a:r>
            <a:r>
              <a:rPr lang="zh-CN" altLang="zh-CN" sz="2000" b="1" dirty="0" smtClean="0">
                <a:solidFill>
                  <a:schemeClr val="accent2">
                    <a:lumMod val="50000"/>
                  </a:schemeClr>
                </a:solidFill>
                <a:latin typeface="微软雅黑" pitchFamily="34" charset="-122"/>
                <a:ea typeface="微软雅黑" pitchFamily="34" charset="-122"/>
              </a:rPr>
              <a:t>电流互感器</a:t>
            </a:r>
            <a:r>
              <a:rPr lang="zh-CN" altLang="zh-CN" sz="2000" b="1" dirty="0">
                <a:solidFill>
                  <a:schemeClr val="accent2">
                    <a:lumMod val="50000"/>
                  </a:schemeClr>
                </a:solidFill>
                <a:latin typeface="微软雅黑" pitchFamily="34" charset="-122"/>
                <a:ea typeface="微软雅黑" pitchFamily="34" charset="-122"/>
              </a:rPr>
              <a:t>的安装方法</a:t>
            </a:r>
          </a:p>
        </p:txBody>
      </p:sp>
      <p:sp>
        <p:nvSpPr>
          <p:cNvPr id="17" name="TextBox 8">
            <a:extLst>
              <a:ext uri="{FF2B5EF4-FFF2-40B4-BE49-F238E27FC236}">
                <a16:creationId xmlns="" xmlns:a16="http://schemas.microsoft.com/office/drawing/2014/main" id="{6B099B05-5055-4F98-BFCC-EED86C641E3C}"/>
              </a:ext>
            </a:extLst>
          </p:cNvPr>
          <p:cNvSpPr txBox="1"/>
          <p:nvPr/>
        </p:nvSpPr>
        <p:spPr>
          <a:xfrm>
            <a:off x="947759" y="221139"/>
            <a:ext cx="4386241" cy="369332"/>
          </a:xfrm>
          <a:prstGeom prst="rect">
            <a:avLst/>
          </a:prstGeom>
          <a:noFill/>
        </p:spPr>
        <p:txBody>
          <a:bodyPr wrap="square" rtlCol="0">
            <a:spAutoFit/>
          </a:bodyPr>
          <a:lstStyle/>
          <a:p>
            <a:pPr>
              <a:spcBef>
                <a:spcPts val="600"/>
              </a:spcBef>
              <a:spcAft>
                <a:spcPts val="600"/>
              </a:spcAft>
            </a:pPr>
            <a:r>
              <a:rPr lang="en-US" altLang="zh-CN" b="1" dirty="0" smtClean="0">
                <a:solidFill>
                  <a:schemeClr val="bg1"/>
                </a:solidFill>
                <a:latin typeface="微软雅黑" panose="020B0503020204020204" pitchFamily="34" charset="-122"/>
                <a:ea typeface="微软雅黑" panose="020B0503020204020204" pitchFamily="34" charset="-122"/>
              </a:rPr>
              <a:t>2 </a:t>
            </a:r>
            <a:r>
              <a:rPr lang="zh-CN" altLang="zh-CN" b="1" dirty="0" smtClean="0">
                <a:solidFill>
                  <a:schemeClr val="bg1"/>
                </a:solidFill>
                <a:latin typeface="微软雅黑" panose="020B0503020204020204" pitchFamily="34" charset="-122"/>
                <a:ea typeface="微软雅黑" panose="020B0503020204020204" pitchFamily="34" charset="-122"/>
              </a:rPr>
              <a:t>电流互感器</a:t>
            </a:r>
            <a:r>
              <a:rPr lang="zh-CN" altLang="en-US" b="1" dirty="0" smtClean="0">
                <a:solidFill>
                  <a:schemeClr val="bg1"/>
                </a:solidFill>
                <a:latin typeface="微软雅黑" panose="020B0503020204020204" pitchFamily="34" charset="-122"/>
                <a:ea typeface="微软雅黑" panose="020B0503020204020204" pitchFamily="34" charset="-122"/>
              </a:rPr>
              <a:t>安装方法</a:t>
            </a:r>
            <a:endParaRPr lang="zh-CN" altLang="zh-CN"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774471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46067" y="1567564"/>
            <a:ext cx="10393459" cy="923330"/>
          </a:xfrm>
          <a:prstGeom prst="rect">
            <a:avLst/>
          </a:prstGeom>
        </p:spPr>
        <p:txBody>
          <a:bodyPr wrap="square">
            <a:spAutoFit/>
          </a:bodyPr>
          <a:lstStyle/>
          <a:p>
            <a:pPr>
              <a:lnSpc>
                <a:spcPct val="150000"/>
              </a:lnSpc>
              <a:spcBef>
                <a:spcPts val="600"/>
              </a:spcBef>
              <a:spcAft>
                <a:spcPts val="600"/>
              </a:spcAft>
            </a:pPr>
            <a:r>
              <a:rPr lang="zh-CN" altLang="zh-CN" dirty="0"/>
              <a:t>（</a:t>
            </a:r>
            <a:r>
              <a:rPr lang="en-US" altLang="zh-CN" dirty="0"/>
              <a:t>2</a:t>
            </a:r>
            <a:r>
              <a:rPr lang="zh-CN" altLang="zh-CN" dirty="0"/>
              <a:t>）电流互感器次级的“</a:t>
            </a:r>
            <a:r>
              <a:rPr lang="en-US" altLang="zh-CN" dirty="0"/>
              <a:t>K2</a:t>
            </a:r>
            <a:r>
              <a:rPr lang="zh-CN" altLang="zh-CN" dirty="0"/>
              <a:t>”或“</a:t>
            </a:r>
            <a:r>
              <a:rPr lang="en-US" altLang="zh-CN" dirty="0"/>
              <a:t>-</a:t>
            </a:r>
            <a:r>
              <a:rPr lang="zh-CN" altLang="zh-CN" dirty="0"/>
              <a:t>”接线柱的外壳和铁心都必须可靠接地。电流互感器的接线方式如图</a:t>
            </a:r>
            <a:r>
              <a:rPr lang="en-US" altLang="zh-CN" dirty="0"/>
              <a:t>2-5-6</a:t>
            </a:r>
            <a:r>
              <a:rPr lang="zh-CN" altLang="zh-CN" dirty="0"/>
              <a:t>所示。</a:t>
            </a:r>
          </a:p>
        </p:txBody>
      </p:sp>
      <p:pic>
        <p:nvPicPr>
          <p:cNvPr id="6" name="图片 5" descr="C:\Users\407_5\AppData\Roaming\Tencent\Users\532440458\QQ\WinTemp\RichOle\HBIHEJ_{W20770D~$T9AXGO.png"/>
          <p:cNvPicPr/>
          <p:nvPr/>
        </p:nvPicPr>
        <p:blipFill>
          <a:blip r:embed="rId2">
            <a:extLst>
              <a:ext uri="{28A0092B-C50C-407E-A947-70E740481C1C}">
                <a14:useLocalDpi xmlns:a14="http://schemas.microsoft.com/office/drawing/2010/main" val="0"/>
              </a:ext>
            </a:extLst>
          </a:blip>
          <a:srcRect/>
          <a:stretch>
            <a:fillRect/>
          </a:stretch>
        </p:blipFill>
        <p:spPr bwMode="auto">
          <a:xfrm>
            <a:off x="3140879" y="2336416"/>
            <a:ext cx="5825622" cy="3491892"/>
          </a:xfrm>
          <a:prstGeom prst="rect">
            <a:avLst/>
          </a:prstGeom>
          <a:noFill/>
          <a:ln>
            <a:noFill/>
          </a:ln>
        </p:spPr>
      </p:pic>
      <p:sp>
        <p:nvSpPr>
          <p:cNvPr id="8" name="矩形 7"/>
          <p:cNvSpPr/>
          <p:nvPr/>
        </p:nvSpPr>
        <p:spPr>
          <a:xfrm>
            <a:off x="4755504" y="5982785"/>
            <a:ext cx="3382657" cy="369332"/>
          </a:xfrm>
          <a:prstGeom prst="rect">
            <a:avLst/>
          </a:prstGeom>
        </p:spPr>
        <p:txBody>
          <a:bodyPr wrap="none">
            <a:spAutoFit/>
          </a:bodyPr>
          <a:lstStyle/>
          <a:p>
            <a:r>
              <a:rPr lang="zh-CN" altLang="zh-CN" dirty="0"/>
              <a:t>图</a:t>
            </a:r>
            <a:r>
              <a:rPr lang="en-US" altLang="zh-CN" dirty="0"/>
              <a:t>2-5-6 </a:t>
            </a:r>
            <a:r>
              <a:rPr lang="zh-CN" altLang="zh-CN" dirty="0"/>
              <a:t>电流互感器的接线方式</a:t>
            </a:r>
          </a:p>
        </p:txBody>
      </p:sp>
      <p:sp>
        <p:nvSpPr>
          <p:cNvPr id="9"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1"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2"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13"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4"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5"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矩形 15">
            <a:extLst>
              <a:ext uri="{FF2B5EF4-FFF2-40B4-BE49-F238E27FC236}">
                <a16:creationId xmlns:a16="http://schemas.microsoft.com/office/drawing/2014/main" xmlns="" id="{E8595C05-5439-49D7-B6BB-BC2775EDEAB0}"/>
              </a:ext>
            </a:extLst>
          </p:cNvPr>
          <p:cNvSpPr/>
          <p:nvPr/>
        </p:nvSpPr>
        <p:spPr>
          <a:xfrm>
            <a:off x="789251" y="1056893"/>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2.1 </a:t>
            </a:r>
            <a:r>
              <a:rPr lang="zh-CN" altLang="zh-CN" sz="2000" b="1" dirty="0">
                <a:solidFill>
                  <a:schemeClr val="accent2">
                    <a:lumMod val="50000"/>
                  </a:schemeClr>
                </a:solidFill>
                <a:latin typeface="微软雅黑" pitchFamily="34" charset="-122"/>
                <a:ea typeface="微软雅黑" pitchFamily="34" charset="-122"/>
              </a:rPr>
              <a:t>电流互感器的安装方法</a:t>
            </a:r>
          </a:p>
        </p:txBody>
      </p:sp>
      <p:sp>
        <p:nvSpPr>
          <p:cNvPr id="17" name="TextBox 8">
            <a:extLst>
              <a:ext uri="{FF2B5EF4-FFF2-40B4-BE49-F238E27FC236}">
                <a16:creationId xmlns="" xmlns:a16="http://schemas.microsoft.com/office/drawing/2014/main" id="{6B099B05-5055-4F98-BFCC-EED86C641E3C}"/>
              </a:ext>
            </a:extLst>
          </p:cNvPr>
          <p:cNvSpPr txBox="1"/>
          <p:nvPr/>
        </p:nvSpPr>
        <p:spPr>
          <a:xfrm>
            <a:off x="947759" y="221139"/>
            <a:ext cx="4386241" cy="369332"/>
          </a:xfrm>
          <a:prstGeom prst="rect">
            <a:avLst/>
          </a:prstGeom>
          <a:noFill/>
        </p:spPr>
        <p:txBody>
          <a:bodyPr wrap="square" rtlCol="0">
            <a:spAutoFit/>
          </a:bodyPr>
          <a:lstStyle/>
          <a:p>
            <a:pPr>
              <a:spcBef>
                <a:spcPts val="600"/>
              </a:spcBef>
              <a:spcAft>
                <a:spcPts val="600"/>
              </a:spcAft>
            </a:pPr>
            <a:r>
              <a:rPr lang="en-US" altLang="zh-CN" b="1" dirty="0" smtClean="0">
                <a:solidFill>
                  <a:schemeClr val="bg1"/>
                </a:solidFill>
                <a:latin typeface="微软雅黑" panose="020B0503020204020204" pitchFamily="34" charset="-122"/>
                <a:ea typeface="微软雅黑" panose="020B0503020204020204" pitchFamily="34" charset="-122"/>
              </a:rPr>
              <a:t>2 </a:t>
            </a:r>
            <a:r>
              <a:rPr lang="zh-CN" altLang="zh-CN" b="1" dirty="0" smtClean="0">
                <a:solidFill>
                  <a:schemeClr val="bg1"/>
                </a:solidFill>
                <a:latin typeface="微软雅黑" panose="020B0503020204020204" pitchFamily="34" charset="-122"/>
                <a:ea typeface="微软雅黑" panose="020B0503020204020204" pitchFamily="34" charset="-122"/>
              </a:rPr>
              <a:t>电流互感器</a:t>
            </a:r>
            <a:r>
              <a:rPr lang="zh-CN" altLang="en-US" b="1" dirty="0" smtClean="0">
                <a:solidFill>
                  <a:schemeClr val="bg1"/>
                </a:solidFill>
                <a:latin typeface="微软雅黑" panose="020B0503020204020204" pitchFamily="34" charset="-122"/>
                <a:ea typeface="微软雅黑" panose="020B0503020204020204" pitchFamily="34" charset="-122"/>
              </a:rPr>
              <a:t>安装方法</a:t>
            </a:r>
            <a:endParaRPr lang="zh-CN" altLang="zh-CN"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3145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0924" y="1403659"/>
            <a:ext cx="11059556" cy="757130"/>
          </a:xfrm>
          <a:prstGeom prst="rect">
            <a:avLst/>
          </a:prstGeom>
        </p:spPr>
        <p:txBody>
          <a:bodyPr wrap="square">
            <a:spAutoFit/>
          </a:bodyPr>
          <a:lstStyle/>
          <a:p>
            <a:pPr indent="457200">
              <a:lnSpc>
                <a:spcPct val="120000"/>
              </a:lnSpc>
              <a:spcBef>
                <a:spcPts val="600"/>
              </a:spcBef>
              <a:spcAft>
                <a:spcPts val="600"/>
              </a:spcAft>
            </a:pPr>
            <a:r>
              <a:rPr lang="en-US" altLang="zh-CN" dirty="0" smtClean="0"/>
              <a:t>(1</a:t>
            </a:r>
            <a:r>
              <a:rPr lang="zh-CN" altLang="zh-CN" dirty="0"/>
              <a:t>）单相电能表的接线单相电能表共有四个接线柱，从左到右</a:t>
            </a:r>
            <a:r>
              <a:rPr lang="en-US" altLang="zh-CN" dirty="0"/>
              <a:t>1</a:t>
            </a:r>
            <a:r>
              <a:rPr lang="zh-CN" altLang="zh-CN" dirty="0"/>
              <a:t>、</a:t>
            </a:r>
            <a:r>
              <a:rPr lang="en-US" altLang="zh-CN" dirty="0"/>
              <a:t>2</a:t>
            </a:r>
            <a:r>
              <a:rPr lang="zh-CN" altLang="zh-CN" dirty="0"/>
              <a:t>、</a:t>
            </a:r>
            <a:r>
              <a:rPr lang="en-US" altLang="zh-CN" dirty="0"/>
              <a:t>3</a:t>
            </a:r>
            <a:r>
              <a:rPr lang="zh-CN" altLang="zh-CN" dirty="0"/>
              <a:t>、</a:t>
            </a:r>
            <a:r>
              <a:rPr lang="en-US" altLang="zh-CN" dirty="0"/>
              <a:t>4</a:t>
            </a:r>
            <a:r>
              <a:rPr lang="zh-CN" altLang="zh-CN" dirty="0"/>
              <a:t>编号。接线方法一般按号码</a:t>
            </a:r>
            <a:r>
              <a:rPr lang="en-US" altLang="zh-CN" dirty="0"/>
              <a:t>1</a:t>
            </a:r>
            <a:r>
              <a:rPr lang="zh-CN" altLang="zh-CN" dirty="0"/>
              <a:t>、</a:t>
            </a:r>
            <a:r>
              <a:rPr lang="en-US" altLang="zh-CN" dirty="0"/>
              <a:t>3</a:t>
            </a:r>
            <a:r>
              <a:rPr lang="zh-CN" altLang="zh-CN" dirty="0"/>
              <a:t>电源进线，</a:t>
            </a:r>
            <a:r>
              <a:rPr lang="en-US" altLang="zh-CN" dirty="0"/>
              <a:t>2</a:t>
            </a:r>
            <a:r>
              <a:rPr lang="zh-CN" altLang="zh-CN" dirty="0"/>
              <a:t>、</a:t>
            </a:r>
            <a:r>
              <a:rPr lang="en-US" altLang="zh-CN" dirty="0"/>
              <a:t>4</a:t>
            </a:r>
            <a:r>
              <a:rPr lang="zh-CN" altLang="zh-CN" dirty="0"/>
              <a:t>接出线，如图</a:t>
            </a:r>
            <a:r>
              <a:rPr lang="en-US" altLang="zh-CN" dirty="0"/>
              <a:t>2-5-7</a:t>
            </a:r>
            <a:r>
              <a:rPr lang="zh-CN" altLang="zh-CN" dirty="0"/>
              <a:t>所示。</a:t>
            </a:r>
          </a:p>
        </p:txBody>
      </p:sp>
      <p:pic>
        <p:nvPicPr>
          <p:cNvPr id="4" name="图片 3" descr="C:\Users\407_5\AppData\Roaming\Tencent\Users\532440458\QQ\WinTemp\RichOle\OH9G(~`A8DNN]JWAQCXQ8GD.png"/>
          <p:cNvPicPr/>
          <p:nvPr/>
        </p:nvPicPr>
        <p:blipFill>
          <a:blip r:embed="rId2">
            <a:extLst>
              <a:ext uri="{28A0092B-C50C-407E-A947-70E740481C1C}">
                <a14:useLocalDpi xmlns:a14="http://schemas.microsoft.com/office/drawing/2010/main" val="0"/>
              </a:ext>
            </a:extLst>
          </a:blip>
          <a:srcRect/>
          <a:stretch>
            <a:fillRect/>
          </a:stretch>
        </p:blipFill>
        <p:spPr bwMode="auto">
          <a:xfrm>
            <a:off x="684955" y="2804091"/>
            <a:ext cx="3028000" cy="2734705"/>
          </a:xfrm>
          <a:prstGeom prst="rect">
            <a:avLst/>
          </a:prstGeom>
          <a:noFill/>
          <a:ln>
            <a:noFill/>
          </a:ln>
        </p:spPr>
      </p:pic>
      <p:pic>
        <p:nvPicPr>
          <p:cNvPr id="5" name="图片 4" descr="C:\Users\407_5\AppData\Roaming\Tencent\Users\532440458\QQ\WinTemp\RichOle\~VZ3OY9FW_OM6NV7R]33}VM.png"/>
          <p:cNvPicPr/>
          <p:nvPr/>
        </p:nvPicPr>
        <p:blipFill>
          <a:blip r:embed="rId3">
            <a:extLst>
              <a:ext uri="{28A0092B-C50C-407E-A947-70E740481C1C}">
                <a14:useLocalDpi xmlns:a14="http://schemas.microsoft.com/office/drawing/2010/main" val="0"/>
              </a:ext>
            </a:extLst>
          </a:blip>
          <a:srcRect/>
          <a:stretch>
            <a:fillRect/>
          </a:stretch>
        </p:blipFill>
        <p:spPr bwMode="auto">
          <a:xfrm>
            <a:off x="3998602" y="3031802"/>
            <a:ext cx="2404665" cy="2384185"/>
          </a:xfrm>
          <a:prstGeom prst="rect">
            <a:avLst/>
          </a:prstGeom>
          <a:noFill/>
          <a:ln>
            <a:noFill/>
          </a:ln>
        </p:spPr>
      </p:pic>
      <p:sp>
        <p:nvSpPr>
          <p:cNvPr id="6" name="矩形 5"/>
          <p:cNvSpPr/>
          <p:nvPr/>
        </p:nvSpPr>
        <p:spPr>
          <a:xfrm>
            <a:off x="949449" y="5598039"/>
            <a:ext cx="5338321" cy="369332"/>
          </a:xfrm>
          <a:prstGeom prst="rect">
            <a:avLst/>
          </a:prstGeom>
        </p:spPr>
        <p:txBody>
          <a:bodyPr wrap="none">
            <a:spAutoFit/>
          </a:bodyPr>
          <a:lstStyle/>
          <a:p>
            <a:r>
              <a:rPr lang="en-US" altLang="zh-CN" dirty="0"/>
              <a:t>a</a:t>
            </a:r>
            <a:r>
              <a:rPr lang="zh-CN" altLang="zh-CN" dirty="0"/>
              <a:t>）电子式单相电能表 </a:t>
            </a:r>
            <a:r>
              <a:rPr lang="en-US" altLang="zh-CN" dirty="0"/>
              <a:t>    </a:t>
            </a:r>
            <a:r>
              <a:rPr lang="en-US" altLang="zh-CN" dirty="0" smtClean="0"/>
              <a:t>  b</a:t>
            </a:r>
            <a:r>
              <a:rPr lang="zh-CN" altLang="zh-CN" dirty="0"/>
              <a:t>）感应式单相电能表</a:t>
            </a:r>
          </a:p>
        </p:txBody>
      </p:sp>
      <p:sp>
        <p:nvSpPr>
          <p:cNvPr id="7" name="矩形 6"/>
          <p:cNvSpPr/>
          <p:nvPr/>
        </p:nvSpPr>
        <p:spPr>
          <a:xfrm>
            <a:off x="2036286" y="6002387"/>
            <a:ext cx="3164649" cy="369332"/>
          </a:xfrm>
          <a:prstGeom prst="rect">
            <a:avLst/>
          </a:prstGeom>
        </p:spPr>
        <p:txBody>
          <a:bodyPr wrap="none">
            <a:spAutoFit/>
          </a:bodyPr>
          <a:lstStyle/>
          <a:p>
            <a:r>
              <a:rPr lang="zh-CN" altLang="zh-CN" dirty="0"/>
              <a:t>图</a:t>
            </a:r>
            <a:r>
              <a:rPr lang="en-US" altLang="zh-CN" dirty="0"/>
              <a:t>2-5-7 </a:t>
            </a:r>
            <a:r>
              <a:rPr lang="zh-CN" altLang="zh-CN" dirty="0"/>
              <a:t>电能表</a:t>
            </a:r>
            <a:r>
              <a:rPr lang="en-US" altLang="zh-CN" dirty="0"/>
              <a:t>1</a:t>
            </a:r>
            <a:r>
              <a:rPr lang="zh-CN" altLang="zh-CN" dirty="0"/>
              <a:t>、</a:t>
            </a:r>
            <a:r>
              <a:rPr lang="en-US" altLang="zh-CN" dirty="0"/>
              <a:t>3</a:t>
            </a:r>
            <a:r>
              <a:rPr lang="zh-CN" altLang="zh-CN" dirty="0"/>
              <a:t>进线接法</a:t>
            </a:r>
          </a:p>
        </p:txBody>
      </p:sp>
      <p:sp>
        <p:nvSpPr>
          <p:cNvPr id="8" name="矩形 7"/>
          <p:cNvSpPr/>
          <p:nvPr/>
        </p:nvSpPr>
        <p:spPr>
          <a:xfrm>
            <a:off x="400924" y="2116611"/>
            <a:ext cx="11349116" cy="712952"/>
          </a:xfrm>
          <a:prstGeom prst="rect">
            <a:avLst/>
          </a:prstGeom>
        </p:spPr>
        <p:txBody>
          <a:bodyPr wrap="square">
            <a:spAutoFit/>
          </a:bodyPr>
          <a:lstStyle/>
          <a:p>
            <a:pPr indent="457200">
              <a:lnSpc>
                <a:spcPct val="120000"/>
              </a:lnSpc>
              <a:spcBef>
                <a:spcPts val="600"/>
              </a:spcBef>
              <a:spcAft>
                <a:spcPts val="600"/>
              </a:spcAft>
            </a:pPr>
            <a:r>
              <a:rPr lang="zh-CN" altLang="zh-CN" dirty="0"/>
              <a:t>也有些单相电能表的接线方法是按号码</a:t>
            </a:r>
            <a:r>
              <a:rPr lang="en-US" altLang="zh-CN" dirty="0"/>
              <a:t>1</a:t>
            </a:r>
            <a:r>
              <a:rPr lang="zh-CN" altLang="zh-CN" dirty="0"/>
              <a:t>、</a:t>
            </a:r>
            <a:r>
              <a:rPr lang="en-US" altLang="zh-CN" dirty="0"/>
              <a:t>2</a:t>
            </a:r>
            <a:r>
              <a:rPr lang="zh-CN" altLang="zh-CN" dirty="0"/>
              <a:t>接电源进线，</a:t>
            </a:r>
            <a:r>
              <a:rPr lang="en-US" altLang="zh-CN" dirty="0"/>
              <a:t>3</a:t>
            </a:r>
            <a:r>
              <a:rPr lang="zh-CN" altLang="zh-CN" dirty="0"/>
              <a:t>、</a:t>
            </a:r>
            <a:r>
              <a:rPr lang="en-US" altLang="zh-CN" dirty="0"/>
              <a:t>4</a:t>
            </a:r>
            <a:r>
              <a:rPr lang="zh-CN" altLang="zh-CN" dirty="0"/>
              <a:t>接出线，所以具体的接线方法应参照电能表接线柱盖子王的接线图。单相电能表的配线板安装如图</a:t>
            </a:r>
            <a:r>
              <a:rPr lang="en-US" altLang="zh-CN" dirty="0"/>
              <a:t>2-5-8</a:t>
            </a:r>
            <a:r>
              <a:rPr lang="zh-CN" altLang="zh-CN" dirty="0"/>
              <a:t>所示。</a:t>
            </a:r>
          </a:p>
        </p:txBody>
      </p:sp>
      <p:pic>
        <p:nvPicPr>
          <p:cNvPr id="9" name="图片 8" descr="C:\Users\407_5\AppData\Roaming\Tencent\Users\532440458\QQ\WinTemp\RichOle\SQ0({]Y9_[7(KPTL0DJ7WRJ.png"/>
          <p:cNvPicPr/>
          <p:nvPr/>
        </p:nvPicPr>
        <p:blipFill>
          <a:blip r:embed="rId4">
            <a:extLst>
              <a:ext uri="{28A0092B-C50C-407E-A947-70E740481C1C}">
                <a14:useLocalDpi xmlns:a14="http://schemas.microsoft.com/office/drawing/2010/main" val="0"/>
              </a:ext>
            </a:extLst>
          </a:blip>
          <a:srcRect/>
          <a:stretch>
            <a:fillRect/>
          </a:stretch>
        </p:blipFill>
        <p:spPr bwMode="auto">
          <a:xfrm>
            <a:off x="7647883" y="3038609"/>
            <a:ext cx="3498337" cy="2605935"/>
          </a:xfrm>
          <a:prstGeom prst="rect">
            <a:avLst/>
          </a:prstGeom>
          <a:noFill/>
          <a:ln>
            <a:noFill/>
          </a:ln>
        </p:spPr>
      </p:pic>
      <p:sp>
        <p:nvSpPr>
          <p:cNvPr id="10" name="矩形 9"/>
          <p:cNvSpPr/>
          <p:nvPr/>
        </p:nvSpPr>
        <p:spPr>
          <a:xfrm>
            <a:off x="7845985" y="5782705"/>
            <a:ext cx="3102131" cy="369332"/>
          </a:xfrm>
          <a:prstGeom prst="rect">
            <a:avLst/>
          </a:prstGeom>
        </p:spPr>
        <p:txBody>
          <a:bodyPr wrap="none">
            <a:spAutoFit/>
          </a:bodyPr>
          <a:lstStyle/>
          <a:p>
            <a:r>
              <a:rPr lang="zh-CN" altLang="zh-CN" dirty="0"/>
              <a:t>图</a:t>
            </a:r>
            <a:r>
              <a:rPr lang="en-US" altLang="zh-CN" dirty="0"/>
              <a:t>2-5-8</a:t>
            </a:r>
            <a:r>
              <a:rPr lang="zh-CN" altLang="zh-CN" dirty="0"/>
              <a:t>电能表</a:t>
            </a:r>
            <a:r>
              <a:rPr lang="en-US" altLang="zh-CN" dirty="0"/>
              <a:t>1</a:t>
            </a:r>
            <a:r>
              <a:rPr lang="zh-CN" altLang="zh-CN" dirty="0"/>
              <a:t>、</a:t>
            </a:r>
            <a:r>
              <a:rPr lang="en-US" altLang="zh-CN" dirty="0"/>
              <a:t>2</a:t>
            </a:r>
            <a:r>
              <a:rPr lang="zh-CN" altLang="zh-CN" dirty="0"/>
              <a:t>进线接法</a:t>
            </a:r>
          </a:p>
        </p:txBody>
      </p:sp>
      <p:sp>
        <p:nvSpPr>
          <p:cNvPr id="12"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1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3" name="矩形 22"/>
          <p:cNvSpPr/>
          <p:nvPr/>
        </p:nvSpPr>
        <p:spPr>
          <a:xfrm>
            <a:off x="947759" y="847128"/>
            <a:ext cx="2448106" cy="400110"/>
          </a:xfrm>
          <a:prstGeom prst="rect">
            <a:avLst/>
          </a:prstGeom>
        </p:spPr>
        <p:txBody>
          <a:bodyPr wrap="none">
            <a:spAutoFit/>
          </a:bodyPr>
          <a:lstStyle/>
          <a:p>
            <a:r>
              <a:rPr lang="en-US" altLang="zh-CN" sz="2000" b="1" dirty="0" smtClean="0">
                <a:solidFill>
                  <a:schemeClr val="accent2">
                    <a:lumMod val="50000"/>
                  </a:schemeClr>
                </a:solidFill>
                <a:latin typeface="微软雅黑" pitchFamily="34" charset="-122"/>
                <a:ea typeface="微软雅黑" pitchFamily="34" charset="-122"/>
              </a:rPr>
              <a:t>3.1 </a:t>
            </a:r>
            <a:r>
              <a:rPr lang="zh-CN" altLang="zh-CN" sz="2000" b="1" dirty="0" smtClean="0">
                <a:solidFill>
                  <a:schemeClr val="accent2">
                    <a:lumMod val="50000"/>
                  </a:schemeClr>
                </a:solidFill>
                <a:latin typeface="微软雅黑" pitchFamily="34" charset="-122"/>
                <a:ea typeface="微软雅黑" pitchFamily="34" charset="-122"/>
              </a:rPr>
              <a:t>电能</a:t>
            </a:r>
            <a:r>
              <a:rPr lang="zh-CN" altLang="zh-CN" sz="2000" b="1" dirty="0">
                <a:solidFill>
                  <a:schemeClr val="accent2">
                    <a:lumMod val="50000"/>
                  </a:schemeClr>
                </a:solidFill>
                <a:latin typeface="微软雅黑" pitchFamily="34" charset="-122"/>
                <a:ea typeface="微软雅黑" pitchFamily="34" charset="-122"/>
              </a:rPr>
              <a:t>表安装方法</a:t>
            </a:r>
          </a:p>
        </p:txBody>
      </p:sp>
      <p:sp>
        <p:nvSpPr>
          <p:cNvPr id="20" name="TextBox 8">
            <a:extLst>
              <a:ext uri="{FF2B5EF4-FFF2-40B4-BE49-F238E27FC236}">
                <a16:creationId xmlns="" xmlns:a16="http://schemas.microsoft.com/office/drawing/2014/main" id="{6B099B05-5055-4F98-BFCC-EED86C641E3C}"/>
              </a:ext>
            </a:extLst>
          </p:cNvPr>
          <p:cNvSpPr txBox="1"/>
          <p:nvPr/>
        </p:nvSpPr>
        <p:spPr>
          <a:xfrm>
            <a:off x="947759" y="221139"/>
            <a:ext cx="4386241" cy="369332"/>
          </a:xfrm>
          <a:prstGeom prst="rect">
            <a:avLst/>
          </a:prstGeom>
          <a:noFill/>
        </p:spPr>
        <p:txBody>
          <a:bodyPr wrap="square" rtlCol="0">
            <a:spAutoFit/>
          </a:bodyPr>
          <a:lstStyle/>
          <a:p>
            <a:pPr>
              <a:spcBef>
                <a:spcPts val="600"/>
              </a:spcBef>
              <a:spcAft>
                <a:spcPts val="600"/>
              </a:spcAft>
            </a:pPr>
            <a:r>
              <a:rPr lang="en-US" altLang="zh-CN" b="1" dirty="0" smtClean="0">
                <a:solidFill>
                  <a:schemeClr val="bg1"/>
                </a:solidFill>
                <a:latin typeface="微软雅黑" panose="020B0503020204020204" pitchFamily="34" charset="-122"/>
                <a:ea typeface="微软雅黑" panose="020B0503020204020204" pitchFamily="34" charset="-122"/>
              </a:rPr>
              <a:t>3  </a:t>
            </a:r>
            <a:r>
              <a:rPr lang="zh-CN" altLang="zh-CN" b="1" dirty="0" smtClean="0">
                <a:solidFill>
                  <a:schemeClr val="bg1"/>
                </a:solidFill>
                <a:latin typeface="微软雅黑" panose="020B0503020204020204" pitchFamily="34" charset="-122"/>
                <a:ea typeface="微软雅黑" panose="020B0503020204020204" pitchFamily="34" charset="-122"/>
              </a:rPr>
              <a:t>电能</a:t>
            </a:r>
            <a:r>
              <a:rPr lang="zh-CN" altLang="zh-CN" b="1" dirty="0">
                <a:solidFill>
                  <a:schemeClr val="bg1"/>
                </a:solidFill>
                <a:latin typeface="微软雅黑" panose="020B0503020204020204" pitchFamily="34" charset="-122"/>
                <a:ea typeface="微软雅黑" panose="020B0503020204020204" pitchFamily="34" charset="-122"/>
              </a:rPr>
              <a:t>表的安装方法</a:t>
            </a:r>
          </a:p>
        </p:txBody>
      </p:sp>
    </p:spTree>
    <p:extLst>
      <p:ext uri="{BB962C8B-B14F-4D97-AF65-F5344CB8AC3E}">
        <p14:creationId xmlns:p14="http://schemas.microsoft.com/office/powerpoint/2010/main" val="6893659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760" y="829717"/>
            <a:ext cx="11384280" cy="1273875"/>
          </a:xfrm>
          <a:prstGeom prst="rect">
            <a:avLst/>
          </a:prstGeom>
        </p:spPr>
        <p:txBody>
          <a:bodyPr wrap="square">
            <a:spAutoFit/>
          </a:bodyPr>
          <a:lstStyle/>
          <a:p>
            <a:pPr>
              <a:lnSpc>
                <a:spcPct val="150000"/>
              </a:lnSpc>
              <a:spcBef>
                <a:spcPts val="600"/>
              </a:spcBef>
              <a:spcAft>
                <a:spcPts val="600"/>
              </a:spcAft>
            </a:pPr>
            <a:r>
              <a:rPr lang="zh-CN" altLang="zh-CN" dirty="0"/>
              <a:t>（</a:t>
            </a:r>
            <a:r>
              <a:rPr lang="en-US" altLang="zh-CN" dirty="0"/>
              <a:t>2</a:t>
            </a:r>
            <a:r>
              <a:rPr lang="zh-CN" altLang="zh-CN" dirty="0"/>
              <a:t>）三相电能表的接线三相电能表有三相三线制和三相四线制电能表两种</a:t>
            </a:r>
            <a:r>
              <a:rPr lang="en-US" altLang="zh-CN" dirty="0"/>
              <a:t>;</a:t>
            </a:r>
            <a:r>
              <a:rPr lang="zh-CN" altLang="zh-CN" dirty="0"/>
              <a:t>按接线方法可划分为直接式和间接式两种。常用直接式</a:t>
            </a:r>
            <a:r>
              <a:rPr lang="en-US" altLang="zh-CN" dirty="0"/>
              <a:t>A</a:t>
            </a:r>
            <a:r>
              <a:rPr lang="zh-CN" altLang="zh-CN" dirty="0"/>
              <a:t>和电能表的规格有</a:t>
            </a:r>
            <a:r>
              <a:rPr lang="en-US" altLang="zh-CN" dirty="0"/>
              <a:t>10A</a:t>
            </a:r>
            <a:r>
              <a:rPr lang="zh-CN" altLang="zh-CN" dirty="0"/>
              <a:t>，</a:t>
            </a:r>
            <a:r>
              <a:rPr lang="en-US" altLang="zh-CN" dirty="0"/>
              <a:t>20A</a:t>
            </a:r>
            <a:r>
              <a:rPr lang="zh-CN" altLang="zh-CN" dirty="0"/>
              <a:t>，</a:t>
            </a:r>
            <a:r>
              <a:rPr lang="en-US" altLang="zh-CN" dirty="0"/>
              <a:t>30A</a:t>
            </a:r>
            <a:r>
              <a:rPr lang="zh-CN" altLang="zh-CN" dirty="0"/>
              <a:t>，</a:t>
            </a:r>
            <a:r>
              <a:rPr lang="en-US" altLang="zh-CN" dirty="0"/>
              <a:t>50A</a:t>
            </a:r>
            <a:r>
              <a:rPr lang="zh-CN" altLang="zh-CN" dirty="0"/>
              <a:t>，</a:t>
            </a:r>
            <a:r>
              <a:rPr lang="en-US" altLang="zh-CN" dirty="0"/>
              <a:t>75A</a:t>
            </a:r>
            <a:r>
              <a:rPr lang="zh-CN" altLang="zh-CN" dirty="0"/>
              <a:t>和</a:t>
            </a:r>
            <a:r>
              <a:rPr lang="en-US" altLang="zh-CN" dirty="0"/>
              <a:t>100A</a:t>
            </a:r>
            <a:r>
              <a:rPr lang="zh-CN" altLang="zh-CN" dirty="0"/>
              <a:t>培等多种，一般用于电流较小的电路上；间接式三相电能表常用的规格是</a:t>
            </a:r>
            <a:r>
              <a:rPr lang="en-US" altLang="zh-CN" dirty="0"/>
              <a:t>5A</a:t>
            </a:r>
            <a:r>
              <a:rPr lang="zh-CN" altLang="zh-CN" dirty="0"/>
              <a:t>的，与电流互感器联结后，用于电流较大的电路上。</a:t>
            </a:r>
          </a:p>
        </p:txBody>
      </p:sp>
      <p:sp>
        <p:nvSpPr>
          <p:cNvPr id="3" name="矩形 2"/>
          <p:cNvSpPr/>
          <p:nvPr/>
        </p:nvSpPr>
        <p:spPr>
          <a:xfrm>
            <a:off x="365760" y="2103592"/>
            <a:ext cx="11384280" cy="1689373"/>
          </a:xfrm>
          <a:prstGeom prst="rect">
            <a:avLst/>
          </a:prstGeom>
        </p:spPr>
        <p:txBody>
          <a:bodyPr wrap="square">
            <a:spAutoFit/>
          </a:bodyPr>
          <a:lstStyle/>
          <a:p>
            <a:pPr>
              <a:lnSpc>
                <a:spcPct val="150000"/>
              </a:lnSpc>
              <a:spcBef>
                <a:spcPts val="600"/>
              </a:spcBef>
              <a:spcAft>
                <a:spcPts val="600"/>
              </a:spcAft>
            </a:pPr>
            <a:r>
              <a:rPr lang="zh-CN" altLang="en-US" dirty="0" smtClean="0"/>
              <a:t>（</a:t>
            </a:r>
            <a:r>
              <a:rPr lang="en-US" altLang="zh-CN" dirty="0" smtClean="0"/>
              <a:t>3</a:t>
            </a:r>
            <a:r>
              <a:rPr lang="zh-CN" altLang="en-US" dirty="0" smtClean="0"/>
              <a:t>）</a:t>
            </a:r>
            <a:r>
              <a:rPr lang="zh-CN" altLang="zh-CN" dirty="0" smtClean="0"/>
              <a:t>直接式</a:t>
            </a:r>
            <a:r>
              <a:rPr lang="zh-CN" altLang="zh-CN" dirty="0"/>
              <a:t>三相四线制电能表的接线这种电能表共有</a:t>
            </a:r>
            <a:r>
              <a:rPr lang="en-US" altLang="zh-CN" dirty="0"/>
              <a:t>11</a:t>
            </a:r>
            <a:r>
              <a:rPr lang="zh-CN" altLang="zh-CN" dirty="0"/>
              <a:t>个接线桩头，从左到右按</a:t>
            </a:r>
            <a:r>
              <a:rPr lang="en-US" altLang="zh-CN" dirty="0"/>
              <a:t>1</a:t>
            </a:r>
            <a:r>
              <a:rPr lang="zh-CN" altLang="zh-CN" dirty="0"/>
              <a:t>、</a:t>
            </a:r>
            <a:r>
              <a:rPr lang="en-US" altLang="zh-CN" dirty="0"/>
              <a:t>2</a:t>
            </a:r>
            <a:r>
              <a:rPr lang="zh-CN" altLang="zh-CN" dirty="0"/>
              <a:t>、</a:t>
            </a:r>
            <a:r>
              <a:rPr lang="en-US" altLang="zh-CN" dirty="0"/>
              <a:t>3</a:t>
            </a:r>
            <a:r>
              <a:rPr lang="zh-CN" altLang="zh-CN" dirty="0"/>
              <a:t>、</a:t>
            </a:r>
            <a:r>
              <a:rPr lang="en-US" altLang="zh-CN" dirty="0"/>
              <a:t>45</a:t>
            </a:r>
            <a:r>
              <a:rPr lang="zh-CN" altLang="zh-CN" dirty="0"/>
              <a:t>、</a:t>
            </a:r>
            <a:r>
              <a:rPr lang="en-US" altLang="zh-CN" dirty="0"/>
              <a:t>6</a:t>
            </a:r>
            <a:r>
              <a:rPr lang="zh-CN" altLang="zh-CN" dirty="0"/>
              <a:t>、</a:t>
            </a:r>
            <a:r>
              <a:rPr lang="en-US" altLang="zh-CN" dirty="0"/>
              <a:t>7</a:t>
            </a:r>
            <a:r>
              <a:rPr lang="zh-CN" altLang="zh-CN" dirty="0"/>
              <a:t>、</a:t>
            </a:r>
            <a:r>
              <a:rPr lang="en-US" altLang="zh-CN" dirty="0"/>
              <a:t>8</a:t>
            </a:r>
            <a:r>
              <a:rPr lang="zh-CN" altLang="zh-CN" dirty="0"/>
              <a:t>、</a:t>
            </a:r>
            <a:r>
              <a:rPr lang="en-US" altLang="zh-CN" dirty="0"/>
              <a:t>9</a:t>
            </a:r>
            <a:r>
              <a:rPr lang="zh-CN" altLang="zh-CN" dirty="0"/>
              <a:t>、</a:t>
            </a:r>
            <a:r>
              <a:rPr lang="en-US" altLang="zh-CN" dirty="0"/>
              <a:t>10</a:t>
            </a:r>
            <a:r>
              <a:rPr lang="zh-CN" altLang="zh-CN" dirty="0"/>
              <a:t>、</a:t>
            </a:r>
            <a:r>
              <a:rPr lang="en-US" altLang="zh-CN" dirty="0"/>
              <a:t>11</a:t>
            </a:r>
            <a:r>
              <a:rPr lang="zh-CN" altLang="zh-CN" dirty="0"/>
              <a:t>编号，其中</a:t>
            </a:r>
            <a:r>
              <a:rPr lang="en-US" altLang="zh-CN" dirty="0"/>
              <a:t>1</a:t>
            </a:r>
            <a:r>
              <a:rPr lang="zh-CN" altLang="zh-CN" dirty="0"/>
              <a:t>、</a:t>
            </a:r>
            <a:r>
              <a:rPr lang="en-US" altLang="zh-CN" dirty="0"/>
              <a:t>4</a:t>
            </a:r>
            <a:r>
              <a:rPr lang="zh-CN" altLang="zh-CN" dirty="0"/>
              <a:t>、</a:t>
            </a:r>
            <a:r>
              <a:rPr lang="en-US" altLang="zh-CN" dirty="0"/>
              <a:t>7</a:t>
            </a:r>
            <a:r>
              <a:rPr lang="zh-CN" altLang="zh-CN" dirty="0"/>
              <a:t>是龟源相线的进线桩头，用来联结从总熔丝盒下桩头引出来的三根相线</a:t>
            </a:r>
            <a:r>
              <a:rPr lang="en-US" altLang="zh-CN" dirty="0"/>
              <a:t>;3</a:t>
            </a:r>
            <a:r>
              <a:rPr lang="zh-CN" altLang="zh-CN" dirty="0"/>
              <a:t>、</a:t>
            </a:r>
            <a:r>
              <a:rPr lang="en-US" altLang="zh-CN" dirty="0"/>
              <a:t>6</a:t>
            </a:r>
            <a:r>
              <a:rPr lang="zh-CN" altLang="zh-CN" dirty="0"/>
              <a:t>、</a:t>
            </a:r>
            <a:r>
              <a:rPr lang="en-US" altLang="zh-CN" dirty="0"/>
              <a:t>9</a:t>
            </a:r>
            <a:r>
              <a:rPr lang="zh-CN" altLang="zh-CN" dirty="0"/>
              <a:t>是相线的出线桩头，分别去接总开关的三个进线桩头</a:t>
            </a:r>
            <a:r>
              <a:rPr lang="en-US" altLang="zh-CN" dirty="0"/>
              <a:t>;10</a:t>
            </a:r>
            <a:r>
              <a:rPr lang="zh-CN" altLang="zh-CN" dirty="0"/>
              <a:t>、</a:t>
            </a:r>
            <a:r>
              <a:rPr lang="en-US" altLang="zh-CN" dirty="0"/>
              <a:t>11</a:t>
            </a:r>
            <a:r>
              <a:rPr lang="zh-CN" altLang="zh-CN" dirty="0"/>
              <a:t>是电源中性线的进线桩头和出线桩头，</a:t>
            </a:r>
            <a:r>
              <a:rPr lang="en-US" altLang="zh-CN" dirty="0"/>
              <a:t>2</a:t>
            </a:r>
            <a:r>
              <a:rPr lang="zh-CN" altLang="zh-CN" dirty="0"/>
              <a:t>、</a:t>
            </a:r>
            <a:r>
              <a:rPr lang="en-US" altLang="zh-CN" dirty="0"/>
              <a:t>5</a:t>
            </a:r>
            <a:r>
              <a:rPr lang="zh-CN" altLang="zh-CN" dirty="0"/>
              <a:t>、</a:t>
            </a:r>
            <a:r>
              <a:rPr lang="en-US" altLang="zh-CN" dirty="0"/>
              <a:t>8</a:t>
            </a:r>
            <a:r>
              <a:rPr lang="zh-CN" altLang="zh-CN" dirty="0"/>
              <a:t>三个接线桩头可空着，如图</a:t>
            </a:r>
            <a:r>
              <a:rPr lang="en-US" altLang="zh-CN" dirty="0"/>
              <a:t>2-5-9</a:t>
            </a:r>
            <a:r>
              <a:rPr lang="zh-CN" altLang="zh-CN" dirty="0"/>
              <a:t>所示。其联结片不可</a:t>
            </a:r>
            <a:r>
              <a:rPr lang="zh-CN" altLang="zh-CN" dirty="0" smtClean="0"/>
              <a:t>拆卸</a:t>
            </a:r>
            <a:r>
              <a:rPr lang="zh-CN" altLang="en-US" dirty="0" smtClean="0"/>
              <a:t>。</a:t>
            </a:r>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tretch>
            <a:fillRect/>
          </a:stretch>
        </p:blipFill>
        <p:spPr>
          <a:xfrm>
            <a:off x="1213046" y="3923102"/>
            <a:ext cx="2018885" cy="2171964"/>
          </a:xfrm>
          <a:prstGeom prst="rect">
            <a:avLst/>
          </a:prstGeom>
        </p:spPr>
      </p:pic>
      <p:pic>
        <p:nvPicPr>
          <p:cNvPr id="5" name="图片 4"/>
          <p:cNvPicPr/>
          <p:nvPr/>
        </p:nvPicPr>
        <p:blipFill>
          <a:blip r:embed="rId3">
            <a:extLst>
              <a:ext uri="{28A0092B-C50C-407E-A947-70E740481C1C}">
                <a14:useLocalDpi xmlns:a14="http://schemas.microsoft.com/office/drawing/2010/main" val="0"/>
              </a:ext>
            </a:extLst>
          </a:blip>
          <a:stretch>
            <a:fillRect/>
          </a:stretch>
        </p:blipFill>
        <p:spPr>
          <a:xfrm>
            <a:off x="3957145" y="3792965"/>
            <a:ext cx="3578772" cy="2326584"/>
          </a:xfrm>
          <a:prstGeom prst="rect">
            <a:avLst/>
          </a:prstGeom>
        </p:spPr>
      </p:pic>
      <p:pic>
        <p:nvPicPr>
          <p:cNvPr id="6" name="图片 5"/>
          <p:cNvPicPr/>
          <p:nvPr/>
        </p:nvPicPr>
        <p:blipFill>
          <a:blip r:embed="rId4">
            <a:extLst>
              <a:ext uri="{28A0092B-C50C-407E-A947-70E740481C1C}">
                <a14:useLocalDpi xmlns:a14="http://schemas.microsoft.com/office/drawing/2010/main" val="0"/>
              </a:ext>
            </a:extLst>
          </a:blip>
          <a:stretch>
            <a:fillRect/>
          </a:stretch>
        </p:blipFill>
        <p:spPr>
          <a:xfrm>
            <a:off x="8103499" y="3680095"/>
            <a:ext cx="2506694" cy="2181114"/>
          </a:xfrm>
          <a:prstGeom prst="rect">
            <a:avLst/>
          </a:prstGeom>
        </p:spPr>
      </p:pic>
      <p:sp>
        <p:nvSpPr>
          <p:cNvPr id="7" name="矩形 6"/>
          <p:cNvSpPr/>
          <p:nvPr/>
        </p:nvSpPr>
        <p:spPr>
          <a:xfrm>
            <a:off x="1411095" y="6095066"/>
            <a:ext cx="8494633" cy="369332"/>
          </a:xfrm>
          <a:prstGeom prst="rect">
            <a:avLst/>
          </a:prstGeom>
        </p:spPr>
        <p:txBody>
          <a:bodyPr wrap="none">
            <a:spAutoFit/>
          </a:bodyPr>
          <a:lstStyle/>
          <a:p>
            <a:r>
              <a:rPr lang="en-US" altLang="zh-CN" dirty="0"/>
              <a:t>a</a:t>
            </a:r>
            <a:r>
              <a:rPr lang="zh-CN" altLang="zh-CN" dirty="0"/>
              <a:t>）外形图 </a:t>
            </a:r>
            <a:r>
              <a:rPr lang="en-US" altLang="zh-CN" dirty="0"/>
              <a:t>            </a:t>
            </a:r>
            <a:r>
              <a:rPr lang="en-US" altLang="zh-CN" dirty="0" smtClean="0"/>
              <a:t>       </a:t>
            </a:r>
            <a:r>
              <a:rPr lang="en-US" altLang="zh-CN" dirty="0"/>
              <a:t>b</a:t>
            </a:r>
            <a:r>
              <a:rPr lang="zh-CN" altLang="zh-CN" dirty="0"/>
              <a:t>）接线示意图 </a:t>
            </a:r>
            <a:r>
              <a:rPr lang="en-US" altLang="zh-CN" dirty="0"/>
              <a:t>          </a:t>
            </a:r>
            <a:r>
              <a:rPr lang="en-US" altLang="zh-CN" dirty="0" smtClean="0"/>
              <a:t>	     </a:t>
            </a:r>
            <a:r>
              <a:rPr lang="en-US" altLang="zh-CN" dirty="0"/>
              <a:t>c</a:t>
            </a:r>
            <a:r>
              <a:rPr lang="zh-CN" altLang="zh-CN" dirty="0"/>
              <a:t>）实际接线</a:t>
            </a:r>
          </a:p>
        </p:txBody>
      </p:sp>
      <p:sp>
        <p:nvSpPr>
          <p:cNvPr id="8"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1"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2"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13"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4"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5"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8" name="TextBox 8">
            <a:extLst>
              <a:ext uri="{FF2B5EF4-FFF2-40B4-BE49-F238E27FC236}">
                <a16:creationId xmlns="" xmlns:a16="http://schemas.microsoft.com/office/drawing/2014/main" id="{6B099B05-5055-4F98-BFCC-EED86C641E3C}"/>
              </a:ext>
            </a:extLst>
          </p:cNvPr>
          <p:cNvSpPr txBox="1"/>
          <p:nvPr/>
        </p:nvSpPr>
        <p:spPr>
          <a:xfrm>
            <a:off x="947759" y="221139"/>
            <a:ext cx="4386241" cy="369332"/>
          </a:xfrm>
          <a:prstGeom prst="rect">
            <a:avLst/>
          </a:prstGeom>
          <a:noFill/>
        </p:spPr>
        <p:txBody>
          <a:bodyPr wrap="square" rtlCol="0">
            <a:spAutoFit/>
          </a:bodyPr>
          <a:lstStyle/>
          <a:p>
            <a:pPr>
              <a:spcBef>
                <a:spcPts val="600"/>
              </a:spcBef>
              <a:spcAft>
                <a:spcPts val="600"/>
              </a:spcAft>
            </a:pPr>
            <a:r>
              <a:rPr lang="en-US" altLang="zh-CN" b="1" dirty="0" smtClean="0">
                <a:solidFill>
                  <a:schemeClr val="bg1"/>
                </a:solidFill>
                <a:latin typeface="微软雅黑" panose="020B0503020204020204" pitchFamily="34" charset="-122"/>
                <a:ea typeface="微软雅黑" panose="020B0503020204020204" pitchFamily="34" charset="-122"/>
              </a:rPr>
              <a:t>3  </a:t>
            </a:r>
            <a:r>
              <a:rPr lang="zh-CN" altLang="zh-CN" b="1" dirty="0" smtClean="0">
                <a:solidFill>
                  <a:schemeClr val="bg1"/>
                </a:solidFill>
                <a:latin typeface="微软雅黑" panose="020B0503020204020204" pitchFamily="34" charset="-122"/>
                <a:ea typeface="微软雅黑" panose="020B0503020204020204" pitchFamily="34" charset="-122"/>
              </a:rPr>
              <a:t>电能</a:t>
            </a:r>
            <a:r>
              <a:rPr lang="zh-CN" altLang="zh-CN" b="1" dirty="0">
                <a:solidFill>
                  <a:schemeClr val="bg1"/>
                </a:solidFill>
                <a:latin typeface="微软雅黑" panose="020B0503020204020204" pitchFamily="34" charset="-122"/>
                <a:ea typeface="微软雅黑" panose="020B0503020204020204" pitchFamily="34" charset="-122"/>
              </a:rPr>
              <a:t>表的安装方法</a:t>
            </a:r>
          </a:p>
        </p:txBody>
      </p:sp>
    </p:spTree>
    <p:extLst>
      <p:ext uri="{BB962C8B-B14F-4D97-AF65-F5344CB8AC3E}">
        <p14:creationId xmlns:p14="http://schemas.microsoft.com/office/powerpoint/2010/main" val="30820300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1481" y="808984"/>
            <a:ext cx="11445240" cy="858377"/>
          </a:xfrm>
          <a:prstGeom prst="rect">
            <a:avLst/>
          </a:prstGeom>
        </p:spPr>
        <p:txBody>
          <a:bodyPr wrap="square">
            <a:spAutoFit/>
          </a:bodyPr>
          <a:lstStyle/>
          <a:p>
            <a:pPr indent="457200">
              <a:lnSpc>
                <a:spcPct val="150000"/>
              </a:lnSpc>
              <a:spcBef>
                <a:spcPts val="600"/>
              </a:spcBef>
              <a:spcAft>
                <a:spcPts val="600"/>
              </a:spcAft>
            </a:pPr>
            <a:r>
              <a:rPr lang="zh-CN" altLang="en-US" dirty="0" smtClean="0"/>
              <a:t>（</a:t>
            </a:r>
            <a:r>
              <a:rPr lang="en-US" altLang="zh-CN" dirty="0" smtClean="0"/>
              <a:t>4</a:t>
            </a:r>
            <a:r>
              <a:rPr lang="zh-CN" altLang="en-US" dirty="0" smtClean="0"/>
              <a:t>）</a:t>
            </a:r>
            <a:r>
              <a:rPr lang="zh-CN" altLang="zh-CN" dirty="0" smtClean="0"/>
              <a:t>直接式</a:t>
            </a:r>
            <a:r>
              <a:rPr lang="zh-CN" altLang="zh-CN" dirty="0"/>
              <a:t>三相三线制电能表的接线这种电能表共有八个接线桩头，其中</a:t>
            </a:r>
            <a:r>
              <a:rPr lang="en-US" altLang="zh-CN" dirty="0"/>
              <a:t>1</a:t>
            </a:r>
            <a:r>
              <a:rPr lang="zh-CN" altLang="zh-CN" dirty="0"/>
              <a:t>、</a:t>
            </a:r>
            <a:r>
              <a:rPr lang="en-US" altLang="zh-CN" dirty="0"/>
              <a:t>4</a:t>
            </a:r>
            <a:r>
              <a:rPr lang="zh-CN" altLang="zh-CN" dirty="0"/>
              <a:t>、</a:t>
            </a:r>
            <a:r>
              <a:rPr lang="en-US" altLang="zh-CN" dirty="0"/>
              <a:t>6</a:t>
            </a:r>
            <a:r>
              <a:rPr lang="zh-CN" altLang="zh-CN" dirty="0"/>
              <a:t>是电源相线进线桩头，</a:t>
            </a:r>
            <a:r>
              <a:rPr lang="en-US" altLang="zh-CN" dirty="0"/>
              <a:t>3</a:t>
            </a:r>
            <a:r>
              <a:rPr lang="zh-CN" altLang="zh-CN" dirty="0"/>
              <a:t>、</a:t>
            </a:r>
            <a:r>
              <a:rPr lang="en-US" altLang="zh-CN" dirty="0"/>
              <a:t>5</a:t>
            </a:r>
            <a:r>
              <a:rPr lang="zh-CN" altLang="zh-CN" dirty="0"/>
              <a:t>、</a:t>
            </a:r>
            <a:r>
              <a:rPr lang="en-US" altLang="zh-CN" dirty="0"/>
              <a:t>8</a:t>
            </a:r>
            <a:r>
              <a:rPr lang="zh-CN" altLang="zh-CN" dirty="0"/>
              <a:t>是相线出线桩头</a:t>
            </a:r>
            <a:r>
              <a:rPr lang="en-US" altLang="zh-CN" dirty="0"/>
              <a:t>;2</a:t>
            </a:r>
            <a:r>
              <a:rPr lang="zh-CN" altLang="zh-CN" dirty="0"/>
              <a:t>、</a:t>
            </a:r>
            <a:r>
              <a:rPr lang="en-US" altLang="zh-CN" dirty="0"/>
              <a:t>7</a:t>
            </a:r>
            <a:r>
              <a:rPr lang="zh-CN" altLang="zh-CN" dirty="0"/>
              <a:t>两个接线桩可空着，如图</a:t>
            </a:r>
            <a:r>
              <a:rPr lang="en-US" altLang="zh-CN" dirty="0"/>
              <a:t>2-5-10</a:t>
            </a:r>
            <a:r>
              <a:rPr lang="zh-CN" altLang="zh-CN" dirty="0"/>
              <a:t>所示。</a:t>
            </a:r>
          </a:p>
        </p:txBody>
      </p:sp>
      <p:pic>
        <p:nvPicPr>
          <p:cNvPr id="4" name="图片 3" descr="C:\Users\407_5\AppData\Roaming\Tencent\Users\532440458\QQ\WinTemp\RichOle\6_$65D3~T%J2$DTER]ZC4CD.png"/>
          <p:cNvPicPr/>
          <p:nvPr/>
        </p:nvPicPr>
        <p:blipFill>
          <a:blip r:embed="rId2">
            <a:extLst>
              <a:ext uri="{28A0092B-C50C-407E-A947-70E740481C1C}">
                <a14:useLocalDpi xmlns:a14="http://schemas.microsoft.com/office/drawing/2010/main" val="0"/>
              </a:ext>
            </a:extLst>
          </a:blip>
          <a:srcRect/>
          <a:stretch>
            <a:fillRect/>
          </a:stretch>
        </p:blipFill>
        <p:spPr bwMode="auto">
          <a:xfrm>
            <a:off x="3511907" y="1942944"/>
            <a:ext cx="5794931" cy="3668715"/>
          </a:xfrm>
          <a:prstGeom prst="rect">
            <a:avLst/>
          </a:prstGeom>
          <a:noFill/>
          <a:ln>
            <a:noFill/>
          </a:ln>
        </p:spPr>
      </p:pic>
      <p:sp>
        <p:nvSpPr>
          <p:cNvPr id="7" name="矩形 6"/>
          <p:cNvSpPr/>
          <p:nvPr/>
        </p:nvSpPr>
        <p:spPr>
          <a:xfrm>
            <a:off x="4444068" y="5887242"/>
            <a:ext cx="4427815" cy="369332"/>
          </a:xfrm>
          <a:prstGeom prst="rect">
            <a:avLst/>
          </a:prstGeom>
        </p:spPr>
        <p:txBody>
          <a:bodyPr wrap="none">
            <a:spAutoFit/>
          </a:bodyPr>
          <a:lstStyle/>
          <a:p>
            <a:r>
              <a:rPr lang="zh-CN" altLang="zh-CN" dirty="0"/>
              <a:t>图</a:t>
            </a:r>
            <a:r>
              <a:rPr lang="en-US" altLang="zh-CN" dirty="0"/>
              <a:t>2-5-10 </a:t>
            </a:r>
            <a:r>
              <a:rPr lang="zh-CN" altLang="zh-CN" dirty="0"/>
              <a:t>直接式三相三线制电能表的接线</a:t>
            </a:r>
          </a:p>
        </p:txBody>
      </p:sp>
      <p:sp>
        <p:nvSpPr>
          <p:cNvPr id="9"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2"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3"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14"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5"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6"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8" name="TextBox 8">
            <a:extLst>
              <a:ext uri="{FF2B5EF4-FFF2-40B4-BE49-F238E27FC236}">
                <a16:creationId xmlns="" xmlns:a16="http://schemas.microsoft.com/office/drawing/2014/main" id="{6B099B05-5055-4F98-BFCC-EED86C641E3C}"/>
              </a:ext>
            </a:extLst>
          </p:cNvPr>
          <p:cNvSpPr txBox="1"/>
          <p:nvPr/>
        </p:nvSpPr>
        <p:spPr>
          <a:xfrm>
            <a:off x="947759" y="221139"/>
            <a:ext cx="4386241" cy="369332"/>
          </a:xfrm>
          <a:prstGeom prst="rect">
            <a:avLst/>
          </a:prstGeom>
          <a:noFill/>
        </p:spPr>
        <p:txBody>
          <a:bodyPr wrap="square" rtlCol="0">
            <a:spAutoFit/>
          </a:bodyPr>
          <a:lstStyle/>
          <a:p>
            <a:pPr>
              <a:spcBef>
                <a:spcPts val="600"/>
              </a:spcBef>
              <a:spcAft>
                <a:spcPts val="600"/>
              </a:spcAft>
            </a:pPr>
            <a:r>
              <a:rPr lang="en-US" altLang="zh-CN" b="1" dirty="0" smtClean="0">
                <a:solidFill>
                  <a:schemeClr val="bg1"/>
                </a:solidFill>
                <a:latin typeface="微软雅黑" panose="020B0503020204020204" pitchFamily="34" charset="-122"/>
                <a:ea typeface="微软雅黑" panose="020B0503020204020204" pitchFamily="34" charset="-122"/>
              </a:rPr>
              <a:t>3  </a:t>
            </a:r>
            <a:r>
              <a:rPr lang="zh-CN" altLang="zh-CN" b="1" dirty="0" smtClean="0">
                <a:solidFill>
                  <a:schemeClr val="bg1"/>
                </a:solidFill>
                <a:latin typeface="微软雅黑" panose="020B0503020204020204" pitchFamily="34" charset="-122"/>
                <a:ea typeface="微软雅黑" panose="020B0503020204020204" pitchFamily="34" charset="-122"/>
              </a:rPr>
              <a:t>电能</a:t>
            </a:r>
            <a:r>
              <a:rPr lang="zh-CN" altLang="zh-CN" b="1" dirty="0">
                <a:solidFill>
                  <a:schemeClr val="bg1"/>
                </a:solidFill>
                <a:latin typeface="微软雅黑" panose="020B0503020204020204" pitchFamily="34" charset="-122"/>
                <a:ea typeface="微软雅黑" panose="020B0503020204020204" pitchFamily="34" charset="-122"/>
              </a:rPr>
              <a:t>表的安装方法</a:t>
            </a:r>
          </a:p>
        </p:txBody>
      </p:sp>
    </p:spTree>
    <p:extLst>
      <p:ext uri="{BB962C8B-B14F-4D97-AF65-F5344CB8AC3E}">
        <p14:creationId xmlns:p14="http://schemas.microsoft.com/office/powerpoint/2010/main" val="25355068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2651" y="836411"/>
            <a:ext cx="11690750" cy="2419124"/>
          </a:xfrm>
          <a:prstGeom prst="rect">
            <a:avLst/>
          </a:prstGeom>
        </p:spPr>
        <p:txBody>
          <a:bodyPr wrap="square">
            <a:spAutoFit/>
          </a:bodyPr>
          <a:lstStyle/>
          <a:p>
            <a:pPr indent="457200">
              <a:lnSpc>
                <a:spcPct val="120000"/>
              </a:lnSpc>
              <a:spcBef>
                <a:spcPts val="600"/>
              </a:spcBef>
              <a:spcAft>
                <a:spcPts val="600"/>
              </a:spcAft>
            </a:pPr>
            <a:r>
              <a:rPr lang="zh-CN" altLang="en-US" dirty="0" smtClean="0"/>
              <a:t>（</a:t>
            </a:r>
            <a:r>
              <a:rPr lang="en-US" altLang="zh-CN" dirty="0" smtClean="0"/>
              <a:t>5</a:t>
            </a:r>
            <a:r>
              <a:rPr lang="zh-CN" altLang="en-US" dirty="0" smtClean="0"/>
              <a:t>）</a:t>
            </a:r>
            <a:r>
              <a:rPr lang="zh-CN" altLang="zh-CN" dirty="0" smtClean="0"/>
              <a:t>间接式</a:t>
            </a:r>
            <a:r>
              <a:rPr lang="zh-CN" altLang="zh-CN" dirty="0"/>
              <a:t>三相四线制电能表的接线这种电能表需配用三只相同规格的电流互感器，接线时把从总熔丝盒下接线柱引来的三根相线分别与兰只电流互感器一次侧的“”接线柱连接，同时用兰根绝缘导线从这三个“</a:t>
            </a:r>
            <a:r>
              <a:rPr lang="en-US" altLang="zh-CN" dirty="0"/>
              <a:t>+</a:t>
            </a:r>
            <a:r>
              <a:rPr lang="zh-CN" altLang="zh-CN" dirty="0"/>
              <a:t>”接线柱引出，穿过钢管后分别于电能表的</a:t>
            </a:r>
            <a:r>
              <a:rPr lang="en-US" altLang="zh-CN" dirty="0"/>
              <a:t>2</a:t>
            </a:r>
            <a:r>
              <a:rPr lang="zh-CN" altLang="zh-CN" dirty="0"/>
              <a:t>、</a:t>
            </a:r>
            <a:r>
              <a:rPr lang="en-US" altLang="zh-CN" dirty="0"/>
              <a:t>5</a:t>
            </a:r>
            <a:r>
              <a:rPr lang="zh-CN" altLang="zh-CN" dirty="0"/>
              <a:t>、</a:t>
            </a:r>
            <a:r>
              <a:rPr lang="en-US" altLang="zh-CN" dirty="0"/>
              <a:t>8</a:t>
            </a:r>
            <a:r>
              <a:rPr lang="zh-CN" altLang="zh-CN" dirty="0"/>
              <a:t>三个接线柱连接，接着用三根绝缘导线，从三只电流表互感器二次侧的“＋”接线柱引出，与电能表</a:t>
            </a:r>
            <a:r>
              <a:rPr lang="en-US" altLang="zh-CN" dirty="0"/>
              <a:t>1</a:t>
            </a:r>
            <a:r>
              <a:rPr lang="zh-CN" altLang="zh-CN" dirty="0"/>
              <a:t>、</a:t>
            </a:r>
            <a:r>
              <a:rPr lang="en-US" altLang="zh-CN" dirty="0"/>
              <a:t>4</a:t>
            </a:r>
            <a:r>
              <a:rPr lang="zh-CN" altLang="zh-CN" dirty="0"/>
              <a:t>、</a:t>
            </a:r>
            <a:r>
              <a:rPr lang="en-US" altLang="zh-CN" dirty="0"/>
              <a:t>7</a:t>
            </a:r>
            <a:r>
              <a:rPr lang="zh-CN" altLang="zh-CN" dirty="0"/>
              <a:t>三个进线柱连接，然后将一根绝缘导线的一端连接兰只电流互感器二次侧的“</a:t>
            </a:r>
            <a:r>
              <a:rPr lang="en-US" altLang="zh-CN" dirty="0"/>
              <a:t>-</a:t>
            </a:r>
            <a:r>
              <a:rPr lang="zh-CN" altLang="zh-CN" dirty="0"/>
              <a:t>”接线柱，另一端连接电能表的</a:t>
            </a:r>
            <a:r>
              <a:rPr lang="en-US" altLang="zh-CN" dirty="0"/>
              <a:t>3</a:t>
            </a:r>
            <a:r>
              <a:rPr lang="zh-CN" altLang="zh-CN" dirty="0"/>
              <a:t>、</a:t>
            </a:r>
            <a:r>
              <a:rPr lang="en-US" altLang="zh-CN" dirty="0"/>
              <a:t>6</a:t>
            </a:r>
            <a:r>
              <a:rPr lang="zh-CN" altLang="zh-CN" dirty="0"/>
              <a:t>、</a:t>
            </a:r>
            <a:r>
              <a:rPr lang="en-US" altLang="zh-CN" dirty="0"/>
              <a:t>9</a:t>
            </a:r>
            <a:r>
              <a:rPr lang="zh-CN" altLang="zh-CN" dirty="0"/>
              <a:t>三个出线柱，并把这粮导线接地。最后用三很绝缘亭线，把三只电流互感器一次侧的“</a:t>
            </a:r>
            <a:r>
              <a:rPr lang="en-US" altLang="zh-CN" dirty="0"/>
              <a:t>-</a:t>
            </a:r>
            <a:r>
              <a:rPr lang="zh-CN" altLang="zh-CN" dirty="0"/>
              <a:t>”接线柱分别宇总开关三个进线柱连接起来，并把电源中性线与电能表</a:t>
            </a:r>
            <a:r>
              <a:rPr lang="en-US" altLang="zh-CN" dirty="0"/>
              <a:t>10</a:t>
            </a:r>
            <a:r>
              <a:rPr lang="zh-CN" altLang="zh-CN" dirty="0"/>
              <a:t>进线柱连接，接线柱</a:t>
            </a:r>
            <a:r>
              <a:rPr lang="en-US" altLang="zh-CN" dirty="0"/>
              <a:t>11</a:t>
            </a:r>
            <a:r>
              <a:rPr lang="zh-CN" altLang="zh-CN" dirty="0"/>
              <a:t>用来连接中性线的出线。其接线如图</a:t>
            </a:r>
            <a:r>
              <a:rPr lang="en-US" altLang="zh-CN" dirty="0"/>
              <a:t>2-5-11</a:t>
            </a:r>
            <a:r>
              <a:rPr lang="zh-CN" altLang="zh-CN" dirty="0"/>
              <a:t>所示。接线时，应先将电能表接线盒丙的三块连片拆下。</a:t>
            </a:r>
          </a:p>
        </p:txBody>
      </p:sp>
      <p:pic>
        <p:nvPicPr>
          <p:cNvPr id="5" name="图片 4" descr="C:\Users\407_5\AppData\Roaming\Tencent\Users\532440458\QQ\WinTemp\RichOle\`OMXD6YC2VB8JZN6R2Y{IJT.png"/>
          <p:cNvPicPr/>
          <p:nvPr/>
        </p:nvPicPr>
        <p:blipFill>
          <a:blip r:embed="rId2">
            <a:extLst>
              <a:ext uri="{28A0092B-C50C-407E-A947-70E740481C1C}">
                <a14:useLocalDpi xmlns:a14="http://schemas.microsoft.com/office/drawing/2010/main" val="0"/>
              </a:ext>
            </a:extLst>
          </a:blip>
          <a:srcRect/>
          <a:stretch>
            <a:fillRect/>
          </a:stretch>
        </p:blipFill>
        <p:spPr bwMode="auto">
          <a:xfrm>
            <a:off x="3140879" y="3409397"/>
            <a:ext cx="2993222" cy="2556603"/>
          </a:xfrm>
          <a:prstGeom prst="rect">
            <a:avLst/>
          </a:prstGeom>
          <a:noFill/>
          <a:ln>
            <a:noFill/>
          </a:ln>
        </p:spPr>
      </p:pic>
      <p:pic>
        <p:nvPicPr>
          <p:cNvPr id="6" name="图片 5" descr="C:\Users\407_5\AppData\Roaming\Tencent\Users\532440458\QQ\WinTemp\RichOle\CBIC7L0ULCF62DLF)K@N{}J.png"/>
          <p:cNvPicPr/>
          <p:nvPr/>
        </p:nvPicPr>
        <p:blipFill>
          <a:blip r:embed="rId3">
            <a:extLst>
              <a:ext uri="{28A0092B-C50C-407E-A947-70E740481C1C}">
                <a14:useLocalDpi xmlns:a14="http://schemas.microsoft.com/office/drawing/2010/main" val="0"/>
              </a:ext>
            </a:extLst>
          </a:blip>
          <a:srcRect/>
          <a:stretch>
            <a:fillRect/>
          </a:stretch>
        </p:blipFill>
        <p:spPr bwMode="auto">
          <a:xfrm>
            <a:off x="6701396" y="3409396"/>
            <a:ext cx="3093957" cy="2556603"/>
          </a:xfrm>
          <a:prstGeom prst="rect">
            <a:avLst/>
          </a:prstGeom>
          <a:noFill/>
          <a:ln>
            <a:noFill/>
          </a:ln>
        </p:spPr>
      </p:pic>
      <p:sp>
        <p:nvSpPr>
          <p:cNvPr id="8" name="矩形 7"/>
          <p:cNvSpPr/>
          <p:nvPr/>
        </p:nvSpPr>
        <p:spPr>
          <a:xfrm>
            <a:off x="4559484" y="6119860"/>
            <a:ext cx="4196983" cy="369332"/>
          </a:xfrm>
          <a:prstGeom prst="rect">
            <a:avLst/>
          </a:prstGeom>
        </p:spPr>
        <p:txBody>
          <a:bodyPr wrap="none">
            <a:spAutoFit/>
          </a:bodyPr>
          <a:lstStyle/>
          <a:p>
            <a:r>
              <a:rPr lang="zh-CN" altLang="zh-CN" dirty="0"/>
              <a:t>图</a:t>
            </a:r>
            <a:r>
              <a:rPr lang="en-US" altLang="zh-CN" dirty="0"/>
              <a:t>2-5-11 </a:t>
            </a:r>
            <a:r>
              <a:rPr lang="zh-CN" altLang="zh-CN" dirty="0"/>
              <a:t>三相四线制电能表间接接线图</a:t>
            </a:r>
          </a:p>
        </p:txBody>
      </p:sp>
      <p:sp>
        <p:nvSpPr>
          <p:cNvPr id="9"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3"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4"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15"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6"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7"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8" name="TextBox 8">
            <a:extLst>
              <a:ext uri="{FF2B5EF4-FFF2-40B4-BE49-F238E27FC236}">
                <a16:creationId xmlns="" xmlns:a16="http://schemas.microsoft.com/office/drawing/2014/main" id="{6B099B05-5055-4F98-BFCC-EED86C641E3C}"/>
              </a:ext>
            </a:extLst>
          </p:cNvPr>
          <p:cNvSpPr txBox="1"/>
          <p:nvPr/>
        </p:nvSpPr>
        <p:spPr>
          <a:xfrm>
            <a:off x="947759" y="221139"/>
            <a:ext cx="4386241" cy="369332"/>
          </a:xfrm>
          <a:prstGeom prst="rect">
            <a:avLst/>
          </a:prstGeom>
          <a:noFill/>
        </p:spPr>
        <p:txBody>
          <a:bodyPr wrap="square" rtlCol="0">
            <a:spAutoFit/>
          </a:bodyPr>
          <a:lstStyle/>
          <a:p>
            <a:pPr>
              <a:spcBef>
                <a:spcPts val="600"/>
              </a:spcBef>
              <a:spcAft>
                <a:spcPts val="600"/>
              </a:spcAft>
            </a:pPr>
            <a:r>
              <a:rPr lang="en-US" altLang="zh-CN" b="1" dirty="0" smtClean="0">
                <a:solidFill>
                  <a:schemeClr val="bg1"/>
                </a:solidFill>
                <a:latin typeface="微软雅黑" panose="020B0503020204020204" pitchFamily="34" charset="-122"/>
                <a:ea typeface="微软雅黑" panose="020B0503020204020204" pitchFamily="34" charset="-122"/>
              </a:rPr>
              <a:t>3  </a:t>
            </a:r>
            <a:r>
              <a:rPr lang="zh-CN" altLang="zh-CN" b="1" dirty="0" smtClean="0">
                <a:solidFill>
                  <a:schemeClr val="bg1"/>
                </a:solidFill>
                <a:latin typeface="微软雅黑" panose="020B0503020204020204" pitchFamily="34" charset="-122"/>
                <a:ea typeface="微软雅黑" panose="020B0503020204020204" pitchFamily="34" charset="-122"/>
              </a:rPr>
              <a:t>电能</a:t>
            </a:r>
            <a:r>
              <a:rPr lang="zh-CN" altLang="zh-CN" b="1" dirty="0">
                <a:solidFill>
                  <a:schemeClr val="bg1"/>
                </a:solidFill>
                <a:latin typeface="微软雅黑" panose="020B0503020204020204" pitchFamily="34" charset="-122"/>
                <a:ea typeface="微软雅黑" panose="020B0503020204020204" pitchFamily="34" charset="-122"/>
              </a:rPr>
              <a:t>表的安装方法</a:t>
            </a:r>
          </a:p>
        </p:txBody>
      </p:sp>
    </p:spTree>
    <p:extLst>
      <p:ext uri="{BB962C8B-B14F-4D97-AF65-F5344CB8AC3E}">
        <p14:creationId xmlns:p14="http://schemas.microsoft.com/office/powerpoint/2010/main" val="36477628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C:\Users\407_5\AppData\Roaming\Tencent\Users\532440458\QQ\WinTemp\RichOle\GI5~D050M@$UA3{92B6(Y6K.png"/>
          <p:cNvPicPr/>
          <p:nvPr/>
        </p:nvPicPr>
        <p:blipFill>
          <a:blip r:embed="rId2">
            <a:extLst>
              <a:ext uri="{28A0092B-C50C-407E-A947-70E740481C1C}">
                <a14:useLocalDpi xmlns:a14="http://schemas.microsoft.com/office/drawing/2010/main" val="0"/>
              </a:ext>
            </a:extLst>
          </a:blip>
          <a:srcRect/>
          <a:stretch>
            <a:fillRect/>
          </a:stretch>
        </p:blipFill>
        <p:spPr bwMode="auto">
          <a:xfrm>
            <a:off x="3444467" y="2011623"/>
            <a:ext cx="4083675" cy="2312495"/>
          </a:xfrm>
          <a:prstGeom prst="rect">
            <a:avLst/>
          </a:prstGeom>
          <a:noFill/>
          <a:ln>
            <a:noFill/>
          </a:ln>
        </p:spPr>
      </p:pic>
      <p:sp>
        <p:nvSpPr>
          <p:cNvPr id="4" name="矩形 3"/>
          <p:cNvSpPr/>
          <p:nvPr/>
        </p:nvSpPr>
        <p:spPr>
          <a:xfrm>
            <a:off x="915375" y="1388092"/>
            <a:ext cx="8831233" cy="507831"/>
          </a:xfrm>
          <a:prstGeom prst="rect">
            <a:avLst/>
          </a:prstGeom>
        </p:spPr>
        <p:txBody>
          <a:bodyPr wrap="square">
            <a:spAutoFit/>
          </a:bodyPr>
          <a:lstStyle/>
          <a:p>
            <a:pPr>
              <a:lnSpc>
                <a:spcPct val="150000"/>
              </a:lnSpc>
              <a:spcBef>
                <a:spcPts val="600"/>
              </a:spcBef>
              <a:spcAft>
                <a:spcPts val="600"/>
              </a:spcAft>
            </a:pPr>
            <a:r>
              <a:rPr lang="zh-CN" altLang="zh-CN" dirty="0"/>
              <a:t>低压断路器又称自动空气开关或自动空气断路器，简称断路器，如图</a:t>
            </a:r>
            <a:r>
              <a:rPr lang="en-US" altLang="zh-CN" dirty="0"/>
              <a:t>2-5-12</a:t>
            </a:r>
            <a:r>
              <a:rPr lang="zh-CN" altLang="zh-CN" dirty="0"/>
              <a:t>所示。</a:t>
            </a:r>
          </a:p>
        </p:txBody>
      </p:sp>
      <p:sp>
        <p:nvSpPr>
          <p:cNvPr id="5" name="矩形 4"/>
          <p:cNvSpPr/>
          <p:nvPr/>
        </p:nvSpPr>
        <p:spPr>
          <a:xfrm>
            <a:off x="4663302" y="4439818"/>
            <a:ext cx="1888659" cy="369332"/>
          </a:xfrm>
          <a:prstGeom prst="rect">
            <a:avLst/>
          </a:prstGeom>
        </p:spPr>
        <p:txBody>
          <a:bodyPr wrap="none">
            <a:spAutoFit/>
          </a:bodyPr>
          <a:lstStyle/>
          <a:p>
            <a:r>
              <a:rPr lang="zh-CN" altLang="zh-CN" dirty="0"/>
              <a:t>图</a:t>
            </a:r>
            <a:r>
              <a:rPr lang="en-US" altLang="zh-CN" dirty="0"/>
              <a:t>2-5-12 </a:t>
            </a:r>
            <a:r>
              <a:rPr lang="zh-CN" altLang="zh-CN" dirty="0"/>
              <a:t>断路器</a:t>
            </a:r>
          </a:p>
        </p:txBody>
      </p:sp>
      <p:sp>
        <p:nvSpPr>
          <p:cNvPr id="6"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矩形 6">
            <a:extLst>
              <a:ext uri="{FF2B5EF4-FFF2-40B4-BE49-F238E27FC236}">
                <a16:creationId xmlns:a16="http://schemas.microsoft.com/office/drawing/2014/main" xmlns="" id="{E8595C05-5439-49D7-B6BB-BC2775EDEAB0}"/>
              </a:ext>
            </a:extLst>
          </p:cNvPr>
          <p:cNvSpPr/>
          <p:nvPr/>
        </p:nvSpPr>
        <p:spPr>
          <a:xfrm>
            <a:off x="947759" y="872282"/>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4.1 </a:t>
            </a:r>
            <a:r>
              <a:rPr lang="zh-CN" altLang="zh-CN" sz="2000" b="1" dirty="0" smtClean="0">
                <a:solidFill>
                  <a:schemeClr val="accent2">
                    <a:lumMod val="50000"/>
                  </a:schemeClr>
                </a:solidFill>
                <a:latin typeface="微软雅黑" pitchFamily="34" charset="-122"/>
                <a:ea typeface="微软雅黑" pitchFamily="34" charset="-122"/>
              </a:rPr>
              <a:t>断路器</a:t>
            </a:r>
            <a:r>
              <a:rPr lang="zh-CN" altLang="zh-CN" sz="2000" b="1" dirty="0">
                <a:solidFill>
                  <a:schemeClr val="accent2">
                    <a:lumMod val="50000"/>
                  </a:schemeClr>
                </a:solidFill>
                <a:latin typeface="微软雅黑" pitchFamily="34" charset="-122"/>
                <a:ea typeface="微软雅黑" pitchFamily="34" charset="-122"/>
              </a:rPr>
              <a:t>的安装</a:t>
            </a:r>
          </a:p>
        </p:txBody>
      </p:sp>
      <p:sp>
        <p:nvSpPr>
          <p:cNvPr id="8" name="矩形 7"/>
          <p:cNvSpPr/>
          <p:nvPr/>
        </p:nvSpPr>
        <p:spPr>
          <a:xfrm>
            <a:off x="510541" y="4809150"/>
            <a:ext cx="11247120" cy="1273875"/>
          </a:xfrm>
          <a:prstGeom prst="rect">
            <a:avLst/>
          </a:prstGeom>
        </p:spPr>
        <p:txBody>
          <a:bodyPr wrap="square">
            <a:spAutoFit/>
          </a:bodyPr>
          <a:lstStyle/>
          <a:p>
            <a:pPr indent="457200">
              <a:lnSpc>
                <a:spcPct val="150000"/>
              </a:lnSpc>
              <a:spcBef>
                <a:spcPts val="600"/>
              </a:spcBef>
              <a:spcAft>
                <a:spcPts val="600"/>
              </a:spcAft>
            </a:pPr>
            <a:r>
              <a:rPr lang="zh-CN" altLang="zh-CN" dirty="0"/>
              <a:t>它是低压配电网络和电力拖动系统中常用的一种配电电器，集控制盒多种保护功能于一体，在正常情况下可用于不频繁接通和断开电路，以及替代总熔丝盒和动力电源总开关。当电路发生短路、过载和失压等故障时，它能自动切断故障电路、保护电路和电气设备</a:t>
            </a:r>
            <a:r>
              <a:rPr lang="zh-CN" altLang="zh-CN" dirty="0" smtClean="0"/>
              <a:t>。</a:t>
            </a:r>
            <a:endParaRPr lang="zh-CN" altLang="zh-CN" dirty="0"/>
          </a:p>
        </p:txBody>
      </p:sp>
      <p:sp>
        <p:nvSpPr>
          <p:cNvPr id="10"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1"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2"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13"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4"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5"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TextBox 8">
            <a:extLst>
              <a:ext uri="{FF2B5EF4-FFF2-40B4-BE49-F238E27FC236}">
                <a16:creationId xmlns="" xmlns:a16="http://schemas.microsoft.com/office/drawing/2014/main" id="{6B099B05-5055-4F98-BFCC-EED86C641E3C}"/>
              </a:ext>
            </a:extLst>
          </p:cNvPr>
          <p:cNvSpPr txBox="1"/>
          <p:nvPr/>
        </p:nvSpPr>
        <p:spPr>
          <a:xfrm>
            <a:off x="947759" y="221139"/>
            <a:ext cx="4386241" cy="369332"/>
          </a:xfrm>
          <a:prstGeom prst="rect">
            <a:avLst/>
          </a:prstGeom>
          <a:noFill/>
        </p:spPr>
        <p:txBody>
          <a:bodyPr wrap="square" rtlCol="0">
            <a:spAutoFit/>
          </a:bodyPr>
          <a:lstStyle/>
          <a:p>
            <a:pPr>
              <a:spcBef>
                <a:spcPts val="600"/>
              </a:spcBef>
              <a:spcAft>
                <a:spcPts val="600"/>
              </a:spcAft>
            </a:pPr>
            <a:r>
              <a:rPr lang="en-US" altLang="zh-CN" b="1" dirty="0" smtClean="0">
                <a:solidFill>
                  <a:schemeClr val="bg1"/>
                </a:solidFill>
                <a:latin typeface="微软雅黑" panose="020B0503020204020204" pitchFamily="34" charset="-122"/>
                <a:ea typeface="微软雅黑" panose="020B0503020204020204" pitchFamily="34" charset="-122"/>
              </a:rPr>
              <a:t>4  </a:t>
            </a:r>
            <a:r>
              <a:rPr lang="zh-CN" altLang="en-US" b="1" dirty="0" smtClean="0">
                <a:solidFill>
                  <a:schemeClr val="bg1"/>
                </a:solidFill>
                <a:latin typeface="微软雅黑" panose="020B0503020204020204" pitchFamily="34" charset="-122"/>
                <a:ea typeface="微软雅黑" panose="020B0503020204020204" pitchFamily="34" charset="-122"/>
              </a:rPr>
              <a:t>断路器</a:t>
            </a:r>
            <a:r>
              <a:rPr lang="zh-CN" altLang="zh-CN" b="1" dirty="0" smtClean="0">
                <a:solidFill>
                  <a:schemeClr val="bg1"/>
                </a:solidFill>
                <a:latin typeface="微软雅黑" panose="020B0503020204020204" pitchFamily="34" charset="-122"/>
                <a:ea typeface="微软雅黑" panose="020B0503020204020204" pitchFamily="34" charset="-122"/>
              </a:rPr>
              <a:t>的</a:t>
            </a:r>
            <a:r>
              <a:rPr lang="zh-CN" altLang="zh-CN" b="1" dirty="0">
                <a:solidFill>
                  <a:schemeClr val="bg1"/>
                </a:solidFill>
                <a:latin typeface="微软雅黑" panose="020B0503020204020204" pitchFamily="34" charset="-122"/>
                <a:ea typeface="微软雅黑" panose="020B0503020204020204" pitchFamily="34" charset="-122"/>
              </a:rPr>
              <a:t>安装方法</a:t>
            </a:r>
          </a:p>
        </p:txBody>
      </p:sp>
    </p:spTree>
    <p:extLst>
      <p:ext uri="{BB962C8B-B14F-4D97-AF65-F5344CB8AC3E}">
        <p14:creationId xmlns:p14="http://schemas.microsoft.com/office/powerpoint/2010/main" val="12574833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0A4E986E-0FED-4EE3-BB27-545867A330C7}"/>
              </a:ext>
            </a:extLst>
          </p:cNvPr>
          <p:cNvGrpSpPr/>
          <p:nvPr/>
        </p:nvGrpSpPr>
        <p:grpSpPr>
          <a:xfrm>
            <a:off x="1743075" y="2615139"/>
            <a:ext cx="1114425" cy="1114425"/>
            <a:chOff x="1924050" y="2615139"/>
            <a:chExt cx="1114425" cy="1114425"/>
          </a:xfrm>
        </p:grpSpPr>
        <p:sp>
          <p:nvSpPr>
            <p:cNvPr id="6" name="椭圆 5">
              <a:extLst>
                <a:ext uri="{FF2B5EF4-FFF2-40B4-BE49-F238E27FC236}">
                  <a16:creationId xmlns="" xmlns:a16="http://schemas.microsoft.com/office/drawing/2014/main"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 xmlns:a16="http://schemas.microsoft.com/office/drawing/2014/main"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a:extLst>
              <a:ext uri="{FF2B5EF4-FFF2-40B4-BE49-F238E27FC236}">
                <a16:creationId xmlns="" xmlns:a16="http://schemas.microsoft.com/office/drawing/2014/main" id="{3214EE2C-77FA-40C5-BA62-F292EBEE0588}"/>
              </a:ext>
            </a:extLst>
          </p:cNvPr>
          <p:cNvGrpSpPr/>
          <p:nvPr/>
        </p:nvGrpSpPr>
        <p:grpSpPr>
          <a:xfrm>
            <a:off x="3276600" y="2615139"/>
            <a:ext cx="1114425" cy="1114425"/>
            <a:chOff x="1924050" y="2615139"/>
            <a:chExt cx="1114425" cy="1114425"/>
          </a:xfrm>
        </p:grpSpPr>
        <p:sp>
          <p:nvSpPr>
            <p:cNvPr id="47" name="椭圆 46">
              <a:extLst>
                <a:ext uri="{FF2B5EF4-FFF2-40B4-BE49-F238E27FC236}">
                  <a16:creationId xmlns="" xmlns:a16="http://schemas.microsoft.com/office/drawing/2014/main" id="{929BB826-B810-42A1-AC8C-8D810DFCBD10}"/>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a:extLst>
                <a:ext uri="{FF2B5EF4-FFF2-40B4-BE49-F238E27FC236}">
                  <a16:creationId xmlns="" xmlns:a16="http://schemas.microsoft.com/office/drawing/2014/main" id="{86290BBA-07EA-43FB-97BB-94587F65DD17}"/>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a:extLst>
              <a:ext uri="{FF2B5EF4-FFF2-40B4-BE49-F238E27FC236}">
                <a16:creationId xmlns="" xmlns:a16="http://schemas.microsoft.com/office/drawing/2014/main" id="{25EA26D0-3C3B-4FDD-AC91-9320B9629D7E}"/>
              </a:ext>
            </a:extLst>
          </p:cNvPr>
          <p:cNvGrpSpPr/>
          <p:nvPr/>
        </p:nvGrpSpPr>
        <p:grpSpPr>
          <a:xfrm>
            <a:off x="4810125" y="2615139"/>
            <a:ext cx="1114425" cy="1114425"/>
            <a:chOff x="1924050" y="2615139"/>
            <a:chExt cx="1114425" cy="1114425"/>
          </a:xfrm>
        </p:grpSpPr>
        <p:sp>
          <p:nvSpPr>
            <p:cNvPr id="35" name="椭圆 34">
              <a:extLst>
                <a:ext uri="{FF2B5EF4-FFF2-40B4-BE49-F238E27FC236}">
                  <a16:creationId xmlns="" xmlns:a16="http://schemas.microsoft.com/office/drawing/2014/main" id="{A3477B58-E541-49DC-8658-D86027B08FF8}"/>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a:extLst>
                <a:ext uri="{FF2B5EF4-FFF2-40B4-BE49-F238E27FC236}">
                  <a16:creationId xmlns="" xmlns:a16="http://schemas.microsoft.com/office/drawing/2014/main" id="{7CB29D89-8CA0-4989-9BAB-CEC962E3BD6A}"/>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a:extLst>
              <a:ext uri="{FF2B5EF4-FFF2-40B4-BE49-F238E27FC236}">
                <a16:creationId xmlns="" xmlns:a16="http://schemas.microsoft.com/office/drawing/2014/main" id="{813AA9D6-4C95-490D-A873-76828BF93825}"/>
              </a:ext>
            </a:extLst>
          </p:cNvPr>
          <p:cNvGrpSpPr/>
          <p:nvPr/>
        </p:nvGrpSpPr>
        <p:grpSpPr>
          <a:xfrm>
            <a:off x="6343650" y="2615139"/>
            <a:ext cx="1114425" cy="1114425"/>
            <a:chOff x="1924050" y="2615139"/>
            <a:chExt cx="1114425" cy="1114425"/>
          </a:xfrm>
        </p:grpSpPr>
        <p:sp>
          <p:nvSpPr>
            <p:cNvPr id="38" name="椭圆 37">
              <a:extLst>
                <a:ext uri="{FF2B5EF4-FFF2-40B4-BE49-F238E27FC236}">
                  <a16:creationId xmlns="" xmlns:a16="http://schemas.microsoft.com/office/drawing/2014/main" id="{279FD75C-9F89-41EB-874D-00AA0DDDDCE5}"/>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a:extLst>
                <a:ext uri="{FF2B5EF4-FFF2-40B4-BE49-F238E27FC236}">
                  <a16:creationId xmlns="" xmlns:a16="http://schemas.microsoft.com/office/drawing/2014/main" id="{C3503D33-92D0-4469-8892-8F902B1C9AA3}"/>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a:extLst>
              <a:ext uri="{FF2B5EF4-FFF2-40B4-BE49-F238E27FC236}">
                <a16:creationId xmlns="" xmlns:a16="http://schemas.microsoft.com/office/drawing/2014/main" id="{4DE359A2-E054-43A0-9145-5D229FD41F1B}"/>
              </a:ext>
            </a:extLst>
          </p:cNvPr>
          <p:cNvGrpSpPr/>
          <p:nvPr/>
        </p:nvGrpSpPr>
        <p:grpSpPr>
          <a:xfrm>
            <a:off x="7877175" y="2615139"/>
            <a:ext cx="1114425" cy="1114425"/>
            <a:chOff x="1924050" y="2615139"/>
            <a:chExt cx="1114425" cy="1114425"/>
          </a:xfrm>
        </p:grpSpPr>
        <p:sp>
          <p:nvSpPr>
            <p:cNvPr id="41" name="椭圆 40">
              <a:extLst>
                <a:ext uri="{FF2B5EF4-FFF2-40B4-BE49-F238E27FC236}">
                  <a16:creationId xmlns="" xmlns:a16="http://schemas.microsoft.com/office/drawing/2014/main" id="{86144B2D-A63B-4F1A-9915-6C5289AB1C9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a:extLst>
                <a:ext uri="{FF2B5EF4-FFF2-40B4-BE49-F238E27FC236}">
                  <a16:creationId xmlns="" xmlns:a16="http://schemas.microsoft.com/office/drawing/2014/main" id="{F7DE6156-D031-4558-99A3-E42C2189B269}"/>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a:extLst>
              <a:ext uri="{FF2B5EF4-FFF2-40B4-BE49-F238E27FC236}">
                <a16:creationId xmlns="" xmlns:a16="http://schemas.microsoft.com/office/drawing/2014/main" id="{F12A2273-FCAA-4516-A441-CAE67152E1AC}"/>
              </a:ext>
            </a:extLst>
          </p:cNvPr>
          <p:cNvGrpSpPr/>
          <p:nvPr/>
        </p:nvGrpSpPr>
        <p:grpSpPr>
          <a:xfrm>
            <a:off x="9410700" y="2615139"/>
            <a:ext cx="1114425" cy="1114425"/>
            <a:chOff x="1924050" y="2615139"/>
            <a:chExt cx="1114425" cy="1114425"/>
          </a:xfrm>
        </p:grpSpPr>
        <p:sp>
          <p:nvSpPr>
            <p:cNvPr id="44" name="椭圆 43">
              <a:extLst>
                <a:ext uri="{FF2B5EF4-FFF2-40B4-BE49-F238E27FC236}">
                  <a16:creationId xmlns="" xmlns:a16="http://schemas.microsoft.com/office/drawing/2014/main" id="{F8392ED2-C923-45BC-BAB3-FFD4C5CD9EB9}"/>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a:extLst>
                <a:ext uri="{FF2B5EF4-FFF2-40B4-BE49-F238E27FC236}">
                  <a16:creationId xmlns="" xmlns:a16="http://schemas.microsoft.com/office/drawing/2014/main" id="{5A1ED895-7453-40B7-B3F9-215B2FDF3C0A}"/>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a:extLst>
              <a:ext uri="{FF2B5EF4-FFF2-40B4-BE49-F238E27FC236}">
                <a16:creationId xmlns="" xmlns:a16="http://schemas.microsoft.com/office/drawing/2014/main" id="{9B37B2AC-0F49-4C39-ACF6-2521A2804C53}"/>
              </a:ext>
            </a:extLst>
          </p:cNvPr>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a:extLst>
              <a:ext uri="{FF2B5EF4-FFF2-40B4-BE49-F238E27FC236}">
                <a16:creationId xmlns="" xmlns:a16="http://schemas.microsoft.com/office/drawing/2014/main" id="{50D6397C-76A2-4E1F-8D65-855412818951}"/>
              </a:ext>
            </a:extLst>
          </p:cNvPr>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a:extLst>
              <a:ext uri="{FF2B5EF4-FFF2-40B4-BE49-F238E27FC236}">
                <a16:creationId xmlns="" xmlns:a16="http://schemas.microsoft.com/office/drawing/2014/main" id="{F09CEC37-F015-4B1F-BB86-25F522F4BFB6}"/>
              </a:ext>
            </a:extLst>
          </p:cNvPr>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a:extLst>
              <a:ext uri="{FF2B5EF4-FFF2-40B4-BE49-F238E27FC236}">
                <a16:creationId xmlns="" xmlns:a16="http://schemas.microsoft.com/office/drawing/2014/main" id="{67E5A54E-AA75-4714-BFD4-C43AB94C252C}"/>
              </a:ext>
            </a:extLst>
          </p:cNvPr>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a:extLst>
              <a:ext uri="{FF2B5EF4-FFF2-40B4-BE49-F238E27FC236}">
                <a16:creationId xmlns="" xmlns:a16="http://schemas.microsoft.com/office/drawing/2014/main" id="{29ACC798-BE4B-454A-9E7A-F88CA7855263}"/>
              </a:ext>
            </a:extLst>
          </p:cNvPr>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a:extLst>
              <a:ext uri="{FF2B5EF4-FFF2-40B4-BE49-F238E27FC236}">
                <a16:creationId xmlns="" xmlns:a16="http://schemas.microsoft.com/office/drawing/2014/main" id="{81521D21-FB65-4C71-AD8C-5FA5A550B397}"/>
              </a:ext>
            </a:extLst>
          </p:cNvPr>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a:extLst>
              <a:ext uri="{FF2B5EF4-FFF2-40B4-BE49-F238E27FC236}">
                <a16:creationId xmlns="" xmlns:a16="http://schemas.microsoft.com/office/drawing/2014/main" id="{60C930F1-6849-4689-98C2-B6BAD3E2EFD3}"/>
              </a:ext>
            </a:extLst>
          </p:cNvPr>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a:extLst>
              <a:ext uri="{FF2B5EF4-FFF2-40B4-BE49-F238E27FC236}">
                <a16:creationId xmlns="" xmlns:a16="http://schemas.microsoft.com/office/drawing/2014/main" id="{01B07A56-94F3-401A-96E9-2ACC8D919F12}"/>
              </a:ext>
            </a:extLst>
          </p:cNvPr>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a:extLst>
              <a:ext uri="{FF2B5EF4-FFF2-40B4-BE49-F238E27FC236}">
                <a16:creationId xmlns="" xmlns:a16="http://schemas.microsoft.com/office/drawing/2014/main" id="{06861D51-5216-4F73-887B-E0E4C6915DB0}"/>
              </a:ext>
            </a:extLst>
          </p:cNvPr>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chemeClr val="bg1"/>
                </a:solidFill>
                <a:latin typeface="微软雅黑" pitchFamily="34" charset="-122"/>
                <a:ea typeface="微软雅黑" pitchFamily="34" charset="-122"/>
              </a:rPr>
              <a:t>电工高级技能培训与考核课程</a:t>
            </a:r>
            <a:endParaRPr lang="zh-CN" altLang="en-US" b="1" dirty="0">
              <a:solidFill>
                <a:schemeClr val="bg1"/>
              </a:solidFill>
              <a:latin typeface="微软雅黑" pitchFamily="34" charset="-122"/>
              <a:ea typeface="微软雅黑" pitchFamily="34" charset="-122"/>
            </a:endParaRPr>
          </a:p>
        </p:txBody>
      </p:sp>
      <p:sp>
        <p:nvSpPr>
          <p:cNvPr id="31" name="矩形 30">
            <a:extLst>
              <a:ext uri="{FF2B5EF4-FFF2-40B4-BE49-F238E27FC236}">
                <a16:creationId xmlns:a16="http://schemas.microsoft.com/office/drawing/2014/main" xmlns="" id="{2AD4FB8F-0DA2-460D-A5FC-672D8A38F9E2}"/>
              </a:ext>
            </a:extLst>
          </p:cNvPr>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8938402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0494" y="1400057"/>
            <a:ext cx="11247120" cy="1843262"/>
          </a:xfrm>
          <a:prstGeom prst="rect">
            <a:avLst/>
          </a:prstGeom>
        </p:spPr>
        <p:txBody>
          <a:bodyPr wrap="square">
            <a:spAutoFit/>
          </a:bodyPr>
          <a:lstStyle/>
          <a:p>
            <a:pPr indent="457200">
              <a:lnSpc>
                <a:spcPct val="150000"/>
              </a:lnSpc>
              <a:spcBef>
                <a:spcPts val="600"/>
              </a:spcBef>
              <a:spcAft>
                <a:spcPts val="600"/>
              </a:spcAft>
            </a:pPr>
            <a:r>
              <a:rPr lang="zh-CN" altLang="zh-CN" dirty="0" smtClean="0"/>
              <a:t>低压</a:t>
            </a:r>
            <a:r>
              <a:rPr lang="zh-CN" altLang="zh-CN" dirty="0"/>
              <a:t>断路器应垂直于配电板安装，电源引线应接到上端，负载引线接到下端</a:t>
            </a:r>
            <a:r>
              <a:rPr lang="en-US" altLang="zh-CN" dirty="0"/>
              <a:t>;</a:t>
            </a:r>
            <a:r>
              <a:rPr lang="zh-CN" altLang="zh-CN" dirty="0"/>
              <a:t>低压断路器用作电源总开关或电动机控制开关时，在电源进线侧必须加装刀开关或熔断器等，以形成一个明显的断开点。</a:t>
            </a:r>
          </a:p>
          <a:p>
            <a:pPr indent="457200">
              <a:lnSpc>
                <a:spcPct val="150000"/>
              </a:lnSpc>
              <a:spcBef>
                <a:spcPts val="600"/>
              </a:spcBef>
              <a:spcAft>
                <a:spcPts val="600"/>
              </a:spcAft>
            </a:pPr>
            <a:r>
              <a:rPr lang="zh-CN" altLang="zh-CN" dirty="0"/>
              <a:t>断路器的接线方式有板前、板后、插入式、抽屉式，用户如无特殊要求，均按板前供货，板前接线是常见的接线方式。</a:t>
            </a:r>
          </a:p>
        </p:txBody>
      </p:sp>
      <p:sp>
        <p:nvSpPr>
          <p:cNvPr id="6"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 name="矩形 1"/>
          <p:cNvSpPr/>
          <p:nvPr/>
        </p:nvSpPr>
        <p:spPr>
          <a:xfrm>
            <a:off x="490494" y="3243319"/>
            <a:ext cx="5043991" cy="3000821"/>
          </a:xfrm>
          <a:prstGeom prst="rect">
            <a:avLst/>
          </a:prstGeom>
        </p:spPr>
        <p:txBody>
          <a:bodyPr wrap="square">
            <a:spAutoFit/>
          </a:bodyPr>
          <a:lstStyle/>
          <a:p>
            <a:pPr indent="457200">
              <a:lnSpc>
                <a:spcPct val="150000"/>
              </a:lnSpc>
              <a:spcBef>
                <a:spcPts val="600"/>
              </a:spcBef>
              <a:spcAft>
                <a:spcPts val="600"/>
              </a:spcAft>
            </a:pPr>
            <a:r>
              <a:rPr lang="en-US" altLang="zh-CN" dirty="0"/>
              <a:t>1</a:t>
            </a:r>
            <a:r>
              <a:rPr lang="zh-CN" altLang="zh-CN" dirty="0"/>
              <a:t>）板后接线方式：板后接线最大特点是可以在更换或维修断路器，不必重新接线，只须将前级电源断开。由于该结构特殊，产品出厂时已按设计要求配置了专用安装板和安装螺钉及接线螺钉，需要特别注意的是由于大容量断路器接触的可靠性将直接影响断路器的正常使用，因此安装时必须引起重视，严格按制造厂要求进行安装。</a:t>
            </a:r>
          </a:p>
        </p:txBody>
      </p:sp>
      <p:sp>
        <p:nvSpPr>
          <p:cNvPr id="3" name="矩形 2"/>
          <p:cNvSpPr/>
          <p:nvPr/>
        </p:nvSpPr>
        <p:spPr>
          <a:xfrm>
            <a:off x="6026372" y="3243318"/>
            <a:ext cx="5568194" cy="3000821"/>
          </a:xfrm>
          <a:prstGeom prst="rect">
            <a:avLst/>
          </a:prstGeom>
        </p:spPr>
        <p:txBody>
          <a:bodyPr wrap="square">
            <a:spAutoFit/>
          </a:bodyPr>
          <a:lstStyle/>
          <a:p>
            <a:pPr indent="457200">
              <a:lnSpc>
                <a:spcPct val="150000"/>
              </a:lnSpc>
              <a:spcBef>
                <a:spcPts val="600"/>
              </a:spcBef>
              <a:spcAft>
                <a:spcPts val="600"/>
              </a:spcAft>
            </a:pPr>
            <a:r>
              <a:rPr lang="en-US" altLang="zh-CN" dirty="0" smtClean="0"/>
              <a:t>2</a:t>
            </a:r>
            <a:r>
              <a:rPr lang="zh-CN" altLang="zh-CN" dirty="0" smtClean="0"/>
              <a:t>）</a:t>
            </a:r>
            <a:r>
              <a:rPr lang="zh-CN" altLang="zh-CN" dirty="0"/>
              <a:t>抽屉式接线：断路器的进出抽屉是由摇杆顺时针或逆时针转动的，在主回路和二次回路中均采用了插入式结构，省略了固定式所必须的隔离器，做到一机二用，提高了使用的经济性，同时给操作与维护带来了很大的方便，增加了安全性、可靠性。特别是抽屉座的主回路触刀座，可与</a:t>
            </a:r>
            <a:r>
              <a:rPr lang="en-US" altLang="zh-CN" dirty="0"/>
              <a:t>NT</a:t>
            </a:r>
            <a:r>
              <a:rPr lang="zh-CN" altLang="zh-CN" dirty="0"/>
              <a:t>型熔断路器触刀座通用，这样在应急状态下可直接插入</a:t>
            </a:r>
            <a:r>
              <a:rPr lang="en-US" altLang="zh-CN" dirty="0" err="1">
                <a:hlinkClick r:id="rId2"/>
              </a:rPr>
              <a:t>熔断器</a:t>
            </a:r>
            <a:r>
              <a:rPr lang="zh-CN" altLang="zh-CN" dirty="0"/>
              <a:t>供电。</a:t>
            </a:r>
          </a:p>
        </p:txBody>
      </p:sp>
      <p:sp>
        <p:nvSpPr>
          <p:cNvPr id="10"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1"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2"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13"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4"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5"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7" name="TextBox 8">
            <a:extLst>
              <a:ext uri="{FF2B5EF4-FFF2-40B4-BE49-F238E27FC236}">
                <a16:creationId xmlns="" xmlns:a16="http://schemas.microsoft.com/office/drawing/2014/main" id="{6B099B05-5055-4F98-BFCC-EED86C641E3C}"/>
              </a:ext>
            </a:extLst>
          </p:cNvPr>
          <p:cNvSpPr txBox="1"/>
          <p:nvPr/>
        </p:nvSpPr>
        <p:spPr>
          <a:xfrm>
            <a:off x="947759" y="221139"/>
            <a:ext cx="4386241" cy="369332"/>
          </a:xfrm>
          <a:prstGeom prst="rect">
            <a:avLst/>
          </a:prstGeom>
          <a:noFill/>
        </p:spPr>
        <p:txBody>
          <a:bodyPr wrap="square" rtlCol="0">
            <a:spAutoFit/>
          </a:bodyPr>
          <a:lstStyle/>
          <a:p>
            <a:pPr>
              <a:spcBef>
                <a:spcPts val="600"/>
              </a:spcBef>
              <a:spcAft>
                <a:spcPts val="600"/>
              </a:spcAft>
            </a:pPr>
            <a:r>
              <a:rPr lang="en-US" altLang="zh-CN" b="1" dirty="0" smtClean="0">
                <a:solidFill>
                  <a:schemeClr val="bg1"/>
                </a:solidFill>
                <a:latin typeface="微软雅黑" panose="020B0503020204020204" pitchFamily="34" charset="-122"/>
                <a:ea typeface="微软雅黑" panose="020B0503020204020204" pitchFamily="34" charset="-122"/>
              </a:rPr>
              <a:t>4  </a:t>
            </a:r>
            <a:r>
              <a:rPr lang="zh-CN" altLang="en-US" b="1" dirty="0" smtClean="0">
                <a:solidFill>
                  <a:schemeClr val="bg1"/>
                </a:solidFill>
                <a:latin typeface="微软雅黑" panose="020B0503020204020204" pitchFamily="34" charset="-122"/>
                <a:ea typeface="微软雅黑" panose="020B0503020204020204" pitchFamily="34" charset="-122"/>
              </a:rPr>
              <a:t>断路器</a:t>
            </a:r>
            <a:r>
              <a:rPr lang="zh-CN" altLang="zh-CN" b="1" dirty="0" smtClean="0">
                <a:solidFill>
                  <a:schemeClr val="bg1"/>
                </a:solidFill>
                <a:latin typeface="微软雅黑" panose="020B0503020204020204" pitchFamily="34" charset="-122"/>
                <a:ea typeface="微软雅黑" panose="020B0503020204020204" pitchFamily="34" charset="-122"/>
              </a:rPr>
              <a:t>的</a:t>
            </a:r>
            <a:r>
              <a:rPr lang="zh-CN" altLang="zh-CN" b="1" dirty="0">
                <a:solidFill>
                  <a:schemeClr val="bg1"/>
                </a:solidFill>
                <a:latin typeface="微软雅黑" panose="020B0503020204020204" pitchFamily="34" charset="-122"/>
                <a:ea typeface="微软雅黑" panose="020B0503020204020204" pitchFamily="34" charset="-122"/>
              </a:rPr>
              <a:t>安装方法</a:t>
            </a:r>
          </a:p>
        </p:txBody>
      </p:sp>
      <p:sp>
        <p:nvSpPr>
          <p:cNvPr id="18" name="矩形 17">
            <a:extLst>
              <a:ext uri="{FF2B5EF4-FFF2-40B4-BE49-F238E27FC236}">
                <a16:creationId xmlns:a16="http://schemas.microsoft.com/office/drawing/2014/main" xmlns="" id="{E8595C05-5439-49D7-B6BB-BC2775EDEAB0}"/>
              </a:ext>
            </a:extLst>
          </p:cNvPr>
          <p:cNvSpPr/>
          <p:nvPr/>
        </p:nvSpPr>
        <p:spPr>
          <a:xfrm>
            <a:off x="947759" y="872282"/>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4.1 </a:t>
            </a:r>
            <a:r>
              <a:rPr lang="zh-CN" altLang="zh-CN" sz="2000" b="1" dirty="0" smtClean="0">
                <a:solidFill>
                  <a:schemeClr val="accent2">
                    <a:lumMod val="50000"/>
                  </a:schemeClr>
                </a:solidFill>
                <a:latin typeface="微软雅黑" pitchFamily="34" charset="-122"/>
                <a:ea typeface="微软雅黑" pitchFamily="34" charset="-122"/>
              </a:rPr>
              <a:t>断路器</a:t>
            </a:r>
            <a:r>
              <a:rPr lang="zh-CN" altLang="zh-CN" sz="2000" b="1" dirty="0">
                <a:solidFill>
                  <a:schemeClr val="accent2">
                    <a:lumMod val="50000"/>
                  </a:schemeClr>
                </a:solidFill>
                <a:latin typeface="微软雅黑" pitchFamily="34" charset="-122"/>
                <a:ea typeface="微软雅黑" pitchFamily="34" charset="-122"/>
              </a:rPr>
              <a:t>的安装</a:t>
            </a:r>
          </a:p>
        </p:txBody>
      </p:sp>
    </p:spTree>
    <p:extLst>
      <p:ext uri="{BB962C8B-B14F-4D97-AF65-F5344CB8AC3E}">
        <p14:creationId xmlns:p14="http://schemas.microsoft.com/office/powerpoint/2010/main" val="42112699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24381" y="1432633"/>
            <a:ext cx="10815145" cy="3416320"/>
          </a:xfrm>
          <a:prstGeom prst="rect">
            <a:avLst/>
          </a:prstGeom>
        </p:spPr>
        <p:txBody>
          <a:bodyPr wrap="square">
            <a:spAutoFit/>
          </a:bodyPr>
          <a:lstStyle/>
          <a:p>
            <a:pPr indent="457200">
              <a:lnSpc>
                <a:spcPct val="200000"/>
              </a:lnSpc>
              <a:spcBef>
                <a:spcPts val="600"/>
              </a:spcBef>
              <a:spcAft>
                <a:spcPts val="600"/>
              </a:spcAft>
            </a:pPr>
            <a:r>
              <a:rPr lang="en-US" altLang="zh-CN" dirty="0" smtClean="0"/>
              <a:t>3</a:t>
            </a:r>
            <a:r>
              <a:rPr lang="zh-CN" altLang="zh-CN" dirty="0" smtClean="0"/>
              <a:t>）</a:t>
            </a:r>
            <a:r>
              <a:rPr lang="zh-CN" altLang="zh-CN" dirty="0"/>
              <a:t>插入式接线：在成套装置的安装板上，先安装一个断路器的安装座，安装座上</a:t>
            </a:r>
            <a:r>
              <a:rPr lang="en-US" altLang="zh-CN" dirty="0"/>
              <a:t>6</a:t>
            </a:r>
            <a:r>
              <a:rPr lang="zh-CN" altLang="zh-CN" dirty="0"/>
              <a:t>个插头，断路器的连接板上有</a:t>
            </a:r>
            <a:r>
              <a:rPr lang="en-US" altLang="zh-CN" dirty="0"/>
              <a:t>6</a:t>
            </a:r>
            <a:r>
              <a:rPr lang="zh-CN" altLang="zh-CN" dirty="0"/>
              <a:t>个插座。安装座的面上有连接板或安装座后有</a:t>
            </a:r>
            <a:r>
              <a:rPr lang="en-US" altLang="zh-CN" dirty="0" err="1">
                <a:hlinkClick r:id="rId2"/>
              </a:rPr>
              <a:t>螺栓</a:t>
            </a:r>
            <a:r>
              <a:rPr lang="zh-CN" altLang="zh-CN" dirty="0"/>
              <a:t>，安装座预先接上电源线和负载线。使用时，将</a:t>
            </a:r>
            <a:r>
              <a:rPr lang="en-US" altLang="zh-CN" dirty="0" err="1">
                <a:hlinkClick r:id="rId3"/>
              </a:rPr>
              <a:t>断路器</a:t>
            </a:r>
            <a:r>
              <a:rPr lang="zh-CN" altLang="zh-CN" dirty="0"/>
              <a:t>直接插进安装座。如果断路器坏了，只要拔出坏的，换上一只好的即可。它的更换时间比板前，板后接线要短，且方便。由于插、拔需要一定的人力。因此我国的插入式产品，其壳架电流限制在最大为</a:t>
            </a:r>
            <a:r>
              <a:rPr lang="en-US" altLang="zh-CN" dirty="0"/>
              <a:t>400A</a:t>
            </a:r>
            <a:r>
              <a:rPr lang="zh-CN" altLang="zh-CN" dirty="0"/>
              <a:t>。从而节省了维修和更换时间。插入式断路器在安装时应检查断路器的插头是否压紧，并应将断路器安全紧固，以减少接触电阻，提高可靠性</a:t>
            </a:r>
            <a:r>
              <a:rPr lang="zh-CN" altLang="zh-CN" dirty="0" smtClean="0"/>
              <a:t>。</a:t>
            </a:r>
            <a:endParaRPr lang="zh-CN" altLang="zh-CN" dirty="0"/>
          </a:p>
        </p:txBody>
      </p:sp>
      <p:sp>
        <p:nvSpPr>
          <p:cNvPr id="6"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7"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8"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19"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0"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1"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4" name="TextBox 8">
            <a:extLst>
              <a:ext uri="{FF2B5EF4-FFF2-40B4-BE49-F238E27FC236}">
                <a16:creationId xmlns="" xmlns:a16="http://schemas.microsoft.com/office/drawing/2014/main" id="{6B099B05-5055-4F98-BFCC-EED86C641E3C}"/>
              </a:ext>
            </a:extLst>
          </p:cNvPr>
          <p:cNvSpPr txBox="1"/>
          <p:nvPr/>
        </p:nvSpPr>
        <p:spPr>
          <a:xfrm>
            <a:off x="947759" y="221139"/>
            <a:ext cx="4386241" cy="369332"/>
          </a:xfrm>
          <a:prstGeom prst="rect">
            <a:avLst/>
          </a:prstGeom>
          <a:noFill/>
        </p:spPr>
        <p:txBody>
          <a:bodyPr wrap="square" rtlCol="0">
            <a:spAutoFit/>
          </a:bodyPr>
          <a:lstStyle/>
          <a:p>
            <a:pPr>
              <a:spcBef>
                <a:spcPts val="600"/>
              </a:spcBef>
              <a:spcAft>
                <a:spcPts val="600"/>
              </a:spcAft>
            </a:pPr>
            <a:r>
              <a:rPr lang="en-US" altLang="zh-CN" b="1" dirty="0" smtClean="0">
                <a:solidFill>
                  <a:schemeClr val="bg1"/>
                </a:solidFill>
                <a:latin typeface="微软雅黑" panose="020B0503020204020204" pitchFamily="34" charset="-122"/>
                <a:ea typeface="微软雅黑" panose="020B0503020204020204" pitchFamily="34" charset="-122"/>
              </a:rPr>
              <a:t>4  </a:t>
            </a:r>
            <a:r>
              <a:rPr lang="zh-CN" altLang="en-US" b="1" dirty="0" smtClean="0">
                <a:solidFill>
                  <a:schemeClr val="bg1"/>
                </a:solidFill>
                <a:latin typeface="微软雅黑" panose="020B0503020204020204" pitchFamily="34" charset="-122"/>
                <a:ea typeface="微软雅黑" panose="020B0503020204020204" pitchFamily="34" charset="-122"/>
              </a:rPr>
              <a:t>断路器</a:t>
            </a:r>
            <a:r>
              <a:rPr lang="zh-CN" altLang="zh-CN" b="1" dirty="0" smtClean="0">
                <a:solidFill>
                  <a:schemeClr val="bg1"/>
                </a:solidFill>
                <a:latin typeface="微软雅黑" panose="020B0503020204020204" pitchFamily="34" charset="-122"/>
                <a:ea typeface="微软雅黑" panose="020B0503020204020204" pitchFamily="34" charset="-122"/>
              </a:rPr>
              <a:t>的</a:t>
            </a:r>
            <a:r>
              <a:rPr lang="zh-CN" altLang="zh-CN" b="1" dirty="0">
                <a:solidFill>
                  <a:schemeClr val="bg1"/>
                </a:solidFill>
                <a:latin typeface="微软雅黑" panose="020B0503020204020204" pitchFamily="34" charset="-122"/>
                <a:ea typeface="微软雅黑" panose="020B0503020204020204" pitchFamily="34" charset="-122"/>
              </a:rPr>
              <a:t>安装方法</a:t>
            </a:r>
          </a:p>
        </p:txBody>
      </p:sp>
      <p:sp>
        <p:nvSpPr>
          <p:cNvPr id="15" name="矩形 14">
            <a:extLst>
              <a:ext uri="{FF2B5EF4-FFF2-40B4-BE49-F238E27FC236}">
                <a16:creationId xmlns:a16="http://schemas.microsoft.com/office/drawing/2014/main" xmlns="" id="{E8595C05-5439-49D7-B6BB-BC2775EDEAB0}"/>
              </a:ext>
            </a:extLst>
          </p:cNvPr>
          <p:cNvSpPr/>
          <p:nvPr/>
        </p:nvSpPr>
        <p:spPr>
          <a:xfrm>
            <a:off x="947759" y="872282"/>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4.1 </a:t>
            </a:r>
            <a:r>
              <a:rPr lang="zh-CN" altLang="zh-CN" sz="2000" b="1" dirty="0" smtClean="0">
                <a:solidFill>
                  <a:schemeClr val="accent2">
                    <a:lumMod val="50000"/>
                  </a:schemeClr>
                </a:solidFill>
                <a:latin typeface="微软雅黑" pitchFamily="34" charset="-122"/>
                <a:ea typeface="微软雅黑" pitchFamily="34" charset="-122"/>
              </a:rPr>
              <a:t>断路器</a:t>
            </a:r>
            <a:r>
              <a:rPr lang="zh-CN" altLang="zh-CN" sz="2000" b="1" dirty="0">
                <a:solidFill>
                  <a:schemeClr val="accent2">
                    <a:lumMod val="50000"/>
                  </a:schemeClr>
                </a:solidFill>
                <a:latin typeface="微软雅黑" pitchFamily="34" charset="-122"/>
                <a:ea typeface="微软雅黑" pitchFamily="34" charset="-122"/>
              </a:rPr>
              <a:t>的安装</a:t>
            </a:r>
          </a:p>
        </p:txBody>
      </p:sp>
    </p:spTree>
    <p:extLst>
      <p:ext uri="{BB962C8B-B14F-4D97-AF65-F5344CB8AC3E}">
        <p14:creationId xmlns:p14="http://schemas.microsoft.com/office/powerpoint/2010/main" val="3663213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923330"/>
          </a:xfrm>
          <a:prstGeom prst="rect">
            <a:avLst/>
          </a:prstGeom>
        </p:spPr>
        <p:txBody>
          <a:bodyPr wrap="square">
            <a:spAutoFit/>
          </a:bodyPr>
          <a:lstStyle/>
          <a:p>
            <a:pPr algn="ctr"/>
            <a:r>
              <a:rPr lang="zh-CN" altLang="en-US" sz="54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a:extLst>
              <a:ext uri="{FF2B5EF4-FFF2-40B4-BE49-F238E27FC236}">
                <a16:creationId xmlns="" xmlns:a16="http://schemas.microsoft.com/office/drawing/2014/main" id="{FD304ED5-AA25-439A-8E84-E6DCEC20CA85}"/>
              </a:ext>
            </a:extLst>
          </p:cNvPr>
          <p:cNvGrpSpPr/>
          <p:nvPr/>
        </p:nvGrpSpPr>
        <p:grpSpPr>
          <a:xfrm>
            <a:off x="3775447" y="2539772"/>
            <a:ext cx="1341383" cy="1257334"/>
            <a:chOff x="1924050" y="2615139"/>
            <a:chExt cx="1114425" cy="1114425"/>
          </a:xfrm>
        </p:grpSpPr>
        <p:sp>
          <p:nvSpPr>
            <p:cNvPr id="13" name="椭圆 12">
              <a:extLst>
                <a:ext uri="{FF2B5EF4-FFF2-40B4-BE49-F238E27FC236}">
                  <a16:creationId xmlns="" xmlns:a16="http://schemas.microsoft.com/office/drawing/2014/main" id="{9ECC25FC-D245-48A5-BDE1-81FEAF51D697}"/>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86527FAF-454D-4EE5-9657-A70DC70BE3B6}"/>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5" name="矩形 14">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
        <p:nvSpPr>
          <p:cNvPr id="10" name="矩形 9"/>
          <p:cNvSpPr/>
          <p:nvPr/>
        </p:nvSpPr>
        <p:spPr>
          <a:xfrm>
            <a:off x="5191124" y="4112110"/>
            <a:ext cx="6270407" cy="400110"/>
          </a:xfrm>
          <a:prstGeom prst="rect">
            <a:avLst/>
          </a:prstGeom>
        </p:spPr>
        <p:txBody>
          <a:bodyPr wrap="square">
            <a:spAutoFit/>
          </a:bodyPr>
          <a:lstStyle/>
          <a:p>
            <a:pPr marL="285750" indent="-285750">
              <a:spcBef>
                <a:spcPts val="600"/>
              </a:spcBef>
              <a:spcAft>
                <a:spcPts val="600"/>
              </a:spcAft>
              <a:buFont typeface="Arial" pitchFamily="34" charset="0"/>
              <a:buChar char="•"/>
            </a:pPr>
            <a:r>
              <a:rPr lang="zh-CN" altLang="zh-CN" sz="2000" b="1" dirty="0" smtClean="0">
                <a:solidFill>
                  <a:schemeClr val="bg1"/>
                </a:solidFill>
                <a:latin typeface="微软雅黑" pitchFamily="34" charset="-122"/>
                <a:ea typeface="微软雅黑" pitchFamily="34" charset="-122"/>
              </a:rPr>
              <a:t>电能</a:t>
            </a:r>
            <a:r>
              <a:rPr lang="zh-CN" altLang="zh-CN" sz="2000" b="1" dirty="0" smtClean="0">
                <a:solidFill>
                  <a:schemeClr val="bg1"/>
                </a:solidFill>
                <a:latin typeface="微软雅黑" pitchFamily="34" charset="-122"/>
                <a:ea typeface="微软雅黑" pitchFamily="34" charset="-122"/>
              </a:rPr>
              <a:t>表常见</a:t>
            </a:r>
            <a:r>
              <a:rPr lang="zh-CN" altLang="zh-CN" sz="2000" b="1" dirty="0">
                <a:solidFill>
                  <a:schemeClr val="bg1"/>
                </a:solidFill>
                <a:latin typeface="微软雅黑" pitchFamily="34" charset="-122"/>
                <a:ea typeface="微软雅黑" pitchFamily="34" charset="-122"/>
              </a:rPr>
              <a:t>故障及处理方法</a:t>
            </a:r>
          </a:p>
        </p:txBody>
      </p:sp>
    </p:spTree>
    <p:custDataLst>
      <p:tags r:id="rId1"/>
    </p:custDataLst>
    <p:extLst>
      <p:ext uri="{BB962C8B-B14F-4D97-AF65-F5344CB8AC3E}">
        <p14:creationId xmlns:p14="http://schemas.microsoft.com/office/powerpoint/2010/main" val="36012891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矩形 1"/>
          <p:cNvSpPr/>
          <p:nvPr/>
        </p:nvSpPr>
        <p:spPr>
          <a:xfrm>
            <a:off x="527188" y="1345853"/>
            <a:ext cx="11213826" cy="4828053"/>
          </a:xfrm>
          <a:prstGeom prst="rect">
            <a:avLst/>
          </a:prstGeom>
        </p:spPr>
        <p:txBody>
          <a:bodyPr wrap="square">
            <a:spAutoFit/>
          </a:bodyPr>
          <a:lstStyle/>
          <a:p>
            <a:pPr>
              <a:lnSpc>
                <a:spcPts val="2300"/>
              </a:lnSpc>
              <a:spcBef>
                <a:spcPts val="600"/>
              </a:spcBef>
              <a:spcAft>
                <a:spcPts val="600"/>
              </a:spcAft>
            </a:pPr>
            <a:r>
              <a:rPr lang="zh-CN" altLang="zh-CN" dirty="0"/>
              <a:t>电表液晶显示</a:t>
            </a:r>
            <a:r>
              <a:rPr lang="zh-CN" altLang="zh-CN" dirty="0" smtClean="0"/>
              <a:t>：</a:t>
            </a:r>
            <a:endParaRPr lang="en-US" altLang="zh-CN" dirty="0" smtClean="0"/>
          </a:p>
          <a:p>
            <a:pPr indent="457200">
              <a:lnSpc>
                <a:spcPts val="2300"/>
              </a:lnSpc>
              <a:spcBef>
                <a:spcPts val="600"/>
              </a:spcBef>
              <a:spcAft>
                <a:spcPts val="600"/>
              </a:spcAft>
            </a:pPr>
            <a:r>
              <a:rPr lang="en-US" altLang="zh-CN" dirty="0" smtClean="0"/>
              <a:t>E1</a:t>
            </a:r>
            <a:r>
              <a:rPr lang="zh-CN" altLang="zh-CN" dirty="0"/>
              <a:t>： 表示剩余量为零</a:t>
            </a:r>
          </a:p>
          <a:p>
            <a:pPr indent="457200">
              <a:lnSpc>
                <a:spcPts val="2300"/>
              </a:lnSpc>
              <a:spcBef>
                <a:spcPts val="600"/>
              </a:spcBef>
              <a:spcAft>
                <a:spcPts val="600"/>
              </a:spcAft>
            </a:pPr>
            <a:r>
              <a:rPr lang="en-US" altLang="zh-CN" dirty="0"/>
              <a:t>E2</a:t>
            </a:r>
            <a:r>
              <a:rPr lang="zh-CN" altLang="zh-CN" dirty="0"/>
              <a:t>： 表示到报警电量，插卡即可恢复</a:t>
            </a:r>
          </a:p>
          <a:p>
            <a:pPr indent="457200">
              <a:lnSpc>
                <a:spcPts val="2300"/>
              </a:lnSpc>
              <a:spcBef>
                <a:spcPts val="600"/>
              </a:spcBef>
              <a:spcAft>
                <a:spcPts val="600"/>
              </a:spcAft>
            </a:pPr>
            <a:r>
              <a:rPr lang="en-US" altLang="zh-CN" dirty="0"/>
              <a:t>E3</a:t>
            </a:r>
            <a:r>
              <a:rPr lang="zh-CN" altLang="zh-CN" dirty="0"/>
              <a:t>： 超负荷跳闸，插卡即可恢复</a:t>
            </a:r>
          </a:p>
          <a:p>
            <a:pPr indent="457200">
              <a:lnSpc>
                <a:spcPts val="2300"/>
              </a:lnSpc>
              <a:spcBef>
                <a:spcPts val="600"/>
              </a:spcBef>
              <a:spcAft>
                <a:spcPts val="600"/>
              </a:spcAft>
            </a:pPr>
            <a:r>
              <a:rPr lang="en-US" altLang="zh-CN" dirty="0"/>
              <a:t>E4</a:t>
            </a:r>
            <a:r>
              <a:rPr lang="zh-CN" altLang="zh-CN" dirty="0"/>
              <a:t>： 单相表表示为开盖跳闸，插测试卡恢复（防盗电表型专用）三相表表示为缺相</a:t>
            </a:r>
          </a:p>
          <a:p>
            <a:pPr>
              <a:lnSpc>
                <a:spcPts val="2300"/>
              </a:lnSpc>
              <a:spcBef>
                <a:spcPts val="600"/>
              </a:spcBef>
              <a:spcAft>
                <a:spcPts val="600"/>
              </a:spcAft>
            </a:pPr>
            <a:r>
              <a:rPr lang="zh-CN" altLang="zh-CN" dirty="0"/>
              <a:t>工具卡的使用：</a:t>
            </a:r>
          </a:p>
          <a:p>
            <a:pPr indent="457200">
              <a:lnSpc>
                <a:spcPts val="2300"/>
              </a:lnSpc>
              <a:spcBef>
                <a:spcPts val="600"/>
              </a:spcBef>
              <a:spcAft>
                <a:spcPts val="600"/>
              </a:spcAft>
            </a:pPr>
            <a:r>
              <a:rPr lang="zh-CN" altLang="zh-CN" dirty="0" smtClean="0"/>
              <a:t>所有</a:t>
            </a:r>
            <a:r>
              <a:rPr lang="zh-CN" altLang="zh-CN" dirty="0"/>
              <a:t>工具卡在使用前，应先在售电程序“设置——制作工具卡——选择对应的工具卡制作”。</a:t>
            </a:r>
          </a:p>
          <a:p>
            <a:pPr indent="457200">
              <a:lnSpc>
                <a:spcPts val="2300"/>
              </a:lnSpc>
              <a:spcBef>
                <a:spcPts val="600"/>
              </a:spcBef>
              <a:spcAft>
                <a:spcPts val="600"/>
              </a:spcAft>
            </a:pPr>
            <a:r>
              <a:rPr lang="zh-CN" altLang="zh-CN" dirty="0"/>
              <a:t>清零卡：把卡插入电表，电表屏幕显示“</a:t>
            </a:r>
            <a:r>
              <a:rPr lang="en-US" altLang="zh-CN" dirty="0"/>
              <a:t>Clear”</a:t>
            </a:r>
            <a:r>
              <a:rPr lang="zh-CN" altLang="zh-CN" dirty="0"/>
              <a:t>时，本卡使用正常，如电表屏幕显示</a:t>
            </a:r>
            <a:r>
              <a:rPr lang="en-US" altLang="zh-CN" dirty="0"/>
              <a:t>”</a:t>
            </a:r>
            <a:r>
              <a:rPr lang="en-US" altLang="zh-CN" dirty="0" err="1"/>
              <a:t>Errc</a:t>
            </a:r>
            <a:r>
              <a:rPr lang="en-US" altLang="zh-CN" dirty="0"/>
              <a:t>”</a:t>
            </a:r>
            <a:r>
              <a:rPr lang="zh-CN" altLang="zh-CN" dirty="0"/>
              <a:t>可重复操作几次。</a:t>
            </a:r>
          </a:p>
          <a:p>
            <a:pPr indent="457200">
              <a:lnSpc>
                <a:spcPts val="2300"/>
              </a:lnSpc>
              <a:spcBef>
                <a:spcPts val="600"/>
              </a:spcBef>
              <a:spcAft>
                <a:spcPts val="600"/>
              </a:spcAft>
            </a:pPr>
            <a:r>
              <a:rPr lang="zh-CN" altLang="zh-CN" dirty="0"/>
              <a:t>换表卡：将卡插入电表，电表屏幕显示“</a:t>
            </a:r>
            <a:r>
              <a:rPr lang="en-US" altLang="zh-CN" dirty="0"/>
              <a:t>Clear”</a:t>
            </a:r>
            <a:r>
              <a:rPr lang="zh-CN" altLang="zh-CN" dirty="0"/>
              <a:t>时，表内信息已转移到卡内，将带有信息的换表卡插入表中，屏幕显示“</a:t>
            </a:r>
            <a:r>
              <a:rPr lang="en-US" altLang="zh-CN" dirty="0"/>
              <a:t>Read</a:t>
            </a:r>
            <a:r>
              <a:rPr lang="zh-CN" altLang="zh-CN" dirty="0"/>
              <a:t>”时，卡内信息已转移到点表中，换表卡使用正常；如插入电表后，电表屏幕显示“</a:t>
            </a:r>
            <a:r>
              <a:rPr lang="en-US" altLang="zh-CN" dirty="0" err="1"/>
              <a:t>Errc</a:t>
            </a:r>
            <a:r>
              <a:rPr lang="en-US" altLang="zh-CN" dirty="0"/>
              <a:t>”,</a:t>
            </a:r>
            <a:r>
              <a:rPr lang="zh-CN" altLang="zh-CN" dirty="0"/>
              <a:t>可重复操作几次。</a:t>
            </a:r>
          </a:p>
        </p:txBody>
      </p:sp>
      <p:sp>
        <p:nvSpPr>
          <p:cNvPr id="13" name="矩形 12">
            <a:extLst>
              <a:ext uri="{FF2B5EF4-FFF2-40B4-BE49-F238E27FC236}">
                <a16:creationId xmlns:a16="http://schemas.microsoft.com/office/drawing/2014/main" xmlns="" id="{E8595C05-5439-49D7-B6BB-BC2775EDEAB0}"/>
              </a:ext>
            </a:extLst>
          </p:cNvPr>
          <p:cNvSpPr/>
          <p:nvPr/>
        </p:nvSpPr>
        <p:spPr>
          <a:xfrm>
            <a:off x="702934" y="945743"/>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5.1 </a:t>
            </a:r>
            <a:r>
              <a:rPr lang="zh-CN" altLang="zh-CN" sz="2000" b="1" dirty="0" smtClean="0">
                <a:solidFill>
                  <a:schemeClr val="accent2">
                    <a:lumMod val="50000"/>
                  </a:schemeClr>
                </a:solidFill>
                <a:latin typeface="微软雅黑" pitchFamily="34" charset="-122"/>
                <a:ea typeface="微软雅黑" pitchFamily="34" charset="-122"/>
              </a:rPr>
              <a:t>电能</a:t>
            </a:r>
            <a:r>
              <a:rPr lang="zh-CN" altLang="zh-CN" sz="2000" b="1" dirty="0">
                <a:solidFill>
                  <a:schemeClr val="accent2">
                    <a:lumMod val="50000"/>
                  </a:schemeClr>
                </a:solidFill>
                <a:latin typeface="微软雅黑" pitchFamily="34" charset="-122"/>
                <a:ea typeface="微软雅黑" pitchFamily="34" charset="-122"/>
              </a:rPr>
              <a:t>表故障</a:t>
            </a:r>
          </a:p>
        </p:txBody>
      </p:sp>
      <p:sp>
        <p:nvSpPr>
          <p:cNvPr id="11" name="TextBox 8">
            <a:extLst>
              <a:ext uri="{FF2B5EF4-FFF2-40B4-BE49-F238E27FC236}">
                <a16:creationId xmlns="" xmlns:a16="http://schemas.microsoft.com/office/drawing/2014/main" id="{6B099B05-5055-4F98-BFCC-EED86C641E3C}"/>
              </a:ext>
            </a:extLst>
          </p:cNvPr>
          <p:cNvSpPr txBox="1"/>
          <p:nvPr/>
        </p:nvSpPr>
        <p:spPr>
          <a:xfrm>
            <a:off x="947759" y="221139"/>
            <a:ext cx="4386241" cy="369332"/>
          </a:xfrm>
          <a:prstGeom prst="rect">
            <a:avLst/>
          </a:prstGeom>
          <a:noFill/>
        </p:spPr>
        <p:txBody>
          <a:bodyPr wrap="square" rtlCol="0">
            <a:spAutoFit/>
          </a:bodyPr>
          <a:lstStyle/>
          <a:p>
            <a:pPr>
              <a:spcBef>
                <a:spcPts val="600"/>
              </a:spcBef>
              <a:spcAft>
                <a:spcPts val="600"/>
              </a:spcAft>
            </a:pPr>
            <a:r>
              <a:rPr lang="en-US" altLang="zh-CN" b="1" dirty="0" smtClean="0">
                <a:solidFill>
                  <a:schemeClr val="bg1"/>
                </a:solidFill>
                <a:latin typeface="微软雅黑" panose="020B0503020204020204" pitchFamily="34" charset="-122"/>
                <a:ea typeface="微软雅黑" panose="020B0503020204020204" pitchFamily="34" charset="-122"/>
              </a:rPr>
              <a:t>5 </a:t>
            </a:r>
            <a:r>
              <a:rPr lang="zh-CN" altLang="zh-CN" b="1" dirty="0">
                <a:solidFill>
                  <a:schemeClr val="bg1"/>
                </a:solidFill>
                <a:latin typeface="微软雅黑" panose="020B0503020204020204" pitchFamily="34" charset="-122"/>
                <a:ea typeface="微软雅黑" panose="020B0503020204020204" pitchFamily="34" charset="-122"/>
              </a:rPr>
              <a:t>电能</a:t>
            </a:r>
            <a:r>
              <a:rPr lang="zh-CN" altLang="zh-CN" b="1" dirty="0" smtClean="0">
                <a:solidFill>
                  <a:schemeClr val="bg1"/>
                </a:solidFill>
                <a:latin typeface="微软雅黑" panose="020B0503020204020204" pitchFamily="34" charset="-122"/>
                <a:ea typeface="微软雅黑" panose="020B0503020204020204" pitchFamily="34" charset="-122"/>
              </a:rPr>
              <a:t>表</a:t>
            </a:r>
            <a:r>
              <a:rPr lang="zh-CN" altLang="zh-CN" b="1" dirty="0">
                <a:solidFill>
                  <a:schemeClr val="bg1"/>
                </a:solidFill>
                <a:latin typeface="微软雅黑" panose="020B0503020204020204" pitchFamily="34" charset="-122"/>
                <a:ea typeface="微软雅黑" panose="020B0503020204020204" pitchFamily="34" charset="-122"/>
              </a:rPr>
              <a:t>常见</a:t>
            </a:r>
            <a:r>
              <a:rPr lang="zh-CN" altLang="zh-CN" b="1" dirty="0">
                <a:solidFill>
                  <a:schemeClr val="bg1"/>
                </a:solidFill>
                <a:latin typeface="微软雅黑" panose="020B0503020204020204" pitchFamily="34" charset="-122"/>
                <a:ea typeface="微软雅黑" panose="020B0503020204020204" pitchFamily="34" charset="-122"/>
              </a:rPr>
              <a:t>故障及处理方法</a:t>
            </a:r>
          </a:p>
        </p:txBody>
      </p:sp>
    </p:spTree>
    <p:extLst>
      <p:ext uri="{BB962C8B-B14F-4D97-AF65-F5344CB8AC3E}">
        <p14:creationId xmlns:p14="http://schemas.microsoft.com/office/powerpoint/2010/main" val="36976176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8" name="矩形 17"/>
          <p:cNvSpPr/>
          <p:nvPr/>
        </p:nvSpPr>
        <p:spPr>
          <a:xfrm>
            <a:off x="915375" y="1293177"/>
            <a:ext cx="9036412" cy="507831"/>
          </a:xfrm>
          <a:prstGeom prst="rect">
            <a:avLst/>
          </a:prstGeom>
        </p:spPr>
        <p:txBody>
          <a:bodyPr wrap="square">
            <a:spAutoFit/>
          </a:bodyPr>
          <a:lstStyle/>
          <a:p>
            <a:pPr>
              <a:lnSpc>
                <a:spcPct val="150000"/>
              </a:lnSpc>
              <a:spcBef>
                <a:spcPts val="600"/>
              </a:spcBef>
              <a:spcAft>
                <a:spcPts val="600"/>
              </a:spcAft>
            </a:pPr>
            <a:r>
              <a:rPr lang="zh-CN" altLang="zh-CN" dirty="0"/>
              <a:t>在电表使用过程中，如出现问题，应先注意电表上屏幕显示：</a:t>
            </a:r>
          </a:p>
        </p:txBody>
      </p:sp>
      <p:sp>
        <p:nvSpPr>
          <p:cNvPr id="19" name="矩形 18"/>
          <p:cNvSpPr/>
          <p:nvPr/>
        </p:nvSpPr>
        <p:spPr>
          <a:xfrm>
            <a:off x="596781" y="1858376"/>
            <a:ext cx="10842745" cy="4862870"/>
          </a:xfrm>
          <a:prstGeom prst="rect">
            <a:avLst/>
          </a:prstGeom>
        </p:spPr>
        <p:txBody>
          <a:bodyPr wrap="square">
            <a:spAutoFit/>
          </a:bodyPr>
          <a:lstStyle/>
          <a:p>
            <a:pPr indent="457200">
              <a:lnSpc>
                <a:spcPct val="150000"/>
              </a:lnSpc>
              <a:spcBef>
                <a:spcPts val="600"/>
              </a:spcBef>
              <a:spcAft>
                <a:spcPts val="600"/>
              </a:spcAft>
            </a:pPr>
            <a:r>
              <a:rPr lang="en-US" altLang="zh-CN" dirty="0"/>
              <a:t>1</a:t>
            </a:r>
            <a:r>
              <a:rPr lang="zh-CN" altLang="zh-CN" dirty="0"/>
              <a:t>）如电表上未插卡，液晶屏幕显示“</a:t>
            </a:r>
            <a:r>
              <a:rPr lang="en-US" altLang="zh-CN" dirty="0" err="1"/>
              <a:t>Errc</a:t>
            </a:r>
            <a:r>
              <a:rPr lang="zh-CN" altLang="zh-CN" dirty="0"/>
              <a:t>”，可判断电表卡座有问题，应更换电表。</a:t>
            </a:r>
          </a:p>
          <a:p>
            <a:pPr indent="457200">
              <a:lnSpc>
                <a:spcPct val="150000"/>
              </a:lnSpc>
              <a:spcBef>
                <a:spcPts val="600"/>
              </a:spcBef>
              <a:spcAft>
                <a:spcPts val="600"/>
              </a:spcAft>
            </a:pPr>
            <a:r>
              <a:rPr lang="en-US" altLang="zh-CN" dirty="0"/>
              <a:t>2</a:t>
            </a:r>
            <a:r>
              <a:rPr lang="zh-CN" altLang="zh-CN" dirty="0"/>
              <a:t>）如电表输入电源线和输出线有电，输入、输出线序未接错，电表液晶屏幕无数字显示，可判断电表液晶屏幕坏，应更换电表。</a:t>
            </a:r>
          </a:p>
          <a:p>
            <a:pPr indent="457200">
              <a:lnSpc>
                <a:spcPct val="150000"/>
              </a:lnSpc>
              <a:spcBef>
                <a:spcPts val="600"/>
              </a:spcBef>
              <a:spcAft>
                <a:spcPts val="600"/>
              </a:spcAft>
            </a:pPr>
            <a:r>
              <a:rPr lang="en-US" altLang="zh-CN" dirty="0"/>
              <a:t>3</a:t>
            </a:r>
            <a:r>
              <a:rPr lang="zh-CN" altLang="zh-CN" dirty="0"/>
              <a:t>）如电表液晶显示正常，电表输入电源线有电，但用户家中无电，应先打开电表压线盖检查电表输出线是否有电，如输出线无电，需持“换表卡”向电表插入，等</a:t>
            </a:r>
            <a:r>
              <a:rPr lang="en-US" altLang="zh-CN" dirty="0"/>
              <a:t>10</a:t>
            </a:r>
            <a:r>
              <a:rPr lang="zh-CN" altLang="zh-CN" dirty="0"/>
              <a:t>秒后将卡拔出，拔出后将再次插入电表，看电表输出线或家中是否有电，如无电则需更换电表</a:t>
            </a:r>
            <a:r>
              <a:rPr lang="zh-CN" altLang="zh-CN" dirty="0" smtClean="0"/>
              <a:t>。</a:t>
            </a:r>
            <a:endParaRPr lang="en-US" altLang="zh-CN" dirty="0" smtClean="0"/>
          </a:p>
          <a:p>
            <a:pPr lvl="0" indent="457200">
              <a:lnSpc>
                <a:spcPct val="150000"/>
              </a:lnSpc>
              <a:spcBef>
                <a:spcPts val="600"/>
              </a:spcBef>
              <a:spcAft>
                <a:spcPts val="600"/>
              </a:spcAft>
            </a:pPr>
            <a:r>
              <a:rPr lang="en-US" altLang="zh-CN" dirty="0">
                <a:latin typeface="Calibri" pitchFamily="34" charset="0"/>
                <a:ea typeface="宋体" pitchFamily="2" charset="-122"/>
                <a:cs typeface="Times New Roman" pitchFamily="18" charset="0"/>
              </a:rPr>
              <a:t>4</a:t>
            </a:r>
            <a:r>
              <a:rPr lang="zh-CN" altLang="en-US" dirty="0">
                <a:latin typeface="Calibri" pitchFamily="34" charset="0"/>
                <a:ea typeface="宋体" pitchFamily="2" charset="-122"/>
                <a:cs typeface="Times New Roman" pitchFamily="18" charset="0"/>
              </a:rPr>
              <a:t>）在三相表使用过程中，如果发生缺相，电表会自动断电保护，液晶屏幕显示“</a:t>
            </a:r>
            <a:r>
              <a:rPr lang="en-US" altLang="zh-CN" dirty="0">
                <a:latin typeface="Calibri" pitchFamily="34" charset="0"/>
                <a:ea typeface="宋体" pitchFamily="2" charset="-122"/>
                <a:cs typeface="Times New Roman" pitchFamily="18" charset="0"/>
              </a:rPr>
              <a:t>E4”</a:t>
            </a:r>
            <a:r>
              <a:rPr lang="zh-CN" altLang="en-US" dirty="0">
                <a:latin typeface="Calibri" pitchFamily="34" charset="0"/>
                <a:ea typeface="宋体" pitchFamily="2" charset="-122"/>
                <a:cs typeface="Times New Roman" pitchFamily="18" charset="0"/>
              </a:rPr>
              <a:t>或显示“缺相”俩字，应检查电表电源输入线是否缺相，如不缺相，可将用户购电卡插入电表或按插卡下方按钮则恢复正常，可反复操作几次，如不能恢复正常，则需要换电表。</a:t>
            </a:r>
            <a:endParaRPr lang="zh-CN" altLang="en-US" dirty="0">
              <a:latin typeface="Arial" pitchFamily="34" charset="0"/>
              <a:ea typeface="宋体" pitchFamily="2" charset="-122"/>
              <a:cs typeface="宋体" pitchFamily="2" charset="-122"/>
            </a:endParaRPr>
          </a:p>
          <a:p>
            <a:pPr indent="457200">
              <a:lnSpc>
                <a:spcPct val="150000"/>
              </a:lnSpc>
              <a:spcBef>
                <a:spcPts val="600"/>
              </a:spcBef>
              <a:spcAft>
                <a:spcPts val="600"/>
              </a:spcAft>
            </a:pPr>
            <a:endParaRPr lang="en-US" altLang="zh-CN" dirty="0" smtClean="0"/>
          </a:p>
        </p:txBody>
      </p:sp>
      <p:sp>
        <p:nvSpPr>
          <p:cNvPr id="13" name="矩形 12">
            <a:extLst>
              <a:ext uri="{FF2B5EF4-FFF2-40B4-BE49-F238E27FC236}">
                <a16:creationId xmlns:a16="http://schemas.microsoft.com/office/drawing/2014/main" xmlns="" id="{E8595C05-5439-49D7-B6BB-BC2775EDEAB0}"/>
              </a:ext>
            </a:extLst>
          </p:cNvPr>
          <p:cNvSpPr/>
          <p:nvPr/>
        </p:nvSpPr>
        <p:spPr>
          <a:xfrm>
            <a:off x="947759" y="812664"/>
            <a:ext cx="4875460" cy="400110"/>
          </a:xfrm>
          <a:prstGeom prst="rect">
            <a:avLst/>
          </a:prstGeom>
        </p:spPr>
        <p:txBody>
          <a:bodyPr wrap="square">
            <a:spAutoFit/>
          </a:bodyPr>
          <a:lstStyle/>
          <a:p>
            <a:r>
              <a:rPr lang="en-US" altLang="zh-CN" sz="2000" b="1" dirty="0" smtClean="0">
                <a:solidFill>
                  <a:schemeClr val="accent2">
                    <a:lumMod val="50000"/>
                  </a:schemeClr>
                </a:solidFill>
                <a:latin typeface="微软雅黑" pitchFamily="34" charset="-122"/>
                <a:ea typeface="微软雅黑" pitchFamily="34" charset="-122"/>
              </a:rPr>
              <a:t>5.1 </a:t>
            </a:r>
            <a:r>
              <a:rPr lang="zh-CN" altLang="zh-CN" sz="2000" b="1" dirty="0" smtClean="0">
                <a:solidFill>
                  <a:schemeClr val="accent2">
                    <a:lumMod val="50000"/>
                  </a:schemeClr>
                </a:solidFill>
                <a:latin typeface="微软雅黑" pitchFamily="34" charset="-122"/>
                <a:ea typeface="微软雅黑" pitchFamily="34" charset="-122"/>
              </a:rPr>
              <a:t>电能</a:t>
            </a:r>
            <a:r>
              <a:rPr lang="zh-CN" altLang="zh-CN" sz="2000" b="1" dirty="0">
                <a:solidFill>
                  <a:schemeClr val="accent2">
                    <a:lumMod val="50000"/>
                  </a:schemeClr>
                </a:solidFill>
                <a:latin typeface="微软雅黑" pitchFamily="34" charset="-122"/>
                <a:ea typeface="微软雅黑" pitchFamily="34" charset="-122"/>
              </a:rPr>
              <a:t>表故障</a:t>
            </a:r>
          </a:p>
        </p:txBody>
      </p:sp>
      <p:sp>
        <p:nvSpPr>
          <p:cNvPr id="14" name="TextBox 8">
            <a:extLst>
              <a:ext uri="{FF2B5EF4-FFF2-40B4-BE49-F238E27FC236}">
                <a16:creationId xmlns="" xmlns:a16="http://schemas.microsoft.com/office/drawing/2014/main" id="{6B099B05-5055-4F98-BFCC-EED86C641E3C}"/>
              </a:ext>
            </a:extLst>
          </p:cNvPr>
          <p:cNvSpPr txBox="1"/>
          <p:nvPr/>
        </p:nvSpPr>
        <p:spPr>
          <a:xfrm>
            <a:off x="947759" y="221139"/>
            <a:ext cx="4386241" cy="369332"/>
          </a:xfrm>
          <a:prstGeom prst="rect">
            <a:avLst/>
          </a:prstGeom>
          <a:noFill/>
        </p:spPr>
        <p:txBody>
          <a:bodyPr wrap="square" rtlCol="0">
            <a:spAutoFit/>
          </a:bodyPr>
          <a:lstStyle/>
          <a:p>
            <a:pPr>
              <a:spcBef>
                <a:spcPts val="600"/>
              </a:spcBef>
              <a:spcAft>
                <a:spcPts val="600"/>
              </a:spcAft>
            </a:pPr>
            <a:r>
              <a:rPr lang="en-US" altLang="zh-CN" b="1" dirty="0" smtClean="0">
                <a:solidFill>
                  <a:schemeClr val="bg1"/>
                </a:solidFill>
                <a:latin typeface="微软雅黑" panose="020B0503020204020204" pitchFamily="34" charset="-122"/>
                <a:ea typeface="微软雅黑" panose="020B0503020204020204" pitchFamily="34" charset="-122"/>
              </a:rPr>
              <a:t>5 </a:t>
            </a:r>
            <a:r>
              <a:rPr lang="zh-CN" altLang="zh-CN" b="1" dirty="0">
                <a:solidFill>
                  <a:schemeClr val="bg1"/>
                </a:solidFill>
                <a:latin typeface="微软雅黑" panose="020B0503020204020204" pitchFamily="34" charset="-122"/>
                <a:ea typeface="微软雅黑" panose="020B0503020204020204" pitchFamily="34" charset="-122"/>
              </a:rPr>
              <a:t>电能</a:t>
            </a:r>
            <a:r>
              <a:rPr lang="zh-CN" altLang="zh-CN" b="1" dirty="0" smtClean="0">
                <a:solidFill>
                  <a:schemeClr val="bg1"/>
                </a:solidFill>
                <a:latin typeface="微软雅黑" panose="020B0503020204020204" pitchFamily="34" charset="-122"/>
                <a:ea typeface="微软雅黑" panose="020B0503020204020204" pitchFamily="34" charset="-122"/>
              </a:rPr>
              <a:t>表</a:t>
            </a:r>
            <a:r>
              <a:rPr lang="zh-CN" altLang="zh-CN" b="1" dirty="0">
                <a:solidFill>
                  <a:schemeClr val="bg1"/>
                </a:solidFill>
                <a:latin typeface="微软雅黑" panose="020B0503020204020204" pitchFamily="34" charset="-122"/>
                <a:ea typeface="微软雅黑" panose="020B0503020204020204" pitchFamily="34" charset="-122"/>
              </a:rPr>
              <a:t>常见</a:t>
            </a:r>
            <a:r>
              <a:rPr lang="zh-CN" altLang="zh-CN" b="1" dirty="0">
                <a:solidFill>
                  <a:schemeClr val="bg1"/>
                </a:solidFill>
                <a:latin typeface="微软雅黑" panose="020B0503020204020204" pitchFamily="34" charset="-122"/>
                <a:ea typeface="微软雅黑" panose="020B0503020204020204" pitchFamily="34" charset="-122"/>
              </a:rPr>
              <a:t>故障及处理方法</a:t>
            </a:r>
          </a:p>
        </p:txBody>
      </p:sp>
    </p:spTree>
    <p:extLst>
      <p:ext uri="{BB962C8B-B14F-4D97-AF65-F5344CB8AC3E}">
        <p14:creationId xmlns:p14="http://schemas.microsoft.com/office/powerpoint/2010/main" val="41988745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a:extLst>
              <a:ext uri="{FF2B5EF4-FFF2-40B4-BE49-F238E27FC236}">
                <a16:creationId xmlns="" xmlns:a16="http://schemas.microsoft.com/office/drawing/2014/main" id="{36319103-5056-4DF0-BEF0-E18EF7EFDFFE}"/>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C8F06883-6FAE-46DF-8119-5CA6D3AB6BF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8F5764A8-E5F9-4FA7-AD9F-163D22D133EC}"/>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3405111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graphicFrame>
        <p:nvGraphicFramePr>
          <p:cNvPr id="14" name="表格 13">
            <a:extLst>
              <a:ext uri="{FF2B5EF4-FFF2-40B4-BE49-F238E27FC236}">
                <a16:creationId xmlns="" xmlns:a16="http://schemas.microsoft.com/office/drawing/2014/main" id="{D47A81D8-0FEE-4650-8128-AB76850B5588}"/>
              </a:ext>
            </a:extLst>
          </p:cNvPr>
          <p:cNvGraphicFramePr>
            <a:graphicFrameLocks noGrp="1"/>
          </p:cNvGraphicFramePr>
          <p:nvPr>
            <p:extLst>
              <p:ext uri="{D42A27DB-BD31-4B8C-83A1-F6EECF244321}">
                <p14:modId xmlns:p14="http://schemas.microsoft.com/office/powerpoint/2010/main" val="3585899116"/>
              </p:ext>
            </p:extLst>
          </p:nvPr>
        </p:nvGraphicFramePr>
        <p:xfrm>
          <a:off x="1229986" y="2387688"/>
          <a:ext cx="9550751" cy="3541799"/>
        </p:xfrm>
        <a:graphic>
          <a:graphicData uri="http://schemas.openxmlformats.org/drawingml/2006/table">
            <a:tbl>
              <a:tblPr firstRow="1" firstCol="1" bandRow="1">
                <a:tableStyleId>{ED083AE6-46FA-4A59-8FB0-9F97EB10719F}</a:tableStyleId>
              </a:tblPr>
              <a:tblGrid>
                <a:gridCol w="999883">
                  <a:extLst>
                    <a:ext uri="{9D8B030D-6E8A-4147-A177-3AD203B41FA5}">
                      <a16:colId xmlns="" xmlns:a16="http://schemas.microsoft.com/office/drawing/2014/main" val="20000"/>
                    </a:ext>
                  </a:extLst>
                </a:gridCol>
                <a:gridCol w="1610537">
                  <a:extLst>
                    <a:ext uri="{9D8B030D-6E8A-4147-A177-3AD203B41FA5}">
                      <a16:colId xmlns="" xmlns:a16="http://schemas.microsoft.com/office/drawing/2014/main" val="20001"/>
                    </a:ext>
                  </a:extLst>
                </a:gridCol>
                <a:gridCol w="3374586">
                  <a:extLst>
                    <a:ext uri="{9D8B030D-6E8A-4147-A177-3AD203B41FA5}">
                      <a16:colId xmlns="" xmlns:a16="http://schemas.microsoft.com/office/drawing/2014/main" val="20002"/>
                    </a:ext>
                  </a:extLst>
                </a:gridCol>
                <a:gridCol w="1127601">
                  <a:extLst>
                    <a:ext uri="{9D8B030D-6E8A-4147-A177-3AD203B41FA5}">
                      <a16:colId xmlns="" xmlns:a16="http://schemas.microsoft.com/office/drawing/2014/main" val="20003"/>
                    </a:ext>
                  </a:extLst>
                </a:gridCol>
                <a:gridCol w="1219072">
                  <a:extLst>
                    <a:ext uri="{9D8B030D-6E8A-4147-A177-3AD203B41FA5}">
                      <a16:colId xmlns="" xmlns:a16="http://schemas.microsoft.com/office/drawing/2014/main" val="20004"/>
                    </a:ext>
                  </a:extLst>
                </a:gridCol>
                <a:gridCol w="1219072">
                  <a:extLst>
                    <a:ext uri="{9D8B030D-6E8A-4147-A177-3AD203B41FA5}">
                      <a16:colId xmlns="" xmlns:a16="http://schemas.microsoft.com/office/drawing/2014/main" val="20005"/>
                    </a:ext>
                  </a:extLst>
                </a:gridCol>
              </a:tblGrid>
              <a:tr h="808432">
                <a:tc gridSpan="2">
                  <a:txBody>
                    <a:bodyPr/>
                    <a:lstStyle/>
                    <a:p>
                      <a:pPr indent="125730" algn="ctr">
                        <a:lnSpc>
                          <a:spcPct val="150000"/>
                        </a:lnSpc>
                        <a:spcAft>
                          <a:spcPts val="0"/>
                        </a:spcAft>
                      </a:pPr>
                      <a:r>
                        <a:rPr lang="zh-CN" sz="1600" kern="0" dirty="0">
                          <a:solidFill>
                            <a:schemeClr val="bg1"/>
                          </a:solidFill>
                          <a:effectLst/>
                        </a:rPr>
                        <a:t>评价主体</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hMerge="1">
                  <a:txBody>
                    <a:bodyPr/>
                    <a:lstStyle/>
                    <a:p>
                      <a:endParaRPr lang="zh-CN" altLang="en-US"/>
                    </a:p>
                  </a:txBody>
                  <a:tcPr/>
                </a:tc>
                <a:tc>
                  <a:txBody>
                    <a:bodyPr/>
                    <a:lstStyle/>
                    <a:p>
                      <a:pPr indent="267970" algn="ctr">
                        <a:lnSpc>
                          <a:spcPct val="150000"/>
                        </a:lnSpc>
                        <a:spcAft>
                          <a:spcPts val="0"/>
                        </a:spcAft>
                      </a:pPr>
                      <a:r>
                        <a:rPr lang="zh-CN" sz="1600" kern="0" dirty="0">
                          <a:solidFill>
                            <a:schemeClr val="bg1"/>
                          </a:solidFill>
                          <a:effectLst/>
                        </a:rPr>
                        <a:t>评分标准</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分值</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学生评价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教师评价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extLst>
                  <a:ext uri="{0D108BD9-81ED-4DB2-BD59-A6C34878D82A}">
                    <a16:rowId xmlns="" xmlns:a16="http://schemas.microsoft.com/office/drawing/2014/main" val="10000"/>
                  </a:ext>
                </a:extLst>
              </a:tr>
              <a:tr h="1140646">
                <a:tc rowSpan="2">
                  <a:txBody>
                    <a:bodyPr/>
                    <a:lstStyle/>
                    <a:p>
                      <a:pPr marL="0" indent="127000" algn="ctr" defTabSz="914400" rtl="0" eaLnBrk="1" latinLnBrk="0" hangingPunct="1">
                        <a:lnSpc>
                          <a:spcPct val="150000"/>
                        </a:lnSpc>
                        <a:spcAft>
                          <a:spcPts val="0"/>
                        </a:spcAft>
                      </a:pPr>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任务</a:t>
                      </a:r>
                      <a:r>
                        <a:rPr lang="zh-CN" altLang="en-US"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五</a:t>
                      </a:r>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a:t>
                      </a:r>
                      <a:r>
                        <a:rPr lang="zh-CN" altLang="zh-CN" sz="14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进户线装置及配线板的安装</a:t>
                      </a:r>
                      <a:endParaRPr lang="zh-CN" alt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操作评价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pPr marL="0" indent="127000" algn="l" defTabSz="914400" rtl="0" eaLnBrk="1" latinLnBrk="0" hangingPunct="1">
                        <a:lnSpc>
                          <a:spcPct val="150000"/>
                        </a:lnSpc>
                        <a:spcAft>
                          <a:spcPts val="0"/>
                        </a:spcAft>
                      </a:pPr>
                      <a:r>
                        <a:rPr lang="en-US" altLang="zh-CN" sz="12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altLang="zh-CN" sz="12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了解了进户杆及进户线的安装方法</a:t>
                      </a:r>
                    </a:p>
                    <a:p>
                      <a:pPr marL="0" indent="127000" algn="l" defTabSz="914400" rtl="0" eaLnBrk="1" latinLnBrk="0" hangingPunct="1">
                        <a:lnSpc>
                          <a:spcPct val="150000"/>
                        </a:lnSpc>
                        <a:spcAft>
                          <a:spcPts val="0"/>
                        </a:spcAft>
                      </a:pPr>
                      <a:r>
                        <a:rPr lang="en-US" altLang="zh-CN" sz="12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altLang="zh-CN" sz="12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掌握了电流互感器及电能表的安装方法</a:t>
                      </a:r>
                    </a:p>
                    <a:p>
                      <a:pPr marL="0" indent="127000" algn="l" defTabSz="914400" rtl="0" eaLnBrk="1" latinLnBrk="0" hangingPunct="1">
                        <a:lnSpc>
                          <a:spcPct val="150000"/>
                        </a:lnSpc>
                        <a:spcAft>
                          <a:spcPts val="0"/>
                        </a:spcAft>
                      </a:pPr>
                      <a:r>
                        <a:rPr lang="en-US" altLang="zh-CN" sz="12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3.</a:t>
                      </a:r>
                      <a:r>
                        <a:rPr lang="zh-CN" altLang="zh-CN" sz="12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懂得了电能表、断路器常见故障及处理方法。</a:t>
                      </a:r>
                      <a:endParaRPr lang="zh-CN" sz="12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sz="1400" kern="0" dirty="0" smtClean="0">
                          <a:effectLst/>
                        </a:rPr>
                        <a:t>40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 xmlns:a16="http://schemas.microsoft.com/office/drawing/2014/main" val="10001"/>
                  </a:ext>
                </a:extLst>
              </a:tr>
              <a:tr h="1021590">
                <a:tc vMerge="1">
                  <a:txBody>
                    <a:bodyPr/>
                    <a:lstStyle/>
                    <a:p>
                      <a:endParaRPr lang="zh-CN" altLang="en-US"/>
                    </a:p>
                  </a:txBody>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成果评价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pPr marL="0" indent="127000" algn="l" defTabSz="914400" rtl="0" eaLnBrk="1" latinLnBrk="0" hangingPunct="1">
                        <a:lnSpc>
                          <a:spcPct val="150000"/>
                        </a:lnSpc>
                        <a:spcAft>
                          <a:spcPts val="0"/>
                        </a:spcAft>
                      </a:pPr>
                      <a:r>
                        <a:rPr lang="en-US" altLang="zh-CN" sz="12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altLang="zh-CN" sz="12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学习了进户干、进户线、电流互感器、电能表、断路器等基本知识</a:t>
                      </a:r>
                    </a:p>
                    <a:p>
                      <a:pPr marL="0" indent="127000" algn="l" defTabSz="914400" rtl="0" eaLnBrk="1" latinLnBrk="0" hangingPunct="1">
                        <a:lnSpc>
                          <a:spcPct val="150000"/>
                        </a:lnSpc>
                        <a:spcAft>
                          <a:spcPts val="0"/>
                        </a:spcAft>
                      </a:pPr>
                      <a:r>
                        <a:rPr lang="en-US" altLang="zh-CN" sz="12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altLang="zh-CN" sz="1200" b="1" kern="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掌握了电能表、断路器常见故障及处理方法。</a:t>
                      </a:r>
                      <a:endParaRPr lang="zh-CN" sz="12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sz="1400" kern="0" dirty="0" smtClean="0">
                          <a:effectLst/>
                        </a:rPr>
                        <a:t>60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 xmlns:a16="http://schemas.microsoft.com/office/drawing/2014/main" val="10002"/>
                  </a:ext>
                </a:extLst>
              </a:tr>
              <a:tr h="571131">
                <a:tc gridSpan="3">
                  <a:txBody>
                    <a:bodyPr/>
                    <a:lstStyle/>
                    <a:p>
                      <a:pPr indent="267970" algn="ctr">
                        <a:lnSpc>
                          <a:spcPct val="150000"/>
                        </a:lnSpc>
                        <a:spcAft>
                          <a:spcPts val="0"/>
                        </a:spcAft>
                      </a:pPr>
                      <a:r>
                        <a:rPr lang="zh-CN" sz="1400" kern="0" dirty="0">
                          <a:solidFill>
                            <a:srgbClr val="C00000"/>
                          </a:solidFill>
                          <a:effectLst/>
                        </a:rPr>
                        <a:t>合计（满分</a:t>
                      </a:r>
                      <a:r>
                        <a:rPr lang="en-US" sz="1400" kern="0" dirty="0">
                          <a:solidFill>
                            <a:srgbClr val="C00000"/>
                          </a:solidFill>
                          <a:effectLst/>
                        </a:rPr>
                        <a:t>100</a:t>
                      </a:r>
                      <a:r>
                        <a:rPr lang="zh-CN" sz="1400" kern="0" dirty="0">
                          <a:solidFill>
                            <a:srgbClr val="C00000"/>
                          </a:solidFill>
                          <a:effectLst/>
                        </a:rPr>
                        <a:t>分）</a:t>
                      </a:r>
                      <a:r>
                        <a:rPr lang="en-US" sz="1400" kern="0" dirty="0">
                          <a:solidFill>
                            <a:srgbClr val="C00000"/>
                          </a:solidFill>
                          <a:effectLst/>
                        </a:rPr>
                        <a:t> </a:t>
                      </a:r>
                      <a:endParaRPr lang="zh-CN" sz="1400"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pPr indent="266700" algn="ctr">
                        <a:lnSpc>
                          <a:spcPct val="150000"/>
                        </a:lnSpc>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400" kern="0" dirty="0">
                          <a:effectLst/>
                        </a:rPr>
                        <a:t>100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10003"/>
                  </a:ext>
                </a:extLst>
              </a:tr>
            </a:tbl>
          </a:graphicData>
        </a:graphic>
      </p:graphicFrame>
      <p:sp>
        <p:nvSpPr>
          <p:cNvPr id="2" name="矩形 1"/>
          <p:cNvSpPr/>
          <p:nvPr/>
        </p:nvSpPr>
        <p:spPr>
          <a:xfrm>
            <a:off x="1182317" y="1012025"/>
            <a:ext cx="6096000" cy="1273875"/>
          </a:xfrm>
          <a:prstGeom prst="rect">
            <a:avLst/>
          </a:prstGeom>
        </p:spPr>
        <p:txBody>
          <a:bodyPr>
            <a:spAutoFit/>
          </a:bodyPr>
          <a:lstStyle/>
          <a:p>
            <a:pPr>
              <a:lnSpc>
                <a:spcPct val="150000"/>
              </a:lnSpc>
            </a:pPr>
            <a:r>
              <a:rPr lang="en-US" altLang="zh-CN" dirty="0"/>
              <a:t>1.</a:t>
            </a:r>
            <a:r>
              <a:rPr lang="zh-CN" altLang="zh-CN" dirty="0"/>
              <a:t>了解了进户杆及进户线的安装方法</a:t>
            </a:r>
          </a:p>
          <a:p>
            <a:pPr>
              <a:lnSpc>
                <a:spcPct val="150000"/>
              </a:lnSpc>
            </a:pPr>
            <a:r>
              <a:rPr lang="en-US" altLang="zh-CN" dirty="0"/>
              <a:t>2.</a:t>
            </a:r>
            <a:r>
              <a:rPr lang="zh-CN" altLang="zh-CN" dirty="0"/>
              <a:t>掌握了电流互感器及电能表的安装方法</a:t>
            </a:r>
          </a:p>
          <a:p>
            <a:pPr>
              <a:lnSpc>
                <a:spcPct val="150000"/>
              </a:lnSpc>
            </a:pPr>
            <a:r>
              <a:rPr lang="en-US" altLang="zh-CN" dirty="0"/>
              <a:t>3.</a:t>
            </a:r>
            <a:r>
              <a:rPr lang="zh-CN" altLang="zh-CN" dirty="0"/>
              <a:t>懂得了电能表、断路器常见故障及处理方法。</a:t>
            </a:r>
          </a:p>
        </p:txBody>
      </p:sp>
    </p:spTree>
    <p:extLst>
      <p:ext uri="{BB962C8B-B14F-4D97-AF65-F5344CB8AC3E}">
        <p14:creationId xmlns:p14="http://schemas.microsoft.com/office/powerpoint/2010/main" val="79743353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自主学习</a:t>
            </a:r>
          </a:p>
        </p:txBody>
      </p:sp>
      <p:grpSp>
        <p:nvGrpSpPr>
          <p:cNvPr id="12" name="Group 27">
            <a:extLst>
              <a:ext uri="{FF2B5EF4-FFF2-40B4-BE49-F238E27FC236}">
                <a16:creationId xmlns:a16="http://schemas.microsoft.com/office/drawing/2014/main" xmlns="" id="{A2F815FD-BDC4-4F17-9774-BCA32C0B7032}"/>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a16="http://schemas.microsoft.com/office/drawing/2014/main" xmlns="" id="{EBEA8155-8DE6-4794-828D-213564FAA3AE}"/>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6ED998B1-8F4C-4F32-B6DF-31C58AF0DDEE}"/>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4578730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15375" y="1660450"/>
            <a:ext cx="11231054" cy="4642105"/>
          </a:xfrm>
          <a:prstGeom prst="rect">
            <a:avLst/>
          </a:prstGeom>
        </p:spPr>
        <p:txBody>
          <a:bodyPr wrap="square">
            <a:spAutoFit/>
          </a:bodyPr>
          <a:lstStyle/>
          <a:p>
            <a:pPr indent="457200">
              <a:lnSpc>
                <a:spcPts val="2500"/>
              </a:lnSpc>
              <a:spcBef>
                <a:spcPts val="600"/>
              </a:spcBef>
              <a:spcAft>
                <a:spcPts val="600"/>
              </a:spcAft>
            </a:pPr>
            <a:r>
              <a:rPr lang="en-US" altLang="zh-CN" dirty="0" smtClean="0"/>
              <a:t>1.1</a:t>
            </a:r>
            <a:r>
              <a:rPr lang="zh-CN" altLang="zh-CN" sz="2000" b="1" dirty="0"/>
              <a:t>断路器某相触头不能闭合</a:t>
            </a:r>
          </a:p>
          <a:p>
            <a:pPr indent="457200">
              <a:lnSpc>
                <a:spcPts val="2500"/>
              </a:lnSpc>
              <a:spcBef>
                <a:spcPts val="600"/>
              </a:spcBef>
              <a:spcAft>
                <a:spcPts val="600"/>
              </a:spcAft>
            </a:pPr>
            <a:r>
              <a:rPr lang="zh-CN" altLang="zh-CN" dirty="0"/>
              <a:t>（</a:t>
            </a:r>
            <a:r>
              <a:rPr lang="en-US" altLang="zh-CN" dirty="0"/>
              <a:t>1</a:t>
            </a:r>
            <a:r>
              <a:rPr lang="zh-CN" altLang="zh-CN" dirty="0"/>
              <a:t>）检查连杆是否断裂变形。</a:t>
            </a:r>
          </a:p>
          <a:p>
            <a:pPr indent="457200">
              <a:lnSpc>
                <a:spcPts val="2500"/>
              </a:lnSpc>
              <a:spcBef>
                <a:spcPts val="600"/>
              </a:spcBef>
              <a:spcAft>
                <a:spcPts val="600"/>
              </a:spcAft>
            </a:pPr>
            <a:r>
              <a:rPr lang="zh-CN" altLang="zh-CN" dirty="0"/>
              <a:t>（</a:t>
            </a:r>
            <a:r>
              <a:rPr lang="en-US" altLang="zh-CN" dirty="0"/>
              <a:t>2</a:t>
            </a:r>
            <a:r>
              <a:rPr lang="zh-CN" altLang="zh-CN" dirty="0"/>
              <a:t>）若是限流型断路器应检查其拆开机构的可拆连杆之间的角度是否变形。</a:t>
            </a:r>
          </a:p>
          <a:p>
            <a:pPr indent="457200">
              <a:lnSpc>
                <a:spcPts val="2500"/>
              </a:lnSpc>
              <a:spcBef>
                <a:spcPts val="600"/>
              </a:spcBef>
              <a:spcAft>
                <a:spcPts val="600"/>
              </a:spcAft>
            </a:pPr>
            <a:r>
              <a:rPr lang="en-US" altLang="zh-CN" dirty="0" smtClean="0"/>
              <a:t>1.2</a:t>
            </a:r>
            <a:r>
              <a:rPr lang="zh-CN" altLang="zh-CN" sz="2000" b="1" dirty="0"/>
              <a:t>手动操作断路器不能闭合</a:t>
            </a:r>
          </a:p>
          <a:p>
            <a:pPr indent="457200">
              <a:lnSpc>
                <a:spcPts val="2500"/>
              </a:lnSpc>
              <a:spcBef>
                <a:spcPts val="600"/>
              </a:spcBef>
              <a:spcAft>
                <a:spcPts val="600"/>
              </a:spcAft>
            </a:pPr>
            <a:r>
              <a:rPr lang="zh-CN" altLang="zh-CN" dirty="0"/>
              <a:t>（</a:t>
            </a:r>
            <a:r>
              <a:rPr lang="en-US" altLang="zh-CN" dirty="0"/>
              <a:t>1</a:t>
            </a:r>
            <a:r>
              <a:rPr lang="zh-CN" altLang="zh-CN" dirty="0"/>
              <a:t>）检查失压脱扣器</a:t>
            </a:r>
            <a:r>
              <a:rPr lang="en-US" altLang="zh-CN" dirty="0"/>
              <a:t>_</a:t>
            </a:r>
            <a:r>
              <a:rPr lang="zh-CN" altLang="zh-CN" dirty="0"/>
              <a:t>上是否无电压</a:t>
            </a:r>
            <a:r>
              <a:rPr lang="en-US" altLang="zh-CN" dirty="0"/>
              <a:t>,</a:t>
            </a:r>
            <a:r>
              <a:rPr lang="zh-CN" altLang="zh-CN" dirty="0"/>
              <a:t>必要时调换线圈。</a:t>
            </a:r>
          </a:p>
          <a:p>
            <a:pPr indent="457200">
              <a:lnSpc>
                <a:spcPts val="2500"/>
              </a:lnSpc>
              <a:spcBef>
                <a:spcPts val="600"/>
              </a:spcBef>
              <a:spcAft>
                <a:spcPts val="600"/>
              </a:spcAft>
            </a:pPr>
            <a:r>
              <a:rPr lang="zh-CN" altLang="zh-CN" dirty="0"/>
              <a:t>（</a:t>
            </a:r>
            <a:r>
              <a:rPr lang="en-US" altLang="zh-CN" dirty="0"/>
              <a:t>2</a:t>
            </a:r>
            <a:r>
              <a:rPr lang="zh-CN" altLang="zh-CN" dirty="0"/>
              <a:t>）检查衔铁的压紧装置是否变形</a:t>
            </a:r>
            <a:r>
              <a:rPr lang="en-US" altLang="zh-CN" dirty="0"/>
              <a:t>,</a:t>
            </a:r>
            <a:r>
              <a:rPr lang="zh-CN" altLang="zh-CN" dirty="0"/>
              <a:t>必要时调整弹簧。</a:t>
            </a:r>
          </a:p>
          <a:p>
            <a:pPr indent="457200">
              <a:lnSpc>
                <a:spcPts val="2500"/>
              </a:lnSpc>
              <a:spcBef>
                <a:spcPts val="600"/>
              </a:spcBef>
              <a:spcAft>
                <a:spcPts val="600"/>
              </a:spcAft>
            </a:pPr>
            <a:r>
              <a:rPr lang="zh-CN" altLang="zh-CN" dirty="0"/>
              <a:t>（</a:t>
            </a:r>
            <a:r>
              <a:rPr lang="en-US" altLang="zh-CN" dirty="0"/>
              <a:t>3</a:t>
            </a:r>
            <a:r>
              <a:rPr lang="zh-CN" altLang="zh-CN" dirty="0"/>
              <a:t>）检查储能弹簧是否变形而导致弹簧力减小</a:t>
            </a:r>
            <a:r>
              <a:rPr lang="en-US" altLang="zh-CN" dirty="0"/>
              <a:t>,</a:t>
            </a:r>
            <a:r>
              <a:rPr lang="zh-CN" altLang="zh-CN" dirty="0"/>
              <a:t>必要时调换。</a:t>
            </a:r>
          </a:p>
          <a:p>
            <a:pPr indent="457200">
              <a:lnSpc>
                <a:spcPts val="2500"/>
              </a:lnSpc>
              <a:spcBef>
                <a:spcPts val="600"/>
              </a:spcBef>
              <a:spcAft>
                <a:spcPts val="600"/>
              </a:spcAft>
            </a:pPr>
            <a:r>
              <a:rPr lang="zh-CN" altLang="zh-CN" dirty="0"/>
              <a:t>（</a:t>
            </a:r>
            <a:r>
              <a:rPr lang="en-US" altLang="zh-CN" dirty="0"/>
              <a:t>4</a:t>
            </a:r>
            <a:r>
              <a:rPr lang="zh-CN" altLang="zh-CN" dirty="0"/>
              <a:t>）检查反作用力弹簧的反力是否过大。</a:t>
            </a:r>
          </a:p>
          <a:p>
            <a:pPr indent="457200">
              <a:lnSpc>
                <a:spcPts val="2500"/>
              </a:lnSpc>
              <a:spcBef>
                <a:spcPts val="600"/>
              </a:spcBef>
              <a:spcAft>
                <a:spcPts val="600"/>
              </a:spcAft>
            </a:pPr>
            <a:r>
              <a:rPr lang="zh-CN" altLang="zh-CN" dirty="0"/>
              <a:t>（</a:t>
            </a:r>
            <a:r>
              <a:rPr lang="en-US" altLang="zh-CN" dirty="0"/>
              <a:t>5</a:t>
            </a:r>
            <a:r>
              <a:rPr lang="zh-CN" altLang="zh-CN" dirty="0"/>
              <a:t>）检查手动脱扣器连杆是否变形。</a:t>
            </a:r>
          </a:p>
          <a:p>
            <a:pPr indent="457200">
              <a:lnSpc>
                <a:spcPts val="2500"/>
              </a:lnSpc>
              <a:spcBef>
                <a:spcPts val="600"/>
              </a:spcBef>
              <a:spcAft>
                <a:spcPts val="600"/>
              </a:spcAft>
            </a:pPr>
            <a:r>
              <a:rPr lang="zh-CN" altLang="zh-CN" dirty="0"/>
              <a:t>（</a:t>
            </a:r>
            <a:r>
              <a:rPr lang="en-US" altLang="zh-CN" dirty="0"/>
              <a:t>6</a:t>
            </a:r>
            <a:r>
              <a:rPr lang="zh-CN" altLang="zh-CN" dirty="0"/>
              <a:t>）检查漏电断路器线路是否漏电或接地</a:t>
            </a:r>
            <a:r>
              <a:rPr lang="zh-CN" altLang="zh-CN" dirty="0" smtClean="0"/>
              <a:t>。</a:t>
            </a:r>
            <a:endParaRPr lang="zh-CN" altLang="zh-CN" dirty="0"/>
          </a:p>
        </p:txBody>
      </p:sp>
      <p:sp>
        <p:nvSpPr>
          <p:cNvPr id="5"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矩形: 剪去对角 1">
            <a:extLst>
              <a:ext uri="{FF2B5EF4-FFF2-40B4-BE49-F238E27FC236}">
                <a16:creationId xmlns:a16="http://schemas.microsoft.com/office/drawing/2014/main" xmlns="" id="{2D966BEC-AA77-4BC3-9A76-7AC115470CF6}"/>
              </a:ext>
            </a:extLst>
          </p:cNvPr>
          <p:cNvSpPr/>
          <p:nvPr/>
        </p:nvSpPr>
        <p:spPr>
          <a:xfrm>
            <a:off x="915375" y="1076325"/>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itchFamily="34" charset="-122"/>
                <a:ea typeface="微软雅黑" pitchFamily="34" charset="-122"/>
              </a:rPr>
              <a:t>1</a:t>
            </a:r>
            <a:r>
              <a:rPr lang="zh-CN" altLang="en-US" b="1" dirty="0" smtClean="0">
                <a:solidFill>
                  <a:schemeClr val="bg1"/>
                </a:solidFill>
                <a:latin typeface="微软雅黑" pitchFamily="34" charset="-122"/>
                <a:ea typeface="微软雅黑" pitchFamily="34" charset="-122"/>
              </a:rPr>
              <a:t>、熔断器常见故障</a:t>
            </a:r>
            <a:endParaRPr lang="zh-CN" altLang="en-US" b="1" dirty="0">
              <a:solidFill>
                <a:schemeClr val="bg1"/>
              </a:solidFill>
              <a:latin typeface="微软雅黑" pitchFamily="34" charset="-122"/>
              <a:ea typeface="微软雅黑" pitchFamily="34" charset="-122"/>
            </a:endParaRPr>
          </a:p>
        </p:txBody>
      </p:sp>
      <p:cxnSp>
        <p:nvCxnSpPr>
          <p:cNvPr id="16" name="直接连接符 15">
            <a:extLst>
              <a:ext uri="{FF2B5EF4-FFF2-40B4-BE49-F238E27FC236}">
                <a16:creationId xmlns:a16="http://schemas.microsoft.com/office/drawing/2014/main" xmlns="" id="{36FAB3D4-22F4-4FAB-8759-B7590329ECCD}"/>
              </a:ext>
            </a:extLst>
          </p:cNvPr>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7"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8"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9"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0" name="矩形: 对角圆角 6">
            <a:extLst>
              <a:ext uri="{FF2B5EF4-FFF2-40B4-BE49-F238E27FC236}">
                <a16:creationId xmlns:a16="http://schemas.microsoft.com/office/drawing/2014/main" xmlns="" id="{D93EF659-CA10-488D-81D5-1BA47AC6891C}"/>
              </a:ext>
            </a:extLst>
          </p:cNvPr>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21"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2" name="矩形: 对角圆角 8">
            <a:extLst>
              <a:ext uri="{FF2B5EF4-FFF2-40B4-BE49-F238E27FC236}">
                <a16:creationId xmlns:a16="http://schemas.microsoft.com/office/drawing/2014/main" xmlns="" id="{0E30B6CF-43F2-4614-A777-00A3CFCAA957}"/>
              </a:ext>
            </a:extLst>
          </p:cNvPr>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505455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74884" y="1646477"/>
            <a:ext cx="11231054" cy="4683333"/>
          </a:xfrm>
          <a:prstGeom prst="rect">
            <a:avLst/>
          </a:prstGeom>
        </p:spPr>
        <p:txBody>
          <a:bodyPr wrap="square">
            <a:spAutoFit/>
          </a:bodyPr>
          <a:lstStyle/>
          <a:p>
            <a:pPr>
              <a:lnSpc>
                <a:spcPts val="2500"/>
              </a:lnSpc>
              <a:spcBef>
                <a:spcPts val="600"/>
              </a:spcBef>
              <a:spcAft>
                <a:spcPts val="600"/>
              </a:spcAft>
            </a:pPr>
            <a:r>
              <a:rPr lang="en-US" altLang="zh-CN" dirty="0" smtClean="0"/>
              <a:t>1.3</a:t>
            </a:r>
            <a:r>
              <a:rPr lang="zh-CN" altLang="zh-CN" sz="2000" b="1" dirty="0"/>
              <a:t>电动操作断路器不能闭合</a:t>
            </a:r>
          </a:p>
          <a:p>
            <a:pPr indent="457200">
              <a:lnSpc>
                <a:spcPts val="2500"/>
              </a:lnSpc>
              <a:spcBef>
                <a:spcPts val="600"/>
              </a:spcBef>
              <a:spcAft>
                <a:spcPts val="600"/>
              </a:spcAft>
            </a:pPr>
            <a:r>
              <a:rPr lang="zh-CN" altLang="zh-CN" dirty="0"/>
              <a:t>（</a:t>
            </a:r>
            <a:r>
              <a:rPr lang="en-US" altLang="zh-CN" dirty="0"/>
              <a:t>1</a:t>
            </a:r>
            <a:r>
              <a:rPr lang="zh-CN" altLang="zh-CN" dirty="0"/>
              <a:t>）检查控制电源电压是否过低或电源容量是否不够。</a:t>
            </a:r>
          </a:p>
          <a:p>
            <a:pPr indent="457200">
              <a:lnSpc>
                <a:spcPts val="2500"/>
              </a:lnSpc>
              <a:spcBef>
                <a:spcPts val="600"/>
              </a:spcBef>
              <a:spcAft>
                <a:spcPts val="600"/>
              </a:spcAft>
            </a:pPr>
            <a:r>
              <a:rPr lang="zh-CN" altLang="zh-CN" dirty="0"/>
              <a:t>（</a:t>
            </a:r>
            <a:r>
              <a:rPr lang="en-US" altLang="zh-CN" dirty="0"/>
              <a:t>2</a:t>
            </a:r>
            <a:r>
              <a:rPr lang="zh-CN" altLang="zh-CN" dirty="0"/>
              <a:t>）检查电动机中断限位开关在断开位置是否没有断开。</a:t>
            </a:r>
          </a:p>
          <a:p>
            <a:pPr indent="457200">
              <a:lnSpc>
                <a:spcPts val="2500"/>
              </a:lnSpc>
              <a:spcBef>
                <a:spcPts val="600"/>
              </a:spcBef>
              <a:spcAft>
                <a:spcPts val="600"/>
              </a:spcAft>
            </a:pPr>
            <a:r>
              <a:rPr lang="zh-CN" altLang="zh-CN" dirty="0"/>
              <a:t>（</a:t>
            </a:r>
            <a:r>
              <a:rPr lang="en-US" altLang="zh-CN" dirty="0"/>
              <a:t>3</a:t>
            </a:r>
            <a:r>
              <a:rPr lang="zh-CN" altLang="zh-CN" dirty="0"/>
              <a:t>）检查电磁铁拉开是否行程过短。</a:t>
            </a:r>
          </a:p>
          <a:p>
            <a:pPr indent="457200">
              <a:lnSpc>
                <a:spcPts val="2500"/>
              </a:lnSpc>
              <a:spcBef>
                <a:spcPts val="600"/>
              </a:spcBef>
              <a:spcAft>
                <a:spcPts val="600"/>
              </a:spcAft>
            </a:pPr>
            <a:r>
              <a:rPr lang="zh-CN" altLang="zh-CN" dirty="0"/>
              <a:t>（</a:t>
            </a:r>
            <a:r>
              <a:rPr lang="en-US" altLang="zh-CN" dirty="0"/>
              <a:t>4</a:t>
            </a:r>
            <a:r>
              <a:rPr lang="zh-CN" altLang="zh-CN" dirty="0"/>
              <a:t>）检查控制回路线路是否接触不良</a:t>
            </a:r>
            <a:r>
              <a:rPr lang="en-US" altLang="zh-CN" dirty="0"/>
              <a:t>,</a:t>
            </a:r>
            <a:r>
              <a:rPr lang="zh-CN" altLang="zh-CN" dirty="0"/>
              <a:t>调整元件或电容器是否有损坏</a:t>
            </a:r>
            <a:r>
              <a:rPr lang="zh-CN" altLang="zh-CN" dirty="0" smtClean="0"/>
              <a:t>。</a:t>
            </a:r>
            <a:endParaRPr lang="en-US" altLang="zh-CN" dirty="0" smtClean="0"/>
          </a:p>
          <a:p>
            <a:pPr>
              <a:lnSpc>
                <a:spcPts val="2500"/>
              </a:lnSpc>
              <a:spcBef>
                <a:spcPts val="600"/>
              </a:spcBef>
              <a:spcAft>
                <a:spcPts val="600"/>
              </a:spcAft>
            </a:pPr>
            <a:r>
              <a:rPr lang="en-US" altLang="zh-CN" dirty="0" smtClean="0"/>
              <a:t>1.4</a:t>
            </a:r>
            <a:r>
              <a:rPr lang="zh-CN" altLang="zh-CN" sz="2000" b="1" dirty="0" smtClean="0"/>
              <a:t>断路器温升过高</a:t>
            </a:r>
          </a:p>
          <a:p>
            <a:pPr indent="457200">
              <a:lnSpc>
                <a:spcPts val="2500"/>
              </a:lnSpc>
              <a:spcBef>
                <a:spcPts val="600"/>
              </a:spcBef>
              <a:spcAft>
                <a:spcPts val="600"/>
              </a:spcAft>
            </a:pPr>
            <a:r>
              <a:rPr lang="zh-CN" altLang="zh-CN" dirty="0" smtClean="0"/>
              <a:t>（</a:t>
            </a:r>
            <a:r>
              <a:rPr lang="en-US" altLang="zh-CN" dirty="0" smtClean="0"/>
              <a:t>1</a:t>
            </a:r>
            <a:r>
              <a:rPr lang="zh-CN" altLang="zh-CN" dirty="0" smtClean="0"/>
              <a:t>）检查触头的接触压力</a:t>
            </a:r>
            <a:r>
              <a:rPr lang="en-US" altLang="zh-CN" dirty="0" smtClean="0"/>
              <a:t>:</a:t>
            </a:r>
            <a:r>
              <a:rPr lang="zh-CN" altLang="zh-CN" dirty="0" smtClean="0"/>
              <a:t>是否过小</a:t>
            </a:r>
            <a:r>
              <a:rPr lang="en-US" altLang="zh-CN" dirty="0" smtClean="0"/>
              <a:t>,</a:t>
            </a:r>
            <a:r>
              <a:rPr lang="zh-CN" altLang="zh-CN" dirty="0" smtClean="0"/>
              <a:t>调整触头弹簧压力或更换触头弹簧。</a:t>
            </a:r>
          </a:p>
          <a:p>
            <a:pPr indent="457200">
              <a:lnSpc>
                <a:spcPts val="2500"/>
              </a:lnSpc>
              <a:spcBef>
                <a:spcPts val="600"/>
              </a:spcBef>
              <a:spcAft>
                <a:spcPts val="600"/>
              </a:spcAft>
            </a:pPr>
            <a:r>
              <a:rPr lang="zh-CN" altLang="zh-CN" dirty="0" smtClean="0"/>
              <a:t>（</a:t>
            </a:r>
            <a:r>
              <a:rPr lang="en-US" altLang="zh-CN" dirty="0"/>
              <a:t>2</a:t>
            </a:r>
            <a:r>
              <a:rPr lang="zh-CN" altLang="zh-CN" dirty="0"/>
              <a:t>）检查主回路连接螺钉是否松动</a:t>
            </a:r>
            <a:r>
              <a:rPr lang="en-US" altLang="zh-CN" dirty="0"/>
              <a:t>,</a:t>
            </a:r>
            <a:r>
              <a:rPr lang="zh-CN" altLang="zh-CN" dirty="0"/>
              <a:t>有无氧化层。</a:t>
            </a:r>
          </a:p>
          <a:p>
            <a:pPr indent="457200">
              <a:lnSpc>
                <a:spcPts val="2500"/>
              </a:lnSpc>
              <a:spcBef>
                <a:spcPts val="600"/>
              </a:spcBef>
              <a:spcAft>
                <a:spcPts val="600"/>
              </a:spcAft>
            </a:pPr>
            <a:r>
              <a:rPr lang="zh-CN" altLang="zh-CN" dirty="0"/>
              <a:t>（</a:t>
            </a:r>
            <a:r>
              <a:rPr lang="en-US" altLang="zh-CN" dirty="0"/>
              <a:t>3</a:t>
            </a:r>
            <a:r>
              <a:rPr lang="zh-CN" altLang="zh-CN" dirty="0"/>
              <a:t>）检查断路器的触头是否磨损严重。</a:t>
            </a:r>
          </a:p>
          <a:p>
            <a:pPr indent="457200">
              <a:lnSpc>
                <a:spcPts val="2500"/>
              </a:lnSpc>
              <a:spcBef>
                <a:spcPts val="600"/>
              </a:spcBef>
              <a:spcAft>
                <a:spcPts val="600"/>
              </a:spcAft>
            </a:pPr>
            <a:r>
              <a:rPr lang="zh-CN" altLang="zh-CN" dirty="0"/>
              <a:t>（</a:t>
            </a:r>
            <a:r>
              <a:rPr lang="en-US" altLang="zh-CN" dirty="0"/>
              <a:t>4</a:t>
            </a:r>
            <a:r>
              <a:rPr lang="zh-CN" altLang="zh-CN" dirty="0"/>
              <a:t>）检查断路器的触头是否被电弧烧出了金属颗粒</a:t>
            </a:r>
            <a:r>
              <a:rPr lang="en-US" altLang="zh-CN" dirty="0"/>
              <a:t>,</a:t>
            </a:r>
            <a:r>
              <a:rPr lang="zh-CN" altLang="zh-CN" dirty="0"/>
              <a:t>应铲除并打磨平整。</a:t>
            </a:r>
          </a:p>
        </p:txBody>
      </p:sp>
      <p:sp>
        <p:nvSpPr>
          <p:cNvPr id="5"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矩形: 剪去对角 1">
            <a:extLst>
              <a:ext uri="{FF2B5EF4-FFF2-40B4-BE49-F238E27FC236}">
                <a16:creationId xmlns:a16="http://schemas.microsoft.com/office/drawing/2014/main" xmlns="" id="{2D966BEC-AA77-4BC3-9A76-7AC115470CF6}"/>
              </a:ext>
            </a:extLst>
          </p:cNvPr>
          <p:cNvSpPr/>
          <p:nvPr/>
        </p:nvSpPr>
        <p:spPr>
          <a:xfrm>
            <a:off x="915375" y="1076325"/>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itchFamily="34" charset="-122"/>
                <a:ea typeface="微软雅黑" pitchFamily="34" charset="-122"/>
              </a:rPr>
              <a:t>1</a:t>
            </a:r>
            <a:r>
              <a:rPr lang="zh-CN" altLang="en-US" b="1" dirty="0" smtClean="0">
                <a:solidFill>
                  <a:schemeClr val="bg1"/>
                </a:solidFill>
                <a:latin typeface="微软雅黑" pitchFamily="34" charset="-122"/>
                <a:ea typeface="微软雅黑" pitchFamily="34" charset="-122"/>
              </a:rPr>
              <a:t>、熔断器常见故障</a:t>
            </a:r>
            <a:endParaRPr lang="zh-CN" altLang="en-US" b="1" dirty="0">
              <a:solidFill>
                <a:schemeClr val="bg1"/>
              </a:solidFill>
              <a:latin typeface="微软雅黑" pitchFamily="34" charset="-122"/>
              <a:ea typeface="微软雅黑" pitchFamily="34" charset="-122"/>
            </a:endParaRPr>
          </a:p>
        </p:txBody>
      </p:sp>
      <p:cxnSp>
        <p:nvCxnSpPr>
          <p:cNvPr id="17" name="直接连接符 16">
            <a:extLst>
              <a:ext uri="{FF2B5EF4-FFF2-40B4-BE49-F238E27FC236}">
                <a16:creationId xmlns:a16="http://schemas.microsoft.com/office/drawing/2014/main" xmlns="" id="{36FAB3D4-22F4-4FAB-8759-B7590329ECCD}"/>
              </a:ext>
            </a:extLst>
          </p:cNvPr>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9"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0"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1" name="矩形: 对角圆角 6">
            <a:extLst>
              <a:ext uri="{FF2B5EF4-FFF2-40B4-BE49-F238E27FC236}">
                <a16:creationId xmlns:a16="http://schemas.microsoft.com/office/drawing/2014/main" xmlns="" id="{D93EF659-CA10-488D-81D5-1BA47AC6891C}"/>
              </a:ext>
            </a:extLst>
          </p:cNvPr>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22"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3" name="矩形: 对角圆角 8">
            <a:extLst>
              <a:ext uri="{FF2B5EF4-FFF2-40B4-BE49-F238E27FC236}">
                <a16:creationId xmlns:a16="http://schemas.microsoft.com/office/drawing/2014/main" xmlns="" id="{0E30B6CF-43F2-4614-A777-00A3CFCAA957}"/>
              </a:ext>
            </a:extLst>
          </p:cNvPr>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652615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0A4E986E-0FED-4EE3-BB27-545867A330C7}"/>
              </a:ext>
            </a:extLst>
          </p:cNvPr>
          <p:cNvGrpSpPr/>
          <p:nvPr/>
        </p:nvGrpSpPr>
        <p:grpSpPr>
          <a:xfrm>
            <a:off x="3924300" y="2586564"/>
            <a:ext cx="1114425" cy="1114425"/>
            <a:chOff x="1924050" y="2615139"/>
            <a:chExt cx="1114425" cy="1114425"/>
          </a:xfrm>
        </p:grpSpPr>
        <p:sp>
          <p:nvSpPr>
            <p:cNvPr id="6" name="椭圆 5">
              <a:extLst>
                <a:ext uri="{FF2B5EF4-FFF2-40B4-BE49-F238E27FC236}">
                  <a16:creationId xmlns="" xmlns:a16="http://schemas.microsoft.com/office/drawing/2014/main"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 xmlns:a16="http://schemas.microsoft.com/office/drawing/2014/main"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
        <p:nvSpPr>
          <p:cNvPr id="8" name="矩形 7">
            <a:extLst>
              <a:ext uri="{FF2B5EF4-FFF2-40B4-BE49-F238E27FC236}">
                <a16:creationId xmlns:a16="http://schemas.microsoft.com/office/drawing/2014/main" xmlns="" id="{2AD4FB8F-0DA2-460D-A5FC-672D8A38F9E2}"/>
              </a:ext>
            </a:extLst>
          </p:cNvPr>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286915004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 name="矩形 1"/>
          <p:cNvSpPr/>
          <p:nvPr/>
        </p:nvSpPr>
        <p:spPr>
          <a:xfrm>
            <a:off x="1484959" y="1514475"/>
            <a:ext cx="9780282" cy="5062924"/>
          </a:xfrm>
          <a:prstGeom prst="rect">
            <a:avLst/>
          </a:prstGeom>
        </p:spPr>
        <p:txBody>
          <a:bodyPr wrap="square">
            <a:spAutoFit/>
          </a:bodyPr>
          <a:lstStyle/>
          <a:p>
            <a:pPr>
              <a:lnSpc>
                <a:spcPct val="150000"/>
              </a:lnSpc>
              <a:spcBef>
                <a:spcPts val="600"/>
              </a:spcBef>
              <a:spcAft>
                <a:spcPts val="600"/>
              </a:spcAft>
            </a:pPr>
            <a:r>
              <a:rPr lang="en-US" altLang="zh-CN" dirty="0" smtClean="0">
                <a:latin typeface="+mn-ea"/>
              </a:rPr>
              <a:t>1.5</a:t>
            </a:r>
            <a:r>
              <a:rPr lang="zh-CN" altLang="zh-CN" b="1" dirty="0">
                <a:latin typeface="+mn-ea"/>
              </a:rPr>
              <a:t>分励脱扣器不能使断路器断开</a:t>
            </a:r>
          </a:p>
          <a:p>
            <a:pPr indent="457200">
              <a:lnSpc>
                <a:spcPct val="150000"/>
              </a:lnSpc>
              <a:spcBef>
                <a:spcPts val="600"/>
              </a:spcBef>
              <a:spcAft>
                <a:spcPts val="600"/>
              </a:spcAft>
            </a:pPr>
            <a:r>
              <a:rPr lang="zh-CN" altLang="zh-CN" dirty="0">
                <a:latin typeface="+mn-ea"/>
              </a:rPr>
              <a:t>（</a:t>
            </a:r>
            <a:r>
              <a:rPr lang="en-US" altLang="zh-CN" dirty="0">
                <a:latin typeface="+mn-ea"/>
              </a:rPr>
              <a:t>1</a:t>
            </a:r>
            <a:r>
              <a:rPr lang="zh-CN" altLang="zh-CN" dirty="0">
                <a:latin typeface="+mn-ea"/>
              </a:rPr>
              <a:t>）检查线圈是否有断线或匝间是否短路。</a:t>
            </a:r>
          </a:p>
          <a:p>
            <a:pPr indent="457200">
              <a:lnSpc>
                <a:spcPct val="150000"/>
              </a:lnSpc>
              <a:spcBef>
                <a:spcPts val="600"/>
              </a:spcBef>
              <a:spcAft>
                <a:spcPts val="600"/>
              </a:spcAft>
            </a:pPr>
            <a:r>
              <a:rPr lang="zh-CN" altLang="zh-CN" dirty="0">
                <a:latin typeface="+mn-ea"/>
              </a:rPr>
              <a:t>（</a:t>
            </a:r>
            <a:r>
              <a:rPr lang="en-US" altLang="zh-CN" dirty="0">
                <a:latin typeface="+mn-ea"/>
              </a:rPr>
              <a:t>2</a:t>
            </a:r>
            <a:r>
              <a:rPr lang="zh-CN" altLang="zh-CN" dirty="0">
                <a:latin typeface="+mn-ea"/>
              </a:rPr>
              <a:t>）检查电源电压是否过低。</a:t>
            </a:r>
          </a:p>
          <a:p>
            <a:pPr indent="457200">
              <a:lnSpc>
                <a:spcPct val="150000"/>
              </a:lnSpc>
              <a:spcBef>
                <a:spcPts val="600"/>
              </a:spcBef>
              <a:spcAft>
                <a:spcPts val="600"/>
              </a:spcAft>
            </a:pPr>
            <a:r>
              <a:rPr lang="zh-CN" altLang="zh-CN" dirty="0">
                <a:latin typeface="+mn-ea"/>
              </a:rPr>
              <a:t>（</a:t>
            </a:r>
            <a:r>
              <a:rPr lang="en-US" altLang="zh-CN" dirty="0">
                <a:latin typeface="+mn-ea"/>
              </a:rPr>
              <a:t>3</a:t>
            </a:r>
            <a:r>
              <a:rPr lang="zh-CN" altLang="zh-CN" dirty="0">
                <a:latin typeface="+mn-ea"/>
              </a:rPr>
              <a:t>）检查线路是否有故障或螺钉松动。</a:t>
            </a:r>
          </a:p>
          <a:p>
            <a:pPr indent="457200">
              <a:lnSpc>
                <a:spcPct val="150000"/>
              </a:lnSpc>
              <a:spcBef>
                <a:spcPts val="600"/>
              </a:spcBef>
              <a:spcAft>
                <a:spcPts val="600"/>
              </a:spcAft>
            </a:pPr>
            <a:r>
              <a:rPr lang="zh-CN" altLang="zh-CN" dirty="0">
                <a:latin typeface="+mn-ea"/>
              </a:rPr>
              <a:t>（</a:t>
            </a:r>
            <a:r>
              <a:rPr lang="en-US" altLang="zh-CN" dirty="0">
                <a:latin typeface="+mn-ea"/>
              </a:rPr>
              <a:t>4</a:t>
            </a:r>
            <a:r>
              <a:rPr lang="zh-CN" altLang="zh-CN" dirty="0">
                <a:latin typeface="+mn-ea"/>
              </a:rPr>
              <a:t>）检查再扣接触面是否过大。</a:t>
            </a:r>
          </a:p>
          <a:p>
            <a:pPr>
              <a:lnSpc>
                <a:spcPct val="150000"/>
              </a:lnSpc>
              <a:spcBef>
                <a:spcPts val="600"/>
              </a:spcBef>
              <a:spcAft>
                <a:spcPts val="600"/>
              </a:spcAft>
            </a:pPr>
            <a:r>
              <a:rPr lang="en-US" altLang="zh-CN" dirty="0" smtClean="0">
                <a:latin typeface="+mn-ea"/>
              </a:rPr>
              <a:t>1.6</a:t>
            </a:r>
            <a:r>
              <a:rPr lang="zh-CN" altLang="zh-CN" b="1" dirty="0">
                <a:latin typeface="+mn-ea"/>
              </a:rPr>
              <a:t>欠电压脱扣器不能</a:t>
            </a:r>
            <a:r>
              <a:rPr lang="zh-CN" altLang="zh-CN" b="1" dirty="0" smtClean="0">
                <a:latin typeface="+mn-ea"/>
              </a:rPr>
              <a:t>使断路器</a:t>
            </a:r>
            <a:r>
              <a:rPr lang="zh-CN" altLang="zh-CN" b="1" dirty="0">
                <a:latin typeface="+mn-ea"/>
              </a:rPr>
              <a:t>立即断开</a:t>
            </a:r>
          </a:p>
          <a:p>
            <a:pPr indent="457200">
              <a:lnSpc>
                <a:spcPct val="150000"/>
              </a:lnSpc>
              <a:spcBef>
                <a:spcPts val="600"/>
              </a:spcBef>
              <a:spcAft>
                <a:spcPts val="600"/>
              </a:spcAft>
            </a:pPr>
            <a:r>
              <a:rPr lang="zh-CN" altLang="zh-CN" dirty="0">
                <a:latin typeface="+mn-ea"/>
              </a:rPr>
              <a:t>（</a:t>
            </a:r>
            <a:r>
              <a:rPr lang="en-US" altLang="zh-CN" dirty="0">
                <a:latin typeface="+mn-ea"/>
              </a:rPr>
              <a:t>1</a:t>
            </a:r>
            <a:r>
              <a:rPr lang="zh-CN" altLang="zh-CN" dirty="0">
                <a:latin typeface="+mn-ea"/>
              </a:rPr>
              <a:t>）检查脱扣力是否过小，调整弹簧</a:t>
            </a:r>
            <a:r>
              <a:rPr lang="en-US" altLang="zh-CN" dirty="0">
                <a:latin typeface="+mn-ea"/>
              </a:rPr>
              <a:t>,</a:t>
            </a:r>
            <a:r>
              <a:rPr lang="zh-CN" altLang="zh-CN" dirty="0">
                <a:latin typeface="+mn-ea"/>
              </a:rPr>
              <a:t>提高拉力。</a:t>
            </a:r>
          </a:p>
          <a:p>
            <a:pPr indent="457200">
              <a:lnSpc>
                <a:spcPct val="150000"/>
              </a:lnSpc>
              <a:spcBef>
                <a:spcPts val="600"/>
              </a:spcBef>
              <a:spcAft>
                <a:spcPts val="600"/>
              </a:spcAft>
            </a:pPr>
            <a:r>
              <a:rPr lang="zh-CN" altLang="zh-CN" dirty="0">
                <a:latin typeface="+mn-ea"/>
              </a:rPr>
              <a:t>（</a:t>
            </a:r>
            <a:r>
              <a:rPr lang="en-US" altLang="zh-CN" dirty="0">
                <a:latin typeface="+mn-ea"/>
              </a:rPr>
              <a:t>2</a:t>
            </a:r>
            <a:r>
              <a:rPr lang="zh-CN" altLang="zh-CN" dirty="0">
                <a:latin typeface="+mn-ea"/>
              </a:rPr>
              <a:t>）检查储能弹簧力是否减小。</a:t>
            </a:r>
          </a:p>
          <a:p>
            <a:pPr indent="457200">
              <a:lnSpc>
                <a:spcPct val="150000"/>
              </a:lnSpc>
              <a:spcBef>
                <a:spcPts val="600"/>
              </a:spcBef>
              <a:spcAft>
                <a:spcPts val="600"/>
              </a:spcAft>
            </a:pPr>
            <a:r>
              <a:rPr lang="zh-CN" altLang="zh-CN" dirty="0">
                <a:latin typeface="+mn-ea"/>
              </a:rPr>
              <a:t>（</a:t>
            </a:r>
            <a:r>
              <a:rPr lang="en-US" altLang="zh-CN" dirty="0">
                <a:latin typeface="+mn-ea"/>
              </a:rPr>
              <a:t>3</a:t>
            </a:r>
            <a:r>
              <a:rPr lang="zh-CN" altLang="zh-CN" dirty="0">
                <a:latin typeface="+mn-ea"/>
              </a:rPr>
              <a:t>）机构是否卡死</a:t>
            </a:r>
            <a:r>
              <a:rPr lang="en-US" altLang="zh-CN" dirty="0">
                <a:latin typeface="+mn-ea"/>
              </a:rPr>
              <a:t>,</a:t>
            </a:r>
            <a:r>
              <a:rPr lang="zh-CN" altLang="zh-CN" dirty="0">
                <a:latin typeface="+mn-ea"/>
              </a:rPr>
              <a:t>如生锈、变形等</a:t>
            </a:r>
            <a:r>
              <a:rPr lang="zh-CN" altLang="zh-CN" dirty="0" smtClean="0">
                <a:latin typeface="+mn-ea"/>
              </a:rPr>
              <a:t>。</a:t>
            </a:r>
            <a:endParaRPr lang="zh-CN" altLang="zh-CN" dirty="0">
              <a:latin typeface="+mn-ea"/>
            </a:endParaRPr>
          </a:p>
        </p:txBody>
      </p:sp>
      <p:sp>
        <p:nvSpPr>
          <p:cNvPr id="12" name="矩形: 剪去对角 1">
            <a:extLst>
              <a:ext uri="{FF2B5EF4-FFF2-40B4-BE49-F238E27FC236}">
                <a16:creationId xmlns:a16="http://schemas.microsoft.com/office/drawing/2014/main" xmlns="" id="{2D966BEC-AA77-4BC3-9A76-7AC115470CF6}"/>
              </a:ext>
            </a:extLst>
          </p:cNvPr>
          <p:cNvSpPr/>
          <p:nvPr/>
        </p:nvSpPr>
        <p:spPr>
          <a:xfrm>
            <a:off x="915375" y="1076325"/>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itchFamily="34" charset="-122"/>
                <a:ea typeface="微软雅黑" pitchFamily="34" charset="-122"/>
              </a:rPr>
              <a:t>1</a:t>
            </a:r>
            <a:r>
              <a:rPr lang="zh-CN" altLang="en-US" b="1" dirty="0" smtClean="0">
                <a:solidFill>
                  <a:schemeClr val="bg1"/>
                </a:solidFill>
                <a:latin typeface="微软雅黑" pitchFamily="34" charset="-122"/>
                <a:ea typeface="微软雅黑" pitchFamily="34" charset="-122"/>
              </a:rPr>
              <a:t>、熔断器常见故障</a:t>
            </a:r>
            <a:endParaRPr lang="zh-CN" altLang="en-US" b="1" dirty="0">
              <a:solidFill>
                <a:schemeClr val="bg1"/>
              </a:solidFill>
              <a:latin typeface="微软雅黑" pitchFamily="34" charset="-122"/>
              <a:ea typeface="微软雅黑" pitchFamily="34" charset="-122"/>
            </a:endParaRPr>
          </a:p>
        </p:txBody>
      </p:sp>
      <p:cxnSp>
        <p:nvCxnSpPr>
          <p:cNvPr id="13" name="直接连接符 12">
            <a:extLst>
              <a:ext uri="{FF2B5EF4-FFF2-40B4-BE49-F238E27FC236}">
                <a16:creationId xmlns:a16="http://schemas.microsoft.com/office/drawing/2014/main" xmlns="" id="{36FAB3D4-22F4-4FAB-8759-B7590329ECCD}"/>
              </a:ext>
            </a:extLst>
          </p:cNvPr>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5"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7"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8"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9" name="矩形: 对角圆角 6">
            <a:extLst>
              <a:ext uri="{FF2B5EF4-FFF2-40B4-BE49-F238E27FC236}">
                <a16:creationId xmlns:a16="http://schemas.microsoft.com/office/drawing/2014/main" xmlns="" id="{D93EF659-CA10-488D-81D5-1BA47AC6891C}"/>
              </a:ext>
            </a:extLst>
          </p:cNvPr>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20"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1" name="矩形: 对角圆角 8">
            <a:extLst>
              <a:ext uri="{FF2B5EF4-FFF2-40B4-BE49-F238E27FC236}">
                <a16:creationId xmlns:a16="http://schemas.microsoft.com/office/drawing/2014/main" xmlns="" id="{0E30B6CF-43F2-4614-A777-00A3CFCAA957}"/>
              </a:ext>
            </a:extLst>
          </p:cNvPr>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1693524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矩形 10"/>
          <p:cNvSpPr/>
          <p:nvPr/>
        </p:nvSpPr>
        <p:spPr>
          <a:xfrm>
            <a:off x="1483107" y="1697205"/>
            <a:ext cx="10051668" cy="4642105"/>
          </a:xfrm>
          <a:prstGeom prst="rect">
            <a:avLst/>
          </a:prstGeom>
        </p:spPr>
        <p:txBody>
          <a:bodyPr wrap="square">
            <a:spAutoFit/>
          </a:bodyPr>
          <a:lstStyle/>
          <a:p>
            <a:pPr>
              <a:lnSpc>
                <a:spcPts val="2500"/>
              </a:lnSpc>
              <a:spcBef>
                <a:spcPts val="600"/>
              </a:spcBef>
              <a:spcAft>
                <a:spcPts val="600"/>
              </a:spcAft>
            </a:pPr>
            <a:r>
              <a:rPr lang="en-US" altLang="zh-CN" dirty="0" smtClean="0"/>
              <a:t>1.7</a:t>
            </a:r>
            <a:r>
              <a:rPr lang="zh-CN" altLang="zh-CN" b="1" dirty="0"/>
              <a:t>闭合断路器后经过</a:t>
            </a:r>
            <a:r>
              <a:rPr lang="zh-CN" altLang="zh-CN" b="1" dirty="0" smtClean="0"/>
              <a:t>一段</a:t>
            </a:r>
            <a:r>
              <a:rPr lang="zh-CN" altLang="zh-CN" b="1" dirty="0"/>
              <a:t>时候后又断开</a:t>
            </a:r>
          </a:p>
          <a:p>
            <a:pPr indent="457200">
              <a:lnSpc>
                <a:spcPts val="2500"/>
              </a:lnSpc>
              <a:spcBef>
                <a:spcPts val="600"/>
              </a:spcBef>
              <a:spcAft>
                <a:spcPts val="600"/>
              </a:spcAft>
            </a:pPr>
            <a:r>
              <a:rPr lang="zh-CN" altLang="zh-CN" dirty="0"/>
              <a:t>（</a:t>
            </a:r>
            <a:r>
              <a:rPr lang="en-US" altLang="zh-CN" dirty="0"/>
              <a:t>1</a:t>
            </a:r>
            <a:r>
              <a:rPr lang="zh-CN" altLang="zh-CN" dirty="0"/>
              <a:t>）检查过流脱扣器长延时整定值是否过小</a:t>
            </a:r>
            <a:r>
              <a:rPr lang="en-US" altLang="zh-CN" dirty="0"/>
              <a:t>,</a:t>
            </a:r>
            <a:r>
              <a:rPr lang="zh-CN" altLang="zh-CN" dirty="0"/>
              <a:t>如过小应调整。</a:t>
            </a:r>
          </a:p>
          <a:p>
            <a:pPr indent="457200">
              <a:lnSpc>
                <a:spcPts val="2500"/>
              </a:lnSpc>
              <a:spcBef>
                <a:spcPts val="600"/>
              </a:spcBef>
              <a:spcAft>
                <a:spcPts val="600"/>
              </a:spcAft>
            </a:pPr>
            <a:r>
              <a:rPr lang="zh-CN" altLang="zh-CN" dirty="0"/>
              <a:t>（</a:t>
            </a:r>
            <a:r>
              <a:rPr lang="en-US" altLang="zh-CN" dirty="0"/>
              <a:t>2</a:t>
            </a:r>
            <a:r>
              <a:rPr lang="zh-CN" altLang="zh-CN" dirty="0"/>
              <a:t>）检查电子式过流脱扣器零件是否损坏。</a:t>
            </a:r>
          </a:p>
          <a:p>
            <a:pPr>
              <a:lnSpc>
                <a:spcPts val="2500"/>
              </a:lnSpc>
              <a:spcBef>
                <a:spcPts val="600"/>
              </a:spcBef>
              <a:spcAft>
                <a:spcPts val="600"/>
              </a:spcAft>
            </a:pPr>
            <a:r>
              <a:rPr lang="en-US" altLang="zh-CN" dirty="0" smtClean="0"/>
              <a:t>1.8</a:t>
            </a:r>
            <a:r>
              <a:rPr lang="zh-CN" altLang="zh-CN" b="1" dirty="0"/>
              <a:t>起动电动机时断路器立即断开</a:t>
            </a:r>
          </a:p>
          <a:p>
            <a:pPr indent="457200">
              <a:lnSpc>
                <a:spcPts val="2500"/>
              </a:lnSpc>
              <a:spcBef>
                <a:spcPts val="600"/>
              </a:spcBef>
              <a:spcAft>
                <a:spcPts val="600"/>
              </a:spcAft>
            </a:pPr>
            <a:r>
              <a:rPr lang="zh-CN" altLang="zh-CN" dirty="0"/>
              <a:t>（</a:t>
            </a:r>
            <a:r>
              <a:rPr lang="en-US" altLang="zh-CN" dirty="0"/>
              <a:t>1</a:t>
            </a:r>
            <a:r>
              <a:rPr lang="zh-CN" altLang="zh-CN" dirty="0"/>
              <a:t>）检查过流脱扣器瞬动整定值是否过小</a:t>
            </a:r>
            <a:r>
              <a:rPr lang="en-US" altLang="zh-CN" dirty="0"/>
              <a:t>,</a:t>
            </a:r>
            <a:r>
              <a:rPr lang="zh-CN" altLang="zh-CN" dirty="0"/>
              <a:t>如过小应适当调整。</a:t>
            </a:r>
          </a:p>
          <a:p>
            <a:pPr indent="457200">
              <a:lnSpc>
                <a:spcPts val="2500"/>
              </a:lnSpc>
              <a:spcBef>
                <a:spcPts val="600"/>
              </a:spcBef>
              <a:spcAft>
                <a:spcPts val="600"/>
              </a:spcAft>
            </a:pPr>
            <a:r>
              <a:rPr lang="zh-CN" altLang="zh-CN" dirty="0"/>
              <a:t>（</a:t>
            </a:r>
            <a:r>
              <a:rPr lang="en-US" altLang="zh-CN" dirty="0"/>
              <a:t>2</a:t>
            </a:r>
            <a:r>
              <a:rPr lang="zh-CN" altLang="zh-CN" dirty="0"/>
              <a:t>）检查电子式过电流脱扣器的零件是否有损坏。</a:t>
            </a:r>
          </a:p>
          <a:p>
            <a:pPr>
              <a:lnSpc>
                <a:spcPts val="2500"/>
              </a:lnSpc>
              <a:spcBef>
                <a:spcPts val="600"/>
              </a:spcBef>
              <a:spcAft>
                <a:spcPts val="600"/>
              </a:spcAft>
            </a:pPr>
            <a:r>
              <a:rPr lang="en-US" altLang="zh-CN" dirty="0" smtClean="0"/>
              <a:t>1.9</a:t>
            </a:r>
            <a:r>
              <a:rPr lang="zh-CN" altLang="zh-CN" b="1" dirty="0"/>
              <a:t>欠电压脱扣器噪声过大</a:t>
            </a:r>
          </a:p>
          <a:p>
            <a:pPr indent="457200">
              <a:lnSpc>
                <a:spcPts val="2500"/>
              </a:lnSpc>
              <a:spcBef>
                <a:spcPts val="600"/>
              </a:spcBef>
              <a:spcAft>
                <a:spcPts val="600"/>
              </a:spcAft>
            </a:pPr>
            <a:r>
              <a:rPr lang="zh-CN" altLang="zh-CN" dirty="0"/>
              <a:t>（</a:t>
            </a:r>
            <a:r>
              <a:rPr lang="en-US" altLang="zh-CN" dirty="0"/>
              <a:t>1</a:t>
            </a:r>
            <a:r>
              <a:rPr lang="zh-CN" altLang="zh-CN" dirty="0"/>
              <a:t>）检查反力弹簧力是否过大。</a:t>
            </a:r>
          </a:p>
          <a:p>
            <a:pPr indent="457200">
              <a:lnSpc>
                <a:spcPts val="2500"/>
              </a:lnSpc>
              <a:spcBef>
                <a:spcPts val="600"/>
              </a:spcBef>
              <a:spcAft>
                <a:spcPts val="600"/>
              </a:spcAft>
            </a:pPr>
            <a:r>
              <a:rPr lang="zh-CN" altLang="zh-CN" dirty="0"/>
              <a:t>（</a:t>
            </a:r>
            <a:r>
              <a:rPr lang="en-US" altLang="zh-CN" dirty="0"/>
              <a:t>2</a:t>
            </a:r>
            <a:r>
              <a:rPr lang="zh-CN" altLang="zh-CN" dirty="0"/>
              <a:t>）检查铁心工作面是否有油污。</a:t>
            </a:r>
          </a:p>
          <a:p>
            <a:pPr indent="457200">
              <a:lnSpc>
                <a:spcPts val="2500"/>
              </a:lnSpc>
              <a:spcBef>
                <a:spcPts val="600"/>
              </a:spcBef>
              <a:spcAft>
                <a:spcPts val="600"/>
              </a:spcAft>
            </a:pPr>
            <a:r>
              <a:rPr lang="zh-CN" altLang="zh-CN" dirty="0"/>
              <a:t>（</a:t>
            </a:r>
            <a:r>
              <a:rPr lang="en-US" altLang="zh-CN" dirty="0"/>
              <a:t>3</a:t>
            </a:r>
            <a:r>
              <a:rPr lang="zh-CN" altLang="zh-CN" dirty="0"/>
              <a:t>）检查短路环是否断裂。</a:t>
            </a:r>
          </a:p>
        </p:txBody>
      </p:sp>
      <p:sp>
        <p:nvSpPr>
          <p:cNvPr id="12" name="矩形: 剪去对角 1">
            <a:extLst>
              <a:ext uri="{FF2B5EF4-FFF2-40B4-BE49-F238E27FC236}">
                <a16:creationId xmlns:a16="http://schemas.microsoft.com/office/drawing/2014/main" xmlns="" id="{2D966BEC-AA77-4BC3-9A76-7AC115470CF6}"/>
              </a:ext>
            </a:extLst>
          </p:cNvPr>
          <p:cNvSpPr/>
          <p:nvPr/>
        </p:nvSpPr>
        <p:spPr>
          <a:xfrm>
            <a:off x="915375" y="1076325"/>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itchFamily="34" charset="-122"/>
                <a:ea typeface="微软雅黑" pitchFamily="34" charset="-122"/>
              </a:rPr>
              <a:t>1</a:t>
            </a:r>
            <a:r>
              <a:rPr lang="zh-CN" altLang="en-US" b="1" dirty="0" smtClean="0">
                <a:solidFill>
                  <a:schemeClr val="bg1"/>
                </a:solidFill>
                <a:latin typeface="微软雅黑" pitchFamily="34" charset="-122"/>
                <a:ea typeface="微软雅黑" pitchFamily="34" charset="-122"/>
              </a:rPr>
              <a:t>、熔断器常见故障</a:t>
            </a:r>
            <a:endParaRPr lang="zh-CN" altLang="en-US" b="1" dirty="0">
              <a:solidFill>
                <a:schemeClr val="bg1"/>
              </a:solidFill>
              <a:latin typeface="微软雅黑" pitchFamily="34" charset="-122"/>
              <a:ea typeface="微软雅黑" pitchFamily="34" charset="-122"/>
            </a:endParaRPr>
          </a:p>
        </p:txBody>
      </p:sp>
      <p:cxnSp>
        <p:nvCxnSpPr>
          <p:cNvPr id="13" name="直接连接符 12">
            <a:extLst>
              <a:ext uri="{FF2B5EF4-FFF2-40B4-BE49-F238E27FC236}">
                <a16:creationId xmlns:a16="http://schemas.microsoft.com/office/drawing/2014/main" xmlns="" id="{36FAB3D4-22F4-4FAB-8759-B7590329ECCD}"/>
              </a:ext>
            </a:extLst>
          </p:cNvPr>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5"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7"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8"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9" name="矩形: 对角圆角 6">
            <a:extLst>
              <a:ext uri="{FF2B5EF4-FFF2-40B4-BE49-F238E27FC236}">
                <a16:creationId xmlns:a16="http://schemas.microsoft.com/office/drawing/2014/main" xmlns="" id="{D93EF659-CA10-488D-81D5-1BA47AC6891C}"/>
              </a:ext>
            </a:extLst>
          </p:cNvPr>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20"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1" name="矩形: 对角圆角 8">
            <a:extLst>
              <a:ext uri="{FF2B5EF4-FFF2-40B4-BE49-F238E27FC236}">
                <a16:creationId xmlns:a16="http://schemas.microsoft.com/office/drawing/2014/main" xmlns="" id="{0E30B6CF-43F2-4614-A777-00A3CFCAA957}"/>
              </a:ext>
            </a:extLst>
          </p:cNvPr>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668149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a:extLst>
              <a:ext uri="{FF2B5EF4-FFF2-40B4-BE49-F238E27FC236}">
                <a16:creationId xmlns="" xmlns:a16="http://schemas.microsoft.com/office/drawing/2014/main" id="{C9BD5BB2-9B11-4049-B844-F373723A1E92}"/>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 xmlns:a16="http://schemas.microsoft.com/office/drawing/2014/main" id="{92E74F4C-CB8E-4B2E-BBF3-968C12FABE28}"/>
              </a:ext>
            </a:extLst>
          </p:cNvPr>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4"/>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4"/>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8616724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a:extLst>
              <a:ext uri="{FF2B5EF4-FFF2-40B4-BE49-F238E27FC236}">
                <a16:creationId xmlns="" xmlns:a16="http://schemas.microsoft.com/office/drawing/2014/main" id="{27FAE5CA-01FC-4670-862C-38248DB2406C}"/>
              </a:ext>
            </a:extLst>
          </p:cNvPr>
          <p:cNvSpPr txBox="1"/>
          <p:nvPr/>
        </p:nvSpPr>
        <p:spPr>
          <a:xfrm>
            <a:off x="6134101" y="2020993"/>
            <a:ext cx="5402370" cy="3093154"/>
          </a:xfrm>
          <a:prstGeom prst="rect">
            <a:avLst/>
          </a:prstGeom>
          <a:noFill/>
        </p:spPr>
        <p:txBody>
          <a:bodyPr wrap="square" rtlCol="0">
            <a:spAutoFit/>
          </a:bodyPr>
          <a:lstStyle/>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客户：刚买的房子需要安装家庭用电线路。</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电工师傅：您的房子线路安装有什么要求吗？</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客户：要进行室内外配线及照明设备安装。</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电工师傅：请稍等，进行室内外配线及照明设备安装要懂得涉及到哪些安装装置及方法，首先来学习进户线装置及配线板的安装。</a:t>
            </a:r>
          </a:p>
        </p:txBody>
      </p:sp>
      <p:sp>
        <p:nvSpPr>
          <p:cNvPr id="13" name="矩形: 对角圆角 12">
            <a:extLst>
              <a:ext uri="{FF2B5EF4-FFF2-40B4-BE49-F238E27FC236}">
                <a16:creationId xmlns="" xmlns:a16="http://schemas.microsoft.com/office/drawing/2014/main" id="{110F29DA-1D45-4DFD-98FD-D632EFF16A9F}"/>
              </a:ext>
            </a:extLst>
          </p:cNvPr>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a:extLst>
              <a:ext uri="{FF2B5EF4-FFF2-40B4-BE49-F238E27FC236}">
                <a16:creationId xmlns="" xmlns:a16="http://schemas.microsoft.com/office/drawing/2014/main" id="{5BE08D94-F3E5-4498-BF58-A768596EE8F4}"/>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a:extLst>
              <a:ext uri="{FF2B5EF4-FFF2-40B4-BE49-F238E27FC236}">
                <a16:creationId xmlns="" xmlns:a16="http://schemas.microsoft.com/office/drawing/2014/main" id="{B4A1AA17-AB6F-4DA4-B63C-8DF8427D7F18}"/>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a:extLst>
              <a:ext uri="{FF2B5EF4-FFF2-40B4-BE49-F238E27FC236}">
                <a16:creationId xmlns="" xmlns:a16="http://schemas.microsoft.com/office/drawing/2014/main" id="{6B88B49E-63C0-461C-9291-DE7A6447618A}"/>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a:extLst>
              <a:ext uri="{FF2B5EF4-FFF2-40B4-BE49-F238E27FC236}">
                <a16:creationId xmlns="" xmlns:a16="http://schemas.microsoft.com/office/drawing/2014/main" id="{40D4318E-47BB-4924-8625-6709E1FD88F4}"/>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a:extLst>
              <a:ext uri="{FF2B5EF4-FFF2-40B4-BE49-F238E27FC236}">
                <a16:creationId xmlns="" xmlns:a16="http://schemas.microsoft.com/office/drawing/2014/main" id="{50179681-4240-4F6F-977A-A7229A89950C}"/>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076" y="1987593"/>
            <a:ext cx="4762500" cy="3333750"/>
          </a:xfrm>
          <a:prstGeom prst="rect">
            <a:avLst/>
          </a:prstGeom>
        </p:spPr>
      </p:pic>
    </p:spTree>
    <p:extLst>
      <p:ext uri="{BB962C8B-B14F-4D97-AF65-F5344CB8AC3E}">
        <p14:creationId xmlns:p14="http://schemas.microsoft.com/office/powerpoint/2010/main" val="9461327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a:extLst>
              <a:ext uri="{FF2B5EF4-FFF2-40B4-BE49-F238E27FC236}">
                <a16:creationId xmlns="" xmlns:a16="http://schemas.microsoft.com/office/drawing/2014/main" id="{B083F001-CD8E-48EF-B3FD-3D6AFEF02F64}"/>
              </a:ext>
            </a:extLst>
          </p:cNvPr>
          <p:cNvGrpSpPr/>
          <p:nvPr/>
        </p:nvGrpSpPr>
        <p:grpSpPr>
          <a:xfrm>
            <a:off x="3933825" y="2596089"/>
            <a:ext cx="1114425" cy="1114425"/>
            <a:chOff x="1924050" y="2615139"/>
            <a:chExt cx="1114425" cy="1114425"/>
          </a:xfrm>
        </p:grpSpPr>
        <p:sp>
          <p:nvSpPr>
            <p:cNvPr id="13" name="椭圆 12">
              <a:extLst>
                <a:ext uri="{FF2B5EF4-FFF2-40B4-BE49-F238E27FC236}">
                  <a16:creationId xmlns="" xmlns:a16="http://schemas.microsoft.com/office/drawing/2014/main" id="{8485A0AD-ECE7-458E-8B69-9C48EC8F0EA2}"/>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6CFF8FF5-BDB5-47C3-AA01-564C75B48EA9}"/>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5106953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grpSp>
        <p:nvGrpSpPr>
          <p:cNvPr id="11" name="组合 1">
            <a:extLst>
              <a:ext uri="{FF2B5EF4-FFF2-40B4-BE49-F238E27FC236}">
                <a16:creationId xmlns="" xmlns:a16="http://schemas.microsoft.com/office/drawing/2014/main" id="{0BFB10AC-7DC4-43FD-81DF-2F18F1F6EBE1}"/>
              </a:ext>
            </a:extLst>
          </p:cNvPr>
          <p:cNvGrpSpPr>
            <a:grpSpLocks/>
          </p:cNvGrpSpPr>
          <p:nvPr/>
        </p:nvGrpSpPr>
        <p:grpSpPr bwMode="auto">
          <a:xfrm>
            <a:off x="1663700" y="1514706"/>
            <a:ext cx="5743575" cy="1001206"/>
            <a:chOff x="859536" y="1549889"/>
            <a:chExt cx="5742745" cy="1000412"/>
          </a:xfrm>
        </p:grpSpPr>
        <p:sp>
          <p:nvSpPr>
            <p:cNvPr id="12" name="Title 1">
              <a:extLst>
                <a:ext uri="{FF2B5EF4-FFF2-40B4-BE49-F238E27FC236}">
                  <a16:creationId xmlns="" xmlns:a16="http://schemas.microsoft.com/office/drawing/2014/main" id="{B5DEE818-8089-428B-A86A-5B32DF4336BA}"/>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13" name="组合 3">
              <a:extLst>
                <a:ext uri="{FF2B5EF4-FFF2-40B4-BE49-F238E27FC236}">
                  <a16:creationId xmlns="" xmlns:a16="http://schemas.microsoft.com/office/drawing/2014/main" id="{4055C7EF-CAE4-4541-9002-0D1D4F7FB558}"/>
                </a:ext>
              </a:extLst>
            </p:cNvPr>
            <p:cNvGrpSpPr>
              <a:grpSpLocks/>
            </p:cNvGrpSpPr>
            <p:nvPr/>
          </p:nvGrpSpPr>
          <p:grpSpPr bwMode="auto">
            <a:xfrm>
              <a:off x="859536" y="1874121"/>
              <a:ext cx="676180" cy="676180"/>
              <a:chOff x="1218882" y="1600676"/>
              <a:chExt cx="406294" cy="406294"/>
            </a:xfrm>
          </p:grpSpPr>
          <p:sp>
            <p:nvSpPr>
              <p:cNvPr id="16" name="Freeform 16">
                <a:extLst>
                  <a:ext uri="{FF2B5EF4-FFF2-40B4-BE49-F238E27FC236}">
                    <a16:creationId xmlns="" xmlns:a16="http://schemas.microsoft.com/office/drawing/2014/main" id="{1E86E7F9-CFA0-4203-BEB7-C95A419C32A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7" name="AutoShape 14">
                <a:extLst>
                  <a:ext uri="{FF2B5EF4-FFF2-40B4-BE49-F238E27FC236}">
                    <a16:creationId xmlns="" xmlns:a16="http://schemas.microsoft.com/office/drawing/2014/main" id="{3E1BDA4C-C3CC-4886-BE13-310803CB6EC6}"/>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8" name="Oval 13">
                <a:extLst>
                  <a:ext uri="{FF2B5EF4-FFF2-40B4-BE49-F238E27FC236}">
                    <a16:creationId xmlns="" xmlns:a16="http://schemas.microsoft.com/office/drawing/2014/main" id="{8E2A3665-04D3-4D6F-B212-A0D965C6E2B2}"/>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14" name="矩形 4">
              <a:extLst>
                <a:ext uri="{FF2B5EF4-FFF2-40B4-BE49-F238E27FC236}">
                  <a16:creationId xmlns="" xmlns:a16="http://schemas.microsoft.com/office/drawing/2014/main" id="{D23570F2-18DD-4019-BEF9-9BFEA0206BB7}"/>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理论要求</a:t>
              </a:r>
              <a:endParaRPr lang="zh-CN" altLang="en-US" sz="2000" b="1" dirty="0">
                <a:solidFill>
                  <a:schemeClr val="accent2">
                    <a:lumMod val="75000"/>
                  </a:schemeClr>
                </a:solidFill>
              </a:endParaRPr>
            </a:p>
          </p:txBody>
        </p:sp>
      </p:grpSp>
      <p:grpSp>
        <p:nvGrpSpPr>
          <p:cNvPr id="19" name="组合 9">
            <a:extLst>
              <a:ext uri="{FF2B5EF4-FFF2-40B4-BE49-F238E27FC236}">
                <a16:creationId xmlns="" xmlns:a16="http://schemas.microsoft.com/office/drawing/2014/main" id="{7F20DD38-1105-4A84-B50C-1E208CAE6B2A}"/>
              </a:ext>
            </a:extLst>
          </p:cNvPr>
          <p:cNvGrpSpPr>
            <a:grpSpLocks/>
          </p:cNvGrpSpPr>
          <p:nvPr/>
        </p:nvGrpSpPr>
        <p:grpSpPr bwMode="auto">
          <a:xfrm>
            <a:off x="1663700" y="3823499"/>
            <a:ext cx="5743575" cy="1001206"/>
            <a:chOff x="859536" y="1549889"/>
            <a:chExt cx="5742745" cy="1000412"/>
          </a:xfrm>
        </p:grpSpPr>
        <p:sp>
          <p:nvSpPr>
            <p:cNvPr id="20" name="Title 1">
              <a:extLst>
                <a:ext uri="{FF2B5EF4-FFF2-40B4-BE49-F238E27FC236}">
                  <a16:creationId xmlns="" xmlns:a16="http://schemas.microsoft.com/office/drawing/2014/main" id="{1605CC00-C3DC-403F-A7DC-75CAD52BC35D}"/>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21" name="组合 11">
              <a:extLst>
                <a:ext uri="{FF2B5EF4-FFF2-40B4-BE49-F238E27FC236}">
                  <a16:creationId xmlns="" xmlns:a16="http://schemas.microsoft.com/office/drawing/2014/main" id="{01971496-1B3E-4672-A2F3-2C2C1A722AA7}"/>
                </a:ext>
              </a:extLst>
            </p:cNvPr>
            <p:cNvGrpSpPr>
              <a:grpSpLocks/>
            </p:cNvGrpSpPr>
            <p:nvPr/>
          </p:nvGrpSpPr>
          <p:grpSpPr bwMode="auto">
            <a:xfrm>
              <a:off x="859536" y="1874121"/>
              <a:ext cx="676180" cy="676180"/>
              <a:chOff x="1218882" y="1600676"/>
              <a:chExt cx="406294" cy="406294"/>
            </a:xfrm>
          </p:grpSpPr>
          <p:sp>
            <p:nvSpPr>
              <p:cNvPr id="24" name="Freeform 16">
                <a:extLst>
                  <a:ext uri="{FF2B5EF4-FFF2-40B4-BE49-F238E27FC236}">
                    <a16:creationId xmlns="" xmlns:a16="http://schemas.microsoft.com/office/drawing/2014/main" id="{A5BDA251-F29D-42D5-97A7-9929B9252F1F}"/>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5" name="AutoShape 14">
                <a:extLst>
                  <a:ext uri="{FF2B5EF4-FFF2-40B4-BE49-F238E27FC236}">
                    <a16:creationId xmlns="" xmlns:a16="http://schemas.microsoft.com/office/drawing/2014/main" id="{E74671CF-6D71-4F35-A339-F6DC6A413128}"/>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6" name="Oval 13">
                <a:extLst>
                  <a:ext uri="{FF2B5EF4-FFF2-40B4-BE49-F238E27FC236}">
                    <a16:creationId xmlns="" xmlns:a16="http://schemas.microsoft.com/office/drawing/2014/main" id="{C8985D59-92D5-4E8C-87D1-B0089ED8A3D4}"/>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2" name="矩形 12">
              <a:extLst>
                <a:ext uri="{FF2B5EF4-FFF2-40B4-BE49-F238E27FC236}">
                  <a16:creationId xmlns="" xmlns:a16="http://schemas.microsoft.com/office/drawing/2014/main" id="{3C492D34-D03E-49DF-B639-E8C0D21B5B8A}"/>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技能要求</a:t>
              </a:r>
            </a:p>
          </p:txBody>
        </p:sp>
      </p:grpSp>
      <p:sp>
        <p:nvSpPr>
          <p:cNvPr id="27" name="矩形 26"/>
          <p:cNvSpPr/>
          <p:nvPr/>
        </p:nvSpPr>
        <p:spPr>
          <a:xfrm>
            <a:off x="2664373" y="2010263"/>
            <a:ext cx="4267691" cy="1046440"/>
          </a:xfrm>
          <a:prstGeom prst="rect">
            <a:avLst/>
          </a:prstGeom>
          <a:noFill/>
          <a:ln>
            <a:noFill/>
          </a:ln>
        </p:spPr>
        <p:txBody>
          <a:bodyPr wrap="square">
            <a:spAutoFit/>
          </a:bodyPr>
          <a:lstStyle/>
          <a:p>
            <a:pPr>
              <a:spcBef>
                <a:spcPts val="600"/>
              </a:spcBef>
              <a:spcAft>
                <a:spcPts val="600"/>
              </a:spcAft>
            </a:pPr>
            <a:r>
              <a:rPr lang="zh-CN" altLang="zh-CN" sz="1400" dirty="0">
                <a:solidFill>
                  <a:srgbClr val="000000"/>
                </a:solidFill>
                <a:latin typeface="微软雅黑" pitchFamily="34" charset="-122"/>
                <a:ea typeface="微软雅黑" pitchFamily="34" charset="-122"/>
              </a:rPr>
              <a:t>了解了进户杆及进户线的安装方法</a:t>
            </a:r>
          </a:p>
          <a:p>
            <a:pPr>
              <a:spcBef>
                <a:spcPts val="600"/>
              </a:spcBef>
              <a:spcAft>
                <a:spcPts val="600"/>
              </a:spcAft>
            </a:pPr>
            <a:r>
              <a:rPr lang="zh-CN" altLang="zh-CN" sz="1400" dirty="0" smtClean="0">
                <a:solidFill>
                  <a:srgbClr val="000000"/>
                </a:solidFill>
                <a:latin typeface="微软雅黑" pitchFamily="34" charset="-122"/>
                <a:ea typeface="微软雅黑" pitchFamily="34" charset="-122"/>
              </a:rPr>
              <a:t>掌握了电流互感器及电能表的安装方法</a:t>
            </a:r>
          </a:p>
          <a:p>
            <a:pPr>
              <a:spcBef>
                <a:spcPts val="600"/>
              </a:spcBef>
              <a:spcAft>
                <a:spcPts val="600"/>
              </a:spcAft>
            </a:pPr>
            <a:r>
              <a:rPr lang="zh-CN" altLang="zh-CN" sz="1400" dirty="0" smtClean="0">
                <a:solidFill>
                  <a:srgbClr val="000000"/>
                </a:solidFill>
                <a:latin typeface="微软雅黑" pitchFamily="34" charset="-122"/>
                <a:ea typeface="微软雅黑" pitchFamily="34" charset="-122"/>
              </a:rPr>
              <a:t>懂得了电能表、断路器常见故障及处理方法</a:t>
            </a:r>
            <a:endParaRPr lang="zh-CN" altLang="zh-CN" sz="1100" dirty="0">
              <a:solidFill>
                <a:srgbClr val="000000"/>
              </a:solidFill>
              <a:latin typeface="微软雅黑" pitchFamily="34" charset="-122"/>
              <a:ea typeface="微软雅黑" pitchFamily="34" charset="-122"/>
            </a:endParaRPr>
          </a:p>
        </p:txBody>
      </p:sp>
      <p:sp>
        <p:nvSpPr>
          <p:cNvPr id="28" name="矩形 27"/>
          <p:cNvSpPr/>
          <p:nvPr/>
        </p:nvSpPr>
        <p:spPr>
          <a:xfrm>
            <a:off x="2664374" y="4495011"/>
            <a:ext cx="4267690" cy="892552"/>
          </a:xfrm>
          <a:prstGeom prst="rect">
            <a:avLst/>
          </a:prstGeom>
        </p:spPr>
        <p:txBody>
          <a:bodyPr wrap="square">
            <a:spAutoFit/>
          </a:bodyPr>
          <a:lstStyle/>
          <a:p>
            <a:pPr>
              <a:spcBef>
                <a:spcPts val="600"/>
              </a:spcBef>
              <a:spcAft>
                <a:spcPts val="600"/>
              </a:spcAft>
            </a:pPr>
            <a:r>
              <a:rPr lang="zh-CN" altLang="en-US" sz="1400" dirty="0" smtClean="0">
                <a:solidFill>
                  <a:srgbClr val="000000"/>
                </a:solidFill>
                <a:latin typeface="微软雅黑" pitchFamily="34" charset="-122"/>
                <a:ea typeface="微软雅黑" pitchFamily="34" charset="-122"/>
              </a:rPr>
              <a:t>掌握</a:t>
            </a:r>
            <a:r>
              <a:rPr lang="zh-CN" altLang="zh-CN" sz="1400" dirty="0" smtClean="0">
                <a:solidFill>
                  <a:srgbClr val="000000"/>
                </a:solidFill>
                <a:latin typeface="微软雅黑" pitchFamily="34" charset="-122"/>
                <a:ea typeface="微软雅黑" pitchFamily="34" charset="-122"/>
              </a:rPr>
              <a:t>进</a:t>
            </a:r>
            <a:r>
              <a:rPr lang="zh-CN" altLang="zh-CN" sz="1400" dirty="0">
                <a:solidFill>
                  <a:srgbClr val="000000"/>
                </a:solidFill>
                <a:latin typeface="微软雅黑" pitchFamily="34" charset="-122"/>
                <a:ea typeface="微软雅黑" pitchFamily="34" charset="-122"/>
              </a:rPr>
              <a:t>户干、进户线、电流互感器、电能表、断路器等基本知识</a:t>
            </a:r>
          </a:p>
          <a:p>
            <a:pPr>
              <a:spcBef>
                <a:spcPts val="600"/>
              </a:spcBef>
              <a:spcAft>
                <a:spcPts val="600"/>
              </a:spcAft>
            </a:pPr>
            <a:r>
              <a:rPr lang="zh-CN" altLang="zh-CN" sz="1400" dirty="0" smtClean="0">
                <a:solidFill>
                  <a:srgbClr val="000000"/>
                </a:solidFill>
                <a:latin typeface="微软雅黑" pitchFamily="34" charset="-122"/>
                <a:ea typeface="微软雅黑" pitchFamily="34" charset="-122"/>
              </a:rPr>
              <a:t>掌握电能</a:t>
            </a:r>
            <a:r>
              <a:rPr lang="zh-CN" altLang="zh-CN" sz="1400" dirty="0">
                <a:solidFill>
                  <a:srgbClr val="000000"/>
                </a:solidFill>
                <a:latin typeface="微软雅黑" pitchFamily="34" charset="-122"/>
                <a:ea typeface="微软雅黑" pitchFamily="34" charset="-122"/>
              </a:rPr>
              <a:t>表、断路器常见故障及处理</a:t>
            </a:r>
            <a:r>
              <a:rPr lang="zh-CN" altLang="zh-CN" sz="1400" dirty="0" smtClean="0">
                <a:solidFill>
                  <a:srgbClr val="000000"/>
                </a:solidFill>
                <a:latin typeface="微软雅黑" pitchFamily="34" charset="-122"/>
                <a:ea typeface="微软雅黑" pitchFamily="34" charset="-122"/>
              </a:rPr>
              <a:t>方法</a:t>
            </a:r>
            <a:endParaRPr lang="zh-CN" altLang="zh-CN" sz="1400" dirty="0">
              <a:solidFill>
                <a:srgbClr val="000000"/>
              </a:solidFill>
              <a:latin typeface="微软雅黑" pitchFamily="34" charset="-122"/>
              <a:ea typeface="微软雅黑" pitchFamily="34" charset="-122"/>
            </a:endParaRPr>
          </a:p>
        </p:txBody>
      </p:sp>
      <p:pic>
        <p:nvPicPr>
          <p:cNvPr id="29" name="图片 28" descr="C:\Users\407_5\AppData\Roaming\Tencent\Users\532440458\QQ\WinTemp\RichOle\CBIC7L0ULCF62DLF)K@N{}J.png"/>
          <p:cNvPicPr/>
          <p:nvPr/>
        </p:nvPicPr>
        <p:blipFill>
          <a:blip r:embed="rId3">
            <a:extLst>
              <a:ext uri="{28A0092B-C50C-407E-A947-70E740481C1C}">
                <a14:useLocalDpi xmlns:a14="http://schemas.microsoft.com/office/drawing/2010/main" val="0"/>
              </a:ext>
            </a:extLst>
          </a:blip>
          <a:srcRect/>
          <a:stretch>
            <a:fillRect/>
          </a:stretch>
        </p:blipFill>
        <p:spPr bwMode="auto">
          <a:xfrm>
            <a:off x="7407275" y="1838555"/>
            <a:ext cx="3828572" cy="3549008"/>
          </a:xfrm>
          <a:prstGeom prst="rect">
            <a:avLst/>
          </a:prstGeom>
          <a:noFill/>
          <a:ln>
            <a:noFill/>
          </a:ln>
        </p:spPr>
      </p:pic>
    </p:spTree>
    <p:extLst>
      <p:ext uri="{BB962C8B-B14F-4D97-AF65-F5344CB8AC3E}">
        <p14:creationId xmlns:p14="http://schemas.microsoft.com/office/powerpoint/2010/main" val="42047234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a:extLst>
              <a:ext uri="{FF2B5EF4-FFF2-40B4-BE49-F238E27FC236}">
                <a16:creationId xmlns="" xmlns:a16="http://schemas.microsoft.com/office/drawing/2014/main" id="{FCFA717D-1FC7-4130-A1DB-9DA535B1CD43}"/>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02F4C062-6EAB-42BD-8838-15DADBF79F86}"/>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B13F7518-80AB-45FA-9C00-BE7DA2D4011D}"/>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
        <p:nvSpPr>
          <p:cNvPr id="2" name="矩形 1"/>
          <p:cNvSpPr/>
          <p:nvPr/>
        </p:nvSpPr>
        <p:spPr>
          <a:xfrm>
            <a:off x="5191125" y="4112110"/>
            <a:ext cx="6096000" cy="800219"/>
          </a:xfrm>
          <a:prstGeom prst="rect">
            <a:avLst/>
          </a:prstGeom>
        </p:spPr>
        <p:txBody>
          <a:bodyPr>
            <a:spAutoFit/>
          </a:bodyPr>
          <a:lstStyle/>
          <a:p>
            <a:pPr marL="285750" indent="-285750">
              <a:spcBef>
                <a:spcPts val="600"/>
              </a:spcBef>
              <a:spcAft>
                <a:spcPts val="600"/>
              </a:spcAft>
              <a:buFont typeface="Arial" pitchFamily="34" charset="0"/>
              <a:buChar char="•"/>
            </a:pPr>
            <a:r>
              <a:rPr lang="zh-CN" altLang="zh-CN" b="1" dirty="0">
                <a:solidFill>
                  <a:schemeClr val="bg1"/>
                </a:solidFill>
                <a:latin typeface="微软雅黑" pitchFamily="34" charset="-122"/>
                <a:ea typeface="微软雅黑" pitchFamily="34" charset="-122"/>
              </a:rPr>
              <a:t>进户杆及进户线的安装方法</a:t>
            </a:r>
          </a:p>
          <a:p>
            <a:pPr marL="285750" indent="-285750">
              <a:spcBef>
                <a:spcPts val="600"/>
              </a:spcBef>
              <a:spcAft>
                <a:spcPts val="600"/>
              </a:spcAft>
              <a:buFont typeface="Arial" pitchFamily="34" charset="0"/>
              <a:buChar char="•"/>
            </a:pPr>
            <a:r>
              <a:rPr lang="zh-CN" altLang="zh-CN" b="1" dirty="0">
                <a:solidFill>
                  <a:schemeClr val="bg1"/>
                </a:solidFill>
                <a:latin typeface="微软雅黑" pitchFamily="34" charset="-122"/>
                <a:ea typeface="微软雅黑" pitchFamily="34" charset="-122"/>
              </a:rPr>
              <a:t>电流互感器及电能表的安装</a:t>
            </a:r>
            <a:r>
              <a:rPr lang="zh-CN" altLang="zh-CN" b="1" dirty="0" smtClean="0">
                <a:solidFill>
                  <a:schemeClr val="bg1"/>
                </a:solidFill>
                <a:latin typeface="微软雅黑" pitchFamily="34" charset="-122"/>
                <a:ea typeface="微软雅黑" pitchFamily="34" charset="-122"/>
              </a:rPr>
              <a:t>方法</a:t>
            </a:r>
            <a:endParaRPr lang="zh-CN" altLang="zh-CN" b="1"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7162941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4386241" cy="369332"/>
          </a:xfrm>
          <a:prstGeom prst="rect">
            <a:avLst/>
          </a:prstGeom>
          <a:noFill/>
        </p:spPr>
        <p:txBody>
          <a:bodyPr wrap="squar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1</a:t>
            </a:r>
            <a:r>
              <a:rPr lang="en-US" altLang="zh-CN" b="1" dirty="0">
                <a:solidFill>
                  <a:schemeClr val="bg1"/>
                </a:solidFill>
                <a:latin typeface="微软雅黑" panose="020B0503020204020204" pitchFamily="34" charset="-122"/>
                <a:ea typeface="微软雅黑" panose="020B0503020204020204" pitchFamily="34" charset="-122"/>
              </a:rPr>
              <a:t> </a:t>
            </a:r>
            <a:r>
              <a:rPr lang="en-US" altLang="zh-CN" b="1" dirty="0" smtClean="0">
                <a:solidFill>
                  <a:schemeClr val="bg1"/>
                </a:solidFill>
                <a:latin typeface="微软雅黑" panose="020B0503020204020204" pitchFamily="34" charset="-122"/>
                <a:ea typeface="微软雅黑" panose="020B0503020204020204" pitchFamily="34" charset="-122"/>
              </a:rPr>
              <a:t> </a:t>
            </a:r>
            <a:r>
              <a:rPr lang="en-US" altLang="zh-CN" b="1" dirty="0" smtClean="0">
                <a:solidFill>
                  <a:schemeClr val="bg1"/>
                </a:solidFill>
                <a:latin typeface="微软雅黑" panose="020B0503020204020204" pitchFamily="34" charset="-122"/>
                <a:ea typeface="微软雅黑" panose="020B0503020204020204" pitchFamily="34" charset="-122"/>
              </a:rPr>
              <a:t> </a:t>
            </a:r>
            <a:r>
              <a:rPr lang="zh-CN" altLang="zh-CN" b="1" dirty="0" smtClean="0">
                <a:solidFill>
                  <a:schemeClr val="bg1"/>
                </a:solidFill>
                <a:latin typeface="微软雅黑" pitchFamily="34" charset="-122"/>
                <a:ea typeface="微软雅黑" pitchFamily="34" charset="-122"/>
              </a:rPr>
              <a:t>进</a:t>
            </a:r>
            <a:r>
              <a:rPr lang="zh-CN" altLang="zh-CN" b="1" dirty="0" smtClean="0">
                <a:solidFill>
                  <a:schemeClr val="bg1"/>
                </a:solidFill>
                <a:latin typeface="微软雅黑" pitchFamily="34" charset="-122"/>
                <a:ea typeface="微软雅黑" pitchFamily="34" charset="-122"/>
              </a:rPr>
              <a:t>户线</a:t>
            </a:r>
            <a:r>
              <a:rPr lang="zh-CN" altLang="zh-CN" b="1" dirty="0" smtClean="0">
                <a:solidFill>
                  <a:schemeClr val="bg1"/>
                </a:solidFill>
                <a:latin typeface="微软雅黑" pitchFamily="34" charset="-122"/>
                <a:ea typeface="微软雅黑" pitchFamily="34" charset="-122"/>
              </a:rPr>
              <a:t>的安装方法</a:t>
            </a:r>
            <a:endParaRPr lang="zh-CN" altLang="zh-CN" b="1" dirty="0">
              <a:solidFill>
                <a:schemeClr val="bg1"/>
              </a:solidFill>
              <a:latin typeface="微软雅黑" pitchFamily="34" charset="-122"/>
              <a:ea typeface="微软雅黑" pitchFamily="34" charset="-122"/>
            </a:endParaRPr>
          </a:p>
        </p:txBody>
      </p:sp>
      <p:sp>
        <p:nvSpPr>
          <p:cNvPr id="25" name="矩形: 圆角 40">
            <a:extLst>
              <a:ext uri="{FF2B5EF4-FFF2-40B4-BE49-F238E27FC236}">
                <a16:creationId xmlns="" xmlns:a16="http://schemas.microsoft.com/office/drawing/2014/main" id="{8883F737-B92E-4DB7-AF7C-D7CBE5AB8850}"/>
              </a:ext>
            </a:extLst>
          </p:cNvPr>
          <p:cNvSpPr/>
          <p:nvPr/>
        </p:nvSpPr>
        <p:spPr>
          <a:xfrm>
            <a:off x="823297" y="1814678"/>
            <a:ext cx="3764727" cy="4475285"/>
          </a:xfrm>
          <a:prstGeom prst="roundRect">
            <a:avLst>
              <a:gd name="adj" fmla="val 8712"/>
            </a:avLst>
          </a:prstGeom>
          <a:solidFill>
            <a:schemeClr val="accent2"/>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17793" y="2430916"/>
            <a:ext cx="3391369" cy="2862322"/>
          </a:xfrm>
          <a:prstGeom prst="rect">
            <a:avLst/>
          </a:prstGeom>
          <a:noFill/>
        </p:spPr>
        <p:txBody>
          <a:bodyPr wrap="square" rtlCol="0">
            <a:spAutoFit/>
          </a:bodyPr>
          <a:lstStyle/>
          <a:p>
            <a:pPr indent="457200"/>
            <a:r>
              <a:rPr lang="zh-CN" altLang="zh-CN" sz="2000" dirty="0">
                <a:solidFill>
                  <a:schemeClr val="bg1"/>
                </a:solidFill>
                <a:latin typeface="+mn-ea"/>
              </a:rPr>
              <a:t>进户杆：凡是进户点低于</a:t>
            </a:r>
            <a:r>
              <a:rPr lang="en-US" altLang="zh-CN" sz="2000" dirty="0">
                <a:solidFill>
                  <a:schemeClr val="bg1"/>
                </a:solidFill>
                <a:latin typeface="+mn-ea"/>
              </a:rPr>
              <a:t>2.7m</a:t>
            </a:r>
            <a:r>
              <a:rPr lang="zh-CN" altLang="zh-CN" sz="2000" dirty="0">
                <a:solidFill>
                  <a:schemeClr val="bg1"/>
                </a:solidFill>
                <a:latin typeface="+mn-ea"/>
              </a:rPr>
              <a:t>或接户线从架空配电线的电杆至用户户外的第一支持点间的导线因安全需要而升高等原国，都需加装迸户杆来支持接户线和进户线。进户杆一股采用混凝土电杆或木杆，可分为长杆和短样两种。如图</a:t>
            </a:r>
            <a:r>
              <a:rPr lang="en-US" altLang="zh-CN" sz="2000" dirty="0">
                <a:solidFill>
                  <a:schemeClr val="bg1"/>
                </a:solidFill>
                <a:latin typeface="+mn-ea"/>
              </a:rPr>
              <a:t>2-5-1</a:t>
            </a:r>
            <a:r>
              <a:rPr lang="zh-CN" altLang="zh-CN" sz="2000" dirty="0">
                <a:solidFill>
                  <a:schemeClr val="bg1"/>
                </a:solidFill>
                <a:latin typeface="+mn-ea"/>
              </a:rPr>
              <a:t>所示。</a:t>
            </a:r>
          </a:p>
        </p:txBody>
      </p:sp>
      <p:sp>
        <p:nvSpPr>
          <p:cNvPr id="2" name="矩形 1"/>
          <p:cNvSpPr/>
          <p:nvPr/>
        </p:nvSpPr>
        <p:spPr>
          <a:xfrm>
            <a:off x="7256618" y="5760481"/>
            <a:ext cx="1766830" cy="369332"/>
          </a:xfrm>
          <a:prstGeom prst="rect">
            <a:avLst/>
          </a:prstGeom>
        </p:spPr>
        <p:txBody>
          <a:bodyPr wrap="none">
            <a:spAutoFit/>
          </a:bodyPr>
          <a:lstStyle/>
          <a:p>
            <a:r>
              <a:rPr lang="zh-CN" altLang="zh-CN" dirty="0"/>
              <a:t>图</a:t>
            </a:r>
            <a:r>
              <a:rPr lang="en-US" altLang="zh-CN" dirty="0"/>
              <a:t>2-5-1 </a:t>
            </a:r>
            <a:r>
              <a:rPr lang="zh-CN" altLang="zh-CN" dirty="0"/>
              <a:t>进户杆</a:t>
            </a:r>
          </a:p>
        </p:txBody>
      </p:sp>
      <p:pic>
        <p:nvPicPr>
          <p:cNvPr id="16" name="图片 15"/>
          <p:cNvPicPr/>
          <p:nvPr/>
        </p:nvPicPr>
        <p:blipFill>
          <a:blip r:embed="rId3">
            <a:extLst>
              <a:ext uri="{28A0092B-C50C-407E-A947-70E740481C1C}">
                <a14:useLocalDpi xmlns:a14="http://schemas.microsoft.com/office/drawing/2010/main" val="0"/>
              </a:ext>
            </a:extLst>
          </a:blip>
          <a:stretch>
            <a:fillRect/>
          </a:stretch>
        </p:blipFill>
        <p:spPr>
          <a:xfrm>
            <a:off x="5092262" y="1814677"/>
            <a:ext cx="6095543" cy="3719019"/>
          </a:xfrm>
          <a:prstGeom prst="rect">
            <a:avLst/>
          </a:prstGeom>
        </p:spPr>
      </p:pic>
      <p:sp>
        <p:nvSpPr>
          <p:cNvPr id="15" name="矩形 14">
            <a:extLst>
              <a:ext uri="{FF2B5EF4-FFF2-40B4-BE49-F238E27FC236}">
                <a16:creationId xmlns:a16="http://schemas.microsoft.com/office/drawing/2014/main" xmlns="" id="{E8595C05-5439-49D7-B6BB-BC2775EDEAB0}"/>
              </a:ext>
            </a:extLst>
          </p:cNvPr>
          <p:cNvSpPr/>
          <p:nvPr/>
        </p:nvSpPr>
        <p:spPr>
          <a:xfrm>
            <a:off x="364731" y="843337"/>
            <a:ext cx="4875460" cy="553998"/>
          </a:xfrm>
          <a:prstGeom prst="rect">
            <a:avLst/>
          </a:prstGeom>
        </p:spPr>
        <p:txBody>
          <a:bodyPr wrap="square">
            <a:spAutoFit/>
          </a:bodyPr>
          <a:lstStyle/>
          <a:p>
            <a:pPr indent="532800" algn="just">
              <a:lnSpc>
                <a:spcPct val="150000"/>
              </a:lnSpc>
              <a:spcAft>
                <a:spcPts val="0"/>
              </a:spcAft>
            </a:pPr>
            <a:r>
              <a:rPr lang="en-US" altLang="zh-CN" sz="2000" b="1" dirty="0" smtClean="0">
                <a:solidFill>
                  <a:schemeClr val="accent2">
                    <a:lumMod val="50000"/>
                  </a:schemeClr>
                </a:solidFill>
                <a:latin typeface="微软雅黑" pitchFamily="34" charset="-122"/>
                <a:ea typeface="微软雅黑" pitchFamily="34" charset="-122"/>
              </a:rPr>
              <a:t>1.1 </a:t>
            </a:r>
            <a:r>
              <a:rPr lang="zh-CN" altLang="zh-CN" sz="2000" b="1" dirty="0" smtClean="0">
                <a:solidFill>
                  <a:schemeClr val="accent2">
                    <a:lumMod val="50000"/>
                  </a:schemeClr>
                </a:solidFill>
                <a:latin typeface="微软雅黑" pitchFamily="34" charset="-122"/>
                <a:ea typeface="微软雅黑" pitchFamily="34" charset="-122"/>
              </a:rPr>
              <a:t>进</a:t>
            </a:r>
            <a:r>
              <a:rPr lang="zh-CN" altLang="zh-CN" sz="2000" b="1" dirty="0">
                <a:solidFill>
                  <a:schemeClr val="accent2">
                    <a:lumMod val="50000"/>
                  </a:schemeClr>
                </a:solidFill>
                <a:latin typeface="微软雅黑" pitchFamily="34" charset="-122"/>
                <a:ea typeface="微软雅黑" pitchFamily="34" charset="-122"/>
              </a:rPr>
              <a:t>户杆的安装</a:t>
            </a:r>
          </a:p>
        </p:txBody>
      </p:sp>
    </p:spTree>
    <p:extLst>
      <p:ext uri="{BB962C8B-B14F-4D97-AF65-F5344CB8AC3E}">
        <p14:creationId xmlns:p14="http://schemas.microsoft.com/office/powerpoint/2010/main" val="1534382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2" name="矩形 21"/>
          <p:cNvSpPr/>
          <p:nvPr/>
        </p:nvSpPr>
        <p:spPr>
          <a:xfrm>
            <a:off x="490494" y="1395451"/>
            <a:ext cx="11869671" cy="463588"/>
          </a:xfrm>
          <a:prstGeom prst="rect">
            <a:avLst/>
          </a:prstGeom>
        </p:spPr>
        <p:txBody>
          <a:bodyPr wrap="square">
            <a:spAutoFit/>
          </a:bodyPr>
          <a:lstStyle/>
          <a:p>
            <a:pPr indent="457200">
              <a:lnSpc>
                <a:spcPct val="150000"/>
              </a:lnSpc>
              <a:spcBef>
                <a:spcPts val="600"/>
              </a:spcBef>
              <a:spcAft>
                <a:spcPts val="600"/>
              </a:spcAft>
            </a:pPr>
            <a:r>
              <a:rPr lang="zh-CN" altLang="zh-CN" dirty="0">
                <a:latin typeface="+mn-ea"/>
              </a:rPr>
              <a:t>（</a:t>
            </a:r>
            <a:r>
              <a:rPr lang="en-US" altLang="zh-CN" dirty="0">
                <a:latin typeface="+mn-ea"/>
              </a:rPr>
              <a:t>1</a:t>
            </a:r>
            <a:r>
              <a:rPr lang="zh-CN" altLang="zh-CN" dirty="0">
                <a:latin typeface="+mn-ea"/>
              </a:rPr>
              <a:t>）土进户杆安装前，应检查有无弯曲、裂缝或疏松等情况。混凝土进户杆埋入地下的深度见表</a:t>
            </a:r>
            <a:r>
              <a:rPr lang="en-US" altLang="zh-CN" dirty="0">
                <a:latin typeface="+mn-ea"/>
              </a:rPr>
              <a:t>2-5-1</a:t>
            </a:r>
            <a:r>
              <a:rPr lang="zh-CN" altLang="zh-CN" dirty="0">
                <a:latin typeface="+mn-ea"/>
              </a:rPr>
              <a:t>。</a:t>
            </a:r>
          </a:p>
        </p:txBody>
      </p:sp>
      <p:sp>
        <p:nvSpPr>
          <p:cNvPr id="16" name="矩形 15">
            <a:extLst>
              <a:ext uri="{FF2B5EF4-FFF2-40B4-BE49-F238E27FC236}">
                <a16:creationId xmlns:a16="http://schemas.microsoft.com/office/drawing/2014/main" xmlns="" id="{E8595C05-5439-49D7-B6BB-BC2775EDEAB0}"/>
              </a:ext>
            </a:extLst>
          </p:cNvPr>
          <p:cNvSpPr/>
          <p:nvPr/>
        </p:nvSpPr>
        <p:spPr>
          <a:xfrm>
            <a:off x="364731" y="843337"/>
            <a:ext cx="4875460" cy="553998"/>
          </a:xfrm>
          <a:prstGeom prst="rect">
            <a:avLst/>
          </a:prstGeom>
        </p:spPr>
        <p:txBody>
          <a:bodyPr wrap="square">
            <a:spAutoFit/>
          </a:bodyPr>
          <a:lstStyle/>
          <a:p>
            <a:pPr indent="532800" algn="just">
              <a:lnSpc>
                <a:spcPct val="150000"/>
              </a:lnSpc>
              <a:spcAft>
                <a:spcPts val="0"/>
              </a:spcAft>
            </a:pPr>
            <a:r>
              <a:rPr lang="en-US" altLang="zh-CN" sz="2000" b="1" dirty="0" smtClean="0">
                <a:solidFill>
                  <a:schemeClr val="accent2">
                    <a:lumMod val="50000"/>
                  </a:schemeClr>
                </a:solidFill>
                <a:latin typeface="微软雅黑" pitchFamily="34" charset="-122"/>
                <a:ea typeface="微软雅黑" pitchFamily="34" charset="-122"/>
              </a:rPr>
              <a:t>1.1 </a:t>
            </a:r>
            <a:r>
              <a:rPr lang="zh-CN" altLang="zh-CN" sz="2000" b="1" dirty="0" smtClean="0">
                <a:solidFill>
                  <a:schemeClr val="accent2">
                    <a:lumMod val="50000"/>
                  </a:schemeClr>
                </a:solidFill>
                <a:latin typeface="微软雅黑" pitchFamily="34" charset="-122"/>
                <a:ea typeface="微软雅黑" pitchFamily="34" charset="-122"/>
              </a:rPr>
              <a:t>进</a:t>
            </a:r>
            <a:r>
              <a:rPr lang="zh-CN" altLang="zh-CN" sz="2000" b="1" dirty="0">
                <a:solidFill>
                  <a:schemeClr val="accent2">
                    <a:lumMod val="50000"/>
                  </a:schemeClr>
                </a:solidFill>
                <a:latin typeface="微软雅黑" pitchFamily="34" charset="-122"/>
                <a:ea typeface="微软雅黑" pitchFamily="34" charset="-122"/>
              </a:rPr>
              <a:t>户杆的安装</a:t>
            </a:r>
          </a:p>
        </p:txBody>
      </p:sp>
      <p:sp>
        <p:nvSpPr>
          <p:cNvPr id="12" name="矩形 11"/>
          <p:cNvSpPr/>
          <p:nvPr/>
        </p:nvSpPr>
        <p:spPr>
          <a:xfrm>
            <a:off x="490494" y="4853054"/>
            <a:ext cx="10735342" cy="1338828"/>
          </a:xfrm>
          <a:prstGeom prst="rect">
            <a:avLst/>
          </a:prstGeom>
        </p:spPr>
        <p:txBody>
          <a:bodyPr wrap="square">
            <a:spAutoFit/>
          </a:bodyPr>
          <a:lstStyle/>
          <a:p>
            <a:pPr indent="457200">
              <a:lnSpc>
                <a:spcPct val="150000"/>
              </a:lnSpc>
              <a:spcBef>
                <a:spcPts val="600"/>
              </a:spcBef>
              <a:spcAft>
                <a:spcPts val="600"/>
              </a:spcAft>
            </a:pPr>
            <a:r>
              <a:rPr lang="zh-CN" altLang="zh-CN" dirty="0" smtClean="0"/>
              <a:t>（</a:t>
            </a:r>
            <a:r>
              <a:rPr lang="en-US" altLang="zh-CN" dirty="0" smtClean="0"/>
              <a:t>2</a:t>
            </a:r>
            <a:r>
              <a:rPr lang="zh-CN" altLang="zh-CN" dirty="0" smtClean="0"/>
              <a:t>）木杆进户杆埋入地面深度按表</a:t>
            </a:r>
            <a:r>
              <a:rPr lang="en-US" altLang="zh-CN" dirty="0" smtClean="0"/>
              <a:t>1-2</a:t>
            </a:r>
            <a:r>
              <a:rPr lang="zh-CN" altLang="zh-CN" dirty="0" smtClean="0"/>
              <a:t>的规定。埋入地面前，应在地面以上</a:t>
            </a:r>
            <a:r>
              <a:rPr lang="en-US" altLang="zh-CN" dirty="0" smtClean="0"/>
              <a:t>3oomm</a:t>
            </a:r>
            <a:r>
              <a:rPr lang="zh-CN" altLang="zh-CN" dirty="0" smtClean="0"/>
              <a:t>和地下</a:t>
            </a:r>
            <a:r>
              <a:rPr lang="en-US" altLang="zh-CN" dirty="0" smtClean="0"/>
              <a:t>5oomm</a:t>
            </a:r>
            <a:r>
              <a:rPr lang="zh-CN" altLang="zh-CN" dirty="0" smtClean="0"/>
              <a:t>的一段，采用烧根或涂柏油等方法进行防腐处理。如用短木杆与建筑物连接时，应用两道通墙螺栓或抱箍等紧固，两道紧固点的中心距离不应小于</a:t>
            </a:r>
            <a:r>
              <a:rPr lang="en-US" altLang="zh-CN" dirty="0" smtClean="0"/>
              <a:t>500mm</a:t>
            </a:r>
            <a:r>
              <a:rPr lang="zh-CN" altLang="zh-CN" dirty="0" smtClean="0"/>
              <a:t>。</a:t>
            </a:r>
            <a:endParaRPr lang="zh-CN" altLang="zh-CN" dirty="0"/>
          </a:p>
        </p:txBody>
      </p:sp>
      <p:graphicFrame>
        <p:nvGraphicFramePr>
          <p:cNvPr id="2" name="表格 1"/>
          <p:cNvGraphicFramePr>
            <a:graphicFrameLocks noGrp="1"/>
          </p:cNvGraphicFramePr>
          <p:nvPr>
            <p:extLst>
              <p:ext uri="{D42A27DB-BD31-4B8C-83A1-F6EECF244321}">
                <p14:modId xmlns:p14="http://schemas.microsoft.com/office/powerpoint/2010/main" val="497277513"/>
              </p:ext>
            </p:extLst>
          </p:nvPr>
        </p:nvGraphicFramePr>
        <p:xfrm>
          <a:off x="1095244" y="2045567"/>
          <a:ext cx="9820407" cy="2124724"/>
        </p:xfrm>
        <a:graphic>
          <a:graphicData uri="http://schemas.openxmlformats.org/drawingml/2006/table">
            <a:tbl>
              <a:tblPr firstRow="1" firstCol="1" bandRow="1">
                <a:tableStyleId>{5940675A-B579-460E-94D1-54222C63F5DA}</a:tableStyleId>
              </a:tblPr>
              <a:tblGrid>
                <a:gridCol w="1707026"/>
                <a:gridCol w="737125"/>
                <a:gridCol w="737125"/>
                <a:gridCol w="737125"/>
                <a:gridCol w="737125"/>
                <a:gridCol w="737125"/>
                <a:gridCol w="737125"/>
                <a:gridCol w="737125"/>
                <a:gridCol w="737125"/>
                <a:gridCol w="737125"/>
                <a:gridCol w="738376"/>
                <a:gridCol w="740880"/>
              </a:tblGrid>
              <a:tr h="807950">
                <a:tc>
                  <a:txBody>
                    <a:bodyPr/>
                    <a:lstStyle/>
                    <a:p>
                      <a:pPr indent="266700" algn="r">
                        <a:lnSpc>
                          <a:spcPts val="2000"/>
                        </a:lnSpc>
                        <a:spcAft>
                          <a:spcPts val="0"/>
                        </a:spcAft>
                      </a:pPr>
                      <a:r>
                        <a:rPr lang="zh-CN" sz="1800" kern="100" dirty="0" smtClean="0">
                          <a:effectLst/>
                        </a:rPr>
                        <a:t>杆</a:t>
                      </a:r>
                      <a:r>
                        <a:rPr lang="zh-CN" sz="1800" kern="100" dirty="0">
                          <a:effectLst/>
                        </a:rPr>
                        <a:t>长</a:t>
                      </a:r>
                      <a:r>
                        <a:rPr lang="en-US" sz="1800" kern="100" dirty="0">
                          <a:effectLst/>
                        </a:rPr>
                        <a:t>/</a:t>
                      </a:r>
                      <a:r>
                        <a:rPr lang="en-US" sz="1800" kern="100" dirty="0" smtClean="0">
                          <a:effectLst/>
                        </a:rPr>
                        <a:t>m</a:t>
                      </a:r>
                    </a:p>
                    <a:p>
                      <a:pPr indent="266700" algn="ctr">
                        <a:lnSpc>
                          <a:spcPts val="2000"/>
                        </a:lnSpc>
                        <a:spcAft>
                          <a:spcPts val="0"/>
                        </a:spcAft>
                      </a:pPr>
                      <a:endParaRPr lang="en-US" altLang="zh-CN" sz="1800" kern="100" dirty="0" smtClean="0">
                        <a:effectLst/>
                      </a:endParaRPr>
                    </a:p>
                    <a:p>
                      <a:pPr indent="266700" algn="l">
                        <a:lnSpc>
                          <a:spcPts val="2000"/>
                        </a:lnSpc>
                        <a:spcAft>
                          <a:spcPts val="0"/>
                        </a:spcAft>
                      </a:pPr>
                      <a:r>
                        <a:rPr lang="zh-CN" sz="1800" kern="100" dirty="0" smtClean="0">
                          <a:effectLst/>
                        </a:rPr>
                        <a:t>杆</a:t>
                      </a:r>
                      <a:r>
                        <a:rPr lang="zh-CN" sz="1800" kern="100" dirty="0">
                          <a:effectLst/>
                        </a:rPr>
                        <a:t>类别</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TlToBr w="12700" cap="flat" cmpd="sng" algn="ctr">
                      <a:solidFill>
                        <a:schemeClr val="tx1"/>
                      </a:solidFill>
                      <a:prstDash val="solid"/>
                      <a:round/>
                      <a:headEnd type="none" w="med" len="med"/>
                      <a:tailEnd type="none" w="med" len="med"/>
                    </a:lnTlToBr>
                  </a:tcPr>
                </a:tc>
                <a:tc>
                  <a:txBody>
                    <a:bodyPr/>
                    <a:lstStyle/>
                    <a:p>
                      <a:pPr indent="266700" algn="ctr">
                        <a:lnSpc>
                          <a:spcPts val="2000"/>
                        </a:lnSpc>
                        <a:spcAft>
                          <a:spcPts val="0"/>
                        </a:spcAft>
                      </a:pPr>
                      <a:r>
                        <a:rPr lang="en-US" sz="1800" kern="100">
                          <a:effectLst/>
                        </a:rPr>
                        <a:t>4</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6</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7</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8</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9</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dirty="0">
                          <a:effectLst/>
                        </a:rPr>
                        <a:t>10</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11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12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13</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dirty="0">
                          <a:effectLst/>
                        </a:rPr>
                        <a:t>15</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658387">
                <a:tc>
                  <a:txBody>
                    <a:bodyPr/>
                    <a:lstStyle/>
                    <a:p>
                      <a:pPr indent="266700" algn="ctr">
                        <a:lnSpc>
                          <a:spcPts val="2000"/>
                        </a:lnSpc>
                        <a:spcAft>
                          <a:spcPts val="0"/>
                        </a:spcAft>
                      </a:pPr>
                      <a:r>
                        <a:rPr lang="zh-CN" sz="1800" kern="100">
                          <a:effectLst/>
                        </a:rPr>
                        <a:t>混凝土杆</a:t>
                      </a:r>
                      <a:r>
                        <a:rPr lang="en-US" sz="1800" kern="100">
                          <a:effectLst/>
                        </a:rPr>
                        <a:t>/m</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marL="0" indent="266700" algn="ctr" defTabSz="914400" rtl="0" eaLnBrk="1" latinLnBrk="0" hangingPunct="1">
                        <a:lnSpc>
                          <a:spcPts val="2000"/>
                        </a:lnSpc>
                        <a:spcAft>
                          <a:spcPts val="0"/>
                        </a:spcAft>
                      </a:pPr>
                      <a:r>
                        <a:rPr lang="en-US" sz="2400" kern="100">
                          <a:solidFill>
                            <a:schemeClr val="tx1"/>
                          </a:solidFill>
                          <a:effectLst/>
                          <a:latin typeface="+mn-lt"/>
                          <a:ea typeface="+mn-ea"/>
                          <a:cs typeface="+mn-cs"/>
                        </a:rPr>
                        <a:t>-</a:t>
                      </a:r>
                      <a:endParaRPr lang="zh-CN" sz="2400" kern="100">
                        <a:solidFill>
                          <a:schemeClr val="tx1"/>
                        </a:solidFill>
                        <a:effectLst/>
                        <a:latin typeface="+mn-lt"/>
                        <a:ea typeface="+mn-ea"/>
                        <a:cs typeface="+mn-cs"/>
                      </a:endParaRPr>
                    </a:p>
                  </a:txBody>
                  <a:tcPr marL="68580" marR="68580" marT="0" marB="0" anchor="ctr"/>
                </a:tc>
                <a:tc>
                  <a:txBody>
                    <a:bodyPr/>
                    <a:lstStyle/>
                    <a:p>
                      <a:pPr marL="0" indent="266700" algn="ctr" defTabSz="914400" rtl="0" eaLnBrk="1" latinLnBrk="0" hangingPunct="1">
                        <a:lnSpc>
                          <a:spcPts val="2000"/>
                        </a:lnSpc>
                        <a:spcAft>
                          <a:spcPts val="0"/>
                        </a:spcAft>
                      </a:pPr>
                      <a:r>
                        <a:rPr lang="en-US" sz="2400" kern="100" dirty="0">
                          <a:solidFill>
                            <a:schemeClr val="tx1"/>
                          </a:solidFill>
                          <a:effectLst/>
                          <a:latin typeface="+mn-lt"/>
                          <a:ea typeface="+mn-ea"/>
                          <a:cs typeface="+mn-cs"/>
                        </a:rPr>
                        <a:t>-</a:t>
                      </a:r>
                      <a:endParaRPr lang="zh-CN" sz="2400" kern="100" dirty="0">
                        <a:solidFill>
                          <a:schemeClr val="tx1"/>
                        </a:solidFill>
                        <a:effectLst/>
                        <a:latin typeface="+mn-lt"/>
                        <a:ea typeface="+mn-ea"/>
                        <a:cs typeface="+mn-cs"/>
                      </a:endParaRPr>
                    </a:p>
                  </a:txBody>
                  <a:tcPr marL="68580" marR="68580" marT="0" marB="0" anchor="ctr"/>
                </a:tc>
                <a:tc>
                  <a:txBody>
                    <a:bodyPr/>
                    <a:lstStyle/>
                    <a:p>
                      <a:pPr indent="266700" algn="ctr">
                        <a:lnSpc>
                          <a:spcPts val="2000"/>
                        </a:lnSpc>
                        <a:spcAft>
                          <a:spcPts val="0"/>
                        </a:spcAft>
                      </a:pPr>
                      <a:r>
                        <a:rPr lang="en-US" sz="2400" kern="100" dirty="0">
                          <a:effectLst/>
                        </a:rPr>
                        <a:t>-</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dirty="0" smtClean="0">
                          <a:effectLst/>
                        </a:rPr>
                        <a:t>1.4</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1.5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1.6</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1.7</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1.8</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1.9</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2.0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2.5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658387">
                <a:tc>
                  <a:txBody>
                    <a:bodyPr/>
                    <a:lstStyle/>
                    <a:p>
                      <a:pPr indent="266700" algn="ctr">
                        <a:lnSpc>
                          <a:spcPts val="2000"/>
                        </a:lnSpc>
                        <a:spcAft>
                          <a:spcPts val="0"/>
                        </a:spcAft>
                      </a:pPr>
                      <a:r>
                        <a:rPr lang="zh-CN" sz="1800" kern="100" dirty="0">
                          <a:effectLst/>
                        </a:rPr>
                        <a:t>木杆</a:t>
                      </a:r>
                      <a:r>
                        <a:rPr lang="en-US" sz="1800" kern="100" dirty="0">
                          <a:effectLst/>
                        </a:rPr>
                        <a:t>/m</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1.0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1.0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1.1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1.2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1.4</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1.5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1.7</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1.8</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1.9</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ts val="2000"/>
                        </a:lnSpc>
                        <a:spcAft>
                          <a:spcPts val="0"/>
                        </a:spcAft>
                      </a:pPr>
                      <a:r>
                        <a:rPr lang="en-US" sz="1800" kern="100">
                          <a:effectLst/>
                        </a:rPr>
                        <a:t>2.0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marL="0" indent="266700" algn="ctr" defTabSz="914400" rtl="0" eaLnBrk="1" latinLnBrk="0" hangingPunct="1">
                        <a:lnSpc>
                          <a:spcPts val="2000"/>
                        </a:lnSpc>
                        <a:spcAft>
                          <a:spcPts val="0"/>
                        </a:spcAft>
                      </a:pPr>
                      <a:r>
                        <a:rPr lang="en-US" sz="2400" kern="100" dirty="0">
                          <a:solidFill>
                            <a:schemeClr val="tx1"/>
                          </a:solidFill>
                          <a:effectLst/>
                          <a:latin typeface="+mn-lt"/>
                          <a:ea typeface="+mn-ea"/>
                          <a:cs typeface="+mn-cs"/>
                        </a:rPr>
                        <a:t>-</a:t>
                      </a:r>
                      <a:endParaRPr lang="zh-CN" sz="2400" kern="100" dirty="0">
                        <a:solidFill>
                          <a:schemeClr val="tx1"/>
                        </a:solidFill>
                        <a:effectLst/>
                        <a:latin typeface="+mn-lt"/>
                        <a:ea typeface="+mn-ea"/>
                        <a:cs typeface="+mn-cs"/>
                      </a:endParaRPr>
                    </a:p>
                  </a:txBody>
                  <a:tcPr marL="68580" marR="68580" marT="0" marB="0" anchor="ctr"/>
                </a:tc>
              </a:tr>
            </a:tbl>
          </a:graphicData>
        </a:graphic>
      </p:graphicFrame>
      <p:sp>
        <p:nvSpPr>
          <p:cNvPr id="10" name="矩形 9"/>
          <p:cNvSpPr/>
          <p:nvPr/>
        </p:nvSpPr>
        <p:spPr>
          <a:xfrm>
            <a:off x="4601857" y="4250929"/>
            <a:ext cx="2807179" cy="507831"/>
          </a:xfrm>
          <a:prstGeom prst="rect">
            <a:avLst/>
          </a:prstGeom>
        </p:spPr>
        <p:txBody>
          <a:bodyPr wrap="square">
            <a:spAutoFit/>
          </a:bodyPr>
          <a:lstStyle/>
          <a:p>
            <a:pPr>
              <a:lnSpc>
                <a:spcPct val="150000"/>
              </a:lnSpc>
              <a:spcBef>
                <a:spcPts val="600"/>
              </a:spcBef>
              <a:spcAft>
                <a:spcPts val="600"/>
              </a:spcAft>
            </a:pPr>
            <a:r>
              <a:rPr lang="zh-CN" altLang="zh-CN" dirty="0"/>
              <a:t>表</a:t>
            </a:r>
            <a:r>
              <a:rPr lang="en-US" altLang="zh-CN" dirty="0"/>
              <a:t>2-5-1 </a:t>
            </a:r>
            <a:r>
              <a:rPr lang="zh-CN" altLang="zh-CN" dirty="0"/>
              <a:t>土进户杆安装比例</a:t>
            </a:r>
            <a:endParaRPr lang="zh-CN" altLang="en-US" dirty="0"/>
          </a:p>
        </p:txBody>
      </p:sp>
      <p:sp>
        <p:nvSpPr>
          <p:cNvPr id="17" name="TextBox 8">
            <a:extLst>
              <a:ext uri="{FF2B5EF4-FFF2-40B4-BE49-F238E27FC236}">
                <a16:creationId xmlns="" xmlns:a16="http://schemas.microsoft.com/office/drawing/2014/main" id="{6B099B05-5055-4F98-BFCC-EED86C641E3C}"/>
              </a:ext>
            </a:extLst>
          </p:cNvPr>
          <p:cNvSpPr txBox="1"/>
          <p:nvPr/>
        </p:nvSpPr>
        <p:spPr>
          <a:xfrm>
            <a:off x="947759" y="221139"/>
            <a:ext cx="4386241" cy="369332"/>
          </a:xfrm>
          <a:prstGeom prst="rect">
            <a:avLst/>
          </a:prstGeom>
          <a:noFill/>
        </p:spPr>
        <p:txBody>
          <a:bodyPr wrap="squar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1</a:t>
            </a:r>
            <a:r>
              <a:rPr lang="en-US" altLang="zh-CN" b="1" dirty="0">
                <a:solidFill>
                  <a:schemeClr val="bg1"/>
                </a:solidFill>
                <a:latin typeface="微软雅黑" panose="020B0503020204020204" pitchFamily="34" charset="-122"/>
                <a:ea typeface="微软雅黑" panose="020B0503020204020204" pitchFamily="34" charset="-122"/>
              </a:rPr>
              <a:t> </a:t>
            </a:r>
            <a:r>
              <a:rPr lang="en-US" altLang="zh-CN" b="1" dirty="0" smtClean="0">
                <a:solidFill>
                  <a:schemeClr val="bg1"/>
                </a:solidFill>
                <a:latin typeface="微软雅黑" panose="020B0503020204020204" pitchFamily="34" charset="-122"/>
                <a:ea typeface="微软雅黑" panose="020B0503020204020204" pitchFamily="34" charset="-122"/>
              </a:rPr>
              <a:t> </a:t>
            </a:r>
            <a:r>
              <a:rPr lang="en-US" altLang="zh-CN" b="1" dirty="0" smtClean="0">
                <a:solidFill>
                  <a:schemeClr val="bg1"/>
                </a:solidFill>
                <a:latin typeface="微软雅黑" panose="020B0503020204020204" pitchFamily="34" charset="-122"/>
                <a:ea typeface="微软雅黑" panose="020B0503020204020204" pitchFamily="34" charset="-122"/>
              </a:rPr>
              <a:t> </a:t>
            </a:r>
            <a:r>
              <a:rPr lang="zh-CN" altLang="zh-CN" b="1" dirty="0" smtClean="0">
                <a:solidFill>
                  <a:schemeClr val="bg1"/>
                </a:solidFill>
                <a:latin typeface="微软雅黑" pitchFamily="34" charset="-122"/>
                <a:ea typeface="微软雅黑" pitchFamily="34" charset="-122"/>
              </a:rPr>
              <a:t>进</a:t>
            </a:r>
            <a:r>
              <a:rPr lang="zh-CN" altLang="zh-CN" b="1" dirty="0" smtClean="0">
                <a:solidFill>
                  <a:schemeClr val="bg1"/>
                </a:solidFill>
                <a:latin typeface="微软雅黑" pitchFamily="34" charset="-122"/>
                <a:ea typeface="微软雅黑" pitchFamily="34" charset="-122"/>
              </a:rPr>
              <a:t>户线</a:t>
            </a:r>
            <a:r>
              <a:rPr lang="zh-CN" altLang="zh-CN" b="1" dirty="0" smtClean="0">
                <a:solidFill>
                  <a:schemeClr val="bg1"/>
                </a:solidFill>
                <a:latin typeface="微软雅黑" pitchFamily="34" charset="-122"/>
                <a:ea typeface="微软雅黑" pitchFamily="34" charset="-122"/>
              </a:rPr>
              <a:t>的安装方法</a:t>
            </a:r>
            <a:endParaRPr lang="zh-CN" altLang="zh-CN"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81188103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1156</TotalTime>
  <Words>3966</Words>
  <Application>Microsoft Office PowerPoint</Application>
  <PresentationFormat>宽屏</PresentationFormat>
  <Paragraphs>396</Paragraphs>
  <Slides>32</Slides>
  <Notes>20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32</vt:i4>
      </vt:variant>
    </vt:vector>
  </HeadingPairs>
  <TitlesOfParts>
    <vt:vector size="43" baseType="lpstr">
      <vt:lpstr>Arial Unicode MS</vt:lpstr>
      <vt:lpstr>Open Sans</vt:lpstr>
      <vt:lpstr>等线</vt:lpstr>
      <vt:lpstr>等线 Light</vt:lpstr>
      <vt:lpstr>华康俪金黑W8(P)</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72</cp:revision>
  <dcterms:created xsi:type="dcterms:W3CDTF">2020-10-28T01:48:22Z</dcterms:created>
  <dcterms:modified xsi:type="dcterms:W3CDTF">2021-02-27T15:13:29Z</dcterms:modified>
</cp:coreProperties>
</file>