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7.xml" ContentType="application/vnd.openxmlformats-officedocument.presentationml.tags+xml"/>
  <Override PartName="/ppt/notesSlides/notesSlide33.xml" ContentType="application/vnd.openxmlformats-officedocument.presentationml.notesSlide+xml"/>
  <Override PartName="/ppt/tags/tag8.xml" ContentType="application/vnd.openxmlformats-officedocument.presentationml.tags+xml"/>
  <Override PartName="/ppt/notesSlides/notesSlide34.xml" ContentType="application/vnd.openxmlformats-officedocument.presentationml.notesSlide+xml"/>
  <Override PartName="/ppt/tags/tag9.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0.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43"/>
  </p:notesMasterIdLst>
  <p:sldIdLst>
    <p:sldId id="257" r:id="rId3"/>
    <p:sldId id="258" r:id="rId4"/>
    <p:sldId id="260" r:id="rId5"/>
    <p:sldId id="256" r:id="rId6"/>
    <p:sldId id="261" r:id="rId7"/>
    <p:sldId id="259" r:id="rId8"/>
    <p:sldId id="262" r:id="rId9"/>
    <p:sldId id="266" r:id="rId10"/>
    <p:sldId id="290" r:id="rId11"/>
    <p:sldId id="292" r:id="rId12"/>
    <p:sldId id="312" r:id="rId13"/>
    <p:sldId id="329" r:id="rId14"/>
    <p:sldId id="330" r:id="rId15"/>
    <p:sldId id="331" r:id="rId16"/>
    <p:sldId id="332" r:id="rId17"/>
    <p:sldId id="333" r:id="rId18"/>
    <p:sldId id="334" r:id="rId19"/>
    <p:sldId id="263" r:id="rId20"/>
    <p:sldId id="295" r:id="rId21"/>
    <p:sldId id="314" r:id="rId22"/>
    <p:sldId id="315" r:id="rId23"/>
    <p:sldId id="317" r:id="rId24"/>
    <p:sldId id="335" r:id="rId25"/>
    <p:sldId id="336" r:id="rId26"/>
    <p:sldId id="318" r:id="rId27"/>
    <p:sldId id="320" r:id="rId28"/>
    <p:sldId id="319" r:id="rId29"/>
    <p:sldId id="322" r:id="rId30"/>
    <p:sldId id="323" r:id="rId31"/>
    <p:sldId id="337" r:id="rId32"/>
    <p:sldId id="321" r:id="rId33"/>
    <p:sldId id="338" r:id="rId34"/>
    <p:sldId id="264" r:id="rId35"/>
    <p:sldId id="276" r:id="rId36"/>
    <p:sldId id="265" r:id="rId37"/>
    <p:sldId id="270" r:id="rId38"/>
    <p:sldId id="339" r:id="rId39"/>
    <p:sldId id="340" r:id="rId40"/>
    <p:sldId id="341" r:id="rId41"/>
    <p:sldId id="280"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p:scale>
          <a:sx n="87" d="100"/>
          <a:sy n="87"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323144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1531764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359562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976811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3315301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2641006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2903399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3960909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788705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950292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1418715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25441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6203785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3387518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309681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16501524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3785582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4257362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4050161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14434668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820744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616390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3606796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32463117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39061396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336480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1682865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770279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11087437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38550835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12618550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9056511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4825161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2437596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19200054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2876448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292099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1016105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649792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99603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5146522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2797789" y="1812237"/>
            <a:ext cx="5724644" cy="1107996"/>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p>
        </p:txBody>
      </p:sp>
      <p:grpSp>
        <p:nvGrpSpPr>
          <p:cNvPr id="14" name="组合 13"/>
          <p:cNvGrpSpPr/>
          <p:nvPr/>
        </p:nvGrpSpPr>
        <p:grpSpPr>
          <a:xfrm>
            <a:off x="4087515" y="3396113"/>
            <a:ext cx="3528310" cy="936104"/>
            <a:chOff x="4328610" y="4016474"/>
            <a:chExt cx="3528310" cy="936104"/>
          </a:xfrm>
        </p:grpSpPr>
        <p:sp>
          <p:nvSpPr>
            <p:cNvPr id="9" name="圆角矩形 9"/>
            <p:cNvSpPr/>
            <p:nvPr/>
          </p:nvSpPr>
          <p:spPr>
            <a:xfrm flipH="1">
              <a:off x="4328610" y="4016474"/>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电工读图基本知识</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5375" y="945183"/>
            <a:ext cx="4386241"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1.1.3  </a:t>
            </a:r>
            <a:r>
              <a:rPr lang="en-US" altLang="zh-CN" dirty="0" err="1" smtClean="0"/>
              <a:t>接线图和接线表</a:t>
            </a:r>
            <a:endParaRPr lang="en-US" altLang="zh-CN" dirty="0"/>
          </a:p>
        </p:txBody>
      </p:sp>
      <p:sp>
        <p:nvSpPr>
          <p:cNvPr id="2" name="矩形 1"/>
          <p:cNvSpPr/>
          <p:nvPr/>
        </p:nvSpPr>
        <p:spPr>
          <a:xfrm>
            <a:off x="741087" y="1624442"/>
            <a:ext cx="10786028" cy="3801041"/>
          </a:xfrm>
          <a:prstGeom prst="rect">
            <a:avLst/>
          </a:prstGeom>
          <a:noFill/>
        </p:spPr>
        <p:txBody>
          <a:bodyPr wrap="square" rtlCol="0">
            <a:spAutoFit/>
          </a:bodyPr>
          <a:lstStyle/>
          <a:p>
            <a:pPr indent="457200">
              <a:lnSpc>
                <a:spcPct val="150000"/>
              </a:lnSpc>
              <a:spcAft>
                <a:spcPts val="600"/>
              </a:spcAft>
            </a:pPr>
            <a:r>
              <a:rPr altLang="zh-CN" dirty="0"/>
              <a:t>用符号表示成套装置、设备或装置的内、外部各种连接关系的一种简图称为接线图。主要用于安装接线、线路检查、线路维修和故障处理。实际应用中，接线图通常要和电路图、位置图对照使用，以确保接线无误。</a:t>
            </a:r>
          </a:p>
          <a:p>
            <a:pPr indent="457200">
              <a:lnSpc>
                <a:spcPct val="150000"/>
              </a:lnSpc>
              <a:spcAft>
                <a:spcPts val="600"/>
              </a:spcAft>
            </a:pPr>
            <a:r>
              <a:rPr altLang="zh-CN" dirty="0"/>
              <a:t>其绘制的一般规则是：</a:t>
            </a:r>
          </a:p>
          <a:p>
            <a:pPr indent="457200">
              <a:lnSpc>
                <a:spcPct val="150000"/>
              </a:lnSpc>
              <a:spcAft>
                <a:spcPts val="600"/>
              </a:spcAft>
            </a:pPr>
            <a:r>
              <a:rPr altLang="zh-CN" dirty="0"/>
              <a:t>（1）按国标图形符号表示电气元器件，但同一符号不得分开画。</a:t>
            </a:r>
          </a:p>
          <a:p>
            <a:pPr indent="457200">
              <a:lnSpc>
                <a:spcPct val="150000"/>
              </a:lnSpc>
              <a:spcAft>
                <a:spcPts val="600"/>
              </a:spcAft>
            </a:pPr>
            <a:r>
              <a:rPr altLang="zh-CN" dirty="0"/>
              <a:t>（2）不明确表示电路的原理和元件间的控制关系，只表示电器元件的实际安装位置，实际配线方式。</a:t>
            </a:r>
          </a:p>
          <a:p>
            <a:pPr indent="457200">
              <a:lnSpc>
                <a:spcPct val="150000"/>
              </a:lnSpc>
              <a:spcAft>
                <a:spcPts val="600"/>
              </a:spcAft>
            </a:pPr>
            <a:r>
              <a:rPr altLang="zh-CN" dirty="0"/>
              <a:t>（3）以粗实线画主回路，以细实线表示辅助回路。</a:t>
            </a:r>
          </a:p>
          <a:p>
            <a:pPr indent="457200">
              <a:lnSpc>
                <a:spcPct val="150000"/>
              </a:lnSpc>
              <a:spcAft>
                <a:spcPts val="600"/>
              </a:spcAft>
            </a:pPr>
            <a:r>
              <a:rPr altLang="zh-CN" dirty="0"/>
              <a:t>（4）有时安装接线图按一定比例绘制，可以从图上了解元器件的尺寸及导线长度</a:t>
            </a:r>
            <a:r>
              <a:rPr altLang="zh-CN" dirty="0" smtClean="0"/>
              <a:t>。</a:t>
            </a:r>
            <a:endParaRPr altLang="zh-CN" dirty="0"/>
          </a:p>
        </p:txBody>
      </p:sp>
      <p:sp>
        <p:nvSpPr>
          <p:cNvPr id="11"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电气图的分类及制图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4182830" y="6027790"/>
            <a:ext cx="4035753" cy="348813"/>
          </a:xfrm>
          <a:prstGeom prst="rect">
            <a:avLst/>
          </a:prstGeom>
        </p:spPr>
        <p:txBody>
          <a:bodyPr wrap="square">
            <a:spAutoFit/>
          </a:bodyPr>
          <a:lstStyle/>
          <a:p>
            <a:pPr indent="266700">
              <a:lnSpc>
                <a:spcPts val="2000"/>
              </a:lnSpc>
            </a:pPr>
            <a:r>
              <a:rPr lang="zh-CN" altLang="zh-CN" dirty="0"/>
              <a:t>图</a:t>
            </a:r>
            <a:r>
              <a:rPr lang="en-US" altLang="zh-CN" dirty="0"/>
              <a:t>2-1-26 </a:t>
            </a:r>
            <a:r>
              <a:rPr lang="zh-CN" altLang="zh-CN" dirty="0"/>
              <a:t>单台电机运行</a:t>
            </a:r>
            <a:r>
              <a:rPr lang="zh-CN" altLang="zh-CN" dirty="0" smtClean="0"/>
              <a:t>电路</a:t>
            </a:r>
            <a:r>
              <a:rPr lang="zh-CN" altLang="en-US" dirty="0" smtClean="0"/>
              <a:t>接线</a:t>
            </a:r>
            <a:r>
              <a:rPr lang="zh-CN" altLang="zh-CN" dirty="0" smtClean="0"/>
              <a:t>图</a:t>
            </a:r>
            <a:endParaRPr lang="zh-CN" altLang="zh-CN" dirty="0"/>
          </a:p>
        </p:txBody>
      </p:sp>
      <p:pic>
        <p:nvPicPr>
          <p:cNvPr id="78" name="图片 78" descr="C:\Users\407_5\AppData\Roaming\Tencent\Users\532440458\QQ\WinTemp\RichOle\{J~86Y15IIJY]WB@Q27@]0J.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02934" y="1577364"/>
            <a:ext cx="5400000" cy="4048038"/>
          </a:xfrm>
          <a:prstGeom prst="rect">
            <a:avLst/>
          </a:prstGeom>
          <a:noFill/>
          <a:ln>
            <a:noFill/>
          </a:ln>
        </p:spPr>
      </p:pic>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电气图的分类及制图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702934" y="957978"/>
            <a:ext cx="4339650" cy="507831"/>
          </a:xfrm>
          <a:prstGeom prst="rect">
            <a:avLst/>
          </a:prstGeom>
        </p:spPr>
        <p:txBody>
          <a:bodyPr wrap="none">
            <a:spAutoFit/>
          </a:bodyPr>
          <a:lstStyle/>
          <a:p>
            <a:pPr indent="457200">
              <a:lnSpc>
                <a:spcPct val="150000"/>
              </a:lnSpc>
              <a:spcAft>
                <a:spcPts val="600"/>
              </a:spcAft>
            </a:pPr>
            <a:r>
              <a:rPr lang="zh-CN" altLang="en-US" dirty="0"/>
              <a:t>单台电机运行电路如图</a:t>
            </a:r>
            <a:r>
              <a:rPr lang="en-US" altLang="zh-CN" dirty="0"/>
              <a:t>2-1-26</a:t>
            </a:r>
            <a:r>
              <a:rPr lang="zh-CN" altLang="en-US" dirty="0"/>
              <a:t>所示。</a:t>
            </a:r>
            <a:endParaRPr lang="zh-CN" altLang="en-US" dirty="0"/>
          </a:p>
        </p:txBody>
      </p:sp>
      <p:pic>
        <p:nvPicPr>
          <p:cNvPr id="14" name="图片 79" descr="C:\Users\407_5\AppData\Roaming\Tencent\Users\532440458\QQ\WinTemp\RichOle\E5VU3}SSA}N_B4PV8A(M0Q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759688" y="1577364"/>
            <a:ext cx="4508720" cy="41471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1.2   </a:t>
            </a:r>
            <a:r>
              <a:rPr lang="zh-CN" altLang="en-US" sz="1600" b="1" dirty="0" smtClean="0">
                <a:solidFill>
                  <a:schemeClr val="bg1"/>
                </a:solidFill>
                <a:latin typeface="微软雅黑" panose="020B0503020204020204" pitchFamily="34" charset="-122"/>
                <a:ea typeface="微软雅黑" panose="020B0503020204020204" pitchFamily="34" charset="-122"/>
              </a:rPr>
              <a:t>电工识图的基本知识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490494" y="887683"/>
            <a:ext cx="10994718" cy="2970044"/>
          </a:xfrm>
          <a:prstGeom prst="rect">
            <a:avLst/>
          </a:prstGeom>
          <a:noFill/>
        </p:spPr>
        <p:txBody>
          <a:bodyPr wrap="square" rtlCol="0">
            <a:spAutoFit/>
          </a:bodyPr>
          <a:lstStyle/>
          <a:p>
            <a:pPr indent="457200">
              <a:lnSpc>
                <a:spcPct val="150000"/>
              </a:lnSpc>
              <a:spcAft>
                <a:spcPts val="600"/>
              </a:spcAft>
            </a:pPr>
            <a:r>
              <a:rPr lang="zh-CN" altLang="zh-CN" dirty="0"/>
              <a:t>电路图的组成：电路、技术说明、标题栏</a:t>
            </a:r>
          </a:p>
          <a:p>
            <a:pPr indent="457200">
              <a:lnSpc>
                <a:spcPct val="150000"/>
              </a:lnSpc>
              <a:spcAft>
                <a:spcPts val="600"/>
              </a:spcAft>
            </a:pPr>
            <a:r>
              <a:rPr lang="zh-CN" altLang="zh-CN" dirty="0"/>
              <a:t>（</a:t>
            </a:r>
            <a:r>
              <a:rPr lang="en-US" altLang="zh-CN" dirty="0"/>
              <a:t>1</a:t>
            </a:r>
            <a:r>
              <a:rPr lang="zh-CN" altLang="zh-CN" dirty="0"/>
              <a:t>）电路通常由主电路的辅助电路组成。</a:t>
            </a:r>
          </a:p>
          <a:p>
            <a:pPr indent="457200">
              <a:lnSpc>
                <a:spcPct val="150000"/>
              </a:lnSpc>
              <a:spcAft>
                <a:spcPts val="600"/>
              </a:spcAft>
            </a:pPr>
            <a:r>
              <a:rPr lang="zh-CN" altLang="zh-CN" dirty="0"/>
              <a:t>主电路是电源向负载输送电能的部份。辅助电路是对主电路进行控制、保护、指示的电路。</a:t>
            </a:r>
          </a:p>
          <a:p>
            <a:pPr indent="457200">
              <a:lnSpc>
                <a:spcPct val="150000"/>
              </a:lnSpc>
              <a:spcAft>
                <a:spcPts val="600"/>
              </a:spcAft>
            </a:pPr>
            <a:r>
              <a:rPr lang="zh-CN" altLang="zh-CN" dirty="0"/>
              <a:t>（</a:t>
            </a:r>
            <a:r>
              <a:rPr lang="en-US" altLang="zh-CN" dirty="0"/>
              <a:t>2</a:t>
            </a:r>
            <a:r>
              <a:rPr lang="zh-CN" altLang="zh-CN" dirty="0"/>
              <a:t>）技术说明中含文字说明和元件明细表。</a:t>
            </a:r>
          </a:p>
          <a:p>
            <a:pPr indent="457200">
              <a:lnSpc>
                <a:spcPct val="150000"/>
              </a:lnSpc>
              <a:spcAft>
                <a:spcPts val="600"/>
              </a:spcAft>
            </a:pPr>
            <a:r>
              <a:rPr lang="zh-CN" altLang="zh-CN" dirty="0"/>
              <a:t>（</a:t>
            </a:r>
            <a:r>
              <a:rPr lang="en-US" altLang="zh-CN" dirty="0"/>
              <a:t>3</a:t>
            </a:r>
            <a:r>
              <a:rPr lang="zh-CN" altLang="zh-CN" dirty="0"/>
              <a:t>）标题栏中注有工程名称、图名、图号、设计人。</a:t>
            </a:r>
          </a:p>
          <a:p>
            <a:pPr indent="457200">
              <a:lnSpc>
                <a:spcPct val="150000"/>
              </a:lnSpc>
              <a:spcAft>
                <a:spcPts val="600"/>
              </a:spcAft>
            </a:pPr>
            <a:r>
              <a:rPr lang="zh-CN" altLang="zh-CN" dirty="0"/>
              <a:t>（</a:t>
            </a:r>
            <a:r>
              <a:rPr lang="en-US" altLang="zh-CN" dirty="0"/>
              <a:t>4</a:t>
            </a:r>
            <a:r>
              <a:rPr lang="zh-CN" altLang="zh-CN" dirty="0"/>
              <a:t>）常见的电路图有：电气原理图、安装接线图、展开接线图、平面位置图、剖面图。</a:t>
            </a:r>
          </a:p>
        </p:txBody>
      </p:sp>
      <p:sp>
        <p:nvSpPr>
          <p:cNvPr id="15" name="TextBox 8"/>
          <p:cNvSpPr txBox="1"/>
          <p:nvPr/>
        </p:nvSpPr>
        <p:spPr>
          <a:xfrm>
            <a:off x="1099795" y="3935011"/>
            <a:ext cx="4386241"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1.2.1  </a:t>
            </a:r>
            <a:r>
              <a:rPr lang="zh-CN" altLang="zh-CN" dirty="0" smtClean="0"/>
              <a:t>识</a:t>
            </a:r>
            <a:r>
              <a:rPr lang="zh-CN" altLang="zh-CN" dirty="0"/>
              <a:t>图基本</a:t>
            </a:r>
            <a:r>
              <a:rPr lang="zh-CN" altLang="zh-CN" dirty="0" smtClean="0"/>
              <a:t>要求</a:t>
            </a:r>
            <a:endParaRPr lang="en-US" altLang="zh-CN" dirty="0"/>
          </a:p>
        </p:txBody>
      </p:sp>
      <p:sp>
        <p:nvSpPr>
          <p:cNvPr id="13" name="矩形 12"/>
          <p:cNvSpPr/>
          <p:nvPr/>
        </p:nvSpPr>
        <p:spPr>
          <a:xfrm>
            <a:off x="490494" y="4553798"/>
            <a:ext cx="11496069" cy="1415772"/>
          </a:xfrm>
          <a:prstGeom prst="rect">
            <a:avLst/>
          </a:prstGeom>
          <a:noFill/>
        </p:spPr>
        <p:txBody>
          <a:bodyPr wrap="square" rtlCol="0">
            <a:spAutoFit/>
          </a:bodyPr>
          <a:lstStyle/>
          <a:p>
            <a:pPr indent="457200">
              <a:lnSpc>
                <a:spcPct val="150000"/>
              </a:lnSpc>
              <a:spcAft>
                <a:spcPts val="600"/>
              </a:spcAft>
            </a:pPr>
            <a:r>
              <a:rPr lang="zh-CN" altLang="zh-CN" dirty="0"/>
              <a:t>（</a:t>
            </a:r>
            <a:r>
              <a:rPr lang="en-US" altLang="zh-CN" dirty="0"/>
              <a:t>1</a:t>
            </a:r>
            <a:r>
              <a:rPr lang="zh-CN" altLang="zh-CN" dirty="0"/>
              <a:t>）结合电工基础理论识图</a:t>
            </a:r>
          </a:p>
          <a:p>
            <a:pPr indent="457200">
              <a:lnSpc>
                <a:spcPct val="150000"/>
              </a:lnSpc>
              <a:spcAft>
                <a:spcPts val="600"/>
              </a:spcAft>
            </a:pPr>
            <a:r>
              <a:rPr lang="zh-CN" altLang="zh-CN" dirty="0"/>
              <a:t>要想搞清电路的电气原理，必须具备电工基础知识，如三相异步电动机的旋转方向是由通入电动机的三相电源的相序决定的。改变电源的相序可改变电动机的转向</a:t>
            </a:r>
            <a:r>
              <a:rPr lang="zh-CN" altLang="zh-CN" dirty="0" smtClean="0"/>
              <a:t>。</a:t>
            </a:r>
            <a:endParaRPr lang="zh-CN" altLang="zh-CN" dirty="0"/>
          </a:p>
        </p:txBody>
      </p:sp>
    </p:spTree>
    <p:extLst>
      <p:ext uri="{BB962C8B-B14F-4D97-AF65-F5344CB8AC3E}">
        <p14:creationId xmlns:p14="http://schemas.microsoft.com/office/powerpoint/2010/main" val="1748096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1.2   </a:t>
            </a:r>
            <a:r>
              <a:rPr lang="zh-CN" altLang="en-US" sz="1600" b="1" dirty="0" smtClean="0">
                <a:solidFill>
                  <a:schemeClr val="bg1"/>
                </a:solidFill>
                <a:latin typeface="微软雅黑" panose="020B0503020204020204" pitchFamily="34" charset="-122"/>
                <a:ea typeface="微软雅黑" panose="020B0503020204020204" pitchFamily="34" charset="-122"/>
              </a:rPr>
              <a:t>电工识图的基本知识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85323" y="1152099"/>
            <a:ext cx="11297555" cy="4216539"/>
          </a:xfrm>
          <a:prstGeom prst="rect">
            <a:avLst/>
          </a:prstGeom>
          <a:noFill/>
        </p:spPr>
        <p:txBody>
          <a:bodyPr wrap="square" rtlCol="0">
            <a:spAutoFit/>
          </a:bodyPr>
          <a:lstStyle/>
          <a:p>
            <a:pPr indent="457200">
              <a:lnSpc>
                <a:spcPct val="150000"/>
              </a:lnSpc>
              <a:spcAft>
                <a:spcPts val="600"/>
              </a:spcAft>
            </a:pPr>
            <a:r>
              <a:rPr lang="zh-CN" altLang="zh-CN" dirty="0"/>
              <a:t>（</a:t>
            </a:r>
            <a:r>
              <a:rPr lang="en-US" altLang="zh-CN" dirty="0"/>
              <a:t>2</a:t>
            </a:r>
            <a:r>
              <a:rPr lang="zh-CN" altLang="zh-CN" dirty="0"/>
              <a:t>）结合电器元件的结构和工作原理识图</a:t>
            </a:r>
          </a:p>
          <a:p>
            <a:pPr indent="457200">
              <a:lnSpc>
                <a:spcPct val="150000"/>
              </a:lnSpc>
              <a:spcAft>
                <a:spcPts val="600"/>
              </a:spcAft>
            </a:pPr>
            <a:r>
              <a:rPr lang="zh-CN" altLang="zh-CN" dirty="0"/>
              <a:t>看电路图时应搞清楚电器元件的结构、性能、在电路中的作用、相互控制关系，才能搞清电路的工作原理。</a:t>
            </a:r>
          </a:p>
          <a:p>
            <a:pPr indent="457200">
              <a:lnSpc>
                <a:spcPct val="150000"/>
              </a:lnSpc>
              <a:spcAft>
                <a:spcPts val="600"/>
              </a:spcAft>
            </a:pPr>
            <a:r>
              <a:rPr lang="zh-CN" altLang="en-US" dirty="0" smtClean="0"/>
              <a:t>（</a:t>
            </a:r>
            <a:r>
              <a:rPr lang="en-US" altLang="zh-CN" dirty="0"/>
              <a:t>3</a:t>
            </a:r>
            <a:r>
              <a:rPr lang="zh-CN" altLang="en-US" dirty="0" smtClean="0"/>
              <a:t>）</a:t>
            </a:r>
            <a:r>
              <a:rPr lang="zh-CN" altLang="zh-CN" dirty="0" smtClean="0"/>
              <a:t>结合</a:t>
            </a:r>
            <a:r>
              <a:rPr lang="zh-CN" altLang="zh-CN" dirty="0"/>
              <a:t>典型电路识图</a:t>
            </a:r>
          </a:p>
          <a:p>
            <a:pPr indent="457200">
              <a:lnSpc>
                <a:spcPct val="150000"/>
              </a:lnSpc>
              <a:spcAft>
                <a:spcPts val="600"/>
              </a:spcAft>
            </a:pPr>
            <a:r>
              <a:rPr lang="en-US" altLang="zh-CN" dirty="0"/>
              <a:t> </a:t>
            </a:r>
            <a:r>
              <a:rPr lang="zh-CN" altLang="zh-CN" dirty="0"/>
              <a:t>一张复杂的电路图细分起来是由若干典型电路组成，因此熟悉各种典型电路，能很快分清主次环节。</a:t>
            </a:r>
          </a:p>
          <a:p>
            <a:pPr indent="457200">
              <a:lnSpc>
                <a:spcPct val="150000"/>
              </a:lnSpc>
              <a:spcAft>
                <a:spcPts val="600"/>
              </a:spcAft>
            </a:pPr>
            <a:r>
              <a:rPr lang="zh-CN" altLang="en-US" dirty="0" smtClean="0"/>
              <a:t>（</a:t>
            </a:r>
            <a:r>
              <a:rPr lang="en-US" altLang="zh-CN" dirty="0"/>
              <a:t>4</a:t>
            </a:r>
            <a:r>
              <a:rPr lang="zh-CN" altLang="en-US" dirty="0" smtClean="0"/>
              <a:t>）</a:t>
            </a:r>
            <a:r>
              <a:rPr lang="zh-CN" altLang="zh-CN" dirty="0" smtClean="0"/>
              <a:t>结合</a:t>
            </a:r>
            <a:r>
              <a:rPr lang="zh-CN" altLang="zh-CN" dirty="0"/>
              <a:t>电路图的绘制特点识图</a:t>
            </a:r>
          </a:p>
          <a:p>
            <a:pPr indent="457200">
              <a:lnSpc>
                <a:spcPct val="150000"/>
              </a:lnSpc>
              <a:spcAft>
                <a:spcPts val="600"/>
              </a:spcAft>
            </a:pPr>
            <a:r>
              <a:rPr lang="zh-CN" altLang="zh-CN" dirty="0"/>
              <a:t>绘制电气原理图时，主电路绘制在辅助电路的左侧或上部，辅助电路绘制在主电路的右侧或下部。同一元件分解成几部份，绘在不同的回路中，但以同一文字符号标注。回路的排列，通常按元件的动作顺序或电源到用电设备的连接顺序，水平方向从 左到右、垂直方向从上到下绘出。了解电气图的基本画法，就容易 看懂电路的构成情况，搞清电器的相互控制关系，掌握电路的基本原理。</a:t>
            </a:r>
            <a:endParaRPr lang="zh-CN" altLang="en-US" dirty="0"/>
          </a:p>
        </p:txBody>
      </p:sp>
    </p:spTree>
    <p:extLst>
      <p:ext uri="{BB962C8B-B14F-4D97-AF65-F5344CB8AC3E}">
        <p14:creationId xmlns:p14="http://schemas.microsoft.com/office/powerpoint/2010/main" val="3974611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1.2   </a:t>
            </a:r>
            <a:r>
              <a:rPr lang="zh-CN" altLang="en-US" sz="1600" b="1" dirty="0" smtClean="0">
                <a:solidFill>
                  <a:schemeClr val="bg1"/>
                </a:solidFill>
                <a:latin typeface="微软雅黑" panose="020B0503020204020204" pitchFamily="34" charset="-122"/>
                <a:ea typeface="微软雅黑" panose="020B0503020204020204" pitchFamily="34" charset="-122"/>
              </a:rPr>
              <a:t>电工识图的基本知识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TextBox 8"/>
          <p:cNvSpPr txBox="1"/>
          <p:nvPr/>
        </p:nvSpPr>
        <p:spPr>
          <a:xfrm>
            <a:off x="947759" y="953816"/>
            <a:ext cx="4386241"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1.2.2  </a:t>
            </a:r>
            <a:r>
              <a:rPr lang="zh-CN" altLang="zh-CN" dirty="0" smtClean="0"/>
              <a:t>识</a:t>
            </a:r>
            <a:r>
              <a:rPr lang="zh-CN" altLang="zh-CN" dirty="0"/>
              <a:t>图基本步骤</a:t>
            </a:r>
            <a:endParaRPr lang="en-US" altLang="zh-CN" dirty="0"/>
          </a:p>
        </p:txBody>
      </p:sp>
      <p:sp>
        <p:nvSpPr>
          <p:cNvPr id="2" name="矩形 1"/>
          <p:cNvSpPr/>
          <p:nvPr/>
        </p:nvSpPr>
        <p:spPr>
          <a:xfrm>
            <a:off x="547963" y="1507814"/>
            <a:ext cx="11196018" cy="4708981"/>
          </a:xfrm>
          <a:prstGeom prst="rect">
            <a:avLst/>
          </a:prstGeom>
          <a:noFill/>
        </p:spPr>
        <p:txBody>
          <a:bodyPr wrap="square" rtlCol="0">
            <a:spAutoFit/>
          </a:bodyPr>
          <a:lstStyle/>
          <a:p>
            <a:pPr indent="457200">
              <a:lnSpc>
                <a:spcPct val="150000"/>
              </a:lnSpc>
              <a:spcAft>
                <a:spcPts val="600"/>
              </a:spcAft>
            </a:pPr>
            <a:r>
              <a:rPr lang="en-US" altLang="zh-CN" dirty="0"/>
              <a:t>1</a:t>
            </a:r>
            <a:r>
              <a:rPr lang="zh-CN" altLang="zh-CN" dirty="0"/>
              <a:t>、看图样说明</a:t>
            </a:r>
          </a:p>
          <a:p>
            <a:pPr indent="457200">
              <a:lnSpc>
                <a:spcPct val="150000"/>
              </a:lnSpc>
              <a:spcAft>
                <a:spcPts val="600"/>
              </a:spcAft>
            </a:pPr>
            <a:r>
              <a:rPr lang="zh-CN" altLang="zh-CN" dirty="0"/>
              <a:t>搞清设计内容和施工要求，有助于了解图样的大体情况、抓住识图重点。</a:t>
            </a:r>
          </a:p>
          <a:p>
            <a:pPr indent="457200">
              <a:lnSpc>
                <a:spcPct val="150000"/>
              </a:lnSpc>
              <a:spcAft>
                <a:spcPts val="600"/>
              </a:spcAft>
            </a:pPr>
            <a:r>
              <a:rPr lang="en-US" altLang="zh-CN" dirty="0"/>
              <a:t>2</a:t>
            </a:r>
            <a:r>
              <a:rPr lang="zh-CN" altLang="zh-CN" dirty="0"/>
              <a:t>、看电气原理图</a:t>
            </a:r>
          </a:p>
          <a:p>
            <a:pPr indent="457200">
              <a:lnSpc>
                <a:spcPct val="150000"/>
              </a:lnSpc>
              <a:spcAft>
                <a:spcPts val="600"/>
              </a:spcAft>
            </a:pPr>
            <a:r>
              <a:rPr lang="zh-CN" altLang="zh-CN" dirty="0"/>
              <a:t>按先看主电路后看辅助电路的顺序识图。看主电路时，通常从下往上看，即从负载开始经控制元件顺次往电源看。主要是搞清负载是怎样取得电源的，电源经那些元件到达负载的。</a:t>
            </a:r>
          </a:p>
          <a:p>
            <a:pPr indent="457200">
              <a:lnSpc>
                <a:spcPct val="150000"/>
              </a:lnSpc>
              <a:spcAft>
                <a:spcPts val="600"/>
              </a:spcAft>
            </a:pPr>
            <a:r>
              <a:rPr lang="zh-CN" altLang="zh-CN" dirty="0"/>
              <a:t>看辅助电路，则从上而下，从左到右看，即先看电源，再顺次看各条回路。主要是搞清它的回路构成，各元件的联系、控制关系和在什么条件下构成通路或断路。</a:t>
            </a:r>
          </a:p>
          <a:p>
            <a:pPr indent="457200">
              <a:lnSpc>
                <a:spcPct val="150000"/>
              </a:lnSpc>
              <a:spcAft>
                <a:spcPts val="600"/>
              </a:spcAft>
            </a:pPr>
            <a:r>
              <a:rPr lang="en-US" altLang="zh-CN" dirty="0"/>
              <a:t>3</a:t>
            </a:r>
            <a:r>
              <a:rPr lang="zh-CN" altLang="zh-CN" dirty="0"/>
              <a:t>、看安装接线图</a:t>
            </a:r>
          </a:p>
          <a:p>
            <a:pPr indent="457200">
              <a:lnSpc>
                <a:spcPct val="150000"/>
              </a:lnSpc>
              <a:spcAft>
                <a:spcPts val="600"/>
              </a:spcAft>
            </a:pPr>
            <a:r>
              <a:rPr lang="zh-CN" altLang="zh-CN" dirty="0"/>
              <a:t>先看主电路再看辅助电路。看主电路从电源引入端开始，顺次经控制元件和线路到用电设备。看辅助电路时，要从电源的一端到期电源的另一端，按元件的顺序对每个回路进行分析研究。</a:t>
            </a:r>
            <a:endParaRPr lang="zh-CN" altLang="en-US" dirty="0"/>
          </a:p>
        </p:txBody>
      </p:sp>
    </p:spTree>
    <p:extLst>
      <p:ext uri="{BB962C8B-B14F-4D97-AF65-F5344CB8AC3E}">
        <p14:creationId xmlns:p14="http://schemas.microsoft.com/office/powerpoint/2010/main" val="2169041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1.2   </a:t>
            </a:r>
            <a:r>
              <a:rPr lang="zh-CN" altLang="en-US" sz="1600" b="1" dirty="0" smtClean="0">
                <a:solidFill>
                  <a:schemeClr val="bg1"/>
                </a:solidFill>
                <a:latin typeface="微软雅黑" panose="020B0503020204020204" pitchFamily="34" charset="-122"/>
                <a:ea typeface="微软雅黑" panose="020B0503020204020204" pitchFamily="34" charset="-122"/>
              </a:rPr>
              <a:t>电工识图的基本知识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TextBox 8"/>
          <p:cNvSpPr txBox="1"/>
          <p:nvPr/>
        </p:nvSpPr>
        <p:spPr>
          <a:xfrm>
            <a:off x="947759" y="953816"/>
            <a:ext cx="4386241"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1.2.3  </a:t>
            </a:r>
            <a:r>
              <a:rPr lang="zh-CN" altLang="zh-CN" dirty="0" smtClean="0"/>
              <a:t>电气</a:t>
            </a:r>
            <a:r>
              <a:rPr lang="zh-CN" altLang="zh-CN" dirty="0"/>
              <a:t>图的常用器件</a:t>
            </a:r>
            <a:endParaRPr lang="en-US" altLang="zh-CN" dirty="0"/>
          </a:p>
        </p:txBody>
      </p:sp>
      <p:sp>
        <p:nvSpPr>
          <p:cNvPr id="2" name="矩形 1"/>
          <p:cNvSpPr/>
          <p:nvPr/>
        </p:nvSpPr>
        <p:spPr>
          <a:xfrm>
            <a:off x="915375" y="1562724"/>
            <a:ext cx="3877985" cy="442878"/>
          </a:xfrm>
          <a:prstGeom prst="rect">
            <a:avLst/>
          </a:prstGeom>
          <a:noFill/>
        </p:spPr>
        <p:txBody>
          <a:bodyPr wrap="square" rtlCol="0">
            <a:spAutoFit/>
          </a:bodyPr>
          <a:lstStyle/>
          <a:p>
            <a:pPr>
              <a:lnSpc>
                <a:spcPct val="150000"/>
              </a:lnSpc>
              <a:spcAft>
                <a:spcPts val="600"/>
              </a:spcAft>
            </a:pPr>
            <a:r>
              <a:rPr lang="zh-CN" altLang="zh-CN" dirty="0"/>
              <a:t>常用电气器件如图</a:t>
            </a:r>
            <a:r>
              <a:rPr lang="en-US" altLang="zh-CN" dirty="0"/>
              <a:t>2-1-27</a:t>
            </a:r>
            <a:r>
              <a:rPr lang="zh-CN" altLang="zh-CN" dirty="0"/>
              <a:t>所示。</a:t>
            </a:r>
          </a:p>
        </p:txBody>
      </p:sp>
      <p:pic>
        <p:nvPicPr>
          <p:cNvPr id="13" name="图片 12" descr="C:\Users\407_5\AppData\Roaming\Tencent\Users\532440458\QQ\WinTemp\RichOle\~7RWH3U1$FE_7XYCN`E9]42.png"/>
          <p:cNvPicPr/>
          <p:nvPr/>
        </p:nvPicPr>
        <p:blipFill>
          <a:blip r:embed="rId3">
            <a:extLst>
              <a:ext uri="{28A0092B-C50C-407E-A947-70E740481C1C}">
                <a14:useLocalDpi xmlns:a14="http://schemas.microsoft.com/office/drawing/2010/main" val="0"/>
              </a:ext>
            </a:extLst>
          </a:blip>
          <a:srcRect/>
          <a:stretch>
            <a:fillRect/>
          </a:stretch>
        </p:blipFill>
        <p:spPr bwMode="auto">
          <a:xfrm>
            <a:off x="947759" y="2187072"/>
            <a:ext cx="4803775" cy="3438525"/>
          </a:xfrm>
          <a:prstGeom prst="rect">
            <a:avLst/>
          </a:prstGeom>
          <a:noFill/>
          <a:ln>
            <a:noFill/>
          </a:ln>
        </p:spPr>
      </p:pic>
      <p:pic>
        <p:nvPicPr>
          <p:cNvPr id="14" name="图片 13" descr="C:\Users\407_5\AppData\Roaming\Tencent\Users\532440458\QQ\WinTemp\RichOle\[DJC1[GA5E0P)MFAFQX_5HX.png"/>
          <p:cNvPicPr/>
          <p:nvPr/>
        </p:nvPicPr>
        <p:blipFill>
          <a:blip r:embed="rId4">
            <a:extLst>
              <a:ext uri="{28A0092B-C50C-407E-A947-70E740481C1C}">
                <a14:useLocalDpi xmlns:a14="http://schemas.microsoft.com/office/drawing/2010/main" val="0"/>
              </a:ext>
            </a:extLst>
          </a:blip>
          <a:srcRect/>
          <a:stretch>
            <a:fillRect/>
          </a:stretch>
        </p:blipFill>
        <p:spPr bwMode="auto">
          <a:xfrm>
            <a:off x="6291115" y="2539611"/>
            <a:ext cx="4781550" cy="3085986"/>
          </a:xfrm>
          <a:prstGeom prst="rect">
            <a:avLst/>
          </a:prstGeom>
          <a:noFill/>
          <a:ln>
            <a:noFill/>
          </a:ln>
        </p:spPr>
      </p:pic>
    </p:spTree>
    <p:extLst>
      <p:ext uri="{BB962C8B-B14F-4D97-AF65-F5344CB8AC3E}">
        <p14:creationId xmlns:p14="http://schemas.microsoft.com/office/powerpoint/2010/main" val="1313801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1.2   </a:t>
            </a:r>
            <a:r>
              <a:rPr lang="zh-CN" altLang="en-US" sz="1600" b="1" dirty="0" smtClean="0">
                <a:solidFill>
                  <a:schemeClr val="bg1"/>
                </a:solidFill>
                <a:latin typeface="微软雅黑" panose="020B0503020204020204" pitchFamily="34" charset="-122"/>
                <a:ea typeface="微软雅黑" panose="020B0503020204020204" pitchFamily="34" charset="-122"/>
              </a:rPr>
              <a:t>电工识图的基本知识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10" name="图片 9" descr="C:\Users\407_5\AppData\Roaming\Tencent\Users\532440458\QQ\WinTemp\RichOle\2WFF5E@7QA(MPLJ]FV@%(~6.png"/>
          <p:cNvPicPr/>
          <p:nvPr/>
        </p:nvPicPr>
        <p:blipFill>
          <a:blip r:embed="rId3">
            <a:extLst>
              <a:ext uri="{28A0092B-C50C-407E-A947-70E740481C1C}">
                <a14:useLocalDpi xmlns:a14="http://schemas.microsoft.com/office/drawing/2010/main" val="0"/>
              </a:ext>
            </a:extLst>
          </a:blip>
          <a:srcRect/>
          <a:stretch>
            <a:fillRect/>
          </a:stretch>
        </p:blipFill>
        <p:spPr bwMode="auto">
          <a:xfrm>
            <a:off x="1152526" y="1697896"/>
            <a:ext cx="4981575" cy="3612515"/>
          </a:xfrm>
          <a:prstGeom prst="rect">
            <a:avLst/>
          </a:prstGeom>
          <a:noFill/>
          <a:ln>
            <a:noFill/>
          </a:ln>
        </p:spPr>
      </p:pic>
      <p:pic>
        <p:nvPicPr>
          <p:cNvPr id="11" name="图片 10" descr="C:\Users\407_5\AppData\Roaming\Tencent\Users\532440458\QQ\WinTemp\RichOle\2[98V1{)9DWA$}7]$2APP)G.png"/>
          <p:cNvPicPr/>
          <p:nvPr/>
        </p:nvPicPr>
        <p:blipFill>
          <a:blip r:embed="rId4">
            <a:extLst>
              <a:ext uri="{28A0092B-C50C-407E-A947-70E740481C1C}">
                <a14:useLocalDpi xmlns:a14="http://schemas.microsoft.com/office/drawing/2010/main" val="0"/>
              </a:ext>
            </a:extLst>
          </a:blip>
          <a:srcRect/>
          <a:stretch>
            <a:fillRect/>
          </a:stretch>
        </p:blipFill>
        <p:spPr bwMode="auto">
          <a:xfrm>
            <a:off x="6691383" y="1867692"/>
            <a:ext cx="4806175" cy="3629724"/>
          </a:xfrm>
          <a:prstGeom prst="rect">
            <a:avLst/>
          </a:prstGeom>
          <a:noFill/>
          <a:ln>
            <a:noFill/>
          </a:ln>
        </p:spPr>
      </p:pic>
      <p:sp>
        <p:nvSpPr>
          <p:cNvPr id="13" name="TextBox 8"/>
          <p:cNvSpPr txBox="1"/>
          <p:nvPr/>
        </p:nvSpPr>
        <p:spPr>
          <a:xfrm>
            <a:off x="947759" y="953816"/>
            <a:ext cx="4386241"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1.2.3  </a:t>
            </a:r>
            <a:r>
              <a:rPr lang="zh-CN" altLang="zh-CN" dirty="0" smtClean="0"/>
              <a:t>电气</a:t>
            </a:r>
            <a:r>
              <a:rPr lang="zh-CN" altLang="zh-CN" dirty="0"/>
              <a:t>图的常用器件</a:t>
            </a:r>
            <a:endParaRPr lang="en-US" altLang="zh-CN" dirty="0"/>
          </a:p>
        </p:txBody>
      </p:sp>
    </p:spTree>
    <p:extLst>
      <p:ext uri="{BB962C8B-B14F-4D97-AF65-F5344CB8AC3E}">
        <p14:creationId xmlns:p14="http://schemas.microsoft.com/office/powerpoint/2010/main" val="26202177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1.2   </a:t>
            </a:r>
            <a:r>
              <a:rPr lang="zh-CN" altLang="en-US" sz="1600" b="1" dirty="0" smtClean="0">
                <a:solidFill>
                  <a:schemeClr val="bg1"/>
                </a:solidFill>
                <a:latin typeface="微软雅黑" panose="020B0503020204020204" pitchFamily="34" charset="-122"/>
                <a:ea typeface="微软雅黑" panose="020B0503020204020204" pitchFamily="34" charset="-122"/>
              </a:rPr>
              <a:t>电工识图的基本知识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10" name="图片 9" descr="C:\Users\407_5\AppData\Roaming\Tencent\Users\532440458\QQ\WinTemp\RichOle\JBTSF087D))1%YA{$X$0UE2.png"/>
          <p:cNvPicPr/>
          <p:nvPr/>
        </p:nvPicPr>
        <p:blipFill>
          <a:blip r:embed="rId3">
            <a:extLst>
              <a:ext uri="{28A0092B-C50C-407E-A947-70E740481C1C}">
                <a14:useLocalDpi xmlns:a14="http://schemas.microsoft.com/office/drawing/2010/main" val="0"/>
              </a:ext>
            </a:extLst>
          </a:blip>
          <a:srcRect/>
          <a:stretch>
            <a:fillRect/>
          </a:stretch>
        </p:blipFill>
        <p:spPr bwMode="auto">
          <a:xfrm>
            <a:off x="645329" y="1708915"/>
            <a:ext cx="4991100" cy="3535114"/>
          </a:xfrm>
          <a:prstGeom prst="rect">
            <a:avLst/>
          </a:prstGeom>
          <a:noFill/>
          <a:ln>
            <a:noFill/>
          </a:ln>
        </p:spPr>
      </p:pic>
      <p:pic>
        <p:nvPicPr>
          <p:cNvPr id="11" name="图片 10" descr="C:\Users\407_5\AppData\Roaming\Tencent\Users\532440458\QQ\WinTemp\RichOle\QYQ~V[[ZRS3P8QVWVB114]G.png"/>
          <p:cNvPicPr/>
          <p:nvPr/>
        </p:nvPicPr>
        <p:blipFill>
          <a:blip r:embed="rId4">
            <a:extLst>
              <a:ext uri="{28A0092B-C50C-407E-A947-70E740481C1C}">
                <a14:useLocalDpi xmlns:a14="http://schemas.microsoft.com/office/drawing/2010/main" val="0"/>
              </a:ext>
            </a:extLst>
          </a:blip>
          <a:srcRect/>
          <a:stretch>
            <a:fillRect/>
          </a:stretch>
        </p:blipFill>
        <p:spPr bwMode="auto">
          <a:xfrm>
            <a:off x="6134101" y="1117732"/>
            <a:ext cx="4982845" cy="1447800"/>
          </a:xfrm>
          <a:prstGeom prst="rect">
            <a:avLst/>
          </a:prstGeom>
          <a:noFill/>
          <a:ln>
            <a:noFill/>
          </a:ln>
        </p:spPr>
      </p:pic>
      <p:pic>
        <p:nvPicPr>
          <p:cNvPr id="13" name="图片 12" descr="C:\Users\407_5\AppData\Roaming\Tencent\Users\532440458\QQ\WinTemp\RichOle\5D6HURTAG6G{E906YINZE$5.png"/>
          <p:cNvPicPr/>
          <p:nvPr/>
        </p:nvPicPr>
        <p:blipFill>
          <a:blip r:embed="rId5">
            <a:extLst>
              <a:ext uri="{28A0092B-C50C-407E-A947-70E740481C1C}">
                <a14:useLocalDpi xmlns:a14="http://schemas.microsoft.com/office/drawing/2010/main" val="0"/>
              </a:ext>
            </a:extLst>
          </a:blip>
          <a:srcRect/>
          <a:stretch>
            <a:fillRect/>
          </a:stretch>
        </p:blipFill>
        <p:spPr bwMode="auto">
          <a:xfrm>
            <a:off x="5874096" y="2764275"/>
            <a:ext cx="5429210" cy="3559407"/>
          </a:xfrm>
          <a:prstGeom prst="rect">
            <a:avLst/>
          </a:prstGeom>
          <a:noFill/>
          <a:ln>
            <a:noFill/>
          </a:ln>
        </p:spPr>
      </p:pic>
      <p:sp>
        <p:nvSpPr>
          <p:cNvPr id="14" name="TextBox 8"/>
          <p:cNvSpPr txBox="1"/>
          <p:nvPr/>
        </p:nvSpPr>
        <p:spPr>
          <a:xfrm>
            <a:off x="947759" y="953816"/>
            <a:ext cx="4386241"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1.2.3  </a:t>
            </a:r>
            <a:r>
              <a:rPr lang="zh-CN" altLang="zh-CN" dirty="0" smtClean="0"/>
              <a:t>电气</a:t>
            </a:r>
            <a:r>
              <a:rPr lang="zh-CN" altLang="zh-CN" dirty="0"/>
              <a:t>图的常用器件</a:t>
            </a:r>
            <a:endParaRPr lang="en-US" altLang="zh-CN" dirty="0"/>
          </a:p>
        </p:txBody>
      </p:sp>
    </p:spTree>
    <p:extLst>
      <p:ext uri="{BB962C8B-B14F-4D97-AF65-F5344CB8AC3E}">
        <p14:creationId xmlns:p14="http://schemas.microsoft.com/office/powerpoint/2010/main" val="4210338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1077218"/>
          </a:xfrm>
          <a:prstGeom prst="rect">
            <a:avLst/>
          </a:prstGeom>
        </p:spPr>
        <p:txBody>
          <a:bodyPr wrap="square">
            <a:spAutoFit/>
          </a:bodyPr>
          <a:lstStyle/>
          <a:p>
            <a:pPr marL="285750" indent="-285750">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电气</a:t>
            </a:r>
            <a:r>
              <a:rPr lang="zh-CN" altLang="en-US" b="1" dirty="0">
                <a:solidFill>
                  <a:schemeClr val="bg1"/>
                </a:solidFill>
                <a:latin typeface="微软雅黑" panose="020B0503020204020204" pitchFamily="34" charset="-122"/>
                <a:ea typeface="微软雅黑" panose="020B0503020204020204" pitchFamily="34" charset="-122"/>
              </a:rPr>
              <a:t>工程系统图的识读</a:t>
            </a:r>
            <a:endParaRPr lang="en-US" altLang="zh-CN" b="1" dirty="0">
              <a:solidFill>
                <a:schemeClr val="bg1"/>
              </a:solidFill>
              <a:latin typeface="微软雅黑" panose="020B0503020204020204" pitchFamily="34" charset="-122"/>
              <a:ea typeface="微软雅黑" panose="020B0503020204020204" pitchFamily="34" charset="-122"/>
            </a:endParaRPr>
          </a:p>
          <a:p>
            <a:pPr marL="285750" indent="-285750">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电气</a:t>
            </a:r>
            <a:r>
              <a:rPr lang="zh-CN" altLang="en-US" b="1" dirty="0">
                <a:solidFill>
                  <a:schemeClr val="bg1"/>
                </a:solidFill>
                <a:latin typeface="微软雅黑" panose="020B0503020204020204" pitchFamily="34" charset="-122"/>
                <a:ea typeface="微软雅黑" panose="020B0503020204020204" pitchFamily="34" charset="-122"/>
              </a:rPr>
              <a:t>施工图设计</a:t>
            </a:r>
            <a:endParaRPr lang="en-US" altLang="zh-CN" b="1" dirty="0">
              <a:solidFill>
                <a:schemeClr val="bg1"/>
              </a:solidFill>
              <a:latin typeface="微软雅黑" panose="020B0503020204020204" pitchFamily="34" charset="-122"/>
              <a:ea typeface="微软雅黑" panose="020B0503020204020204" pitchFamily="34" charset="-122"/>
            </a:endParaRPr>
          </a:p>
          <a:p>
            <a:pPr marL="285750" indent="-285750">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照明</a:t>
            </a:r>
            <a:r>
              <a:rPr lang="zh-CN" altLang="en-US" b="1" dirty="0">
                <a:solidFill>
                  <a:schemeClr val="bg1"/>
                </a:solidFill>
                <a:latin typeface="微软雅黑" panose="020B0503020204020204" pitchFamily="34" charset="-122"/>
                <a:ea typeface="微软雅黑" panose="020B0503020204020204" pitchFamily="34" charset="-122"/>
              </a:rPr>
              <a:t>配电系统图</a:t>
            </a:r>
            <a:endParaRPr lang="zh-CN" altLang="zh-CN"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a:t>
            </a:r>
            <a:r>
              <a:rPr lang="zh-CN" altLang="zh-CN" sz="1600" b="1" dirty="0" smtClean="0">
                <a:solidFill>
                  <a:schemeClr val="bg1"/>
                </a:solidFill>
                <a:latin typeface="微软雅黑" panose="020B0503020204020204" pitchFamily="34" charset="-122"/>
                <a:ea typeface="微软雅黑" panose="020B0503020204020204" pitchFamily="34" charset="-122"/>
              </a:rPr>
              <a:t>建筑</a:t>
            </a:r>
            <a:r>
              <a:rPr lang="zh-CN" altLang="zh-CN" sz="1600" b="1" dirty="0">
                <a:solidFill>
                  <a:schemeClr val="bg1"/>
                </a:solidFill>
                <a:latin typeface="微软雅黑" panose="020B0503020204020204" pitchFamily="34" charset="-122"/>
                <a:ea typeface="微软雅黑" panose="020B0503020204020204" pitchFamily="34" charset="-122"/>
              </a:rPr>
              <a:t>电气施工图识</a:t>
            </a:r>
            <a:r>
              <a:rPr lang="zh-CN" altLang="zh-CN" sz="1600" b="1" dirty="0">
                <a:solidFill>
                  <a:schemeClr val="bg1"/>
                </a:solidFill>
                <a:latin typeface="微软雅黑" panose="020B0503020204020204" pitchFamily="34" charset="-122"/>
                <a:ea typeface="微软雅黑" panose="020B0503020204020204" pitchFamily="34" charset="-122"/>
              </a:rPr>
              <a:t>读</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810503" y="1409019"/>
            <a:ext cx="5847473" cy="4939814"/>
          </a:xfrm>
          <a:prstGeom prst="rect">
            <a:avLst/>
          </a:prstGeom>
          <a:noFill/>
        </p:spPr>
        <p:txBody>
          <a:bodyPr wrap="square" rtlCol="0">
            <a:spAutoFit/>
          </a:bodyPr>
          <a:lstStyle/>
          <a:p>
            <a:pPr indent="457200">
              <a:lnSpc>
                <a:spcPct val="150000"/>
              </a:lnSpc>
              <a:spcAft>
                <a:spcPts val="600"/>
              </a:spcAft>
            </a:pPr>
            <a:r>
              <a:rPr altLang="zh-CN" dirty="0">
                <a:sym typeface="+mn-ea"/>
              </a:rPr>
              <a:t>常用电线：</a:t>
            </a:r>
          </a:p>
          <a:p>
            <a:pPr indent="457200">
              <a:lnSpc>
                <a:spcPct val="150000"/>
              </a:lnSpc>
              <a:spcAft>
                <a:spcPts val="600"/>
              </a:spcAft>
            </a:pPr>
            <a:r>
              <a:rPr altLang="zh-CN" dirty="0">
                <a:sym typeface="+mn-ea"/>
              </a:rPr>
              <a:t>裸导线：一般为架空线路的主体，输送电能。</a:t>
            </a:r>
          </a:p>
          <a:p>
            <a:pPr indent="457200">
              <a:lnSpc>
                <a:spcPct val="150000"/>
              </a:lnSpc>
              <a:spcAft>
                <a:spcPts val="600"/>
              </a:spcAft>
            </a:pPr>
            <a:r>
              <a:rPr altLang="zh-CN" dirty="0">
                <a:sym typeface="+mn-ea"/>
              </a:rPr>
              <a:t>裸单线：TY铜质圆单线  LY铝质圆单线。</a:t>
            </a:r>
          </a:p>
          <a:p>
            <a:pPr indent="457200">
              <a:lnSpc>
                <a:spcPct val="150000"/>
              </a:lnSpc>
              <a:spcAft>
                <a:spcPts val="600"/>
              </a:spcAft>
            </a:pPr>
            <a:r>
              <a:rPr altLang="zh-CN" dirty="0">
                <a:sym typeface="+mn-ea"/>
              </a:rPr>
              <a:t>裸绞线：TJ铜绞线      LJ铝绞线  LGJ钢芯铝绞线。</a:t>
            </a:r>
          </a:p>
          <a:p>
            <a:pPr indent="457200">
              <a:lnSpc>
                <a:spcPct val="150000"/>
              </a:lnSpc>
              <a:spcAft>
                <a:spcPts val="600"/>
              </a:spcAft>
            </a:pPr>
            <a:r>
              <a:rPr altLang="zh-CN" dirty="0">
                <a:sym typeface="+mn-ea"/>
              </a:rPr>
              <a:t>绝缘电线</a:t>
            </a:r>
          </a:p>
          <a:p>
            <a:pPr indent="457200">
              <a:lnSpc>
                <a:spcPct val="150000"/>
              </a:lnSpc>
              <a:spcAft>
                <a:spcPts val="600"/>
              </a:spcAft>
            </a:pPr>
            <a:r>
              <a:rPr altLang="zh-CN" dirty="0">
                <a:sym typeface="+mn-ea"/>
              </a:rPr>
              <a:t>电线标称截面(mm2)。</a:t>
            </a:r>
          </a:p>
          <a:p>
            <a:pPr indent="457200">
              <a:lnSpc>
                <a:spcPct val="150000"/>
              </a:lnSpc>
              <a:spcAft>
                <a:spcPts val="600"/>
              </a:spcAft>
            </a:pPr>
            <a:r>
              <a:rPr altLang="zh-CN" dirty="0">
                <a:sym typeface="+mn-ea"/>
              </a:rPr>
              <a:t>绝缘材料(V为聚氯乙烯塑料绝缘，X为橡胶绝缘)。</a:t>
            </a:r>
          </a:p>
          <a:p>
            <a:pPr indent="457200">
              <a:lnSpc>
                <a:spcPct val="150000"/>
              </a:lnSpc>
              <a:spcAft>
                <a:spcPts val="600"/>
              </a:spcAft>
            </a:pPr>
            <a:r>
              <a:rPr altLang="zh-CN" dirty="0">
                <a:sym typeface="+mn-ea"/>
              </a:rPr>
              <a:t>导体材料(L为铝芯，铜芯省略)。</a:t>
            </a:r>
          </a:p>
          <a:p>
            <a:pPr indent="457200">
              <a:lnSpc>
                <a:spcPct val="150000"/>
              </a:lnSpc>
              <a:spcAft>
                <a:spcPts val="600"/>
              </a:spcAft>
            </a:pPr>
            <a:r>
              <a:rPr altLang="zh-CN" dirty="0">
                <a:sym typeface="+mn-ea"/>
              </a:rPr>
              <a:t>表示布线用的电线。</a:t>
            </a:r>
          </a:p>
          <a:p>
            <a:pPr indent="457200">
              <a:lnSpc>
                <a:spcPct val="150000"/>
              </a:lnSpc>
              <a:spcAft>
                <a:spcPts val="600"/>
              </a:spcAft>
            </a:pPr>
            <a:r>
              <a:rPr altLang="zh-CN" dirty="0">
                <a:sym typeface="+mn-ea"/>
              </a:rPr>
              <a:t>导线的性能 (</a:t>
            </a:r>
            <a:r>
              <a:rPr altLang="zh-CN" dirty="0" err="1">
                <a:sym typeface="+mn-ea"/>
              </a:rPr>
              <a:t>ZR：表示阻燃，NH表示耐火</a:t>
            </a:r>
            <a:r>
              <a:rPr altLang="zh-CN" dirty="0" smtClean="0">
                <a:sym typeface="+mn-ea"/>
              </a:rPr>
              <a:t>)。</a:t>
            </a:r>
            <a:endParaRPr altLang="zh-CN" dirty="0">
              <a:sym typeface="+mn-ea"/>
            </a:endParaRPr>
          </a:p>
        </p:txBody>
      </p:sp>
      <p:sp>
        <p:nvSpPr>
          <p:cNvPr id="11" name="文本框 10"/>
          <p:cNvSpPr txBox="1"/>
          <p:nvPr/>
        </p:nvSpPr>
        <p:spPr>
          <a:xfrm>
            <a:off x="947759" y="855021"/>
            <a:ext cx="2379946"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基础</a:t>
            </a:r>
            <a:r>
              <a:rPr lang="zh-CN" altLang="en-US" dirty="0"/>
              <a:t>知识</a:t>
            </a: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8"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58356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a:t>
            </a:r>
            <a:r>
              <a:rPr lang="zh-CN" altLang="en-US" sz="1600" b="1" dirty="0">
                <a:solidFill>
                  <a:schemeClr val="bg1"/>
                </a:solidFill>
                <a:latin typeface="微软雅黑" panose="020B0503020204020204" pitchFamily="34" charset="-122"/>
                <a:ea typeface="微软雅黑" panose="020B0503020204020204" pitchFamily="34" charset="-122"/>
              </a:rPr>
              <a:t>基础</a:t>
            </a:r>
            <a:r>
              <a:rPr lang="zh-CN" altLang="zh-CN" sz="1600" b="1" dirty="0">
                <a:solidFill>
                  <a:schemeClr val="bg1"/>
                </a:solidFill>
                <a:latin typeface="微软雅黑" panose="020B0503020204020204" pitchFamily="34" charset="-122"/>
                <a:ea typeface="微软雅黑" panose="020B0503020204020204" pitchFamily="34" charset="-122"/>
              </a:rPr>
              <a:t>知识</a:t>
            </a:r>
            <a:endParaRPr lang="en-US" altLang="zh-CN" sz="1600" b="1" dirty="0">
              <a:solidFill>
                <a:schemeClr val="bg1"/>
              </a:solidFill>
              <a:latin typeface="微软雅黑" panose="020B0503020204020204" pitchFamily="34" charset="-122"/>
              <a:ea typeface="微软雅黑" panose="020B0503020204020204"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947759" y="1409019"/>
            <a:ext cx="5052954" cy="3954929"/>
          </a:xfrm>
          <a:prstGeom prst="rect">
            <a:avLst/>
          </a:prstGeom>
        </p:spPr>
        <p:txBody>
          <a:bodyPr wrap="square">
            <a:spAutoFit/>
          </a:bodyPr>
          <a:lstStyle/>
          <a:p>
            <a:pPr indent="457200">
              <a:lnSpc>
                <a:spcPct val="150000"/>
              </a:lnSpc>
              <a:spcAft>
                <a:spcPts val="600"/>
              </a:spcAft>
            </a:pPr>
            <a:r>
              <a:rPr lang="en-US" altLang="zh-CN" dirty="0">
                <a:sym typeface="+mn-ea"/>
              </a:rPr>
              <a:t>BV</a:t>
            </a:r>
            <a:r>
              <a:rPr lang="zh-CN" altLang="en-US" dirty="0">
                <a:sym typeface="+mn-ea"/>
              </a:rPr>
              <a:t>：铜芯塑料绝缘线。</a:t>
            </a:r>
          </a:p>
          <a:p>
            <a:pPr indent="457200">
              <a:lnSpc>
                <a:spcPct val="150000"/>
              </a:lnSpc>
              <a:spcAft>
                <a:spcPts val="600"/>
              </a:spcAft>
            </a:pPr>
            <a:r>
              <a:rPr lang="en-US" altLang="zh-CN" dirty="0">
                <a:sym typeface="+mn-ea"/>
              </a:rPr>
              <a:t>BX</a:t>
            </a:r>
            <a:r>
              <a:rPr lang="zh-CN" altLang="en-US" dirty="0">
                <a:sym typeface="+mn-ea"/>
              </a:rPr>
              <a:t>：铜芯橡胶绝缘线。</a:t>
            </a:r>
          </a:p>
          <a:p>
            <a:pPr indent="457200">
              <a:lnSpc>
                <a:spcPct val="150000"/>
              </a:lnSpc>
              <a:spcAft>
                <a:spcPts val="600"/>
              </a:spcAft>
            </a:pPr>
            <a:r>
              <a:rPr lang="en-US" altLang="zh-CN" dirty="0">
                <a:sym typeface="+mn-ea"/>
              </a:rPr>
              <a:t>BLV</a:t>
            </a:r>
            <a:r>
              <a:rPr lang="zh-CN" altLang="en-US" dirty="0">
                <a:sym typeface="+mn-ea"/>
              </a:rPr>
              <a:t>：铝芯塑料绝缘线。</a:t>
            </a:r>
          </a:p>
          <a:p>
            <a:pPr indent="457200">
              <a:lnSpc>
                <a:spcPct val="150000"/>
              </a:lnSpc>
              <a:spcAft>
                <a:spcPts val="600"/>
              </a:spcAft>
            </a:pPr>
            <a:r>
              <a:rPr lang="en-US" altLang="zh-CN" dirty="0">
                <a:sym typeface="+mn-ea"/>
              </a:rPr>
              <a:t>BVV</a:t>
            </a:r>
            <a:r>
              <a:rPr lang="zh-CN" altLang="en-US" dirty="0">
                <a:sym typeface="+mn-ea"/>
              </a:rPr>
              <a:t>：铜芯塑料绝缘护套线 。</a:t>
            </a:r>
          </a:p>
          <a:p>
            <a:pPr indent="457200">
              <a:lnSpc>
                <a:spcPct val="150000"/>
              </a:lnSpc>
              <a:spcAft>
                <a:spcPts val="600"/>
              </a:spcAft>
            </a:pPr>
            <a:r>
              <a:rPr lang="en-US" altLang="zh-CN" dirty="0">
                <a:sym typeface="+mn-ea"/>
              </a:rPr>
              <a:t>BLVV</a:t>
            </a:r>
            <a:r>
              <a:rPr lang="zh-CN" altLang="en-US" dirty="0">
                <a:sym typeface="+mn-ea"/>
              </a:rPr>
              <a:t>：铝芯塑料绝缘护套线。</a:t>
            </a:r>
          </a:p>
          <a:p>
            <a:pPr indent="457200">
              <a:lnSpc>
                <a:spcPct val="150000"/>
              </a:lnSpc>
              <a:spcAft>
                <a:spcPts val="600"/>
              </a:spcAft>
            </a:pPr>
            <a:r>
              <a:rPr lang="zh-CN" altLang="en-US" dirty="0">
                <a:sym typeface="+mn-ea"/>
              </a:rPr>
              <a:t>电缆：多芯导线</a:t>
            </a:r>
          </a:p>
          <a:p>
            <a:pPr indent="457200">
              <a:lnSpc>
                <a:spcPct val="150000"/>
              </a:lnSpc>
              <a:spcAft>
                <a:spcPts val="600"/>
              </a:spcAft>
            </a:pPr>
            <a:r>
              <a:rPr lang="zh-CN" altLang="en-US" dirty="0">
                <a:sym typeface="+mn-ea"/>
              </a:rPr>
              <a:t>在电路中起着输送和分配电能的作用。</a:t>
            </a:r>
          </a:p>
          <a:p>
            <a:pPr indent="457200">
              <a:lnSpc>
                <a:spcPct val="150000"/>
              </a:lnSpc>
              <a:spcAft>
                <a:spcPts val="600"/>
              </a:spcAft>
            </a:pPr>
            <a:r>
              <a:rPr lang="zh-CN" altLang="en-US" dirty="0">
                <a:sym typeface="+mn-ea"/>
              </a:rPr>
              <a:t>电缆的组成：线芯、绝缘层、保护层。</a:t>
            </a:r>
            <a:endParaRPr lang="zh-CN" altLang="en-US" dirty="0">
              <a:sym typeface="+mn-ea"/>
            </a:endParaRPr>
          </a:p>
        </p:txBody>
      </p:sp>
      <p:sp>
        <p:nvSpPr>
          <p:cNvPr id="13" name="文本框 12"/>
          <p:cNvSpPr txBox="1"/>
          <p:nvPr/>
        </p:nvSpPr>
        <p:spPr>
          <a:xfrm>
            <a:off x="947759" y="855021"/>
            <a:ext cx="2379946"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基础</a:t>
            </a:r>
            <a:r>
              <a:rPr lang="zh-CN" altLang="en-US" dirty="0"/>
              <a:t>知识</a:t>
            </a: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文本框 11"/>
          <p:cNvSpPr txBox="1"/>
          <p:nvPr/>
        </p:nvSpPr>
        <p:spPr>
          <a:xfrm>
            <a:off x="947759" y="855021"/>
            <a:ext cx="2379946"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基础</a:t>
            </a:r>
            <a:r>
              <a:rPr lang="zh-CN" altLang="en-US" dirty="0"/>
              <a:t>知识</a:t>
            </a:r>
          </a:p>
        </p:txBody>
      </p:sp>
      <p:sp>
        <p:nvSpPr>
          <p:cNvPr id="13" name="矩形 12"/>
          <p:cNvSpPr/>
          <p:nvPr/>
        </p:nvSpPr>
        <p:spPr>
          <a:xfrm>
            <a:off x="904969" y="1457533"/>
            <a:ext cx="7512050" cy="4785926"/>
          </a:xfrm>
          <a:prstGeom prst="rect">
            <a:avLst/>
          </a:prstGeom>
        </p:spPr>
        <p:txBody>
          <a:bodyPr>
            <a:spAutoFit/>
          </a:bodyPr>
          <a:lstStyle/>
          <a:p>
            <a:pPr indent="457200">
              <a:lnSpc>
                <a:spcPct val="150000"/>
              </a:lnSpc>
              <a:spcAft>
                <a:spcPts val="600"/>
              </a:spcAft>
            </a:pPr>
            <a:r>
              <a:rPr altLang="zh-CN" dirty="0" err="1">
                <a:sym typeface="+mn-ea"/>
              </a:rPr>
              <a:t>电缆按用途可分为</a:t>
            </a:r>
            <a:r>
              <a:rPr altLang="zh-CN" dirty="0" smtClean="0">
                <a:sym typeface="+mn-ea"/>
              </a:rPr>
              <a:t>：</a:t>
            </a:r>
            <a:endParaRPr altLang="zh-CN" dirty="0">
              <a:sym typeface="+mn-ea"/>
            </a:endParaRPr>
          </a:p>
          <a:p>
            <a:pPr indent="457200">
              <a:lnSpc>
                <a:spcPct val="150000"/>
              </a:lnSpc>
              <a:spcAft>
                <a:spcPts val="600"/>
              </a:spcAft>
            </a:pPr>
            <a:r>
              <a:rPr altLang="zh-CN" dirty="0">
                <a:sym typeface="+mn-ea"/>
              </a:rPr>
              <a:t>（1）电力电缆：用来输送和分配大功率电能。</a:t>
            </a:r>
          </a:p>
          <a:p>
            <a:pPr indent="457200">
              <a:lnSpc>
                <a:spcPct val="150000"/>
              </a:lnSpc>
              <a:spcAft>
                <a:spcPts val="600"/>
              </a:spcAft>
            </a:pPr>
            <a:r>
              <a:rPr altLang="zh-CN" dirty="0">
                <a:sym typeface="+mn-ea"/>
              </a:rPr>
              <a:t>a、聚氯乙烯绝缘（VV）聚氯乙烯护套电力电缆（VLV）。</a:t>
            </a:r>
          </a:p>
          <a:p>
            <a:pPr indent="457200">
              <a:lnSpc>
                <a:spcPct val="150000"/>
              </a:lnSpc>
              <a:spcAft>
                <a:spcPts val="600"/>
              </a:spcAft>
            </a:pPr>
            <a:r>
              <a:rPr altLang="zh-CN" dirty="0">
                <a:sym typeface="+mn-ea"/>
              </a:rPr>
              <a:t>例：VV22 - 4×120+1×50</a:t>
            </a:r>
          </a:p>
          <a:p>
            <a:pPr indent="457200">
              <a:lnSpc>
                <a:spcPct val="150000"/>
              </a:lnSpc>
              <a:spcAft>
                <a:spcPts val="600"/>
              </a:spcAft>
            </a:pPr>
            <a:r>
              <a:rPr altLang="zh-CN" dirty="0">
                <a:sym typeface="+mn-ea"/>
              </a:rPr>
              <a:t>表示4根截面为120mm2和1根截面为50mm2的铜芯聚氯乙烯绝缘，钢带铠装聚氯乙烯护套五芯电力电缆。 </a:t>
            </a:r>
          </a:p>
          <a:p>
            <a:pPr indent="457200">
              <a:lnSpc>
                <a:spcPct val="150000"/>
              </a:lnSpc>
              <a:spcAft>
                <a:spcPts val="600"/>
              </a:spcAft>
            </a:pPr>
            <a:r>
              <a:rPr altLang="zh-CN" dirty="0">
                <a:sym typeface="+mn-ea"/>
              </a:rPr>
              <a:t>b、交联聚乙烯绝缘（YJV）聚氯乙烯护套电力电缆（YJLV）。</a:t>
            </a:r>
          </a:p>
          <a:p>
            <a:pPr indent="457200">
              <a:lnSpc>
                <a:spcPct val="150000"/>
              </a:lnSpc>
              <a:spcAft>
                <a:spcPts val="600"/>
              </a:spcAft>
            </a:pPr>
            <a:r>
              <a:rPr altLang="zh-CN" dirty="0">
                <a:sym typeface="+mn-ea"/>
              </a:rPr>
              <a:t>例：YJV22 - 4×120</a:t>
            </a:r>
          </a:p>
          <a:p>
            <a:pPr indent="457200">
              <a:lnSpc>
                <a:spcPct val="150000"/>
              </a:lnSpc>
              <a:spcAft>
                <a:spcPts val="600"/>
              </a:spcAft>
            </a:pPr>
            <a:r>
              <a:rPr altLang="zh-CN" dirty="0">
                <a:sym typeface="+mn-ea"/>
              </a:rPr>
              <a:t>表示4根截面为120mm2的铜芯交联聚乙烯绝缘，钢带铠装聚氯乙烯护</a:t>
            </a:r>
            <a:r>
              <a:rPr lang="en-US" dirty="0">
                <a:sym typeface="+mn-ea"/>
              </a:rPr>
              <a:t>	                                   </a:t>
            </a:r>
            <a:r>
              <a:rPr altLang="zh-CN" dirty="0">
                <a:sym typeface="+mn-ea"/>
              </a:rPr>
              <a:t>套四芯电力电缆。 </a:t>
            </a:r>
          </a:p>
        </p:txBody>
      </p:sp>
      <p:sp>
        <p:nvSpPr>
          <p:cNvPr id="14"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a:t>
            </a:r>
            <a:r>
              <a:rPr lang="zh-CN" altLang="zh-CN" sz="1600" b="1" dirty="0" smtClean="0">
                <a:solidFill>
                  <a:schemeClr val="bg1"/>
                </a:solidFill>
                <a:latin typeface="微软雅黑" panose="020B0503020204020204" pitchFamily="34" charset="-122"/>
                <a:ea typeface="微软雅黑" panose="020B0503020204020204" pitchFamily="34" charset="-122"/>
              </a:rPr>
              <a:t>建筑</a:t>
            </a:r>
            <a:r>
              <a:rPr lang="zh-CN" altLang="zh-CN" sz="1600" b="1" dirty="0">
                <a:solidFill>
                  <a:schemeClr val="bg1"/>
                </a:solidFill>
                <a:latin typeface="微软雅黑" panose="020B0503020204020204" pitchFamily="34" charset="-122"/>
                <a:ea typeface="微软雅黑" panose="020B0503020204020204" pitchFamily="34" charset="-122"/>
              </a:rPr>
              <a:t>电气施工图识</a:t>
            </a:r>
            <a:r>
              <a:rPr lang="zh-CN" altLang="zh-CN" sz="1600" b="1" dirty="0">
                <a:solidFill>
                  <a:schemeClr val="bg1"/>
                </a:solidFill>
                <a:latin typeface="微软雅黑" panose="020B0503020204020204" pitchFamily="34" charset="-122"/>
                <a:ea typeface="微软雅黑" panose="020B0503020204020204" pitchFamily="34" charset="-122"/>
              </a:rPr>
              <a:t>读</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15"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9"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0"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文本框 12"/>
          <p:cNvSpPr txBox="1"/>
          <p:nvPr/>
        </p:nvSpPr>
        <p:spPr>
          <a:xfrm>
            <a:off x="947759" y="855021"/>
            <a:ext cx="2379946"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基础</a:t>
            </a:r>
            <a:r>
              <a:rPr lang="zh-CN" altLang="en-US" dirty="0"/>
              <a:t>知识</a:t>
            </a:r>
          </a:p>
        </p:txBody>
      </p:sp>
      <p:sp>
        <p:nvSpPr>
          <p:cNvPr id="14" name="矩形 13"/>
          <p:cNvSpPr/>
          <p:nvPr/>
        </p:nvSpPr>
        <p:spPr>
          <a:xfrm>
            <a:off x="896073" y="1459336"/>
            <a:ext cx="4515485" cy="5432256"/>
          </a:xfrm>
          <a:prstGeom prst="rect">
            <a:avLst/>
          </a:prstGeom>
        </p:spPr>
        <p:txBody>
          <a:bodyPr>
            <a:spAutoFit/>
          </a:bodyPr>
          <a:lstStyle/>
          <a:p>
            <a:pPr indent="457200">
              <a:lnSpc>
                <a:spcPct val="150000"/>
              </a:lnSpc>
              <a:spcAft>
                <a:spcPts val="600"/>
              </a:spcAft>
            </a:pPr>
            <a:r>
              <a:rPr altLang="zh-CN" dirty="0" err="1">
                <a:sym typeface="+mn-ea"/>
              </a:rPr>
              <a:t>电缆按用途可分为</a:t>
            </a:r>
            <a:r>
              <a:rPr altLang="zh-CN" dirty="0" smtClean="0">
                <a:sym typeface="+mn-ea"/>
              </a:rPr>
              <a:t>：</a:t>
            </a:r>
            <a:endParaRPr altLang="zh-CN" dirty="0">
              <a:sym typeface="+mn-ea"/>
            </a:endParaRPr>
          </a:p>
          <a:p>
            <a:pPr indent="457200">
              <a:lnSpc>
                <a:spcPct val="150000"/>
              </a:lnSpc>
              <a:spcAft>
                <a:spcPts val="600"/>
              </a:spcAft>
            </a:pPr>
            <a:r>
              <a:rPr altLang="zh-CN" dirty="0">
                <a:sym typeface="+mn-ea"/>
              </a:rPr>
              <a:t>（2）控制电缆：用于传输控制电流。</a:t>
            </a:r>
          </a:p>
          <a:p>
            <a:pPr indent="457200">
              <a:lnSpc>
                <a:spcPct val="150000"/>
              </a:lnSpc>
              <a:spcAft>
                <a:spcPts val="600"/>
              </a:spcAft>
            </a:pPr>
            <a:r>
              <a:rPr altLang="zh-CN" dirty="0">
                <a:sym typeface="+mn-ea"/>
              </a:rPr>
              <a:t>常用控制电缆：KVV、KVLV。 </a:t>
            </a:r>
            <a:endParaRPr lang="en-US" altLang="zh-CN" dirty="0">
              <a:sym typeface="+mn-ea"/>
            </a:endParaRPr>
          </a:p>
          <a:p>
            <a:pPr indent="457200">
              <a:lnSpc>
                <a:spcPct val="150000"/>
              </a:lnSpc>
              <a:spcAft>
                <a:spcPts val="600"/>
              </a:spcAft>
            </a:pPr>
            <a:r>
              <a:rPr lang="zh-CN" altLang="en-US" dirty="0">
                <a:sym typeface="+mn-ea"/>
              </a:rPr>
              <a:t>（</a:t>
            </a:r>
            <a:r>
              <a:rPr lang="en-US" altLang="zh-CN" dirty="0">
                <a:sym typeface="+mn-ea"/>
              </a:rPr>
              <a:t>3</a:t>
            </a:r>
            <a:r>
              <a:rPr lang="zh-CN" altLang="en-US" dirty="0">
                <a:sym typeface="+mn-ea"/>
              </a:rPr>
              <a:t>）通信电缆：用于传输信号和数据。</a:t>
            </a:r>
          </a:p>
          <a:p>
            <a:pPr indent="457200">
              <a:lnSpc>
                <a:spcPct val="150000"/>
              </a:lnSpc>
              <a:spcAft>
                <a:spcPts val="600"/>
              </a:spcAft>
            </a:pPr>
            <a:r>
              <a:rPr lang="zh-CN" altLang="en-US" dirty="0">
                <a:sym typeface="+mn-ea"/>
              </a:rPr>
              <a:t>① 电话电缆： </a:t>
            </a:r>
            <a:r>
              <a:rPr lang="en-US" altLang="zh-CN" dirty="0">
                <a:sym typeface="+mn-ea"/>
              </a:rPr>
              <a:t>HYY</a:t>
            </a:r>
            <a:r>
              <a:rPr lang="zh-CN" altLang="en-US" dirty="0">
                <a:sym typeface="+mn-ea"/>
              </a:rPr>
              <a:t>、</a:t>
            </a:r>
            <a:r>
              <a:rPr lang="en-US" altLang="zh-CN" dirty="0">
                <a:sym typeface="+mn-ea"/>
              </a:rPr>
              <a:t>HYV</a:t>
            </a:r>
            <a:r>
              <a:rPr lang="zh-CN" altLang="en-US" dirty="0">
                <a:sym typeface="+mn-ea"/>
              </a:rPr>
              <a:t>。</a:t>
            </a:r>
          </a:p>
          <a:p>
            <a:pPr indent="457200">
              <a:lnSpc>
                <a:spcPct val="150000"/>
              </a:lnSpc>
              <a:spcAft>
                <a:spcPts val="600"/>
              </a:spcAft>
            </a:pPr>
            <a:r>
              <a:rPr lang="zh-CN" altLang="en-US" dirty="0">
                <a:sym typeface="+mn-ea"/>
              </a:rPr>
              <a:t>② 同轴射频电缆： </a:t>
            </a:r>
            <a:r>
              <a:rPr lang="en-US" altLang="zh-CN" dirty="0">
                <a:sym typeface="+mn-ea"/>
              </a:rPr>
              <a:t>STV-75-4</a:t>
            </a:r>
            <a:r>
              <a:rPr lang="zh-CN" altLang="en-US" dirty="0">
                <a:sym typeface="+mn-ea"/>
              </a:rPr>
              <a:t>。</a:t>
            </a:r>
          </a:p>
          <a:p>
            <a:pPr indent="457200">
              <a:lnSpc>
                <a:spcPct val="150000"/>
              </a:lnSpc>
              <a:spcAft>
                <a:spcPts val="600"/>
              </a:spcAft>
            </a:pPr>
            <a:r>
              <a:rPr lang="zh-CN" altLang="en-US" dirty="0">
                <a:sym typeface="+mn-ea"/>
              </a:rPr>
              <a:t>电缆按绝缘层可分为：</a:t>
            </a:r>
          </a:p>
          <a:p>
            <a:pPr indent="457200">
              <a:lnSpc>
                <a:spcPct val="150000"/>
              </a:lnSpc>
              <a:spcAft>
                <a:spcPts val="600"/>
              </a:spcAft>
            </a:pPr>
            <a:r>
              <a:rPr lang="zh-CN" altLang="en-US" dirty="0">
                <a:sym typeface="+mn-ea"/>
              </a:rPr>
              <a:t>油浸纸绝缘：</a:t>
            </a:r>
            <a:r>
              <a:rPr lang="en-US" altLang="zh-CN" dirty="0">
                <a:sym typeface="+mn-ea"/>
              </a:rPr>
              <a:t>Z </a:t>
            </a:r>
          </a:p>
          <a:p>
            <a:pPr indent="457200">
              <a:lnSpc>
                <a:spcPct val="150000"/>
              </a:lnSpc>
              <a:spcAft>
                <a:spcPts val="600"/>
              </a:spcAft>
            </a:pPr>
            <a:r>
              <a:rPr lang="zh-CN" altLang="en-US" dirty="0">
                <a:sym typeface="+mn-ea"/>
              </a:rPr>
              <a:t>橡皮绝缘：</a:t>
            </a:r>
            <a:r>
              <a:rPr lang="en-US" altLang="zh-CN" dirty="0">
                <a:sym typeface="+mn-ea"/>
              </a:rPr>
              <a:t>X</a:t>
            </a:r>
          </a:p>
          <a:p>
            <a:pPr indent="457200">
              <a:lnSpc>
                <a:spcPct val="150000"/>
              </a:lnSpc>
              <a:spcAft>
                <a:spcPts val="600"/>
              </a:spcAft>
            </a:pPr>
            <a:r>
              <a:rPr lang="zh-CN" altLang="en-US" dirty="0">
                <a:sym typeface="+mn-ea"/>
              </a:rPr>
              <a:t>塑料绝缘：</a:t>
            </a:r>
            <a:r>
              <a:rPr lang="en-US" altLang="zh-CN" dirty="0">
                <a:sym typeface="+mn-ea"/>
              </a:rPr>
              <a:t>V</a:t>
            </a:r>
            <a:r>
              <a:rPr lang="zh-CN" altLang="en-US" dirty="0">
                <a:sym typeface="+mn-ea"/>
              </a:rPr>
              <a:t>、</a:t>
            </a:r>
            <a:r>
              <a:rPr lang="en-US" altLang="zh-CN" dirty="0">
                <a:sym typeface="+mn-ea"/>
              </a:rPr>
              <a:t>Y</a:t>
            </a:r>
          </a:p>
          <a:p>
            <a:pPr indent="457200">
              <a:lnSpc>
                <a:spcPct val="150000"/>
              </a:lnSpc>
              <a:spcAft>
                <a:spcPts val="600"/>
              </a:spcAft>
            </a:pPr>
            <a:endParaRPr altLang="zh-CN" dirty="0">
              <a:sym typeface="+mn-ea"/>
            </a:endParaRPr>
          </a:p>
        </p:txBody>
      </p:sp>
      <p:sp>
        <p:nvSpPr>
          <p:cNvPr id="15"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a:t>
            </a:r>
            <a:r>
              <a:rPr lang="zh-CN" altLang="zh-CN" sz="1600" b="1" dirty="0" smtClean="0">
                <a:solidFill>
                  <a:schemeClr val="bg1"/>
                </a:solidFill>
                <a:latin typeface="微软雅黑" panose="020B0503020204020204" pitchFamily="34" charset="-122"/>
                <a:ea typeface="微软雅黑" panose="020B0503020204020204" pitchFamily="34" charset="-122"/>
              </a:rPr>
              <a:t>建筑</a:t>
            </a:r>
            <a:r>
              <a:rPr lang="zh-CN" altLang="zh-CN" sz="1600" b="1" dirty="0">
                <a:solidFill>
                  <a:schemeClr val="bg1"/>
                </a:solidFill>
                <a:latin typeface="微软雅黑" panose="020B0503020204020204" pitchFamily="34" charset="-122"/>
                <a:ea typeface="微软雅黑" panose="020B0503020204020204" pitchFamily="34" charset="-122"/>
              </a:rPr>
              <a:t>电气施工图识</a:t>
            </a:r>
            <a:r>
              <a:rPr lang="zh-CN" altLang="zh-CN" sz="1600" b="1" dirty="0">
                <a:solidFill>
                  <a:schemeClr val="bg1"/>
                </a:solidFill>
                <a:latin typeface="微软雅黑" panose="020B0503020204020204" pitchFamily="34" charset="-122"/>
                <a:ea typeface="微软雅黑" panose="020B0503020204020204" pitchFamily="34" charset="-122"/>
              </a:rPr>
              <a:t>读</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0"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1"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794905" y="1409019"/>
            <a:ext cx="6629400" cy="4447371"/>
          </a:xfrm>
          <a:prstGeom prst="rect">
            <a:avLst/>
          </a:prstGeom>
        </p:spPr>
        <p:txBody>
          <a:bodyPr>
            <a:spAutoFit/>
          </a:bodyPr>
          <a:lstStyle/>
          <a:p>
            <a:pPr indent="457200">
              <a:lnSpc>
                <a:spcPct val="150000"/>
              </a:lnSpc>
              <a:spcAft>
                <a:spcPts val="600"/>
              </a:spcAft>
            </a:pPr>
            <a:r>
              <a:rPr altLang="zh-CN" dirty="0" err="1">
                <a:sym typeface="+mn-ea"/>
              </a:rPr>
              <a:t>电缆按用途可分为</a:t>
            </a:r>
            <a:r>
              <a:rPr altLang="zh-CN" dirty="0" smtClean="0">
                <a:sym typeface="+mn-ea"/>
              </a:rPr>
              <a:t>：</a:t>
            </a:r>
            <a:endParaRPr altLang="zh-CN" dirty="0">
              <a:sym typeface="+mn-ea"/>
            </a:endParaRPr>
          </a:p>
          <a:p>
            <a:pPr indent="457200">
              <a:lnSpc>
                <a:spcPct val="150000"/>
              </a:lnSpc>
              <a:spcAft>
                <a:spcPts val="600"/>
              </a:spcAft>
            </a:pPr>
            <a:r>
              <a:rPr altLang="zh-CN" dirty="0">
                <a:sym typeface="+mn-ea"/>
              </a:rPr>
              <a:t>（4）电缆附件</a:t>
            </a:r>
          </a:p>
          <a:p>
            <a:pPr indent="457200">
              <a:lnSpc>
                <a:spcPct val="150000"/>
              </a:lnSpc>
              <a:spcAft>
                <a:spcPts val="600"/>
              </a:spcAft>
            </a:pPr>
            <a:r>
              <a:rPr altLang="zh-CN" dirty="0">
                <a:sym typeface="+mn-ea"/>
              </a:rPr>
              <a:t>电缆终端头：电缆与配电箱的连接处一根电缆两个电缆头。</a:t>
            </a:r>
          </a:p>
          <a:p>
            <a:pPr indent="457200">
              <a:lnSpc>
                <a:spcPct val="150000"/>
              </a:lnSpc>
              <a:spcAft>
                <a:spcPts val="600"/>
              </a:spcAft>
            </a:pPr>
            <a:r>
              <a:rPr altLang="zh-CN" dirty="0">
                <a:sym typeface="+mn-ea"/>
              </a:rPr>
              <a:t>电缆中间头：用于电缆的延长，隔250m设一个。</a:t>
            </a:r>
          </a:p>
          <a:p>
            <a:pPr indent="457200">
              <a:lnSpc>
                <a:spcPct val="150000"/>
              </a:lnSpc>
              <a:spcAft>
                <a:spcPts val="600"/>
              </a:spcAft>
            </a:pPr>
            <a:r>
              <a:rPr altLang="zh-CN" dirty="0">
                <a:sym typeface="+mn-ea"/>
              </a:rPr>
              <a:t>母线：</a:t>
            </a:r>
          </a:p>
          <a:p>
            <a:pPr indent="457200">
              <a:lnSpc>
                <a:spcPct val="150000"/>
              </a:lnSpc>
              <a:spcAft>
                <a:spcPts val="600"/>
              </a:spcAft>
            </a:pPr>
            <a:r>
              <a:rPr altLang="zh-CN" dirty="0">
                <a:sym typeface="+mn-ea"/>
              </a:rPr>
              <a:t>（1）软母线：用于35kV以上的高压配电装置中。</a:t>
            </a:r>
          </a:p>
          <a:p>
            <a:pPr indent="457200">
              <a:lnSpc>
                <a:spcPct val="150000"/>
              </a:lnSpc>
              <a:spcAft>
                <a:spcPts val="600"/>
              </a:spcAft>
            </a:pPr>
            <a:r>
              <a:rPr altLang="zh-CN" dirty="0">
                <a:sym typeface="+mn-ea"/>
              </a:rPr>
              <a:t>（2）硬母线：用于高低压配电所。</a:t>
            </a:r>
          </a:p>
          <a:p>
            <a:pPr indent="457200">
              <a:lnSpc>
                <a:spcPct val="150000"/>
              </a:lnSpc>
              <a:spcAft>
                <a:spcPts val="600"/>
              </a:spcAft>
            </a:pPr>
            <a:r>
              <a:rPr altLang="zh-CN" dirty="0">
                <a:sym typeface="+mn-ea"/>
              </a:rPr>
              <a:t>TMY：硬铜母线。</a:t>
            </a:r>
          </a:p>
          <a:p>
            <a:pPr indent="457200">
              <a:lnSpc>
                <a:spcPct val="150000"/>
              </a:lnSpc>
              <a:spcAft>
                <a:spcPts val="600"/>
              </a:spcAft>
            </a:pPr>
            <a:r>
              <a:rPr altLang="zh-CN" dirty="0">
                <a:sym typeface="+mn-ea"/>
              </a:rPr>
              <a:t>LMY：硬铝母线。</a:t>
            </a:r>
          </a:p>
        </p:txBody>
      </p:sp>
      <p:sp>
        <p:nvSpPr>
          <p:cNvPr id="13" name="文本框 12"/>
          <p:cNvSpPr txBox="1"/>
          <p:nvPr/>
        </p:nvSpPr>
        <p:spPr>
          <a:xfrm>
            <a:off x="947759" y="855021"/>
            <a:ext cx="2379946"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基础</a:t>
            </a:r>
            <a:r>
              <a:rPr lang="zh-CN" altLang="en-US" dirty="0"/>
              <a:t>知识</a:t>
            </a:r>
          </a:p>
        </p:txBody>
      </p:sp>
      <p:sp>
        <p:nvSpPr>
          <p:cNvPr id="16"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a:t>
            </a:r>
            <a:r>
              <a:rPr lang="zh-CN" altLang="zh-CN" sz="1600" b="1" dirty="0" smtClean="0">
                <a:solidFill>
                  <a:schemeClr val="bg1"/>
                </a:solidFill>
                <a:latin typeface="微软雅黑" panose="020B0503020204020204" pitchFamily="34" charset="-122"/>
                <a:ea typeface="微软雅黑" panose="020B0503020204020204" pitchFamily="34" charset="-122"/>
              </a:rPr>
              <a:t>建筑</a:t>
            </a:r>
            <a:r>
              <a:rPr lang="zh-CN" altLang="zh-CN" sz="1600" b="1" dirty="0">
                <a:solidFill>
                  <a:schemeClr val="bg1"/>
                </a:solidFill>
                <a:latin typeface="微软雅黑" panose="020B0503020204020204" pitchFamily="34" charset="-122"/>
                <a:ea typeface="微软雅黑" panose="020B0503020204020204" pitchFamily="34" charset="-122"/>
              </a:rPr>
              <a:t>电气施工图识</a:t>
            </a:r>
            <a:r>
              <a:rPr lang="zh-CN" altLang="zh-CN" sz="1600" b="1" dirty="0">
                <a:solidFill>
                  <a:schemeClr val="bg1"/>
                </a:solidFill>
                <a:latin typeface="微软雅黑" panose="020B0503020204020204" pitchFamily="34" charset="-122"/>
                <a:ea typeface="微软雅黑" panose="020B0503020204020204" pitchFamily="34" charset="-122"/>
              </a:rPr>
              <a:t>读</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1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1"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7143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矩形 10"/>
          <p:cNvSpPr/>
          <p:nvPr/>
        </p:nvSpPr>
        <p:spPr>
          <a:xfrm>
            <a:off x="894972" y="1459336"/>
            <a:ext cx="6719314" cy="5432256"/>
          </a:xfrm>
          <a:prstGeom prst="rect">
            <a:avLst/>
          </a:prstGeom>
        </p:spPr>
        <p:txBody>
          <a:bodyPr wrap="square">
            <a:spAutoFit/>
          </a:bodyPr>
          <a:lstStyle/>
          <a:p>
            <a:pPr indent="457200">
              <a:lnSpc>
                <a:spcPct val="150000"/>
              </a:lnSpc>
              <a:spcAft>
                <a:spcPts val="600"/>
              </a:spcAft>
            </a:pPr>
            <a:r>
              <a:rPr altLang="zh-CN" dirty="0">
                <a:sym typeface="+mn-ea"/>
              </a:rPr>
              <a:t>线路敷设部位代号：</a:t>
            </a:r>
          </a:p>
          <a:p>
            <a:pPr indent="457200">
              <a:lnSpc>
                <a:spcPct val="150000"/>
              </a:lnSpc>
              <a:spcAft>
                <a:spcPts val="600"/>
              </a:spcAft>
            </a:pPr>
            <a:r>
              <a:rPr altLang="zh-CN" dirty="0" err="1">
                <a:sym typeface="+mn-ea"/>
              </a:rPr>
              <a:t>WE：沿墙明敷</a:t>
            </a:r>
            <a:r>
              <a:rPr altLang="zh-CN" dirty="0">
                <a:sym typeface="+mn-ea"/>
              </a:rPr>
              <a:t>    </a:t>
            </a:r>
            <a:r>
              <a:rPr lang="en-US" altLang="zh-CN" dirty="0" smtClean="0">
                <a:sym typeface="+mn-ea"/>
              </a:rPr>
              <a:t>     </a:t>
            </a:r>
            <a:r>
              <a:rPr altLang="zh-CN" dirty="0" err="1" smtClean="0">
                <a:sym typeface="+mn-ea"/>
              </a:rPr>
              <a:t>WC</a:t>
            </a:r>
            <a:r>
              <a:rPr altLang="zh-CN" dirty="0" err="1">
                <a:sym typeface="+mn-ea"/>
              </a:rPr>
              <a:t>：沿墙暗敷</a:t>
            </a:r>
            <a:endParaRPr altLang="zh-CN" dirty="0">
              <a:sym typeface="+mn-ea"/>
            </a:endParaRPr>
          </a:p>
          <a:p>
            <a:pPr indent="457200">
              <a:lnSpc>
                <a:spcPct val="150000"/>
              </a:lnSpc>
              <a:spcAft>
                <a:spcPts val="600"/>
              </a:spcAft>
            </a:pPr>
            <a:r>
              <a:rPr altLang="zh-CN" dirty="0" err="1">
                <a:sym typeface="+mn-ea"/>
              </a:rPr>
              <a:t>CE：沿顶棚明敷</a:t>
            </a:r>
            <a:r>
              <a:rPr altLang="zh-CN" dirty="0">
                <a:sym typeface="+mn-ea"/>
              </a:rPr>
              <a:t>   </a:t>
            </a:r>
            <a:r>
              <a:rPr lang="en-US" altLang="zh-CN" dirty="0" smtClean="0">
                <a:sym typeface="+mn-ea"/>
              </a:rPr>
              <a:t>    </a:t>
            </a:r>
            <a:r>
              <a:rPr altLang="zh-CN" dirty="0" err="1" smtClean="0">
                <a:sym typeface="+mn-ea"/>
              </a:rPr>
              <a:t>CC</a:t>
            </a:r>
            <a:r>
              <a:rPr altLang="zh-CN" dirty="0" err="1">
                <a:sym typeface="+mn-ea"/>
              </a:rPr>
              <a:t>：沿顶棚暗敷</a:t>
            </a:r>
            <a:endParaRPr altLang="zh-CN" dirty="0">
              <a:sym typeface="+mn-ea"/>
            </a:endParaRPr>
          </a:p>
          <a:p>
            <a:pPr indent="457200">
              <a:lnSpc>
                <a:spcPct val="150000"/>
              </a:lnSpc>
              <a:spcAft>
                <a:spcPts val="600"/>
              </a:spcAft>
            </a:pPr>
            <a:r>
              <a:rPr altLang="zh-CN" dirty="0" err="1">
                <a:sym typeface="+mn-ea"/>
              </a:rPr>
              <a:t>BE：沿屋架明敷</a:t>
            </a:r>
            <a:r>
              <a:rPr altLang="zh-CN" dirty="0">
                <a:sym typeface="+mn-ea"/>
              </a:rPr>
              <a:t>   </a:t>
            </a:r>
            <a:r>
              <a:rPr lang="en-US" altLang="zh-CN" dirty="0" smtClean="0">
                <a:sym typeface="+mn-ea"/>
              </a:rPr>
              <a:t>    </a:t>
            </a:r>
            <a:r>
              <a:rPr altLang="zh-CN" dirty="0" err="1" smtClean="0">
                <a:sym typeface="+mn-ea"/>
              </a:rPr>
              <a:t>BC</a:t>
            </a:r>
            <a:r>
              <a:rPr altLang="zh-CN" dirty="0" err="1">
                <a:sym typeface="+mn-ea"/>
              </a:rPr>
              <a:t>：沿梁暗敷</a:t>
            </a:r>
            <a:endParaRPr altLang="zh-CN" dirty="0">
              <a:sym typeface="+mn-ea"/>
            </a:endParaRPr>
          </a:p>
          <a:p>
            <a:pPr indent="457200">
              <a:lnSpc>
                <a:spcPct val="150000"/>
              </a:lnSpc>
              <a:spcAft>
                <a:spcPts val="600"/>
              </a:spcAft>
            </a:pPr>
            <a:r>
              <a:rPr altLang="zh-CN" dirty="0" err="1">
                <a:sym typeface="+mn-ea"/>
              </a:rPr>
              <a:t>CLE：沿柱明敷</a:t>
            </a:r>
            <a:r>
              <a:rPr altLang="zh-CN" dirty="0">
                <a:sym typeface="+mn-ea"/>
              </a:rPr>
              <a:t>     </a:t>
            </a:r>
            <a:r>
              <a:rPr lang="en-US" altLang="zh-CN" dirty="0" smtClean="0">
                <a:sym typeface="+mn-ea"/>
              </a:rPr>
              <a:t>   </a:t>
            </a:r>
            <a:r>
              <a:rPr altLang="zh-CN" dirty="0" err="1" smtClean="0">
                <a:sym typeface="+mn-ea"/>
              </a:rPr>
              <a:t>CLC</a:t>
            </a:r>
            <a:r>
              <a:rPr altLang="zh-CN" dirty="0" err="1">
                <a:sym typeface="+mn-ea"/>
              </a:rPr>
              <a:t>：沿柱暗敷</a:t>
            </a:r>
            <a:endParaRPr altLang="zh-CN" dirty="0">
              <a:sym typeface="+mn-ea"/>
            </a:endParaRPr>
          </a:p>
          <a:p>
            <a:pPr indent="457200">
              <a:lnSpc>
                <a:spcPct val="150000"/>
              </a:lnSpc>
              <a:spcAft>
                <a:spcPts val="600"/>
              </a:spcAft>
            </a:pPr>
            <a:r>
              <a:rPr altLang="zh-CN" dirty="0" err="1">
                <a:sym typeface="+mn-ea"/>
              </a:rPr>
              <a:t>FC：沿地板暗敷</a:t>
            </a:r>
            <a:r>
              <a:rPr altLang="zh-CN" dirty="0">
                <a:sym typeface="+mn-ea"/>
              </a:rPr>
              <a:t>    </a:t>
            </a:r>
            <a:r>
              <a:rPr lang="en-US" altLang="zh-CN" dirty="0" smtClean="0">
                <a:sym typeface="+mn-ea"/>
              </a:rPr>
              <a:t>   </a:t>
            </a:r>
            <a:r>
              <a:rPr altLang="zh-CN" dirty="0" err="1" smtClean="0">
                <a:sym typeface="+mn-ea"/>
              </a:rPr>
              <a:t>SCC</a:t>
            </a:r>
            <a:r>
              <a:rPr altLang="zh-CN" dirty="0" err="1">
                <a:sym typeface="+mn-ea"/>
              </a:rPr>
              <a:t>：</a:t>
            </a:r>
            <a:r>
              <a:rPr altLang="zh-CN" dirty="0" err="1">
                <a:sym typeface="+mn-ea"/>
              </a:rPr>
              <a:t>在吊顶内敷设</a:t>
            </a:r>
            <a:endParaRPr lang="en-US" altLang="zh-CN" dirty="0">
              <a:sym typeface="+mn-ea"/>
            </a:endParaRPr>
          </a:p>
          <a:p>
            <a:pPr indent="457200">
              <a:lnSpc>
                <a:spcPct val="150000"/>
              </a:lnSpc>
              <a:spcAft>
                <a:spcPts val="600"/>
              </a:spcAft>
            </a:pPr>
            <a:r>
              <a:rPr lang="zh-CN" altLang="en-US" dirty="0">
                <a:sym typeface="+mn-ea"/>
              </a:rPr>
              <a:t>线路敷设方式代号：</a:t>
            </a:r>
          </a:p>
          <a:p>
            <a:pPr indent="457200">
              <a:lnSpc>
                <a:spcPct val="150000"/>
              </a:lnSpc>
              <a:spcAft>
                <a:spcPts val="600"/>
              </a:spcAft>
            </a:pPr>
            <a:r>
              <a:rPr lang="en-US" altLang="zh-CN" dirty="0">
                <a:sym typeface="+mn-ea"/>
              </a:rPr>
              <a:t>TC</a:t>
            </a:r>
            <a:r>
              <a:rPr lang="zh-CN" altLang="en-US" dirty="0">
                <a:sym typeface="+mn-ea"/>
              </a:rPr>
              <a:t>：用电线管</a:t>
            </a:r>
            <a:r>
              <a:rPr lang="zh-CN" altLang="en-US" dirty="0" smtClean="0">
                <a:sym typeface="+mn-ea"/>
              </a:rPr>
              <a:t>敷设      </a:t>
            </a:r>
            <a:r>
              <a:rPr lang="en-US" altLang="zh-CN" dirty="0" smtClean="0">
                <a:sym typeface="+mn-ea"/>
              </a:rPr>
              <a:t>SC</a:t>
            </a:r>
            <a:r>
              <a:rPr lang="zh-CN" altLang="en-US" dirty="0">
                <a:sym typeface="+mn-ea"/>
              </a:rPr>
              <a:t>：用焊接钢管敷设。</a:t>
            </a:r>
          </a:p>
          <a:p>
            <a:pPr indent="457200">
              <a:lnSpc>
                <a:spcPct val="150000"/>
              </a:lnSpc>
              <a:spcAft>
                <a:spcPts val="600"/>
              </a:spcAft>
            </a:pPr>
            <a:r>
              <a:rPr lang="en-US" altLang="zh-CN" dirty="0">
                <a:sym typeface="+mn-ea"/>
              </a:rPr>
              <a:t>SR</a:t>
            </a:r>
            <a:r>
              <a:rPr lang="zh-CN" altLang="en-US" dirty="0">
                <a:sym typeface="+mn-ea"/>
              </a:rPr>
              <a:t>：用金属线槽</a:t>
            </a:r>
            <a:r>
              <a:rPr lang="zh-CN" altLang="en-US" dirty="0" smtClean="0">
                <a:sym typeface="+mn-ea"/>
              </a:rPr>
              <a:t>敷设    </a:t>
            </a:r>
            <a:r>
              <a:rPr lang="en-US" altLang="zh-CN" dirty="0" smtClean="0">
                <a:sym typeface="+mn-ea"/>
              </a:rPr>
              <a:t>CT</a:t>
            </a:r>
            <a:r>
              <a:rPr lang="zh-CN" altLang="en-US" dirty="0">
                <a:sym typeface="+mn-ea"/>
              </a:rPr>
              <a:t>：用桥架敷设。</a:t>
            </a:r>
          </a:p>
          <a:p>
            <a:pPr indent="457200">
              <a:lnSpc>
                <a:spcPct val="150000"/>
              </a:lnSpc>
              <a:spcAft>
                <a:spcPts val="600"/>
              </a:spcAft>
            </a:pPr>
            <a:r>
              <a:rPr lang="en-US" altLang="zh-CN" dirty="0">
                <a:sym typeface="+mn-ea"/>
              </a:rPr>
              <a:t>PC</a:t>
            </a:r>
            <a:r>
              <a:rPr lang="zh-CN" altLang="en-US" dirty="0">
                <a:sym typeface="+mn-ea"/>
              </a:rPr>
              <a:t>：用硬塑料管</a:t>
            </a:r>
            <a:r>
              <a:rPr lang="zh-CN" altLang="en-US" dirty="0" smtClean="0">
                <a:sym typeface="+mn-ea"/>
              </a:rPr>
              <a:t>敷设    </a:t>
            </a:r>
            <a:r>
              <a:rPr lang="en-US" altLang="zh-CN" dirty="0" smtClean="0">
                <a:sym typeface="+mn-ea"/>
              </a:rPr>
              <a:t>PEC</a:t>
            </a:r>
            <a:r>
              <a:rPr lang="zh-CN" altLang="en-US" dirty="0">
                <a:sym typeface="+mn-ea"/>
              </a:rPr>
              <a:t>：用半硬塑料管敷设。</a:t>
            </a:r>
          </a:p>
          <a:p>
            <a:pPr indent="457200">
              <a:lnSpc>
                <a:spcPct val="150000"/>
              </a:lnSpc>
              <a:spcAft>
                <a:spcPts val="600"/>
              </a:spcAft>
            </a:pPr>
            <a:endParaRPr altLang="zh-CN" dirty="0">
              <a:sym typeface="+mn-ea"/>
            </a:endParaRPr>
          </a:p>
        </p:txBody>
      </p:sp>
      <p:sp>
        <p:nvSpPr>
          <p:cNvPr id="13" name="文本框 12"/>
          <p:cNvSpPr txBox="1"/>
          <p:nvPr/>
        </p:nvSpPr>
        <p:spPr>
          <a:xfrm>
            <a:off x="947759" y="855021"/>
            <a:ext cx="2379946" cy="553998"/>
          </a:xfrm>
          <a:prstGeom prst="rect">
            <a:avLst/>
          </a:prstGeom>
        </p:spPr>
        <p:txBody>
          <a:bodyPr wrap="square">
            <a:spAutoFit/>
          </a:bodyPr>
          <a:lstStyle>
            <a:defPPr>
              <a:defRPr lang="zh-CN"/>
            </a:defPPr>
            <a:lvl1pPr indent="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基础</a:t>
            </a:r>
            <a:r>
              <a:rPr lang="zh-CN" altLang="en-US" dirty="0"/>
              <a:t>知识</a:t>
            </a:r>
          </a:p>
        </p:txBody>
      </p:sp>
      <p:sp>
        <p:nvSpPr>
          <p:cNvPr id="15"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2.1</a:t>
            </a:r>
            <a:r>
              <a:rPr lang="zh-CN" altLang="zh-CN" sz="1600" b="1" dirty="0" smtClean="0">
                <a:solidFill>
                  <a:schemeClr val="bg1"/>
                </a:solidFill>
                <a:latin typeface="微软雅黑" panose="020B0503020204020204" pitchFamily="34" charset="-122"/>
                <a:ea typeface="微软雅黑" panose="020B0503020204020204" pitchFamily="34" charset="-122"/>
              </a:rPr>
              <a:t>建筑</a:t>
            </a:r>
            <a:r>
              <a:rPr lang="zh-CN" altLang="zh-CN" sz="1600" b="1" dirty="0">
                <a:solidFill>
                  <a:schemeClr val="bg1"/>
                </a:solidFill>
                <a:latin typeface="微软雅黑" panose="020B0503020204020204" pitchFamily="34" charset="-122"/>
                <a:ea typeface="微软雅黑" panose="020B0503020204020204" pitchFamily="34" charset="-122"/>
              </a:rPr>
              <a:t>电气施工图识</a:t>
            </a:r>
            <a:r>
              <a:rPr lang="zh-CN" altLang="zh-CN" sz="1600" b="1" dirty="0">
                <a:solidFill>
                  <a:schemeClr val="bg1"/>
                </a:solidFill>
                <a:latin typeface="微软雅黑" panose="020B0503020204020204" pitchFamily="34" charset="-122"/>
                <a:ea typeface="微软雅黑" panose="020B0503020204020204" pitchFamily="34" charset="-122"/>
              </a:rPr>
              <a:t>读</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sp>
        <p:nvSpPr>
          <p:cNvPr id="16"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0"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1"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7158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.2</a:t>
            </a:r>
            <a:r>
              <a:rPr sz="1600" b="1" dirty="0">
                <a:solidFill>
                  <a:schemeClr val="bg1"/>
                </a:solidFill>
                <a:latin typeface="微软雅黑" panose="020B0503020204020204" pitchFamily="34" charset="-122"/>
                <a:ea typeface="微软雅黑" panose="020B0503020204020204" pitchFamily="34" charset="-122"/>
              </a:rPr>
              <a:t>电气工程系统图的识读</a:t>
            </a:r>
          </a:p>
        </p:txBody>
      </p:sp>
      <p:sp>
        <p:nvSpPr>
          <p:cNvPr id="2" name="矩形 1"/>
          <p:cNvSpPr/>
          <p:nvPr/>
        </p:nvSpPr>
        <p:spPr>
          <a:xfrm>
            <a:off x="702934" y="1097915"/>
            <a:ext cx="8979685" cy="4447371"/>
          </a:xfrm>
          <a:prstGeom prst="rect">
            <a:avLst/>
          </a:prstGeom>
        </p:spPr>
        <p:txBody>
          <a:bodyPr wrap="square">
            <a:spAutoFit/>
          </a:bodyPr>
          <a:lstStyle/>
          <a:p>
            <a:pPr indent="457200">
              <a:lnSpc>
                <a:spcPct val="150000"/>
              </a:lnSpc>
              <a:spcAft>
                <a:spcPts val="600"/>
              </a:spcAft>
            </a:pPr>
            <a:r>
              <a:rPr altLang="zh-CN" dirty="0">
                <a:sym typeface="+mn-ea"/>
              </a:rPr>
              <a:t>（1）识读程序：</a:t>
            </a:r>
          </a:p>
          <a:p>
            <a:pPr indent="457200">
              <a:lnSpc>
                <a:spcPct val="150000"/>
              </a:lnSpc>
              <a:spcAft>
                <a:spcPts val="600"/>
              </a:spcAft>
            </a:pPr>
            <a:r>
              <a:rPr altLang="zh-CN" dirty="0">
                <a:sym typeface="+mn-ea"/>
              </a:rPr>
              <a:t>先看图纸目录，再看施工说明，了解图例符号，系统结合平面。</a:t>
            </a:r>
          </a:p>
          <a:p>
            <a:pPr indent="457200">
              <a:lnSpc>
                <a:spcPct val="150000"/>
              </a:lnSpc>
              <a:spcAft>
                <a:spcPts val="600"/>
              </a:spcAft>
            </a:pPr>
            <a:r>
              <a:rPr altLang="zh-CN" dirty="0">
                <a:sym typeface="+mn-ea"/>
              </a:rPr>
              <a:t>（2）识读要点： </a:t>
            </a:r>
          </a:p>
          <a:p>
            <a:pPr indent="457200">
              <a:lnSpc>
                <a:spcPct val="150000"/>
              </a:lnSpc>
              <a:spcAft>
                <a:spcPts val="600"/>
              </a:spcAft>
            </a:pPr>
            <a:r>
              <a:rPr altLang="zh-CN" dirty="0">
                <a:sym typeface="+mn-ea"/>
              </a:rPr>
              <a:t> ①供电方式和相数：高压还是低压供电，单相还是三相。</a:t>
            </a:r>
          </a:p>
          <a:p>
            <a:pPr indent="457200">
              <a:lnSpc>
                <a:spcPct val="150000"/>
              </a:lnSpc>
              <a:spcAft>
                <a:spcPts val="600"/>
              </a:spcAft>
            </a:pPr>
            <a:r>
              <a:rPr altLang="zh-CN" dirty="0">
                <a:sym typeface="+mn-ea"/>
              </a:rPr>
              <a:t> ②进户方式：电杆进户、沿墙边埋角钢进户、地下电缆进户。</a:t>
            </a:r>
          </a:p>
          <a:p>
            <a:pPr indent="457200">
              <a:lnSpc>
                <a:spcPct val="150000"/>
              </a:lnSpc>
              <a:spcAft>
                <a:spcPts val="600"/>
              </a:spcAft>
            </a:pPr>
            <a:r>
              <a:rPr altLang="zh-CN" dirty="0">
                <a:sym typeface="+mn-ea"/>
              </a:rPr>
              <a:t> ③线路分配情况。</a:t>
            </a:r>
          </a:p>
          <a:p>
            <a:pPr indent="457200">
              <a:lnSpc>
                <a:spcPct val="150000"/>
              </a:lnSpc>
              <a:spcAft>
                <a:spcPts val="600"/>
              </a:spcAft>
            </a:pPr>
            <a:r>
              <a:rPr altLang="zh-CN" dirty="0">
                <a:sym typeface="+mn-ea"/>
              </a:rPr>
              <a:t> ④</a:t>
            </a:r>
            <a:r>
              <a:rPr altLang="zh-CN" dirty="0" err="1">
                <a:sym typeface="+mn-ea"/>
              </a:rPr>
              <a:t>线路敷设方式：绝缘子布线、管子布线、线槽布线、</a:t>
            </a:r>
            <a:r>
              <a:rPr altLang="zh-CN" dirty="0" err="1" smtClean="0">
                <a:sym typeface="+mn-ea"/>
              </a:rPr>
              <a:t>电缆布线等</a:t>
            </a:r>
            <a:r>
              <a:rPr altLang="zh-CN" dirty="0">
                <a:sym typeface="+mn-ea"/>
              </a:rPr>
              <a:t>。</a:t>
            </a:r>
          </a:p>
          <a:p>
            <a:pPr indent="457200">
              <a:lnSpc>
                <a:spcPct val="150000"/>
              </a:lnSpc>
              <a:spcAft>
                <a:spcPts val="600"/>
              </a:spcAft>
            </a:pPr>
            <a:r>
              <a:rPr altLang="zh-CN" dirty="0">
                <a:sym typeface="+mn-ea"/>
              </a:rPr>
              <a:t> ⑤照明设备器具的布置：安装高度及平面位置。</a:t>
            </a:r>
          </a:p>
          <a:p>
            <a:pPr indent="457200">
              <a:lnSpc>
                <a:spcPct val="150000"/>
              </a:lnSpc>
              <a:spcAft>
                <a:spcPts val="600"/>
              </a:spcAft>
            </a:pPr>
            <a:r>
              <a:rPr altLang="zh-CN" dirty="0">
                <a:sym typeface="+mn-ea"/>
              </a:rPr>
              <a:t> ⑥</a:t>
            </a:r>
            <a:r>
              <a:rPr altLang="zh-CN" dirty="0" err="1">
                <a:sym typeface="+mn-ea"/>
              </a:rPr>
              <a:t>接地防雷情况</a:t>
            </a:r>
            <a:r>
              <a:rPr altLang="zh-CN" dirty="0" smtClean="0">
                <a:sym typeface="+mn-ea"/>
              </a:rPr>
              <a:t>.</a:t>
            </a:r>
            <a:endParaRPr altLang="zh-CN" dirty="0">
              <a:sym typeface="+mn-ea"/>
            </a:endParaRPr>
          </a:p>
        </p:txBody>
      </p:sp>
      <p:sp>
        <p:nvSpPr>
          <p:cNvPr id="1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7"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4465955" y="6008149"/>
            <a:ext cx="4384041" cy="507831"/>
          </a:xfrm>
          <a:prstGeom prst="rect">
            <a:avLst/>
          </a:prstGeom>
        </p:spPr>
        <p:txBody>
          <a:bodyPr wrap="square">
            <a:spAutoFit/>
          </a:bodyPr>
          <a:lstStyle/>
          <a:p>
            <a:pPr indent="457200">
              <a:lnSpc>
                <a:spcPct val="150000"/>
              </a:lnSpc>
              <a:spcAft>
                <a:spcPts val="600"/>
              </a:spcAft>
            </a:pPr>
            <a:r>
              <a:rPr altLang="zh-CN" dirty="0">
                <a:sym typeface="+mn-ea"/>
              </a:rPr>
              <a:t>图2-1-28 电气工程系统图</a:t>
            </a:r>
          </a:p>
        </p:txBody>
      </p:sp>
      <p:pic>
        <p:nvPicPr>
          <p:cNvPr id="68699" name="图片 68699" descr="C:\Users\407_5\AppData\Roaming\Tencent\Users\532440458\QQ\WinTemp\RichOle\YG4CH~)3Q}[VYBJXXR21ZJ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255056" y="2075179"/>
            <a:ext cx="5927278" cy="3932970"/>
          </a:xfrm>
          <a:prstGeom prst="rect">
            <a:avLst/>
          </a:prstGeom>
          <a:noFill/>
          <a:ln>
            <a:noFill/>
          </a:ln>
        </p:spPr>
      </p:pic>
      <p:sp>
        <p:nvSpPr>
          <p:cNvPr id="11" name="矩形 10"/>
          <p:cNvSpPr/>
          <p:nvPr/>
        </p:nvSpPr>
        <p:spPr>
          <a:xfrm>
            <a:off x="702934" y="779797"/>
            <a:ext cx="8816847" cy="1492716"/>
          </a:xfrm>
          <a:prstGeom prst="rect">
            <a:avLst/>
          </a:prstGeom>
        </p:spPr>
        <p:txBody>
          <a:bodyPr wrap="square">
            <a:spAutoFit/>
          </a:bodyPr>
          <a:lstStyle/>
          <a:p>
            <a:pPr indent="457200">
              <a:lnSpc>
                <a:spcPct val="150000"/>
              </a:lnSpc>
              <a:spcAft>
                <a:spcPts val="600"/>
              </a:spcAft>
            </a:pPr>
            <a:r>
              <a:rPr lang="zh-CN" altLang="en-US" dirty="0">
                <a:sym typeface="+mn-ea"/>
              </a:rPr>
              <a:t>（</a:t>
            </a:r>
            <a:r>
              <a:rPr lang="en-US" altLang="zh-CN" dirty="0">
                <a:sym typeface="+mn-ea"/>
              </a:rPr>
              <a:t>3</a:t>
            </a:r>
            <a:r>
              <a:rPr lang="zh-CN" altLang="en-US" dirty="0">
                <a:sym typeface="+mn-ea"/>
              </a:rPr>
              <a:t>）识读脉络：</a:t>
            </a:r>
          </a:p>
          <a:p>
            <a:pPr indent="457200">
              <a:lnSpc>
                <a:spcPct val="150000"/>
              </a:lnSpc>
              <a:spcAft>
                <a:spcPts val="600"/>
              </a:spcAft>
            </a:pPr>
            <a:r>
              <a:rPr lang="zh-CN" altLang="en-US" dirty="0">
                <a:sym typeface="+mn-ea"/>
              </a:rPr>
              <a:t>进户线 </a:t>
            </a:r>
            <a:r>
              <a:rPr lang="en-US" altLang="zh-CN" dirty="0">
                <a:sym typeface="+mn-ea"/>
              </a:rPr>
              <a:t>— </a:t>
            </a:r>
            <a:r>
              <a:rPr lang="zh-CN" altLang="en-US" dirty="0">
                <a:sym typeface="+mn-ea"/>
              </a:rPr>
              <a:t>总配电箱 </a:t>
            </a:r>
            <a:r>
              <a:rPr lang="en-US" altLang="zh-CN" dirty="0">
                <a:sym typeface="+mn-ea"/>
              </a:rPr>
              <a:t>— </a:t>
            </a:r>
            <a:r>
              <a:rPr lang="zh-CN" altLang="en-US" dirty="0">
                <a:sym typeface="+mn-ea"/>
              </a:rPr>
              <a:t>干线 </a:t>
            </a:r>
            <a:r>
              <a:rPr lang="en-US" altLang="zh-CN" dirty="0">
                <a:sym typeface="+mn-ea"/>
              </a:rPr>
              <a:t>— </a:t>
            </a:r>
            <a:r>
              <a:rPr lang="zh-CN" altLang="en-US" dirty="0">
                <a:sym typeface="+mn-ea"/>
              </a:rPr>
              <a:t>分配电箱 </a:t>
            </a:r>
            <a:r>
              <a:rPr lang="en-US" altLang="zh-CN" dirty="0">
                <a:sym typeface="+mn-ea"/>
              </a:rPr>
              <a:t>— </a:t>
            </a:r>
            <a:r>
              <a:rPr lang="zh-CN" altLang="en-US" dirty="0">
                <a:sym typeface="+mn-ea"/>
              </a:rPr>
              <a:t>支线 </a:t>
            </a:r>
            <a:r>
              <a:rPr lang="en-US" altLang="zh-CN" dirty="0">
                <a:sym typeface="+mn-ea"/>
              </a:rPr>
              <a:t>— </a:t>
            </a:r>
            <a:r>
              <a:rPr lang="zh-CN" altLang="en-US" dirty="0">
                <a:sym typeface="+mn-ea"/>
              </a:rPr>
              <a:t>用电设备，</a:t>
            </a:r>
          </a:p>
          <a:p>
            <a:pPr indent="457200">
              <a:lnSpc>
                <a:spcPct val="150000"/>
              </a:lnSpc>
              <a:spcAft>
                <a:spcPts val="600"/>
              </a:spcAft>
            </a:pPr>
            <a:r>
              <a:rPr lang="zh-CN" altLang="en-US" dirty="0">
                <a:sym typeface="+mn-ea"/>
              </a:rPr>
              <a:t>如图</a:t>
            </a:r>
            <a:r>
              <a:rPr lang="en-US" altLang="zh-CN" dirty="0">
                <a:sym typeface="+mn-ea"/>
              </a:rPr>
              <a:t>2-1-28</a:t>
            </a:r>
            <a:r>
              <a:rPr lang="zh-CN" altLang="en-US" dirty="0">
                <a:sym typeface="+mn-ea"/>
              </a:rPr>
              <a:t>所示。</a:t>
            </a:r>
            <a:endParaRPr lang="zh-CN" altLang="en-US" dirty="0">
              <a:sym typeface="+mn-ea"/>
            </a:endParaRP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.2</a:t>
            </a:r>
            <a:r>
              <a:rPr sz="1600" b="1" dirty="0">
                <a:solidFill>
                  <a:schemeClr val="bg1"/>
                </a:solidFill>
                <a:latin typeface="微软雅黑" panose="020B0503020204020204" pitchFamily="34" charset="-122"/>
                <a:ea typeface="微软雅黑" panose="020B0503020204020204" pitchFamily="34" charset="-122"/>
              </a:rPr>
              <a:t>电气工程系统图的识读</a:t>
            </a: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.3</a:t>
            </a:r>
            <a:r>
              <a:rPr sz="1600" b="1" dirty="0">
                <a:solidFill>
                  <a:schemeClr val="bg1"/>
                </a:solidFill>
                <a:latin typeface="微软雅黑" panose="020B0503020204020204" pitchFamily="34" charset="-122"/>
                <a:ea typeface="微软雅黑" panose="020B0503020204020204" pitchFamily="34" charset="-122"/>
              </a:rPr>
              <a:t>电气施工图设计案例</a:t>
            </a:r>
          </a:p>
        </p:txBody>
      </p:sp>
      <p:sp>
        <p:nvSpPr>
          <p:cNvPr id="2" name="矩形 1"/>
          <p:cNvSpPr/>
          <p:nvPr/>
        </p:nvSpPr>
        <p:spPr>
          <a:xfrm>
            <a:off x="702934" y="872447"/>
            <a:ext cx="11041047" cy="5693866"/>
          </a:xfrm>
          <a:prstGeom prst="rect">
            <a:avLst/>
          </a:prstGeom>
        </p:spPr>
        <p:txBody>
          <a:bodyPr wrap="square">
            <a:spAutoFit/>
          </a:bodyPr>
          <a:lstStyle/>
          <a:p>
            <a:pPr indent="457200">
              <a:lnSpc>
                <a:spcPct val="150000"/>
              </a:lnSpc>
              <a:spcAft>
                <a:spcPts val="600"/>
              </a:spcAft>
            </a:pPr>
            <a:r>
              <a:rPr lang="en-US" altLang="zh-CN" dirty="0"/>
              <a:t>1.</a:t>
            </a:r>
            <a:r>
              <a:rPr lang="zh-CN" altLang="zh-CN" dirty="0"/>
              <a:t>设计说明</a:t>
            </a:r>
            <a:endParaRPr lang="en-US" altLang="zh-CN" dirty="0">
              <a:sym typeface="+mn-ea"/>
            </a:endParaRPr>
          </a:p>
          <a:p>
            <a:pPr indent="457200">
              <a:lnSpc>
                <a:spcPct val="150000"/>
              </a:lnSpc>
              <a:spcAft>
                <a:spcPts val="600"/>
              </a:spcAft>
            </a:pPr>
            <a:r>
              <a:rPr altLang="zh-CN" dirty="0" err="1">
                <a:sym typeface="+mn-ea"/>
              </a:rPr>
              <a:t>设计说明一般是一套电气施工图的第一张图纸</a:t>
            </a:r>
            <a:r>
              <a:rPr altLang="zh-CN" dirty="0" err="1">
                <a:sym typeface="+mn-ea"/>
              </a:rPr>
              <a:t>，主要包括</a:t>
            </a:r>
            <a:r>
              <a:rPr altLang="zh-CN" dirty="0">
                <a:sym typeface="+mn-ea"/>
              </a:rPr>
              <a:t>：（1） 工程概况;（2）设计依据；（3）设计范围；（4）供配电设计；（5）照明设计；（6）线路敷设；（7）设备安装；（8）防雷接地；（9）弱电系统；（10）施工注意事项。</a:t>
            </a:r>
          </a:p>
          <a:p>
            <a:pPr indent="457200">
              <a:lnSpc>
                <a:spcPct val="150000"/>
              </a:lnSpc>
              <a:spcAft>
                <a:spcPts val="600"/>
              </a:spcAft>
            </a:pPr>
            <a:r>
              <a:rPr altLang="zh-CN" dirty="0">
                <a:sym typeface="+mn-ea"/>
              </a:rPr>
              <a:t>识读一套电气施工图，应首先仔细阅读</a:t>
            </a:r>
          </a:p>
          <a:p>
            <a:pPr indent="457200">
              <a:lnSpc>
                <a:spcPct val="150000"/>
              </a:lnSpc>
              <a:spcAft>
                <a:spcPts val="600"/>
              </a:spcAft>
            </a:pPr>
            <a:r>
              <a:rPr altLang="zh-CN" dirty="0" err="1">
                <a:sym typeface="+mn-ea"/>
              </a:rPr>
              <a:t>设计说明，通过阅读，可以了解到工程的概况、施工所涉及到的内容、设计的依据、施工中的注意事项以及在图纸中未能表达清楚的事宜</a:t>
            </a:r>
            <a:r>
              <a:rPr altLang="zh-CN" dirty="0" smtClean="0">
                <a:sym typeface="+mn-ea"/>
              </a:rPr>
              <a:t>。</a:t>
            </a:r>
            <a:endParaRPr lang="en-US" altLang="zh-CN" dirty="0" smtClean="0">
              <a:sym typeface="+mn-ea"/>
            </a:endParaRPr>
          </a:p>
          <a:p>
            <a:pPr indent="457200">
              <a:lnSpc>
                <a:spcPct val="150000"/>
              </a:lnSpc>
              <a:spcAft>
                <a:spcPts val="600"/>
              </a:spcAft>
            </a:pPr>
            <a:r>
              <a:rPr lang="zh-CN" altLang="en-US" dirty="0">
                <a:sym typeface="+mn-ea"/>
              </a:rPr>
              <a:t>下面的例子是某公寓的电气设计说明，通过它来初步了解电气施工图的设计说明。</a:t>
            </a:r>
          </a:p>
          <a:p>
            <a:pPr indent="457200">
              <a:lnSpc>
                <a:spcPct val="150000"/>
              </a:lnSpc>
              <a:spcAft>
                <a:spcPts val="600"/>
              </a:spcAft>
            </a:pPr>
            <a:r>
              <a:rPr lang="zh-CN" altLang="en-US" dirty="0">
                <a:sym typeface="+mn-ea"/>
              </a:rPr>
              <a:t>一、设计依据</a:t>
            </a:r>
          </a:p>
          <a:p>
            <a:pPr indent="457200">
              <a:lnSpc>
                <a:spcPct val="150000"/>
              </a:lnSpc>
              <a:spcAft>
                <a:spcPts val="600"/>
              </a:spcAft>
            </a:pPr>
            <a:r>
              <a:rPr lang="en-US" altLang="zh-CN" dirty="0">
                <a:sym typeface="+mn-ea"/>
              </a:rPr>
              <a:t>1.《</a:t>
            </a:r>
            <a:r>
              <a:rPr lang="zh-CN" altLang="en-US" dirty="0">
                <a:sym typeface="+mn-ea"/>
              </a:rPr>
              <a:t>民用建筑电气设计规范</a:t>
            </a:r>
            <a:r>
              <a:rPr lang="en-US" altLang="zh-CN" dirty="0">
                <a:sym typeface="+mn-ea"/>
              </a:rPr>
              <a:t>》</a:t>
            </a:r>
            <a:r>
              <a:rPr lang="zh-CN" altLang="en-US" dirty="0">
                <a:sym typeface="+mn-ea"/>
              </a:rPr>
              <a:t>（</a:t>
            </a:r>
            <a:r>
              <a:rPr lang="en-US" altLang="zh-CN" dirty="0">
                <a:sym typeface="+mn-ea"/>
              </a:rPr>
              <a:t>JGJ/T 16—92</a:t>
            </a:r>
            <a:r>
              <a:rPr lang="zh-CN" altLang="en-US" dirty="0">
                <a:sym typeface="+mn-ea"/>
              </a:rPr>
              <a:t>）；</a:t>
            </a:r>
          </a:p>
          <a:p>
            <a:pPr indent="457200">
              <a:lnSpc>
                <a:spcPct val="150000"/>
              </a:lnSpc>
              <a:spcAft>
                <a:spcPts val="600"/>
              </a:spcAft>
            </a:pPr>
            <a:r>
              <a:rPr lang="en-US" altLang="zh-CN" dirty="0">
                <a:sym typeface="+mn-ea"/>
              </a:rPr>
              <a:t>2.《</a:t>
            </a:r>
            <a:r>
              <a:rPr lang="zh-CN" altLang="en-US" dirty="0">
                <a:sym typeface="+mn-ea"/>
              </a:rPr>
              <a:t>建筑物防雷设计规范</a:t>
            </a:r>
            <a:r>
              <a:rPr lang="en-US" altLang="zh-CN" dirty="0">
                <a:sym typeface="+mn-ea"/>
              </a:rPr>
              <a:t>》</a:t>
            </a:r>
            <a:r>
              <a:rPr lang="zh-CN" altLang="en-US" dirty="0">
                <a:sym typeface="+mn-ea"/>
              </a:rPr>
              <a:t>（</a:t>
            </a:r>
            <a:r>
              <a:rPr lang="en-US" altLang="zh-CN" dirty="0">
                <a:sym typeface="+mn-ea"/>
              </a:rPr>
              <a:t>GB 50057—94  2000</a:t>
            </a:r>
            <a:r>
              <a:rPr lang="zh-CN" altLang="en-US" dirty="0">
                <a:sym typeface="+mn-ea"/>
              </a:rPr>
              <a:t>年版）；</a:t>
            </a:r>
          </a:p>
          <a:p>
            <a:pPr indent="457200">
              <a:lnSpc>
                <a:spcPct val="150000"/>
              </a:lnSpc>
              <a:spcAft>
                <a:spcPts val="600"/>
              </a:spcAft>
            </a:pPr>
            <a:r>
              <a:rPr lang="en-US" altLang="zh-CN" dirty="0">
                <a:sym typeface="+mn-ea"/>
              </a:rPr>
              <a:t>3.《</a:t>
            </a:r>
            <a:r>
              <a:rPr lang="zh-CN" altLang="en-US" dirty="0">
                <a:sym typeface="+mn-ea"/>
              </a:rPr>
              <a:t>有线电视系统工程技术规范</a:t>
            </a:r>
            <a:r>
              <a:rPr lang="en-US" altLang="zh-CN" dirty="0">
                <a:sym typeface="+mn-ea"/>
              </a:rPr>
              <a:t>》</a:t>
            </a:r>
            <a:r>
              <a:rPr lang="zh-CN" altLang="en-US" dirty="0">
                <a:sym typeface="+mn-ea"/>
              </a:rPr>
              <a:t>（</a:t>
            </a:r>
            <a:r>
              <a:rPr lang="en-US" altLang="zh-CN" dirty="0">
                <a:sym typeface="+mn-ea"/>
              </a:rPr>
              <a:t>GB 50200—94</a:t>
            </a:r>
            <a:r>
              <a:rPr lang="zh-CN" altLang="en-US" dirty="0">
                <a:sym typeface="+mn-ea"/>
              </a:rPr>
              <a:t>）</a:t>
            </a:r>
            <a:r>
              <a:rPr lang="zh-CN" altLang="en-US" dirty="0" smtClean="0">
                <a:sym typeface="+mn-ea"/>
              </a:rPr>
              <a:t>；</a:t>
            </a:r>
            <a:endParaRPr lang="zh-CN" altLang="en-US" dirty="0">
              <a:sym typeface="+mn-ea"/>
            </a:endParaRP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8"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11"/>
          <p:cNvSpPr/>
          <p:nvPr/>
        </p:nvSpPr>
        <p:spPr>
          <a:xfrm>
            <a:off x="490494" y="842231"/>
            <a:ext cx="10713660" cy="5201424"/>
          </a:xfrm>
          <a:prstGeom prst="rect">
            <a:avLst/>
          </a:prstGeom>
        </p:spPr>
        <p:txBody>
          <a:bodyPr wrap="square">
            <a:spAutoFit/>
          </a:bodyPr>
          <a:lstStyle/>
          <a:p>
            <a:pPr indent="457200">
              <a:lnSpc>
                <a:spcPct val="150000"/>
              </a:lnSpc>
              <a:spcAft>
                <a:spcPts val="600"/>
              </a:spcAft>
            </a:pPr>
            <a:r>
              <a:rPr lang="en-US" altLang="zh-CN" dirty="0">
                <a:sym typeface="+mn-ea"/>
              </a:rPr>
              <a:t>4.</a:t>
            </a:r>
            <a:r>
              <a:rPr lang="zh-CN" altLang="en-US" dirty="0">
                <a:sym typeface="+mn-ea"/>
              </a:rPr>
              <a:t>其他有关国家及地方的现行规程、规范及标准。</a:t>
            </a:r>
            <a:endParaRPr lang="en-US" altLang="zh-CN" dirty="0">
              <a:sym typeface="+mn-ea"/>
            </a:endParaRPr>
          </a:p>
          <a:p>
            <a:pPr indent="457200">
              <a:lnSpc>
                <a:spcPct val="150000"/>
              </a:lnSpc>
              <a:spcAft>
                <a:spcPts val="600"/>
              </a:spcAft>
            </a:pPr>
            <a:r>
              <a:rPr altLang="zh-CN" dirty="0" err="1">
                <a:sym typeface="+mn-ea"/>
              </a:rPr>
              <a:t>二</a:t>
            </a:r>
            <a:r>
              <a:rPr altLang="zh-CN" dirty="0" err="1">
                <a:sym typeface="+mn-ea"/>
              </a:rPr>
              <a:t>、设计内容</a:t>
            </a:r>
            <a:endParaRPr altLang="zh-CN" dirty="0">
              <a:sym typeface="+mn-ea"/>
            </a:endParaRPr>
          </a:p>
          <a:p>
            <a:pPr indent="457200">
              <a:lnSpc>
                <a:spcPct val="150000"/>
              </a:lnSpc>
              <a:spcAft>
                <a:spcPts val="600"/>
              </a:spcAft>
            </a:pPr>
            <a:r>
              <a:rPr altLang="zh-CN" dirty="0">
                <a:sym typeface="+mn-ea"/>
              </a:rPr>
              <a:t>本工程电气设计项目包括380V/220V供配电系统、照明系统、防雷接地系统和电视电话系统</a:t>
            </a:r>
            <a:r>
              <a:rPr altLang="zh-CN" dirty="0">
                <a:sym typeface="+mn-ea"/>
              </a:rPr>
              <a:t>。</a:t>
            </a:r>
            <a:endParaRPr lang="en-US" altLang="zh-CN" dirty="0">
              <a:sym typeface="+mn-ea"/>
            </a:endParaRPr>
          </a:p>
          <a:p>
            <a:pPr indent="457200">
              <a:lnSpc>
                <a:spcPct val="150000"/>
              </a:lnSpc>
              <a:spcAft>
                <a:spcPts val="600"/>
              </a:spcAft>
            </a:pPr>
            <a:r>
              <a:rPr lang="zh-CN" altLang="en-US" dirty="0">
                <a:sym typeface="+mn-ea"/>
              </a:rPr>
              <a:t>三、供电系统</a:t>
            </a:r>
          </a:p>
          <a:p>
            <a:pPr indent="457200">
              <a:lnSpc>
                <a:spcPct val="150000"/>
              </a:lnSpc>
              <a:spcAft>
                <a:spcPts val="600"/>
              </a:spcAft>
            </a:pPr>
            <a:r>
              <a:rPr lang="en-US" altLang="zh-CN" dirty="0">
                <a:sym typeface="+mn-ea"/>
              </a:rPr>
              <a:t>1.</a:t>
            </a:r>
            <a:r>
              <a:rPr lang="zh-CN" altLang="en-US" dirty="0">
                <a:sym typeface="+mn-ea"/>
              </a:rPr>
              <a:t>供电方式</a:t>
            </a:r>
          </a:p>
          <a:p>
            <a:pPr indent="457200">
              <a:lnSpc>
                <a:spcPct val="150000"/>
              </a:lnSpc>
              <a:spcAft>
                <a:spcPts val="600"/>
              </a:spcAft>
            </a:pPr>
            <a:r>
              <a:rPr lang="zh-CN" altLang="en-US" dirty="0">
                <a:sym typeface="+mn-ea"/>
              </a:rPr>
              <a:t>本工程拟由小区低压配电网引来</a:t>
            </a:r>
            <a:r>
              <a:rPr lang="en-US" altLang="zh-CN" dirty="0">
                <a:sym typeface="+mn-ea"/>
              </a:rPr>
              <a:t>380V/220V</a:t>
            </a:r>
            <a:r>
              <a:rPr lang="zh-CN" altLang="en-US" dirty="0">
                <a:sym typeface="+mn-ea"/>
              </a:rPr>
              <a:t>三相四线电源，引至住宅首层总配电箱，再分别引至各用电点；接地系统为</a:t>
            </a:r>
            <a:r>
              <a:rPr lang="en-US" altLang="zh-CN" dirty="0">
                <a:sym typeface="+mn-ea"/>
              </a:rPr>
              <a:t>TN-C-S </a:t>
            </a:r>
            <a:r>
              <a:rPr lang="zh-CN" altLang="en-US" dirty="0">
                <a:sym typeface="+mn-ea"/>
              </a:rPr>
              <a:t>系统，进户处零线须重复接地，设专用</a:t>
            </a:r>
            <a:r>
              <a:rPr lang="en-US" altLang="zh-CN" dirty="0">
                <a:sym typeface="+mn-ea"/>
              </a:rPr>
              <a:t>PE</a:t>
            </a:r>
            <a:r>
              <a:rPr lang="zh-CN" altLang="en-US" dirty="0">
                <a:sym typeface="+mn-ea"/>
              </a:rPr>
              <a:t>线，接地电阻不大于</a:t>
            </a:r>
            <a:r>
              <a:rPr lang="en-US" altLang="zh-CN" dirty="0">
                <a:sym typeface="+mn-ea"/>
              </a:rPr>
              <a:t>4Ω</a:t>
            </a:r>
            <a:r>
              <a:rPr lang="zh-CN" altLang="en-US" dirty="0">
                <a:sym typeface="+mn-ea"/>
              </a:rPr>
              <a:t>；本工程采用放射式供电方式。</a:t>
            </a:r>
          </a:p>
          <a:p>
            <a:pPr indent="457200">
              <a:lnSpc>
                <a:spcPct val="150000"/>
              </a:lnSpc>
              <a:spcAft>
                <a:spcPts val="600"/>
              </a:spcAft>
            </a:pPr>
            <a:r>
              <a:rPr lang="en-US" altLang="zh-CN" dirty="0">
                <a:sym typeface="+mn-ea"/>
              </a:rPr>
              <a:t>2.</a:t>
            </a:r>
            <a:r>
              <a:rPr lang="zh-CN" altLang="en-US" dirty="0">
                <a:sym typeface="+mn-ea"/>
              </a:rPr>
              <a:t>线路敷设</a:t>
            </a:r>
          </a:p>
          <a:p>
            <a:pPr indent="457200">
              <a:lnSpc>
                <a:spcPct val="150000"/>
              </a:lnSpc>
              <a:spcAft>
                <a:spcPts val="600"/>
              </a:spcAft>
            </a:pPr>
            <a:r>
              <a:rPr lang="zh-CN" altLang="en-US" dirty="0">
                <a:sym typeface="+mn-ea"/>
              </a:rPr>
              <a:t>低压配电干线选用铜芯交联聚乙烯绝缘电缆（</a:t>
            </a:r>
            <a:r>
              <a:rPr lang="en-US" altLang="zh-CN" dirty="0">
                <a:sym typeface="+mn-ea"/>
              </a:rPr>
              <a:t>YJV</a:t>
            </a:r>
            <a:r>
              <a:rPr lang="zh-CN" altLang="en-US" dirty="0">
                <a:sym typeface="+mn-ea"/>
              </a:rPr>
              <a:t>）穿钢管埋地或沿墙敷设；支干线、支线选用铜芯电线（</a:t>
            </a:r>
            <a:r>
              <a:rPr lang="en-US" altLang="zh-CN" dirty="0">
                <a:sym typeface="+mn-ea"/>
              </a:rPr>
              <a:t>BV</a:t>
            </a:r>
            <a:r>
              <a:rPr lang="zh-CN" altLang="en-US" dirty="0">
                <a:sym typeface="+mn-ea"/>
              </a:rPr>
              <a:t>）穿钢管沿建筑物墙、地面、顶板暗</a:t>
            </a:r>
            <a:r>
              <a:rPr lang="zh-CN" altLang="en-US" dirty="0" smtClean="0">
                <a:sym typeface="+mn-ea"/>
              </a:rPr>
              <a:t>敷设。</a:t>
            </a:r>
          </a:p>
        </p:txBody>
      </p:sp>
      <p:sp>
        <p:nvSpPr>
          <p:cNvPr id="13"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.3</a:t>
            </a:r>
            <a:r>
              <a:rPr sz="1600" b="1" dirty="0">
                <a:solidFill>
                  <a:schemeClr val="bg1"/>
                </a:solidFill>
                <a:latin typeface="微软雅黑" panose="020B0503020204020204" pitchFamily="34" charset="-122"/>
                <a:ea typeface="微软雅黑" panose="020B0503020204020204" pitchFamily="34" charset="-122"/>
              </a:rPr>
              <a:t>电气施工图设计案例</a:t>
            </a:r>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569572" y="810107"/>
            <a:ext cx="11240510" cy="5616922"/>
          </a:xfrm>
          <a:prstGeom prst="rect">
            <a:avLst/>
          </a:prstGeom>
        </p:spPr>
        <p:txBody>
          <a:bodyPr wrap="square">
            <a:spAutoFit/>
          </a:bodyPr>
          <a:lstStyle/>
          <a:p>
            <a:pPr indent="457200">
              <a:lnSpc>
                <a:spcPct val="150000"/>
              </a:lnSpc>
              <a:spcAft>
                <a:spcPts val="600"/>
              </a:spcAft>
            </a:pPr>
            <a:r>
              <a:rPr lang="zh-CN" dirty="0">
                <a:sym typeface="+mn-ea"/>
              </a:rPr>
              <a:t>四</a:t>
            </a:r>
            <a:r>
              <a:rPr altLang="zh-CN" dirty="0">
                <a:sym typeface="+mn-ea"/>
              </a:rPr>
              <a:t>、照明部分</a:t>
            </a:r>
          </a:p>
          <a:p>
            <a:pPr indent="457200">
              <a:lnSpc>
                <a:spcPct val="150000"/>
              </a:lnSpc>
              <a:spcAft>
                <a:spcPts val="600"/>
              </a:spcAft>
            </a:pPr>
            <a:r>
              <a:rPr altLang="zh-CN" dirty="0">
                <a:sym typeface="+mn-ea"/>
              </a:rPr>
              <a:t>1.本工程按普通住宅设计照明系统。</a:t>
            </a:r>
          </a:p>
          <a:p>
            <a:pPr indent="457200">
              <a:lnSpc>
                <a:spcPct val="150000"/>
              </a:lnSpc>
              <a:spcAft>
                <a:spcPts val="600"/>
              </a:spcAft>
            </a:pPr>
            <a:r>
              <a:rPr altLang="zh-CN" dirty="0">
                <a:sym typeface="+mn-ea"/>
              </a:rPr>
              <a:t>2.所有荧光灯均配电子镇流器。</a:t>
            </a:r>
          </a:p>
          <a:p>
            <a:pPr indent="457200">
              <a:lnSpc>
                <a:spcPct val="150000"/>
              </a:lnSpc>
              <a:spcAft>
                <a:spcPts val="600"/>
              </a:spcAft>
            </a:pPr>
            <a:r>
              <a:rPr altLang="zh-CN" dirty="0">
                <a:sym typeface="+mn-ea"/>
              </a:rPr>
              <a:t>3.卫生间插座采用防水防溅型插座；</a:t>
            </a:r>
            <a:r>
              <a:rPr altLang="zh-CN" dirty="0" smtClean="0">
                <a:sym typeface="+mn-ea"/>
              </a:rPr>
              <a:t>户内低于1.8m</a:t>
            </a:r>
            <a:r>
              <a:rPr altLang="zh-CN" dirty="0">
                <a:sym typeface="+mn-ea"/>
              </a:rPr>
              <a:t>的插座均采用安全型插座。</a:t>
            </a:r>
          </a:p>
          <a:p>
            <a:pPr indent="457200">
              <a:lnSpc>
                <a:spcPct val="150000"/>
              </a:lnSpc>
              <a:spcAft>
                <a:spcPts val="600"/>
              </a:spcAft>
            </a:pPr>
            <a:r>
              <a:rPr altLang="zh-CN" dirty="0">
                <a:sym typeface="+mn-ea"/>
              </a:rPr>
              <a:t>4.各照明器具的安装高度详见主要设备材料表</a:t>
            </a:r>
            <a:r>
              <a:rPr altLang="zh-CN" dirty="0">
                <a:sym typeface="+mn-ea"/>
              </a:rPr>
              <a:t>。</a:t>
            </a:r>
            <a:endParaRPr lang="en-US" altLang="zh-CN" dirty="0">
              <a:sym typeface="+mn-ea"/>
            </a:endParaRPr>
          </a:p>
          <a:p>
            <a:pPr indent="457200">
              <a:lnSpc>
                <a:spcPct val="150000"/>
              </a:lnSpc>
              <a:spcAft>
                <a:spcPts val="600"/>
              </a:spcAft>
            </a:pPr>
            <a:r>
              <a:rPr lang="zh-CN" altLang="en-US" dirty="0">
                <a:sym typeface="+mn-ea"/>
              </a:rPr>
              <a:t>五、防雷接地系统</a:t>
            </a:r>
          </a:p>
          <a:p>
            <a:pPr indent="457200">
              <a:lnSpc>
                <a:spcPct val="150000"/>
              </a:lnSpc>
              <a:spcAft>
                <a:spcPts val="600"/>
              </a:spcAft>
            </a:pPr>
            <a:r>
              <a:rPr lang="zh-CN" altLang="en-US" dirty="0">
                <a:sym typeface="+mn-ea"/>
              </a:rPr>
              <a:t>本工程按民用三类建筑防雷要求设置防雷措施，利用建筑物金属体做防雷及接地装置，在女儿墙上设人工避雷带，利用框架柱内的两根对角主钢筋做防雷引下线，并利用结构基础内钢筋做自然接地体，所有防雷钢筋均焊接连通，屋面上所有金属构件和设备均应就近用</a:t>
            </a:r>
            <a:r>
              <a:rPr lang="en-US" altLang="zh-CN" dirty="0">
                <a:sym typeface="+mn-ea"/>
              </a:rPr>
              <a:t>10</a:t>
            </a:r>
            <a:r>
              <a:rPr lang="zh-CN" altLang="en-US" dirty="0">
                <a:sym typeface="+mn-ea"/>
              </a:rPr>
              <a:t>镀锌圆钢与避雷带焊接连通，接地电阻不大于</a:t>
            </a:r>
            <a:r>
              <a:rPr lang="en-US" altLang="zh-CN" dirty="0">
                <a:sym typeface="+mn-ea"/>
              </a:rPr>
              <a:t>4Ω</a:t>
            </a:r>
            <a:r>
              <a:rPr lang="zh-CN" altLang="en-US" dirty="0">
                <a:sym typeface="+mn-ea"/>
              </a:rPr>
              <a:t>，若实测大于此值应补打接地极直至满足要求；具体做法详见相关图纸</a:t>
            </a:r>
          </a:p>
          <a:p>
            <a:pPr indent="457200">
              <a:lnSpc>
                <a:spcPct val="150000"/>
              </a:lnSpc>
              <a:spcAft>
                <a:spcPts val="600"/>
              </a:spcAft>
            </a:pPr>
            <a:r>
              <a:rPr lang="en-US" altLang="zh-CN" dirty="0">
                <a:sym typeface="+mn-ea"/>
              </a:rPr>
              <a:t>1.</a:t>
            </a:r>
            <a:r>
              <a:rPr lang="zh-CN" altLang="en-US" dirty="0">
                <a:sym typeface="+mn-ea"/>
              </a:rPr>
              <a:t>本工程设总等电位联接。应将建筑物的</a:t>
            </a:r>
            <a:r>
              <a:rPr lang="en-US" altLang="zh-CN" dirty="0">
                <a:sym typeface="+mn-ea"/>
              </a:rPr>
              <a:t>PE</a:t>
            </a:r>
            <a:r>
              <a:rPr lang="zh-CN" altLang="en-US" dirty="0">
                <a:sym typeface="+mn-ea"/>
              </a:rPr>
              <a:t>干线、电气装置接地极的接地干线、水管等金属管道、建筑物的金属构件等导体作等电位联接。等电位联结做法按国标</a:t>
            </a:r>
            <a:r>
              <a:rPr lang="en-US" altLang="zh-CN" dirty="0">
                <a:sym typeface="+mn-ea"/>
              </a:rPr>
              <a:t>02D501</a:t>
            </a:r>
            <a:r>
              <a:rPr lang="zh-CN" altLang="en-US" dirty="0">
                <a:sym typeface="+mn-ea"/>
              </a:rPr>
              <a:t>－</a:t>
            </a:r>
            <a:r>
              <a:rPr lang="en-US" altLang="zh-CN" dirty="0">
                <a:sym typeface="+mn-ea"/>
              </a:rPr>
              <a:t>2 《</a:t>
            </a:r>
            <a:r>
              <a:rPr lang="zh-CN" altLang="en-US" dirty="0">
                <a:sym typeface="+mn-ea"/>
              </a:rPr>
              <a:t>等电位联接安装</a:t>
            </a:r>
            <a:r>
              <a:rPr lang="en-US" altLang="zh-CN" dirty="0">
                <a:sym typeface="+mn-ea"/>
              </a:rPr>
              <a:t>》</a:t>
            </a:r>
            <a:r>
              <a:rPr lang="zh-CN" altLang="en-US" dirty="0" smtClean="0">
                <a:sym typeface="+mn-ea"/>
              </a:rPr>
              <a:t>。</a:t>
            </a:r>
            <a:endParaRPr lang="zh-CN" altLang="en-US" dirty="0">
              <a:sym typeface="+mn-ea"/>
            </a:endParaRP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.3</a:t>
            </a:r>
            <a:r>
              <a:rPr sz="1600" b="1" dirty="0">
                <a:solidFill>
                  <a:schemeClr val="bg1"/>
                </a:solidFill>
                <a:latin typeface="微软雅黑" panose="020B0503020204020204" pitchFamily="34" charset="-122"/>
                <a:ea typeface="微软雅黑" panose="020B0503020204020204" pitchFamily="34" charset="-122"/>
              </a:rPr>
              <a:t>电气施工图设计案例</a:t>
            </a:r>
          </a:p>
        </p:txBody>
      </p:sp>
      <p:sp>
        <p:nvSpPr>
          <p:cNvPr id="1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8"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569572" y="810107"/>
            <a:ext cx="11240510" cy="5847755"/>
          </a:xfrm>
          <a:prstGeom prst="rect">
            <a:avLst/>
          </a:prstGeom>
        </p:spPr>
        <p:txBody>
          <a:bodyPr wrap="square">
            <a:spAutoFit/>
          </a:bodyPr>
          <a:lstStyle/>
          <a:p>
            <a:pPr indent="457200">
              <a:lnSpc>
                <a:spcPct val="150000"/>
              </a:lnSpc>
              <a:spcAft>
                <a:spcPts val="600"/>
              </a:spcAft>
            </a:pPr>
            <a:r>
              <a:rPr lang="en-US" altLang="zh-CN" dirty="0"/>
              <a:t>2.</a:t>
            </a:r>
            <a:r>
              <a:rPr lang="zh-CN" altLang="zh-CN" dirty="0"/>
              <a:t>所有带洗浴设备的卫生间均作等电位联接，具体做法参见</a:t>
            </a:r>
            <a:r>
              <a:rPr lang="en-US" altLang="zh-CN" dirty="0"/>
              <a:t>98ZD501</a:t>
            </a:r>
            <a:r>
              <a:rPr lang="zh-CN" altLang="zh-CN" dirty="0"/>
              <a:t>—</a:t>
            </a:r>
            <a:r>
              <a:rPr lang="en-US" altLang="zh-CN" dirty="0"/>
              <a:t>51</a:t>
            </a:r>
            <a:r>
              <a:rPr lang="zh-CN" altLang="zh-CN" dirty="0"/>
              <a:t>、</a:t>
            </a:r>
            <a:r>
              <a:rPr lang="en-US" altLang="zh-CN" dirty="0"/>
              <a:t>52</a:t>
            </a:r>
            <a:r>
              <a:rPr lang="zh-CN" altLang="zh-CN" dirty="0"/>
              <a:t>。</a:t>
            </a:r>
          </a:p>
          <a:p>
            <a:pPr indent="457200">
              <a:lnSpc>
                <a:spcPct val="150000"/>
              </a:lnSpc>
              <a:spcAft>
                <a:spcPts val="600"/>
              </a:spcAft>
            </a:pPr>
            <a:r>
              <a:rPr lang="en-US" altLang="zh-CN" dirty="0"/>
              <a:t>3.</a:t>
            </a:r>
            <a:r>
              <a:rPr lang="zh-CN" altLang="zh-CN" dirty="0"/>
              <a:t>过电压保护：在电源总配电柜内装第一级电涌保护器</a:t>
            </a:r>
            <a:r>
              <a:rPr lang="en-US" altLang="zh-CN" dirty="0"/>
              <a:t>(SPD)</a:t>
            </a:r>
            <a:r>
              <a:rPr lang="zh-CN" altLang="zh-CN" dirty="0"/>
              <a:t>。</a:t>
            </a:r>
          </a:p>
          <a:p>
            <a:pPr indent="457200">
              <a:lnSpc>
                <a:spcPct val="150000"/>
              </a:lnSpc>
              <a:spcAft>
                <a:spcPts val="600"/>
              </a:spcAft>
            </a:pPr>
            <a:r>
              <a:rPr lang="en-US" altLang="zh-CN" dirty="0"/>
              <a:t>4.</a:t>
            </a:r>
            <a:r>
              <a:rPr lang="zh-CN" altLang="zh-CN" dirty="0"/>
              <a:t>本工程接地形式采用</a:t>
            </a:r>
            <a:r>
              <a:rPr lang="en-US" altLang="zh-CN" dirty="0"/>
              <a:t>TN—C—S</a:t>
            </a:r>
            <a:r>
              <a:rPr lang="zh-CN" altLang="zh-CN" dirty="0"/>
              <a:t>系统，电源在进户处做重复接地，并与防雷接地共用接地极。</a:t>
            </a:r>
          </a:p>
          <a:p>
            <a:pPr indent="457200">
              <a:lnSpc>
                <a:spcPct val="150000"/>
              </a:lnSpc>
              <a:spcAft>
                <a:spcPts val="600"/>
              </a:spcAft>
            </a:pPr>
            <a:r>
              <a:rPr lang="zh-CN" altLang="zh-CN" dirty="0"/>
              <a:t>六、电话、宽带系统</a:t>
            </a:r>
          </a:p>
          <a:p>
            <a:pPr indent="457200">
              <a:lnSpc>
                <a:spcPct val="150000"/>
              </a:lnSpc>
              <a:spcAft>
                <a:spcPts val="600"/>
              </a:spcAft>
            </a:pPr>
            <a:r>
              <a:rPr lang="en-US" altLang="zh-CN" dirty="0"/>
              <a:t>1.</a:t>
            </a:r>
            <a:r>
              <a:rPr lang="zh-CN" altLang="zh-CN" dirty="0"/>
              <a:t>电话电缆由室外穿管埋地引入首层的电话组线箱，再引至各个用户点；</a:t>
            </a:r>
          </a:p>
          <a:p>
            <a:pPr indent="457200">
              <a:lnSpc>
                <a:spcPct val="150000"/>
              </a:lnSpc>
              <a:spcAft>
                <a:spcPts val="600"/>
              </a:spcAft>
            </a:pPr>
            <a:r>
              <a:rPr lang="en-US" altLang="zh-CN" dirty="0"/>
              <a:t>2.</a:t>
            </a:r>
            <a:r>
              <a:rPr lang="zh-CN" altLang="zh-CN" dirty="0"/>
              <a:t>电话系统的管线、出线盒均为暗设，管线规格型号见系统图。</a:t>
            </a:r>
          </a:p>
          <a:p>
            <a:pPr indent="457200">
              <a:lnSpc>
                <a:spcPct val="150000"/>
              </a:lnSpc>
              <a:spcAft>
                <a:spcPts val="600"/>
              </a:spcAft>
            </a:pPr>
            <a:r>
              <a:rPr lang="zh-CN" altLang="zh-CN" dirty="0"/>
              <a:t>七、共用天线电视系统</a:t>
            </a:r>
          </a:p>
          <a:p>
            <a:pPr indent="457200">
              <a:lnSpc>
                <a:spcPct val="150000"/>
              </a:lnSpc>
              <a:spcAft>
                <a:spcPts val="600"/>
              </a:spcAft>
            </a:pPr>
            <a:r>
              <a:rPr lang="en-US" altLang="zh-CN" dirty="0"/>
              <a:t>1.</a:t>
            </a:r>
            <a:r>
              <a:rPr lang="zh-CN" altLang="zh-CN" dirty="0"/>
              <a:t>电视电缆由室外穿管埋地引入首层的电视前端箱，再分配到各用户分网；</a:t>
            </a:r>
          </a:p>
          <a:p>
            <a:pPr indent="457200">
              <a:lnSpc>
                <a:spcPct val="150000"/>
              </a:lnSpc>
              <a:spcAft>
                <a:spcPts val="600"/>
              </a:spcAft>
            </a:pPr>
            <a:r>
              <a:rPr lang="en-US" altLang="zh-CN" dirty="0"/>
              <a:t>2.</a:t>
            </a:r>
            <a:r>
              <a:rPr lang="zh-CN" altLang="zh-CN" dirty="0"/>
              <a:t>电视系统的管线、出线盒均为暗设，管线规格型号见系统图。</a:t>
            </a:r>
          </a:p>
          <a:p>
            <a:pPr indent="457200">
              <a:lnSpc>
                <a:spcPct val="150000"/>
              </a:lnSpc>
              <a:spcAft>
                <a:spcPts val="600"/>
              </a:spcAft>
            </a:pPr>
            <a:r>
              <a:rPr lang="zh-CN" altLang="zh-CN" dirty="0"/>
              <a:t>八、其他</a:t>
            </a:r>
          </a:p>
          <a:p>
            <a:pPr indent="457200">
              <a:lnSpc>
                <a:spcPct val="150000"/>
              </a:lnSpc>
              <a:spcAft>
                <a:spcPts val="600"/>
              </a:spcAft>
            </a:pPr>
            <a:r>
              <a:rPr lang="zh-CN" altLang="zh-CN" dirty="0"/>
              <a:t>施工中应与土建密切配合，做好预留、预埋工作，严格按照国家有关规范、标准施工，未尽事宜在图纸会审及施工期间另行解决，变更应经设计单位认可。</a:t>
            </a:r>
            <a:endParaRPr lang="zh-CN" altLang="en-US" dirty="0">
              <a:sym typeface="+mn-ea"/>
            </a:endParaRPr>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.3</a:t>
            </a:r>
            <a:r>
              <a:rPr sz="1600" b="1" dirty="0">
                <a:solidFill>
                  <a:schemeClr val="bg1"/>
                </a:solidFill>
                <a:latin typeface="微软雅黑" panose="020B0503020204020204" pitchFamily="34" charset="-122"/>
                <a:ea typeface="微软雅黑" panose="020B0503020204020204" pitchFamily="34" charset="-122"/>
              </a:rPr>
              <a:t>电气施工图设计案例</a:t>
            </a:r>
          </a:p>
        </p:txBody>
      </p:sp>
      <p:sp>
        <p:nvSpPr>
          <p:cNvPr id="11"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4"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7"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14519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照明配电系统图</a:t>
            </a:r>
          </a:p>
        </p:txBody>
      </p:sp>
      <p:sp>
        <p:nvSpPr>
          <p:cNvPr id="2" name="矩形 1"/>
          <p:cNvSpPr/>
          <p:nvPr/>
        </p:nvSpPr>
        <p:spPr>
          <a:xfrm>
            <a:off x="490493" y="800279"/>
            <a:ext cx="11385689" cy="1338828"/>
          </a:xfrm>
          <a:prstGeom prst="rect">
            <a:avLst/>
          </a:prstGeom>
        </p:spPr>
        <p:txBody>
          <a:bodyPr wrap="square">
            <a:spAutoFit/>
          </a:bodyPr>
          <a:lstStyle/>
          <a:p>
            <a:pPr indent="457200">
              <a:lnSpc>
                <a:spcPct val="150000"/>
              </a:lnSpc>
              <a:spcAft>
                <a:spcPts val="600"/>
              </a:spcAft>
            </a:pPr>
            <a:r>
              <a:rPr altLang="zh-CN" dirty="0" err="1" smtClean="0">
                <a:sym typeface="+mn-ea"/>
              </a:rPr>
              <a:t>照明配电系统图</a:t>
            </a:r>
            <a:r>
              <a:rPr altLang="zh-CN" dirty="0">
                <a:sym typeface="+mn-ea"/>
              </a:rPr>
              <a:t>: 用以表示建筑照明配电系统供电方式、配电回路分布及相互联系的建筑电气工程图，能集中反映照明的配电方式、导线或电缆的型号、规格、数量、敷设方式及穿管管径、的规格型号等。通过照明系统图，可以了解建筑物内部电气照明配电系统的全貌，它也是进行电气安装调试的主要图纸之一。</a:t>
            </a:r>
          </a:p>
        </p:txBody>
      </p:sp>
      <p:sp>
        <p:nvSpPr>
          <p:cNvPr id="12" name="矩形 11"/>
          <p:cNvSpPr/>
          <p:nvPr/>
        </p:nvSpPr>
        <p:spPr>
          <a:xfrm>
            <a:off x="625466" y="2259361"/>
            <a:ext cx="7260590" cy="347345"/>
          </a:xfrm>
          <a:prstGeom prst="rect">
            <a:avLst/>
          </a:prstGeom>
        </p:spPr>
        <p:txBody>
          <a:bodyPr wrap="square">
            <a:spAutoFit/>
          </a:bodyPr>
          <a:lstStyle/>
          <a:p>
            <a:pPr indent="266700">
              <a:lnSpc>
                <a:spcPts val="2000"/>
              </a:lnSpc>
            </a:pPr>
            <a:r>
              <a:rPr altLang="zh-CN" kern="0" dirty="0">
                <a:latin typeface="Calibri" panose="020F0502020204030204" pitchFamily="34" charset="0"/>
                <a:ea typeface="宋体" panose="02010600030101010101" pitchFamily="2" charset="-122"/>
                <a:cs typeface="宋体" panose="02010600030101010101" pitchFamily="2" charset="-122"/>
                <a:sym typeface="+mn-ea"/>
              </a:rPr>
              <a:t>例如，图2-1-29所示。所示为某商场楼层配电箱照明配电系统图。</a:t>
            </a:r>
          </a:p>
        </p:txBody>
      </p:sp>
      <p:pic>
        <p:nvPicPr>
          <p:cNvPr id="68700" name="图片 68700" descr="C:\Users\407_5\AppData\Roaming\Tencent\Users\532440458\QQ\WinTemp\RichOle\(6J]9V@252SJEUW1L5YVI5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812292" y="2669482"/>
            <a:ext cx="7089337" cy="3309013"/>
          </a:xfrm>
          <a:prstGeom prst="rect">
            <a:avLst/>
          </a:prstGeom>
          <a:noFill/>
          <a:ln>
            <a:noFill/>
          </a:ln>
        </p:spPr>
      </p:pic>
      <p:sp>
        <p:nvSpPr>
          <p:cNvPr id="13" name="文本框 12"/>
          <p:cNvSpPr txBox="1"/>
          <p:nvPr/>
        </p:nvSpPr>
        <p:spPr>
          <a:xfrm>
            <a:off x="3594101" y="6160057"/>
            <a:ext cx="5080000" cy="348813"/>
          </a:xfrm>
          <a:prstGeom prst="rect">
            <a:avLst/>
          </a:prstGeom>
        </p:spPr>
        <p:txBody>
          <a:bodyPr wrap="square">
            <a:spAutoFit/>
          </a:bodyPr>
          <a:lstStyle>
            <a:defPPr>
              <a:defRPr lang="zh-CN"/>
            </a:defPPr>
            <a:lvl1pPr indent="266700">
              <a:lnSpc>
                <a:spcPts val="2000"/>
              </a:lnSpc>
              <a:defRPr kern="0">
                <a:latin typeface="Calibri" panose="020F0502020204030204" pitchFamily="34" charset="0"/>
                <a:ea typeface="宋体" panose="02010600030101010101" pitchFamily="2" charset="-122"/>
                <a:cs typeface="宋体" panose="02010600030101010101" pitchFamily="2" charset="-122"/>
              </a:defRPr>
            </a:lvl1pPr>
          </a:lstStyle>
          <a:p>
            <a:r>
              <a:rPr lang="zh-CN" dirty="0"/>
              <a:t>图</a:t>
            </a:r>
            <a:r>
              <a:rPr lang="en-US" dirty="0"/>
              <a:t>2-1-29 </a:t>
            </a:r>
            <a:r>
              <a:rPr lang="zh-CN" dirty="0"/>
              <a:t>某商场楼层配电箱照明配电系统图</a:t>
            </a:r>
            <a:endParaRPr lang="zh-CN" altLang="en-US" dirty="0"/>
          </a:p>
        </p:txBody>
      </p:sp>
      <p:sp>
        <p:nvSpPr>
          <p:cNvPr id="1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sz="1600" b="1" dirty="0" smtClean="0">
                <a:solidFill>
                  <a:schemeClr val="bg1"/>
                </a:solidFill>
                <a:latin typeface="微软雅黑" panose="020B0503020204020204" pitchFamily="34" charset="-122"/>
                <a:ea typeface="微软雅黑" panose="020B0503020204020204" pitchFamily="34" charset="-122"/>
              </a:rPr>
              <a:t>2</a:t>
            </a:r>
            <a:r>
              <a:rPr sz="1600" b="1" dirty="0" smtClean="0">
                <a:solidFill>
                  <a:schemeClr val="bg1"/>
                </a:solidFill>
                <a:latin typeface="微软雅黑" panose="020B0503020204020204" pitchFamily="34" charset="-122"/>
                <a:ea typeface="微软雅黑" panose="020B0503020204020204" pitchFamily="34" charset="-122"/>
              </a:rPr>
              <a:t>.4</a:t>
            </a:r>
            <a:r>
              <a:rPr sz="1600" b="1" dirty="0">
                <a:solidFill>
                  <a:schemeClr val="bg1"/>
                </a:solidFill>
                <a:latin typeface="微软雅黑" panose="020B0503020204020204" pitchFamily="34" charset="-122"/>
                <a:ea typeface="微软雅黑" panose="020B0503020204020204" pitchFamily="34" charset="-122"/>
              </a:rPr>
              <a:t>照明配电系统图</a:t>
            </a:r>
          </a:p>
        </p:txBody>
      </p:sp>
      <p:sp>
        <p:nvSpPr>
          <p:cNvPr id="2" name="矩形 1"/>
          <p:cNvSpPr/>
          <p:nvPr/>
        </p:nvSpPr>
        <p:spPr>
          <a:xfrm>
            <a:off x="702934" y="1006894"/>
            <a:ext cx="11385689" cy="348813"/>
          </a:xfrm>
          <a:prstGeom prst="rect">
            <a:avLst/>
          </a:prstGeom>
        </p:spPr>
        <p:txBody>
          <a:bodyPr wrap="square">
            <a:spAutoFit/>
          </a:bodyPr>
          <a:lstStyle/>
          <a:p>
            <a:pPr indent="266700">
              <a:lnSpc>
                <a:spcPts val="2000"/>
              </a:lnSpc>
            </a:pPr>
            <a:r>
              <a:rPr lang="zh-CN" altLang="zh-CN" kern="0" dirty="0">
                <a:latin typeface="Calibri" panose="020F0502020204030204" pitchFamily="34" charset="0"/>
                <a:ea typeface="宋体" panose="02010600030101010101" pitchFamily="2" charset="-122"/>
                <a:cs typeface="宋体" panose="02010600030101010101" pitchFamily="2" charset="-122"/>
              </a:rPr>
              <a:t>再来看一个例子，图</a:t>
            </a:r>
            <a:r>
              <a:rPr lang="en-US" altLang="zh-CN" kern="0" dirty="0">
                <a:latin typeface="Calibri" panose="020F0502020204030204" pitchFamily="34" charset="0"/>
                <a:ea typeface="宋体" panose="02010600030101010101" pitchFamily="2" charset="-122"/>
                <a:cs typeface="宋体" panose="02010600030101010101" pitchFamily="2" charset="-122"/>
              </a:rPr>
              <a:t>2-1-30</a:t>
            </a:r>
            <a:r>
              <a:rPr lang="zh-CN" altLang="zh-CN" kern="0" dirty="0">
                <a:latin typeface="Calibri" panose="020F0502020204030204" pitchFamily="34" charset="0"/>
                <a:ea typeface="宋体" panose="02010600030101010101" pitchFamily="2" charset="-122"/>
                <a:cs typeface="宋体" panose="02010600030101010101" pitchFamily="2" charset="-122"/>
              </a:rPr>
              <a:t>所示为一住宅楼照明配电系统图</a:t>
            </a:r>
          </a:p>
        </p:txBody>
      </p:sp>
      <p:sp>
        <p:nvSpPr>
          <p:cNvPr id="13" name="文本框 12"/>
          <p:cNvSpPr txBox="1"/>
          <p:nvPr/>
        </p:nvSpPr>
        <p:spPr>
          <a:xfrm>
            <a:off x="3855778" y="5986031"/>
            <a:ext cx="5080000" cy="348813"/>
          </a:xfrm>
          <a:prstGeom prst="rect">
            <a:avLst/>
          </a:prstGeom>
        </p:spPr>
        <p:txBody>
          <a:bodyPr wrap="square">
            <a:spAutoFit/>
          </a:bodyPr>
          <a:lstStyle>
            <a:defPPr>
              <a:defRPr lang="zh-CN"/>
            </a:defPPr>
            <a:lvl1pPr indent="266700">
              <a:lnSpc>
                <a:spcPts val="2000"/>
              </a:lnSpc>
              <a:defRPr kern="0">
                <a:latin typeface="Calibri" panose="020F0502020204030204" pitchFamily="34" charset="0"/>
                <a:ea typeface="宋体" panose="02010600030101010101" pitchFamily="2" charset="-122"/>
                <a:cs typeface="宋体" panose="02010600030101010101" pitchFamily="2" charset="-122"/>
              </a:defRPr>
            </a:lvl1pPr>
          </a:lstStyle>
          <a:p>
            <a:r>
              <a:rPr lang="zh-CN" altLang="zh-CN" dirty="0"/>
              <a:t>图</a:t>
            </a:r>
            <a:r>
              <a:rPr lang="en-US" altLang="zh-CN" dirty="0"/>
              <a:t>2-1-30 </a:t>
            </a:r>
            <a:r>
              <a:rPr lang="zh-CN" altLang="zh-CN" dirty="0"/>
              <a:t>住宅楼照明配电系统图</a:t>
            </a:r>
          </a:p>
        </p:txBody>
      </p:sp>
      <p:pic>
        <p:nvPicPr>
          <p:cNvPr id="14" name="图片 13" descr="C:\Users\407_5\AppData\Roaming\Tencent\Users\532440458\QQ\WinTemp\RichOle\_IK0IWQ)U}E9(K2EBY`ZC_6.png"/>
          <p:cNvPicPr/>
          <p:nvPr/>
        </p:nvPicPr>
        <p:blipFill>
          <a:blip r:embed="rId3">
            <a:extLst>
              <a:ext uri="{28A0092B-C50C-407E-A947-70E740481C1C}">
                <a14:useLocalDpi xmlns:a14="http://schemas.microsoft.com/office/drawing/2010/main" val="0"/>
              </a:ext>
            </a:extLst>
          </a:blip>
          <a:srcRect/>
          <a:stretch>
            <a:fillRect/>
          </a:stretch>
        </p:blipFill>
        <p:spPr bwMode="auto">
          <a:xfrm>
            <a:off x="1431968" y="1766699"/>
            <a:ext cx="8756599" cy="3982747"/>
          </a:xfrm>
          <a:prstGeom prst="rect">
            <a:avLst/>
          </a:prstGeom>
          <a:noFill/>
          <a:ln>
            <a:noFill/>
          </a:ln>
        </p:spPr>
      </p:pic>
      <p:sp>
        <p:nvSpPr>
          <p:cNvPr id="15" name="矩形: 对角圆角 5"/>
          <p:cNvSpPr/>
          <p:nvPr/>
        </p:nvSpPr>
        <p:spPr>
          <a:xfrm>
            <a:off x="9003031" y="15664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 name="矩形: 对角圆角 4"/>
          <p:cNvSpPr/>
          <p:nvPr/>
        </p:nvSpPr>
        <p:spPr>
          <a:xfrm>
            <a:off x="8007060" y="17487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18092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29986" y="998015"/>
            <a:ext cx="7720012" cy="998855"/>
          </a:xfrm>
          <a:prstGeom prst="rect">
            <a:avLst/>
          </a:prstGeom>
          <a:noFill/>
        </p:spPr>
        <p:txBody>
          <a:bodyPr wrap="square" rtlCol="0">
            <a:spAutoFit/>
          </a:bodyPr>
          <a:lstStyle/>
          <a:p>
            <a:pPr>
              <a:lnSpc>
                <a:spcPct val="150000"/>
              </a:lnSpc>
              <a:spcAft>
                <a:spcPts val="600"/>
              </a:spcAft>
            </a:pPr>
            <a:r>
              <a:rPr lang="en-US" altLang="zh-CN" dirty="0">
                <a:ea typeface="微软雅黑" panose="020B0503020204020204" pitchFamily="34" charset="-122"/>
              </a:rPr>
              <a:t>1.</a:t>
            </a:r>
            <a:r>
              <a:rPr lang="zh-CN" dirty="0">
                <a:ea typeface="微软雅黑" panose="020B0503020204020204" pitchFamily="34" charset="-122"/>
              </a:rPr>
              <a:t>了解了电气图的分类及制图，常用器件识别。</a:t>
            </a:r>
          </a:p>
          <a:p>
            <a:pPr>
              <a:lnSpc>
                <a:spcPct val="150000"/>
              </a:lnSpc>
              <a:spcAft>
                <a:spcPts val="600"/>
              </a:spcAft>
            </a:pPr>
            <a:r>
              <a:rPr lang="en-US" altLang="zh-CN" dirty="0">
                <a:ea typeface="微软雅黑" panose="020B0503020204020204" pitchFamily="34" charset="-122"/>
              </a:rPr>
              <a:t>2.</a:t>
            </a:r>
            <a:r>
              <a:rPr lang="zh-CN" dirty="0">
                <a:ea typeface="微软雅黑" panose="020B0503020204020204" pitchFamily="34" charset="-122"/>
              </a:rPr>
              <a:t>掌握了建筑电气施工图的识读及设计步骤。</a:t>
            </a:r>
          </a:p>
        </p:txBody>
      </p:sp>
      <p:graphicFrame>
        <p:nvGraphicFramePr>
          <p:cNvPr id="14" name="表格 13"/>
          <p:cNvGraphicFramePr>
            <a:graphicFrameLocks noGrp="1"/>
          </p:cNvGraphicFramePr>
          <p:nvPr>
            <p:custDataLst>
              <p:tags r:id="rId1"/>
            </p:custData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gridCol w="1610537"/>
                <a:gridCol w="3283115"/>
                <a:gridCol w="1219072"/>
                <a:gridCol w="1219072"/>
                <a:gridCol w="1219072"/>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r>
              <a:tr h="1140646">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任务一：电工识图基本知识</a:t>
                      </a: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1.电气图的分类及制图，常用器件识别。</a:t>
                      </a:r>
                    </a:p>
                    <a:p>
                      <a:r>
                        <a:rPr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2.建筑电气施工图的识读及设计步骤。</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r>
              <a:tr h="1021590">
                <a:tc vMerge="1">
                  <a:txBody>
                    <a:bodyPr/>
                    <a:lstStyle/>
                    <a:p>
                      <a:endParaRPr lang="zh-CN"/>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1.能够简单的制作电气图及识别常用电气器件。</a:t>
                      </a:r>
                    </a:p>
                    <a:p>
                      <a:r>
                        <a:rPr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2.能够看懂建筑电气施工图。</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p>
                  </a:txBody>
                  <a:tcPr/>
                </a:tc>
                <a:tc h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p:cNvSpPr/>
          <p:nvPr/>
        </p:nvSpPr>
        <p:spPr>
          <a:xfrm>
            <a:off x="914740" y="106870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a:t>
            </a:r>
            <a:r>
              <a:rPr altLang="zh-CN" dirty="0" err="1" smtClean="0">
                <a:ea typeface="微软雅黑" panose="020B0503020204020204" pitchFamily="34" charset="-122"/>
                <a:sym typeface="+mn-ea"/>
              </a:rPr>
              <a:t>电气施工</a:t>
            </a:r>
            <a:r>
              <a:rPr lang="zh-CN" altLang="en-US" dirty="0" smtClean="0">
                <a:ea typeface="微软雅黑" panose="020B0503020204020204" pitchFamily="34" charset="-122"/>
                <a:sym typeface="+mn-ea"/>
              </a:rPr>
              <a:t>平面布置图</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2" name="矩形 11"/>
          <p:cNvSpPr/>
          <p:nvPr/>
        </p:nvSpPr>
        <p:spPr>
          <a:xfrm>
            <a:off x="738783" y="2043134"/>
            <a:ext cx="9495888" cy="2816156"/>
          </a:xfrm>
          <a:prstGeom prst="rect">
            <a:avLst/>
          </a:prstGeom>
        </p:spPr>
        <p:txBody>
          <a:bodyPr wrap="square">
            <a:spAutoFit/>
          </a:bodyPr>
          <a:lstStyle/>
          <a:p>
            <a:pPr indent="457200">
              <a:lnSpc>
                <a:spcPct val="150000"/>
              </a:lnSpc>
              <a:spcAft>
                <a:spcPts val="600"/>
              </a:spcAft>
            </a:pPr>
            <a:r>
              <a:rPr altLang="zh-CN" dirty="0">
                <a:sym typeface="+mn-ea"/>
              </a:rPr>
              <a:t>照明、插座平面图</a:t>
            </a:r>
          </a:p>
          <a:p>
            <a:pPr indent="457200">
              <a:lnSpc>
                <a:spcPct val="150000"/>
              </a:lnSpc>
              <a:spcAft>
                <a:spcPts val="600"/>
              </a:spcAft>
            </a:pPr>
            <a:r>
              <a:rPr altLang="zh-CN" dirty="0">
                <a:sym typeface="+mn-ea"/>
              </a:rPr>
              <a:t>（1）照明平面图的用途、特点</a:t>
            </a:r>
          </a:p>
          <a:p>
            <a:pPr indent="457200">
              <a:lnSpc>
                <a:spcPct val="150000"/>
              </a:lnSpc>
              <a:spcAft>
                <a:spcPts val="600"/>
              </a:spcAft>
            </a:pPr>
            <a:r>
              <a:rPr altLang="zh-CN" dirty="0">
                <a:sym typeface="+mn-ea"/>
              </a:rPr>
              <a:t>主要用来表示电源进户装置、照明配电箱、灯具、插座、开关等电气设备的数量、型号规格、安装位置、安装高度，表示照明线路的敷设位置、敷设方式、敷设路径、导线的型号规格等。</a:t>
            </a:r>
          </a:p>
          <a:p>
            <a:pPr indent="457200">
              <a:lnSpc>
                <a:spcPct val="150000"/>
              </a:lnSpc>
              <a:spcAft>
                <a:spcPts val="600"/>
              </a:spcAft>
            </a:pPr>
            <a:r>
              <a:rPr altLang="zh-CN" dirty="0">
                <a:sym typeface="+mn-ea"/>
              </a:rPr>
              <a:t>（2）照明、</a:t>
            </a:r>
            <a:r>
              <a:rPr altLang="zh-CN" dirty="0" smtClean="0">
                <a:sym typeface="+mn-ea"/>
              </a:rPr>
              <a:t>插座平面图举例</a:t>
            </a:r>
            <a:endParaRPr altLang="zh-CN" dirty="0">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p:cNvSpPr/>
          <p:nvPr/>
        </p:nvSpPr>
        <p:spPr>
          <a:xfrm>
            <a:off x="914740" y="106870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a:t>
            </a:r>
            <a:r>
              <a:rPr altLang="zh-CN" dirty="0" err="1" smtClean="0">
                <a:ea typeface="微软雅黑" panose="020B0503020204020204" pitchFamily="34" charset="-122"/>
                <a:sym typeface="+mn-ea"/>
              </a:rPr>
              <a:t>电气施工</a:t>
            </a:r>
            <a:r>
              <a:rPr lang="zh-CN" altLang="en-US" dirty="0" smtClean="0">
                <a:ea typeface="微软雅黑" panose="020B0503020204020204" pitchFamily="34" charset="-122"/>
                <a:sym typeface="+mn-ea"/>
              </a:rPr>
              <a:t>平面布置图</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2" name="矩形 11"/>
          <p:cNvSpPr/>
          <p:nvPr/>
        </p:nvSpPr>
        <p:spPr>
          <a:xfrm>
            <a:off x="834088" y="1576854"/>
            <a:ext cx="11291007" cy="442878"/>
          </a:xfrm>
          <a:prstGeom prst="rect">
            <a:avLst/>
          </a:prstGeom>
        </p:spPr>
        <p:txBody>
          <a:bodyPr wrap="square">
            <a:spAutoFit/>
          </a:bodyPr>
          <a:lstStyle/>
          <a:p>
            <a:pPr indent="457200">
              <a:lnSpc>
                <a:spcPct val="150000"/>
              </a:lnSpc>
              <a:spcAft>
                <a:spcPts val="600"/>
              </a:spcAft>
            </a:pPr>
            <a:r>
              <a:rPr altLang="zh-CN" dirty="0" smtClean="0">
                <a:sym typeface="+mn-ea"/>
              </a:rPr>
              <a:t>图</a:t>
            </a:r>
            <a:r>
              <a:rPr altLang="zh-CN" dirty="0">
                <a:sym typeface="+mn-ea"/>
              </a:rPr>
              <a:t>2-1-31、图2-1-32分别为某高层公寓标准层插座、照明平面图。</a:t>
            </a:r>
          </a:p>
        </p:txBody>
      </p:sp>
      <p:pic>
        <p:nvPicPr>
          <p:cNvPr id="13" name="图片 68702" descr="C:\Users\407_5\AppData\Roaming\Tencent\Users\532440458\QQ\WinTemp\RichOle\@%IW27~E@Q[VP~H7TZD)$7F.png"/>
          <p:cNvPicPr>
            <a:picLocks noChangeAspect="1" noChangeArrowheads="1"/>
          </p:cNvPicPr>
          <p:nvPr/>
        </p:nvPicPr>
        <p:blipFill>
          <a:blip r:embed="rId3">
            <a:extLst>
              <a:ext uri="{28A0092B-C50C-407E-A947-70E740481C1C}">
                <a14:useLocalDpi xmlns:a14="http://schemas.microsoft.com/office/drawing/2010/main" val="0"/>
              </a:ext>
            </a:extLst>
          </a:blip>
          <a:srcRect b="3037"/>
          <a:stretch>
            <a:fillRect/>
          </a:stretch>
        </p:blipFill>
        <p:spPr>
          <a:xfrm>
            <a:off x="2949712" y="2043134"/>
            <a:ext cx="5973951" cy="4013384"/>
          </a:xfrm>
          <a:prstGeom prst="rect">
            <a:avLst/>
          </a:prstGeom>
          <a:noFill/>
          <a:ln>
            <a:noFill/>
          </a:ln>
        </p:spPr>
      </p:pic>
      <p:sp>
        <p:nvSpPr>
          <p:cNvPr id="14" name="文本框 13"/>
          <p:cNvSpPr txBox="1"/>
          <p:nvPr/>
        </p:nvSpPr>
        <p:spPr>
          <a:xfrm>
            <a:off x="3939591" y="5968717"/>
            <a:ext cx="5080000" cy="507831"/>
          </a:xfrm>
          <a:prstGeom prst="rect">
            <a:avLst/>
          </a:prstGeom>
        </p:spPr>
        <p:txBody>
          <a:bodyPr wrap="square">
            <a:spAutoFit/>
          </a:bodyPr>
          <a:lstStyle>
            <a:defPPr>
              <a:defRPr lang="zh-CN"/>
            </a:defPPr>
            <a:lvl1pPr indent="457200">
              <a:lnSpc>
                <a:spcPct val="150000"/>
              </a:lnSpc>
              <a:spcAft>
                <a:spcPts val="600"/>
              </a:spcAft>
            </a:lvl1pPr>
          </a:lstStyle>
          <a:p>
            <a:r>
              <a:rPr lang="zh-CN" dirty="0"/>
              <a:t>图</a:t>
            </a:r>
            <a:r>
              <a:rPr lang="en-US" dirty="0"/>
              <a:t>2-1-31</a:t>
            </a:r>
            <a:r>
              <a:rPr lang="zh-CN" dirty="0"/>
              <a:t>某高层公寓标准层插座图</a:t>
            </a:r>
            <a:endParaRPr lang="zh-CN" altLang="en-US" dirty="0"/>
          </a:p>
        </p:txBody>
      </p:sp>
    </p:spTree>
    <p:extLst>
      <p:ext uri="{BB962C8B-B14F-4D97-AF65-F5344CB8AC3E}">
        <p14:creationId xmlns:p14="http://schemas.microsoft.com/office/powerpoint/2010/main" val="36385933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p:cNvSpPr/>
          <p:nvPr/>
        </p:nvSpPr>
        <p:spPr>
          <a:xfrm>
            <a:off x="914740" y="106870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a:t>
            </a:r>
            <a:r>
              <a:rPr altLang="zh-CN" dirty="0" err="1" smtClean="0">
                <a:ea typeface="微软雅黑" panose="020B0503020204020204" pitchFamily="34" charset="-122"/>
                <a:sym typeface="+mn-ea"/>
              </a:rPr>
              <a:t>电气施工</a:t>
            </a:r>
            <a:r>
              <a:rPr lang="zh-CN" altLang="en-US" dirty="0" smtClean="0">
                <a:ea typeface="微软雅黑" panose="020B0503020204020204" pitchFamily="34" charset="-122"/>
                <a:sym typeface="+mn-ea"/>
              </a:rPr>
              <a:t>平面布置图</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pic>
        <p:nvPicPr>
          <p:cNvPr id="14" name="图片 48128" descr="C:\Users\407_5\AppData\Roaming\Tencent\Users\532440458\QQ\WinTemp\RichOle\VBVFIYC]VDS[0DG{1VYP%OP.png"/>
          <p:cNvPicPr>
            <a:picLocks noChangeAspect="1" noChangeArrowheads="1"/>
          </p:cNvPicPr>
          <p:nvPr/>
        </p:nvPicPr>
        <p:blipFill>
          <a:blip r:embed="rId3">
            <a:extLst>
              <a:ext uri="{28A0092B-C50C-407E-A947-70E740481C1C}">
                <a14:useLocalDpi xmlns:a14="http://schemas.microsoft.com/office/drawing/2010/main" val="0"/>
              </a:ext>
            </a:extLst>
          </a:blip>
          <a:srcRect b="3683"/>
          <a:stretch>
            <a:fillRect/>
          </a:stretch>
        </p:blipFill>
        <p:spPr>
          <a:xfrm>
            <a:off x="2627806" y="1517872"/>
            <a:ext cx="7342552" cy="4589496"/>
          </a:xfrm>
          <a:prstGeom prst="rect">
            <a:avLst/>
          </a:prstGeom>
          <a:noFill/>
          <a:ln>
            <a:noFill/>
          </a:ln>
        </p:spPr>
      </p:pic>
      <p:sp>
        <p:nvSpPr>
          <p:cNvPr id="15" name="文本框 14"/>
          <p:cNvSpPr txBox="1"/>
          <p:nvPr/>
        </p:nvSpPr>
        <p:spPr>
          <a:xfrm>
            <a:off x="4010019" y="6094973"/>
            <a:ext cx="5080000" cy="507831"/>
          </a:xfrm>
          <a:prstGeom prst="rect">
            <a:avLst/>
          </a:prstGeom>
        </p:spPr>
        <p:txBody>
          <a:bodyPr wrap="square">
            <a:spAutoFit/>
          </a:bodyPr>
          <a:lstStyle>
            <a:defPPr>
              <a:defRPr lang="zh-CN"/>
            </a:defPPr>
            <a:lvl1pPr indent="457200">
              <a:lnSpc>
                <a:spcPct val="150000"/>
              </a:lnSpc>
              <a:spcAft>
                <a:spcPts val="600"/>
              </a:spcAft>
            </a:lvl1pPr>
          </a:lstStyle>
          <a:p>
            <a:r>
              <a:rPr lang="zh-CN" dirty="0"/>
              <a:t>图</a:t>
            </a:r>
            <a:r>
              <a:rPr lang="en-US" dirty="0"/>
              <a:t>2-1-32</a:t>
            </a:r>
            <a:r>
              <a:rPr lang="zh-CN" dirty="0"/>
              <a:t>某高层公寓标准层照明平面图</a:t>
            </a:r>
            <a:endParaRPr lang="zh-CN" altLang="en-US" dirty="0"/>
          </a:p>
        </p:txBody>
      </p:sp>
    </p:spTree>
    <p:extLst>
      <p:ext uri="{BB962C8B-B14F-4D97-AF65-F5344CB8AC3E}">
        <p14:creationId xmlns:p14="http://schemas.microsoft.com/office/powerpoint/2010/main" val="14574506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p:cNvSpPr/>
          <p:nvPr/>
        </p:nvSpPr>
        <p:spPr>
          <a:xfrm>
            <a:off x="914740" y="106870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a:t>
            </a:r>
            <a:r>
              <a:rPr altLang="zh-CN" dirty="0" err="1" smtClean="0">
                <a:ea typeface="微软雅黑" panose="020B0503020204020204" pitchFamily="34" charset="-122"/>
                <a:sym typeface="+mn-ea"/>
              </a:rPr>
              <a:t>电气施工</a:t>
            </a:r>
            <a:r>
              <a:rPr lang="zh-CN" altLang="en-US" dirty="0" smtClean="0">
                <a:ea typeface="微软雅黑" panose="020B0503020204020204" pitchFamily="34" charset="-122"/>
                <a:sym typeface="+mn-ea"/>
              </a:rPr>
              <a:t>平面布置图</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13"/>
          <p:cNvSpPr/>
          <p:nvPr/>
        </p:nvSpPr>
        <p:spPr>
          <a:xfrm>
            <a:off x="914740" y="1539906"/>
            <a:ext cx="9838690" cy="1754326"/>
          </a:xfrm>
          <a:prstGeom prst="rect">
            <a:avLst/>
          </a:prstGeom>
        </p:spPr>
        <p:txBody>
          <a:bodyPr wrap="square">
            <a:spAutoFit/>
          </a:bodyPr>
          <a:lstStyle/>
          <a:p>
            <a:pPr indent="457200">
              <a:lnSpc>
                <a:spcPct val="150000"/>
              </a:lnSpc>
              <a:spcAft>
                <a:spcPts val="600"/>
              </a:spcAft>
            </a:pPr>
            <a:r>
              <a:rPr altLang="zh-CN" dirty="0" smtClean="0">
                <a:sym typeface="+mn-ea"/>
              </a:rPr>
              <a:t>防雷平面图是指导具体防雷接地施工的图纸</a:t>
            </a:r>
            <a:r>
              <a:rPr altLang="zh-CN" dirty="0">
                <a:sym typeface="+mn-ea"/>
              </a:rPr>
              <a:t>。通过阅读，可以了解工程的防雷接地装置所采用设备和材料的型号、规格、安装敷设方法、各装置之间的联接方式等情况，在阅读的同时还应结合相关的数据手册、工艺标准以及施工规范，从而对该建筑物的防雷接地系统有一个全面的了解和掌握，如</a:t>
            </a:r>
            <a:r>
              <a:rPr lang="zh-CN" dirty="0">
                <a:sym typeface="+mn-ea"/>
              </a:rPr>
              <a:t>下</a:t>
            </a:r>
            <a:r>
              <a:rPr altLang="zh-CN" dirty="0">
                <a:sym typeface="+mn-ea"/>
              </a:rPr>
              <a:t>图所示。 </a:t>
            </a:r>
          </a:p>
        </p:txBody>
      </p:sp>
      <p:pic>
        <p:nvPicPr>
          <p:cNvPr id="15" name="图片 48129" descr="C:\Users\407_5\AppData\Roaming\Tencent\Users\532440458\QQ\WinTemp\RichOle\L_4RG5929T{[J]BG(@SR7$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369789" y="3074743"/>
            <a:ext cx="6159801" cy="3324083"/>
          </a:xfrm>
          <a:prstGeom prst="rect">
            <a:avLst/>
          </a:prstGeom>
          <a:noFill/>
          <a:ln>
            <a:noFill/>
          </a:ln>
        </p:spPr>
      </p:pic>
    </p:spTree>
    <p:extLst>
      <p:ext uri="{BB962C8B-B14F-4D97-AF65-F5344CB8AC3E}">
        <p14:creationId xmlns:p14="http://schemas.microsoft.com/office/powerpoint/2010/main" val="29628688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463432" y="2251827"/>
            <a:ext cx="5376143" cy="2577116"/>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电工师傅：请稍等，进行家庭用电线路安装要懂得基本的电工基础知识。</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76" y="1987593"/>
            <a:ext cx="4762500" cy="333375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电工读图基本知识</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p:cNvGrpSpPr/>
          <p:nvPr/>
        </p:nvGrpSpPr>
        <p:grpSpPr bwMode="auto">
          <a:xfrm>
            <a:off x="1325563" y="1713896"/>
            <a:ext cx="5743575" cy="1060657"/>
            <a:chOff x="859536" y="1549889"/>
            <a:chExt cx="5742745" cy="1059816"/>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5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1400" dirty="0">
                  <a:solidFill>
                    <a:srgbClr val="000000"/>
                  </a:solidFill>
                  <a:latin typeface="微软雅黑" panose="020B0503020204020204" pitchFamily="34" charset="-122"/>
                  <a:ea typeface="微软雅黑" panose="020B0503020204020204" pitchFamily="34" charset="-122"/>
                </a:rPr>
                <a:t>1.电气图的分类及制图</a:t>
              </a:r>
            </a:p>
            <a:p>
              <a:r>
                <a:rPr lang="zh-CN" altLang="zh-CN" sz="1400" dirty="0">
                  <a:solidFill>
                    <a:srgbClr val="000000"/>
                  </a:solidFill>
                  <a:latin typeface="微软雅黑" panose="020B0503020204020204" pitchFamily="34" charset="-122"/>
                  <a:ea typeface="微软雅黑" panose="020B0503020204020204" pitchFamily="34" charset="-122"/>
                </a:rPr>
                <a:t>2.电工识图的基本知识</a:t>
              </a:r>
            </a:p>
          </p:txBody>
        </p:sp>
      </p:grpSp>
      <p:grpSp>
        <p:nvGrpSpPr>
          <p:cNvPr id="19" name="组合 9"/>
          <p:cNvGrpSpPr/>
          <p:nvPr/>
        </p:nvGrpSpPr>
        <p:grpSpPr bwMode="auto">
          <a:xfrm>
            <a:off x="1325563" y="3661321"/>
            <a:ext cx="5743575" cy="1277351"/>
            <a:chOff x="859536" y="1549889"/>
            <a:chExt cx="5742745" cy="1276338"/>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773097" cy="73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dirty="0" smtClean="0">
                  <a:solidFill>
                    <a:srgbClr val="000000"/>
                  </a:solidFill>
                  <a:latin typeface="微软雅黑" panose="020B0503020204020204" pitchFamily="34" charset="-122"/>
                  <a:ea typeface="微软雅黑" panose="020B0503020204020204" pitchFamily="34" charset="-122"/>
                </a:rPr>
                <a:t>1.</a:t>
              </a:r>
              <a:r>
                <a:rPr lang="zh-CN" altLang="en-US" sz="1400" dirty="0" smtClean="0">
                  <a:solidFill>
                    <a:srgbClr val="000000"/>
                  </a:solidFill>
                  <a:latin typeface="微软雅黑" panose="020B0503020204020204" pitchFamily="34" charset="-122"/>
                  <a:ea typeface="微软雅黑" panose="020B0503020204020204" pitchFamily="34" charset="-122"/>
                </a:rPr>
                <a:t>电气工程系统图的识读</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en-US" altLang="zh-CN" sz="1400" dirty="0" smtClean="0">
                  <a:solidFill>
                    <a:srgbClr val="000000"/>
                  </a:solidFill>
                  <a:latin typeface="微软雅黑" panose="020B0503020204020204" pitchFamily="34" charset="-122"/>
                  <a:ea typeface="微软雅黑" panose="020B0503020204020204" pitchFamily="34" charset="-122"/>
                </a:rPr>
                <a:t>2.</a:t>
              </a:r>
              <a:r>
                <a:rPr lang="zh-CN" altLang="en-US" sz="1400" dirty="0" smtClean="0">
                  <a:solidFill>
                    <a:srgbClr val="000000"/>
                  </a:solidFill>
                  <a:latin typeface="微软雅黑" panose="020B0503020204020204" pitchFamily="34" charset="-122"/>
                  <a:ea typeface="微软雅黑" panose="020B0503020204020204" pitchFamily="34" charset="-122"/>
                </a:rPr>
                <a:t>电气施工图设计</a:t>
              </a:r>
              <a:endParaRPr lang="en-US" altLang="zh-CN" sz="1400" dirty="0" smtClean="0">
                <a:solidFill>
                  <a:srgbClr val="000000"/>
                </a:solidFill>
                <a:latin typeface="微软雅黑" panose="020B0503020204020204" pitchFamily="34" charset="-122"/>
                <a:ea typeface="微软雅黑" panose="020B0503020204020204" pitchFamily="34" charset="-122"/>
              </a:endParaRPr>
            </a:p>
            <a:p>
              <a:r>
                <a:rPr lang="en-US" altLang="zh-CN" sz="1400" dirty="0" smtClean="0">
                  <a:solidFill>
                    <a:srgbClr val="000000"/>
                  </a:solidFill>
                  <a:latin typeface="微软雅黑" panose="020B0503020204020204" pitchFamily="34" charset="-122"/>
                  <a:ea typeface="微软雅黑" panose="020B0503020204020204" pitchFamily="34" charset="-122"/>
                </a:rPr>
                <a:t>3.</a:t>
              </a:r>
              <a:r>
                <a:rPr lang="zh-CN" altLang="en-US" sz="1400" dirty="0" smtClean="0">
                  <a:solidFill>
                    <a:srgbClr val="000000"/>
                  </a:solidFill>
                  <a:latin typeface="微软雅黑" panose="020B0503020204020204" pitchFamily="34" charset="-122"/>
                  <a:ea typeface="微软雅黑" panose="020B0503020204020204" pitchFamily="34" charset="-122"/>
                </a:rPr>
                <a:t>照明配电系统图</a:t>
              </a:r>
              <a:endParaRPr lang="zh-CN" altLang="zh-CN" sz="1400" dirty="0">
                <a:solidFill>
                  <a:srgbClr val="000000"/>
                </a:solidFill>
                <a:latin typeface="微软雅黑" panose="020B0503020204020204" pitchFamily="34" charset="-122"/>
                <a:ea typeface="微软雅黑" panose="020B0503020204020204" pitchFamily="34" charset="-122"/>
              </a:endParaRPr>
            </a:p>
          </p:txBody>
        </p:sp>
      </p:grpSp>
      <p:pic>
        <p:nvPicPr>
          <p:cNvPr id="27" name="图片 26" descr="C:\Users\407_5\AppData\Roaming\Tencent\Users\532440458\QQ\WinTemp\RichOle\@%IW27~E@Q[VP~H7TZD)$7F.png"/>
          <p:cNvPicPr/>
          <p:nvPr/>
        </p:nvPicPr>
        <p:blipFill rotWithShape="1">
          <a:blip r:embed="rId3">
            <a:extLst>
              <a:ext uri="{28A0092B-C50C-407E-A947-70E740481C1C}">
                <a14:useLocalDpi xmlns:a14="http://schemas.microsoft.com/office/drawing/2010/main" val="0"/>
              </a:ext>
            </a:extLst>
          </a:blip>
          <a:srcRect b="3037"/>
          <a:stretch/>
        </p:blipFill>
        <p:spPr bwMode="auto">
          <a:xfrm>
            <a:off x="5036416" y="1326851"/>
            <a:ext cx="5446800" cy="4356000"/>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
        <p:nvSpPr>
          <p:cNvPr id="4" name="矩形 3"/>
          <p:cNvSpPr/>
          <p:nvPr/>
        </p:nvSpPr>
        <p:spPr>
          <a:xfrm>
            <a:off x="5440471" y="4184450"/>
            <a:ext cx="6096000" cy="723275"/>
          </a:xfrm>
          <a:prstGeom prst="rect">
            <a:avLst/>
          </a:prstGeom>
        </p:spPr>
        <p:txBody>
          <a:bodyPr>
            <a:spAutoFit/>
          </a:bodyPr>
          <a:lstStyle/>
          <a:p>
            <a:pPr>
              <a:spcAft>
                <a:spcPts val="600"/>
              </a:spcAft>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zh-CN" b="1" dirty="0">
                <a:solidFill>
                  <a:schemeClr val="bg1"/>
                </a:solidFill>
                <a:latin typeface="微软雅黑" panose="020B0503020204020204" pitchFamily="34" charset="-122"/>
                <a:ea typeface="微软雅黑" panose="020B0503020204020204" pitchFamily="34" charset="-122"/>
              </a:rPr>
              <a:t>电气图的分类及制图</a:t>
            </a:r>
            <a:endParaRPr lang="en-US" altLang="zh-CN" b="1" dirty="0">
              <a:solidFill>
                <a:schemeClr val="bg1"/>
              </a:solidFill>
              <a:latin typeface="微软雅黑" panose="020B0503020204020204" pitchFamily="34" charset="-122"/>
              <a:ea typeface="微软雅黑" panose="020B0503020204020204" pitchFamily="34" charset="-122"/>
            </a:endParaRPr>
          </a:p>
          <a:p>
            <a:pPr>
              <a:spcAft>
                <a:spcPts val="600"/>
              </a:spcAft>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zh-CN" b="1" dirty="0">
                <a:solidFill>
                  <a:schemeClr val="bg1"/>
                </a:solidFill>
                <a:latin typeface="微软雅黑" panose="020B0503020204020204" pitchFamily="34" charset="-122"/>
                <a:ea typeface="微软雅黑" panose="020B0503020204020204" pitchFamily="34" charset="-122"/>
              </a:rPr>
              <a:t>电工识图的基本知识</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电气图的分类及制图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915374" y="2065725"/>
            <a:ext cx="10178611" cy="4139595"/>
          </a:xfrm>
          <a:prstGeom prst="rect">
            <a:avLst/>
          </a:prstGeom>
          <a:noFill/>
        </p:spPr>
        <p:txBody>
          <a:bodyPr wrap="square" rtlCol="0">
            <a:spAutoFit/>
          </a:bodyPr>
          <a:lstStyle/>
          <a:p>
            <a:pPr indent="457200">
              <a:lnSpc>
                <a:spcPct val="150000"/>
              </a:lnSpc>
              <a:spcAft>
                <a:spcPts val="600"/>
              </a:spcAft>
            </a:pPr>
            <a:r>
              <a:rPr altLang="zh-CN" dirty="0"/>
              <a:t>用符号或带注释的框概略地表示系统、分系统、成套装置或设备的基本组成、相互关系及主要特征的一种简图称为系统图或框图。其用途是为进一步编制详细的技术文件提供依据，供操作及维修时参考</a:t>
            </a:r>
            <a:r>
              <a:rPr altLang="zh-CN" dirty="0" smtClean="0"/>
              <a:t>。</a:t>
            </a:r>
            <a:endParaRPr lang="en-US" altLang="zh-CN" dirty="0" smtClean="0"/>
          </a:p>
          <a:p>
            <a:pPr indent="457200">
              <a:lnSpc>
                <a:spcPct val="150000"/>
              </a:lnSpc>
              <a:spcAft>
                <a:spcPts val="600"/>
              </a:spcAft>
            </a:pPr>
            <a:r>
              <a:rPr lang="zh-CN" altLang="zh-CN" dirty="0"/>
              <a:t>其绘制要点是：</a:t>
            </a:r>
          </a:p>
          <a:p>
            <a:pPr indent="457200">
              <a:lnSpc>
                <a:spcPct val="150000"/>
              </a:lnSpc>
              <a:spcAft>
                <a:spcPts val="600"/>
              </a:spcAft>
            </a:pPr>
            <a:r>
              <a:rPr lang="zh-CN" altLang="zh-CN" dirty="0"/>
              <a:t>（</a:t>
            </a:r>
            <a:r>
              <a:rPr lang="en-US" altLang="zh-CN" dirty="0"/>
              <a:t>1</a:t>
            </a:r>
            <a:r>
              <a:rPr lang="zh-CN" altLang="zh-CN" dirty="0"/>
              <a:t>）系统图与框图对布局的要求很高，强调布局清晰，以利于识别过程和信息的流向。</a:t>
            </a:r>
          </a:p>
          <a:p>
            <a:pPr indent="457200">
              <a:lnSpc>
                <a:spcPct val="150000"/>
              </a:lnSpc>
              <a:spcAft>
                <a:spcPts val="600"/>
              </a:spcAft>
            </a:pPr>
            <a:r>
              <a:rPr lang="zh-CN" altLang="zh-CN" dirty="0"/>
              <a:t>（</a:t>
            </a:r>
            <a:r>
              <a:rPr lang="en-US" altLang="zh-CN" dirty="0"/>
              <a:t>2</a:t>
            </a:r>
            <a:r>
              <a:rPr lang="zh-CN" altLang="zh-CN" dirty="0"/>
              <a:t>）过程与信息的流向是自左至右或从上至下，外电过程的流向应与电气控制流向相互垂直。并辅以粗细不一的连接线以示区别。</a:t>
            </a:r>
          </a:p>
          <a:p>
            <a:pPr indent="457200">
              <a:lnSpc>
                <a:spcPct val="150000"/>
              </a:lnSpc>
              <a:spcAft>
                <a:spcPts val="600"/>
              </a:spcAft>
            </a:pPr>
            <a:r>
              <a:rPr lang="zh-CN" altLang="zh-CN" dirty="0"/>
              <a:t>（</a:t>
            </a:r>
            <a:r>
              <a:rPr lang="en-US" altLang="zh-CN" dirty="0"/>
              <a:t>3</a:t>
            </a:r>
            <a:r>
              <a:rPr lang="zh-CN" altLang="zh-CN" dirty="0"/>
              <a:t>）过程与控制流向的箭头应该：开口箭头专门用于表示控制信号流向；实心箭头表示过程的流向</a:t>
            </a:r>
            <a:r>
              <a:rPr lang="zh-CN" altLang="zh-CN" dirty="0" smtClean="0"/>
              <a:t>。</a:t>
            </a:r>
            <a:endParaRPr lang="zh-CN" altLang="zh-CN" dirty="0"/>
          </a:p>
        </p:txBody>
      </p:sp>
      <p:sp>
        <p:nvSpPr>
          <p:cNvPr id="11" name="文本框 10"/>
          <p:cNvSpPr txBox="1"/>
          <p:nvPr/>
        </p:nvSpPr>
        <p:spPr>
          <a:xfrm>
            <a:off x="915375" y="1001597"/>
            <a:ext cx="10626290" cy="442878"/>
          </a:xfrm>
          <a:prstGeom prst="rect">
            <a:avLst/>
          </a:prstGeom>
          <a:noFill/>
        </p:spPr>
        <p:txBody>
          <a:bodyPr wrap="square" rtlCol="0">
            <a:spAutoFit/>
          </a:bodyPr>
          <a:lstStyle/>
          <a:p>
            <a:pPr>
              <a:lnSpc>
                <a:spcPct val="150000"/>
              </a:lnSpc>
              <a:spcAft>
                <a:spcPts val="600"/>
              </a:spcAft>
            </a:pPr>
            <a:r>
              <a:rPr lang="zh-CN" altLang="zh-CN" dirty="0"/>
              <a:t>电气图的种类很多，一般按用途分类。常见的电气图有系统图、框图、电路图、接线图和接线表等</a:t>
            </a:r>
            <a:r>
              <a:rPr lang="zh-CN" altLang="zh-CN" dirty="0" smtClean="0"/>
              <a:t>。</a:t>
            </a:r>
            <a:endParaRPr lang="zh-CN" altLang="zh-CN" dirty="0"/>
          </a:p>
        </p:txBody>
      </p:sp>
      <p:sp>
        <p:nvSpPr>
          <p:cNvPr id="13" name="矩形 12">
            <a:extLst>
              <a:ext uri="{FF2B5EF4-FFF2-40B4-BE49-F238E27FC236}">
                <a16:creationId xmlns="" xmlns:a16="http://schemas.microsoft.com/office/drawing/2014/main" id="{E8595C05-5439-49D7-B6BB-BC2775EDEAB0}"/>
              </a:ext>
            </a:extLst>
          </p:cNvPr>
          <p:cNvSpPr/>
          <p:nvPr/>
        </p:nvSpPr>
        <p:spPr>
          <a:xfrm>
            <a:off x="289574" y="1469399"/>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1.1.1  </a:t>
            </a:r>
            <a:r>
              <a:rPr lang="zh-CN" altLang="en-US" sz="2000" b="1" dirty="0" smtClean="0">
                <a:solidFill>
                  <a:schemeClr val="accent2">
                    <a:lumMod val="50000"/>
                  </a:schemeClr>
                </a:solidFill>
                <a:latin typeface="微软雅黑" pitchFamily="34" charset="-122"/>
                <a:ea typeface="微软雅黑" pitchFamily="34" charset="-122"/>
              </a:rPr>
              <a:t>系统图和框图</a:t>
            </a:r>
            <a:endParaRPr lang="zh-CN" altLang="zh-CN" sz="2000" b="1" dirty="0">
              <a:solidFill>
                <a:schemeClr val="accent2">
                  <a:lumMod val="50000"/>
                </a:schemeClr>
              </a:solidFill>
              <a:latin typeface="微软雅黑" pitchFamily="34" charset="-122"/>
              <a:ea typeface="微软雅黑"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15375" y="956046"/>
            <a:ext cx="4386241"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pPr indent="0"/>
            <a:r>
              <a:rPr lang="en-US" altLang="zh-CN" dirty="0" smtClean="0"/>
              <a:t>1.1.2  </a:t>
            </a:r>
            <a:r>
              <a:rPr lang="en-US" altLang="zh-CN" dirty="0" err="1" smtClean="0"/>
              <a:t>电路图</a:t>
            </a:r>
            <a:endParaRPr lang="en-US" altLang="zh-CN" dirty="0"/>
          </a:p>
        </p:txBody>
      </p:sp>
      <p:sp>
        <p:nvSpPr>
          <p:cNvPr id="16" name="矩形 15"/>
          <p:cNvSpPr/>
          <p:nvPr/>
        </p:nvSpPr>
        <p:spPr>
          <a:xfrm>
            <a:off x="855153" y="1518460"/>
            <a:ext cx="10772403" cy="4216539"/>
          </a:xfrm>
          <a:prstGeom prst="rect">
            <a:avLst/>
          </a:prstGeom>
          <a:noFill/>
        </p:spPr>
        <p:txBody>
          <a:bodyPr wrap="square" rtlCol="0">
            <a:spAutoFit/>
          </a:bodyPr>
          <a:lstStyle/>
          <a:p>
            <a:pPr indent="457200">
              <a:lnSpc>
                <a:spcPct val="150000"/>
              </a:lnSpc>
              <a:spcAft>
                <a:spcPts val="600"/>
              </a:spcAft>
            </a:pPr>
            <a:r>
              <a:rPr lang="zh-CN" altLang="zh-CN" dirty="0"/>
              <a:t>用图形符号符号绘制，并按工作顺序排列，详细表示电路、设备或成套装置的全部基本组成部分和连接关系，而不考虑其实际位置的一种简图称为电路图。</a:t>
            </a:r>
          </a:p>
          <a:p>
            <a:pPr indent="457200">
              <a:lnSpc>
                <a:spcPct val="150000"/>
              </a:lnSpc>
              <a:spcAft>
                <a:spcPts val="600"/>
              </a:spcAft>
            </a:pPr>
            <a:r>
              <a:rPr lang="zh-CN" altLang="zh-CN" dirty="0"/>
              <a:t>电路图的用途很广，可以用于详细理解电路的作用原理，分析与计算电路特性，并作为绘制接线图的依据。简单的电路图还可以直接用于接线，它是电气图中很重要的一类。</a:t>
            </a:r>
          </a:p>
          <a:p>
            <a:pPr indent="457200">
              <a:lnSpc>
                <a:spcPct val="150000"/>
              </a:lnSpc>
              <a:spcAft>
                <a:spcPts val="600"/>
              </a:spcAft>
            </a:pPr>
            <a:r>
              <a:rPr lang="zh-CN" altLang="zh-CN" dirty="0"/>
              <a:t>绘制电路图的一般规则是：</a:t>
            </a:r>
          </a:p>
          <a:p>
            <a:pPr indent="457200">
              <a:lnSpc>
                <a:spcPct val="150000"/>
              </a:lnSpc>
              <a:spcAft>
                <a:spcPts val="600"/>
              </a:spcAft>
            </a:pPr>
            <a:r>
              <a:rPr lang="zh-CN" altLang="zh-CN" dirty="0"/>
              <a:t>（1）以国标图形符号表示元器件。</a:t>
            </a:r>
          </a:p>
          <a:p>
            <a:pPr indent="457200">
              <a:lnSpc>
                <a:spcPct val="150000"/>
              </a:lnSpc>
              <a:spcAft>
                <a:spcPts val="600"/>
              </a:spcAft>
            </a:pPr>
            <a:r>
              <a:rPr lang="zh-CN" altLang="zh-CN" dirty="0"/>
              <a:t>（2）通常将主回路与辅助回路分开，主电路用粗实线画在辅助电路的左边或上部，以细实线将辅助电路画在主电路的右边或下部。</a:t>
            </a:r>
          </a:p>
          <a:p>
            <a:pPr indent="457200">
              <a:lnSpc>
                <a:spcPct val="150000"/>
              </a:lnSpc>
              <a:spcAft>
                <a:spcPts val="600"/>
              </a:spcAft>
            </a:pPr>
            <a:r>
              <a:rPr lang="zh-CN" altLang="zh-CN" dirty="0"/>
              <a:t>（3）可以将同一电气元器件分解为几部分，画在不同的回路中，但必须以同一文字符号标注。</a:t>
            </a:r>
          </a:p>
        </p:txBody>
      </p:sp>
      <p:sp>
        <p:nvSpPr>
          <p:cNvPr id="26" name="Rectangle 15"/>
          <p:cNvSpPr>
            <a:spLocks noChangeArrowheads="1"/>
          </p:cNvSpPr>
          <p:nvPr/>
        </p:nvSpPr>
        <p:spPr bwMode="auto">
          <a:xfrm flipV="1">
            <a:off x="8782051" y="1546555"/>
            <a:ext cx="217239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2" name="TextBox 8"/>
          <p:cNvSpPr txBox="1"/>
          <p:nvPr/>
        </p:nvSpPr>
        <p:spPr>
          <a:xfrm>
            <a:off x="947759" y="221139"/>
            <a:ext cx="4386241" cy="33718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电气图的分类及制图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32878fef-98a1-45ad-8ca2-cd7b3aefa13e}"/>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3110</Words>
  <Application>Microsoft Office PowerPoint</Application>
  <PresentationFormat>宽屏</PresentationFormat>
  <Paragraphs>496</Paragraphs>
  <Slides>40</Slides>
  <Notes>40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40</vt:i4>
      </vt:variant>
    </vt:vector>
  </HeadingPairs>
  <TitlesOfParts>
    <vt:vector size="52" baseType="lpstr">
      <vt:lpstr>Arial Unicode MS</vt:lpstr>
      <vt:lpstr>Open Sans</vt:lpstr>
      <vt:lpstr>等线</vt:lpstr>
      <vt:lpstr>等线 Light</vt:lpstr>
      <vt:lpstr>华康俪金黑W8(P)</vt:lpstr>
      <vt:lpstr>宋体</vt:lpstr>
      <vt:lpstr>微软雅黑</vt:lpstr>
      <vt:lpstr>Arial</vt:lpstr>
      <vt:lpstr>Calibri</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140</cp:revision>
  <dcterms:created xsi:type="dcterms:W3CDTF">2020-10-28T01:48:00Z</dcterms:created>
  <dcterms:modified xsi:type="dcterms:W3CDTF">2021-02-26T16:17:50Z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