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7.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8.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9.xml" ContentType="application/vnd.openxmlformats-officedocument.presentationml.tags+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7" r:id="rId2"/>
    <p:sldId id="258" r:id="rId3"/>
    <p:sldId id="260" r:id="rId4"/>
    <p:sldId id="256" r:id="rId5"/>
    <p:sldId id="261" r:id="rId6"/>
    <p:sldId id="259" r:id="rId7"/>
    <p:sldId id="262" r:id="rId8"/>
    <p:sldId id="266" r:id="rId9"/>
    <p:sldId id="309" r:id="rId10"/>
    <p:sldId id="299" r:id="rId11"/>
    <p:sldId id="267" r:id="rId12"/>
    <p:sldId id="282" r:id="rId13"/>
    <p:sldId id="283" r:id="rId14"/>
    <p:sldId id="263" r:id="rId15"/>
    <p:sldId id="268" r:id="rId16"/>
    <p:sldId id="300" r:id="rId17"/>
    <p:sldId id="301" r:id="rId18"/>
    <p:sldId id="310" r:id="rId19"/>
    <p:sldId id="288" r:id="rId20"/>
    <p:sldId id="311" r:id="rId21"/>
    <p:sldId id="317" r:id="rId22"/>
    <p:sldId id="312" r:id="rId23"/>
    <p:sldId id="289" r:id="rId24"/>
    <p:sldId id="290" r:id="rId25"/>
    <p:sldId id="302" r:id="rId26"/>
    <p:sldId id="303" r:id="rId27"/>
    <p:sldId id="305" r:id="rId28"/>
    <p:sldId id="306" r:id="rId29"/>
    <p:sldId id="307" r:id="rId30"/>
    <p:sldId id="308" r:id="rId31"/>
    <p:sldId id="318" r:id="rId32"/>
    <p:sldId id="264" r:id="rId33"/>
    <p:sldId id="276" r:id="rId34"/>
    <p:sldId id="265" r:id="rId35"/>
    <p:sldId id="320" r:id="rId36"/>
    <p:sldId id="321" r:id="rId37"/>
    <p:sldId id="322" r:id="rId38"/>
    <p:sldId id="323" r:id="rId39"/>
    <p:sldId id="324" r:id="rId40"/>
    <p:sldId id="325" r:id="rId41"/>
    <p:sldId id="326" r:id="rId42"/>
    <p:sldId id="327" r:id="rId43"/>
    <p:sldId id="280"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黄 钰淦" initials="黄" lastIdx="1" clrIdx="0">
    <p:extLst>
      <p:ext uri="{19B8F6BF-5375-455C-9EA6-DF929625EA0E}">
        <p15:presenceInfo xmlns:p15="http://schemas.microsoft.com/office/powerpoint/2012/main" xmlns="" userId="d94b69db6d9488a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3" autoAdjust="0"/>
    <p:restoredTop sz="93015" autoAdjust="0"/>
  </p:normalViewPr>
  <p:slideViewPr>
    <p:cSldViewPr snapToGrid="0">
      <p:cViewPr>
        <p:scale>
          <a:sx n="66" d="100"/>
          <a:sy n="66" d="100"/>
        </p:scale>
        <p:origin x="-240"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5671-5726-47C2-932C-C6CDA48235F4}" type="datetimeFigureOut">
              <a:rPr lang="zh-CN" altLang="en-US" smtClean="0"/>
              <a:t>2018/11/17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74400-4281-4B48-A669-12BA5BF12926}" type="slidenum">
              <a:rPr lang="zh-CN" altLang="en-US" smtClean="0"/>
              <a:t>‹#›</a:t>
            </a:fld>
            <a:endParaRPr lang="zh-CN" altLang="en-US"/>
          </a:p>
        </p:txBody>
      </p:sp>
    </p:spTree>
    <p:extLst>
      <p:ext uri="{BB962C8B-B14F-4D97-AF65-F5344CB8AC3E}">
        <p14:creationId xmlns:p14="http://schemas.microsoft.com/office/powerpoint/2010/main" val="14309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a:t>
            </a:fld>
            <a:endParaRPr lang="zh-CN" altLang="en-US"/>
          </a:p>
        </p:txBody>
      </p:sp>
    </p:spTree>
    <p:extLst>
      <p:ext uri="{BB962C8B-B14F-4D97-AF65-F5344CB8AC3E}">
        <p14:creationId xmlns:p14="http://schemas.microsoft.com/office/powerpoint/2010/main" val="845852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10</a:t>
            </a:fld>
            <a:endParaRPr lang="zh-CN" altLang="en-US"/>
          </a:p>
        </p:txBody>
      </p:sp>
    </p:spTree>
    <p:extLst>
      <p:ext uri="{BB962C8B-B14F-4D97-AF65-F5344CB8AC3E}">
        <p14:creationId xmlns:p14="http://schemas.microsoft.com/office/powerpoint/2010/main" val="158109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11</a:t>
            </a:fld>
            <a:endParaRPr lang="zh-CN" altLang="en-US"/>
          </a:p>
        </p:txBody>
      </p:sp>
    </p:spTree>
    <p:extLst>
      <p:ext uri="{BB962C8B-B14F-4D97-AF65-F5344CB8AC3E}">
        <p14:creationId xmlns:p14="http://schemas.microsoft.com/office/powerpoint/2010/main" val="2150065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12</a:t>
            </a:fld>
            <a:endParaRPr lang="zh-CN" altLang="en-US"/>
          </a:p>
        </p:txBody>
      </p:sp>
    </p:spTree>
    <p:extLst>
      <p:ext uri="{BB962C8B-B14F-4D97-AF65-F5344CB8AC3E}">
        <p14:creationId xmlns:p14="http://schemas.microsoft.com/office/powerpoint/2010/main" val="680044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13</a:t>
            </a:fld>
            <a:endParaRPr lang="zh-CN" altLang="en-US"/>
          </a:p>
        </p:txBody>
      </p:sp>
    </p:spTree>
    <p:extLst>
      <p:ext uri="{BB962C8B-B14F-4D97-AF65-F5344CB8AC3E}">
        <p14:creationId xmlns:p14="http://schemas.microsoft.com/office/powerpoint/2010/main" val="810915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14</a:t>
            </a:fld>
            <a:endParaRPr lang="zh-CN" altLang="en-US"/>
          </a:p>
        </p:txBody>
      </p:sp>
    </p:spTree>
    <p:extLst>
      <p:ext uri="{BB962C8B-B14F-4D97-AF65-F5344CB8AC3E}">
        <p14:creationId xmlns:p14="http://schemas.microsoft.com/office/powerpoint/2010/main" val="1820636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15</a:t>
            </a:fld>
            <a:endParaRPr lang="zh-CN" altLang="en-US"/>
          </a:p>
        </p:txBody>
      </p:sp>
    </p:spTree>
    <p:extLst>
      <p:ext uri="{BB962C8B-B14F-4D97-AF65-F5344CB8AC3E}">
        <p14:creationId xmlns:p14="http://schemas.microsoft.com/office/powerpoint/2010/main" val="4106142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16</a:t>
            </a:fld>
            <a:endParaRPr lang="zh-CN" altLang="en-US"/>
          </a:p>
        </p:txBody>
      </p:sp>
    </p:spTree>
    <p:extLst>
      <p:ext uri="{BB962C8B-B14F-4D97-AF65-F5344CB8AC3E}">
        <p14:creationId xmlns:p14="http://schemas.microsoft.com/office/powerpoint/2010/main" val="20207600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17</a:t>
            </a:fld>
            <a:endParaRPr lang="zh-CN" altLang="en-US"/>
          </a:p>
        </p:txBody>
      </p:sp>
    </p:spTree>
    <p:extLst>
      <p:ext uri="{BB962C8B-B14F-4D97-AF65-F5344CB8AC3E}">
        <p14:creationId xmlns:p14="http://schemas.microsoft.com/office/powerpoint/2010/main" val="17189877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18</a:t>
            </a:fld>
            <a:endParaRPr lang="zh-CN" altLang="en-US"/>
          </a:p>
        </p:txBody>
      </p:sp>
    </p:spTree>
    <p:extLst>
      <p:ext uri="{BB962C8B-B14F-4D97-AF65-F5344CB8AC3E}">
        <p14:creationId xmlns:p14="http://schemas.microsoft.com/office/powerpoint/2010/main" val="17189877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19</a:t>
            </a:fld>
            <a:endParaRPr lang="zh-CN" altLang="en-US"/>
          </a:p>
        </p:txBody>
      </p:sp>
    </p:spTree>
    <p:extLst>
      <p:ext uri="{BB962C8B-B14F-4D97-AF65-F5344CB8AC3E}">
        <p14:creationId xmlns:p14="http://schemas.microsoft.com/office/powerpoint/2010/main" val="2665029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a:t>
            </a:fld>
            <a:endParaRPr lang="zh-CN" altLang="en-US"/>
          </a:p>
        </p:txBody>
      </p:sp>
    </p:spTree>
    <p:extLst>
      <p:ext uri="{BB962C8B-B14F-4D97-AF65-F5344CB8AC3E}">
        <p14:creationId xmlns:p14="http://schemas.microsoft.com/office/powerpoint/2010/main" val="3392553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20</a:t>
            </a:fld>
            <a:endParaRPr lang="zh-CN" altLang="en-US"/>
          </a:p>
        </p:txBody>
      </p:sp>
    </p:spTree>
    <p:extLst>
      <p:ext uri="{BB962C8B-B14F-4D97-AF65-F5344CB8AC3E}">
        <p14:creationId xmlns:p14="http://schemas.microsoft.com/office/powerpoint/2010/main" val="26650298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21</a:t>
            </a:fld>
            <a:endParaRPr lang="zh-CN" altLang="en-US"/>
          </a:p>
        </p:txBody>
      </p:sp>
    </p:spTree>
    <p:extLst>
      <p:ext uri="{BB962C8B-B14F-4D97-AF65-F5344CB8AC3E}">
        <p14:creationId xmlns:p14="http://schemas.microsoft.com/office/powerpoint/2010/main" val="26650298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22</a:t>
            </a:fld>
            <a:endParaRPr lang="zh-CN" altLang="en-US"/>
          </a:p>
        </p:txBody>
      </p:sp>
    </p:spTree>
    <p:extLst>
      <p:ext uri="{BB962C8B-B14F-4D97-AF65-F5344CB8AC3E}">
        <p14:creationId xmlns:p14="http://schemas.microsoft.com/office/powerpoint/2010/main" val="26650298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23</a:t>
            </a:fld>
            <a:endParaRPr lang="zh-CN" altLang="en-US"/>
          </a:p>
        </p:txBody>
      </p:sp>
    </p:spTree>
    <p:extLst>
      <p:ext uri="{BB962C8B-B14F-4D97-AF65-F5344CB8AC3E}">
        <p14:creationId xmlns:p14="http://schemas.microsoft.com/office/powerpoint/2010/main" val="38827784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24</a:t>
            </a:fld>
            <a:endParaRPr lang="zh-CN" altLang="en-US"/>
          </a:p>
        </p:txBody>
      </p:sp>
    </p:spTree>
    <p:extLst>
      <p:ext uri="{BB962C8B-B14F-4D97-AF65-F5344CB8AC3E}">
        <p14:creationId xmlns:p14="http://schemas.microsoft.com/office/powerpoint/2010/main" val="17593356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25</a:t>
            </a:fld>
            <a:endParaRPr lang="zh-CN" altLang="en-US"/>
          </a:p>
        </p:txBody>
      </p:sp>
    </p:spTree>
    <p:extLst>
      <p:ext uri="{BB962C8B-B14F-4D97-AF65-F5344CB8AC3E}">
        <p14:creationId xmlns:p14="http://schemas.microsoft.com/office/powerpoint/2010/main" val="12629052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26</a:t>
            </a:fld>
            <a:endParaRPr lang="zh-CN" altLang="en-US"/>
          </a:p>
        </p:txBody>
      </p:sp>
    </p:spTree>
    <p:extLst>
      <p:ext uri="{BB962C8B-B14F-4D97-AF65-F5344CB8AC3E}">
        <p14:creationId xmlns:p14="http://schemas.microsoft.com/office/powerpoint/2010/main" val="1651102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27</a:t>
            </a:fld>
            <a:endParaRPr lang="zh-CN" altLang="en-US"/>
          </a:p>
        </p:txBody>
      </p:sp>
    </p:spTree>
    <p:extLst>
      <p:ext uri="{BB962C8B-B14F-4D97-AF65-F5344CB8AC3E}">
        <p14:creationId xmlns:p14="http://schemas.microsoft.com/office/powerpoint/2010/main" val="33156968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28</a:t>
            </a:fld>
            <a:endParaRPr lang="zh-CN" altLang="en-US"/>
          </a:p>
        </p:txBody>
      </p:sp>
    </p:spTree>
    <p:extLst>
      <p:ext uri="{BB962C8B-B14F-4D97-AF65-F5344CB8AC3E}">
        <p14:creationId xmlns:p14="http://schemas.microsoft.com/office/powerpoint/2010/main" val="2890764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29</a:t>
            </a:fld>
            <a:endParaRPr lang="zh-CN" altLang="en-US"/>
          </a:p>
        </p:txBody>
      </p:sp>
    </p:spTree>
    <p:extLst>
      <p:ext uri="{BB962C8B-B14F-4D97-AF65-F5344CB8AC3E}">
        <p14:creationId xmlns:p14="http://schemas.microsoft.com/office/powerpoint/2010/main" val="3327377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a:t>
            </a:fld>
            <a:endParaRPr lang="zh-CN" altLang="en-US"/>
          </a:p>
        </p:txBody>
      </p:sp>
    </p:spTree>
    <p:extLst>
      <p:ext uri="{BB962C8B-B14F-4D97-AF65-F5344CB8AC3E}">
        <p14:creationId xmlns:p14="http://schemas.microsoft.com/office/powerpoint/2010/main" val="25318803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30</a:t>
            </a:fld>
            <a:endParaRPr lang="zh-CN" altLang="en-US"/>
          </a:p>
        </p:txBody>
      </p:sp>
    </p:spTree>
    <p:extLst>
      <p:ext uri="{BB962C8B-B14F-4D97-AF65-F5344CB8AC3E}">
        <p14:creationId xmlns:p14="http://schemas.microsoft.com/office/powerpoint/2010/main" val="17572738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274400-4281-4B48-A669-12BA5BF12926}" type="slidenum">
              <a:rPr lang="zh-CN" altLang="en-US" smtClean="0"/>
              <a:t>31</a:t>
            </a:fld>
            <a:endParaRPr lang="zh-CN" altLang="en-US"/>
          </a:p>
        </p:txBody>
      </p:sp>
    </p:spTree>
    <p:extLst>
      <p:ext uri="{BB962C8B-B14F-4D97-AF65-F5344CB8AC3E}">
        <p14:creationId xmlns:p14="http://schemas.microsoft.com/office/powerpoint/2010/main" val="17572738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32</a:t>
            </a:fld>
            <a:endParaRPr lang="zh-CN" altLang="en-US"/>
          </a:p>
        </p:txBody>
      </p:sp>
    </p:spTree>
    <p:extLst>
      <p:ext uri="{BB962C8B-B14F-4D97-AF65-F5344CB8AC3E}">
        <p14:creationId xmlns:p14="http://schemas.microsoft.com/office/powerpoint/2010/main" val="29626697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33</a:t>
            </a:fld>
            <a:endParaRPr lang="zh-CN" altLang="en-US"/>
          </a:p>
        </p:txBody>
      </p:sp>
    </p:spTree>
    <p:extLst>
      <p:ext uri="{BB962C8B-B14F-4D97-AF65-F5344CB8AC3E}">
        <p14:creationId xmlns:p14="http://schemas.microsoft.com/office/powerpoint/2010/main" val="36168936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34</a:t>
            </a:fld>
            <a:endParaRPr lang="zh-CN" altLang="en-US"/>
          </a:p>
        </p:txBody>
      </p:sp>
    </p:spTree>
    <p:extLst>
      <p:ext uri="{BB962C8B-B14F-4D97-AF65-F5344CB8AC3E}">
        <p14:creationId xmlns:p14="http://schemas.microsoft.com/office/powerpoint/2010/main" val="3425692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35</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36</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37</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38</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39</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a:t>
            </a:fld>
            <a:endParaRPr lang="zh-CN" altLang="en-US"/>
          </a:p>
        </p:txBody>
      </p:sp>
    </p:spTree>
    <p:extLst>
      <p:ext uri="{BB962C8B-B14F-4D97-AF65-F5344CB8AC3E}">
        <p14:creationId xmlns:p14="http://schemas.microsoft.com/office/powerpoint/2010/main" val="34940372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40</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41</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42</a:t>
            </a:fld>
            <a:endParaRPr lang="zh-CN" altLang="en-US"/>
          </a:p>
        </p:txBody>
      </p:sp>
    </p:spTree>
    <p:extLst>
      <p:ext uri="{BB962C8B-B14F-4D97-AF65-F5344CB8AC3E}">
        <p14:creationId xmlns:p14="http://schemas.microsoft.com/office/powerpoint/2010/main" val="32525557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43</a:t>
            </a:fld>
            <a:endParaRPr lang="zh-CN" altLang="en-US"/>
          </a:p>
        </p:txBody>
      </p:sp>
    </p:spTree>
    <p:extLst>
      <p:ext uri="{BB962C8B-B14F-4D97-AF65-F5344CB8AC3E}">
        <p14:creationId xmlns:p14="http://schemas.microsoft.com/office/powerpoint/2010/main" val="2906053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5</a:t>
            </a:fld>
            <a:endParaRPr lang="zh-CN" altLang="en-US"/>
          </a:p>
        </p:txBody>
      </p:sp>
    </p:spTree>
    <p:extLst>
      <p:ext uri="{BB962C8B-B14F-4D97-AF65-F5344CB8AC3E}">
        <p14:creationId xmlns:p14="http://schemas.microsoft.com/office/powerpoint/2010/main" val="2901963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6</a:t>
            </a:fld>
            <a:endParaRPr lang="zh-CN" altLang="en-US"/>
          </a:p>
        </p:txBody>
      </p:sp>
    </p:spTree>
    <p:extLst>
      <p:ext uri="{BB962C8B-B14F-4D97-AF65-F5344CB8AC3E}">
        <p14:creationId xmlns:p14="http://schemas.microsoft.com/office/powerpoint/2010/main" val="2684154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7</a:t>
            </a:fld>
            <a:endParaRPr lang="zh-CN" altLang="en-US"/>
          </a:p>
        </p:txBody>
      </p:sp>
    </p:spTree>
    <p:extLst>
      <p:ext uri="{BB962C8B-B14F-4D97-AF65-F5344CB8AC3E}">
        <p14:creationId xmlns:p14="http://schemas.microsoft.com/office/powerpoint/2010/main" val="1732943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8</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D274400-4281-4B48-A669-12BA5BF12926}" type="slidenum">
              <a:rPr lang="zh-CN" altLang="en-US" smtClean="0"/>
              <a:t>9</a:t>
            </a:fld>
            <a:endParaRPr lang="zh-CN" altLang="en-US"/>
          </a:p>
        </p:txBody>
      </p:sp>
    </p:spTree>
    <p:extLst>
      <p:ext uri="{BB962C8B-B14F-4D97-AF65-F5344CB8AC3E}">
        <p14:creationId xmlns:p14="http://schemas.microsoft.com/office/powerpoint/2010/main" val="13227772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xmlns="" id="{250E9C30-F087-47DF-B292-A20267E148FB}"/>
              </a:ext>
            </a:extLst>
          </p:cNvPr>
          <p:cNvSpPr/>
          <p:nvPr userDrawn="1"/>
        </p:nvSpPr>
        <p:spPr>
          <a:xfrm>
            <a:off x="248817" y="653144"/>
            <a:ext cx="11694368" cy="5906276"/>
          </a:xfrm>
          <a:prstGeom prst="roundRect">
            <a:avLst>
              <a:gd name="adj" fmla="val 36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3825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973C572-8DCA-49D5-B280-F1BF4EBE52FE}"/>
              </a:ext>
            </a:extLst>
          </p:cNvPr>
          <p:cNvSpPr>
            <a:spLocks noGrp="1"/>
          </p:cNvSpPr>
          <p:nvPr>
            <p:ph type="dt" sz="half" idx="10"/>
          </p:nvPr>
        </p:nvSpPr>
        <p:spPr/>
        <p:txBody>
          <a:bodyPr/>
          <a:lstStyle/>
          <a:p>
            <a:fld id="{3672B384-4B7D-4D10-B9E5-378208D96E06}" type="datetimeFigureOut">
              <a:rPr lang="zh-CN" altLang="en-US" smtClean="0"/>
              <a:t>2018/11/17</a:t>
            </a:fld>
            <a:endParaRPr lang="zh-CN" altLang="en-US"/>
          </a:p>
        </p:txBody>
      </p:sp>
      <p:sp>
        <p:nvSpPr>
          <p:cNvPr id="3" name="页脚占位符 2">
            <a:extLst>
              <a:ext uri="{FF2B5EF4-FFF2-40B4-BE49-F238E27FC236}">
                <a16:creationId xmlns:a16="http://schemas.microsoft.com/office/drawing/2014/main" xmlns="" id="{97EE742A-7563-4CCE-AB58-0858E0AEB2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824EF5C-3B28-4460-BF8C-07490FE23473}"/>
              </a:ext>
            </a:extLst>
          </p:cNvPr>
          <p:cNvSpPr>
            <a:spLocks noGrp="1"/>
          </p:cNvSpPr>
          <p:nvPr>
            <p:ph type="sldNum" sz="quarter" idx="12"/>
          </p:nvPr>
        </p:nvSpPr>
        <p:spPr/>
        <p:txBody>
          <a:body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31454600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EDD576B-EFD8-4293-94CA-F1EE09EFB2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2F56D37A-857D-4280-A08B-61BCA0B7B3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85E2234-9802-44E7-B7E7-0B38625E8D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2B384-4B7D-4D10-B9E5-378208D96E06}" type="datetimeFigureOut">
              <a:rPr lang="zh-CN" altLang="en-US" smtClean="0"/>
              <a:t>2018/11/17</a:t>
            </a:fld>
            <a:endParaRPr lang="zh-CN" altLang="en-US"/>
          </a:p>
        </p:txBody>
      </p:sp>
      <p:sp>
        <p:nvSpPr>
          <p:cNvPr id="5" name="页脚占位符 4">
            <a:extLst>
              <a:ext uri="{FF2B5EF4-FFF2-40B4-BE49-F238E27FC236}">
                <a16:creationId xmlns:a16="http://schemas.microsoft.com/office/drawing/2014/main" xmlns="" id="{4E50BE34-76F0-4EDB-ACD8-D3B4403469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99E9DC5-59FC-486A-A6EA-563ECB4C12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EAB3-198B-4715-B3CD-C357C0232E5F}" type="slidenum">
              <a:rPr lang="zh-CN" altLang="en-US" smtClean="0"/>
              <a:t>‹#›</a:t>
            </a:fld>
            <a:endParaRPr lang="zh-CN" altLang="en-US"/>
          </a:p>
        </p:txBody>
      </p:sp>
    </p:spTree>
    <p:extLst>
      <p:ext uri="{BB962C8B-B14F-4D97-AF65-F5344CB8AC3E}">
        <p14:creationId xmlns:p14="http://schemas.microsoft.com/office/powerpoint/2010/main" val="1665064576"/>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15.xml"/><Relationship Id="rId7"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1.png"/><Relationship Id="rId11" Type="http://schemas.openxmlformats.org/officeDocument/2006/relationships/image" Target="../media/image17.png"/><Relationship Id="rId5" Type="http://schemas.openxmlformats.org/officeDocument/2006/relationships/oleObject" Target="../embeddings/oleObject1.bin"/><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18.png"/><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hyperlink" Target="https://baike.baidu.com/item/%E7%9B%B4%E6%B5%81%E7%94%B5%E6%B5%81" TargetMode="External"/><Relationship Id="rId13" Type="http://schemas.openxmlformats.org/officeDocument/2006/relationships/hyperlink" Target="https://baike.baidu.com/item/%E7%9B%B4%E6%B5%81%E7%94%B5%E5%8E%8B" TargetMode="External"/><Relationship Id="rId3" Type="http://schemas.openxmlformats.org/officeDocument/2006/relationships/hyperlink" Target="https://baike.baidu.com/item/%E8%A1%A8%E5%A4%B4" TargetMode="External"/><Relationship Id="rId7" Type="http://schemas.openxmlformats.org/officeDocument/2006/relationships/hyperlink" Target="https://baike.baidu.com/item/%E6%8C%87%E9%92%88" TargetMode="External"/><Relationship Id="rId12" Type="http://schemas.openxmlformats.org/officeDocument/2006/relationships/hyperlink" Target="https://baike.baidu.com/item/%E6%AC%A7%E5%A7%86"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hyperlink" Target="https://baike.baidu.com/item/%E7%94%B5%E6%B5%81" TargetMode="External"/><Relationship Id="rId11" Type="http://schemas.openxmlformats.org/officeDocument/2006/relationships/hyperlink" Target="https://baike.baidu.com/item/%E7%94%B5%E9%98%BB" TargetMode="External"/><Relationship Id="rId5" Type="http://schemas.openxmlformats.org/officeDocument/2006/relationships/hyperlink" Target="https://baike.baidu.com/item/%E7%81%B5%E6%95%8F%E5%BA%A6" TargetMode="External"/><Relationship Id="rId15" Type="http://schemas.openxmlformats.org/officeDocument/2006/relationships/hyperlink" Target="https://baike.baidu.com/item/%E7%94%B5%E5%B9%B3" TargetMode="External"/><Relationship Id="rId10" Type="http://schemas.openxmlformats.org/officeDocument/2006/relationships/hyperlink" Target="https://baike.baidu.com/item/%E5%88%BB%E5%BA%A6%E7%BA%BF" TargetMode="External"/><Relationship Id="rId4" Type="http://schemas.openxmlformats.org/officeDocument/2006/relationships/hyperlink" Target="https://baike.baidu.com/item/%E7%94%B5%E8%B7%AF" TargetMode="External"/><Relationship Id="rId9" Type="http://schemas.openxmlformats.org/officeDocument/2006/relationships/hyperlink" Target="https://baike.baidu.com/item/%E7%94%B5%E5%8E%8B" TargetMode="External"/><Relationship Id="rId14" Type="http://schemas.openxmlformats.org/officeDocument/2006/relationships/hyperlink" Target="https://baike.baidu.com/item/%E4%BA%A4%E6%B5%81%E7%94%B5%E5%8E%8B"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baike.baidu.com/item/%E7%AC%A6%E5%8F%B7" TargetMode="External"/><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hyperlink" Target="https://baike.baidu.com/item/%E9%A2%91%E7%8E%87%E8%8C%83%E5%9B%B4"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3.pn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3" name="矩形 2">
            <a:extLst>
              <a:ext uri="{FF2B5EF4-FFF2-40B4-BE49-F238E27FC236}">
                <a16:creationId xmlns:a16="http://schemas.microsoft.com/office/drawing/2014/main" xmlns="" id="{2AD4FB8F-0DA2-460D-A5FC-672D8A38F9E2}"/>
              </a:ext>
            </a:extLst>
          </p:cNvPr>
          <p:cNvSpPr/>
          <p:nvPr/>
        </p:nvSpPr>
        <p:spPr>
          <a:xfrm>
            <a:off x="3457185" y="266699"/>
            <a:ext cx="8758944" cy="196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a16="http://schemas.microsoft.com/office/drawing/2014/main" xmlns="" id="{92E74F4C-CB8E-4B2E-BBF3-968C12FABE28}"/>
              </a:ext>
            </a:extLst>
          </p:cNvPr>
          <p:cNvSpPr txBox="1"/>
          <p:nvPr/>
        </p:nvSpPr>
        <p:spPr>
          <a:xfrm>
            <a:off x="1664968" y="948406"/>
            <a:ext cx="8494633" cy="2123658"/>
          </a:xfrm>
          <a:prstGeom prst="rect">
            <a:avLst/>
          </a:prstGeom>
          <a:noFill/>
        </p:spPr>
        <p:txBody>
          <a:bodyPr wrap="none" rtlCol="0">
            <a:spAutoFit/>
          </a:bodyPr>
          <a:lstStyle/>
          <a:p>
            <a:r>
              <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常用电工工具、量具</a:t>
            </a:r>
            <a:endParaRPr lang="en-US" altLang="zh-CN"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a:p>
            <a:r>
              <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       使用知识</a:t>
            </a:r>
          </a:p>
        </p:txBody>
      </p:sp>
      <p:grpSp>
        <p:nvGrpSpPr>
          <p:cNvPr id="14" name="组合 13">
            <a:extLst>
              <a:ext uri="{FF2B5EF4-FFF2-40B4-BE49-F238E27FC236}">
                <a16:creationId xmlns:a16="http://schemas.microsoft.com/office/drawing/2014/main" xmlns="" id="{E47F37AD-6CE7-4E2E-9BD0-23FB79FAA011}"/>
              </a:ext>
            </a:extLst>
          </p:cNvPr>
          <p:cNvGrpSpPr/>
          <p:nvPr/>
        </p:nvGrpSpPr>
        <p:grpSpPr>
          <a:xfrm>
            <a:off x="3704571" y="3429000"/>
            <a:ext cx="4415425" cy="911472"/>
            <a:chOff x="4328610" y="4016474"/>
            <a:chExt cx="3528310" cy="936104"/>
          </a:xfrm>
        </p:grpSpPr>
        <p:sp>
          <p:nvSpPr>
            <p:cNvPr id="9" name="圆角矩形 9">
              <a:extLst>
                <a:ext uri="{FF2B5EF4-FFF2-40B4-BE49-F238E27FC236}">
                  <a16:creationId xmlns:a16="http://schemas.microsoft.com/office/drawing/2014/main" xmlns="" id="{6E3B2E06-EC24-46E5-BE6B-75869E078A2B}"/>
                </a:ext>
              </a:extLst>
            </p:cNvPr>
            <p:cNvSpPr/>
            <p:nvPr/>
          </p:nvSpPr>
          <p:spPr>
            <a:xfrm flipH="1">
              <a:off x="4328610" y="4016474"/>
              <a:ext cx="3528310" cy="720000"/>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lvl="0" algn="r"/>
              <a:endParaRPr lang="zh-CN" altLang="en-US" sz="4400" dirty="0">
                <a:solidFill>
                  <a:srgbClr val="FF9300"/>
                </a:solidFill>
                <a:latin typeface="华康俪金黑W8(P)" pitchFamily="34" charset="-122"/>
                <a:ea typeface="华康俪金黑W8(P)" pitchFamily="34" charset="-122"/>
              </a:endParaRPr>
            </a:p>
          </p:txBody>
        </p:sp>
        <p:sp>
          <p:nvSpPr>
            <p:cNvPr id="10" name="矩形 9">
              <a:extLst>
                <a:ext uri="{FF2B5EF4-FFF2-40B4-BE49-F238E27FC236}">
                  <a16:creationId xmlns:a16="http://schemas.microsoft.com/office/drawing/2014/main" xmlns="" id="{04590644-A2D8-4E2D-8712-882A077CDE03}"/>
                </a:ext>
              </a:extLst>
            </p:cNvPr>
            <p:cNvSpPr/>
            <p:nvPr/>
          </p:nvSpPr>
          <p:spPr>
            <a:xfrm>
              <a:off x="4800569" y="4016474"/>
              <a:ext cx="2705622" cy="700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34" charset="-122"/>
                  <a:ea typeface="微软雅黑" panose="020B0503020204020204" pitchFamily="34" charset="-122"/>
                </a:rPr>
                <a:t>常用电工量具及其使用</a:t>
              </a:r>
            </a:p>
          </p:txBody>
        </p:sp>
        <p:sp>
          <p:nvSpPr>
            <p:cNvPr id="12" name="矩形 11">
              <a:extLst>
                <a:ext uri="{FF2B5EF4-FFF2-40B4-BE49-F238E27FC236}">
                  <a16:creationId xmlns:a16="http://schemas.microsoft.com/office/drawing/2014/main" xmlns="" id="{68BC502F-5A74-4C21-A079-FC47CAB1E114}"/>
                </a:ext>
              </a:extLst>
            </p:cNvPr>
            <p:cNvSpPr/>
            <p:nvPr/>
          </p:nvSpPr>
          <p:spPr>
            <a:xfrm>
              <a:off x="4328610" y="4016474"/>
              <a:ext cx="2015449" cy="936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dirty="0">
                <a:solidFill>
                  <a:srgbClr val="FF9300"/>
                </a:solidFill>
                <a:latin typeface="华康俪金黑W8(P)" pitchFamily="34" charset="-122"/>
                <a:ea typeface="华康俪金黑W8(P)" pitchFamily="34" charset="-122"/>
              </a:endParaRPr>
            </a:p>
          </p:txBody>
        </p:sp>
      </p:grpSp>
      <p:sp>
        <p:nvSpPr>
          <p:cNvPr id="11" name="TextBox 13_1">
            <a:extLst>
              <a:ext uri="{FF2B5EF4-FFF2-40B4-BE49-F238E27FC236}">
                <a16:creationId xmlns:a16="http://schemas.microsoft.com/office/drawing/2014/main" xmlns="" id="{B9C7E38E-2340-4D4B-8C2C-A3E2D2BDE71F}"/>
              </a:ext>
            </a:extLst>
          </p:cNvPr>
          <p:cNvSpPr txBox="1"/>
          <p:nvPr/>
        </p:nvSpPr>
        <p:spPr>
          <a:xfrm>
            <a:off x="2797789" y="780580"/>
            <a:ext cx="184731" cy="1107996"/>
          </a:xfrm>
          <a:prstGeom prst="rect">
            <a:avLst/>
          </a:prstGeom>
          <a:noFill/>
        </p:spPr>
        <p:txBody>
          <a:bodyPr wrap="none" rtlCol="0">
            <a:spAutoFit/>
          </a:bodyPr>
          <a:lstStyle/>
          <a:p>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Tree>
    <p:custDataLst>
      <p:tags r:id="rId1"/>
    </p:custDataLst>
    <p:extLst>
      <p:ext uri="{BB962C8B-B14F-4D97-AF65-F5344CB8AC3E}">
        <p14:creationId xmlns:p14="http://schemas.microsoft.com/office/powerpoint/2010/main" val="2388698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文本框 11"/>
          <p:cNvSpPr txBox="1"/>
          <p:nvPr/>
        </p:nvSpPr>
        <p:spPr>
          <a:xfrm>
            <a:off x="955580" y="1863947"/>
            <a:ext cx="9933196" cy="923330"/>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zh-CN"/>
            </a:defPPr>
            <a:lvl1pPr marR="0" lvl="0" indent="266700" eaLnBrk="0" fontAlgn="base" hangingPunct="0">
              <a:lnSpc>
                <a:spcPct val="100000"/>
              </a:lnSpc>
              <a:spcBef>
                <a:spcPct val="0"/>
              </a:spcBef>
              <a:spcAft>
                <a:spcPct val="0"/>
              </a:spcAft>
              <a:buClrTx/>
              <a:buSzTx/>
              <a:buFontTx/>
              <a:buNone/>
              <a:tabLst/>
              <a:defRPr>
                <a:latin typeface="+mn-ea"/>
                <a:cs typeface="Times New Roman" panose="02020603050405020304" pitchFamily="18" charset="0"/>
              </a:defRPr>
            </a:lvl1pPr>
            <a:lvl2pPr eaLnBrk="0" fontAlgn="base" hangingPunct="0">
              <a:spcBef>
                <a:spcPct val="0"/>
              </a:spcBef>
              <a:spcAft>
                <a:spcPct val="0"/>
              </a:spcAft>
              <a:defRPr>
                <a:latin typeface="Arial" panose="020B0604020202020204" pitchFamily="34" charset="0"/>
              </a:defRPr>
            </a:lvl2pPr>
            <a:lvl3pPr eaLnBrk="0" fontAlgn="base" hangingPunct="0">
              <a:spcBef>
                <a:spcPct val="0"/>
              </a:spcBef>
              <a:spcAft>
                <a:spcPct val="0"/>
              </a:spcAft>
              <a:defRPr>
                <a:latin typeface="Arial" panose="020B0604020202020204" pitchFamily="34" charset="0"/>
              </a:defRPr>
            </a:lvl3pPr>
            <a:lvl4pPr eaLnBrk="0" fontAlgn="base" hangingPunct="0">
              <a:spcBef>
                <a:spcPct val="0"/>
              </a:spcBef>
              <a:spcAft>
                <a:spcPct val="0"/>
              </a:spcAft>
              <a:defRPr>
                <a:latin typeface="Arial" panose="020B0604020202020204" pitchFamily="34" charset="0"/>
              </a:defRPr>
            </a:lvl4pPr>
            <a:lvl5pPr eaLnBrk="0" fontAlgn="base" hangingPunct="0">
              <a:spcBef>
                <a:spcPct val="0"/>
              </a:spcBef>
              <a:spcAft>
                <a:spcPct val="0"/>
              </a:spcAft>
              <a:defRPr>
                <a:latin typeface="Arial" panose="020B0604020202020204" pitchFamily="34" charset="0"/>
              </a:defRPr>
            </a:lvl5pPr>
            <a:lvl6pPr eaLnBrk="0" fontAlgn="base" hangingPunct="0">
              <a:spcBef>
                <a:spcPct val="0"/>
              </a:spcBef>
              <a:spcAft>
                <a:spcPct val="0"/>
              </a:spcAft>
              <a:defRPr>
                <a:latin typeface="Arial" panose="020B0604020202020204" pitchFamily="34" charset="0"/>
              </a:defRPr>
            </a:lvl6pPr>
            <a:lvl7pPr eaLnBrk="0" fontAlgn="base" hangingPunct="0">
              <a:spcBef>
                <a:spcPct val="0"/>
              </a:spcBef>
              <a:spcAft>
                <a:spcPct val="0"/>
              </a:spcAft>
              <a:defRPr>
                <a:latin typeface="Arial" panose="020B0604020202020204" pitchFamily="34" charset="0"/>
              </a:defRPr>
            </a:lvl7pPr>
            <a:lvl8pPr eaLnBrk="0" fontAlgn="base" hangingPunct="0">
              <a:spcBef>
                <a:spcPct val="0"/>
              </a:spcBef>
              <a:spcAft>
                <a:spcPct val="0"/>
              </a:spcAft>
              <a:defRPr>
                <a:latin typeface="Arial" panose="020B0604020202020204" pitchFamily="34" charset="0"/>
              </a:defRPr>
            </a:lvl8pPr>
            <a:lvl9pPr eaLnBrk="0" fontAlgn="base" hangingPunct="0">
              <a:spcBef>
                <a:spcPct val="0"/>
              </a:spcBef>
              <a:spcAft>
                <a:spcPct val="0"/>
              </a:spcAft>
              <a:defRPr>
                <a:latin typeface="Arial" panose="020B0604020202020204" pitchFamily="34" charset="0"/>
              </a:defRPr>
            </a:lvl9pPr>
          </a:lstStyle>
          <a:p>
            <a:r>
              <a:rPr lang="zh-CN" altLang="zh-CN" dirty="0"/>
              <a:t>钢卷尺主要由有外壳、尺条、制动、尺钩、提带、尺簧、防摔保护套和贴标八个部件构成，具体功能如下：</a:t>
            </a:r>
          </a:p>
          <a:p>
            <a:endParaRPr lang="zh-CN" altLang="en-US" dirty="0"/>
          </a:p>
        </p:txBody>
      </p:sp>
      <p:sp>
        <p:nvSpPr>
          <p:cNvPr id="17" name="文本框 16">
            <a:extLst>
              <a:ext uri="{FF2B5EF4-FFF2-40B4-BE49-F238E27FC236}">
                <a16:creationId xmlns:a16="http://schemas.microsoft.com/office/drawing/2014/main" xmlns="" id="{164ADB94-9921-400E-B9E8-9642C8BB2F09}"/>
              </a:ext>
            </a:extLst>
          </p:cNvPr>
          <p:cNvSpPr txBox="1"/>
          <p:nvPr/>
        </p:nvSpPr>
        <p:spPr>
          <a:xfrm>
            <a:off x="272974" y="1260947"/>
            <a:ext cx="6094428" cy="458908"/>
          </a:xfrm>
          <a:prstGeom prst="rect">
            <a:avLst/>
          </a:prstGeom>
        </p:spPr>
        <p:txBody>
          <a:bodyPr wrap="square">
            <a:spAutoFit/>
          </a:bodyPr>
          <a:lstStyle>
            <a:defPPr>
              <a:defRPr lang="zh-CN"/>
            </a:defPPr>
            <a:lvl1pPr indent="532800" algn="just">
              <a:lnSpc>
                <a:spcPct val="150000"/>
              </a:lnSpc>
              <a:spcAft>
                <a:spcPts val="0"/>
              </a:spcAft>
              <a:defRPr b="1">
                <a:solidFill>
                  <a:schemeClr val="accent2">
                    <a:lumMod val="50000"/>
                  </a:schemeClr>
                </a:solidFill>
                <a:latin typeface="微软雅黑" pitchFamily="34" charset="-122"/>
                <a:ea typeface="微软雅黑" pitchFamily="34" charset="-122"/>
              </a:defRPr>
            </a:lvl1pPr>
          </a:lstStyle>
          <a:p>
            <a:r>
              <a:rPr lang="en-US" altLang="zh-CN" dirty="0"/>
              <a:t> </a:t>
            </a:r>
            <a:r>
              <a:rPr lang="en-US" altLang="zh-CN" dirty="0"/>
              <a:t>1.1.2</a:t>
            </a:r>
            <a:r>
              <a:rPr lang="zh-CN" altLang="zh-CN" dirty="0"/>
              <a:t>钢</a:t>
            </a:r>
            <a:r>
              <a:rPr lang="zh-CN" altLang="zh-CN" dirty="0"/>
              <a:t>卷尺</a:t>
            </a:r>
          </a:p>
        </p:txBody>
      </p:sp>
      <p:sp>
        <p:nvSpPr>
          <p:cNvPr id="11" name="Rectangle 1">
            <a:extLst>
              <a:ext uri="{FF2B5EF4-FFF2-40B4-BE49-F238E27FC236}">
                <a16:creationId xmlns:a16="http://schemas.microsoft.com/office/drawing/2014/main" xmlns="" id="{E1C77C96-3D7B-4A5C-AFF5-A53AB1AC3A18}"/>
              </a:ext>
            </a:extLst>
          </p:cNvPr>
          <p:cNvSpPr>
            <a:spLocks noChangeArrowheads="1"/>
          </p:cNvSpPr>
          <p:nvPr/>
        </p:nvSpPr>
        <p:spPr bwMode="auto">
          <a:xfrm>
            <a:off x="955580" y="2645205"/>
            <a:ext cx="7182581"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lang="en-US" altLang="zh-CN" dirty="0">
                <a:latin typeface="+mn-ea"/>
                <a:cs typeface="Times New Roman" panose="02020603050405020304" pitchFamily="18" charset="0"/>
              </a:rPr>
              <a:t>1</a:t>
            </a:r>
            <a:r>
              <a:rPr lang="zh-CN" altLang="en-US" dirty="0">
                <a:latin typeface="+mn-ea"/>
                <a:cs typeface="Times New Roman" panose="02020603050405020304" pitchFamily="18" charset="0"/>
              </a:rPr>
              <a:t>、外壳：</a:t>
            </a:r>
            <a:r>
              <a:rPr lang="en-US" altLang="zh-CN" dirty="0">
                <a:latin typeface="+mn-ea"/>
                <a:cs typeface="Times New Roman" panose="02020603050405020304" pitchFamily="18" charset="0"/>
              </a:rPr>
              <a:t>ABS</a:t>
            </a:r>
            <a:r>
              <a:rPr lang="zh-CN" altLang="en-US" dirty="0">
                <a:latin typeface="+mn-ea"/>
                <a:cs typeface="Times New Roman" panose="02020603050405020304" pitchFamily="18" charset="0"/>
              </a:rPr>
              <a:t>新塑料，外表有光泽质感；抗摔、耐磨、不易变形。</a:t>
            </a:r>
          </a:p>
          <a:p>
            <a:pPr marL="0" marR="0" lvl="0" indent="266700" algn="l" defTabSz="914400" rtl="0" eaLnBrk="0" fontAlgn="base" latinLnBrk="0" hangingPunct="0">
              <a:lnSpc>
                <a:spcPct val="100000"/>
              </a:lnSpc>
              <a:spcBef>
                <a:spcPct val="0"/>
              </a:spcBef>
              <a:spcAft>
                <a:spcPct val="0"/>
              </a:spcAft>
              <a:buClrTx/>
              <a:buSzTx/>
              <a:buFontTx/>
              <a:buNone/>
              <a:tabLst/>
            </a:pPr>
            <a:r>
              <a:rPr lang="en-US" altLang="zh-CN" dirty="0">
                <a:latin typeface="+mn-ea"/>
                <a:cs typeface="Times New Roman" panose="02020603050405020304" pitchFamily="18" charset="0"/>
              </a:rPr>
              <a:t>2</a:t>
            </a:r>
            <a:r>
              <a:rPr lang="zh-CN" altLang="en-US" dirty="0">
                <a:latin typeface="+mn-ea"/>
                <a:cs typeface="Times New Roman" panose="02020603050405020304" pitchFamily="18" charset="0"/>
              </a:rPr>
              <a:t>、尺条：采用厚度为</a:t>
            </a:r>
            <a:r>
              <a:rPr lang="en-US" altLang="zh-CN" dirty="0">
                <a:latin typeface="+mn-ea"/>
                <a:cs typeface="Times New Roman" panose="02020603050405020304" pitchFamily="18" charset="0"/>
              </a:rPr>
              <a:t>10</a:t>
            </a:r>
            <a:r>
              <a:rPr lang="zh-CN" altLang="en-US" dirty="0">
                <a:latin typeface="+mn-ea"/>
                <a:cs typeface="Times New Roman" panose="02020603050405020304" pitchFamily="18" charset="0"/>
              </a:rPr>
              <a:t>丝（</a:t>
            </a:r>
            <a:r>
              <a:rPr lang="en-US" altLang="zh-CN" dirty="0">
                <a:latin typeface="+mn-ea"/>
                <a:cs typeface="Times New Roman" panose="02020603050405020304" pitchFamily="18" charset="0"/>
              </a:rPr>
              <a:t>0.10mm</a:t>
            </a:r>
            <a:r>
              <a:rPr lang="zh-CN" altLang="en-US" dirty="0">
                <a:latin typeface="+mn-ea"/>
                <a:cs typeface="Times New Roman" panose="02020603050405020304" pitchFamily="18" charset="0"/>
              </a:rPr>
              <a:t>）的</a:t>
            </a:r>
            <a:r>
              <a:rPr lang="en-US" altLang="zh-CN" dirty="0">
                <a:latin typeface="+mn-ea"/>
                <a:cs typeface="Times New Roman" panose="02020603050405020304" pitchFamily="18" charset="0"/>
              </a:rPr>
              <a:t>50#</a:t>
            </a:r>
            <a:r>
              <a:rPr lang="zh-CN" altLang="en-US" dirty="0">
                <a:latin typeface="+mn-ea"/>
                <a:cs typeface="Times New Roman" panose="02020603050405020304" pitchFamily="18" charset="0"/>
              </a:rPr>
              <a:t>一级带钢；尺面为最先进的环保油漆：无味、光滑耐磨、色彩鲜艳</a:t>
            </a:r>
            <a:r>
              <a:rPr lang="en-US" altLang="zh-CN" dirty="0">
                <a:latin typeface="+mn-ea"/>
                <a:cs typeface="Times New Roman" panose="02020603050405020304" pitchFamily="18" charset="0"/>
              </a:rPr>
              <a:t>,</a:t>
            </a:r>
            <a:r>
              <a:rPr lang="zh-CN" altLang="en-US" dirty="0">
                <a:latin typeface="+mn-ea"/>
                <a:cs typeface="Times New Roman" panose="02020603050405020304" pitchFamily="18" charset="0"/>
              </a:rPr>
              <a:t>刻度清晰明亮</a:t>
            </a:r>
          </a:p>
          <a:p>
            <a:pPr marL="0" marR="0" lvl="0" indent="266700" algn="l" defTabSz="914400" rtl="0" eaLnBrk="0" fontAlgn="base" latinLnBrk="0" hangingPunct="0">
              <a:lnSpc>
                <a:spcPct val="100000"/>
              </a:lnSpc>
              <a:spcBef>
                <a:spcPct val="0"/>
              </a:spcBef>
              <a:spcAft>
                <a:spcPct val="0"/>
              </a:spcAft>
              <a:buClrTx/>
              <a:buSzTx/>
              <a:buFontTx/>
              <a:buNone/>
              <a:tabLst/>
            </a:pPr>
            <a:r>
              <a:rPr lang="en-US" altLang="zh-CN" dirty="0">
                <a:latin typeface="+mn-ea"/>
                <a:cs typeface="Times New Roman" panose="02020603050405020304" pitchFamily="18" charset="0"/>
              </a:rPr>
              <a:t>3</a:t>
            </a:r>
            <a:r>
              <a:rPr lang="zh-CN" altLang="en-US" dirty="0">
                <a:latin typeface="+mn-ea"/>
                <a:cs typeface="Times New Roman" panose="02020603050405020304" pitchFamily="18" charset="0"/>
              </a:rPr>
              <a:t>、制动：具有上、侧、底三维制动，手控感觉更强。</a:t>
            </a:r>
          </a:p>
          <a:p>
            <a:pPr marL="0" marR="0" lvl="0" indent="266700" algn="l" defTabSz="914400" rtl="0" eaLnBrk="0" fontAlgn="base" latinLnBrk="0" hangingPunct="0">
              <a:lnSpc>
                <a:spcPct val="100000"/>
              </a:lnSpc>
              <a:spcBef>
                <a:spcPct val="0"/>
              </a:spcBef>
              <a:spcAft>
                <a:spcPct val="0"/>
              </a:spcAft>
              <a:buClrTx/>
              <a:buSzTx/>
              <a:buFontTx/>
              <a:buNone/>
              <a:tabLst/>
            </a:pPr>
            <a:r>
              <a:rPr lang="en-US" altLang="zh-CN" dirty="0">
                <a:latin typeface="+mn-ea"/>
                <a:cs typeface="Times New Roman" panose="02020603050405020304" pitchFamily="18" charset="0"/>
              </a:rPr>
              <a:t>4</a:t>
            </a:r>
            <a:r>
              <a:rPr lang="zh-CN" altLang="en-US" dirty="0">
                <a:latin typeface="+mn-ea"/>
                <a:cs typeface="Times New Roman" panose="02020603050405020304" pitchFamily="18" charset="0"/>
              </a:rPr>
              <a:t>、尺钩：铆钉尺钩结构，不易变形、确保测量更加精准。</a:t>
            </a:r>
          </a:p>
          <a:p>
            <a:pPr marL="0" marR="0" lvl="0" indent="266700" algn="l" defTabSz="914400" rtl="0" eaLnBrk="0" fontAlgn="base" latinLnBrk="0" hangingPunct="0">
              <a:lnSpc>
                <a:spcPct val="100000"/>
              </a:lnSpc>
              <a:spcBef>
                <a:spcPct val="0"/>
              </a:spcBef>
              <a:spcAft>
                <a:spcPct val="0"/>
              </a:spcAft>
              <a:buClrTx/>
              <a:buSzTx/>
              <a:buFontTx/>
              <a:buNone/>
              <a:tabLst/>
            </a:pPr>
            <a:r>
              <a:rPr lang="en-US" altLang="zh-CN" dirty="0">
                <a:latin typeface="+mn-ea"/>
                <a:cs typeface="Times New Roman" panose="02020603050405020304" pitchFamily="18" charset="0"/>
              </a:rPr>
              <a:t>5</a:t>
            </a:r>
            <a:r>
              <a:rPr lang="zh-CN" altLang="en-US" dirty="0">
                <a:latin typeface="+mn-ea"/>
                <a:cs typeface="Times New Roman" panose="02020603050405020304" pitchFamily="18" charset="0"/>
              </a:rPr>
              <a:t>、提带：橡胶、尼龙两种；高档优质；结实耐用、手感好。</a:t>
            </a:r>
          </a:p>
          <a:p>
            <a:pPr marL="0" marR="0" lvl="0" indent="266700" algn="l" defTabSz="914400" rtl="0" eaLnBrk="0" fontAlgn="base" latinLnBrk="0" hangingPunct="0">
              <a:lnSpc>
                <a:spcPct val="100000"/>
              </a:lnSpc>
              <a:spcBef>
                <a:spcPct val="0"/>
              </a:spcBef>
              <a:spcAft>
                <a:spcPct val="0"/>
              </a:spcAft>
              <a:buClrTx/>
              <a:buSzTx/>
              <a:buFontTx/>
              <a:buNone/>
              <a:tabLst/>
            </a:pPr>
            <a:r>
              <a:rPr lang="en-US" altLang="zh-CN" dirty="0">
                <a:latin typeface="+mn-ea"/>
                <a:cs typeface="Times New Roman" panose="02020603050405020304" pitchFamily="18" charset="0"/>
              </a:rPr>
              <a:t>6</a:t>
            </a:r>
            <a:r>
              <a:rPr lang="zh-CN" altLang="en-US" dirty="0">
                <a:latin typeface="+mn-ea"/>
                <a:cs typeface="Times New Roman" panose="02020603050405020304" pitchFamily="18" charset="0"/>
              </a:rPr>
              <a:t>、尺簧：一般采用</a:t>
            </a:r>
            <a:r>
              <a:rPr lang="en-US" altLang="zh-CN" dirty="0">
                <a:latin typeface="+mn-ea"/>
                <a:cs typeface="Times New Roman" panose="02020603050405020304" pitchFamily="18" charset="0"/>
              </a:rPr>
              <a:t>50#</a:t>
            </a:r>
            <a:r>
              <a:rPr lang="zh-CN" altLang="en-US" dirty="0">
                <a:latin typeface="+mn-ea"/>
                <a:cs typeface="Times New Roman" panose="02020603050405020304" pitchFamily="18" charset="0"/>
              </a:rPr>
              <a:t>碳钢、</a:t>
            </a:r>
            <a:r>
              <a:rPr lang="en-US" altLang="zh-CN" dirty="0">
                <a:latin typeface="+mn-ea"/>
                <a:cs typeface="Times New Roman" panose="02020603050405020304" pitchFamily="18" charset="0"/>
              </a:rPr>
              <a:t>65#</a:t>
            </a:r>
            <a:r>
              <a:rPr lang="zh-CN" altLang="en-US" dirty="0">
                <a:latin typeface="+mn-ea"/>
                <a:cs typeface="Times New Roman" panose="02020603050405020304" pitchFamily="18" charset="0"/>
              </a:rPr>
              <a:t>锰材质：韧性强、精确度高。</a:t>
            </a:r>
          </a:p>
          <a:p>
            <a:pPr marL="0" marR="0" lvl="0" indent="266700" algn="l" defTabSz="914400" rtl="0" eaLnBrk="0" fontAlgn="base" latinLnBrk="0" hangingPunct="0">
              <a:lnSpc>
                <a:spcPct val="100000"/>
              </a:lnSpc>
              <a:spcBef>
                <a:spcPct val="0"/>
              </a:spcBef>
              <a:spcAft>
                <a:spcPct val="0"/>
              </a:spcAft>
              <a:buClrTx/>
              <a:buSzTx/>
              <a:buFontTx/>
              <a:buNone/>
              <a:tabLst/>
            </a:pPr>
            <a:r>
              <a:rPr lang="en-US" altLang="zh-CN" dirty="0">
                <a:latin typeface="+mn-ea"/>
                <a:cs typeface="Times New Roman" panose="02020603050405020304" pitchFamily="18" charset="0"/>
              </a:rPr>
              <a:t>7</a:t>
            </a:r>
            <a:r>
              <a:rPr lang="zh-CN" altLang="en-US" dirty="0">
                <a:latin typeface="+mn-ea"/>
                <a:cs typeface="Times New Roman" panose="02020603050405020304" pitchFamily="18" charset="0"/>
              </a:rPr>
              <a:t>、防摔保护套：优质塑料，防止摔坏和碰撞破损，增强耐用性。</a:t>
            </a:r>
          </a:p>
          <a:p>
            <a:pPr marL="0" marR="0" lvl="0" indent="266700" algn="l" defTabSz="914400" rtl="0" eaLnBrk="0" fontAlgn="base" latinLnBrk="0" hangingPunct="0">
              <a:lnSpc>
                <a:spcPct val="100000"/>
              </a:lnSpc>
              <a:spcBef>
                <a:spcPct val="0"/>
              </a:spcBef>
              <a:spcAft>
                <a:spcPct val="0"/>
              </a:spcAft>
              <a:buClrTx/>
              <a:buSzTx/>
              <a:buFontTx/>
              <a:buNone/>
              <a:tabLst/>
            </a:pPr>
            <a:r>
              <a:rPr lang="en-US" altLang="zh-CN" dirty="0">
                <a:latin typeface="+mn-ea"/>
                <a:cs typeface="Times New Roman" panose="02020603050405020304" pitchFamily="18" charset="0"/>
              </a:rPr>
              <a:t>8</a:t>
            </a:r>
            <a:r>
              <a:rPr lang="zh-CN" altLang="en-US" dirty="0">
                <a:latin typeface="+mn-ea"/>
                <a:cs typeface="Times New Roman" panose="02020603050405020304" pitchFamily="18" charset="0"/>
              </a:rPr>
              <a:t>、贴标：可根据客户要求贴标生产。</a:t>
            </a:r>
          </a:p>
          <a:p>
            <a:pPr marL="0" marR="0" lvl="0" indent="266700" algn="l" defTabSz="914400" rtl="0" eaLnBrk="0" fontAlgn="base" latinLnBrk="0" hangingPunct="0">
              <a:lnSpc>
                <a:spcPct val="100000"/>
              </a:lnSpc>
              <a:spcBef>
                <a:spcPct val="0"/>
              </a:spcBef>
              <a:spcAft>
                <a:spcPct val="0"/>
              </a:spcAft>
              <a:buClrTx/>
              <a:buSzTx/>
              <a:buFontTx/>
              <a:buNone/>
              <a:tabLst/>
            </a:pPr>
            <a:r>
              <a:rPr lang="zh-CN" altLang="en-US" dirty="0">
                <a:latin typeface="+mn-ea"/>
                <a:cs typeface="Times New Roman" panose="02020603050405020304" pitchFamily="18" charset="0"/>
              </a:rPr>
              <a:t>钢卷尺又名钢皮卷尺、钢盒尺。纤维卷尺</a:t>
            </a:r>
            <a:r>
              <a:rPr lang="en-US" altLang="zh-CN" dirty="0">
                <a:latin typeface="+mn-ea"/>
                <a:cs typeface="Times New Roman" panose="02020603050405020304" pitchFamily="18" charset="0"/>
              </a:rPr>
              <a:t>-</a:t>
            </a:r>
            <a:r>
              <a:rPr lang="zh-CN" altLang="en-US" dirty="0">
                <a:latin typeface="+mn-ea"/>
                <a:cs typeface="Times New Roman" panose="02020603050405020304" pitchFamily="18" charset="0"/>
              </a:rPr>
              <a:t>皮尺，腰围尺</a:t>
            </a:r>
            <a:r>
              <a:rPr lang="en-US" altLang="zh-CN" dirty="0">
                <a:latin typeface="+mn-ea"/>
                <a:cs typeface="Times New Roman" panose="02020603050405020304" pitchFamily="18" charset="0"/>
              </a:rPr>
              <a:t>~</a:t>
            </a:r>
            <a:r>
              <a:rPr lang="zh-CN" altLang="en-US" dirty="0">
                <a:latin typeface="+mn-ea"/>
                <a:cs typeface="Times New Roman" panose="02020603050405020304" pitchFamily="18" charset="0"/>
              </a:rPr>
              <a:t>裁缝尺</a:t>
            </a:r>
            <a:r>
              <a:rPr lang="en-US" altLang="zh-CN" dirty="0">
                <a:latin typeface="+mn-ea"/>
                <a:cs typeface="Times New Roman" panose="02020603050405020304" pitchFamily="18" charset="0"/>
              </a:rPr>
              <a:t>/</a:t>
            </a:r>
            <a:r>
              <a:rPr lang="zh-CN" altLang="en-US" dirty="0">
                <a:latin typeface="+mn-ea"/>
                <a:cs typeface="Times New Roman" panose="02020603050405020304" pitchFamily="18" charset="0"/>
              </a:rPr>
              <a:t>量衣尺都属于此类。其材质是</a:t>
            </a:r>
            <a:r>
              <a:rPr lang="en-US" altLang="zh-CN" dirty="0">
                <a:latin typeface="+mn-ea"/>
                <a:cs typeface="Times New Roman" panose="02020603050405020304" pitchFamily="18" charset="0"/>
              </a:rPr>
              <a:t>PVC</a:t>
            </a:r>
            <a:r>
              <a:rPr lang="zh-CN" altLang="en-US" dirty="0">
                <a:latin typeface="+mn-ea"/>
                <a:cs typeface="Times New Roman" panose="02020603050405020304" pitchFamily="18" charset="0"/>
              </a:rPr>
              <a:t>塑料和玻璃纤维，玻璃纤维能防止在卷尺的使用过程中被拉长。卷尺长度有</a:t>
            </a:r>
            <a:r>
              <a:rPr lang="en-US" altLang="zh-CN" dirty="0">
                <a:latin typeface="+mn-ea"/>
                <a:cs typeface="Times New Roman" panose="02020603050405020304" pitchFamily="18" charset="0"/>
              </a:rPr>
              <a:t>2 m </a:t>
            </a:r>
            <a:r>
              <a:rPr lang="zh-CN" altLang="en-US" dirty="0">
                <a:latin typeface="+mn-ea"/>
                <a:cs typeface="Times New Roman" panose="02020603050405020304" pitchFamily="18" charset="0"/>
              </a:rPr>
              <a:t>、</a:t>
            </a:r>
            <a:r>
              <a:rPr lang="en-US" altLang="zh-CN" dirty="0">
                <a:latin typeface="+mn-ea"/>
                <a:cs typeface="Times New Roman" panose="02020603050405020304" pitchFamily="18" charset="0"/>
              </a:rPr>
              <a:t>3 m </a:t>
            </a:r>
            <a:r>
              <a:rPr lang="zh-CN" altLang="en-US" dirty="0">
                <a:latin typeface="+mn-ea"/>
                <a:cs typeface="Times New Roman" panose="02020603050405020304" pitchFamily="18" charset="0"/>
              </a:rPr>
              <a:t>、</a:t>
            </a:r>
            <a:r>
              <a:rPr lang="en-US" altLang="zh-CN" dirty="0">
                <a:latin typeface="+mn-ea"/>
                <a:cs typeface="Times New Roman" panose="02020603050405020304" pitchFamily="18" charset="0"/>
              </a:rPr>
              <a:t>5 m ……20m</a:t>
            </a:r>
            <a:r>
              <a:rPr lang="zh-CN" altLang="en-US" dirty="0">
                <a:latin typeface="+mn-ea"/>
                <a:cs typeface="Times New Roman" panose="02020603050405020304" pitchFamily="18" charset="0"/>
              </a:rPr>
              <a:t>、</a:t>
            </a:r>
            <a:r>
              <a:rPr lang="en-US" altLang="zh-CN" dirty="0">
                <a:latin typeface="+mn-ea"/>
                <a:cs typeface="Times New Roman" panose="02020603050405020304" pitchFamily="18" charset="0"/>
              </a:rPr>
              <a:t>30m</a:t>
            </a:r>
            <a:r>
              <a:rPr lang="zh-CN" altLang="en-US" dirty="0">
                <a:latin typeface="+mn-ea"/>
                <a:cs typeface="Times New Roman" panose="02020603050405020304" pitchFamily="18" charset="0"/>
              </a:rPr>
              <a:t>、</a:t>
            </a:r>
            <a:r>
              <a:rPr lang="en-US" altLang="zh-CN" dirty="0">
                <a:latin typeface="+mn-ea"/>
                <a:cs typeface="Times New Roman" panose="02020603050405020304" pitchFamily="18" charset="0"/>
              </a:rPr>
              <a:t>50m</a:t>
            </a:r>
            <a:r>
              <a:rPr lang="zh-CN" altLang="en-US" dirty="0">
                <a:latin typeface="+mn-ea"/>
                <a:cs typeface="Times New Roman" panose="02020603050405020304" pitchFamily="18" charset="0"/>
              </a:rPr>
              <a:t>种数，如图</a:t>
            </a:r>
            <a:r>
              <a:rPr lang="en-US" altLang="zh-CN" dirty="0">
                <a:latin typeface="+mn-ea"/>
                <a:cs typeface="Times New Roman" panose="02020603050405020304" pitchFamily="18" charset="0"/>
              </a:rPr>
              <a:t>2-2-45</a:t>
            </a:r>
            <a:r>
              <a:rPr lang="zh-CN" altLang="en-US" dirty="0">
                <a:latin typeface="+mn-ea"/>
                <a:cs typeface="Times New Roman" panose="02020603050405020304" pitchFamily="18" charset="0"/>
              </a:rPr>
              <a:t>所示。</a:t>
            </a:r>
          </a:p>
        </p:txBody>
      </p:sp>
      <p:pic>
        <p:nvPicPr>
          <p:cNvPr id="20" name="图片 19">
            <a:extLst>
              <a:ext uri="{FF2B5EF4-FFF2-40B4-BE49-F238E27FC236}">
                <a16:creationId xmlns:a16="http://schemas.microsoft.com/office/drawing/2014/main" xmlns="" id="{2FA344DF-2F3E-4C26-B881-BBD58FA3DCC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603513" y="3073519"/>
            <a:ext cx="3392805" cy="1621545"/>
          </a:xfrm>
          <a:prstGeom prst="rect">
            <a:avLst/>
          </a:prstGeom>
          <a:noFill/>
          <a:ln>
            <a:noFill/>
          </a:ln>
        </p:spPr>
      </p:pic>
      <p:sp>
        <p:nvSpPr>
          <p:cNvPr id="22" name="文本框 21">
            <a:extLst>
              <a:ext uri="{FF2B5EF4-FFF2-40B4-BE49-F238E27FC236}">
                <a16:creationId xmlns:a16="http://schemas.microsoft.com/office/drawing/2014/main" xmlns="" id="{D2BD121D-CAF0-47D5-9E51-6527DE42A64B}"/>
              </a:ext>
            </a:extLst>
          </p:cNvPr>
          <p:cNvSpPr txBox="1"/>
          <p:nvPr/>
        </p:nvSpPr>
        <p:spPr>
          <a:xfrm>
            <a:off x="9153436" y="5042450"/>
            <a:ext cx="2433919" cy="369332"/>
          </a:xfrm>
          <a:prstGeom prst="rect">
            <a:avLst/>
          </a:prstGeom>
          <a:noFill/>
        </p:spPr>
        <p:txBody>
          <a:bodyPr wrap="square">
            <a:spAutoFit/>
          </a:bodyPr>
          <a:lstStyle/>
          <a:p>
            <a:pPr algn="ctr">
              <a:spcBef>
                <a:spcPts val="600"/>
              </a:spcBef>
            </a:pPr>
            <a:r>
              <a:rPr lang="zh-CN" altLang="zh-CN" sz="1800" kern="100" dirty="0">
                <a:effectLst/>
                <a:latin typeface="+mn-ea"/>
                <a:cs typeface="Times New Roman" panose="02020603050405020304" pitchFamily="18" charset="0"/>
              </a:rPr>
              <a:t>图</a:t>
            </a:r>
            <a:r>
              <a:rPr lang="en-US" altLang="zh-CN" sz="1800" kern="100" dirty="0">
                <a:effectLst/>
                <a:latin typeface="+mn-ea"/>
                <a:cs typeface="Times New Roman" panose="02020603050405020304" pitchFamily="18" charset="0"/>
              </a:rPr>
              <a:t>2-2-45 </a:t>
            </a:r>
            <a:r>
              <a:rPr lang="zh-CN" altLang="zh-CN" sz="1800" kern="100" dirty="0">
                <a:effectLst/>
                <a:latin typeface="+mn-ea"/>
                <a:cs typeface="Times New Roman" panose="02020603050405020304" pitchFamily="18" charset="0"/>
              </a:rPr>
              <a:t>钢卷尺</a:t>
            </a:r>
          </a:p>
        </p:txBody>
      </p:sp>
      <p:sp>
        <p:nvSpPr>
          <p:cNvPr id="18" name="矩形 17">
            <a:extLst>
              <a:ext uri="{FF2B5EF4-FFF2-40B4-BE49-F238E27FC236}">
                <a16:creationId xmlns:a16="http://schemas.microsoft.com/office/drawing/2014/main" xmlns="" id="{F66AD3C4-3946-4976-942C-1B1AC3A3D167}"/>
              </a:ext>
            </a:extLst>
          </p:cNvPr>
          <p:cNvSpPr/>
          <p:nvPr/>
        </p:nvSpPr>
        <p:spPr>
          <a:xfrm>
            <a:off x="364731" y="761323"/>
            <a:ext cx="4875460" cy="499624"/>
          </a:xfrm>
          <a:prstGeom prst="rect">
            <a:avLst/>
          </a:prstGeom>
        </p:spPr>
        <p:txBody>
          <a:bodyPr wrap="square">
            <a:spAutoFit/>
          </a:bodyPr>
          <a:lstStyle/>
          <a:p>
            <a:pPr indent="532800" algn="just">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1.1 </a:t>
            </a:r>
            <a:r>
              <a:rPr lang="zh-CN" altLang="en-US" sz="2000" b="1" dirty="0" smtClean="0">
                <a:solidFill>
                  <a:schemeClr val="accent2">
                    <a:lumMod val="50000"/>
                  </a:schemeClr>
                </a:solidFill>
                <a:latin typeface="微软雅黑" pitchFamily="34" charset="-122"/>
                <a:ea typeface="微软雅黑" pitchFamily="34" charset="-122"/>
              </a:rPr>
              <a:t>钢尺</a:t>
            </a:r>
            <a:endParaRPr lang="zh-CN" altLang="zh-CN" sz="2000" b="1" dirty="0">
              <a:solidFill>
                <a:schemeClr val="accent2">
                  <a:lumMod val="50000"/>
                </a:schemeClr>
              </a:solidFill>
              <a:latin typeface="微软雅黑" pitchFamily="34" charset="-122"/>
              <a:ea typeface="微软雅黑" pitchFamily="34" charset="-122"/>
            </a:endParaRPr>
          </a:p>
        </p:txBody>
      </p:sp>
      <p:sp>
        <p:nvSpPr>
          <p:cNvPr id="19" name="TextBox 8">
            <a:extLst>
              <a:ext uri="{FF2B5EF4-FFF2-40B4-BE49-F238E27FC236}">
                <a16:creationId xmlns:a16="http://schemas.microsoft.com/office/drawing/2014/main" xmlns="" id="{6B099B05-5055-4F98-BFCC-EED86C641E3C}"/>
              </a:ext>
            </a:extLst>
          </p:cNvPr>
          <p:cNvSpPr txBox="1"/>
          <p:nvPr/>
        </p:nvSpPr>
        <p:spPr>
          <a:xfrm>
            <a:off x="915375" y="207591"/>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a:t>
            </a:r>
            <a:r>
              <a:rPr lang="zh-CN" altLang="en-US" sz="1600" b="1" dirty="0" smtClean="0">
                <a:solidFill>
                  <a:schemeClr val="bg1"/>
                </a:solidFill>
                <a:latin typeface="微软雅黑" pitchFamily="34" charset="-122"/>
                <a:ea typeface="微软雅黑" pitchFamily="34" charset="-122"/>
              </a:rPr>
              <a:t>电工常用</a:t>
            </a:r>
            <a:r>
              <a:rPr lang="zh-CN" altLang="zh-CN" sz="1600" b="1" dirty="0" smtClean="0">
                <a:solidFill>
                  <a:schemeClr val="bg1"/>
                </a:solidFill>
                <a:latin typeface="微软雅黑" pitchFamily="34" charset="-122"/>
                <a:ea typeface="微软雅黑" pitchFamily="34" charset="-122"/>
              </a:rPr>
              <a:t>量具</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925689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2" name="矩形 11">
            <a:extLst>
              <a:ext uri="{FF2B5EF4-FFF2-40B4-BE49-F238E27FC236}">
                <a16:creationId xmlns:a16="http://schemas.microsoft.com/office/drawing/2014/main" xmlns="" id="{E8595C05-5439-49D7-B6BB-BC2775EDEAB0}"/>
              </a:ext>
            </a:extLst>
          </p:cNvPr>
          <p:cNvSpPr/>
          <p:nvPr/>
        </p:nvSpPr>
        <p:spPr>
          <a:xfrm>
            <a:off x="364731" y="761323"/>
            <a:ext cx="4875460" cy="499624"/>
          </a:xfrm>
          <a:prstGeom prst="rect">
            <a:avLst/>
          </a:prstGeom>
        </p:spPr>
        <p:txBody>
          <a:bodyPr wrap="square">
            <a:spAutoFit/>
          </a:bodyPr>
          <a:lstStyle/>
          <a:p>
            <a:pPr indent="532800" algn="just">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1.2 </a:t>
            </a:r>
            <a:r>
              <a:rPr lang="zh-CN" altLang="en-US" sz="2000" b="1" dirty="0" smtClean="0">
                <a:solidFill>
                  <a:schemeClr val="accent2">
                    <a:lumMod val="50000"/>
                  </a:schemeClr>
                </a:solidFill>
                <a:latin typeface="微软雅黑" pitchFamily="34" charset="-122"/>
                <a:ea typeface="微软雅黑" pitchFamily="34" charset="-122"/>
              </a:rPr>
              <a:t>游标卡尺</a:t>
            </a:r>
            <a:endParaRPr lang="zh-CN" altLang="zh-CN" sz="2000" b="1" dirty="0">
              <a:solidFill>
                <a:schemeClr val="accent2">
                  <a:lumMod val="50000"/>
                </a:schemeClr>
              </a:solidFill>
              <a:latin typeface="微软雅黑" pitchFamily="34" charset="-122"/>
              <a:ea typeface="微软雅黑" pitchFamily="34" charset="-122"/>
            </a:endParaRPr>
          </a:p>
        </p:txBody>
      </p:sp>
      <p:sp>
        <p:nvSpPr>
          <p:cNvPr id="23" name="文本框 22">
            <a:extLst>
              <a:ext uri="{FF2B5EF4-FFF2-40B4-BE49-F238E27FC236}">
                <a16:creationId xmlns:a16="http://schemas.microsoft.com/office/drawing/2014/main" xmlns="" id="{0854E832-34C1-4D7D-802E-F7470C35A8F6}"/>
              </a:ext>
            </a:extLst>
          </p:cNvPr>
          <p:cNvSpPr txBox="1"/>
          <p:nvPr/>
        </p:nvSpPr>
        <p:spPr>
          <a:xfrm>
            <a:off x="915374" y="1472362"/>
            <a:ext cx="10728551" cy="1654107"/>
          </a:xfrm>
          <a:prstGeom prst="rect">
            <a:avLst/>
          </a:prstGeom>
          <a:noFill/>
        </p:spPr>
        <p:txBody>
          <a:bodyPr wrap="square">
            <a:spAutoFit/>
          </a:bodyPr>
          <a:lstStyle/>
          <a:p>
            <a:pPr indent="266700" algn="just">
              <a:lnSpc>
                <a:spcPts val="2500"/>
              </a:lnSpc>
            </a:pPr>
            <a:r>
              <a:rPr lang="zh-CN" altLang="zh-CN" kern="100" dirty="0">
                <a:latin typeface="+mn-ea"/>
                <a:cs typeface="Times New Roman" panose="02020603050405020304" pitchFamily="18" charset="0"/>
              </a:rPr>
              <a:t>游标卡尺（</a:t>
            </a:r>
            <a:r>
              <a:rPr lang="en-US" altLang="zh-CN" kern="100" dirty="0">
                <a:latin typeface="+mn-ea"/>
                <a:cs typeface="Times New Roman" panose="02020603050405020304" pitchFamily="18" charset="0"/>
              </a:rPr>
              <a:t>VERNIER CALLIPER</a:t>
            </a:r>
            <a:r>
              <a:rPr lang="zh-CN" altLang="zh-CN" kern="100" dirty="0">
                <a:latin typeface="+mn-ea"/>
                <a:cs typeface="Times New Roman" panose="02020603050405020304" pitchFamily="18" charset="0"/>
              </a:rPr>
              <a:t>），是一种测量长度、内外径、深度的量具。游标卡尺由主尺和附在主尺上能滑动的游标两部分构成。主尺一般以毫米为单位，而游标上则有</a:t>
            </a:r>
            <a:r>
              <a:rPr lang="en-US" altLang="zh-CN" kern="100" dirty="0">
                <a:latin typeface="+mn-ea"/>
                <a:cs typeface="Times New Roman" panose="02020603050405020304" pitchFamily="18" charset="0"/>
              </a:rPr>
              <a:t>10</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20</a:t>
            </a:r>
            <a:r>
              <a:rPr lang="zh-CN" altLang="zh-CN" kern="100" dirty="0">
                <a:latin typeface="+mn-ea"/>
                <a:cs typeface="Times New Roman" panose="02020603050405020304" pitchFamily="18" charset="0"/>
              </a:rPr>
              <a:t>或</a:t>
            </a:r>
            <a:r>
              <a:rPr lang="en-US" altLang="zh-CN" kern="100" dirty="0">
                <a:latin typeface="+mn-ea"/>
                <a:cs typeface="Times New Roman" panose="02020603050405020304" pitchFamily="18" charset="0"/>
              </a:rPr>
              <a:t>50</a:t>
            </a:r>
            <a:r>
              <a:rPr lang="zh-CN" altLang="zh-CN" kern="100" dirty="0">
                <a:latin typeface="+mn-ea"/>
                <a:cs typeface="Times New Roman" panose="02020603050405020304" pitchFamily="18" charset="0"/>
              </a:rPr>
              <a:t>个分格，根据分格的不同，游标卡尺可分为十分度游标卡尺、二十分度游标卡尺、五十分度格游标卡尺等，游标为</a:t>
            </a:r>
            <a:r>
              <a:rPr lang="en-US" altLang="zh-CN" kern="100" dirty="0">
                <a:latin typeface="+mn-ea"/>
                <a:cs typeface="Times New Roman" panose="02020603050405020304" pitchFamily="18" charset="0"/>
              </a:rPr>
              <a:t>10</a:t>
            </a:r>
            <a:r>
              <a:rPr lang="zh-CN" altLang="zh-CN" kern="100" dirty="0">
                <a:latin typeface="+mn-ea"/>
                <a:cs typeface="Times New Roman" panose="02020603050405020304" pitchFamily="18" charset="0"/>
              </a:rPr>
              <a:t>分度的有</a:t>
            </a:r>
            <a:r>
              <a:rPr lang="en-US" altLang="zh-CN" kern="100" dirty="0">
                <a:latin typeface="+mn-ea"/>
                <a:cs typeface="Times New Roman" panose="02020603050405020304" pitchFamily="18" charset="0"/>
              </a:rPr>
              <a:t>9mm</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20</a:t>
            </a:r>
            <a:r>
              <a:rPr lang="zh-CN" altLang="zh-CN" kern="100" dirty="0">
                <a:latin typeface="+mn-ea"/>
                <a:cs typeface="Times New Roman" panose="02020603050405020304" pitchFamily="18" charset="0"/>
              </a:rPr>
              <a:t>分度的有</a:t>
            </a:r>
            <a:r>
              <a:rPr lang="en-US" altLang="zh-CN" kern="100" dirty="0">
                <a:latin typeface="+mn-ea"/>
                <a:cs typeface="Times New Roman" panose="02020603050405020304" pitchFamily="18" charset="0"/>
              </a:rPr>
              <a:t>19mm</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50</a:t>
            </a:r>
            <a:r>
              <a:rPr lang="zh-CN" altLang="zh-CN" kern="100" dirty="0">
                <a:latin typeface="+mn-ea"/>
                <a:cs typeface="Times New Roman" panose="02020603050405020304" pitchFamily="18" charset="0"/>
              </a:rPr>
              <a:t>分度的有</a:t>
            </a:r>
            <a:r>
              <a:rPr lang="en-US" altLang="zh-CN" kern="100" dirty="0">
                <a:latin typeface="+mn-ea"/>
                <a:cs typeface="Times New Roman" panose="02020603050405020304" pitchFamily="18" charset="0"/>
              </a:rPr>
              <a:t>49mm</a:t>
            </a:r>
            <a:r>
              <a:rPr lang="zh-CN" altLang="zh-CN" kern="100" dirty="0">
                <a:latin typeface="+mn-ea"/>
                <a:cs typeface="Times New Roman" panose="02020603050405020304" pitchFamily="18" charset="0"/>
              </a:rPr>
              <a:t>。游标卡尺的主尺和游标上有两副活动量爪，分别是内测量爪和外测量爪，内测量爪通常用来测量内径，外测量爪通常用来测量长度和外径，如图</a:t>
            </a:r>
            <a:r>
              <a:rPr lang="en-US" altLang="zh-CN" kern="100" dirty="0">
                <a:latin typeface="+mn-ea"/>
                <a:cs typeface="Times New Roman" panose="02020603050405020304" pitchFamily="18" charset="0"/>
              </a:rPr>
              <a:t>2-2-46</a:t>
            </a:r>
            <a:r>
              <a:rPr lang="zh-CN" altLang="zh-CN" kern="100" dirty="0">
                <a:latin typeface="+mn-ea"/>
                <a:cs typeface="Times New Roman" panose="02020603050405020304" pitchFamily="18" charset="0"/>
              </a:rPr>
              <a:t>所示。</a:t>
            </a:r>
          </a:p>
        </p:txBody>
      </p:sp>
      <p:pic>
        <p:nvPicPr>
          <p:cNvPr id="25" name="图片 24">
            <a:extLst>
              <a:ext uri="{FF2B5EF4-FFF2-40B4-BE49-F238E27FC236}">
                <a16:creationId xmlns:a16="http://schemas.microsoft.com/office/drawing/2014/main" xmlns="" id="{4F982A07-C6D6-4F6C-9A26-EC5F2510C7F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827146" y="3586376"/>
            <a:ext cx="4613910" cy="2447911"/>
          </a:xfrm>
          <a:prstGeom prst="rect">
            <a:avLst/>
          </a:prstGeom>
          <a:noFill/>
          <a:ln>
            <a:noFill/>
          </a:ln>
        </p:spPr>
      </p:pic>
      <p:sp>
        <p:nvSpPr>
          <p:cNvPr id="27" name="文本框 26">
            <a:extLst>
              <a:ext uri="{FF2B5EF4-FFF2-40B4-BE49-F238E27FC236}">
                <a16:creationId xmlns:a16="http://schemas.microsoft.com/office/drawing/2014/main" xmlns="" id="{18E38747-FD1E-453E-A795-18E522941149}"/>
              </a:ext>
            </a:extLst>
          </p:cNvPr>
          <p:cNvSpPr txBox="1"/>
          <p:nvPr/>
        </p:nvSpPr>
        <p:spPr>
          <a:xfrm>
            <a:off x="3140879" y="6034287"/>
            <a:ext cx="6094428" cy="369332"/>
          </a:xfrm>
          <a:prstGeom prst="rect">
            <a:avLst/>
          </a:prstGeom>
          <a:noFill/>
        </p:spPr>
        <p:txBody>
          <a:bodyPr wrap="square">
            <a:spAutoFit/>
          </a:bodyPr>
          <a:lstStyle/>
          <a:p>
            <a:pPr algn="ctr">
              <a:spcBef>
                <a:spcPts val="600"/>
              </a:spcBef>
            </a:pPr>
            <a:r>
              <a:rPr lang="zh-CN" altLang="zh-CN" sz="1800" kern="100" dirty="0">
                <a:effectLst/>
                <a:latin typeface="+mn-ea"/>
                <a:cs typeface="Times New Roman" panose="02020603050405020304" pitchFamily="18" charset="0"/>
              </a:rPr>
              <a:t>图</a:t>
            </a:r>
            <a:r>
              <a:rPr lang="en-US" altLang="zh-CN" sz="1800" kern="100" dirty="0">
                <a:effectLst/>
                <a:latin typeface="+mn-ea"/>
                <a:cs typeface="Times New Roman" panose="02020603050405020304" pitchFamily="18" charset="0"/>
              </a:rPr>
              <a:t>2-2-46 </a:t>
            </a:r>
            <a:r>
              <a:rPr lang="zh-CN" altLang="zh-CN" sz="1800" kern="100" dirty="0">
                <a:effectLst/>
                <a:latin typeface="+mn-ea"/>
                <a:cs typeface="Times New Roman" panose="02020603050405020304" pitchFamily="18" charset="0"/>
              </a:rPr>
              <a:t>游标卡尺</a:t>
            </a:r>
          </a:p>
        </p:txBody>
      </p:sp>
      <p:sp>
        <p:nvSpPr>
          <p:cNvPr id="14" name="TextBox 8">
            <a:extLst>
              <a:ext uri="{FF2B5EF4-FFF2-40B4-BE49-F238E27FC236}">
                <a16:creationId xmlns:a16="http://schemas.microsoft.com/office/drawing/2014/main" xmlns="" id="{6B099B05-5055-4F98-BFCC-EED86C641E3C}"/>
              </a:ext>
            </a:extLst>
          </p:cNvPr>
          <p:cNvSpPr txBox="1"/>
          <p:nvPr/>
        </p:nvSpPr>
        <p:spPr>
          <a:xfrm>
            <a:off x="915375" y="207591"/>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a:t>
            </a:r>
            <a:r>
              <a:rPr lang="zh-CN" altLang="en-US" sz="1600" b="1" dirty="0" smtClean="0">
                <a:solidFill>
                  <a:schemeClr val="bg1"/>
                </a:solidFill>
                <a:latin typeface="微软雅黑" pitchFamily="34" charset="-122"/>
                <a:ea typeface="微软雅黑" pitchFamily="34" charset="-122"/>
              </a:rPr>
              <a:t>电工常用</a:t>
            </a:r>
            <a:r>
              <a:rPr lang="zh-CN" altLang="zh-CN" sz="1600" b="1" dirty="0" smtClean="0">
                <a:solidFill>
                  <a:schemeClr val="bg1"/>
                </a:solidFill>
                <a:latin typeface="微软雅黑" pitchFamily="34" charset="-122"/>
                <a:ea typeface="微软雅黑" pitchFamily="34" charset="-122"/>
              </a:rPr>
              <a:t>量具</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11881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矩形 13">
            <a:extLst>
              <a:ext uri="{FF2B5EF4-FFF2-40B4-BE49-F238E27FC236}">
                <a16:creationId xmlns:a16="http://schemas.microsoft.com/office/drawing/2014/main" xmlns="" id="{BAB5E7AE-97F8-49B8-851F-384B2AA384BD}"/>
              </a:ext>
            </a:extLst>
          </p:cNvPr>
          <p:cNvSpPr/>
          <p:nvPr/>
        </p:nvSpPr>
        <p:spPr>
          <a:xfrm>
            <a:off x="364731" y="761323"/>
            <a:ext cx="4875460" cy="553998"/>
          </a:xfrm>
          <a:prstGeom prst="rect">
            <a:avLst/>
          </a:prstGeom>
        </p:spPr>
        <p:txBody>
          <a:bodyPr wrap="square">
            <a:spAutoFit/>
          </a:bodyPr>
          <a:lstStyle/>
          <a:p>
            <a:pPr indent="532800" algn="just">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1.3 </a:t>
            </a:r>
            <a:r>
              <a:rPr lang="zh-CN" altLang="en-US" sz="2000" b="1" dirty="0" smtClean="0">
                <a:solidFill>
                  <a:schemeClr val="accent2">
                    <a:lumMod val="50000"/>
                  </a:schemeClr>
                </a:solidFill>
                <a:latin typeface="微软雅黑" pitchFamily="34" charset="-122"/>
                <a:ea typeface="微软雅黑" pitchFamily="34" charset="-122"/>
              </a:rPr>
              <a:t>水平</a:t>
            </a:r>
            <a:r>
              <a:rPr lang="zh-CN" altLang="en-US" sz="2000" b="1" dirty="0">
                <a:solidFill>
                  <a:schemeClr val="accent2">
                    <a:lumMod val="50000"/>
                  </a:schemeClr>
                </a:solidFill>
                <a:latin typeface="微软雅黑" pitchFamily="34" charset="-122"/>
                <a:ea typeface="微软雅黑" pitchFamily="34" charset="-122"/>
              </a:rPr>
              <a:t>尺</a:t>
            </a:r>
            <a:endParaRPr lang="en-US" altLang="zh-CN" sz="2000" b="1" dirty="0">
              <a:solidFill>
                <a:schemeClr val="accent2">
                  <a:lumMod val="50000"/>
                </a:schemeClr>
              </a:solidFill>
              <a:latin typeface="微软雅黑" pitchFamily="34" charset="-122"/>
              <a:ea typeface="微软雅黑" pitchFamily="34" charset="-122"/>
            </a:endParaRPr>
          </a:p>
        </p:txBody>
      </p:sp>
      <p:sp>
        <p:nvSpPr>
          <p:cNvPr id="16" name="文本框 15">
            <a:extLst>
              <a:ext uri="{FF2B5EF4-FFF2-40B4-BE49-F238E27FC236}">
                <a16:creationId xmlns:a16="http://schemas.microsoft.com/office/drawing/2014/main" xmlns="" id="{39F0FA14-BAE7-4A26-A4F1-C901D8563A35}"/>
              </a:ext>
            </a:extLst>
          </p:cNvPr>
          <p:cNvSpPr txBox="1"/>
          <p:nvPr/>
        </p:nvSpPr>
        <p:spPr>
          <a:xfrm>
            <a:off x="1074441" y="1323558"/>
            <a:ext cx="9932650" cy="2042547"/>
          </a:xfrm>
          <a:prstGeom prst="rect">
            <a:avLst/>
          </a:prstGeom>
          <a:noFill/>
        </p:spPr>
        <p:txBody>
          <a:bodyPr wrap="square" rtlCol="0">
            <a:spAutoFit/>
          </a:bodyPr>
          <a:lstStyle/>
          <a:p>
            <a:pPr indent="457200" algn="l">
              <a:lnSpc>
                <a:spcPct val="120000"/>
              </a:lnSpc>
            </a:pPr>
            <a:r>
              <a:rPr lang="zh-CN" altLang="zh-CN" kern="100" dirty="0">
                <a:latin typeface="+mn-ea"/>
                <a:cs typeface="Times New Roman" panose="02020603050405020304" pitchFamily="18" charset="0"/>
              </a:rPr>
              <a:t>水平尺是利用液面水平的原理，以水准泡直接显示角位移，测量被测表面相对水平位置、铅垂位置、倾斜位置偏离程度的一种计量器具。</a:t>
            </a:r>
          </a:p>
          <a:p>
            <a:pPr indent="457200" algn="just">
              <a:lnSpc>
                <a:spcPct val="120000"/>
              </a:lnSpc>
            </a:pPr>
            <a:r>
              <a:rPr lang="zh-CN" altLang="zh-CN" kern="100" dirty="0">
                <a:latin typeface="+mn-ea"/>
                <a:cs typeface="Times New Roman" panose="02020603050405020304" pitchFamily="18" charset="0"/>
              </a:rPr>
              <a:t>这种水平尺既能用于短距离测量，又能用于远距离的测量，也解决现有水平仪只能在开阔地测量，狭窄地方测量难的缺点，且测量精确，造价低，携带方便，经济适用。</a:t>
            </a:r>
          </a:p>
          <a:p>
            <a:pPr indent="457200">
              <a:lnSpc>
                <a:spcPct val="120000"/>
              </a:lnSpc>
            </a:pPr>
            <a:r>
              <a:rPr lang="zh-CN" altLang="zh-CN" kern="100" dirty="0">
                <a:latin typeface="+mn-ea"/>
                <a:cs typeface="Times New Roman" panose="02020603050405020304" pitchFamily="18" charset="0"/>
              </a:rPr>
              <a:t>水平尺主要用来检测或测量水平和垂直度，可分为铝合金方管型、工字型、压铸型、塑料型、异形等多种规格；长度从</a:t>
            </a:r>
            <a:r>
              <a:rPr lang="en-US" altLang="zh-CN" kern="100" dirty="0">
                <a:latin typeface="+mn-ea"/>
                <a:cs typeface="Times New Roman" panose="02020603050405020304" pitchFamily="18" charset="0"/>
              </a:rPr>
              <a:t>10CM</a:t>
            </a:r>
            <a:r>
              <a:rPr lang="zh-CN" altLang="zh-CN" kern="100" dirty="0">
                <a:latin typeface="+mn-ea"/>
                <a:cs typeface="Times New Roman" panose="02020603050405020304" pitchFamily="18" charset="0"/>
              </a:rPr>
              <a:t>到</a:t>
            </a:r>
            <a:r>
              <a:rPr lang="en-US" altLang="zh-CN" kern="100" dirty="0">
                <a:latin typeface="+mn-ea"/>
                <a:cs typeface="Times New Roman" panose="02020603050405020304" pitchFamily="18" charset="0"/>
              </a:rPr>
              <a:t>250CM</a:t>
            </a:r>
            <a:r>
              <a:rPr lang="zh-CN" altLang="zh-CN" kern="100" dirty="0">
                <a:latin typeface="+mn-ea"/>
                <a:cs typeface="Times New Roman" panose="02020603050405020304" pitchFamily="18" charset="0"/>
              </a:rPr>
              <a:t>多个规格，如图</a:t>
            </a:r>
            <a:r>
              <a:rPr lang="en-US" altLang="zh-CN" kern="100" dirty="0">
                <a:latin typeface="+mn-ea"/>
                <a:cs typeface="Times New Roman" panose="02020603050405020304" pitchFamily="18" charset="0"/>
              </a:rPr>
              <a:t>2-2-47</a:t>
            </a:r>
            <a:r>
              <a:rPr lang="zh-CN" altLang="zh-CN" kern="100" dirty="0">
                <a:latin typeface="+mn-ea"/>
                <a:cs typeface="Times New Roman" panose="02020603050405020304" pitchFamily="18" charset="0"/>
              </a:rPr>
              <a:t>所示。 </a:t>
            </a:r>
            <a:endParaRPr lang="zh-CN" altLang="en-US" kern="100" dirty="0">
              <a:latin typeface="+mn-ea"/>
              <a:cs typeface="Times New Roman" panose="02020603050405020304" pitchFamily="18" charset="0"/>
            </a:endParaRPr>
          </a:p>
        </p:txBody>
      </p:sp>
      <p:pic>
        <p:nvPicPr>
          <p:cNvPr id="17" name="图片 16">
            <a:extLst>
              <a:ext uri="{FF2B5EF4-FFF2-40B4-BE49-F238E27FC236}">
                <a16:creationId xmlns:a16="http://schemas.microsoft.com/office/drawing/2014/main" xmlns="" id="{27AADE87-11C0-4015-AF84-89D6BD049A0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304505" y="3464385"/>
            <a:ext cx="5266091" cy="2393675"/>
          </a:xfrm>
          <a:prstGeom prst="rect">
            <a:avLst/>
          </a:prstGeom>
          <a:noFill/>
          <a:ln>
            <a:noFill/>
          </a:ln>
        </p:spPr>
      </p:pic>
      <p:sp>
        <p:nvSpPr>
          <p:cNvPr id="18" name="文本框 17">
            <a:extLst>
              <a:ext uri="{FF2B5EF4-FFF2-40B4-BE49-F238E27FC236}">
                <a16:creationId xmlns:a16="http://schemas.microsoft.com/office/drawing/2014/main" xmlns="" id="{9DC1D7A7-4C3F-470D-AD28-A76F371AA8A8}"/>
              </a:ext>
            </a:extLst>
          </p:cNvPr>
          <p:cNvSpPr txBox="1"/>
          <p:nvPr/>
        </p:nvSpPr>
        <p:spPr>
          <a:xfrm>
            <a:off x="2890336" y="6042727"/>
            <a:ext cx="6094428" cy="369332"/>
          </a:xfrm>
          <a:prstGeom prst="rect">
            <a:avLst/>
          </a:prstGeom>
          <a:noFill/>
        </p:spPr>
        <p:txBody>
          <a:bodyPr wrap="square">
            <a:spAutoFit/>
          </a:bodyPr>
          <a:lstStyle/>
          <a:p>
            <a:pPr algn="ctr">
              <a:spcBef>
                <a:spcPts val="600"/>
              </a:spcBef>
            </a:pPr>
            <a:r>
              <a:rPr lang="zh-CN" altLang="zh-CN" sz="1800" kern="100" dirty="0">
                <a:solidFill>
                  <a:srgbClr val="000000"/>
                </a:solidFill>
                <a:effectLst/>
                <a:latin typeface="+mn-ea"/>
                <a:cs typeface="Times New Roman" panose="02020603050405020304" pitchFamily="18" charset="0"/>
              </a:rPr>
              <a:t>图</a:t>
            </a:r>
            <a:r>
              <a:rPr lang="en-US" altLang="zh-CN" sz="1800" kern="100" dirty="0">
                <a:effectLst/>
                <a:latin typeface="+mn-ea"/>
                <a:cs typeface="Times New Roman" panose="02020603050405020304" pitchFamily="18" charset="0"/>
              </a:rPr>
              <a:t>2-2-47</a:t>
            </a:r>
            <a:r>
              <a:rPr lang="en-US" altLang="zh-CN" sz="1800" kern="100" dirty="0">
                <a:solidFill>
                  <a:srgbClr val="000000"/>
                </a:solidFill>
                <a:effectLst/>
                <a:latin typeface="+mn-ea"/>
                <a:cs typeface="Times New Roman" panose="02020603050405020304" pitchFamily="18" charset="0"/>
              </a:rPr>
              <a:t> </a:t>
            </a:r>
            <a:r>
              <a:rPr lang="zh-CN" altLang="zh-CN" sz="1800" kern="100" dirty="0">
                <a:solidFill>
                  <a:srgbClr val="000000"/>
                </a:solidFill>
                <a:effectLst/>
                <a:latin typeface="+mn-ea"/>
                <a:cs typeface="Times New Roman" panose="02020603050405020304" pitchFamily="18" charset="0"/>
              </a:rPr>
              <a:t>水平尺</a:t>
            </a:r>
            <a:endParaRPr lang="zh-CN" altLang="zh-CN" sz="1800" kern="100" dirty="0">
              <a:effectLst/>
              <a:latin typeface="+mn-ea"/>
              <a:cs typeface="Times New Roman" panose="02020603050405020304" pitchFamily="18" charset="0"/>
            </a:endParaRPr>
          </a:p>
        </p:txBody>
      </p:sp>
      <p:sp>
        <p:nvSpPr>
          <p:cNvPr id="19" name="TextBox 8">
            <a:extLst>
              <a:ext uri="{FF2B5EF4-FFF2-40B4-BE49-F238E27FC236}">
                <a16:creationId xmlns:a16="http://schemas.microsoft.com/office/drawing/2014/main" xmlns="" id="{6B099B05-5055-4F98-BFCC-EED86C641E3C}"/>
              </a:ext>
            </a:extLst>
          </p:cNvPr>
          <p:cNvSpPr txBox="1"/>
          <p:nvPr/>
        </p:nvSpPr>
        <p:spPr>
          <a:xfrm>
            <a:off x="915375" y="207591"/>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a:t>
            </a:r>
            <a:r>
              <a:rPr lang="zh-CN" altLang="en-US" sz="1600" b="1" dirty="0" smtClean="0">
                <a:solidFill>
                  <a:schemeClr val="bg1"/>
                </a:solidFill>
                <a:latin typeface="微软雅黑" pitchFamily="34" charset="-122"/>
                <a:ea typeface="微软雅黑" pitchFamily="34" charset="-122"/>
              </a:rPr>
              <a:t>电工常用</a:t>
            </a:r>
            <a:r>
              <a:rPr lang="zh-CN" altLang="zh-CN" sz="1600" b="1" dirty="0" smtClean="0">
                <a:solidFill>
                  <a:schemeClr val="bg1"/>
                </a:solidFill>
                <a:latin typeface="微软雅黑" pitchFamily="34" charset="-122"/>
                <a:ea typeface="微软雅黑" pitchFamily="34" charset="-122"/>
              </a:rPr>
              <a:t>量具</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842826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8" name="矩形 17">
            <a:extLst>
              <a:ext uri="{FF2B5EF4-FFF2-40B4-BE49-F238E27FC236}">
                <a16:creationId xmlns:a16="http://schemas.microsoft.com/office/drawing/2014/main" xmlns="" id="{9F9160C6-7008-4F89-88FB-801A65F6EAAD}"/>
              </a:ext>
            </a:extLst>
          </p:cNvPr>
          <p:cNvSpPr/>
          <p:nvPr/>
        </p:nvSpPr>
        <p:spPr>
          <a:xfrm>
            <a:off x="364731" y="761323"/>
            <a:ext cx="4875460" cy="499624"/>
          </a:xfrm>
          <a:prstGeom prst="rect">
            <a:avLst/>
          </a:prstGeom>
        </p:spPr>
        <p:txBody>
          <a:bodyPr wrap="square">
            <a:spAutoFit/>
          </a:bodyPr>
          <a:lstStyle/>
          <a:p>
            <a:pPr indent="532800" algn="just">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1.4</a:t>
            </a:r>
            <a:r>
              <a:rPr lang="en-US" altLang="zh-CN" sz="2000" b="1" dirty="0">
                <a:solidFill>
                  <a:schemeClr val="accent2">
                    <a:lumMod val="50000"/>
                  </a:schemeClr>
                </a:solidFill>
                <a:latin typeface="微软雅黑" pitchFamily="34" charset="-122"/>
                <a:ea typeface="微软雅黑" pitchFamily="34" charset="-122"/>
              </a:rPr>
              <a:t> </a:t>
            </a:r>
            <a:r>
              <a:rPr lang="zh-CN" altLang="en-US" sz="2000" b="1" dirty="0" smtClean="0">
                <a:solidFill>
                  <a:schemeClr val="accent2">
                    <a:lumMod val="50000"/>
                  </a:schemeClr>
                </a:solidFill>
                <a:latin typeface="微软雅黑" pitchFamily="34" charset="-122"/>
                <a:ea typeface="微软雅黑" pitchFamily="34" charset="-122"/>
              </a:rPr>
              <a:t>万用表</a:t>
            </a:r>
            <a:endParaRPr lang="zh-CN" altLang="zh-CN" sz="2000" b="1" dirty="0">
              <a:solidFill>
                <a:schemeClr val="accent2">
                  <a:lumMod val="50000"/>
                </a:schemeClr>
              </a:solidFill>
              <a:latin typeface="微软雅黑" pitchFamily="34" charset="-122"/>
              <a:ea typeface="微软雅黑" pitchFamily="34" charset="-122"/>
            </a:endParaRPr>
          </a:p>
        </p:txBody>
      </p:sp>
      <p:sp>
        <p:nvSpPr>
          <p:cNvPr id="20" name="矩形: 圆角 40">
            <a:extLst>
              <a:ext uri="{FF2B5EF4-FFF2-40B4-BE49-F238E27FC236}">
                <a16:creationId xmlns:a16="http://schemas.microsoft.com/office/drawing/2014/main" xmlns="" id="{90CD94CC-83B9-41D3-B1D9-045BDC04E05E}"/>
              </a:ext>
            </a:extLst>
          </p:cNvPr>
          <p:cNvSpPr/>
          <p:nvPr/>
        </p:nvSpPr>
        <p:spPr>
          <a:xfrm>
            <a:off x="1074005" y="1338144"/>
            <a:ext cx="3959907" cy="4185285"/>
          </a:xfrm>
          <a:prstGeom prst="roundRect">
            <a:avLst>
              <a:gd name="adj" fmla="val 8712"/>
            </a:avLst>
          </a:prstGeom>
          <a:solidFill>
            <a:schemeClr val="accent2">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0FE009C0-8513-476D-A3EB-06A19E5AB03B}"/>
              </a:ext>
            </a:extLst>
          </p:cNvPr>
          <p:cNvSpPr txBox="1"/>
          <p:nvPr/>
        </p:nvSpPr>
        <p:spPr>
          <a:xfrm>
            <a:off x="1376658" y="1672204"/>
            <a:ext cx="3354600" cy="3513591"/>
          </a:xfrm>
          <a:prstGeom prst="rect">
            <a:avLst/>
          </a:prstGeom>
          <a:noFill/>
        </p:spPr>
        <p:txBody>
          <a:bodyPr wrap="square" rtlCol="0">
            <a:spAutoFit/>
          </a:bodyPr>
          <a:lstStyle/>
          <a:p>
            <a:pPr indent="532800" algn="just">
              <a:lnSpc>
                <a:spcPts val="3000"/>
              </a:lnSpc>
            </a:pPr>
            <a:r>
              <a:rPr lang="zh-CN" altLang="zh-CN" dirty="0">
                <a:solidFill>
                  <a:schemeClr val="bg1"/>
                </a:solidFill>
                <a:latin typeface="微软雅黑" pitchFamily="34" charset="-122"/>
                <a:ea typeface="微软雅黑" pitchFamily="34" charset="-122"/>
              </a:rPr>
              <a:t>万能表也称万用表又叫多用表、三用表、复用表，是一种多功能、多量程的测量仪表，一般万用表可测量直流电流、直流电压、交流电压、电阻和音频电平等，有的还可以测交流电流、电容量、电感量及半导体的一些参数，如图</a:t>
            </a:r>
            <a:r>
              <a:rPr lang="en-US" altLang="zh-CN" dirty="0">
                <a:solidFill>
                  <a:schemeClr val="bg1"/>
                </a:solidFill>
                <a:latin typeface="微软雅黑" pitchFamily="34" charset="-122"/>
                <a:ea typeface="微软雅黑" pitchFamily="34" charset="-122"/>
              </a:rPr>
              <a:t>2-2-48</a:t>
            </a:r>
            <a:r>
              <a:rPr lang="zh-CN" altLang="zh-CN" dirty="0">
                <a:solidFill>
                  <a:schemeClr val="bg1"/>
                </a:solidFill>
                <a:latin typeface="微软雅黑" pitchFamily="34" charset="-122"/>
                <a:ea typeface="微软雅黑" pitchFamily="34" charset="-122"/>
              </a:rPr>
              <a:t>所示。</a:t>
            </a:r>
            <a:endParaRPr lang="zh-CN" altLang="en-US" dirty="0">
              <a:solidFill>
                <a:schemeClr val="bg1"/>
              </a:solidFill>
              <a:latin typeface="微软雅黑" pitchFamily="34" charset="-122"/>
              <a:ea typeface="微软雅黑" pitchFamily="34" charset="-122"/>
            </a:endParaRPr>
          </a:p>
        </p:txBody>
      </p:sp>
      <p:pic>
        <p:nvPicPr>
          <p:cNvPr id="17" name="图片 16">
            <a:extLst>
              <a:ext uri="{FF2B5EF4-FFF2-40B4-BE49-F238E27FC236}">
                <a16:creationId xmlns:a16="http://schemas.microsoft.com/office/drawing/2014/main" xmlns="" id="{7678EAAF-DF93-4A19-B43E-FCBE40C2BCE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6096000" y="1260947"/>
            <a:ext cx="5274310" cy="4185285"/>
          </a:xfrm>
          <a:prstGeom prst="rect">
            <a:avLst/>
          </a:prstGeom>
        </p:spPr>
      </p:pic>
      <p:sp>
        <p:nvSpPr>
          <p:cNvPr id="19" name="文本框 18">
            <a:extLst>
              <a:ext uri="{FF2B5EF4-FFF2-40B4-BE49-F238E27FC236}">
                <a16:creationId xmlns:a16="http://schemas.microsoft.com/office/drawing/2014/main" xmlns="" id="{3A1ED76B-5CD6-433F-84E4-A8444467E157}"/>
              </a:ext>
            </a:extLst>
          </p:cNvPr>
          <p:cNvSpPr txBox="1"/>
          <p:nvPr/>
        </p:nvSpPr>
        <p:spPr>
          <a:xfrm>
            <a:off x="5523382" y="5689065"/>
            <a:ext cx="6094428" cy="348813"/>
          </a:xfrm>
          <a:prstGeom prst="rect">
            <a:avLst/>
          </a:prstGeom>
          <a:noFill/>
        </p:spPr>
        <p:txBody>
          <a:bodyPr wrap="square">
            <a:spAutoFit/>
          </a:bodyPr>
          <a:lstStyle/>
          <a:p>
            <a:pPr indent="127000" algn="ctr">
              <a:lnSpc>
                <a:spcPts val="2000"/>
              </a:lnSpc>
            </a:pPr>
            <a:r>
              <a:rPr lang="zh-CN" altLang="zh-CN" sz="1800" kern="100" dirty="0">
                <a:effectLst/>
                <a:latin typeface="+mn-ea"/>
                <a:cs typeface="Times New Roman" panose="02020603050405020304" pitchFamily="18" charset="0"/>
              </a:rPr>
              <a:t>图</a:t>
            </a:r>
            <a:r>
              <a:rPr lang="en-US" altLang="zh-CN" sz="1800" kern="100" dirty="0">
                <a:effectLst/>
                <a:latin typeface="+mn-ea"/>
                <a:cs typeface="Times New Roman" panose="02020603050405020304" pitchFamily="18" charset="0"/>
              </a:rPr>
              <a:t>2-2-48</a:t>
            </a:r>
            <a:r>
              <a:rPr lang="zh-CN" altLang="zh-CN" sz="1800" kern="100" dirty="0">
                <a:effectLst/>
                <a:latin typeface="+mn-ea"/>
                <a:cs typeface="Times New Roman" panose="02020603050405020304" pitchFamily="18" charset="0"/>
              </a:rPr>
              <a:t>万用表</a:t>
            </a:r>
          </a:p>
        </p:txBody>
      </p:sp>
      <p:sp>
        <p:nvSpPr>
          <p:cNvPr id="16" name="TextBox 8">
            <a:extLst>
              <a:ext uri="{FF2B5EF4-FFF2-40B4-BE49-F238E27FC236}">
                <a16:creationId xmlns:a16="http://schemas.microsoft.com/office/drawing/2014/main" xmlns="" id="{6B099B05-5055-4F98-BFCC-EED86C641E3C}"/>
              </a:ext>
            </a:extLst>
          </p:cNvPr>
          <p:cNvSpPr txBox="1"/>
          <p:nvPr/>
        </p:nvSpPr>
        <p:spPr>
          <a:xfrm>
            <a:off x="915375" y="207591"/>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a:t>
            </a:r>
            <a:r>
              <a:rPr lang="zh-CN" altLang="en-US" sz="1600" b="1" dirty="0" smtClean="0">
                <a:solidFill>
                  <a:schemeClr val="bg1"/>
                </a:solidFill>
                <a:latin typeface="微软雅黑" pitchFamily="34" charset="-122"/>
                <a:ea typeface="微软雅黑" pitchFamily="34" charset="-122"/>
              </a:rPr>
              <a:t>电工常用</a:t>
            </a:r>
            <a:r>
              <a:rPr lang="zh-CN" altLang="zh-CN" sz="1600" b="1" dirty="0" smtClean="0">
                <a:solidFill>
                  <a:schemeClr val="bg1"/>
                </a:solidFill>
                <a:latin typeface="微软雅黑" pitchFamily="34" charset="-122"/>
                <a:ea typeface="微软雅黑" pitchFamily="34" charset="-122"/>
              </a:rPr>
              <a:t>量具</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97921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实践技能</a:t>
            </a:r>
          </a:p>
        </p:txBody>
      </p:sp>
      <p:grpSp>
        <p:nvGrpSpPr>
          <p:cNvPr id="12" name="Group 21">
            <a:extLst>
              <a:ext uri="{FF2B5EF4-FFF2-40B4-BE49-F238E27FC236}">
                <a16:creationId xmlns:a16="http://schemas.microsoft.com/office/drawing/2014/main" xmlns="" id="{FD304ED5-AA25-439A-8E84-E6DCEC20CA85}"/>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9ECC25FC-D245-48A5-BDE1-81FEAF51D697}"/>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86527FAF-454D-4EE5-9657-A70DC70BE3B6}"/>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sp>
        <p:nvSpPr>
          <p:cNvPr id="17" name="矩形 16">
            <a:extLst>
              <a:ext uri="{FF2B5EF4-FFF2-40B4-BE49-F238E27FC236}">
                <a16:creationId xmlns:a16="http://schemas.microsoft.com/office/drawing/2014/main" xmlns="" id="{EAF27085-81E8-47DC-BC7E-7DF837C74E87}"/>
              </a:ext>
            </a:extLst>
          </p:cNvPr>
          <p:cNvSpPr/>
          <p:nvPr/>
        </p:nvSpPr>
        <p:spPr>
          <a:xfrm>
            <a:off x="5210021" y="4225485"/>
            <a:ext cx="6077104" cy="369332"/>
          </a:xfrm>
          <a:prstGeom prst="rect">
            <a:avLst/>
          </a:prstGeom>
        </p:spPr>
        <p:txBody>
          <a:bodyPr wrap="square">
            <a:spAutoFit/>
          </a:bodyPr>
          <a:lstStyle/>
          <a:p>
            <a:pPr marL="285750" indent="-285750">
              <a:buFont typeface="Arial" panose="020B0604020202020204" pitchFamily="34" charset="0"/>
              <a:buChar char="•"/>
            </a:pPr>
            <a:r>
              <a:rPr lang="zh-CN" altLang="zh-CN" sz="1800" b="1" dirty="0" smtClean="0">
                <a:solidFill>
                  <a:schemeClr val="bg1"/>
                </a:solidFill>
                <a:latin typeface="微软雅黑" pitchFamily="34" charset="-122"/>
                <a:ea typeface="微软雅黑" pitchFamily="34" charset="-122"/>
              </a:rPr>
              <a:t>掌握</a:t>
            </a:r>
            <a:r>
              <a:rPr lang="zh-CN" altLang="en-US" b="1" dirty="0">
                <a:solidFill>
                  <a:schemeClr val="bg1"/>
                </a:solidFill>
                <a:latin typeface="微软雅黑" pitchFamily="34" charset="-122"/>
                <a:ea typeface="微软雅黑" pitchFamily="34" charset="-122"/>
              </a:rPr>
              <a:t>电工</a:t>
            </a:r>
            <a:r>
              <a:rPr lang="zh-CN" altLang="zh-CN" sz="1800" b="1" dirty="0" smtClean="0">
                <a:solidFill>
                  <a:schemeClr val="bg1"/>
                </a:solidFill>
                <a:latin typeface="微软雅黑" pitchFamily="34" charset="-122"/>
                <a:ea typeface="微软雅黑" pitchFamily="34" charset="-122"/>
              </a:rPr>
              <a:t>量具</a:t>
            </a:r>
            <a:r>
              <a:rPr lang="zh-CN" altLang="en-US" sz="1800" b="1" dirty="0">
                <a:solidFill>
                  <a:schemeClr val="bg1"/>
                </a:solidFill>
                <a:latin typeface="微软雅黑" pitchFamily="34" charset="-122"/>
                <a:ea typeface="微软雅黑" pitchFamily="34" charset="-122"/>
              </a:rPr>
              <a:t>的</a:t>
            </a:r>
            <a:r>
              <a:rPr lang="zh-CN" altLang="en-US" sz="1800" b="1" dirty="0" smtClean="0">
                <a:solidFill>
                  <a:schemeClr val="bg1"/>
                </a:solidFill>
                <a:latin typeface="微软雅黑" pitchFamily="34" charset="-122"/>
                <a:ea typeface="微软雅黑" pitchFamily="34" charset="-122"/>
              </a:rPr>
              <a:t>使用方法</a:t>
            </a:r>
            <a:endParaRPr lang="en-US" altLang="zh-CN" sz="1800" b="1" dirty="0">
              <a:solidFill>
                <a:schemeClr val="bg1"/>
              </a:solidFill>
              <a:latin typeface="微软雅黑" pitchFamily="34" charset="-122"/>
              <a:ea typeface="微软雅黑" pitchFamily="34" charset="-122"/>
            </a:endParaRPr>
          </a:p>
        </p:txBody>
      </p:sp>
      <p:sp>
        <p:nvSpPr>
          <p:cNvPr id="11" name="矩形 10">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36012891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
        <p:nvSpPr>
          <p:cNvPr id="16" name="文本框 15">
            <a:extLst>
              <a:ext uri="{FF2B5EF4-FFF2-40B4-BE49-F238E27FC236}">
                <a16:creationId xmlns:a16="http://schemas.microsoft.com/office/drawing/2014/main" xmlns="" id="{207076AF-F2FD-4800-9FAC-852E8EF3CFFE}"/>
              </a:ext>
            </a:extLst>
          </p:cNvPr>
          <p:cNvSpPr txBox="1"/>
          <p:nvPr/>
        </p:nvSpPr>
        <p:spPr>
          <a:xfrm>
            <a:off x="338967" y="797609"/>
            <a:ext cx="6094428" cy="553998"/>
          </a:xfrm>
          <a:prstGeom prst="rect">
            <a:avLst/>
          </a:prstGeom>
          <a:noFill/>
        </p:spPr>
        <p:txBody>
          <a:bodyPr wrap="square">
            <a:spAutoFit/>
          </a:bodyPr>
          <a:lstStyle/>
          <a:p>
            <a:pPr indent="532800">
              <a:lnSpc>
                <a:spcPct val="150000"/>
              </a:lnSpc>
            </a:pPr>
            <a:r>
              <a:rPr lang="en-US" altLang="zh-CN" sz="2000" b="1" dirty="0" smtClean="0">
                <a:solidFill>
                  <a:schemeClr val="accent2">
                    <a:lumMod val="50000"/>
                  </a:schemeClr>
                </a:solidFill>
                <a:latin typeface="微软雅黑" pitchFamily="34" charset="-122"/>
                <a:ea typeface="微软雅黑" pitchFamily="34" charset="-122"/>
              </a:rPr>
              <a:t>2.1 </a:t>
            </a:r>
            <a:r>
              <a:rPr lang="zh-CN" altLang="zh-CN" sz="2000" b="1" dirty="0" smtClean="0">
                <a:solidFill>
                  <a:schemeClr val="accent2">
                    <a:lumMod val="50000"/>
                  </a:schemeClr>
                </a:solidFill>
                <a:latin typeface="微软雅黑" pitchFamily="34" charset="-122"/>
                <a:ea typeface="微软雅黑" pitchFamily="34" charset="-122"/>
              </a:rPr>
              <a:t> </a:t>
            </a:r>
            <a:r>
              <a:rPr lang="zh-CN" altLang="zh-CN" sz="2000" b="1" dirty="0">
                <a:solidFill>
                  <a:schemeClr val="accent2">
                    <a:lumMod val="50000"/>
                  </a:schemeClr>
                </a:solidFill>
                <a:latin typeface="微软雅黑" pitchFamily="34" charset="-122"/>
                <a:ea typeface="微软雅黑" pitchFamily="34" charset="-122"/>
              </a:rPr>
              <a:t>钢尺的使用方法</a:t>
            </a:r>
          </a:p>
        </p:txBody>
      </p:sp>
      <p:sp>
        <p:nvSpPr>
          <p:cNvPr id="17" name="文本框 16">
            <a:extLst>
              <a:ext uri="{FF2B5EF4-FFF2-40B4-BE49-F238E27FC236}">
                <a16:creationId xmlns:a16="http://schemas.microsoft.com/office/drawing/2014/main" xmlns="" id="{19DBB390-251B-4615-81B1-AC0086011320}"/>
              </a:ext>
            </a:extLst>
          </p:cNvPr>
          <p:cNvSpPr txBox="1"/>
          <p:nvPr/>
        </p:nvSpPr>
        <p:spPr>
          <a:xfrm>
            <a:off x="915375" y="1289112"/>
            <a:ext cx="3163139" cy="507831"/>
          </a:xfrm>
          <a:prstGeom prst="rect">
            <a:avLst/>
          </a:prstGeom>
          <a:noFill/>
        </p:spPr>
        <p:txBody>
          <a:bodyPr wrap="square">
            <a:spAutoFit/>
          </a:bodyPr>
          <a:lstStyle>
            <a:defPPr>
              <a:defRPr lang="zh-CN"/>
            </a:defPPr>
            <a:lvl1pPr indent="532800">
              <a:lnSpc>
                <a:spcPct val="150000"/>
              </a:lnSpc>
              <a:defRPr sz="2000" b="1">
                <a:solidFill>
                  <a:schemeClr val="accent2">
                    <a:lumMod val="50000"/>
                  </a:schemeClr>
                </a:solidFill>
                <a:latin typeface="微软雅黑" pitchFamily="34" charset="-122"/>
                <a:ea typeface="微软雅黑" pitchFamily="34" charset="-122"/>
              </a:defRPr>
            </a:lvl1pPr>
          </a:lstStyle>
          <a:p>
            <a:pPr indent="0"/>
            <a:r>
              <a:rPr lang="en-US" altLang="zh-CN" sz="1800" dirty="0"/>
              <a:t>2.1.1</a:t>
            </a:r>
            <a:r>
              <a:rPr lang="zh-CN" altLang="zh-CN" sz="1800" dirty="0"/>
              <a:t>钢直尺操作方法</a:t>
            </a:r>
          </a:p>
        </p:txBody>
      </p:sp>
      <p:sp>
        <p:nvSpPr>
          <p:cNvPr id="21" name="文本框 20">
            <a:extLst>
              <a:ext uri="{FF2B5EF4-FFF2-40B4-BE49-F238E27FC236}">
                <a16:creationId xmlns:a16="http://schemas.microsoft.com/office/drawing/2014/main" xmlns="" id="{62F918F2-A7EE-46FB-874E-B23ACCBACA93}"/>
              </a:ext>
            </a:extLst>
          </p:cNvPr>
          <p:cNvSpPr txBox="1"/>
          <p:nvPr/>
        </p:nvSpPr>
        <p:spPr>
          <a:xfrm>
            <a:off x="702934" y="2051309"/>
            <a:ext cx="4161297" cy="3595856"/>
          </a:xfrm>
          <a:prstGeom prst="rect">
            <a:avLst/>
          </a:prstGeom>
          <a:noFill/>
        </p:spPr>
        <p:txBody>
          <a:bodyPr wrap="square">
            <a:spAutoFit/>
          </a:bodyPr>
          <a:lstStyle/>
          <a:p>
            <a:pPr indent="266700" algn="just">
              <a:lnSpc>
                <a:spcPts val="2500"/>
              </a:lnSpc>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）使用钢直尺时，应以左端的零刻度线为测量基准，这样不仅便于找正测量基准，而且便于读数。测量时，尺要放正，不得前后左右歪斜。否则，从直尺上读出的数据会比被测的实际尺寸大。</a:t>
            </a:r>
          </a:p>
          <a:p>
            <a:pPr indent="266700" algn="just">
              <a:lnSpc>
                <a:spcPts val="2000"/>
              </a:lnSpc>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）用钢直尺测圆截面直径时，被测面应平，使尺的左端与被测面的边缘相切，摆动尺子找出最大尺寸，即为所测直径。</a:t>
            </a:r>
          </a:p>
          <a:p>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）钢直尺的另外几种测量方法如图</a:t>
            </a:r>
            <a:r>
              <a:rPr lang="en-US" altLang="zh-CN" kern="100" dirty="0">
                <a:latin typeface="+mn-ea"/>
                <a:cs typeface="Times New Roman" panose="02020603050405020304" pitchFamily="18" charset="0"/>
              </a:rPr>
              <a:t>2-2-49</a:t>
            </a:r>
            <a:r>
              <a:rPr lang="zh-CN" altLang="zh-CN" kern="100" dirty="0">
                <a:latin typeface="+mn-ea"/>
                <a:cs typeface="Times New Roman" panose="02020603050405020304" pitchFamily="18" charset="0"/>
              </a:rPr>
              <a:t>所示：</a:t>
            </a:r>
            <a:endParaRPr lang="zh-CN" altLang="en-US" kern="100" dirty="0">
              <a:latin typeface="+mn-ea"/>
              <a:cs typeface="Times New Roman" panose="02020603050405020304" pitchFamily="18" charset="0"/>
            </a:endParaRPr>
          </a:p>
        </p:txBody>
      </p:sp>
      <p:pic>
        <p:nvPicPr>
          <p:cNvPr id="24" name="图片 23" descr="4">
            <a:extLst>
              <a:ext uri="{FF2B5EF4-FFF2-40B4-BE49-F238E27FC236}">
                <a16:creationId xmlns:a16="http://schemas.microsoft.com/office/drawing/2014/main" xmlns="" id="{99F4CE4B-6A80-4AB3-BD78-E5C1D646FC2C}"/>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40057" y="2090084"/>
            <a:ext cx="929005" cy="569595"/>
          </a:xfrm>
          <a:prstGeom prst="rect">
            <a:avLst/>
          </a:prstGeom>
          <a:noFill/>
          <a:ln>
            <a:noFill/>
          </a:ln>
        </p:spPr>
      </p:pic>
      <p:graphicFrame>
        <p:nvGraphicFramePr>
          <p:cNvPr id="15" name="对象 14">
            <a:extLst>
              <a:ext uri="{FF2B5EF4-FFF2-40B4-BE49-F238E27FC236}">
                <a16:creationId xmlns:a16="http://schemas.microsoft.com/office/drawing/2014/main" xmlns="" id="{9B17D104-21A3-4F35-9BEC-D566D2479EB3}"/>
              </a:ext>
            </a:extLst>
          </p:cNvPr>
          <p:cNvGraphicFramePr>
            <a:graphicFrameLocks noChangeAspect="1"/>
          </p:cNvGraphicFramePr>
          <p:nvPr>
            <p:extLst>
              <p:ext uri="{D42A27DB-BD31-4B8C-83A1-F6EECF244321}">
                <p14:modId xmlns:p14="http://schemas.microsoft.com/office/powerpoint/2010/main" val="3170229092"/>
              </p:ext>
            </p:extLst>
          </p:nvPr>
        </p:nvGraphicFramePr>
        <p:xfrm>
          <a:off x="6823469" y="2050396"/>
          <a:ext cx="1470025" cy="639763"/>
        </p:xfrm>
        <a:graphic>
          <a:graphicData uri="http://schemas.openxmlformats.org/presentationml/2006/ole">
            <mc:AlternateContent xmlns:mc="http://schemas.openxmlformats.org/markup-compatibility/2006">
              <mc:Choice xmlns:v="urn:schemas-microsoft-com:vml" Requires="v">
                <p:oleObj spid="_x0000_s1033" name="BMP 图像" r:id="rId5" imgW="5714286" imgH="2352381" progId="Paint.Picture">
                  <p:embed/>
                </p:oleObj>
              </mc:Choice>
              <mc:Fallback>
                <p:oleObj name="BMP 图像" r:id="rId5" imgW="5714286" imgH="2352381" progId="Paint.Picture">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23469" y="2050396"/>
                        <a:ext cx="1470025" cy="639763"/>
                      </a:xfrm>
                      <a:prstGeom prst="rect">
                        <a:avLst/>
                      </a:prstGeom>
                      <a:noFill/>
                    </p:spPr>
                  </p:pic>
                </p:oleObj>
              </mc:Fallback>
            </mc:AlternateContent>
          </a:graphicData>
        </a:graphic>
      </p:graphicFrame>
      <p:pic>
        <p:nvPicPr>
          <p:cNvPr id="26" name="图片 25" descr="02">
            <a:extLst>
              <a:ext uri="{FF2B5EF4-FFF2-40B4-BE49-F238E27FC236}">
                <a16:creationId xmlns:a16="http://schemas.microsoft.com/office/drawing/2014/main" xmlns="" id="{BC34791D-7438-4CB3-9D88-AF6A74E4A888}"/>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811283" y="1977529"/>
            <a:ext cx="2146300" cy="785495"/>
          </a:xfrm>
          <a:prstGeom prst="rect">
            <a:avLst/>
          </a:prstGeom>
          <a:noFill/>
          <a:ln>
            <a:noFill/>
          </a:ln>
        </p:spPr>
      </p:pic>
      <p:pic>
        <p:nvPicPr>
          <p:cNvPr id="28" name="图片 27" descr="6">
            <a:extLst>
              <a:ext uri="{FF2B5EF4-FFF2-40B4-BE49-F238E27FC236}">
                <a16:creationId xmlns:a16="http://schemas.microsoft.com/office/drawing/2014/main" xmlns="" id="{3DCA2FD4-07F5-4E4F-9FBC-2A18C873C9D4}"/>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32754" y="3504752"/>
            <a:ext cx="943610" cy="794385"/>
          </a:xfrm>
          <a:prstGeom prst="rect">
            <a:avLst/>
          </a:prstGeom>
          <a:noFill/>
          <a:ln>
            <a:noFill/>
          </a:ln>
        </p:spPr>
      </p:pic>
      <p:pic>
        <p:nvPicPr>
          <p:cNvPr id="29" name="图片 28" descr="3">
            <a:extLst>
              <a:ext uri="{FF2B5EF4-FFF2-40B4-BE49-F238E27FC236}">
                <a16:creationId xmlns:a16="http://schemas.microsoft.com/office/drawing/2014/main" xmlns="" id="{222491E5-8E00-4067-B14F-5518F0C525DC}"/>
              </a:ext>
            </a:extLst>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016115" y="3505910"/>
            <a:ext cx="923290" cy="819150"/>
          </a:xfrm>
          <a:prstGeom prst="rect">
            <a:avLst/>
          </a:prstGeom>
          <a:noFill/>
          <a:ln>
            <a:noFill/>
          </a:ln>
        </p:spPr>
      </p:pic>
      <p:pic>
        <p:nvPicPr>
          <p:cNvPr id="30" name="图片 29" descr="5">
            <a:extLst>
              <a:ext uri="{FF2B5EF4-FFF2-40B4-BE49-F238E27FC236}">
                <a16:creationId xmlns:a16="http://schemas.microsoft.com/office/drawing/2014/main" xmlns="" id="{EFF19B1C-14C7-445F-A228-D0D98DDF2141}"/>
              </a:ext>
            </a:extLst>
          </p:cNvPr>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493443" y="3629212"/>
            <a:ext cx="1202055" cy="669925"/>
          </a:xfrm>
          <a:prstGeom prst="rect">
            <a:avLst/>
          </a:prstGeom>
          <a:noFill/>
          <a:ln>
            <a:noFill/>
          </a:ln>
        </p:spPr>
      </p:pic>
      <p:pic>
        <p:nvPicPr>
          <p:cNvPr id="31" name="图片 30" descr="5">
            <a:extLst>
              <a:ext uri="{FF2B5EF4-FFF2-40B4-BE49-F238E27FC236}">
                <a16:creationId xmlns:a16="http://schemas.microsoft.com/office/drawing/2014/main" xmlns="" id="{9CCE8FDF-8510-4143-9810-45FA8381840A}"/>
              </a:ext>
            </a:extLst>
          </p:cNvPr>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49686" y="3655963"/>
            <a:ext cx="1214120" cy="705485"/>
          </a:xfrm>
          <a:prstGeom prst="rect">
            <a:avLst/>
          </a:prstGeom>
          <a:noFill/>
          <a:ln>
            <a:noFill/>
          </a:ln>
        </p:spPr>
      </p:pic>
      <p:sp>
        <p:nvSpPr>
          <p:cNvPr id="36" name="文本框 35">
            <a:extLst>
              <a:ext uri="{FF2B5EF4-FFF2-40B4-BE49-F238E27FC236}">
                <a16:creationId xmlns:a16="http://schemas.microsoft.com/office/drawing/2014/main" xmlns="" id="{BE503584-3A68-46C0-823E-1C326B759E61}"/>
              </a:ext>
            </a:extLst>
          </p:cNvPr>
          <p:cNvSpPr txBox="1"/>
          <p:nvPr/>
        </p:nvSpPr>
        <p:spPr>
          <a:xfrm>
            <a:off x="5638800" y="2888908"/>
            <a:ext cx="914400" cy="369332"/>
          </a:xfrm>
          <a:prstGeom prst="rect">
            <a:avLst/>
          </a:prstGeom>
          <a:noFill/>
        </p:spPr>
        <p:txBody>
          <a:bodyPr wrap="square" rtlCol="0">
            <a:spAutoFit/>
          </a:bodyPr>
          <a:lstStyle/>
          <a:p>
            <a:r>
              <a:rPr lang="zh-CN" altLang="en-US" dirty="0"/>
              <a:t>（</a:t>
            </a:r>
            <a:r>
              <a:rPr lang="en-US" altLang="zh-CN" dirty="0"/>
              <a:t>a</a:t>
            </a:r>
            <a:r>
              <a:rPr lang="zh-CN" altLang="en-US" dirty="0"/>
              <a:t>）</a:t>
            </a:r>
          </a:p>
        </p:txBody>
      </p:sp>
      <p:sp>
        <p:nvSpPr>
          <p:cNvPr id="37" name="文本框 36">
            <a:extLst>
              <a:ext uri="{FF2B5EF4-FFF2-40B4-BE49-F238E27FC236}">
                <a16:creationId xmlns:a16="http://schemas.microsoft.com/office/drawing/2014/main" xmlns="" id="{B247DE46-BEBE-4693-BBC3-CFD1CD2E0AA4}"/>
              </a:ext>
            </a:extLst>
          </p:cNvPr>
          <p:cNvSpPr txBox="1"/>
          <p:nvPr/>
        </p:nvSpPr>
        <p:spPr>
          <a:xfrm>
            <a:off x="7157086" y="2913368"/>
            <a:ext cx="914400" cy="369332"/>
          </a:xfrm>
          <a:prstGeom prst="rect">
            <a:avLst/>
          </a:prstGeom>
          <a:noFill/>
        </p:spPr>
        <p:txBody>
          <a:bodyPr wrap="square" rtlCol="0">
            <a:spAutoFit/>
          </a:bodyPr>
          <a:lstStyle/>
          <a:p>
            <a:r>
              <a:rPr lang="zh-CN" altLang="en-US" dirty="0"/>
              <a:t>（</a:t>
            </a:r>
            <a:r>
              <a:rPr lang="en-US" altLang="zh-CN" dirty="0"/>
              <a:t>b</a:t>
            </a:r>
            <a:r>
              <a:rPr lang="zh-CN" altLang="en-US" dirty="0"/>
              <a:t>）</a:t>
            </a:r>
          </a:p>
        </p:txBody>
      </p:sp>
      <p:sp>
        <p:nvSpPr>
          <p:cNvPr id="38" name="文本框 37">
            <a:extLst>
              <a:ext uri="{FF2B5EF4-FFF2-40B4-BE49-F238E27FC236}">
                <a16:creationId xmlns:a16="http://schemas.microsoft.com/office/drawing/2014/main" xmlns="" id="{E0DC3917-8D3C-488A-B45C-35B4EA03430D}"/>
              </a:ext>
            </a:extLst>
          </p:cNvPr>
          <p:cNvSpPr txBox="1"/>
          <p:nvPr/>
        </p:nvSpPr>
        <p:spPr>
          <a:xfrm>
            <a:off x="9492486" y="2913368"/>
            <a:ext cx="914400" cy="369332"/>
          </a:xfrm>
          <a:prstGeom prst="rect">
            <a:avLst/>
          </a:prstGeom>
          <a:noFill/>
        </p:spPr>
        <p:txBody>
          <a:bodyPr wrap="square" rtlCol="0">
            <a:spAutoFit/>
          </a:bodyPr>
          <a:lstStyle/>
          <a:p>
            <a:r>
              <a:rPr lang="zh-CN" altLang="en-US" dirty="0"/>
              <a:t>（</a:t>
            </a:r>
            <a:r>
              <a:rPr lang="en-US" altLang="zh-CN" dirty="0"/>
              <a:t>c</a:t>
            </a:r>
            <a:r>
              <a:rPr lang="zh-CN" altLang="en-US" dirty="0"/>
              <a:t>）</a:t>
            </a:r>
          </a:p>
        </p:txBody>
      </p:sp>
      <p:sp>
        <p:nvSpPr>
          <p:cNvPr id="39" name="文本框 38">
            <a:extLst>
              <a:ext uri="{FF2B5EF4-FFF2-40B4-BE49-F238E27FC236}">
                <a16:creationId xmlns:a16="http://schemas.microsoft.com/office/drawing/2014/main" xmlns="" id="{53BCA183-8FA6-4AFE-ADA7-3E232201E80C}"/>
              </a:ext>
            </a:extLst>
          </p:cNvPr>
          <p:cNvSpPr txBox="1"/>
          <p:nvPr/>
        </p:nvSpPr>
        <p:spPr>
          <a:xfrm>
            <a:off x="5641074" y="4378244"/>
            <a:ext cx="914400" cy="369332"/>
          </a:xfrm>
          <a:prstGeom prst="rect">
            <a:avLst/>
          </a:prstGeom>
          <a:noFill/>
        </p:spPr>
        <p:txBody>
          <a:bodyPr wrap="square" rtlCol="0">
            <a:spAutoFit/>
          </a:bodyPr>
          <a:lstStyle/>
          <a:p>
            <a:r>
              <a:rPr lang="zh-CN" altLang="en-US" dirty="0"/>
              <a:t>（</a:t>
            </a:r>
            <a:r>
              <a:rPr lang="en-US" altLang="zh-CN" dirty="0"/>
              <a:t>d</a:t>
            </a:r>
            <a:r>
              <a:rPr lang="zh-CN" altLang="en-US" dirty="0"/>
              <a:t>）</a:t>
            </a:r>
          </a:p>
        </p:txBody>
      </p:sp>
      <p:sp>
        <p:nvSpPr>
          <p:cNvPr id="40" name="文本框 39">
            <a:extLst>
              <a:ext uri="{FF2B5EF4-FFF2-40B4-BE49-F238E27FC236}">
                <a16:creationId xmlns:a16="http://schemas.microsoft.com/office/drawing/2014/main" xmlns="" id="{533E7C63-CF72-4B39-A07E-4FF685F1AE51}"/>
              </a:ext>
            </a:extLst>
          </p:cNvPr>
          <p:cNvSpPr txBox="1"/>
          <p:nvPr/>
        </p:nvSpPr>
        <p:spPr>
          <a:xfrm>
            <a:off x="7157086" y="4385248"/>
            <a:ext cx="914400" cy="369332"/>
          </a:xfrm>
          <a:prstGeom prst="rect">
            <a:avLst/>
          </a:prstGeom>
          <a:noFill/>
        </p:spPr>
        <p:txBody>
          <a:bodyPr wrap="square" rtlCol="0">
            <a:spAutoFit/>
          </a:bodyPr>
          <a:lstStyle/>
          <a:p>
            <a:r>
              <a:rPr lang="zh-CN" altLang="en-US" dirty="0"/>
              <a:t>（</a:t>
            </a:r>
            <a:r>
              <a:rPr lang="en-US" altLang="zh-CN" dirty="0"/>
              <a:t>e</a:t>
            </a:r>
            <a:r>
              <a:rPr lang="zh-CN" altLang="en-US" dirty="0"/>
              <a:t>）</a:t>
            </a:r>
          </a:p>
        </p:txBody>
      </p:sp>
      <p:sp>
        <p:nvSpPr>
          <p:cNvPr id="41" name="文本框 40">
            <a:extLst>
              <a:ext uri="{FF2B5EF4-FFF2-40B4-BE49-F238E27FC236}">
                <a16:creationId xmlns:a16="http://schemas.microsoft.com/office/drawing/2014/main" xmlns="" id="{7C12E778-0E4E-434A-AA8E-0E5F2823031A}"/>
              </a:ext>
            </a:extLst>
          </p:cNvPr>
          <p:cNvSpPr txBox="1"/>
          <p:nvPr/>
        </p:nvSpPr>
        <p:spPr>
          <a:xfrm>
            <a:off x="5439864" y="4931048"/>
            <a:ext cx="5999662" cy="369332"/>
          </a:xfrm>
          <a:prstGeom prst="rect">
            <a:avLst/>
          </a:prstGeom>
          <a:noFill/>
        </p:spPr>
        <p:txBody>
          <a:bodyPr wrap="square" rtlCol="0">
            <a:spAutoFit/>
          </a:bodyPr>
          <a:lstStyle/>
          <a:p>
            <a:r>
              <a:rPr lang="en-US" altLang="zh-CN" sz="1800" dirty="0" smtClean="0">
                <a:effectLst/>
                <a:latin typeface="+mn-ea"/>
                <a:cs typeface="Times New Roman" panose="02020603050405020304" pitchFamily="18" charset="0"/>
              </a:rPr>
              <a:t>a</a:t>
            </a:r>
            <a:r>
              <a:rPr lang="zh-CN" altLang="zh-CN" sz="1800" dirty="0" smtClean="0">
                <a:effectLst/>
                <a:latin typeface="+mn-ea"/>
                <a:cs typeface="Times New Roman" panose="02020603050405020304" pitchFamily="18" charset="0"/>
              </a:rPr>
              <a:t>量</a:t>
            </a:r>
            <a:r>
              <a:rPr lang="zh-CN" altLang="zh-CN" sz="1800" dirty="0">
                <a:effectLst/>
                <a:latin typeface="+mn-ea"/>
                <a:cs typeface="Times New Roman" panose="02020603050405020304" pitchFamily="18" charset="0"/>
              </a:rPr>
              <a:t>长度</a:t>
            </a:r>
            <a:r>
              <a:rPr lang="en-US" altLang="zh-CN" sz="1800" dirty="0">
                <a:effectLst/>
                <a:latin typeface="+mn-ea"/>
                <a:cs typeface="Times New Roman" panose="02020603050405020304" pitchFamily="18" charset="0"/>
              </a:rPr>
              <a:t>  </a:t>
            </a:r>
            <a:r>
              <a:rPr lang="en-US" altLang="zh-CN" sz="1800" dirty="0" smtClean="0">
                <a:effectLst/>
                <a:latin typeface="+mn-ea"/>
                <a:cs typeface="Times New Roman" panose="02020603050405020304" pitchFamily="18" charset="0"/>
              </a:rPr>
              <a:t>b</a:t>
            </a:r>
            <a:r>
              <a:rPr lang="zh-CN" altLang="zh-CN" sz="1800" dirty="0" smtClean="0">
                <a:effectLst/>
                <a:latin typeface="+mn-ea"/>
                <a:cs typeface="Times New Roman" panose="02020603050405020304" pitchFamily="18" charset="0"/>
              </a:rPr>
              <a:t>量</a:t>
            </a:r>
            <a:r>
              <a:rPr lang="zh-CN" altLang="zh-CN" sz="1800" dirty="0">
                <a:effectLst/>
                <a:latin typeface="+mn-ea"/>
                <a:cs typeface="Times New Roman" panose="02020603050405020304" pitchFamily="18" charset="0"/>
              </a:rPr>
              <a:t>螺距</a:t>
            </a:r>
            <a:r>
              <a:rPr lang="en-US" altLang="zh-CN" sz="1800" dirty="0">
                <a:effectLst/>
                <a:latin typeface="+mn-ea"/>
                <a:cs typeface="Times New Roman" panose="02020603050405020304" pitchFamily="18" charset="0"/>
              </a:rPr>
              <a:t>  </a:t>
            </a:r>
            <a:r>
              <a:rPr lang="en-US" altLang="zh-CN" sz="1800" dirty="0" smtClean="0">
                <a:effectLst/>
                <a:latin typeface="+mn-ea"/>
                <a:cs typeface="Times New Roman" panose="02020603050405020304" pitchFamily="18" charset="0"/>
              </a:rPr>
              <a:t>c</a:t>
            </a:r>
            <a:r>
              <a:rPr lang="zh-CN" altLang="zh-CN" sz="1800" dirty="0" smtClean="0">
                <a:effectLst/>
                <a:latin typeface="+mn-ea"/>
                <a:cs typeface="Times New Roman" panose="02020603050405020304" pitchFamily="18" charset="0"/>
              </a:rPr>
              <a:t>量</a:t>
            </a:r>
            <a:r>
              <a:rPr lang="zh-CN" altLang="zh-CN" sz="1800" dirty="0">
                <a:effectLst/>
                <a:latin typeface="+mn-ea"/>
                <a:cs typeface="Times New Roman" panose="02020603050405020304" pitchFamily="18" charset="0"/>
              </a:rPr>
              <a:t>宽度</a:t>
            </a:r>
            <a:r>
              <a:rPr lang="en-US" altLang="zh-CN" sz="1800" dirty="0">
                <a:effectLst/>
                <a:latin typeface="+mn-ea"/>
                <a:cs typeface="Times New Roman" panose="02020603050405020304" pitchFamily="18" charset="0"/>
              </a:rPr>
              <a:t>  </a:t>
            </a:r>
            <a:r>
              <a:rPr lang="en-US" altLang="zh-CN" sz="1800" dirty="0" smtClean="0">
                <a:effectLst/>
                <a:latin typeface="+mn-ea"/>
                <a:cs typeface="Times New Roman" panose="02020603050405020304" pitchFamily="18" charset="0"/>
              </a:rPr>
              <a:t>d</a:t>
            </a:r>
            <a:r>
              <a:rPr lang="zh-CN" altLang="zh-CN" sz="1800" dirty="0" smtClean="0">
                <a:effectLst/>
                <a:latin typeface="+mn-ea"/>
                <a:cs typeface="Times New Roman" panose="02020603050405020304" pitchFamily="18" charset="0"/>
              </a:rPr>
              <a:t>量</a:t>
            </a:r>
            <a:r>
              <a:rPr lang="zh-CN" altLang="zh-CN" sz="1800" dirty="0">
                <a:effectLst/>
                <a:latin typeface="+mn-ea"/>
                <a:cs typeface="Times New Roman" panose="02020603050405020304" pitchFamily="18" charset="0"/>
              </a:rPr>
              <a:t>内孔  </a:t>
            </a:r>
            <a:r>
              <a:rPr lang="en-US" altLang="zh-CN" sz="1800" dirty="0" smtClean="0">
                <a:effectLst/>
                <a:latin typeface="+mn-ea"/>
                <a:cs typeface="Times New Roman" panose="02020603050405020304" pitchFamily="18" charset="0"/>
              </a:rPr>
              <a:t>e</a:t>
            </a:r>
            <a:r>
              <a:rPr lang="zh-CN" altLang="zh-CN" sz="1800" dirty="0" smtClean="0">
                <a:effectLst/>
                <a:latin typeface="+mn-ea"/>
                <a:cs typeface="Times New Roman" panose="02020603050405020304" pitchFamily="18" charset="0"/>
              </a:rPr>
              <a:t>量</a:t>
            </a:r>
            <a:r>
              <a:rPr lang="zh-CN" altLang="zh-CN" sz="1800" dirty="0">
                <a:effectLst/>
                <a:latin typeface="+mn-ea"/>
                <a:cs typeface="Times New Roman" panose="02020603050405020304" pitchFamily="18" charset="0"/>
              </a:rPr>
              <a:t>深度</a:t>
            </a:r>
            <a:r>
              <a:rPr lang="en-US" altLang="zh-CN" sz="1800" dirty="0">
                <a:effectLst/>
                <a:latin typeface="+mn-ea"/>
                <a:cs typeface="Times New Roman" panose="02020603050405020304" pitchFamily="18" charset="0"/>
              </a:rPr>
              <a:t>  </a:t>
            </a:r>
            <a:r>
              <a:rPr lang="en-US" altLang="zh-CN" sz="1800" dirty="0" smtClean="0">
                <a:effectLst/>
                <a:latin typeface="+mn-ea"/>
                <a:cs typeface="Times New Roman" panose="02020603050405020304" pitchFamily="18" charset="0"/>
              </a:rPr>
              <a:t>f</a:t>
            </a:r>
            <a:r>
              <a:rPr lang="zh-CN" altLang="zh-CN" sz="1800" dirty="0" smtClean="0">
                <a:effectLst/>
                <a:latin typeface="+mn-ea"/>
                <a:cs typeface="Times New Roman" panose="02020603050405020304" pitchFamily="18" charset="0"/>
              </a:rPr>
              <a:t>划线 </a:t>
            </a:r>
            <a:endParaRPr lang="zh-CN" altLang="en-US" dirty="0">
              <a:latin typeface="+mn-ea"/>
            </a:endParaRPr>
          </a:p>
        </p:txBody>
      </p:sp>
      <p:sp>
        <p:nvSpPr>
          <p:cNvPr id="43" name="文本框 42">
            <a:extLst>
              <a:ext uri="{FF2B5EF4-FFF2-40B4-BE49-F238E27FC236}">
                <a16:creationId xmlns:a16="http://schemas.microsoft.com/office/drawing/2014/main" xmlns="" id="{83B3517D-887B-42F2-BBD3-B069E6A50B4B}"/>
              </a:ext>
            </a:extLst>
          </p:cNvPr>
          <p:cNvSpPr txBox="1"/>
          <p:nvPr/>
        </p:nvSpPr>
        <p:spPr>
          <a:xfrm>
            <a:off x="5446229" y="5568337"/>
            <a:ext cx="6094428" cy="348813"/>
          </a:xfrm>
          <a:prstGeom prst="rect">
            <a:avLst/>
          </a:prstGeom>
          <a:noFill/>
        </p:spPr>
        <p:txBody>
          <a:bodyPr wrap="square">
            <a:spAutoFit/>
          </a:bodyPr>
          <a:lstStyle/>
          <a:p>
            <a:pPr indent="266700" algn="ctr">
              <a:lnSpc>
                <a:spcPts val="2000"/>
              </a:lnSpc>
            </a:pPr>
            <a:r>
              <a:rPr lang="zh-CN" altLang="zh-CN" sz="1800" kern="100" dirty="0">
                <a:effectLst/>
                <a:latin typeface="+mn-ea"/>
                <a:cs typeface="Times New Roman" panose="02020603050405020304" pitchFamily="18" charset="0"/>
              </a:rPr>
              <a:t>图</a:t>
            </a:r>
            <a:r>
              <a:rPr lang="en-US" altLang="zh-CN" sz="1800" kern="100" dirty="0">
                <a:effectLst/>
                <a:latin typeface="+mn-ea"/>
                <a:cs typeface="Times New Roman" panose="02020603050405020304" pitchFamily="18" charset="0"/>
              </a:rPr>
              <a:t>2-2-49</a:t>
            </a:r>
            <a:r>
              <a:rPr lang="zh-CN" altLang="zh-CN" sz="1800" kern="100" dirty="0">
                <a:effectLst/>
                <a:latin typeface="+mn-ea"/>
                <a:cs typeface="Times New Roman" panose="02020603050405020304" pitchFamily="18" charset="0"/>
              </a:rPr>
              <a:t>钢直尺的测量方法</a:t>
            </a:r>
          </a:p>
        </p:txBody>
      </p:sp>
    </p:spTree>
    <p:extLst>
      <p:ext uri="{BB962C8B-B14F-4D97-AF65-F5344CB8AC3E}">
        <p14:creationId xmlns:p14="http://schemas.microsoft.com/office/powerpoint/2010/main" val="36976176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7" name="文本框 16">
            <a:extLst>
              <a:ext uri="{FF2B5EF4-FFF2-40B4-BE49-F238E27FC236}">
                <a16:creationId xmlns:a16="http://schemas.microsoft.com/office/drawing/2014/main" xmlns="" id="{19DBB390-251B-4615-81B1-AC0086011320}"/>
              </a:ext>
            </a:extLst>
          </p:cNvPr>
          <p:cNvSpPr txBox="1"/>
          <p:nvPr/>
        </p:nvSpPr>
        <p:spPr>
          <a:xfrm>
            <a:off x="915375" y="1351607"/>
            <a:ext cx="6094428" cy="507831"/>
          </a:xfrm>
          <a:prstGeom prst="rect">
            <a:avLst/>
          </a:prstGeom>
          <a:noFill/>
        </p:spPr>
        <p:txBody>
          <a:bodyPr wrap="square">
            <a:spAutoFit/>
          </a:bodyPr>
          <a:lstStyle>
            <a:defPPr>
              <a:defRPr lang="zh-CN"/>
            </a:defPPr>
            <a:lvl1pPr indent="0">
              <a:lnSpc>
                <a:spcPct val="150000"/>
              </a:lnSpc>
              <a:defRPr b="1">
                <a:solidFill>
                  <a:schemeClr val="accent2">
                    <a:lumMod val="50000"/>
                  </a:schemeClr>
                </a:solidFill>
                <a:latin typeface="微软雅黑" pitchFamily="34" charset="-122"/>
                <a:ea typeface="微软雅黑" pitchFamily="34" charset="-122"/>
              </a:defRPr>
            </a:lvl1pPr>
          </a:lstStyle>
          <a:p>
            <a:r>
              <a:rPr lang="en-US" altLang="zh-CN" dirty="0" smtClean="0"/>
              <a:t>2.1.2</a:t>
            </a:r>
            <a:r>
              <a:rPr lang="zh-CN" altLang="zh-CN" dirty="0"/>
              <a:t>钢直尺简介及弊端</a:t>
            </a:r>
          </a:p>
        </p:txBody>
      </p:sp>
      <p:sp>
        <p:nvSpPr>
          <p:cNvPr id="2" name="Rectangle 1">
            <a:extLst>
              <a:ext uri="{FF2B5EF4-FFF2-40B4-BE49-F238E27FC236}">
                <a16:creationId xmlns:a16="http://schemas.microsoft.com/office/drawing/2014/main" xmlns="" id="{D06AC71A-AF63-429F-B61E-4881969E5EA6}"/>
              </a:ext>
            </a:extLst>
          </p:cNvPr>
          <p:cNvSpPr>
            <a:spLocks noChangeArrowheads="1"/>
          </p:cNvSpPr>
          <p:nvPr/>
        </p:nvSpPr>
        <p:spPr bwMode="auto">
          <a:xfrm>
            <a:off x="702935" y="1945087"/>
            <a:ext cx="1030415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a:t>
            </a:r>
            <a:r>
              <a:rPr lang="zh-CN" altLang="en-US" kern="100" dirty="0">
                <a:latin typeface="+mn-ea"/>
                <a:cs typeface="Times New Roman" panose="02020603050405020304" pitchFamily="18" charset="0"/>
              </a:rPr>
              <a:t>）钢直尺是最简单的长度量具，它的长度有</a:t>
            </a:r>
            <a:r>
              <a:rPr lang="en-US" altLang="zh-CN" kern="100" dirty="0">
                <a:latin typeface="+mn-ea"/>
                <a:cs typeface="Times New Roman" panose="02020603050405020304" pitchFamily="18" charset="0"/>
              </a:rPr>
              <a:t>150</a:t>
            </a:r>
            <a:r>
              <a:rPr lang="zh-CN" altLang="en-US" kern="100" dirty="0">
                <a:latin typeface="+mn-ea"/>
                <a:cs typeface="Times New Roman" panose="02020603050405020304" pitchFamily="18" charset="0"/>
              </a:rPr>
              <a:t>，</a:t>
            </a:r>
            <a:r>
              <a:rPr lang="en-US" altLang="zh-CN" kern="100" dirty="0">
                <a:latin typeface="+mn-ea"/>
                <a:cs typeface="Times New Roman" panose="02020603050405020304" pitchFamily="18" charset="0"/>
              </a:rPr>
              <a:t>300</a:t>
            </a:r>
            <a:r>
              <a:rPr lang="zh-CN" altLang="en-US" kern="100" dirty="0">
                <a:latin typeface="+mn-ea"/>
                <a:cs typeface="Times New Roman" panose="02020603050405020304" pitchFamily="18" charset="0"/>
              </a:rPr>
              <a:t>，</a:t>
            </a:r>
            <a:r>
              <a:rPr lang="en-US" altLang="zh-CN" kern="100" dirty="0">
                <a:latin typeface="+mn-ea"/>
                <a:cs typeface="Times New Roman" panose="02020603050405020304" pitchFamily="18" charset="0"/>
              </a:rPr>
              <a:t>500</a:t>
            </a:r>
            <a:r>
              <a:rPr lang="zh-CN" altLang="en-US" kern="100" dirty="0">
                <a:latin typeface="+mn-ea"/>
                <a:cs typeface="Times New Roman" panose="02020603050405020304" pitchFamily="18" charset="0"/>
              </a:rPr>
              <a:t>和</a:t>
            </a:r>
            <a:r>
              <a:rPr lang="en-US" altLang="zh-CN" kern="100" dirty="0">
                <a:latin typeface="+mn-ea"/>
                <a:cs typeface="Times New Roman" panose="02020603050405020304" pitchFamily="18" charset="0"/>
              </a:rPr>
              <a:t>1000 mm</a:t>
            </a:r>
            <a:r>
              <a:rPr lang="zh-CN" altLang="en-US" kern="100" dirty="0">
                <a:latin typeface="+mn-ea"/>
                <a:cs typeface="Times New Roman" panose="02020603050405020304" pitchFamily="18" charset="0"/>
              </a:rPr>
              <a:t>四种规格。图</a:t>
            </a:r>
            <a:r>
              <a:rPr lang="en-US" altLang="zh-CN" kern="100" dirty="0">
                <a:latin typeface="+mn-ea"/>
                <a:cs typeface="Times New Roman" panose="02020603050405020304" pitchFamily="18" charset="0"/>
              </a:rPr>
              <a:t>2-2-50</a:t>
            </a:r>
            <a:r>
              <a:rPr lang="zh-CN" altLang="en-US" kern="100" dirty="0">
                <a:latin typeface="+mn-ea"/>
                <a:cs typeface="Times New Roman" panose="02020603050405020304" pitchFamily="18" charset="0"/>
              </a:rPr>
              <a:t>是常用的</a:t>
            </a:r>
            <a:r>
              <a:rPr lang="en-US" altLang="zh-CN" kern="100" dirty="0">
                <a:latin typeface="+mn-ea"/>
                <a:cs typeface="Times New Roman" panose="02020603050405020304" pitchFamily="18" charset="0"/>
              </a:rPr>
              <a:t>150 mm</a:t>
            </a:r>
            <a:r>
              <a:rPr lang="zh-CN" altLang="en-US" kern="100" dirty="0">
                <a:latin typeface="+mn-ea"/>
                <a:cs typeface="Times New Roman" panose="02020603050405020304" pitchFamily="18" charset="0"/>
              </a:rPr>
              <a:t>钢直尺。</a:t>
            </a:r>
          </a:p>
        </p:txBody>
      </p:sp>
      <p:graphicFrame>
        <p:nvGraphicFramePr>
          <p:cNvPr id="13" name="对象 12">
            <a:extLst>
              <a:ext uri="{FF2B5EF4-FFF2-40B4-BE49-F238E27FC236}">
                <a16:creationId xmlns:a16="http://schemas.microsoft.com/office/drawing/2014/main" xmlns="" id="{1350D1F4-43F0-4F4F-BB97-BA02D0728FFD}"/>
              </a:ext>
            </a:extLst>
          </p:cNvPr>
          <p:cNvGraphicFramePr>
            <a:graphicFrameLocks noChangeAspect="1"/>
          </p:cNvGraphicFramePr>
          <p:nvPr>
            <p:extLst>
              <p:ext uri="{D42A27DB-BD31-4B8C-83A1-F6EECF244321}">
                <p14:modId xmlns:p14="http://schemas.microsoft.com/office/powerpoint/2010/main" val="685881048"/>
              </p:ext>
            </p:extLst>
          </p:nvPr>
        </p:nvGraphicFramePr>
        <p:xfrm>
          <a:off x="2832156" y="2591418"/>
          <a:ext cx="5954271" cy="966765"/>
        </p:xfrm>
        <a:graphic>
          <a:graphicData uri="http://schemas.openxmlformats.org/presentationml/2006/ole">
            <mc:AlternateContent xmlns:mc="http://schemas.openxmlformats.org/markup-compatibility/2006">
              <mc:Choice xmlns:v="urn:schemas-microsoft-com:vml" Requires="v">
                <p:oleObj spid="_x0000_s2058" name="BMP 图像" r:id="rId4" imgW="12038095" imgH="1905266" progId="Paint.Picture">
                  <p:embed/>
                </p:oleObj>
              </mc:Choice>
              <mc:Fallback>
                <p:oleObj name="BMP 图像" r:id="rId4" imgW="12038095" imgH="1905266" progId="Paint.Picture">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32156" y="2591418"/>
                        <a:ext cx="5954271" cy="966765"/>
                      </a:xfrm>
                      <a:prstGeom prst="rect">
                        <a:avLst/>
                      </a:prstGeom>
                      <a:noFill/>
                    </p:spPr>
                  </p:pic>
                </p:oleObj>
              </mc:Fallback>
            </mc:AlternateContent>
          </a:graphicData>
        </a:graphic>
      </p:graphicFrame>
      <p:sp>
        <p:nvSpPr>
          <p:cNvPr id="14" name="Rectangle 4">
            <a:extLst>
              <a:ext uri="{FF2B5EF4-FFF2-40B4-BE49-F238E27FC236}">
                <a16:creationId xmlns:a16="http://schemas.microsoft.com/office/drawing/2014/main" xmlns="" id="{A23B31AF-BC89-4F66-9D5F-DD2EE44C6896}"/>
              </a:ext>
            </a:extLst>
          </p:cNvPr>
          <p:cNvSpPr>
            <a:spLocks noChangeArrowheads="1"/>
          </p:cNvSpPr>
          <p:nvPr/>
        </p:nvSpPr>
        <p:spPr bwMode="auto">
          <a:xfrm>
            <a:off x="702935" y="4158336"/>
            <a:ext cx="10304156"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2</a:t>
            </a:r>
            <a:r>
              <a:rPr lang="zh-CN" altLang="en-US" kern="100" dirty="0">
                <a:latin typeface="+mn-ea"/>
                <a:cs typeface="Times New Roman" panose="02020603050405020304" pitchFamily="18" charset="0"/>
              </a:rPr>
              <a:t>）钢直尺用于测量零件的长度尺寸</a:t>
            </a:r>
            <a:r>
              <a:rPr lang="en-US" altLang="zh-CN" kern="100" dirty="0">
                <a:latin typeface="+mn-ea"/>
                <a:cs typeface="Times New Roman" panose="02020603050405020304" pitchFamily="18" charset="0"/>
              </a:rPr>
              <a:t>(</a:t>
            </a:r>
            <a:r>
              <a:rPr lang="zh-CN" altLang="en-US" kern="100" dirty="0">
                <a:latin typeface="+mn-ea"/>
                <a:cs typeface="Times New Roman" panose="02020603050405020304" pitchFamily="18" charset="0"/>
              </a:rPr>
              <a:t>图</a:t>
            </a:r>
            <a:r>
              <a:rPr lang="en-US" altLang="zh-CN" kern="100" dirty="0">
                <a:latin typeface="+mn-ea"/>
                <a:cs typeface="Times New Roman" panose="02020603050405020304" pitchFamily="18" charset="0"/>
              </a:rPr>
              <a:t>1-2)</a:t>
            </a:r>
            <a:r>
              <a:rPr lang="zh-CN" altLang="en-US" kern="100" dirty="0">
                <a:latin typeface="+mn-ea"/>
                <a:cs typeface="Times New Roman" panose="02020603050405020304" pitchFamily="18" charset="0"/>
              </a:rPr>
              <a:t>，它的测量结果不太准确。这是由于钢直尺的刻线间距为</a:t>
            </a:r>
            <a:r>
              <a:rPr lang="en-US" altLang="zh-CN" kern="100" dirty="0">
                <a:latin typeface="+mn-ea"/>
                <a:cs typeface="Times New Roman" panose="02020603050405020304" pitchFamily="18" charset="0"/>
              </a:rPr>
              <a:t>1mm</a:t>
            </a:r>
            <a:r>
              <a:rPr lang="zh-CN" altLang="en-US" kern="100" dirty="0">
                <a:latin typeface="+mn-ea"/>
                <a:cs typeface="Times New Roman" panose="02020603050405020304" pitchFamily="18" charset="0"/>
              </a:rPr>
              <a:t>，而刻线本身的宽度就有</a:t>
            </a:r>
            <a:r>
              <a:rPr lang="en-US" altLang="zh-CN" kern="100" dirty="0">
                <a:latin typeface="+mn-ea"/>
                <a:cs typeface="Times New Roman" panose="02020603050405020304" pitchFamily="18" charset="0"/>
              </a:rPr>
              <a:t>0.1</a:t>
            </a:r>
            <a:r>
              <a:rPr lang="zh-CN" altLang="en-US" kern="100" dirty="0">
                <a:latin typeface="+mn-ea"/>
                <a:cs typeface="Times New Roman" panose="02020603050405020304" pitchFamily="18" charset="0"/>
              </a:rPr>
              <a:t>～</a:t>
            </a:r>
            <a:r>
              <a:rPr lang="en-US" altLang="zh-CN" kern="100" dirty="0">
                <a:latin typeface="+mn-ea"/>
                <a:cs typeface="Times New Roman" panose="02020603050405020304" pitchFamily="18" charset="0"/>
              </a:rPr>
              <a:t>0.2mm</a:t>
            </a:r>
            <a:r>
              <a:rPr lang="zh-CN" altLang="en-US" kern="100" dirty="0">
                <a:latin typeface="+mn-ea"/>
                <a:cs typeface="Times New Roman" panose="02020603050405020304" pitchFamily="18" charset="0"/>
              </a:rPr>
              <a:t>，所以测量时读数误差比较大，只能读出毫米数，即它的最小读数值为</a:t>
            </a:r>
            <a:r>
              <a:rPr lang="en-US" altLang="zh-CN" kern="100" dirty="0">
                <a:latin typeface="+mn-ea"/>
                <a:cs typeface="Times New Roman" panose="02020603050405020304" pitchFamily="18" charset="0"/>
              </a:rPr>
              <a:t>1mm</a:t>
            </a:r>
            <a:r>
              <a:rPr lang="zh-CN" altLang="en-US" kern="100" dirty="0">
                <a:latin typeface="+mn-ea"/>
                <a:cs typeface="Times New Roman" panose="02020603050405020304" pitchFamily="18" charset="0"/>
              </a:rPr>
              <a:t>，比</a:t>
            </a:r>
            <a:r>
              <a:rPr lang="en-US" altLang="zh-CN" kern="100" dirty="0">
                <a:latin typeface="+mn-ea"/>
                <a:cs typeface="Times New Roman" panose="02020603050405020304" pitchFamily="18" charset="0"/>
              </a:rPr>
              <a:t>1mm</a:t>
            </a:r>
            <a:r>
              <a:rPr lang="zh-CN" altLang="en-US" kern="100" dirty="0">
                <a:latin typeface="+mn-ea"/>
                <a:cs typeface="Times New Roman" panose="02020603050405020304" pitchFamily="18" charset="0"/>
              </a:rPr>
              <a:t>小的数值，只能估计而得。</a:t>
            </a:r>
          </a:p>
        </p:txBody>
      </p:sp>
      <p:sp>
        <p:nvSpPr>
          <p:cNvPr id="33" name="文本框 32">
            <a:extLst>
              <a:ext uri="{FF2B5EF4-FFF2-40B4-BE49-F238E27FC236}">
                <a16:creationId xmlns:a16="http://schemas.microsoft.com/office/drawing/2014/main" xmlns="" id="{65163014-ED45-4587-AD36-1DCFE92AA2A2}"/>
              </a:ext>
            </a:extLst>
          </p:cNvPr>
          <p:cNvSpPr txBox="1"/>
          <p:nvPr/>
        </p:nvSpPr>
        <p:spPr>
          <a:xfrm>
            <a:off x="702934" y="5337072"/>
            <a:ext cx="10212717" cy="923330"/>
          </a:xfrm>
          <a:prstGeom prst="rect">
            <a:avLst/>
          </a:prstGeom>
          <a:noFill/>
        </p:spPr>
        <p:txBody>
          <a:bodyPr wrap="square">
            <a:spAutoFit/>
          </a:bodyPr>
          <a:lstStyle/>
          <a:p>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）如果用钢直尺直接去测量零件的直径尺寸</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轴径或孔径</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，则测量精度更差。其原因是：除了钢直尺本身的读数误差比较大以外，还由于钢直尺无法正好放在零件直径的正确位置。所以，零件直径尺寸的测量，也可以利用钢直尺和内外卡钳配合起来进行。</a:t>
            </a:r>
            <a:endParaRPr lang="zh-CN" altLang="en-US" kern="100" dirty="0">
              <a:latin typeface="+mn-ea"/>
              <a:cs typeface="Times New Roman" panose="02020603050405020304" pitchFamily="18" charset="0"/>
            </a:endParaRPr>
          </a:p>
        </p:txBody>
      </p:sp>
      <p:sp>
        <p:nvSpPr>
          <p:cNvPr id="19" name="Rectangle 5">
            <a:extLst>
              <a:ext uri="{FF2B5EF4-FFF2-40B4-BE49-F238E27FC236}">
                <a16:creationId xmlns:a16="http://schemas.microsoft.com/office/drawing/2014/main" xmlns="" id="{68E32657-ECF1-40D4-B052-F62D8780F1B3}"/>
              </a:ext>
            </a:extLst>
          </p:cNvPr>
          <p:cNvSpPr>
            <a:spLocks noChangeArrowheads="1"/>
          </p:cNvSpPr>
          <p:nvPr/>
        </p:nvSpPr>
        <p:spPr bwMode="auto">
          <a:xfrm>
            <a:off x="4368067" y="3570059"/>
            <a:ext cx="297389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chemeClr val="tx1"/>
                </a:solidFill>
                <a:effectLst/>
                <a:latin typeface="+mn-ea"/>
                <a:cs typeface="Times New Roman" panose="02020603050405020304" pitchFamily="18" charset="0"/>
              </a:rPr>
              <a:t>图</a:t>
            </a:r>
            <a:r>
              <a:rPr kumimoji="0" lang="en-US" altLang="zh-CN" b="0" i="0" u="none" strike="noStrike" cap="none" normalizeH="0" baseline="0" dirty="0">
                <a:ln>
                  <a:noFill/>
                </a:ln>
                <a:solidFill>
                  <a:schemeClr val="tx1"/>
                </a:solidFill>
                <a:effectLst/>
                <a:latin typeface="+mn-ea"/>
                <a:cs typeface="Times New Roman" panose="02020603050405020304" pitchFamily="18" charset="0"/>
              </a:rPr>
              <a:t>2-2-50 150 mm</a:t>
            </a:r>
            <a:r>
              <a:rPr kumimoji="0" lang="zh-CN" altLang="en-US" b="0" i="0" u="none" strike="noStrike" cap="none" normalizeH="0" baseline="0" dirty="0">
                <a:ln>
                  <a:noFill/>
                </a:ln>
                <a:solidFill>
                  <a:schemeClr val="tx1"/>
                </a:solidFill>
                <a:effectLst/>
                <a:latin typeface="+mn-ea"/>
                <a:cs typeface="Times New Roman" panose="02020603050405020304" pitchFamily="18" charset="0"/>
              </a:rPr>
              <a:t>钢直尺</a:t>
            </a:r>
            <a:endParaRPr kumimoji="0" lang="zh-CN" altLang="en-US" b="0" i="0" u="none" strike="noStrike" cap="none" normalizeH="0" baseline="0" dirty="0">
              <a:ln>
                <a:noFill/>
              </a:ln>
              <a:solidFill>
                <a:schemeClr val="tx1"/>
              </a:solidFill>
              <a:effectLst/>
              <a:latin typeface="+mn-ea"/>
            </a:endParaRPr>
          </a:p>
        </p:txBody>
      </p:sp>
      <p:sp>
        <p:nvSpPr>
          <p:cNvPr id="18" name="文本框 15">
            <a:extLst>
              <a:ext uri="{FF2B5EF4-FFF2-40B4-BE49-F238E27FC236}">
                <a16:creationId xmlns:a16="http://schemas.microsoft.com/office/drawing/2014/main" xmlns="" id="{207076AF-F2FD-4800-9FAC-852E8EF3CFFE}"/>
              </a:ext>
            </a:extLst>
          </p:cNvPr>
          <p:cNvSpPr txBox="1"/>
          <p:nvPr/>
        </p:nvSpPr>
        <p:spPr>
          <a:xfrm>
            <a:off x="338967" y="797609"/>
            <a:ext cx="6094428" cy="553998"/>
          </a:xfrm>
          <a:prstGeom prst="rect">
            <a:avLst/>
          </a:prstGeom>
          <a:noFill/>
        </p:spPr>
        <p:txBody>
          <a:bodyPr wrap="square">
            <a:spAutoFit/>
          </a:bodyPr>
          <a:lstStyle/>
          <a:p>
            <a:pPr indent="532800">
              <a:lnSpc>
                <a:spcPct val="150000"/>
              </a:lnSpc>
            </a:pPr>
            <a:r>
              <a:rPr lang="en-US" altLang="zh-CN" sz="2000" b="1" dirty="0" smtClean="0">
                <a:solidFill>
                  <a:schemeClr val="accent2">
                    <a:lumMod val="50000"/>
                  </a:schemeClr>
                </a:solidFill>
                <a:latin typeface="微软雅黑" pitchFamily="34" charset="-122"/>
                <a:ea typeface="微软雅黑" pitchFamily="34" charset="-122"/>
              </a:rPr>
              <a:t>2.1 </a:t>
            </a:r>
            <a:r>
              <a:rPr lang="zh-CN" altLang="zh-CN" sz="2000" b="1" dirty="0" smtClean="0">
                <a:solidFill>
                  <a:schemeClr val="accent2">
                    <a:lumMod val="50000"/>
                  </a:schemeClr>
                </a:solidFill>
                <a:latin typeface="微软雅黑" pitchFamily="34" charset="-122"/>
                <a:ea typeface="微软雅黑" pitchFamily="34" charset="-122"/>
              </a:rPr>
              <a:t> </a:t>
            </a:r>
            <a:r>
              <a:rPr lang="zh-CN" altLang="zh-CN" sz="2000" b="1" dirty="0">
                <a:solidFill>
                  <a:schemeClr val="accent2">
                    <a:lumMod val="50000"/>
                  </a:schemeClr>
                </a:solidFill>
                <a:latin typeface="微软雅黑" pitchFamily="34" charset="-122"/>
                <a:ea typeface="微软雅黑" pitchFamily="34" charset="-122"/>
              </a:rPr>
              <a:t>钢尺的使用方法</a:t>
            </a:r>
          </a:p>
        </p:txBody>
      </p:sp>
      <p:sp>
        <p:nvSpPr>
          <p:cNvPr id="20"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459280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7" name="文本框 16">
            <a:extLst>
              <a:ext uri="{FF2B5EF4-FFF2-40B4-BE49-F238E27FC236}">
                <a16:creationId xmlns:a16="http://schemas.microsoft.com/office/drawing/2014/main" xmlns="" id="{19DBB390-251B-4615-81B1-AC0086011320}"/>
              </a:ext>
            </a:extLst>
          </p:cNvPr>
          <p:cNvSpPr txBox="1"/>
          <p:nvPr/>
        </p:nvSpPr>
        <p:spPr>
          <a:xfrm>
            <a:off x="915375" y="1351607"/>
            <a:ext cx="6094428" cy="507831"/>
          </a:xfrm>
          <a:prstGeom prst="rect">
            <a:avLst/>
          </a:prstGeom>
          <a:noFill/>
        </p:spPr>
        <p:txBody>
          <a:bodyPr wrap="square">
            <a:spAutoFit/>
          </a:bodyPr>
          <a:lstStyle>
            <a:defPPr>
              <a:defRPr lang="zh-CN"/>
            </a:defPPr>
            <a:lvl1pPr indent="0">
              <a:lnSpc>
                <a:spcPct val="150000"/>
              </a:lnSpc>
              <a:defRPr b="1">
                <a:solidFill>
                  <a:schemeClr val="accent2">
                    <a:lumMod val="50000"/>
                  </a:schemeClr>
                </a:solidFill>
                <a:latin typeface="微软雅黑" pitchFamily="34" charset="-122"/>
                <a:ea typeface="微软雅黑" pitchFamily="34" charset="-122"/>
              </a:defRPr>
            </a:lvl1pPr>
          </a:lstStyle>
          <a:p>
            <a:r>
              <a:rPr lang="en-US" altLang="zh-CN" dirty="0" smtClean="0"/>
              <a:t>2.1.3</a:t>
            </a:r>
            <a:r>
              <a:rPr lang="zh-CN" altLang="zh-CN" dirty="0"/>
              <a:t>钢卷尺操作方法</a:t>
            </a:r>
          </a:p>
        </p:txBody>
      </p:sp>
      <p:sp>
        <p:nvSpPr>
          <p:cNvPr id="2" name="Rectangle 1">
            <a:extLst>
              <a:ext uri="{FF2B5EF4-FFF2-40B4-BE49-F238E27FC236}">
                <a16:creationId xmlns:a16="http://schemas.microsoft.com/office/drawing/2014/main" xmlns="" id="{D06AC71A-AF63-429F-B61E-4881969E5EA6}"/>
              </a:ext>
            </a:extLst>
          </p:cNvPr>
          <p:cNvSpPr>
            <a:spLocks noChangeArrowheads="1"/>
          </p:cNvSpPr>
          <p:nvPr/>
        </p:nvSpPr>
        <p:spPr bwMode="auto">
          <a:xfrm>
            <a:off x="605508" y="1849159"/>
            <a:ext cx="1030415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266700" eaLnBrk="0" fontAlgn="base" hangingPunct="0">
              <a:spcBef>
                <a:spcPct val="0"/>
              </a:spcBef>
              <a:spcAft>
                <a:spcPct val="0"/>
              </a:spcAft>
            </a:pPr>
            <a:r>
              <a:rPr lang="zh-CN" altLang="zh-CN" kern="100" dirty="0">
                <a:latin typeface="+mn-ea"/>
                <a:cs typeface="Times New Roman" panose="02020603050405020304" pitchFamily="18" charset="0"/>
              </a:rPr>
              <a:t>钢卷尺主要用途是测量较长工件的尺寸或距离。如：线路距离、线槽、线管长度等。</a:t>
            </a:r>
          </a:p>
        </p:txBody>
      </p:sp>
      <p:sp>
        <p:nvSpPr>
          <p:cNvPr id="20" name="文本框 19">
            <a:extLst>
              <a:ext uri="{FF2B5EF4-FFF2-40B4-BE49-F238E27FC236}">
                <a16:creationId xmlns:a16="http://schemas.microsoft.com/office/drawing/2014/main" xmlns="" id="{6234737D-1BCC-439B-A12E-E7A6149AA29D}"/>
              </a:ext>
            </a:extLst>
          </p:cNvPr>
          <p:cNvSpPr txBox="1"/>
          <p:nvPr/>
        </p:nvSpPr>
        <p:spPr>
          <a:xfrm>
            <a:off x="490493" y="2481619"/>
            <a:ext cx="11151063" cy="3298339"/>
          </a:xfrm>
          <a:prstGeom prst="rect">
            <a:avLst/>
          </a:prstGeom>
          <a:noFill/>
        </p:spPr>
        <p:txBody>
          <a:bodyPr wrap="square">
            <a:spAutoFit/>
          </a:bodyPr>
          <a:lstStyle/>
          <a:p>
            <a:pPr indent="457200" algn="just">
              <a:lnSpc>
                <a:spcPts val="2500"/>
              </a:lnSpc>
            </a:pPr>
            <a:r>
              <a:rPr lang="zh-CN" altLang="zh-CN" sz="2000" b="1" kern="100" dirty="0">
                <a:effectLst/>
                <a:latin typeface="+mn-ea"/>
                <a:cs typeface="Times New Roman" panose="02020603050405020304" pitchFamily="18" charset="0"/>
              </a:rPr>
              <a:t>使用前：</a:t>
            </a:r>
            <a:endParaRPr lang="zh-CN" altLang="zh-CN" sz="1800" kern="100" dirty="0">
              <a:effectLst/>
              <a:latin typeface="+mn-ea"/>
              <a:cs typeface="Times New Roman" panose="02020603050405020304" pitchFamily="18" charset="0"/>
            </a:endParaRPr>
          </a:p>
          <a:p>
            <a:pPr indent="457200" algn="just">
              <a:lnSpc>
                <a:spcPts val="2500"/>
              </a:lnSpc>
            </a:pPr>
            <a:r>
              <a:rPr lang="zh-CN" altLang="zh-CN" sz="1800" kern="100" dirty="0">
                <a:effectLst/>
                <a:latin typeface="+mn-ea"/>
                <a:cs typeface="Times New Roman" panose="02020603050405020304" pitchFamily="18" charset="0"/>
              </a:rPr>
              <a:t>根据所要测量尺寸的精度和范围选择合格的卷尺，保证所用卷尺是合格的</a:t>
            </a:r>
            <a:r>
              <a:rPr lang="en-US" altLang="zh-CN" sz="1800" kern="100" dirty="0">
                <a:effectLst/>
                <a:latin typeface="+mn-ea"/>
                <a:cs typeface="Times New Roman" panose="02020603050405020304" pitchFamily="18" charset="0"/>
              </a:rPr>
              <a:t>-</a:t>
            </a:r>
            <a:r>
              <a:rPr lang="zh-CN" altLang="zh-CN" sz="1800" kern="100" dirty="0">
                <a:effectLst/>
                <a:latin typeface="+mn-ea"/>
                <a:cs typeface="Times New Roman" panose="02020603050405020304" pitchFamily="18" charset="0"/>
              </a:rPr>
              <a:t>带合格标识。</a:t>
            </a:r>
          </a:p>
          <a:p>
            <a:pPr indent="457200" algn="just">
              <a:lnSpc>
                <a:spcPts val="2500"/>
              </a:lnSpc>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1</a:t>
            </a:r>
            <a:r>
              <a:rPr lang="zh-CN" altLang="zh-CN" sz="1800" kern="100" dirty="0">
                <a:effectLst/>
                <a:latin typeface="+mn-ea"/>
                <a:cs typeface="Times New Roman" panose="02020603050405020304" pitchFamily="18" charset="0"/>
              </a:rPr>
              <a:t>）外观</a:t>
            </a:r>
          </a:p>
          <a:p>
            <a:pPr indent="457200" algn="just">
              <a:lnSpc>
                <a:spcPts val="2500"/>
              </a:lnSpc>
            </a:pP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2</a:t>
            </a:r>
            <a:r>
              <a:rPr lang="zh-CN" altLang="zh-CN" sz="1800" kern="100" dirty="0">
                <a:effectLst/>
                <a:latin typeface="+mn-ea"/>
                <a:cs typeface="Times New Roman" panose="02020603050405020304" pitchFamily="18" charset="0"/>
              </a:rPr>
              <a:t>）合格标签（盒子表面或者尺子本身上</a:t>
            </a:r>
            <a:r>
              <a:rPr lang="zh-CN" altLang="zh-CN" sz="1800" kern="100" dirty="0" smtClean="0">
                <a:effectLst/>
                <a:latin typeface="+mn-ea"/>
                <a:cs typeface="Times New Roman" panose="02020603050405020304" pitchFamily="18" charset="0"/>
              </a:rPr>
              <a:t>）</a:t>
            </a:r>
            <a:endParaRPr lang="en-US" altLang="zh-CN" sz="1800" kern="100" dirty="0" smtClean="0">
              <a:effectLst/>
              <a:latin typeface="+mn-ea"/>
              <a:cs typeface="Times New Roman" panose="02020603050405020304" pitchFamily="18" charset="0"/>
            </a:endParaRPr>
          </a:p>
          <a:p>
            <a:pPr indent="457200" algn="just">
              <a:lnSpc>
                <a:spcPts val="2500"/>
              </a:lnSpc>
            </a:pPr>
            <a:r>
              <a:rPr lang="zh-CN" altLang="zh-CN" sz="1800" kern="100" dirty="0" smtClean="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3</a:t>
            </a:r>
            <a:r>
              <a:rPr lang="zh-CN" altLang="zh-CN" sz="1800" kern="100" dirty="0">
                <a:effectLst/>
                <a:latin typeface="+mn-ea"/>
                <a:cs typeface="Times New Roman" panose="02020603050405020304" pitchFamily="18" charset="0"/>
              </a:rPr>
              <a:t>）拉开看头部是否损坏及对零</a:t>
            </a:r>
            <a:r>
              <a:rPr lang="zh-CN" altLang="zh-CN" sz="1800" kern="100" dirty="0" smtClean="0">
                <a:effectLst/>
                <a:latin typeface="+mn-ea"/>
                <a:cs typeface="Times New Roman" panose="02020603050405020304" pitchFamily="18" charset="0"/>
              </a:rPr>
              <a:t>状况</a:t>
            </a:r>
            <a:endParaRPr lang="en-US" altLang="zh-CN" kern="100" dirty="0">
              <a:latin typeface="+mn-ea"/>
              <a:cs typeface="Times New Roman" panose="02020603050405020304" pitchFamily="18" charset="0"/>
            </a:endParaRPr>
          </a:p>
          <a:p>
            <a:pPr indent="457200" algn="just">
              <a:lnSpc>
                <a:spcPts val="2500"/>
              </a:lnSpc>
            </a:pPr>
            <a:r>
              <a:rPr lang="zh-CN" altLang="zh-CN" sz="2000" b="1" kern="100" dirty="0" smtClean="0">
                <a:effectLst/>
                <a:latin typeface="+mn-ea"/>
                <a:cs typeface="Times New Roman" panose="02020603050405020304" pitchFamily="18" charset="0"/>
              </a:rPr>
              <a:t>使用</a:t>
            </a:r>
            <a:r>
              <a:rPr lang="zh-CN" altLang="zh-CN" sz="2000" b="1" kern="100" dirty="0">
                <a:effectLst/>
                <a:latin typeface="+mn-ea"/>
                <a:cs typeface="Times New Roman" panose="02020603050405020304" pitchFamily="18" charset="0"/>
              </a:rPr>
              <a:t>注意事项</a:t>
            </a:r>
            <a:r>
              <a:rPr lang="zh-CN" altLang="zh-CN" sz="2000" b="1" kern="100" dirty="0" smtClean="0">
                <a:effectLst/>
                <a:latin typeface="+mn-ea"/>
                <a:cs typeface="Times New Roman" panose="02020603050405020304" pitchFamily="18" charset="0"/>
              </a:rPr>
              <a:t>：</a:t>
            </a:r>
            <a:r>
              <a:rPr lang="zh-CN" altLang="zh-CN" sz="1800" kern="100" dirty="0" smtClean="0">
                <a:effectLst/>
                <a:latin typeface="+mn-ea"/>
                <a:cs typeface="Times New Roman" panose="02020603050405020304" pitchFamily="18" charset="0"/>
              </a:rPr>
              <a:t>钢</a:t>
            </a:r>
            <a:r>
              <a:rPr lang="zh-CN" altLang="zh-CN" sz="1800" kern="100" dirty="0">
                <a:effectLst/>
                <a:latin typeface="+mn-ea"/>
                <a:cs typeface="Times New Roman" panose="02020603050405020304" pitchFamily="18" charset="0"/>
              </a:rPr>
              <a:t>卷尺的尺带一般镀铬、镍或其他涂料，所以要保持清洁，测量时不要使其与被测表面磨擦，以防划伤。使用卷尺时，拉出尺带不得用力过猛，而应徐徐拉出，用毕也应让它徐徐退回。对于制动式卷尺，应先按下制动按钮，然后徐徐拉出尺带，用毕后按下制动按钮，尺带自动收卷。尺带只能卷，不能折。不允许将卷尺入在潮湿和有酸类气体的地方，以防锈蚀。为了便于夜间或无光处使用，有的钢卷尺的尺带的线纹面上涂有发光物质，在黑暗中能发光，使人能看清楚线纹和数字，在使用中应注意保护涂膜。</a:t>
            </a:r>
          </a:p>
        </p:txBody>
      </p:sp>
      <p:sp>
        <p:nvSpPr>
          <p:cNvPr id="15" name="文本框 15">
            <a:extLst>
              <a:ext uri="{FF2B5EF4-FFF2-40B4-BE49-F238E27FC236}">
                <a16:creationId xmlns:a16="http://schemas.microsoft.com/office/drawing/2014/main" xmlns="" id="{207076AF-F2FD-4800-9FAC-852E8EF3CFFE}"/>
              </a:ext>
            </a:extLst>
          </p:cNvPr>
          <p:cNvSpPr txBox="1"/>
          <p:nvPr/>
        </p:nvSpPr>
        <p:spPr>
          <a:xfrm>
            <a:off x="338967" y="797609"/>
            <a:ext cx="6094428" cy="553998"/>
          </a:xfrm>
          <a:prstGeom prst="rect">
            <a:avLst/>
          </a:prstGeom>
          <a:noFill/>
        </p:spPr>
        <p:txBody>
          <a:bodyPr wrap="square">
            <a:spAutoFit/>
          </a:bodyPr>
          <a:lstStyle/>
          <a:p>
            <a:pPr indent="532800">
              <a:lnSpc>
                <a:spcPct val="150000"/>
              </a:lnSpc>
            </a:pPr>
            <a:r>
              <a:rPr lang="en-US" altLang="zh-CN" sz="2000" b="1" dirty="0" smtClean="0">
                <a:solidFill>
                  <a:schemeClr val="accent2">
                    <a:lumMod val="50000"/>
                  </a:schemeClr>
                </a:solidFill>
                <a:latin typeface="微软雅黑" pitchFamily="34" charset="-122"/>
                <a:ea typeface="微软雅黑" pitchFamily="34" charset="-122"/>
              </a:rPr>
              <a:t>2.1 </a:t>
            </a:r>
            <a:r>
              <a:rPr lang="zh-CN" altLang="zh-CN" sz="2000" b="1" dirty="0" smtClean="0">
                <a:solidFill>
                  <a:schemeClr val="accent2">
                    <a:lumMod val="50000"/>
                  </a:schemeClr>
                </a:solidFill>
                <a:latin typeface="微软雅黑" pitchFamily="34" charset="-122"/>
                <a:ea typeface="微软雅黑" pitchFamily="34" charset="-122"/>
              </a:rPr>
              <a:t> </a:t>
            </a:r>
            <a:r>
              <a:rPr lang="zh-CN" altLang="zh-CN" sz="2000" b="1" dirty="0">
                <a:solidFill>
                  <a:schemeClr val="accent2">
                    <a:lumMod val="50000"/>
                  </a:schemeClr>
                </a:solidFill>
                <a:latin typeface="微软雅黑" pitchFamily="34" charset="-122"/>
                <a:ea typeface="微软雅黑" pitchFamily="34" charset="-122"/>
              </a:rPr>
              <a:t>钢尺的使用方法</a:t>
            </a:r>
          </a:p>
        </p:txBody>
      </p:sp>
      <p:sp>
        <p:nvSpPr>
          <p:cNvPr id="18"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722267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7" name="文本框 16">
            <a:extLst>
              <a:ext uri="{FF2B5EF4-FFF2-40B4-BE49-F238E27FC236}">
                <a16:creationId xmlns:a16="http://schemas.microsoft.com/office/drawing/2014/main" xmlns="" id="{19DBB390-251B-4615-81B1-AC0086011320}"/>
              </a:ext>
            </a:extLst>
          </p:cNvPr>
          <p:cNvSpPr txBox="1"/>
          <p:nvPr/>
        </p:nvSpPr>
        <p:spPr>
          <a:xfrm>
            <a:off x="915375" y="1351607"/>
            <a:ext cx="6094428" cy="507831"/>
          </a:xfrm>
          <a:prstGeom prst="rect">
            <a:avLst/>
          </a:prstGeom>
          <a:noFill/>
        </p:spPr>
        <p:txBody>
          <a:bodyPr wrap="square">
            <a:spAutoFit/>
          </a:bodyPr>
          <a:lstStyle>
            <a:defPPr>
              <a:defRPr lang="zh-CN"/>
            </a:defPPr>
            <a:lvl1pPr indent="0">
              <a:lnSpc>
                <a:spcPct val="150000"/>
              </a:lnSpc>
              <a:defRPr b="1">
                <a:solidFill>
                  <a:schemeClr val="accent2">
                    <a:lumMod val="50000"/>
                  </a:schemeClr>
                </a:solidFill>
                <a:latin typeface="微软雅黑" pitchFamily="34" charset="-122"/>
                <a:ea typeface="微软雅黑" pitchFamily="34" charset="-122"/>
              </a:defRPr>
            </a:lvl1pPr>
          </a:lstStyle>
          <a:p>
            <a:r>
              <a:rPr lang="en-US" altLang="zh-CN" dirty="0" smtClean="0"/>
              <a:t>2.1.3</a:t>
            </a:r>
            <a:r>
              <a:rPr lang="zh-CN" altLang="zh-CN" dirty="0"/>
              <a:t>钢卷尺操作方法</a:t>
            </a:r>
          </a:p>
        </p:txBody>
      </p:sp>
      <p:sp>
        <p:nvSpPr>
          <p:cNvPr id="15" name="文本框 15">
            <a:extLst>
              <a:ext uri="{FF2B5EF4-FFF2-40B4-BE49-F238E27FC236}">
                <a16:creationId xmlns:a16="http://schemas.microsoft.com/office/drawing/2014/main" xmlns="" id="{207076AF-F2FD-4800-9FAC-852E8EF3CFFE}"/>
              </a:ext>
            </a:extLst>
          </p:cNvPr>
          <p:cNvSpPr txBox="1"/>
          <p:nvPr/>
        </p:nvSpPr>
        <p:spPr>
          <a:xfrm>
            <a:off x="338967" y="797609"/>
            <a:ext cx="6094428" cy="553998"/>
          </a:xfrm>
          <a:prstGeom prst="rect">
            <a:avLst/>
          </a:prstGeom>
          <a:noFill/>
        </p:spPr>
        <p:txBody>
          <a:bodyPr wrap="square">
            <a:spAutoFit/>
          </a:bodyPr>
          <a:lstStyle/>
          <a:p>
            <a:pPr indent="532800">
              <a:lnSpc>
                <a:spcPct val="150000"/>
              </a:lnSpc>
            </a:pPr>
            <a:r>
              <a:rPr lang="en-US" altLang="zh-CN" sz="2000" b="1" dirty="0" smtClean="0">
                <a:solidFill>
                  <a:schemeClr val="accent2">
                    <a:lumMod val="50000"/>
                  </a:schemeClr>
                </a:solidFill>
                <a:latin typeface="微软雅黑" pitchFamily="34" charset="-122"/>
                <a:ea typeface="微软雅黑" pitchFamily="34" charset="-122"/>
              </a:rPr>
              <a:t>2.1 </a:t>
            </a:r>
            <a:r>
              <a:rPr lang="zh-CN" altLang="zh-CN" sz="2000" b="1" dirty="0" smtClean="0">
                <a:solidFill>
                  <a:schemeClr val="accent2">
                    <a:lumMod val="50000"/>
                  </a:schemeClr>
                </a:solidFill>
                <a:latin typeface="微软雅黑" pitchFamily="34" charset="-122"/>
                <a:ea typeface="微软雅黑" pitchFamily="34" charset="-122"/>
              </a:rPr>
              <a:t> </a:t>
            </a:r>
            <a:r>
              <a:rPr lang="zh-CN" altLang="zh-CN" sz="2000" b="1" dirty="0">
                <a:solidFill>
                  <a:schemeClr val="accent2">
                    <a:lumMod val="50000"/>
                  </a:schemeClr>
                </a:solidFill>
                <a:latin typeface="微软雅黑" pitchFamily="34" charset="-122"/>
                <a:ea typeface="微软雅黑" pitchFamily="34" charset="-122"/>
              </a:rPr>
              <a:t>钢尺的使用方法</a:t>
            </a:r>
          </a:p>
        </p:txBody>
      </p:sp>
      <p:sp>
        <p:nvSpPr>
          <p:cNvPr id="11" name="矩形 10"/>
          <p:cNvSpPr/>
          <p:nvPr/>
        </p:nvSpPr>
        <p:spPr>
          <a:xfrm>
            <a:off x="739296" y="1859438"/>
            <a:ext cx="11359547" cy="4616648"/>
          </a:xfrm>
          <a:prstGeom prst="rect">
            <a:avLst/>
          </a:prstGeom>
        </p:spPr>
        <p:txBody>
          <a:bodyPr wrap="square">
            <a:spAutoFit/>
          </a:bodyPr>
          <a:lstStyle/>
          <a:p>
            <a:pPr indent="457200"/>
            <a:r>
              <a:rPr lang="zh-CN" altLang="zh-CN" sz="1600" b="1" dirty="0">
                <a:latin typeface="+mn-ea"/>
              </a:rPr>
              <a:t>使用方法及读数：</a:t>
            </a:r>
            <a:endParaRPr lang="zh-CN" altLang="zh-CN" sz="1600" dirty="0">
              <a:latin typeface="+mn-ea"/>
            </a:endParaRPr>
          </a:p>
          <a:p>
            <a:pPr indent="457200"/>
            <a:r>
              <a:rPr lang="zh-CN" altLang="zh-CN" sz="1600" dirty="0">
                <a:latin typeface="+mn-ea"/>
              </a:rPr>
              <a:t>一手压下卷尺上的按钮</a:t>
            </a:r>
            <a:r>
              <a:rPr lang="en-US" altLang="zh-CN" sz="1600" dirty="0">
                <a:latin typeface="+mn-ea"/>
              </a:rPr>
              <a:t>,</a:t>
            </a:r>
            <a:r>
              <a:rPr lang="zh-CN" altLang="zh-CN" sz="1600" dirty="0">
                <a:latin typeface="+mn-ea"/>
              </a:rPr>
              <a:t>一手拉住卷尺的头</a:t>
            </a:r>
            <a:r>
              <a:rPr lang="en-US" altLang="zh-CN" sz="1600" dirty="0">
                <a:latin typeface="+mn-ea"/>
              </a:rPr>
              <a:t>,</a:t>
            </a:r>
            <a:r>
              <a:rPr lang="zh-CN" altLang="zh-CN" sz="1600" dirty="0">
                <a:latin typeface="+mn-ea"/>
              </a:rPr>
              <a:t>就能拉出来测量了。</a:t>
            </a:r>
          </a:p>
          <a:p>
            <a:pPr indent="457200"/>
            <a:r>
              <a:rPr lang="zh-CN" altLang="zh-CN" sz="1600" b="1" dirty="0">
                <a:latin typeface="+mn-ea"/>
              </a:rPr>
              <a:t>（</a:t>
            </a:r>
            <a:r>
              <a:rPr lang="en-US" altLang="zh-CN" sz="1600" b="1" dirty="0">
                <a:latin typeface="+mn-ea"/>
              </a:rPr>
              <a:t>1</a:t>
            </a:r>
            <a:r>
              <a:rPr lang="zh-CN" altLang="zh-CN" sz="1600" b="1" dirty="0">
                <a:latin typeface="+mn-ea"/>
              </a:rPr>
              <a:t>）直接读数法</a:t>
            </a:r>
            <a:endParaRPr lang="zh-CN" altLang="zh-CN" sz="1600" dirty="0">
              <a:latin typeface="+mn-ea"/>
            </a:endParaRPr>
          </a:p>
          <a:p>
            <a:pPr indent="457200"/>
            <a:r>
              <a:rPr lang="zh-CN" altLang="zh-CN" sz="1600" dirty="0">
                <a:latin typeface="+mn-ea"/>
              </a:rPr>
              <a:t>测量时钢卷尺零刻度对准测量起始点，施以适当拉力，直接读取测量终止点所对应的尺上刻度。</a:t>
            </a:r>
          </a:p>
          <a:p>
            <a:pPr indent="457200"/>
            <a:r>
              <a:rPr lang="zh-CN" altLang="zh-CN" sz="1600" b="1" dirty="0">
                <a:latin typeface="+mn-ea"/>
              </a:rPr>
              <a:t>（</a:t>
            </a:r>
            <a:r>
              <a:rPr lang="en-US" altLang="zh-CN" sz="1600" b="1" dirty="0">
                <a:latin typeface="+mn-ea"/>
              </a:rPr>
              <a:t>2</a:t>
            </a:r>
            <a:r>
              <a:rPr lang="zh-CN" altLang="zh-CN" sz="1600" b="1" dirty="0">
                <a:latin typeface="+mn-ea"/>
              </a:rPr>
              <a:t>）间接读数法</a:t>
            </a:r>
            <a:endParaRPr lang="zh-CN" altLang="zh-CN" sz="1600" dirty="0">
              <a:latin typeface="+mn-ea"/>
            </a:endParaRPr>
          </a:p>
          <a:p>
            <a:pPr indent="457200"/>
            <a:r>
              <a:rPr lang="zh-CN" altLang="zh-CN" sz="1600" dirty="0">
                <a:latin typeface="+mn-ea"/>
              </a:rPr>
              <a:t>在一些无法直接使用钢卷尺的部位，可以用钢尺或直角尺，使零刻度对准测量点，尺身与测量方向一致；用钢卷尺量取到钢尺或直角尺上某一整刻度的距离，余长用读数法量出。</a:t>
            </a:r>
          </a:p>
          <a:p>
            <a:pPr indent="457200"/>
            <a:r>
              <a:rPr lang="zh-CN" altLang="zh-CN" sz="1600" b="1" dirty="0">
                <a:latin typeface="+mn-ea"/>
              </a:rPr>
              <a:t>（</a:t>
            </a:r>
            <a:r>
              <a:rPr lang="en-US" altLang="zh-CN" sz="1600" b="1" dirty="0">
                <a:latin typeface="+mn-ea"/>
              </a:rPr>
              <a:t>3</a:t>
            </a:r>
            <a:r>
              <a:rPr lang="zh-CN" altLang="zh-CN" sz="1600" b="1" dirty="0">
                <a:latin typeface="+mn-ea"/>
              </a:rPr>
              <a:t>）钢卷尺测量中的几种误差</a:t>
            </a:r>
            <a:endParaRPr lang="zh-CN" altLang="zh-CN" sz="1600" dirty="0">
              <a:latin typeface="+mn-ea"/>
            </a:endParaRPr>
          </a:p>
          <a:p>
            <a:pPr indent="457200"/>
            <a:r>
              <a:rPr lang="zh-CN" altLang="zh-CN" sz="1600" dirty="0">
                <a:latin typeface="+mn-ea"/>
              </a:rPr>
              <a:t>钢卷尺的使用中，产生误差的主要原因有下列几种：</a:t>
            </a:r>
          </a:p>
          <a:p>
            <a:pPr indent="457200"/>
            <a:r>
              <a:rPr lang="en-US" altLang="zh-CN" sz="1600" dirty="0">
                <a:latin typeface="+mn-ea"/>
              </a:rPr>
              <a:t>a. </a:t>
            </a:r>
            <a:r>
              <a:rPr lang="zh-CN" altLang="zh-CN" sz="1600" dirty="0">
                <a:latin typeface="+mn-ea"/>
              </a:rPr>
              <a:t>温度变化的误差</a:t>
            </a:r>
          </a:p>
          <a:p>
            <a:pPr indent="457200"/>
            <a:r>
              <a:rPr lang="zh-CN" altLang="zh-CN" sz="1600" dirty="0">
                <a:latin typeface="+mn-ea"/>
              </a:rPr>
              <a:t>一般钢卷尺的热膨胀系数为</a:t>
            </a:r>
            <a:r>
              <a:rPr lang="en-US" altLang="zh-CN" sz="1600" dirty="0">
                <a:latin typeface="+mn-ea"/>
              </a:rPr>
              <a:t>α=1.25x10-5,</a:t>
            </a:r>
            <a:r>
              <a:rPr lang="zh-CN" altLang="zh-CN" sz="1600" dirty="0">
                <a:latin typeface="+mn-ea"/>
              </a:rPr>
              <a:t>对每米每度温差变化仅八万分之一，但相同的钢卷尺在温差较大的环境下还是会产生较大的长度变化，影响测量结果。温度变化的误差在尺长方程式中已考虑了。</a:t>
            </a:r>
          </a:p>
          <a:p>
            <a:pPr indent="457200"/>
            <a:r>
              <a:rPr lang="en-US" altLang="zh-CN" sz="1600" dirty="0">
                <a:latin typeface="+mn-ea"/>
              </a:rPr>
              <a:t>b. </a:t>
            </a:r>
            <a:r>
              <a:rPr lang="zh-CN" altLang="zh-CN" sz="1600" dirty="0">
                <a:latin typeface="+mn-ea"/>
              </a:rPr>
              <a:t>拉力误差</a:t>
            </a:r>
          </a:p>
          <a:p>
            <a:pPr indent="457200"/>
            <a:r>
              <a:rPr lang="zh-CN" altLang="zh-CN" sz="1600" dirty="0">
                <a:latin typeface="+mn-ea"/>
              </a:rPr>
              <a:t>拉力大小会影响钢尺的长度，在测量时如果不用弹簧称衡量拉力，会产生误差。钢的弹性模量</a:t>
            </a:r>
            <a:r>
              <a:rPr lang="en-US" altLang="zh-CN" sz="1600" dirty="0">
                <a:latin typeface="+mn-ea"/>
              </a:rPr>
              <a:t>E=2X106 KG/CM2</a:t>
            </a:r>
            <a:r>
              <a:rPr lang="zh-CN" altLang="zh-CN" sz="1600" dirty="0">
                <a:latin typeface="+mn-ea"/>
              </a:rPr>
              <a:t>，根据胡克定律，</a:t>
            </a:r>
            <a:r>
              <a:rPr lang="en-US" altLang="zh-CN" sz="1600" dirty="0">
                <a:latin typeface="+mn-ea"/>
              </a:rPr>
              <a:t>30</a:t>
            </a:r>
            <a:r>
              <a:rPr lang="zh-CN" altLang="zh-CN" sz="1600" dirty="0">
                <a:latin typeface="+mn-ea"/>
              </a:rPr>
              <a:t>米的尺长在</a:t>
            </a:r>
            <a:r>
              <a:rPr lang="en-US" altLang="zh-CN" sz="1600" dirty="0">
                <a:latin typeface="+mn-ea"/>
              </a:rPr>
              <a:t>±5 </a:t>
            </a:r>
            <a:r>
              <a:rPr lang="zh-CN" altLang="zh-CN" sz="1600" dirty="0">
                <a:latin typeface="+mn-ea"/>
              </a:rPr>
              <a:t>公斤拉力误差时会产生</a:t>
            </a:r>
            <a:r>
              <a:rPr lang="en-US" altLang="zh-CN" sz="1600" dirty="0">
                <a:latin typeface="+mn-ea"/>
              </a:rPr>
              <a:t>±1.8</a:t>
            </a:r>
            <a:r>
              <a:rPr lang="zh-CN" altLang="zh-CN" sz="1600" dirty="0">
                <a:latin typeface="+mn-ea"/>
              </a:rPr>
              <a:t>毫米的长度误差。</a:t>
            </a:r>
          </a:p>
          <a:p>
            <a:pPr indent="457200"/>
            <a:r>
              <a:rPr lang="en-US" altLang="zh-CN" sz="1600" dirty="0">
                <a:latin typeface="+mn-ea"/>
              </a:rPr>
              <a:t>c.</a:t>
            </a:r>
            <a:r>
              <a:rPr lang="zh-CN" altLang="zh-CN" sz="1600" dirty="0">
                <a:latin typeface="+mn-ea"/>
              </a:rPr>
              <a:t>钢尺不水平的误差</a:t>
            </a:r>
          </a:p>
          <a:p>
            <a:pPr indent="457200"/>
            <a:r>
              <a:rPr lang="zh-CN" altLang="zh-CN" sz="1600" dirty="0">
                <a:latin typeface="+mn-ea"/>
              </a:rPr>
              <a:t>测量水平距离时钢卷尺应尽量保持水平，否则会产生距离增长的误差。对于</a:t>
            </a:r>
            <a:r>
              <a:rPr lang="en-US" altLang="zh-CN" sz="1600" dirty="0">
                <a:latin typeface="+mn-ea"/>
              </a:rPr>
              <a:t>30</a:t>
            </a:r>
            <a:r>
              <a:rPr lang="zh-CN" altLang="zh-CN" sz="1600" dirty="0">
                <a:latin typeface="+mn-ea"/>
              </a:rPr>
              <a:t>米的尺长，尺的两端高差达</a:t>
            </a:r>
            <a:r>
              <a:rPr lang="en-US" altLang="zh-CN" sz="1600" dirty="0">
                <a:latin typeface="+mn-ea"/>
              </a:rPr>
              <a:t>0.4</a:t>
            </a:r>
            <a:r>
              <a:rPr lang="zh-CN" altLang="zh-CN" sz="1600" dirty="0">
                <a:latin typeface="+mn-ea"/>
              </a:rPr>
              <a:t>米时会产生约</a:t>
            </a:r>
            <a:r>
              <a:rPr lang="en-US" altLang="zh-CN" sz="1600" dirty="0">
                <a:latin typeface="+mn-ea"/>
              </a:rPr>
              <a:t>2.6</a:t>
            </a:r>
            <a:r>
              <a:rPr lang="zh-CN" altLang="zh-CN" sz="1600" dirty="0">
                <a:latin typeface="+mn-ea"/>
              </a:rPr>
              <a:t>毫米的误差，相对误差为</a:t>
            </a:r>
            <a:r>
              <a:rPr lang="en-US" altLang="zh-CN" sz="1600" dirty="0">
                <a:latin typeface="+mn-ea"/>
              </a:rPr>
              <a:t>1/11200</a:t>
            </a:r>
            <a:r>
              <a:rPr lang="zh-CN" altLang="zh-CN" sz="1600" dirty="0">
                <a:latin typeface="+mn-ea"/>
              </a:rPr>
              <a:t>。</a:t>
            </a:r>
            <a:endParaRPr lang="zh-CN" altLang="en-US" sz="1600" dirty="0">
              <a:latin typeface="+mn-ea"/>
            </a:endParaRPr>
          </a:p>
        </p:txBody>
      </p:sp>
      <p:sp>
        <p:nvSpPr>
          <p:cNvPr id="16"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623796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a16="http://schemas.microsoft.com/office/drawing/2014/main" xmlns="" id="{207076AF-F2FD-4800-9FAC-852E8EF3CFFE}"/>
              </a:ext>
            </a:extLst>
          </p:cNvPr>
          <p:cNvSpPr txBox="1"/>
          <p:nvPr/>
        </p:nvSpPr>
        <p:spPr>
          <a:xfrm>
            <a:off x="915375" y="713317"/>
            <a:ext cx="6094428" cy="553998"/>
          </a:xfrm>
          <a:prstGeom prst="rect">
            <a:avLst/>
          </a:prstGeom>
          <a:noFill/>
        </p:spPr>
        <p:txBody>
          <a:bodyPr wrap="square">
            <a:spAutoFit/>
          </a:bodyPr>
          <a:lstStyle/>
          <a:p>
            <a:pPr>
              <a:lnSpc>
                <a:spcPct val="150000"/>
              </a:lnSpc>
            </a:pPr>
            <a:r>
              <a:rPr lang="en-US" altLang="zh-CN" sz="2000" b="1" dirty="0" smtClean="0">
                <a:solidFill>
                  <a:schemeClr val="accent2">
                    <a:lumMod val="50000"/>
                  </a:schemeClr>
                </a:solidFill>
                <a:latin typeface="微软雅黑" pitchFamily="34" charset="-122"/>
                <a:ea typeface="微软雅黑" pitchFamily="34" charset="-122"/>
              </a:rPr>
              <a:t>2.2 </a:t>
            </a:r>
            <a:r>
              <a:rPr lang="zh-CN" altLang="zh-CN" sz="2000" b="1" dirty="0" smtClean="0">
                <a:solidFill>
                  <a:schemeClr val="accent2">
                    <a:lumMod val="50000"/>
                  </a:schemeClr>
                </a:solidFill>
                <a:latin typeface="微软雅黑" pitchFamily="34" charset="-122"/>
                <a:ea typeface="微软雅黑" pitchFamily="34" charset="-122"/>
              </a:rPr>
              <a:t>游标卡尺</a:t>
            </a:r>
            <a:r>
              <a:rPr lang="zh-CN" altLang="zh-CN" sz="2000" b="1" dirty="0">
                <a:solidFill>
                  <a:schemeClr val="accent2">
                    <a:lumMod val="50000"/>
                  </a:schemeClr>
                </a:solidFill>
                <a:latin typeface="微软雅黑" pitchFamily="34" charset="-122"/>
                <a:ea typeface="微软雅黑" pitchFamily="34" charset="-122"/>
              </a:rPr>
              <a:t>的使用方法</a:t>
            </a:r>
          </a:p>
        </p:txBody>
      </p:sp>
      <p:sp>
        <p:nvSpPr>
          <p:cNvPr id="18" name="文本框 17">
            <a:extLst>
              <a:ext uri="{FF2B5EF4-FFF2-40B4-BE49-F238E27FC236}">
                <a16:creationId xmlns:a16="http://schemas.microsoft.com/office/drawing/2014/main" xmlns="" id="{5F7055A5-254A-47D6-BC32-4CA36E2F7F1C}"/>
              </a:ext>
            </a:extLst>
          </p:cNvPr>
          <p:cNvSpPr txBox="1"/>
          <p:nvPr/>
        </p:nvSpPr>
        <p:spPr>
          <a:xfrm>
            <a:off x="707988" y="1336467"/>
            <a:ext cx="10091716" cy="348813"/>
          </a:xfrm>
          <a:prstGeom prst="rect">
            <a:avLst/>
          </a:prstGeom>
          <a:noFill/>
        </p:spPr>
        <p:txBody>
          <a:bodyPr wrap="square">
            <a:spAutoFit/>
          </a:bodyPr>
          <a:lstStyle/>
          <a:p>
            <a:pPr indent="266700" algn="just">
              <a:lnSpc>
                <a:spcPts val="2000"/>
              </a:lnSpc>
              <a:spcAft>
                <a:spcPts val="600"/>
              </a:spcAft>
            </a:pPr>
            <a:r>
              <a:rPr lang="en-US" altLang="zh-CN" kern="100" dirty="0">
                <a:latin typeface="+mn-ea"/>
                <a:cs typeface="Times New Roman" panose="02020603050405020304" pitchFamily="18" charset="0"/>
              </a:rPr>
              <a:t>0~200mm</a:t>
            </a:r>
            <a:r>
              <a:rPr lang="zh-CN" altLang="zh-CN" kern="100" dirty="0">
                <a:latin typeface="+mn-ea"/>
                <a:cs typeface="Times New Roman" panose="02020603050405020304" pitchFamily="18" charset="0"/>
              </a:rPr>
              <a:t>以下规格的卡尺具有测量外径、内径、深度三种功能，如图</a:t>
            </a:r>
            <a:r>
              <a:rPr lang="en-US" altLang="zh-CN" kern="100" dirty="0">
                <a:latin typeface="+mn-ea"/>
                <a:cs typeface="Times New Roman" panose="02020603050405020304" pitchFamily="18" charset="0"/>
              </a:rPr>
              <a:t>2-2-51</a:t>
            </a:r>
            <a:r>
              <a:rPr lang="zh-CN" altLang="zh-CN" kern="100" dirty="0">
                <a:latin typeface="+mn-ea"/>
                <a:cs typeface="Times New Roman" panose="02020603050405020304" pitchFamily="18" charset="0"/>
              </a:rPr>
              <a:t>所示：</a:t>
            </a:r>
          </a:p>
        </p:txBody>
      </p:sp>
      <p:pic>
        <p:nvPicPr>
          <p:cNvPr id="19" name="图片 18">
            <a:extLst>
              <a:ext uri="{FF2B5EF4-FFF2-40B4-BE49-F238E27FC236}">
                <a16:creationId xmlns:a16="http://schemas.microsoft.com/office/drawing/2014/main" xmlns="" id="{A0699866-196F-4000-92F0-D5F7DB4386E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718939" y="2218915"/>
            <a:ext cx="4962525" cy="1205865"/>
          </a:xfrm>
          <a:prstGeom prst="rect">
            <a:avLst/>
          </a:prstGeom>
        </p:spPr>
      </p:pic>
      <p:pic>
        <p:nvPicPr>
          <p:cNvPr id="20" name="图片 19">
            <a:extLst>
              <a:ext uri="{FF2B5EF4-FFF2-40B4-BE49-F238E27FC236}">
                <a16:creationId xmlns:a16="http://schemas.microsoft.com/office/drawing/2014/main" xmlns="" id="{9B200627-96B1-472F-9814-D03990BD475F}"/>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6367396" y="2298411"/>
            <a:ext cx="4962525" cy="1205866"/>
          </a:xfrm>
          <a:prstGeom prst="rect">
            <a:avLst/>
          </a:prstGeom>
        </p:spPr>
      </p:pic>
      <p:pic>
        <p:nvPicPr>
          <p:cNvPr id="21" name="图片 20">
            <a:extLst>
              <a:ext uri="{FF2B5EF4-FFF2-40B4-BE49-F238E27FC236}">
                <a16:creationId xmlns:a16="http://schemas.microsoft.com/office/drawing/2014/main" xmlns="" id="{7AE6A4D4-0109-4DC8-A265-DC2DA3F756A8}"/>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3386181" y="4607312"/>
            <a:ext cx="4962524" cy="1205866"/>
          </a:xfrm>
          <a:prstGeom prst="rect">
            <a:avLst/>
          </a:prstGeom>
        </p:spPr>
      </p:pic>
      <p:sp>
        <p:nvSpPr>
          <p:cNvPr id="22" name="文本框 21">
            <a:extLst>
              <a:ext uri="{FF2B5EF4-FFF2-40B4-BE49-F238E27FC236}">
                <a16:creationId xmlns:a16="http://schemas.microsoft.com/office/drawing/2014/main" xmlns="" id="{29A619B9-1EF0-4B03-A919-9BA86FC4F7C9}"/>
              </a:ext>
            </a:extLst>
          </p:cNvPr>
          <p:cNvSpPr txBox="1"/>
          <p:nvPr/>
        </p:nvSpPr>
        <p:spPr>
          <a:xfrm>
            <a:off x="2497743" y="4068642"/>
            <a:ext cx="6653718" cy="369332"/>
          </a:xfrm>
          <a:prstGeom prst="rect">
            <a:avLst/>
          </a:prstGeom>
          <a:noFill/>
        </p:spPr>
        <p:txBody>
          <a:bodyPr wrap="square">
            <a:spAutoFit/>
          </a:bodyPr>
          <a:lstStyle/>
          <a:p>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）测量外径</a:t>
            </a:r>
            <a:endParaRPr lang="zh-CN" altLang="en-US" kern="100" dirty="0">
              <a:latin typeface="+mn-ea"/>
              <a:cs typeface="Times New Roman" panose="02020603050405020304" pitchFamily="18" charset="0"/>
            </a:endParaRPr>
          </a:p>
        </p:txBody>
      </p:sp>
      <p:sp>
        <p:nvSpPr>
          <p:cNvPr id="25" name="文本框 24">
            <a:extLst>
              <a:ext uri="{FF2B5EF4-FFF2-40B4-BE49-F238E27FC236}">
                <a16:creationId xmlns:a16="http://schemas.microsoft.com/office/drawing/2014/main" xmlns="" id="{C2102379-8612-4550-A505-E5EF053C4C32}"/>
              </a:ext>
            </a:extLst>
          </p:cNvPr>
          <p:cNvSpPr txBox="1"/>
          <p:nvPr/>
        </p:nvSpPr>
        <p:spPr>
          <a:xfrm>
            <a:off x="8046721" y="4072386"/>
            <a:ext cx="6653718" cy="369332"/>
          </a:xfrm>
          <a:prstGeom prst="rect">
            <a:avLst/>
          </a:prstGeom>
          <a:noFill/>
        </p:spPr>
        <p:txBody>
          <a:bodyPr wrap="square">
            <a:spAutoFit/>
          </a:bodyPr>
          <a:lstStyle/>
          <a:p>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）测量内径</a:t>
            </a:r>
            <a:endParaRPr lang="zh-CN" altLang="en-US" kern="100" dirty="0">
              <a:latin typeface="+mn-ea"/>
              <a:cs typeface="Times New Roman" panose="02020603050405020304" pitchFamily="18" charset="0"/>
            </a:endParaRPr>
          </a:p>
        </p:txBody>
      </p:sp>
      <p:sp>
        <p:nvSpPr>
          <p:cNvPr id="27" name="文本框 26">
            <a:extLst>
              <a:ext uri="{FF2B5EF4-FFF2-40B4-BE49-F238E27FC236}">
                <a16:creationId xmlns:a16="http://schemas.microsoft.com/office/drawing/2014/main" xmlns="" id="{7EC0B52F-E805-4504-941A-D2642A06EB18}"/>
              </a:ext>
            </a:extLst>
          </p:cNvPr>
          <p:cNvSpPr txBox="1"/>
          <p:nvPr/>
        </p:nvSpPr>
        <p:spPr>
          <a:xfrm>
            <a:off x="1727171" y="6022005"/>
            <a:ext cx="7908586" cy="369332"/>
          </a:xfrm>
          <a:prstGeom prst="rect">
            <a:avLst/>
          </a:prstGeom>
          <a:noFill/>
        </p:spPr>
        <p:txBody>
          <a:bodyPr wrap="square">
            <a:spAutoFit/>
          </a:bodyPr>
          <a:lstStyle/>
          <a:p>
            <a:pPr algn="ctr">
              <a:spcBef>
                <a:spcPts val="600"/>
              </a:spcBef>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）测量深度</a:t>
            </a:r>
          </a:p>
        </p:txBody>
      </p:sp>
      <p:sp>
        <p:nvSpPr>
          <p:cNvPr id="23"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6246351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2552700"/>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0A4E986E-0FED-4EE3-BB27-545867A330C7}"/>
              </a:ext>
            </a:extLst>
          </p:cNvPr>
          <p:cNvGrpSpPr/>
          <p:nvPr/>
        </p:nvGrpSpPr>
        <p:grpSpPr>
          <a:xfrm>
            <a:off x="1743075" y="2615139"/>
            <a:ext cx="1114425" cy="1114425"/>
            <a:chOff x="1924050" y="2615139"/>
            <a:chExt cx="1114425" cy="1114425"/>
          </a:xfrm>
        </p:grpSpPr>
        <p:sp>
          <p:nvSpPr>
            <p:cNvPr id="6" name="椭圆 5">
              <a:extLst>
                <a:ext uri="{FF2B5EF4-FFF2-40B4-BE49-F238E27FC236}">
                  <a16:creationId xmlns:a16="http://schemas.microsoft.com/office/drawing/2014/main" xmlns=""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a16="http://schemas.microsoft.com/office/drawing/2014/main" xmlns=""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grpSp>
        <p:nvGrpSpPr>
          <p:cNvPr id="46" name="Group 15">
            <a:extLst>
              <a:ext uri="{FF2B5EF4-FFF2-40B4-BE49-F238E27FC236}">
                <a16:creationId xmlns:a16="http://schemas.microsoft.com/office/drawing/2014/main" xmlns="" id="{3214EE2C-77FA-40C5-BA62-F292EBEE0588}"/>
              </a:ext>
            </a:extLst>
          </p:cNvPr>
          <p:cNvGrpSpPr/>
          <p:nvPr/>
        </p:nvGrpSpPr>
        <p:grpSpPr>
          <a:xfrm>
            <a:off x="3276600" y="2615139"/>
            <a:ext cx="1114425" cy="1114425"/>
            <a:chOff x="1924050" y="2615139"/>
            <a:chExt cx="1114425" cy="1114425"/>
          </a:xfrm>
        </p:grpSpPr>
        <p:sp>
          <p:nvSpPr>
            <p:cNvPr id="47" name="椭圆 46">
              <a:extLst>
                <a:ext uri="{FF2B5EF4-FFF2-40B4-BE49-F238E27FC236}">
                  <a16:creationId xmlns:a16="http://schemas.microsoft.com/office/drawing/2014/main" xmlns="" id="{929BB826-B810-42A1-AC8C-8D810DFCBD10}"/>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iconfont-1187-868386">
              <a:extLst>
                <a:ext uri="{FF2B5EF4-FFF2-40B4-BE49-F238E27FC236}">
                  <a16:creationId xmlns:a16="http://schemas.microsoft.com/office/drawing/2014/main" xmlns="" id="{86290BBA-07EA-43FB-97BB-94587F65DD17}"/>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Group 18">
            <a:extLst>
              <a:ext uri="{FF2B5EF4-FFF2-40B4-BE49-F238E27FC236}">
                <a16:creationId xmlns:a16="http://schemas.microsoft.com/office/drawing/2014/main" xmlns="" id="{25EA26D0-3C3B-4FDD-AC91-9320B9629D7E}"/>
              </a:ext>
            </a:extLst>
          </p:cNvPr>
          <p:cNvGrpSpPr/>
          <p:nvPr/>
        </p:nvGrpSpPr>
        <p:grpSpPr>
          <a:xfrm>
            <a:off x="4810125" y="2615139"/>
            <a:ext cx="1114425" cy="1114425"/>
            <a:chOff x="1924050" y="2615139"/>
            <a:chExt cx="1114425" cy="1114425"/>
          </a:xfrm>
        </p:grpSpPr>
        <p:sp>
          <p:nvSpPr>
            <p:cNvPr id="35" name="椭圆 34">
              <a:extLst>
                <a:ext uri="{FF2B5EF4-FFF2-40B4-BE49-F238E27FC236}">
                  <a16:creationId xmlns:a16="http://schemas.microsoft.com/office/drawing/2014/main" xmlns="" id="{A3477B58-E541-49DC-8658-D86027B08FF8}"/>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iconfont-1187-868386">
              <a:extLst>
                <a:ext uri="{FF2B5EF4-FFF2-40B4-BE49-F238E27FC236}">
                  <a16:creationId xmlns:a16="http://schemas.microsoft.com/office/drawing/2014/main" xmlns="" id="{7CB29D89-8CA0-4989-9BAB-CEC962E3BD6A}"/>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grpSp>
        <p:nvGrpSpPr>
          <p:cNvPr id="37" name="Group 21">
            <a:extLst>
              <a:ext uri="{FF2B5EF4-FFF2-40B4-BE49-F238E27FC236}">
                <a16:creationId xmlns:a16="http://schemas.microsoft.com/office/drawing/2014/main" xmlns="" id="{813AA9D6-4C95-490D-A873-76828BF93825}"/>
              </a:ext>
            </a:extLst>
          </p:cNvPr>
          <p:cNvGrpSpPr/>
          <p:nvPr/>
        </p:nvGrpSpPr>
        <p:grpSpPr>
          <a:xfrm>
            <a:off x="6343650" y="2615139"/>
            <a:ext cx="1114425" cy="1114425"/>
            <a:chOff x="1924050" y="2615139"/>
            <a:chExt cx="1114425" cy="1114425"/>
          </a:xfrm>
        </p:grpSpPr>
        <p:sp>
          <p:nvSpPr>
            <p:cNvPr id="38" name="椭圆 37">
              <a:extLst>
                <a:ext uri="{FF2B5EF4-FFF2-40B4-BE49-F238E27FC236}">
                  <a16:creationId xmlns:a16="http://schemas.microsoft.com/office/drawing/2014/main" xmlns="" id="{279FD75C-9F89-41EB-874D-00AA0DDDDCE5}"/>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iconfont-1187-868386">
              <a:extLst>
                <a:ext uri="{FF2B5EF4-FFF2-40B4-BE49-F238E27FC236}">
                  <a16:creationId xmlns:a16="http://schemas.microsoft.com/office/drawing/2014/main" xmlns="" id="{C3503D33-92D0-4469-8892-8F902B1C9AA3}"/>
                </a:ext>
              </a:extLst>
            </p:cNvPr>
            <p:cNvSpPr>
              <a:spLocks noChangeAspect="1"/>
            </p:cNvSpPr>
            <p:nvPr/>
          </p:nvSpPr>
          <p:spPr bwMode="auto">
            <a:xfrm>
              <a:off x="2195469" y="2892204"/>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chemeClr val="bg1"/>
            </a:solidFill>
            <a:ln>
              <a:noFill/>
            </a:ln>
          </p:spPr>
          <p:txBody>
            <a:bodyPr/>
            <a:lstStyle/>
            <a:p>
              <a:endParaRPr lang="zh-CN" altLang="en-US"/>
            </a:p>
          </p:txBody>
        </p:sp>
      </p:grpSp>
      <p:grpSp>
        <p:nvGrpSpPr>
          <p:cNvPr id="40" name="Group 24">
            <a:extLst>
              <a:ext uri="{FF2B5EF4-FFF2-40B4-BE49-F238E27FC236}">
                <a16:creationId xmlns:a16="http://schemas.microsoft.com/office/drawing/2014/main" xmlns="" id="{4DE359A2-E054-43A0-9145-5D229FD41F1B}"/>
              </a:ext>
            </a:extLst>
          </p:cNvPr>
          <p:cNvGrpSpPr/>
          <p:nvPr/>
        </p:nvGrpSpPr>
        <p:grpSpPr>
          <a:xfrm>
            <a:off x="7877175" y="2615139"/>
            <a:ext cx="1114425" cy="1114425"/>
            <a:chOff x="1924050" y="2615139"/>
            <a:chExt cx="1114425" cy="1114425"/>
          </a:xfrm>
        </p:grpSpPr>
        <p:sp>
          <p:nvSpPr>
            <p:cNvPr id="41" name="椭圆 40">
              <a:extLst>
                <a:ext uri="{FF2B5EF4-FFF2-40B4-BE49-F238E27FC236}">
                  <a16:creationId xmlns:a16="http://schemas.microsoft.com/office/drawing/2014/main" xmlns="" id="{86144B2D-A63B-4F1A-9915-6C5289AB1C9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iconfont-1187-868386">
              <a:extLst>
                <a:ext uri="{FF2B5EF4-FFF2-40B4-BE49-F238E27FC236}">
                  <a16:creationId xmlns:a16="http://schemas.microsoft.com/office/drawing/2014/main" xmlns="" id="{F7DE6156-D031-4558-99A3-E42C2189B269}"/>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grpSp>
        <p:nvGrpSpPr>
          <p:cNvPr id="43" name="Group 27">
            <a:extLst>
              <a:ext uri="{FF2B5EF4-FFF2-40B4-BE49-F238E27FC236}">
                <a16:creationId xmlns:a16="http://schemas.microsoft.com/office/drawing/2014/main" xmlns="" id="{F12A2273-FCAA-4516-A441-CAE67152E1AC}"/>
              </a:ext>
            </a:extLst>
          </p:cNvPr>
          <p:cNvGrpSpPr/>
          <p:nvPr/>
        </p:nvGrpSpPr>
        <p:grpSpPr>
          <a:xfrm>
            <a:off x="9410700" y="2615139"/>
            <a:ext cx="1114425" cy="1114425"/>
            <a:chOff x="1924050" y="2615139"/>
            <a:chExt cx="1114425" cy="1114425"/>
          </a:xfrm>
        </p:grpSpPr>
        <p:sp>
          <p:nvSpPr>
            <p:cNvPr id="44" name="椭圆 43">
              <a:extLst>
                <a:ext uri="{FF2B5EF4-FFF2-40B4-BE49-F238E27FC236}">
                  <a16:creationId xmlns:a16="http://schemas.microsoft.com/office/drawing/2014/main" xmlns="" id="{F8392ED2-C923-45BC-BAB3-FFD4C5CD9EB9}"/>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iconfont-1187-868386">
              <a:extLst>
                <a:ext uri="{FF2B5EF4-FFF2-40B4-BE49-F238E27FC236}">
                  <a16:creationId xmlns:a16="http://schemas.microsoft.com/office/drawing/2014/main" xmlns="" id="{5A1ED895-7453-40B7-B3F9-215B2FDF3C0A}"/>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8" name="文本框 7">
            <a:extLst>
              <a:ext uri="{FF2B5EF4-FFF2-40B4-BE49-F238E27FC236}">
                <a16:creationId xmlns:a16="http://schemas.microsoft.com/office/drawing/2014/main" xmlns="" id="{9B37B2AC-0F49-4C39-ACF6-2521A2804C53}"/>
              </a:ext>
            </a:extLst>
          </p:cNvPr>
          <p:cNvSpPr txBox="1"/>
          <p:nvPr/>
        </p:nvSpPr>
        <p:spPr>
          <a:xfrm>
            <a:off x="2219325" y="1176864"/>
            <a:ext cx="825867" cy="861774"/>
          </a:xfrm>
          <a:prstGeom prst="rect">
            <a:avLst/>
          </a:prstGeom>
          <a:noFill/>
        </p:spPr>
        <p:txBody>
          <a:bodyPr wrap="none" rtlCol="0">
            <a:spAutoFit/>
          </a:bodyPr>
          <a:lstStyle/>
          <a:p>
            <a:r>
              <a:rPr lang="zh-CN" altLang="en-US" sz="5000" b="1" dirty="0">
                <a:solidFill>
                  <a:schemeClr val="bg1"/>
                </a:solidFill>
                <a:latin typeface="微软雅黑" panose="020B0503020204020204" pitchFamily="34" charset="-122"/>
                <a:ea typeface="微软雅黑" panose="020B0503020204020204" pitchFamily="34" charset="-122"/>
              </a:rPr>
              <a:t>目</a:t>
            </a:r>
          </a:p>
        </p:txBody>
      </p:sp>
      <p:sp>
        <p:nvSpPr>
          <p:cNvPr id="49" name="矩形 48">
            <a:extLst>
              <a:ext uri="{FF2B5EF4-FFF2-40B4-BE49-F238E27FC236}">
                <a16:creationId xmlns:a16="http://schemas.microsoft.com/office/drawing/2014/main" xmlns="" id="{50D6397C-76A2-4E1F-8D65-855412818951}"/>
              </a:ext>
            </a:extLst>
          </p:cNvPr>
          <p:cNvSpPr/>
          <p:nvPr/>
        </p:nvSpPr>
        <p:spPr>
          <a:xfrm>
            <a:off x="3045192" y="1248232"/>
            <a:ext cx="498108"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录</a:t>
            </a:r>
            <a:endParaRPr lang="zh-CN" altLang="en-US" sz="2400" dirty="0"/>
          </a:p>
        </p:txBody>
      </p:sp>
      <p:sp>
        <p:nvSpPr>
          <p:cNvPr id="50" name="矩形 49">
            <a:extLst>
              <a:ext uri="{FF2B5EF4-FFF2-40B4-BE49-F238E27FC236}">
                <a16:creationId xmlns:a16="http://schemas.microsoft.com/office/drawing/2014/main" xmlns="" id="{F09CEC37-F015-4B1F-BB86-25F522F4BFB6}"/>
              </a:ext>
            </a:extLst>
          </p:cNvPr>
          <p:cNvSpPr/>
          <p:nvPr/>
        </p:nvSpPr>
        <p:spPr>
          <a:xfrm>
            <a:off x="3045192" y="1577887"/>
            <a:ext cx="1903004" cy="461665"/>
          </a:xfrm>
          <a:prstGeom prst="rect">
            <a:avLst/>
          </a:prstGeom>
        </p:spPr>
        <p:txBody>
          <a:bodyPr wrap="square">
            <a:spAutoFit/>
          </a:bodyPr>
          <a:lstStyle/>
          <a:p>
            <a:r>
              <a:rPr lang="en-US" altLang="zh-CN" sz="2400" b="1" dirty="0">
                <a:solidFill>
                  <a:schemeClr val="bg1"/>
                </a:solidFill>
              </a:rPr>
              <a:t>CONTENTS</a:t>
            </a:r>
            <a:endParaRPr lang="zh-CN" altLang="en-US" sz="2400" b="1" dirty="0">
              <a:solidFill>
                <a:schemeClr val="bg1"/>
              </a:solidFill>
            </a:endParaRPr>
          </a:p>
        </p:txBody>
      </p:sp>
      <p:sp>
        <p:nvSpPr>
          <p:cNvPr id="51" name="矩形 50">
            <a:extLst>
              <a:ext uri="{FF2B5EF4-FFF2-40B4-BE49-F238E27FC236}">
                <a16:creationId xmlns:a16="http://schemas.microsoft.com/office/drawing/2014/main" xmlns="" id="{67E5A54E-AA75-4714-BFD4-C43AB94C252C}"/>
              </a:ext>
            </a:extLst>
          </p:cNvPr>
          <p:cNvSpPr/>
          <p:nvPr/>
        </p:nvSpPr>
        <p:spPr>
          <a:xfrm>
            <a:off x="1657348" y="38623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情境导入</a:t>
            </a:r>
          </a:p>
        </p:txBody>
      </p:sp>
      <p:sp>
        <p:nvSpPr>
          <p:cNvPr id="52" name="矩形 51">
            <a:extLst>
              <a:ext uri="{FF2B5EF4-FFF2-40B4-BE49-F238E27FC236}">
                <a16:creationId xmlns:a16="http://schemas.microsoft.com/office/drawing/2014/main" xmlns="" id="{29ACC798-BE4B-454A-9E7A-F88CA7855263}"/>
              </a:ext>
            </a:extLst>
          </p:cNvPr>
          <p:cNvSpPr/>
          <p:nvPr/>
        </p:nvSpPr>
        <p:spPr>
          <a:xfrm>
            <a:off x="3174629" y="38570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学习要求</a:t>
            </a:r>
          </a:p>
        </p:txBody>
      </p:sp>
      <p:sp>
        <p:nvSpPr>
          <p:cNvPr id="53" name="矩形 52">
            <a:extLst>
              <a:ext uri="{FF2B5EF4-FFF2-40B4-BE49-F238E27FC236}">
                <a16:creationId xmlns:a16="http://schemas.microsoft.com/office/drawing/2014/main" xmlns="" id="{81521D21-FB65-4C71-AD8C-5FA5A550B397}"/>
              </a:ext>
            </a:extLst>
          </p:cNvPr>
          <p:cNvSpPr/>
          <p:nvPr/>
        </p:nvSpPr>
        <p:spPr>
          <a:xfrm>
            <a:off x="4701435" y="38517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理论知识</a:t>
            </a:r>
          </a:p>
        </p:txBody>
      </p:sp>
      <p:sp>
        <p:nvSpPr>
          <p:cNvPr id="54" name="矩形 53">
            <a:extLst>
              <a:ext uri="{FF2B5EF4-FFF2-40B4-BE49-F238E27FC236}">
                <a16:creationId xmlns:a16="http://schemas.microsoft.com/office/drawing/2014/main" xmlns="" id="{60C930F1-6849-4689-98C2-B6BAD3E2EFD3}"/>
              </a:ext>
            </a:extLst>
          </p:cNvPr>
          <p:cNvSpPr/>
          <p:nvPr/>
        </p:nvSpPr>
        <p:spPr>
          <a:xfrm>
            <a:off x="6237766" y="38464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实践技能</a:t>
            </a:r>
          </a:p>
        </p:txBody>
      </p:sp>
      <p:sp>
        <p:nvSpPr>
          <p:cNvPr id="55" name="矩形 54">
            <a:extLst>
              <a:ext uri="{FF2B5EF4-FFF2-40B4-BE49-F238E27FC236}">
                <a16:creationId xmlns:a16="http://schemas.microsoft.com/office/drawing/2014/main" xmlns="" id="{01B07A56-94F3-401A-96E9-2ACC8D919F12}"/>
              </a:ext>
            </a:extLst>
          </p:cNvPr>
          <p:cNvSpPr/>
          <p:nvPr/>
        </p:nvSpPr>
        <p:spPr>
          <a:xfrm>
            <a:off x="7774097" y="38411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学习小结</a:t>
            </a:r>
          </a:p>
        </p:txBody>
      </p:sp>
      <p:sp>
        <p:nvSpPr>
          <p:cNvPr id="56" name="矩形 55">
            <a:extLst>
              <a:ext uri="{FF2B5EF4-FFF2-40B4-BE49-F238E27FC236}">
                <a16:creationId xmlns:a16="http://schemas.microsoft.com/office/drawing/2014/main" xmlns="" id="{06861D51-5216-4F73-887B-E0E4C6915DB0}"/>
              </a:ext>
            </a:extLst>
          </p:cNvPr>
          <p:cNvSpPr/>
          <p:nvPr/>
        </p:nvSpPr>
        <p:spPr>
          <a:xfrm>
            <a:off x="9310428" y="3835807"/>
            <a:ext cx="1323976"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自主学习</a:t>
            </a:r>
          </a:p>
        </p:txBody>
      </p:sp>
      <p:sp>
        <p:nvSpPr>
          <p:cNvPr id="32" name="矩形 31">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893840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a16="http://schemas.microsoft.com/office/drawing/2014/main" xmlns="" id="{207076AF-F2FD-4800-9FAC-852E8EF3CFFE}"/>
              </a:ext>
            </a:extLst>
          </p:cNvPr>
          <p:cNvSpPr txBox="1"/>
          <p:nvPr/>
        </p:nvSpPr>
        <p:spPr>
          <a:xfrm>
            <a:off x="915375" y="713317"/>
            <a:ext cx="6094428" cy="553998"/>
          </a:xfrm>
          <a:prstGeom prst="rect">
            <a:avLst/>
          </a:prstGeom>
          <a:noFill/>
        </p:spPr>
        <p:txBody>
          <a:bodyPr wrap="square">
            <a:spAutoFit/>
          </a:bodyPr>
          <a:lstStyle/>
          <a:p>
            <a:pPr>
              <a:lnSpc>
                <a:spcPct val="150000"/>
              </a:lnSpc>
            </a:pPr>
            <a:r>
              <a:rPr lang="en-US" altLang="zh-CN" sz="2000" b="1" dirty="0" smtClean="0">
                <a:solidFill>
                  <a:schemeClr val="accent2">
                    <a:lumMod val="50000"/>
                  </a:schemeClr>
                </a:solidFill>
                <a:latin typeface="微软雅黑" pitchFamily="34" charset="-122"/>
                <a:ea typeface="微软雅黑" pitchFamily="34" charset="-122"/>
              </a:rPr>
              <a:t>2.2 </a:t>
            </a:r>
            <a:r>
              <a:rPr lang="zh-CN" altLang="zh-CN" sz="2000" b="1" dirty="0" smtClean="0">
                <a:solidFill>
                  <a:schemeClr val="accent2">
                    <a:lumMod val="50000"/>
                  </a:schemeClr>
                </a:solidFill>
                <a:latin typeface="微软雅黑" pitchFamily="34" charset="-122"/>
                <a:ea typeface="微软雅黑" pitchFamily="34" charset="-122"/>
              </a:rPr>
              <a:t>游标卡尺</a:t>
            </a:r>
            <a:r>
              <a:rPr lang="zh-CN" altLang="zh-CN" sz="2000" b="1" dirty="0">
                <a:solidFill>
                  <a:schemeClr val="accent2">
                    <a:lumMod val="50000"/>
                  </a:schemeClr>
                </a:solidFill>
                <a:latin typeface="微软雅黑" pitchFamily="34" charset="-122"/>
                <a:ea typeface="微软雅黑" pitchFamily="34" charset="-122"/>
              </a:rPr>
              <a:t>的使用方法</a:t>
            </a:r>
          </a:p>
        </p:txBody>
      </p:sp>
      <p:sp>
        <p:nvSpPr>
          <p:cNvPr id="2" name="矩形 1"/>
          <p:cNvSpPr/>
          <p:nvPr/>
        </p:nvSpPr>
        <p:spPr>
          <a:xfrm>
            <a:off x="913802" y="1286401"/>
            <a:ext cx="10001849" cy="4770537"/>
          </a:xfrm>
          <a:prstGeom prst="rect">
            <a:avLst/>
          </a:prstGeom>
        </p:spPr>
        <p:txBody>
          <a:bodyPr wrap="square">
            <a:spAutoFit/>
          </a:bodyPr>
          <a:lstStyle/>
          <a:p>
            <a:pPr>
              <a:lnSpc>
                <a:spcPct val="150000"/>
              </a:lnSpc>
            </a:pPr>
            <a:r>
              <a:rPr lang="en-US" altLang="zh-CN" b="1" dirty="0" smtClean="0">
                <a:solidFill>
                  <a:schemeClr val="accent2">
                    <a:lumMod val="50000"/>
                  </a:schemeClr>
                </a:solidFill>
                <a:latin typeface="微软雅黑" pitchFamily="34" charset="-122"/>
                <a:ea typeface="微软雅黑" pitchFamily="34" charset="-122"/>
              </a:rPr>
              <a:t>2.2.1</a:t>
            </a:r>
            <a:r>
              <a:rPr lang="zh-CN" altLang="zh-CN" b="1" dirty="0">
                <a:solidFill>
                  <a:schemeClr val="accent2">
                    <a:lumMod val="50000"/>
                  </a:schemeClr>
                </a:solidFill>
                <a:latin typeface="微软雅黑" pitchFamily="34" charset="-122"/>
                <a:ea typeface="微软雅黑" pitchFamily="34" charset="-122"/>
              </a:rPr>
              <a:t>游标卡尺的零位校准：</a:t>
            </a:r>
          </a:p>
          <a:p>
            <a:pPr indent="457200">
              <a:lnSpc>
                <a:spcPts val="2500"/>
              </a:lnSpc>
            </a:pPr>
            <a:r>
              <a:rPr lang="zh-CN" altLang="zh-CN" dirty="0">
                <a:latin typeface="+mn-ea"/>
              </a:rPr>
              <a:t>步骤一：使用前，松开尺框上坚固螺钉，将尺框平稳拉开，用布将测量面、导向面擦干净；</a:t>
            </a:r>
          </a:p>
          <a:p>
            <a:pPr indent="457200">
              <a:lnSpc>
                <a:spcPts val="2500"/>
              </a:lnSpc>
            </a:pPr>
            <a:r>
              <a:rPr lang="zh-CN" altLang="zh-CN" dirty="0">
                <a:latin typeface="+mn-ea"/>
              </a:rPr>
              <a:t>步骤二：检查</a:t>
            </a:r>
            <a:r>
              <a:rPr lang="en-US" altLang="zh-CN" dirty="0">
                <a:latin typeface="+mn-ea"/>
              </a:rPr>
              <a:t>“</a:t>
            </a:r>
            <a:r>
              <a:rPr lang="zh-CN" altLang="zh-CN" dirty="0">
                <a:latin typeface="+mn-ea"/>
              </a:rPr>
              <a:t>零</a:t>
            </a:r>
            <a:r>
              <a:rPr lang="en-US" altLang="zh-CN" dirty="0">
                <a:latin typeface="+mn-ea"/>
              </a:rPr>
              <a:t>”</a:t>
            </a:r>
            <a:r>
              <a:rPr lang="zh-CN" altLang="zh-CN" dirty="0">
                <a:latin typeface="+mn-ea"/>
              </a:rPr>
              <a:t>位：轻推尺框，使卡尺两个量爪测量面合并，观察游标</a:t>
            </a:r>
            <a:r>
              <a:rPr lang="en-US" altLang="zh-CN" dirty="0">
                <a:latin typeface="+mn-ea"/>
              </a:rPr>
              <a:t>“</a:t>
            </a:r>
            <a:r>
              <a:rPr lang="zh-CN" altLang="zh-CN" dirty="0">
                <a:latin typeface="+mn-ea"/>
              </a:rPr>
              <a:t>零</a:t>
            </a:r>
            <a:r>
              <a:rPr lang="en-US" altLang="zh-CN" dirty="0">
                <a:latin typeface="+mn-ea"/>
              </a:rPr>
              <a:t>”</a:t>
            </a:r>
            <a:r>
              <a:rPr lang="zh-CN" altLang="zh-CN" dirty="0">
                <a:latin typeface="+mn-ea"/>
              </a:rPr>
              <a:t>刻线与尺身</a:t>
            </a:r>
            <a:r>
              <a:rPr lang="en-US" altLang="zh-CN" dirty="0">
                <a:latin typeface="+mn-ea"/>
              </a:rPr>
              <a:t>“</a:t>
            </a:r>
            <a:r>
              <a:rPr lang="zh-CN" altLang="zh-CN" dirty="0">
                <a:latin typeface="+mn-ea"/>
              </a:rPr>
              <a:t>零</a:t>
            </a:r>
            <a:r>
              <a:rPr lang="en-US" altLang="zh-CN" dirty="0">
                <a:latin typeface="+mn-ea"/>
              </a:rPr>
              <a:t>”</a:t>
            </a:r>
            <a:endParaRPr lang="zh-CN" altLang="zh-CN" dirty="0">
              <a:latin typeface="+mn-ea"/>
            </a:endParaRPr>
          </a:p>
          <a:p>
            <a:pPr indent="457200">
              <a:lnSpc>
                <a:spcPts val="2500"/>
              </a:lnSpc>
            </a:pPr>
            <a:r>
              <a:rPr lang="zh-CN" altLang="zh-CN" dirty="0">
                <a:latin typeface="+mn-ea"/>
              </a:rPr>
              <a:t>刻线应对齐，游标尾刻线与尺身相应刻线应对齐。否则，应送计量室或有关部门调整。</a:t>
            </a:r>
          </a:p>
          <a:p>
            <a:pPr>
              <a:lnSpc>
                <a:spcPct val="150000"/>
              </a:lnSpc>
            </a:pPr>
            <a:r>
              <a:rPr lang="en-US" altLang="zh-CN" b="1" dirty="0" smtClean="0">
                <a:solidFill>
                  <a:schemeClr val="accent2">
                    <a:lumMod val="50000"/>
                  </a:schemeClr>
                </a:solidFill>
                <a:latin typeface="微软雅黑" pitchFamily="34" charset="-122"/>
                <a:ea typeface="微软雅黑" pitchFamily="34" charset="-122"/>
              </a:rPr>
              <a:t>2.2.2</a:t>
            </a:r>
            <a:r>
              <a:rPr lang="zh-CN" altLang="zh-CN" b="1" dirty="0">
                <a:solidFill>
                  <a:schemeClr val="accent2">
                    <a:lumMod val="50000"/>
                  </a:schemeClr>
                </a:solidFill>
                <a:latin typeface="微软雅黑" pitchFamily="34" charset="-122"/>
                <a:ea typeface="微软雅黑" pitchFamily="34" charset="-122"/>
              </a:rPr>
              <a:t>游标卡尺的测量方法：（外径）</a:t>
            </a:r>
          </a:p>
          <a:p>
            <a:pPr indent="457200">
              <a:lnSpc>
                <a:spcPts val="2500"/>
              </a:lnSpc>
            </a:pPr>
            <a:r>
              <a:rPr lang="zh-CN" altLang="zh-CN" dirty="0">
                <a:latin typeface="+mn-ea"/>
              </a:rPr>
              <a:t>步骤一：将被测物擦干净，使用时轻拿轻放；</a:t>
            </a:r>
          </a:p>
          <a:p>
            <a:pPr indent="457200">
              <a:lnSpc>
                <a:spcPts val="2500"/>
              </a:lnSpc>
            </a:pPr>
            <a:r>
              <a:rPr lang="zh-CN" altLang="zh-CN" dirty="0">
                <a:latin typeface="+mn-ea"/>
              </a:rPr>
              <a:t>步骤二：松开千分尺的固紧镙钉，校准零位，向后移动外测量爪，使两个外测量爪之间距离略大于被测物体；</a:t>
            </a:r>
          </a:p>
          <a:p>
            <a:pPr indent="457200">
              <a:lnSpc>
                <a:spcPts val="2500"/>
              </a:lnSpc>
            </a:pPr>
            <a:r>
              <a:rPr lang="zh-CN" altLang="zh-CN" dirty="0">
                <a:latin typeface="+mn-ea"/>
              </a:rPr>
              <a:t>步骤三：一只手拿住游标卡尺的尺架，将待测物置于两个外测量爪之间，另一手向前推动活动外测量尺，至活动外测量尺与被测物接触为止。</a:t>
            </a:r>
          </a:p>
          <a:p>
            <a:pPr indent="457200">
              <a:lnSpc>
                <a:spcPts val="2500"/>
              </a:lnSpc>
            </a:pPr>
            <a:r>
              <a:rPr lang="zh-CN" altLang="zh-CN" dirty="0">
                <a:latin typeface="+mn-ea"/>
              </a:rPr>
              <a:t>步骤四：读数。</a:t>
            </a:r>
          </a:p>
          <a:p>
            <a:pPr indent="457200">
              <a:lnSpc>
                <a:spcPts val="2500"/>
              </a:lnSpc>
            </a:pPr>
            <a:r>
              <a:rPr lang="zh-CN" altLang="zh-CN" dirty="0">
                <a:latin typeface="+mn-ea"/>
              </a:rPr>
              <a:t>注意：</a:t>
            </a:r>
            <a:r>
              <a:rPr lang="en-US" altLang="zh-CN" dirty="0">
                <a:latin typeface="+mn-ea"/>
              </a:rPr>
              <a:t>1</a:t>
            </a:r>
            <a:r>
              <a:rPr lang="zh-CN" altLang="zh-CN" dirty="0">
                <a:latin typeface="+mn-ea"/>
              </a:rPr>
              <a:t>）测量内孔尺寸时，量爪应在孔的直径方向上测量。</a:t>
            </a:r>
          </a:p>
          <a:p>
            <a:pPr indent="457200">
              <a:lnSpc>
                <a:spcPts val="2500"/>
              </a:lnSpc>
            </a:pPr>
            <a:r>
              <a:rPr lang="en-US" altLang="zh-CN" dirty="0">
                <a:latin typeface="+mn-ea"/>
              </a:rPr>
              <a:t>2</a:t>
            </a:r>
            <a:r>
              <a:rPr lang="zh-CN" altLang="zh-CN" dirty="0">
                <a:latin typeface="+mn-ea"/>
              </a:rPr>
              <a:t>）测量深度尺寸时，应使深度尺杆与被测工件底面相垂直。</a:t>
            </a:r>
          </a:p>
        </p:txBody>
      </p:sp>
      <p:sp>
        <p:nvSpPr>
          <p:cNvPr id="23"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259000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a16="http://schemas.microsoft.com/office/drawing/2014/main" xmlns="" id="{207076AF-F2FD-4800-9FAC-852E8EF3CFFE}"/>
              </a:ext>
            </a:extLst>
          </p:cNvPr>
          <p:cNvSpPr txBox="1"/>
          <p:nvPr/>
        </p:nvSpPr>
        <p:spPr>
          <a:xfrm>
            <a:off x="915375" y="713317"/>
            <a:ext cx="6094428" cy="553998"/>
          </a:xfrm>
          <a:prstGeom prst="rect">
            <a:avLst/>
          </a:prstGeom>
          <a:noFill/>
        </p:spPr>
        <p:txBody>
          <a:bodyPr wrap="square">
            <a:spAutoFit/>
          </a:bodyPr>
          <a:lstStyle/>
          <a:p>
            <a:pPr>
              <a:lnSpc>
                <a:spcPct val="150000"/>
              </a:lnSpc>
            </a:pPr>
            <a:r>
              <a:rPr lang="en-US" altLang="zh-CN" sz="2000" b="1" dirty="0" smtClean="0">
                <a:solidFill>
                  <a:schemeClr val="accent2">
                    <a:lumMod val="50000"/>
                  </a:schemeClr>
                </a:solidFill>
                <a:latin typeface="微软雅黑" pitchFamily="34" charset="-122"/>
                <a:ea typeface="微软雅黑" pitchFamily="34" charset="-122"/>
              </a:rPr>
              <a:t>2.2 </a:t>
            </a:r>
            <a:r>
              <a:rPr lang="zh-CN" altLang="zh-CN" sz="2000" b="1" dirty="0" smtClean="0">
                <a:solidFill>
                  <a:schemeClr val="accent2">
                    <a:lumMod val="50000"/>
                  </a:schemeClr>
                </a:solidFill>
                <a:latin typeface="微软雅黑" pitchFamily="34" charset="-122"/>
                <a:ea typeface="微软雅黑" pitchFamily="34" charset="-122"/>
              </a:rPr>
              <a:t>游标卡尺</a:t>
            </a:r>
            <a:r>
              <a:rPr lang="zh-CN" altLang="zh-CN" sz="2000" b="1" dirty="0">
                <a:solidFill>
                  <a:schemeClr val="accent2">
                    <a:lumMod val="50000"/>
                  </a:schemeClr>
                </a:solidFill>
                <a:latin typeface="微软雅黑" pitchFamily="34" charset="-122"/>
                <a:ea typeface="微软雅黑" pitchFamily="34" charset="-122"/>
              </a:rPr>
              <a:t>的使用方法</a:t>
            </a:r>
          </a:p>
        </p:txBody>
      </p:sp>
      <p:sp>
        <p:nvSpPr>
          <p:cNvPr id="2" name="矩形 1"/>
          <p:cNvSpPr/>
          <p:nvPr/>
        </p:nvSpPr>
        <p:spPr>
          <a:xfrm>
            <a:off x="915375" y="1407325"/>
            <a:ext cx="4909228" cy="4996240"/>
          </a:xfrm>
          <a:prstGeom prst="rect">
            <a:avLst/>
          </a:prstGeom>
        </p:spPr>
        <p:txBody>
          <a:bodyPr wrap="square">
            <a:spAutoFit/>
          </a:bodyPr>
          <a:lstStyle/>
          <a:p>
            <a:pPr>
              <a:lnSpc>
                <a:spcPct val="150000"/>
              </a:lnSpc>
            </a:pPr>
            <a:r>
              <a:rPr lang="en-US" altLang="zh-CN" b="1" dirty="0" smtClean="0">
                <a:solidFill>
                  <a:schemeClr val="accent2">
                    <a:lumMod val="50000"/>
                  </a:schemeClr>
                </a:solidFill>
                <a:latin typeface="微软雅黑" pitchFamily="34" charset="-122"/>
                <a:ea typeface="微软雅黑" pitchFamily="34" charset="-122"/>
              </a:rPr>
              <a:t>2.2.3</a:t>
            </a:r>
            <a:r>
              <a:rPr lang="zh-CN" altLang="zh-CN" b="1" dirty="0">
                <a:solidFill>
                  <a:schemeClr val="accent2">
                    <a:lumMod val="50000"/>
                  </a:schemeClr>
                </a:solidFill>
                <a:latin typeface="微软雅黑" pitchFamily="34" charset="-122"/>
                <a:ea typeface="微软雅黑" pitchFamily="34" charset="-122"/>
              </a:rPr>
              <a:t>游标卡尺的读数：</a:t>
            </a:r>
          </a:p>
          <a:p>
            <a:pPr indent="457200">
              <a:lnSpc>
                <a:spcPts val="2500"/>
              </a:lnSpc>
            </a:pPr>
            <a:r>
              <a:rPr lang="zh-CN" altLang="zh-CN" dirty="0">
                <a:latin typeface="+mn-ea"/>
              </a:rPr>
              <a:t>游标卡尺的读数主要分为三步：</a:t>
            </a:r>
          </a:p>
          <a:p>
            <a:pPr indent="457200">
              <a:lnSpc>
                <a:spcPts val="2500"/>
              </a:lnSpc>
            </a:pPr>
            <a:r>
              <a:rPr lang="en-US" altLang="zh-CN" dirty="0">
                <a:latin typeface="+mn-ea"/>
              </a:rPr>
              <a:t>1</a:t>
            </a:r>
            <a:r>
              <a:rPr lang="zh-CN" altLang="zh-CN" dirty="0">
                <a:latin typeface="+mn-ea"/>
              </a:rPr>
              <a:t>）看清楚游标卡尺的分度。</a:t>
            </a:r>
            <a:r>
              <a:rPr lang="en-US" altLang="zh-CN" dirty="0">
                <a:latin typeface="+mn-ea"/>
              </a:rPr>
              <a:t>10</a:t>
            </a:r>
            <a:r>
              <a:rPr lang="zh-CN" altLang="zh-CN" dirty="0">
                <a:latin typeface="+mn-ea"/>
              </a:rPr>
              <a:t>分度的精度是</a:t>
            </a:r>
            <a:r>
              <a:rPr lang="en-US" altLang="zh-CN" dirty="0">
                <a:latin typeface="+mn-ea"/>
              </a:rPr>
              <a:t>0.1mm</a:t>
            </a:r>
            <a:r>
              <a:rPr lang="zh-CN" altLang="zh-CN" dirty="0">
                <a:latin typeface="+mn-ea"/>
              </a:rPr>
              <a:t>，</a:t>
            </a:r>
            <a:r>
              <a:rPr lang="en-US" altLang="zh-CN" dirty="0">
                <a:latin typeface="+mn-ea"/>
              </a:rPr>
              <a:t>20</a:t>
            </a:r>
            <a:r>
              <a:rPr lang="zh-CN" altLang="zh-CN" dirty="0">
                <a:latin typeface="+mn-ea"/>
              </a:rPr>
              <a:t>分度的精度是</a:t>
            </a:r>
            <a:r>
              <a:rPr lang="en-US" altLang="zh-CN" dirty="0">
                <a:latin typeface="+mn-ea"/>
              </a:rPr>
              <a:t>0.05mm</a:t>
            </a:r>
            <a:r>
              <a:rPr lang="zh-CN" altLang="zh-CN" dirty="0">
                <a:latin typeface="+mn-ea"/>
              </a:rPr>
              <a:t>，</a:t>
            </a:r>
            <a:r>
              <a:rPr lang="en-US" altLang="zh-CN" dirty="0">
                <a:latin typeface="+mn-ea"/>
              </a:rPr>
              <a:t>50</a:t>
            </a:r>
            <a:r>
              <a:rPr lang="zh-CN" altLang="zh-CN" dirty="0">
                <a:latin typeface="+mn-ea"/>
              </a:rPr>
              <a:t>分度的精度是</a:t>
            </a:r>
            <a:r>
              <a:rPr lang="en-US" altLang="zh-CN" dirty="0">
                <a:latin typeface="+mn-ea"/>
              </a:rPr>
              <a:t>0.02mm</a:t>
            </a:r>
            <a:r>
              <a:rPr lang="zh-CN" altLang="zh-CN" dirty="0">
                <a:latin typeface="+mn-ea"/>
              </a:rPr>
              <a:t>；</a:t>
            </a:r>
          </a:p>
          <a:p>
            <a:pPr indent="457200">
              <a:lnSpc>
                <a:spcPts val="2500"/>
              </a:lnSpc>
            </a:pPr>
            <a:r>
              <a:rPr lang="en-US" altLang="zh-CN" dirty="0">
                <a:latin typeface="+mn-ea"/>
              </a:rPr>
              <a:t>2</a:t>
            </a:r>
            <a:r>
              <a:rPr lang="zh-CN" altLang="zh-CN" dirty="0">
                <a:latin typeface="+mn-ea"/>
              </a:rPr>
              <a:t>）为了避免出错，要用毫米而不是厘米做单位；</a:t>
            </a:r>
          </a:p>
          <a:p>
            <a:pPr indent="457200">
              <a:lnSpc>
                <a:spcPts val="2500"/>
              </a:lnSpc>
            </a:pPr>
            <a:r>
              <a:rPr lang="en-US" altLang="zh-CN" dirty="0">
                <a:latin typeface="+mn-ea"/>
              </a:rPr>
              <a:t>3</a:t>
            </a:r>
            <a:r>
              <a:rPr lang="zh-CN" altLang="zh-CN" dirty="0">
                <a:latin typeface="+mn-ea"/>
              </a:rPr>
              <a:t>）看游标卡尺的零刻度线与主尺的哪条刻度线对准，或比它稍微偏右一点，以此读出毫米的整数值；</a:t>
            </a:r>
          </a:p>
          <a:p>
            <a:pPr indent="457200">
              <a:lnSpc>
                <a:spcPts val="2500"/>
              </a:lnSpc>
            </a:pPr>
            <a:r>
              <a:rPr lang="en-US" altLang="zh-CN" dirty="0">
                <a:latin typeface="+mn-ea"/>
              </a:rPr>
              <a:t>4</a:t>
            </a:r>
            <a:r>
              <a:rPr lang="zh-CN" altLang="zh-CN" dirty="0">
                <a:latin typeface="+mn-ea"/>
              </a:rPr>
              <a:t>）再看与主尺刻度线重合的那条游标刻度线的数值</a:t>
            </a:r>
            <a:r>
              <a:rPr lang="en-US" altLang="zh-CN" dirty="0">
                <a:latin typeface="+mn-ea"/>
              </a:rPr>
              <a:t>n</a:t>
            </a:r>
            <a:r>
              <a:rPr lang="zh-CN" altLang="zh-CN" dirty="0">
                <a:latin typeface="+mn-ea"/>
              </a:rPr>
              <a:t>，则小数部分是</a:t>
            </a:r>
            <a:r>
              <a:rPr lang="en-US" altLang="zh-CN" dirty="0" err="1">
                <a:latin typeface="+mn-ea"/>
              </a:rPr>
              <a:t>nX</a:t>
            </a:r>
            <a:r>
              <a:rPr lang="zh-CN" altLang="zh-CN" dirty="0">
                <a:latin typeface="+mn-ea"/>
              </a:rPr>
              <a:t>精度，两者相加就是测量值，如图</a:t>
            </a:r>
            <a:r>
              <a:rPr lang="en-US" altLang="zh-CN" dirty="0">
                <a:latin typeface="+mn-ea"/>
              </a:rPr>
              <a:t>2-2-52</a:t>
            </a:r>
            <a:r>
              <a:rPr lang="zh-CN" altLang="zh-CN" dirty="0">
                <a:latin typeface="+mn-ea"/>
              </a:rPr>
              <a:t>所示</a:t>
            </a:r>
            <a:r>
              <a:rPr lang="zh-CN" altLang="zh-CN" dirty="0" smtClean="0">
                <a:latin typeface="+mn-ea"/>
              </a:rPr>
              <a:t>。</a:t>
            </a:r>
            <a:endParaRPr lang="en-US" altLang="zh-CN" dirty="0" smtClean="0">
              <a:latin typeface="+mn-ea"/>
            </a:endParaRPr>
          </a:p>
          <a:p>
            <a:pPr indent="457200">
              <a:lnSpc>
                <a:spcPts val="2500"/>
              </a:lnSpc>
            </a:pPr>
            <a:r>
              <a:rPr lang="en-US" altLang="zh-CN" dirty="0"/>
              <a:t>5</a:t>
            </a:r>
            <a:r>
              <a:rPr lang="zh-CN" altLang="zh-CN" dirty="0"/>
              <a:t>）游标卡尺不需要估读。</a:t>
            </a:r>
          </a:p>
          <a:p>
            <a:pPr indent="457200">
              <a:lnSpc>
                <a:spcPts val="2500"/>
              </a:lnSpc>
            </a:pPr>
            <a:endParaRPr lang="zh-CN" altLang="zh-CN" dirty="0">
              <a:latin typeface="+mn-ea"/>
            </a:endParaRPr>
          </a:p>
        </p:txBody>
      </p:sp>
      <p:pic>
        <p:nvPicPr>
          <p:cNvPr id="12" name="图片 11"/>
          <p:cNvPicPr/>
          <p:nvPr/>
        </p:nvPicPr>
        <p:blipFill>
          <a:blip r:embed="rId3" cstate="print">
            <a:extLst>
              <a:ext uri="{28A0092B-C50C-407E-A947-70E740481C1C}">
                <a14:useLocalDpi xmlns:a14="http://schemas.microsoft.com/office/drawing/2010/main" val="0"/>
              </a:ext>
            </a:extLst>
          </a:blip>
          <a:stretch>
            <a:fillRect/>
          </a:stretch>
        </p:blipFill>
        <p:spPr>
          <a:xfrm>
            <a:off x="6265999" y="2641597"/>
            <a:ext cx="5474063" cy="2336801"/>
          </a:xfrm>
          <a:prstGeom prst="rect">
            <a:avLst/>
          </a:prstGeom>
        </p:spPr>
      </p:pic>
      <p:sp>
        <p:nvSpPr>
          <p:cNvPr id="11" name="矩形 10"/>
          <p:cNvSpPr/>
          <p:nvPr/>
        </p:nvSpPr>
        <p:spPr>
          <a:xfrm>
            <a:off x="7628203" y="5286827"/>
            <a:ext cx="2954655" cy="369332"/>
          </a:xfrm>
          <a:prstGeom prst="rect">
            <a:avLst/>
          </a:prstGeom>
        </p:spPr>
        <p:txBody>
          <a:bodyPr wrap="none">
            <a:spAutoFit/>
          </a:bodyPr>
          <a:lstStyle/>
          <a:p>
            <a:r>
              <a:rPr lang="zh-CN" altLang="zh-CN" dirty="0"/>
              <a:t>图</a:t>
            </a:r>
            <a:r>
              <a:rPr lang="en-US" altLang="zh-CN" dirty="0"/>
              <a:t>2-2-52</a:t>
            </a:r>
            <a:r>
              <a:rPr lang="zh-CN" altLang="zh-CN" dirty="0"/>
              <a:t>游标卡尺读数方法</a:t>
            </a:r>
            <a:endParaRPr lang="zh-CN" altLang="en-US" dirty="0"/>
          </a:p>
        </p:txBody>
      </p:sp>
      <p:sp>
        <p:nvSpPr>
          <p:cNvPr id="14"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3328722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a16="http://schemas.microsoft.com/office/drawing/2014/main" xmlns="" id="{207076AF-F2FD-4800-9FAC-852E8EF3CFFE}"/>
              </a:ext>
            </a:extLst>
          </p:cNvPr>
          <p:cNvSpPr txBox="1"/>
          <p:nvPr/>
        </p:nvSpPr>
        <p:spPr>
          <a:xfrm>
            <a:off x="915375" y="713317"/>
            <a:ext cx="6094428" cy="553998"/>
          </a:xfrm>
          <a:prstGeom prst="rect">
            <a:avLst/>
          </a:prstGeom>
          <a:noFill/>
        </p:spPr>
        <p:txBody>
          <a:bodyPr wrap="square">
            <a:spAutoFit/>
          </a:bodyPr>
          <a:lstStyle/>
          <a:p>
            <a:pPr>
              <a:lnSpc>
                <a:spcPct val="150000"/>
              </a:lnSpc>
            </a:pPr>
            <a:r>
              <a:rPr lang="en-US" altLang="zh-CN" sz="2000" b="1" dirty="0" smtClean="0">
                <a:solidFill>
                  <a:schemeClr val="accent2">
                    <a:lumMod val="50000"/>
                  </a:schemeClr>
                </a:solidFill>
                <a:latin typeface="微软雅黑" pitchFamily="34" charset="-122"/>
                <a:ea typeface="微软雅黑" pitchFamily="34" charset="-122"/>
              </a:rPr>
              <a:t>2.2 </a:t>
            </a:r>
            <a:r>
              <a:rPr lang="zh-CN" altLang="zh-CN" sz="2000" b="1" dirty="0" smtClean="0">
                <a:solidFill>
                  <a:schemeClr val="accent2">
                    <a:lumMod val="50000"/>
                  </a:schemeClr>
                </a:solidFill>
                <a:latin typeface="微软雅黑" pitchFamily="34" charset="-122"/>
                <a:ea typeface="微软雅黑" pitchFamily="34" charset="-122"/>
              </a:rPr>
              <a:t>游标卡尺</a:t>
            </a:r>
            <a:r>
              <a:rPr lang="zh-CN" altLang="zh-CN" sz="2000" b="1" dirty="0">
                <a:solidFill>
                  <a:schemeClr val="accent2">
                    <a:lumMod val="50000"/>
                  </a:schemeClr>
                </a:solidFill>
                <a:latin typeface="微软雅黑" pitchFamily="34" charset="-122"/>
                <a:ea typeface="微软雅黑" pitchFamily="34" charset="-122"/>
              </a:rPr>
              <a:t>的使用方法</a:t>
            </a:r>
          </a:p>
        </p:txBody>
      </p:sp>
      <p:sp>
        <p:nvSpPr>
          <p:cNvPr id="2" name="矩形 1"/>
          <p:cNvSpPr/>
          <p:nvPr/>
        </p:nvSpPr>
        <p:spPr>
          <a:xfrm>
            <a:off x="913803" y="1504131"/>
            <a:ext cx="6096000" cy="2585323"/>
          </a:xfrm>
          <a:prstGeom prst="rect">
            <a:avLst/>
          </a:prstGeom>
        </p:spPr>
        <p:txBody>
          <a:bodyPr>
            <a:spAutoFit/>
          </a:bodyPr>
          <a:lstStyle/>
          <a:p>
            <a:pPr>
              <a:lnSpc>
                <a:spcPct val="150000"/>
              </a:lnSpc>
            </a:pPr>
            <a:r>
              <a:rPr lang="en-US" altLang="zh-CN" b="1" dirty="0">
                <a:solidFill>
                  <a:schemeClr val="accent2">
                    <a:lumMod val="50000"/>
                  </a:schemeClr>
                </a:solidFill>
                <a:latin typeface="微软雅黑" pitchFamily="34" charset="-122"/>
                <a:ea typeface="微软雅黑" pitchFamily="34" charset="-122"/>
              </a:rPr>
              <a:t>2.4</a:t>
            </a:r>
            <a:r>
              <a:rPr lang="zh-CN" altLang="zh-CN" b="1" dirty="0">
                <a:solidFill>
                  <a:schemeClr val="accent2">
                    <a:lumMod val="50000"/>
                  </a:schemeClr>
                </a:solidFill>
                <a:latin typeface="微软雅黑" pitchFamily="34" charset="-122"/>
                <a:ea typeface="微软雅黑" pitchFamily="34" charset="-122"/>
              </a:rPr>
              <a:t>游标卡尺的保养及保管：</a:t>
            </a:r>
          </a:p>
          <a:p>
            <a:pPr indent="457200">
              <a:lnSpc>
                <a:spcPct val="150000"/>
              </a:lnSpc>
            </a:pPr>
            <a:r>
              <a:rPr lang="en-US" altLang="zh-CN" dirty="0">
                <a:latin typeface="+mn-ea"/>
              </a:rPr>
              <a:t>1</a:t>
            </a:r>
            <a:r>
              <a:rPr lang="zh-CN" altLang="zh-CN" dirty="0">
                <a:latin typeface="+mn-ea"/>
              </a:rPr>
              <a:t>）轻拿轻放；</a:t>
            </a:r>
          </a:p>
          <a:p>
            <a:pPr indent="457200">
              <a:lnSpc>
                <a:spcPct val="150000"/>
              </a:lnSpc>
            </a:pPr>
            <a:r>
              <a:rPr lang="en-US" altLang="zh-CN" dirty="0">
                <a:latin typeface="+mn-ea"/>
              </a:rPr>
              <a:t>2</a:t>
            </a:r>
            <a:r>
              <a:rPr lang="zh-CN" altLang="zh-CN" dirty="0">
                <a:latin typeface="+mn-ea"/>
              </a:rPr>
              <a:t>）要把卡尺当作卡钳或镙丝扳手或其他工具使用；</a:t>
            </a:r>
          </a:p>
          <a:p>
            <a:pPr indent="457200">
              <a:lnSpc>
                <a:spcPct val="150000"/>
              </a:lnSpc>
            </a:pPr>
            <a:r>
              <a:rPr lang="en-US" altLang="zh-CN" dirty="0">
                <a:latin typeface="+mn-ea"/>
              </a:rPr>
              <a:t>3</a:t>
            </a:r>
            <a:r>
              <a:rPr lang="zh-CN" altLang="zh-CN" dirty="0">
                <a:latin typeface="+mn-ea"/>
              </a:rPr>
              <a:t>）卡尺使用完毕必须擦净上油，两个外量爪间保持一定的距离，拧紧固定螺钉，放回到卡尺盒内；</a:t>
            </a:r>
          </a:p>
          <a:p>
            <a:pPr indent="457200">
              <a:lnSpc>
                <a:spcPct val="150000"/>
              </a:lnSpc>
            </a:pPr>
            <a:r>
              <a:rPr lang="en-US" altLang="zh-CN" dirty="0">
                <a:latin typeface="+mn-ea"/>
              </a:rPr>
              <a:t>4</a:t>
            </a:r>
            <a:r>
              <a:rPr lang="zh-CN" altLang="zh-CN" dirty="0">
                <a:latin typeface="+mn-ea"/>
              </a:rPr>
              <a:t>）不得放在潮湿、湿度变化大的地方。</a:t>
            </a:r>
          </a:p>
        </p:txBody>
      </p:sp>
      <p:sp>
        <p:nvSpPr>
          <p:cNvPr id="23"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259000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99636"/>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8117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a16="http://schemas.microsoft.com/office/drawing/2014/main" xmlns="" id="{207076AF-F2FD-4800-9FAC-852E8EF3CFFE}"/>
              </a:ext>
            </a:extLst>
          </p:cNvPr>
          <p:cNvSpPr txBox="1"/>
          <p:nvPr/>
        </p:nvSpPr>
        <p:spPr>
          <a:xfrm>
            <a:off x="915375" y="790084"/>
            <a:ext cx="6094428" cy="499624"/>
          </a:xfrm>
          <a:prstGeom prst="rect">
            <a:avLst/>
          </a:prstGeom>
          <a:noFill/>
        </p:spPr>
        <p:txBody>
          <a:bodyPr wrap="square">
            <a:spAutoFit/>
          </a:bodyPr>
          <a:lstStyle/>
          <a:p>
            <a:pPr>
              <a:lnSpc>
                <a:spcPct val="150000"/>
              </a:lnSpc>
            </a:pPr>
            <a:r>
              <a:rPr lang="en-US" altLang="zh-CN" sz="2000" b="1" dirty="0" smtClean="0">
                <a:solidFill>
                  <a:schemeClr val="accent2">
                    <a:lumMod val="50000"/>
                  </a:schemeClr>
                </a:solidFill>
                <a:latin typeface="微软雅黑" pitchFamily="34" charset="-122"/>
                <a:ea typeface="微软雅黑" pitchFamily="34" charset="-122"/>
              </a:rPr>
              <a:t>2.3 </a:t>
            </a:r>
            <a:r>
              <a:rPr lang="zh-CN" altLang="zh-CN" sz="2000" b="1" dirty="0" smtClean="0">
                <a:solidFill>
                  <a:schemeClr val="accent2">
                    <a:lumMod val="50000"/>
                  </a:schemeClr>
                </a:solidFill>
                <a:latin typeface="微软雅黑" pitchFamily="34" charset="-122"/>
                <a:ea typeface="微软雅黑" pitchFamily="34" charset="-122"/>
              </a:rPr>
              <a:t>水平</a:t>
            </a:r>
            <a:r>
              <a:rPr lang="zh-CN" altLang="zh-CN" sz="2000" b="1" dirty="0">
                <a:solidFill>
                  <a:schemeClr val="accent2">
                    <a:lumMod val="50000"/>
                  </a:schemeClr>
                </a:solidFill>
                <a:latin typeface="微软雅黑" pitchFamily="34" charset="-122"/>
                <a:ea typeface="微软雅黑" pitchFamily="34" charset="-122"/>
              </a:rPr>
              <a:t>尺的使用方法</a:t>
            </a:r>
          </a:p>
        </p:txBody>
      </p:sp>
      <p:sp>
        <p:nvSpPr>
          <p:cNvPr id="2" name="矩形 1"/>
          <p:cNvSpPr/>
          <p:nvPr/>
        </p:nvSpPr>
        <p:spPr>
          <a:xfrm>
            <a:off x="490494" y="1273130"/>
            <a:ext cx="11245764" cy="5078313"/>
          </a:xfrm>
          <a:prstGeom prst="rect">
            <a:avLst/>
          </a:prstGeom>
        </p:spPr>
        <p:txBody>
          <a:bodyPr wrap="square">
            <a:spAutoFit/>
          </a:bodyPr>
          <a:lstStyle/>
          <a:p>
            <a:pPr indent="457200">
              <a:lnSpc>
                <a:spcPct val="150000"/>
              </a:lnSpc>
            </a:pPr>
            <a:r>
              <a:rPr lang="zh-CN" altLang="zh-CN" dirty="0">
                <a:latin typeface="+mn-ea"/>
              </a:rPr>
              <a:t>水平尺是一种常用的平面测量仪器，一般水平尺都有三个玻璃管，每个玻璃管中有一个气泡。主要用于检验各种设备的平直度，并可检验微小倾角。</a:t>
            </a:r>
          </a:p>
          <a:p>
            <a:pPr indent="457200">
              <a:lnSpc>
                <a:spcPct val="150000"/>
              </a:lnSpc>
            </a:pPr>
            <a:r>
              <a:rPr lang="zh-CN" altLang="zh-CN" dirty="0">
                <a:latin typeface="+mn-ea"/>
              </a:rPr>
              <a:t>在使用水平尺之前，我们首先要检查它的可用性，看看水平尺表面是否有裂纹、气孔等缺陷，水准器中的液体是否清洁透明等。在确定水平尺完好可用后，我们就要对它进行校准。校准水平尺的方法十分简单：将水平尺放平靠在墙上，沿着尺的边缘在墙上画一根线，再把水平尺左右两头互换，放到原来画好的线上，如果尺与线重合了，水平尺的水准管里的水还是平的，则说明水平尺时准确的，反之就需要校正了。</a:t>
            </a:r>
          </a:p>
          <a:p>
            <a:pPr indent="457200">
              <a:lnSpc>
                <a:spcPct val="150000"/>
              </a:lnSpc>
            </a:pPr>
            <a:r>
              <a:rPr lang="zh-CN" altLang="zh-CN" dirty="0">
                <a:latin typeface="+mn-ea"/>
              </a:rPr>
              <a:t>将水平尺放在被测物体上，水平尺气泡偏向哪边，则表示那边偏高，即需要降低该侧的高度，或调高相反侧的高度，将水泡调整至中心，就表示被测物体在该方向是水平的了。</a:t>
            </a:r>
          </a:p>
          <a:p>
            <a:pPr indent="457200">
              <a:lnSpc>
                <a:spcPct val="150000"/>
              </a:lnSpc>
            </a:pPr>
            <a:r>
              <a:rPr lang="zh-CN" altLang="zh-CN" dirty="0">
                <a:latin typeface="+mn-ea"/>
              </a:rPr>
              <a:t>原则上，横竖都在中心是，带角度的水泡也自然在中心了。</a:t>
            </a:r>
          </a:p>
          <a:p>
            <a:pPr indent="457200">
              <a:lnSpc>
                <a:spcPct val="150000"/>
              </a:lnSpc>
            </a:pPr>
            <a:r>
              <a:rPr lang="zh-CN" altLang="zh-CN" dirty="0">
                <a:latin typeface="+mn-ea"/>
              </a:rPr>
              <a:t>横向玻璃管用来测量水平面的，竖向玻璃管用来测量垂直面的，另外一个一般是用来测量</a:t>
            </a:r>
            <a:r>
              <a:rPr lang="en-US" altLang="zh-CN" dirty="0">
                <a:latin typeface="+mn-ea"/>
              </a:rPr>
              <a:t>45</a:t>
            </a:r>
            <a:r>
              <a:rPr lang="zh-CN" altLang="zh-CN" dirty="0">
                <a:latin typeface="+mn-ea"/>
              </a:rPr>
              <a:t>度角的，三个水泡的作用都是测量测量面是否水平之用，水泡居中则水平，水泡偏离中心，则平面不是水平的。</a:t>
            </a:r>
          </a:p>
          <a:p>
            <a:pPr indent="457200">
              <a:lnSpc>
                <a:spcPct val="150000"/>
              </a:lnSpc>
            </a:pPr>
            <a:r>
              <a:rPr lang="zh-CN" altLang="zh-CN" dirty="0">
                <a:latin typeface="+mn-ea"/>
              </a:rPr>
              <a:t>另外，根据两条交叉线确定一平面的原理，需要同一平面内在两个不平行的位置测量才能确定平面的水平。</a:t>
            </a:r>
            <a:endParaRPr lang="zh-CN" altLang="en-US" dirty="0">
              <a:latin typeface="+mn-ea"/>
            </a:endParaRPr>
          </a:p>
        </p:txBody>
      </p:sp>
      <p:sp>
        <p:nvSpPr>
          <p:cNvPr id="14"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6701540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99636"/>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8117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6" name="文本框 15">
            <a:extLst>
              <a:ext uri="{FF2B5EF4-FFF2-40B4-BE49-F238E27FC236}">
                <a16:creationId xmlns:a16="http://schemas.microsoft.com/office/drawing/2014/main" xmlns="" id="{207076AF-F2FD-4800-9FAC-852E8EF3CFFE}"/>
              </a:ext>
            </a:extLst>
          </p:cNvPr>
          <p:cNvSpPr txBox="1"/>
          <p:nvPr/>
        </p:nvSpPr>
        <p:spPr>
          <a:xfrm>
            <a:off x="426800" y="804521"/>
            <a:ext cx="6094428" cy="553998"/>
          </a:xfrm>
          <a:prstGeom prst="rect">
            <a:avLst/>
          </a:prstGeom>
          <a:noFill/>
        </p:spPr>
        <p:txBody>
          <a:bodyPr wrap="square">
            <a:spAutoFit/>
          </a:bodyPr>
          <a:lstStyle/>
          <a:p>
            <a:pPr indent="532800">
              <a:lnSpc>
                <a:spcPct val="150000"/>
              </a:lnSpc>
            </a:pPr>
            <a:r>
              <a:rPr lang="en-US" altLang="zh-CN" sz="2000" b="1" dirty="0" smtClean="0">
                <a:solidFill>
                  <a:schemeClr val="accent2">
                    <a:lumMod val="50000"/>
                  </a:schemeClr>
                </a:solidFill>
                <a:latin typeface="微软雅黑" pitchFamily="34" charset="-122"/>
                <a:ea typeface="微软雅黑" pitchFamily="34" charset="-122"/>
              </a:rPr>
              <a:t>2.4 </a:t>
            </a:r>
            <a:r>
              <a:rPr lang="zh-CN" altLang="zh-CN" sz="2000" b="1" dirty="0" smtClean="0">
                <a:solidFill>
                  <a:schemeClr val="accent2">
                    <a:lumMod val="50000"/>
                  </a:schemeClr>
                </a:solidFill>
                <a:latin typeface="微软雅黑" pitchFamily="34" charset="-122"/>
                <a:ea typeface="微软雅黑" pitchFamily="34" charset="-122"/>
              </a:rPr>
              <a:t>万用表</a:t>
            </a:r>
            <a:r>
              <a:rPr lang="zh-CN" altLang="zh-CN" sz="2000" b="1" dirty="0">
                <a:solidFill>
                  <a:schemeClr val="accent2">
                    <a:lumMod val="50000"/>
                  </a:schemeClr>
                </a:solidFill>
                <a:latin typeface="微软雅黑" pitchFamily="34" charset="-122"/>
                <a:ea typeface="微软雅黑" pitchFamily="34" charset="-122"/>
              </a:rPr>
              <a:t>的使用方法（数字万用表）</a:t>
            </a:r>
          </a:p>
        </p:txBody>
      </p:sp>
      <p:sp>
        <p:nvSpPr>
          <p:cNvPr id="17" name="文本框 16">
            <a:extLst>
              <a:ext uri="{FF2B5EF4-FFF2-40B4-BE49-F238E27FC236}">
                <a16:creationId xmlns:a16="http://schemas.microsoft.com/office/drawing/2014/main" xmlns="" id="{B1422037-7FE1-4100-89B9-740E44CA4E65}"/>
              </a:ext>
            </a:extLst>
          </p:cNvPr>
          <p:cNvSpPr txBox="1"/>
          <p:nvPr/>
        </p:nvSpPr>
        <p:spPr>
          <a:xfrm>
            <a:off x="721801" y="1292135"/>
            <a:ext cx="6094378" cy="458908"/>
          </a:xfrm>
          <a:prstGeom prst="rect">
            <a:avLst/>
          </a:prstGeom>
          <a:noFill/>
        </p:spPr>
        <p:txBody>
          <a:bodyPr wrap="square">
            <a:spAutoFit/>
          </a:bodyPr>
          <a:lstStyle/>
          <a:p>
            <a:pPr indent="280670">
              <a:lnSpc>
                <a:spcPct val="150000"/>
              </a:lnSpc>
            </a:pPr>
            <a:r>
              <a:rPr lang="en-US" altLang="zh-CN" b="1" dirty="0">
                <a:solidFill>
                  <a:schemeClr val="accent2">
                    <a:lumMod val="50000"/>
                  </a:schemeClr>
                </a:solidFill>
                <a:latin typeface="微软雅黑" pitchFamily="34" charset="-122"/>
                <a:ea typeface="微软雅黑" pitchFamily="34" charset="-122"/>
              </a:rPr>
              <a:t>2.4.1</a:t>
            </a:r>
            <a:r>
              <a:rPr lang="zh-CN" altLang="zh-CN" b="1" dirty="0">
                <a:solidFill>
                  <a:schemeClr val="accent2">
                    <a:lumMod val="50000"/>
                  </a:schemeClr>
                </a:solidFill>
                <a:latin typeface="微软雅黑" pitchFamily="34" charset="-122"/>
                <a:ea typeface="微软雅黑" pitchFamily="34" charset="-122"/>
              </a:rPr>
              <a:t>万用表的结构</a:t>
            </a:r>
          </a:p>
        </p:txBody>
      </p:sp>
      <p:sp>
        <p:nvSpPr>
          <p:cNvPr id="2" name="矩形 1"/>
          <p:cNvSpPr/>
          <p:nvPr/>
        </p:nvSpPr>
        <p:spPr>
          <a:xfrm>
            <a:off x="578719" y="1706458"/>
            <a:ext cx="11148824" cy="4834465"/>
          </a:xfrm>
          <a:prstGeom prst="rect">
            <a:avLst/>
          </a:prstGeom>
        </p:spPr>
        <p:txBody>
          <a:bodyPr wrap="square">
            <a:spAutoFit/>
          </a:bodyPr>
          <a:lstStyle/>
          <a:p>
            <a:pPr indent="457200">
              <a:lnSpc>
                <a:spcPts val="2500"/>
              </a:lnSpc>
              <a:spcBef>
                <a:spcPts val="600"/>
              </a:spcBef>
              <a:spcAft>
                <a:spcPts val="600"/>
              </a:spcAft>
            </a:pPr>
            <a:r>
              <a:rPr lang="zh-CN" altLang="zh-CN" dirty="0">
                <a:latin typeface="+mn-ea"/>
              </a:rPr>
              <a:t>万用表由</a:t>
            </a:r>
            <a:r>
              <a:rPr lang="en-US" altLang="zh-CN" dirty="0" err="1">
                <a:latin typeface="+mn-ea"/>
                <a:hlinkClick r:id="rId3"/>
              </a:rPr>
              <a:t>表头</a:t>
            </a:r>
            <a:r>
              <a:rPr lang="zh-CN" altLang="zh-CN" dirty="0">
                <a:latin typeface="+mn-ea"/>
              </a:rPr>
              <a:t>、测量</a:t>
            </a:r>
            <a:r>
              <a:rPr lang="en-US" altLang="zh-CN" dirty="0" err="1">
                <a:latin typeface="+mn-ea"/>
                <a:hlinkClick r:id="rId4"/>
              </a:rPr>
              <a:t>电路</a:t>
            </a:r>
            <a:r>
              <a:rPr lang="zh-CN" altLang="zh-CN" dirty="0">
                <a:latin typeface="+mn-ea"/>
              </a:rPr>
              <a:t>及转换开关等三个主要部分组成。</a:t>
            </a:r>
          </a:p>
          <a:p>
            <a:pPr indent="457200">
              <a:lnSpc>
                <a:spcPts val="2500"/>
              </a:lnSpc>
              <a:spcBef>
                <a:spcPts val="600"/>
              </a:spcBef>
              <a:spcAft>
                <a:spcPts val="600"/>
              </a:spcAft>
            </a:pPr>
            <a:r>
              <a:rPr lang="zh-CN" altLang="zh-CN" dirty="0">
                <a:latin typeface="+mn-ea"/>
              </a:rPr>
              <a:t>（</a:t>
            </a:r>
            <a:r>
              <a:rPr lang="en-US" altLang="zh-CN" dirty="0">
                <a:latin typeface="+mn-ea"/>
              </a:rPr>
              <a:t>1</a:t>
            </a:r>
            <a:r>
              <a:rPr lang="zh-CN" altLang="zh-CN" dirty="0">
                <a:latin typeface="+mn-ea"/>
              </a:rPr>
              <a:t>）表头：它是一只高</a:t>
            </a:r>
            <a:r>
              <a:rPr lang="en-US" altLang="zh-CN" dirty="0" err="1">
                <a:latin typeface="+mn-ea"/>
                <a:hlinkClick r:id="rId5"/>
              </a:rPr>
              <a:t>灵敏度</a:t>
            </a:r>
            <a:r>
              <a:rPr lang="zh-CN" altLang="zh-CN" dirty="0">
                <a:latin typeface="+mn-ea"/>
              </a:rPr>
              <a:t>的磁电式直流</a:t>
            </a:r>
            <a:r>
              <a:rPr lang="en-US" altLang="zh-CN" dirty="0" err="1">
                <a:latin typeface="+mn-ea"/>
                <a:hlinkClick r:id="rId6"/>
              </a:rPr>
              <a:t>电流</a:t>
            </a:r>
            <a:r>
              <a:rPr lang="zh-CN" altLang="zh-CN" dirty="0">
                <a:latin typeface="+mn-ea"/>
              </a:rPr>
              <a:t>表，万用表的主要性能指标基本上取决于表头的性能。表头的灵敏度是指表头</a:t>
            </a:r>
            <a:r>
              <a:rPr lang="en-US" altLang="zh-CN" dirty="0" err="1">
                <a:latin typeface="+mn-ea"/>
                <a:hlinkClick r:id="rId7"/>
              </a:rPr>
              <a:t>指针</a:t>
            </a:r>
            <a:r>
              <a:rPr lang="zh-CN" altLang="zh-CN" dirty="0">
                <a:latin typeface="+mn-ea"/>
              </a:rPr>
              <a:t>满刻度偏转时流过表头的</a:t>
            </a:r>
            <a:r>
              <a:rPr lang="en-US" altLang="zh-CN" dirty="0" err="1">
                <a:latin typeface="+mn-ea"/>
                <a:hlinkClick r:id="rId8"/>
              </a:rPr>
              <a:t>直流电流</a:t>
            </a:r>
            <a:r>
              <a:rPr lang="zh-CN" altLang="zh-CN" dirty="0">
                <a:latin typeface="+mn-ea"/>
              </a:rPr>
              <a:t>值，这个值越小，表头的灵敏度愈高。测</a:t>
            </a:r>
            <a:r>
              <a:rPr lang="en-US" altLang="zh-CN" dirty="0" err="1">
                <a:latin typeface="+mn-ea"/>
                <a:hlinkClick r:id="rId9"/>
              </a:rPr>
              <a:t>电压</a:t>
            </a:r>
            <a:r>
              <a:rPr lang="zh-CN" altLang="zh-CN" dirty="0">
                <a:latin typeface="+mn-ea"/>
              </a:rPr>
              <a:t>时的内阻越大，其性能就越好。表头上有四条</a:t>
            </a:r>
            <a:r>
              <a:rPr lang="en-US" altLang="zh-CN" dirty="0" err="1">
                <a:latin typeface="+mn-ea"/>
                <a:hlinkClick r:id="rId10"/>
              </a:rPr>
              <a:t>刻度线</a:t>
            </a:r>
            <a:r>
              <a:rPr lang="zh-CN" altLang="zh-CN" dirty="0">
                <a:latin typeface="+mn-ea"/>
              </a:rPr>
              <a:t>，它们的功能如下：第一条（从上到下）标有</a:t>
            </a:r>
            <a:r>
              <a:rPr lang="en-US" altLang="zh-CN" dirty="0">
                <a:latin typeface="+mn-ea"/>
              </a:rPr>
              <a:t>R</a:t>
            </a:r>
            <a:r>
              <a:rPr lang="zh-CN" altLang="zh-CN" dirty="0">
                <a:latin typeface="+mn-ea"/>
              </a:rPr>
              <a:t>或</a:t>
            </a:r>
            <a:r>
              <a:rPr lang="en-US" altLang="zh-CN" dirty="0">
                <a:latin typeface="+mn-ea"/>
              </a:rPr>
              <a:t>Ω</a:t>
            </a:r>
            <a:r>
              <a:rPr lang="zh-CN" altLang="zh-CN" dirty="0">
                <a:latin typeface="+mn-ea"/>
              </a:rPr>
              <a:t>，指示的是</a:t>
            </a:r>
            <a:r>
              <a:rPr lang="en-US" altLang="zh-CN" dirty="0" err="1">
                <a:latin typeface="+mn-ea"/>
                <a:hlinkClick r:id="rId11"/>
              </a:rPr>
              <a:t>电阻</a:t>
            </a:r>
            <a:r>
              <a:rPr lang="zh-CN" altLang="zh-CN" dirty="0">
                <a:latin typeface="+mn-ea"/>
              </a:rPr>
              <a:t>值，转换开关在</a:t>
            </a:r>
            <a:r>
              <a:rPr lang="en-US" altLang="zh-CN" dirty="0" err="1">
                <a:latin typeface="+mn-ea"/>
                <a:hlinkClick r:id="rId12"/>
              </a:rPr>
              <a:t>欧姆</a:t>
            </a:r>
            <a:r>
              <a:rPr lang="zh-CN" altLang="zh-CN" dirty="0">
                <a:latin typeface="+mn-ea"/>
              </a:rPr>
              <a:t>挡时，即读此条刻度线。第二条标有∽和</a:t>
            </a:r>
            <a:r>
              <a:rPr lang="en-US" altLang="zh-CN" dirty="0">
                <a:latin typeface="+mn-ea"/>
              </a:rPr>
              <a:t>VA</a:t>
            </a:r>
            <a:r>
              <a:rPr lang="zh-CN" altLang="zh-CN" dirty="0">
                <a:latin typeface="+mn-ea"/>
              </a:rPr>
              <a:t>，指示的是交、</a:t>
            </a:r>
            <a:r>
              <a:rPr lang="en-US" altLang="zh-CN" dirty="0" err="1">
                <a:latin typeface="+mn-ea"/>
                <a:hlinkClick r:id="rId13"/>
              </a:rPr>
              <a:t>直流电压</a:t>
            </a:r>
            <a:r>
              <a:rPr lang="zh-CN" altLang="zh-CN" dirty="0">
                <a:latin typeface="+mn-ea"/>
              </a:rPr>
              <a:t>和直流电流值，当转换开关在交、直流电压或直流电流挡，量程在除交流</a:t>
            </a:r>
            <a:r>
              <a:rPr lang="en-US" altLang="zh-CN" dirty="0">
                <a:latin typeface="+mn-ea"/>
              </a:rPr>
              <a:t>10V</a:t>
            </a:r>
            <a:r>
              <a:rPr lang="zh-CN" altLang="zh-CN" dirty="0">
                <a:latin typeface="+mn-ea"/>
              </a:rPr>
              <a:t>以外的其它位置时，即读此条刻度线。第三条标有</a:t>
            </a:r>
            <a:r>
              <a:rPr lang="en-US" altLang="zh-CN" dirty="0">
                <a:latin typeface="+mn-ea"/>
              </a:rPr>
              <a:t>10V</a:t>
            </a:r>
            <a:r>
              <a:rPr lang="zh-CN" altLang="zh-CN" dirty="0">
                <a:latin typeface="+mn-ea"/>
              </a:rPr>
              <a:t>，指示的是</a:t>
            </a:r>
            <a:r>
              <a:rPr lang="en-US" altLang="zh-CN" dirty="0">
                <a:latin typeface="+mn-ea"/>
              </a:rPr>
              <a:t>10V</a:t>
            </a:r>
            <a:r>
              <a:rPr lang="zh-CN" altLang="zh-CN" dirty="0">
                <a:latin typeface="+mn-ea"/>
              </a:rPr>
              <a:t>的</a:t>
            </a:r>
            <a:r>
              <a:rPr lang="en-US" altLang="zh-CN" dirty="0" err="1">
                <a:latin typeface="+mn-ea"/>
                <a:hlinkClick r:id="rId14"/>
              </a:rPr>
              <a:t>交流电压</a:t>
            </a:r>
            <a:r>
              <a:rPr lang="zh-CN" altLang="zh-CN" dirty="0">
                <a:latin typeface="+mn-ea"/>
              </a:rPr>
              <a:t>值，当转换开关在交、直流电压挡，量程在交流</a:t>
            </a:r>
            <a:r>
              <a:rPr lang="en-US" altLang="zh-CN" dirty="0">
                <a:latin typeface="+mn-ea"/>
              </a:rPr>
              <a:t>10V</a:t>
            </a:r>
            <a:r>
              <a:rPr lang="zh-CN" altLang="zh-CN" dirty="0">
                <a:latin typeface="+mn-ea"/>
              </a:rPr>
              <a:t>时，即读此条刻度线。第四条标有</a:t>
            </a:r>
            <a:r>
              <a:rPr lang="en-US" altLang="zh-CN" dirty="0">
                <a:latin typeface="+mn-ea"/>
              </a:rPr>
              <a:t>dB</a:t>
            </a:r>
            <a:r>
              <a:rPr lang="zh-CN" altLang="zh-CN" dirty="0">
                <a:latin typeface="+mn-ea"/>
              </a:rPr>
              <a:t>，指示的是音频</a:t>
            </a:r>
            <a:r>
              <a:rPr lang="en-US" altLang="zh-CN" dirty="0">
                <a:latin typeface="+mn-ea"/>
                <a:hlinkClick r:id="rId15"/>
              </a:rPr>
              <a:t>电平</a:t>
            </a:r>
            <a:r>
              <a:rPr lang="zh-CN" altLang="zh-CN" dirty="0">
                <a:latin typeface="+mn-ea"/>
              </a:rPr>
              <a:t>。</a:t>
            </a:r>
          </a:p>
          <a:p>
            <a:pPr indent="457200">
              <a:lnSpc>
                <a:spcPts val="2500"/>
              </a:lnSpc>
              <a:spcBef>
                <a:spcPts val="600"/>
              </a:spcBef>
              <a:spcAft>
                <a:spcPts val="600"/>
              </a:spcAft>
            </a:pPr>
            <a:r>
              <a:rPr lang="zh-CN" altLang="zh-CN" dirty="0">
                <a:latin typeface="+mn-ea"/>
              </a:rPr>
              <a:t>（</a:t>
            </a:r>
            <a:r>
              <a:rPr lang="en-US" altLang="zh-CN" dirty="0">
                <a:latin typeface="+mn-ea"/>
              </a:rPr>
              <a:t>2</a:t>
            </a:r>
            <a:r>
              <a:rPr lang="zh-CN" altLang="zh-CN" dirty="0">
                <a:latin typeface="+mn-ea"/>
              </a:rPr>
              <a:t>）测量线路</a:t>
            </a:r>
          </a:p>
          <a:p>
            <a:pPr indent="457200">
              <a:lnSpc>
                <a:spcPts val="2500"/>
              </a:lnSpc>
              <a:spcBef>
                <a:spcPts val="600"/>
              </a:spcBef>
              <a:spcAft>
                <a:spcPts val="600"/>
              </a:spcAft>
            </a:pPr>
            <a:r>
              <a:rPr lang="zh-CN" altLang="zh-CN" dirty="0">
                <a:latin typeface="+mn-ea"/>
              </a:rPr>
              <a:t>测量线路是用来把各种被测量转换到适合表头测量的微小直流电流的电路，它由电阻、半导体元件及电池组成</a:t>
            </a:r>
          </a:p>
          <a:p>
            <a:pPr indent="457200">
              <a:lnSpc>
                <a:spcPts val="2500"/>
              </a:lnSpc>
              <a:spcBef>
                <a:spcPts val="600"/>
              </a:spcBef>
              <a:spcAft>
                <a:spcPts val="600"/>
              </a:spcAft>
            </a:pPr>
            <a:r>
              <a:rPr lang="zh-CN" altLang="zh-CN" dirty="0">
                <a:latin typeface="+mn-ea"/>
              </a:rPr>
              <a:t>它能将各种不同的被测量（如电流、电压、电阻等）、不同的量程，经过一系列的处理（如整流、分流、分压等）统一变成一定量限的微小直流电流送入表头进行测量。</a:t>
            </a:r>
          </a:p>
        </p:txBody>
      </p:sp>
      <p:sp>
        <p:nvSpPr>
          <p:cNvPr id="19"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269483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99636"/>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8117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4" name="文本框 23">
            <a:extLst>
              <a:ext uri="{FF2B5EF4-FFF2-40B4-BE49-F238E27FC236}">
                <a16:creationId xmlns:a16="http://schemas.microsoft.com/office/drawing/2014/main" xmlns="" id="{9155744E-DE39-4302-B4BE-4124A5640988}"/>
              </a:ext>
            </a:extLst>
          </p:cNvPr>
          <p:cNvSpPr txBox="1"/>
          <p:nvPr/>
        </p:nvSpPr>
        <p:spPr>
          <a:xfrm>
            <a:off x="550674" y="1751042"/>
            <a:ext cx="10547857" cy="4529445"/>
          </a:xfrm>
          <a:prstGeom prst="rect">
            <a:avLst/>
          </a:prstGeom>
        </p:spPr>
        <p:txBody>
          <a:bodyPr wrap="square">
            <a:spAutoFit/>
          </a:bodyPr>
          <a:lstStyle>
            <a:defPPr>
              <a:defRPr lang="zh-CN"/>
            </a:defPPr>
            <a:lvl1pPr indent="457200">
              <a:lnSpc>
                <a:spcPts val="2500"/>
              </a:lnSpc>
              <a:spcBef>
                <a:spcPts val="600"/>
              </a:spcBef>
              <a:spcAft>
                <a:spcPts val="600"/>
              </a:spcAft>
              <a:defRPr>
                <a:latin typeface="+mn-ea"/>
              </a:defRPr>
            </a:lvl1pPr>
          </a:lstStyle>
          <a:p>
            <a:r>
              <a:rPr lang="zh-CN" altLang="zh-CN" dirty="0"/>
              <a:t>（</a:t>
            </a:r>
            <a:r>
              <a:rPr lang="en-US" altLang="zh-CN" dirty="0"/>
              <a:t>3</a:t>
            </a:r>
            <a:r>
              <a:rPr lang="zh-CN" altLang="zh-CN" dirty="0"/>
              <a:t>）转换开关</a:t>
            </a:r>
          </a:p>
          <a:p>
            <a:r>
              <a:rPr lang="zh-CN" altLang="zh-CN" dirty="0"/>
              <a:t>其作用是用来选择各种不同的测量线路，以满足不同种类和不同量程的测量要求。转换开关一般有两个，分别标有不同的档位和量程</a:t>
            </a:r>
            <a:r>
              <a:rPr lang="zh-CN" altLang="zh-CN" dirty="0"/>
              <a:t>。</a:t>
            </a:r>
            <a:endParaRPr lang="en-US" altLang="zh-CN" dirty="0"/>
          </a:p>
          <a:p>
            <a:r>
              <a:rPr lang="en-US" altLang="zh-CN" dirty="0"/>
              <a:t>2</a:t>
            </a:r>
            <a:r>
              <a:rPr lang="zh-CN" altLang="zh-CN" dirty="0"/>
              <a:t>．</a:t>
            </a:r>
            <a:r>
              <a:rPr lang="en-US" altLang="zh-CN" dirty="0" err="1">
                <a:hlinkClick r:id="rId3">
                  <a:extLst>
                    <a:ext uri="{A12FA001-AC4F-418D-AE19-62706E023703}">
                      <ahyp:hlinkClr xmlns="" xmlns:ahyp="http://schemas.microsoft.com/office/drawing/2018/hyperlinkcolor" xmlns:lc="http://schemas.openxmlformats.org/drawingml/2006/lockedCanvas" val="tx"/>
                    </a:ext>
                  </a:extLst>
                </a:hlinkClick>
              </a:rPr>
              <a:t>符号</a:t>
            </a:r>
            <a:r>
              <a:rPr lang="zh-CN" altLang="zh-CN" dirty="0"/>
              <a:t>含义</a:t>
            </a:r>
          </a:p>
          <a:p>
            <a:r>
              <a:rPr lang="zh-CN" altLang="zh-CN" dirty="0"/>
              <a:t>（</a:t>
            </a:r>
            <a:r>
              <a:rPr lang="en-US" altLang="zh-CN" dirty="0"/>
              <a:t>1</a:t>
            </a:r>
            <a:r>
              <a:rPr lang="zh-CN" altLang="zh-CN" dirty="0"/>
              <a:t>）∽ 表示交直流</a:t>
            </a:r>
          </a:p>
          <a:p>
            <a:r>
              <a:rPr lang="zh-CN" altLang="zh-CN" dirty="0"/>
              <a:t>（</a:t>
            </a:r>
            <a:r>
              <a:rPr lang="en-US" altLang="zh-CN" dirty="0"/>
              <a:t>2</a:t>
            </a:r>
            <a:r>
              <a:rPr lang="zh-CN" altLang="zh-CN" dirty="0"/>
              <a:t>）</a:t>
            </a:r>
            <a:r>
              <a:rPr lang="en-US" altLang="zh-CN" dirty="0"/>
              <a:t> V</a:t>
            </a:r>
            <a:r>
              <a:rPr lang="zh-CN" altLang="zh-CN" dirty="0"/>
              <a:t>－</a:t>
            </a:r>
            <a:r>
              <a:rPr lang="en-US" altLang="zh-CN" dirty="0"/>
              <a:t>2.5KV 4000Ω/V </a:t>
            </a:r>
            <a:r>
              <a:rPr lang="zh-CN" altLang="zh-CN" dirty="0"/>
              <a:t>表示对于交流电压及</a:t>
            </a:r>
            <a:r>
              <a:rPr lang="en-US" altLang="zh-CN" dirty="0"/>
              <a:t>2.5KV</a:t>
            </a:r>
            <a:r>
              <a:rPr lang="zh-CN" altLang="zh-CN" dirty="0"/>
              <a:t>的直流电压挡，其灵敏度为</a:t>
            </a:r>
            <a:r>
              <a:rPr lang="en-US" altLang="zh-CN" dirty="0"/>
              <a:t>4000Ω/V</a:t>
            </a:r>
            <a:endParaRPr lang="zh-CN" altLang="zh-CN" dirty="0"/>
          </a:p>
          <a:p>
            <a:r>
              <a:rPr lang="zh-CN" altLang="zh-CN" dirty="0"/>
              <a:t>（</a:t>
            </a:r>
            <a:r>
              <a:rPr lang="en-US" altLang="zh-CN" dirty="0"/>
              <a:t>3</a:t>
            </a:r>
            <a:r>
              <a:rPr lang="zh-CN" altLang="zh-CN" dirty="0"/>
              <a:t>）</a:t>
            </a:r>
            <a:r>
              <a:rPr lang="en-US" altLang="zh-CN" dirty="0"/>
              <a:t>A</a:t>
            </a:r>
            <a:r>
              <a:rPr lang="zh-CN" altLang="zh-CN" dirty="0"/>
              <a:t>－</a:t>
            </a:r>
            <a:r>
              <a:rPr lang="en-US" altLang="zh-CN" dirty="0"/>
              <a:t>V</a:t>
            </a:r>
            <a:r>
              <a:rPr lang="zh-CN" altLang="zh-CN" dirty="0"/>
              <a:t>－</a:t>
            </a:r>
            <a:r>
              <a:rPr lang="en-US" altLang="zh-CN" dirty="0"/>
              <a:t>Ω </a:t>
            </a:r>
            <a:r>
              <a:rPr lang="zh-CN" altLang="zh-CN" dirty="0"/>
              <a:t>表示可测量电流、电压及电阻</a:t>
            </a:r>
          </a:p>
          <a:p>
            <a:r>
              <a:rPr lang="zh-CN" altLang="zh-CN" dirty="0"/>
              <a:t>（</a:t>
            </a:r>
            <a:r>
              <a:rPr lang="en-US" altLang="zh-CN" dirty="0"/>
              <a:t>4</a:t>
            </a:r>
            <a:r>
              <a:rPr lang="zh-CN" altLang="zh-CN" dirty="0"/>
              <a:t>）</a:t>
            </a:r>
            <a:r>
              <a:rPr lang="en-US" altLang="zh-CN" dirty="0"/>
              <a:t>45</a:t>
            </a:r>
            <a:r>
              <a:rPr lang="zh-CN" altLang="zh-CN" dirty="0"/>
              <a:t>－</a:t>
            </a:r>
            <a:r>
              <a:rPr lang="en-US" altLang="zh-CN" dirty="0"/>
              <a:t>65</a:t>
            </a:r>
            <a:r>
              <a:rPr lang="zh-CN" altLang="zh-CN" dirty="0"/>
              <a:t>－</a:t>
            </a:r>
            <a:r>
              <a:rPr lang="en-US" altLang="zh-CN" dirty="0"/>
              <a:t>1000Hz </a:t>
            </a:r>
            <a:r>
              <a:rPr lang="zh-CN" altLang="zh-CN" dirty="0"/>
              <a:t>表示使用</a:t>
            </a:r>
            <a:r>
              <a:rPr lang="en-US" altLang="zh-CN" dirty="0" err="1">
                <a:hlinkClick r:id="rId4">
                  <a:extLst>
                    <a:ext uri="{A12FA001-AC4F-418D-AE19-62706E023703}">
                      <ahyp:hlinkClr xmlns="" xmlns:ahyp="http://schemas.microsoft.com/office/drawing/2018/hyperlinkcolor" xmlns:lc="http://schemas.openxmlformats.org/drawingml/2006/lockedCanvas" val="tx"/>
                    </a:ext>
                  </a:extLst>
                </a:hlinkClick>
              </a:rPr>
              <a:t>频率范围</a:t>
            </a:r>
            <a:r>
              <a:rPr lang="zh-CN" altLang="zh-CN" dirty="0"/>
              <a:t>为</a:t>
            </a:r>
            <a:r>
              <a:rPr lang="en-US" altLang="zh-CN" dirty="0"/>
              <a:t>1000 Hz</a:t>
            </a:r>
            <a:r>
              <a:rPr lang="zh-CN" altLang="zh-CN" dirty="0"/>
              <a:t>以下，标准工频范围为</a:t>
            </a:r>
            <a:r>
              <a:rPr lang="en-US" altLang="zh-CN" dirty="0"/>
              <a:t>45</a:t>
            </a:r>
            <a:r>
              <a:rPr lang="zh-CN" altLang="zh-CN" dirty="0"/>
              <a:t>－</a:t>
            </a:r>
            <a:r>
              <a:rPr lang="en-US" altLang="zh-CN" dirty="0"/>
              <a:t>65Hz</a:t>
            </a:r>
            <a:endParaRPr lang="zh-CN" altLang="zh-CN" dirty="0"/>
          </a:p>
          <a:p>
            <a:r>
              <a:rPr lang="zh-CN" altLang="zh-CN" dirty="0" smtClean="0"/>
              <a:t>（</a:t>
            </a:r>
            <a:r>
              <a:rPr lang="en-US" altLang="zh-CN" dirty="0"/>
              <a:t>5</a:t>
            </a:r>
            <a:r>
              <a:rPr lang="zh-CN" altLang="zh-CN" dirty="0"/>
              <a:t>）</a:t>
            </a:r>
            <a:r>
              <a:rPr lang="en-US" altLang="zh-CN" dirty="0"/>
              <a:t>2000Ω/V DC </a:t>
            </a:r>
            <a:r>
              <a:rPr lang="zh-CN" altLang="zh-CN" dirty="0"/>
              <a:t>表示直流挡的灵敏度为</a:t>
            </a:r>
            <a:r>
              <a:rPr lang="en-US" altLang="zh-CN" dirty="0"/>
              <a:t>2000Ω/V</a:t>
            </a:r>
            <a:endParaRPr lang="zh-CN" altLang="en-US" dirty="0"/>
          </a:p>
          <a:p>
            <a:endParaRPr lang="zh-CN" altLang="en-US" dirty="0"/>
          </a:p>
        </p:txBody>
      </p:sp>
      <p:sp>
        <p:nvSpPr>
          <p:cNvPr id="20" name="文本框 15">
            <a:extLst>
              <a:ext uri="{FF2B5EF4-FFF2-40B4-BE49-F238E27FC236}">
                <a16:creationId xmlns:a16="http://schemas.microsoft.com/office/drawing/2014/main" xmlns="" id="{207076AF-F2FD-4800-9FAC-852E8EF3CFFE}"/>
              </a:ext>
            </a:extLst>
          </p:cNvPr>
          <p:cNvSpPr txBox="1"/>
          <p:nvPr/>
        </p:nvSpPr>
        <p:spPr>
          <a:xfrm>
            <a:off x="426800" y="804521"/>
            <a:ext cx="6094428" cy="553998"/>
          </a:xfrm>
          <a:prstGeom prst="rect">
            <a:avLst/>
          </a:prstGeom>
          <a:noFill/>
        </p:spPr>
        <p:txBody>
          <a:bodyPr wrap="square">
            <a:spAutoFit/>
          </a:bodyPr>
          <a:lstStyle/>
          <a:p>
            <a:pPr indent="532800">
              <a:lnSpc>
                <a:spcPct val="150000"/>
              </a:lnSpc>
            </a:pPr>
            <a:r>
              <a:rPr lang="en-US" altLang="zh-CN" sz="2000" b="1" dirty="0" smtClean="0">
                <a:solidFill>
                  <a:schemeClr val="accent2">
                    <a:lumMod val="50000"/>
                  </a:schemeClr>
                </a:solidFill>
                <a:latin typeface="微软雅黑" pitchFamily="34" charset="-122"/>
                <a:ea typeface="微软雅黑" pitchFamily="34" charset="-122"/>
              </a:rPr>
              <a:t>2.4 </a:t>
            </a:r>
            <a:r>
              <a:rPr lang="zh-CN" altLang="zh-CN" sz="2000" b="1" dirty="0" smtClean="0">
                <a:solidFill>
                  <a:schemeClr val="accent2">
                    <a:lumMod val="50000"/>
                  </a:schemeClr>
                </a:solidFill>
                <a:latin typeface="微软雅黑" pitchFamily="34" charset="-122"/>
                <a:ea typeface="微软雅黑" pitchFamily="34" charset="-122"/>
              </a:rPr>
              <a:t>万用表</a:t>
            </a:r>
            <a:r>
              <a:rPr lang="zh-CN" altLang="zh-CN" sz="2000" b="1" dirty="0">
                <a:solidFill>
                  <a:schemeClr val="accent2">
                    <a:lumMod val="50000"/>
                  </a:schemeClr>
                </a:solidFill>
                <a:latin typeface="微软雅黑" pitchFamily="34" charset="-122"/>
                <a:ea typeface="微软雅黑" pitchFamily="34" charset="-122"/>
              </a:rPr>
              <a:t>的使用方法（数字万用表）</a:t>
            </a:r>
          </a:p>
        </p:txBody>
      </p:sp>
      <p:sp>
        <p:nvSpPr>
          <p:cNvPr id="21" name="文本框 16">
            <a:extLst>
              <a:ext uri="{FF2B5EF4-FFF2-40B4-BE49-F238E27FC236}">
                <a16:creationId xmlns:a16="http://schemas.microsoft.com/office/drawing/2014/main" xmlns="" id="{B1422037-7FE1-4100-89B9-740E44CA4E65}"/>
              </a:ext>
            </a:extLst>
          </p:cNvPr>
          <p:cNvSpPr txBox="1"/>
          <p:nvPr/>
        </p:nvSpPr>
        <p:spPr>
          <a:xfrm>
            <a:off x="721801" y="1292135"/>
            <a:ext cx="6094378" cy="458908"/>
          </a:xfrm>
          <a:prstGeom prst="rect">
            <a:avLst/>
          </a:prstGeom>
          <a:noFill/>
        </p:spPr>
        <p:txBody>
          <a:bodyPr wrap="square">
            <a:spAutoFit/>
          </a:bodyPr>
          <a:lstStyle/>
          <a:p>
            <a:pPr indent="280670">
              <a:lnSpc>
                <a:spcPct val="150000"/>
              </a:lnSpc>
            </a:pPr>
            <a:r>
              <a:rPr lang="en-US" altLang="zh-CN" b="1" dirty="0">
                <a:solidFill>
                  <a:schemeClr val="accent2">
                    <a:lumMod val="50000"/>
                  </a:schemeClr>
                </a:solidFill>
                <a:latin typeface="微软雅黑" pitchFamily="34" charset="-122"/>
                <a:ea typeface="微软雅黑" pitchFamily="34" charset="-122"/>
              </a:rPr>
              <a:t>2.4.1</a:t>
            </a:r>
            <a:r>
              <a:rPr lang="zh-CN" altLang="zh-CN" b="1" dirty="0">
                <a:solidFill>
                  <a:schemeClr val="accent2">
                    <a:lumMod val="50000"/>
                  </a:schemeClr>
                </a:solidFill>
                <a:latin typeface="微软雅黑" pitchFamily="34" charset="-122"/>
                <a:ea typeface="微软雅黑" pitchFamily="34" charset="-122"/>
              </a:rPr>
              <a:t>万用表的结构</a:t>
            </a:r>
          </a:p>
        </p:txBody>
      </p:sp>
      <p:sp>
        <p:nvSpPr>
          <p:cNvPr id="22"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5203979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99636"/>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8117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7" name="文本框 16">
            <a:extLst>
              <a:ext uri="{FF2B5EF4-FFF2-40B4-BE49-F238E27FC236}">
                <a16:creationId xmlns:a16="http://schemas.microsoft.com/office/drawing/2014/main" xmlns="" id="{B1422037-7FE1-4100-89B9-740E44CA4E65}"/>
              </a:ext>
            </a:extLst>
          </p:cNvPr>
          <p:cNvSpPr txBox="1"/>
          <p:nvPr/>
        </p:nvSpPr>
        <p:spPr>
          <a:xfrm>
            <a:off x="703547" y="1364385"/>
            <a:ext cx="6094378" cy="507831"/>
          </a:xfrm>
          <a:prstGeom prst="rect">
            <a:avLst/>
          </a:prstGeom>
          <a:noFill/>
        </p:spPr>
        <p:txBody>
          <a:bodyPr wrap="square">
            <a:spAutoFit/>
          </a:bodyPr>
          <a:lstStyle>
            <a:defPPr>
              <a:defRPr lang="zh-CN"/>
            </a:defPPr>
            <a:lvl1pPr indent="280670">
              <a:lnSpc>
                <a:spcPct val="150000"/>
              </a:lnSpc>
              <a:defRPr b="1">
                <a:solidFill>
                  <a:schemeClr val="accent2">
                    <a:lumMod val="50000"/>
                  </a:schemeClr>
                </a:solidFill>
                <a:latin typeface="微软雅黑" pitchFamily="34" charset="-122"/>
                <a:ea typeface="微软雅黑" pitchFamily="34" charset="-122"/>
              </a:defRPr>
            </a:lvl1pPr>
          </a:lstStyle>
          <a:p>
            <a:r>
              <a:rPr lang="en-US" altLang="zh-CN" dirty="0" smtClean="0"/>
              <a:t>2.4.2</a:t>
            </a:r>
            <a:r>
              <a:rPr lang="zh-CN" altLang="zh-CN" dirty="0"/>
              <a:t>数字万用表的使用方法</a:t>
            </a:r>
          </a:p>
        </p:txBody>
      </p:sp>
      <p:sp>
        <p:nvSpPr>
          <p:cNvPr id="20" name="文本框 19">
            <a:extLst>
              <a:ext uri="{FF2B5EF4-FFF2-40B4-BE49-F238E27FC236}">
                <a16:creationId xmlns:a16="http://schemas.microsoft.com/office/drawing/2014/main" xmlns="" id="{37644654-D9E2-4588-B721-E5A31F39D5CE}"/>
              </a:ext>
            </a:extLst>
          </p:cNvPr>
          <p:cNvSpPr txBox="1"/>
          <p:nvPr/>
        </p:nvSpPr>
        <p:spPr>
          <a:xfrm>
            <a:off x="490494" y="1887831"/>
            <a:ext cx="6094428" cy="4396075"/>
          </a:xfrm>
          <a:prstGeom prst="rect">
            <a:avLst/>
          </a:prstGeom>
          <a:noFill/>
        </p:spPr>
        <p:txBody>
          <a:bodyPr wrap="square">
            <a:spAutoFit/>
          </a:bodyPr>
          <a:lstStyle/>
          <a:p>
            <a:pPr indent="457200">
              <a:lnSpc>
                <a:spcPts val="2000"/>
              </a:lnSpc>
              <a:spcAft>
                <a:spcPts val="600"/>
              </a:spcAft>
            </a:pPr>
            <a:r>
              <a:rPr lang="zh-CN" altLang="zh-CN" b="1" kern="100" dirty="0">
                <a:effectLst/>
                <a:latin typeface="+mn-ea"/>
                <a:cs typeface="Times New Roman" panose="02020603050405020304" pitchFamily="18" charset="0"/>
              </a:rPr>
              <a:t>直流电压的</a:t>
            </a:r>
            <a:r>
              <a:rPr lang="zh-CN" altLang="zh-CN" b="1" kern="100" dirty="0" smtClean="0">
                <a:effectLst/>
                <a:latin typeface="+mn-ea"/>
                <a:cs typeface="Times New Roman" panose="02020603050405020304" pitchFamily="18" charset="0"/>
              </a:rPr>
              <a:t>测量</a:t>
            </a:r>
            <a:endParaRPr lang="en-US" altLang="zh-CN" b="1" kern="100" dirty="0" smtClean="0">
              <a:effectLst/>
              <a:latin typeface="+mn-ea"/>
              <a:cs typeface="Times New Roman" panose="02020603050405020304" pitchFamily="18" charset="0"/>
            </a:endParaRPr>
          </a:p>
          <a:p>
            <a:pPr indent="457200">
              <a:lnSpc>
                <a:spcPts val="2000"/>
              </a:lnSpc>
              <a:spcAft>
                <a:spcPts val="600"/>
              </a:spcAft>
            </a:pPr>
            <a:r>
              <a:rPr lang="zh-CN" altLang="zh-CN" dirty="0">
                <a:latin typeface="+mn-ea"/>
                <a:cs typeface="Times New Roman" panose="02020603050405020304" pitchFamily="18" charset="0"/>
              </a:rPr>
              <a:t>（</a:t>
            </a:r>
            <a:r>
              <a:rPr lang="en-US" altLang="zh-CN" dirty="0">
                <a:latin typeface="+mn-ea"/>
                <a:cs typeface="Times New Roman" panose="02020603050405020304" pitchFamily="18" charset="0"/>
              </a:rPr>
              <a:t>1</a:t>
            </a:r>
            <a:r>
              <a:rPr lang="zh-CN" altLang="zh-CN" dirty="0">
                <a:latin typeface="+mn-ea"/>
                <a:cs typeface="Times New Roman" panose="02020603050405020304" pitchFamily="18" charset="0"/>
              </a:rPr>
              <a:t>）测量步骤</a:t>
            </a:r>
          </a:p>
          <a:p>
            <a:pPr indent="457200">
              <a:spcBef>
                <a:spcPts val="600"/>
              </a:spcBef>
            </a:pPr>
            <a:r>
              <a:rPr lang="zh-CN" altLang="zh-CN" dirty="0" smtClean="0">
                <a:latin typeface="+mn-ea"/>
                <a:cs typeface="Times New Roman" panose="02020603050405020304" pitchFamily="18" charset="0"/>
              </a:rPr>
              <a:t>红</a:t>
            </a:r>
            <a:r>
              <a:rPr lang="zh-CN" altLang="zh-CN" dirty="0">
                <a:latin typeface="+mn-ea"/>
                <a:cs typeface="Times New Roman" panose="02020603050405020304" pitchFamily="18" charset="0"/>
              </a:rPr>
              <a:t>表笔插入</a:t>
            </a:r>
            <a:r>
              <a:rPr lang="en-US" altLang="zh-CN" dirty="0">
                <a:latin typeface="+mn-ea"/>
                <a:cs typeface="Times New Roman" panose="02020603050405020304" pitchFamily="18" charset="0"/>
              </a:rPr>
              <a:t>V</a:t>
            </a:r>
            <a:r>
              <a:rPr lang="zh-CN" altLang="zh-CN" dirty="0">
                <a:latin typeface="+mn-ea"/>
                <a:cs typeface="Times New Roman" panose="02020603050405020304" pitchFamily="18" charset="0"/>
              </a:rPr>
              <a:t>Ω孔</a:t>
            </a:r>
          </a:p>
          <a:p>
            <a:pPr indent="457200">
              <a:lnSpc>
                <a:spcPts val="2000"/>
              </a:lnSpc>
              <a:spcAft>
                <a:spcPts val="600"/>
              </a:spcAft>
            </a:pPr>
            <a:r>
              <a:rPr lang="zh-CN" altLang="zh-CN" dirty="0" smtClean="0">
                <a:latin typeface="+mn-ea"/>
                <a:cs typeface="Times New Roman" panose="02020603050405020304" pitchFamily="18" charset="0"/>
              </a:rPr>
              <a:t>黑</a:t>
            </a:r>
            <a:r>
              <a:rPr lang="zh-CN" altLang="zh-CN" dirty="0">
                <a:latin typeface="+mn-ea"/>
                <a:cs typeface="Times New Roman" panose="02020603050405020304" pitchFamily="18" charset="0"/>
              </a:rPr>
              <a:t>表笔插入</a:t>
            </a:r>
            <a:r>
              <a:rPr lang="en-US" altLang="zh-CN" dirty="0">
                <a:latin typeface="+mn-ea"/>
                <a:cs typeface="Times New Roman" panose="02020603050405020304" pitchFamily="18" charset="0"/>
              </a:rPr>
              <a:t>COM</a:t>
            </a:r>
            <a:r>
              <a:rPr lang="zh-CN" altLang="zh-CN" dirty="0">
                <a:latin typeface="+mn-ea"/>
                <a:cs typeface="Times New Roman" panose="02020603050405020304" pitchFamily="18" charset="0"/>
              </a:rPr>
              <a:t>孔</a:t>
            </a:r>
          </a:p>
          <a:p>
            <a:pPr indent="457200">
              <a:lnSpc>
                <a:spcPts val="2000"/>
              </a:lnSpc>
              <a:spcAft>
                <a:spcPts val="600"/>
              </a:spcAft>
            </a:pPr>
            <a:r>
              <a:rPr lang="zh-CN" altLang="zh-CN" dirty="0" smtClean="0">
                <a:latin typeface="+mn-ea"/>
                <a:cs typeface="Times New Roman" panose="02020603050405020304" pitchFamily="18" charset="0"/>
              </a:rPr>
              <a:t>量程</a:t>
            </a:r>
            <a:r>
              <a:rPr lang="zh-CN" altLang="zh-CN" dirty="0">
                <a:latin typeface="+mn-ea"/>
                <a:cs typeface="Times New Roman" panose="02020603050405020304" pitchFamily="18" charset="0"/>
              </a:rPr>
              <a:t>旋钮打到</a:t>
            </a:r>
            <a:r>
              <a:rPr lang="en-US" altLang="zh-CN" dirty="0">
                <a:latin typeface="+mn-ea"/>
                <a:cs typeface="Times New Roman" panose="02020603050405020304" pitchFamily="18" charset="0"/>
              </a:rPr>
              <a:t>V-</a:t>
            </a:r>
            <a:r>
              <a:rPr lang="zh-CN" altLang="zh-CN" dirty="0">
                <a:latin typeface="+mn-ea"/>
                <a:cs typeface="Times New Roman" panose="02020603050405020304" pitchFamily="18" charset="0"/>
              </a:rPr>
              <a:t>（直流档）适当位置 </a:t>
            </a:r>
          </a:p>
          <a:p>
            <a:pPr indent="457200">
              <a:lnSpc>
                <a:spcPts val="2000"/>
              </a:lnSpc>
              <a:spcAft>
                <a:spcPts val="600"/>
              </a:spcAft>
            </a:pPr>
            <a:r>
              <a:rPr lang="zh-CN" altLang="zh-CN" dirty="0" smtClean="0">
                <a:latin typeface="+mn-ea"/>
                <a:cs typeface="Times New Roman" panose="02020603050405020304" pitchFamily="18" charset="0"/>
              </a:rPr>
              <a:t>读出</a:t>
            </a:r>
            <a:r>
              <a:rPr lang="zh-CN" altLang="zh-CN" dirty="0">
                <a:latin typeface="+mn-ea"/>
                <a:cs typeface="Times New Roman" panose="02020603050405020304" pitchFamily="18" charset="0"/>
              </a:rPr>
              <a:t>显示屏上显示的数据，如图</a:t>
            </a:r>
            <a:r>
              <a:rPr lang="en-US" altLang="zh-CN" dirty="0">
                <a:latin typeface="+mn-ea"/>
                <a:cs typeface="Times New Roman" panose="02020603050405020304" pitchFamily="18" charset="0"/>
              </a:rPr>
              <a:t>2-2-53</a:t>
            </a:r>
            <a:r>
              <a:rPr lang="zh-CN" altLang="zh-CN" dirty="0">
                <a:latin typeface="+mn-ea"/>
                <a:cs typeface="Times New Roman" panose="02020603050405020304" pitchFamily="18" charset="0"/>
              </a:rPr>
              <a:t>所示。</a:t>
            </a:r>
          </a:p>
          <a:p>
            <a:pPr indent="457200">
              <a:lnSpc>
                <a:spcPts val="2000"/>
              </a:lnSpc>
              <a:spcAft>
                <a:spcPts val="600"/>
              </a:spcAft>
            </a:pPr>
            <a:r>
              <a:rPr lang="zh-CN" altLang="zh-CN" dirty="0">
                <a:latin typeface="+mn-ea"/>
                <a:cs typeface="Times New Roman" panose="02020603050405020304" pitchFamily="18" charset="0"/>
              </a:rPr>
              <a:t>（</a:t>
            </a:r>
            <a:r>
              <a:rPr lang="en-US" altLang="zh-CN" dirty="0">
                <a:latin typeface="+mn-ea"/>
                <a:cs typeface="Times New Roman" panose="02020603050405020304" pitchFamily="18" charset="0"/>
              </a:rPr>
              <a:t>2</a:t>
            </a:r>
            <a:r>
              <a:rPr lang="zh-CN" altLang="zh-CN" dirty="0">
                <a:latin typeface="+mn-ea"/>
                <a:cs typeface="Times New Roman" panose="02020603050405020304" pitchFamily="18" charset="0"/>
              </a:rPr>
              <a:t>）注意</a:t>
            </a:r>
            <a:endParaRPr lang="en-US" altLang="zh-CN" dirty="0">
              <a:latin typeface="+mn-ea"/>
              <a:cs typeface="Times New Roman" panose="02020603050405020304" pitchFamily="18" charset="0"/>
            </a:endParaRPr>
          </a:p>
          <a:p>
            <a:pPr indent="457200">
              <a:lnSpc>
                <a:spcPts val="2000"/>
              </a:lnSpc>
              <a:spcAft>
                <a:spcPts val="600"/>
              </a:spcAft>
            </a:pPr>
            <a:r>
              <a:rPr lang="zh-CN" altLang="zh-CN" dirty="0" smtClean="0">
                <a:latin typeface="+mn-ea"/>
                <a:cs typeface="Times New Roman" panose="02020603050405020304" pitchFamily="18" charset="0"/>
              </a:rPr>
              <a:t>把</a:t>
            </a:r>
            <a:r>
              <a:rPr lang="zh-CN" altLang="zh-CN" dirty="0">
                <a:latin typeface="+mn-ea"/>
                <a:cs typeface="Times New Roman" panose="02020603050405020304" pitchFamily="18" charset="0"/>
              </a:rPr>
              <a:t>旋钮选到比估计值大的量程档（注意：直流档是</a:t>
            </a:r>
            <a:r>
              <a:rPr lang="en-US" altLang="zh-CN" dirty="0">
                <a:latin typeface="+mn-ea"/>
                <a:cs typeface="Times New Roman" panose="02020603050405020304" pitchFamily="18" charset="0"/>
              </a:rPr>
              <a:t>V-</a:t>
            </a:r>
            <a:r>
              <a:rPr lang="zh-CN" altLang="zh-CN" dirty="0">
                <a:latin typeface="+mn-ea"/>
                <a:cs typeface="Times New Roman" panose="02020603050405020304" pitchFamily="18" charset="0"/>
              </a:rPr>
              <a:t>）</a:t>
            </a:r>
            <a:r>
              <a:rPr lang="en-US" altLang="zh-CN" dirty="0">
                <a:latin typeface="+mn-ea"/>
                <a:cs typeface="Times New Roman" panose="02020603050405020304" pitchFamily="18" charset="0"/>
              </a:rPr>
              <a:t>   </a:t>
            </a:r>
            <a:r>
              <a:rPr lang="zh-CN" altLang="zh-CN" dirty="0">
                <a:latin typeface="+mn-ea"/>
                <a:cs typeface="Times New Roman" panose="02020603050405020304" pitchFamily="18" charset="0"/>
              </a:rPr>
              <a:t>接着把表笔接电源或电池两端；保持接触稳定。数值可以直接从显示屏上读取</a:t>
            </a:r>
          </a:p>
          <a:p>
            <a:pPr indent="457200">
              <a:lnSpc>
                <a:spcPts val="2000"/>
              </a:lnSpc>
              <a:spcAft>
                <a:spcPts val="600"/>
              </a:spcAft>
            </a:pPr>
            <a:r>
              <a:rPr lang="zh-CN" altLang="zh-CN" dirty="0" smtClean="0">
                <a:latin typeface="+mn-ea"/>
                <a:cs typeface="Times New Roman" panose="02020603050405020304" pitchFamily="18" charset="0"/>
              </a:rPr>
              <a:t>若</a:t>
            </a:r>
            <a:r>
              <a:rPr lang="zh-CN" altLang="zh-CN" dirty="0">
                <a:latin typeface="+mn-ea"/>
                <a:cs typeface="Times New Roman" panose="02020603050405020304" pitchFamily="18" charset="0"/>
              </a:rPr>
              <a:t>显示为“</a:t>
            </a:r>
            <a:r>
              <a:rPr lang="en-US" altLang="zh-CN" dirty="0">
                <a:latin typeface="+mn-ea"/>
                <a:cs typeface="Times New Roman" panose="02020603050405020304" pitchFamily="18" charset="0"/>
              </a:rPr>
              <a:t>1.</a:t>
            </a:r>
            <a:r>
              <a:rPr lang="zh-CN" altLang="zh-CN" dirty="0">
                <a:latin typeface="+mn-ea"/>
                <a:cs typeface="Times New Roman" panose="02020603050405020304" pitchFamily="18" charset="0"/>
              </a:rPr>
              <a:t>”，则表明量程太小，那么就要加大量程后再测量。</a:t>
            </a:r>
          </a:p>
          <a:p>
            <a:pPr indent="457200">
              <a:lnSpc>
                <a:spcPts val="2000"/>
              </a:lnSpc>
              <a:spcAft>
                <a:spcPts val="600"/>
              </a:spcAft>
            </a:pPr>
            <a:r>
              <a:rPr lang="zh-CN" altLang="zh-CN" dirty="0" smtClean="0">
                <a:latin typeface="+mn-ea"/>
                <a:cs typeface="Times New Roman" panose="02020603050405020304" pitchFamily="18" charset="0"/>
              </a:rPr>
              <a:t>若</a:t>
            </a:r>
            <a:r>
              <a:rPr lang="zh-CN" altLang="zh-CN" dirty="0">
                <a:latin typeface="+mn-ea"/>
                <a:cs typeface="Times New Roman" panose="02020603050405020304" pitchFamily="18" charset="0"/>
              </a:rPr>
              <a:t>在数值左边出现“</a:t>
            </a:r>
            <a:r>
              <a:rPr lang="en-US" altLang="zh-CN" dirty="0">
                <a:latin typeface="+mn-ea"/>
                <a:cs typeface="Times New Roman" panose="02020603050405020304" pitchFamily="18" charset="0"/>
              </a:rPr>
              <a:t>-</a:t>
            </a:r>
            <a:r>
              <a:rPr lang="zh-CN" altLang="zh-CN" dirty="0">
                <a:latin typeface="+mn-ea"/>
                <a:cs typeface="Times New Roman" panose="02020603050405020304" pitchFamily="18" charset="0"/>
              </a:rPr>
              <a:t>”，则表明表笔极性与实际电源极性相反，此时红表笔接的</a:t>
            </a:r>
            <a:r>
              <a:rPr lang="zh-CN" altLang="zh-CN" dirty="0" smtClean="0">
                <a:latin typeface="+mn-ea"/>
                <a:cs typeface="Times New Roman" panose="02020603050405020304" pitchFamily="18" charset="0"/>
              </a:rPr>
              <a:t>是</a:t>
            </a:r>
            <a:endParaRPr lang="en-US" altLang="zh-CN" dirty="0">
              <a:latin typeface="+mn-ea"/>
              <a:cs typeface="Times New Roman" panose="02020603050405020304" pitchFamily="18" charset="0"/>
            </a:endParaRPr>
          </a:p>
        </p:txBody>
      </p:sp>
      <p:pic>
        <p:nvPicPr>
          <p:cNvPr id="22" name="图片 21">
            <a:extLst>
              <a:ext uri="{FF2B5EF4-FFF2-40B4-BE49-F238E27FC236}">
                <a16:creationId xmlns:a16="http://schemas.microsoft.com/office/drawing/2014/main" xmlns="" id="{C0FDFC72-DE51-426B-A055-946D3FC9CEE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14286" y="1872216"/>
            <a:ext cx="3825240" cy="3498070"/>
          </a:xfrm>
          <a:prstGeom prst="rect">
            <a:avLst/>
          </a:prstGeom>
          <a:noFill/>
          <a:ln>
            <a:noFill/>
          </a:ln>
        </p:spPr>
      </p:pic>
      <p:sp>
        <p:nvSpPr>
          <p:cNvPr id="23" name="文本框 22">
            <a:extLst>
              <a:ext uri="{FF2B5EF4-FFF2-40B4-BE49-F238E27FC236}">
                <a16:creationId xmlns:a16="http://schemas.microsoft.com/office/drawing/2014/main" xmlns="" id="{3B5209E9-A270-4916-9F78-BECE563549C7}"/>
              </a:ext>
            </a:extLst>
          </p:cNvPr>
          <p:cNvSpPr txBox="1"/>
          <p:nvPr/>
        </p:nvSpPr>
        <p:spPr>
          <a:xfrm>
            <a:off x="8448108" y="5840258"/>
            <a:ext cx="2467543" cy="369332"/>
          </a:xfrm>
          <a:prstGeom prst="rect">
            <a:avLst/>
          </a:prstGeom>
          <a:noFill/>
        </p:spPr>
        <p:txBody>
          <a:bodyPr wrap="square">
            <a:spAutoFit/>
          </a:bodyPr>
          <a:lstStyle/>
          <a:p>
            <a:r>
              <a:rPr lang="zh-CN" altLang="zh-CN" sz="1800" dirty="0">
                <a:effectLst/>
                <a:latin typeface="+mn-ea"/>
                <a:cs typeface="Times New Roman" panose="02020603050405020304" pitchFamily="18" charset="0"/>
              </a:rPr>
              <a:t>图</a:t>
            </a:r>
            <a:r>
              <a:rPr lang="en-US" altLang="zh-CN" sz="1800" dirty="0">
                <a:effectLst/>
                <a:latin typeface="+mn-ea"/>
                <a:cs typeface="Times New Roman" panose="02020603050405020304" pitchFamily="18" charset="0"/>
              </a:rPr>
              <a:t>2-2-53 </a:t>
            </a:r>
            <a:r>
              <a:rPr lang="zh-CN" altLang="zh-CN" sz="1800" dirty="0">
                <a:effectLst/>
                <a:latin typeface="+mn-ea"/>
                <a:cs typeface="Times New Roman" panose="02020603050405020304" pitchFamily="18" charset="0"/>
              </a:rPr>
              <a:t>测直流电压</a:t>
            </a:r>
            <a:endParaRPr lang="zh-CN" altLang="en-US" dirty="0">
              <a:latin typeface="+mn-ea"/>
            </a:endParaRPr>
          </a:p>
        </p:txBody>
      </p:sp>
      <p:sp>
        <p:nvSpPr>
          <p:cNvPr id="18" name="文本框 15">
            <a:extLst>
              <a:ext uri="{FF2B5EF4-FFF2-40B4-BE49-F238E27FC236}">
                <a16:creationId xmlns:a16="http://schemas.microsoft.com/office/drawing/2014/main" xmlns="" id="{207076AF-F2FD-4800-9FAC-852E8EF3CFFE}"/>
              </a:ext>
            </a:extLst>
          </p:cNvPr>
          <p:cNvSpPr txBox="1"/>
          <p:nvPr/>
        </p:nvSpPr>
        <p:spPr>
          <a:xfrm>
            <a:off x="426800" y="804521"/>
            <a:ext cx="6094428" cy="553998"/>
          </a:xfrm>
          <a:prstGeom prst="rect">
            <a:avLst/>
          </a:prstGeom>
          <a:noFill/>
        </p:spPr>
        <p:txBody>
          <a:bodyPr wrap="square">
            <a:spAutoFit/>
          </a:bodyPr>
          <a:lstStyle/>
          <a:p>
            <a:pPr indent="532800">
              <a:lnSpc>
                <a:spcPct val="150000"/>
              </a:lnSpc>
            </a:pPr>
            <a:r>
              <a:rPr lang="en-US" altLang="zh-CN" sz="2000" b="1" dirty="0" smtClean="0">
                <a:solidFill>
                  <a:schemeClr val="accent2">
                    <a:lumMod val="50000"/>
                  </a:schemeClr>
                </a:solidFill>
                <a:latin typeface="微软雅黑" pitchFamily="34" charset="-122"/>
                <a:ea typeface="微软雅黑" pitchFamily="34" charset="-122"/>
              </a:rPr>
              <a:t>2.4 </a:t>
            </a:r>
            <a:r>
              <a:rPr lang="zh-CN" altLang="zh-CN" sz="2000" b="1" dirty="0" smtClean="0">
                <a:solidFill>
                  <a:schemeClr val="accent2">
                    <a:lumMod val="50000"/>
                  </a:schemeClr>
                </a:solidFill>
                <a:latin typeface="微软雅黑" pitchFamily="34" charset="-122"/>
                <a:ea typeface="微软雅黑" pitchFamily="34" charset="-122"/>
              </a:rPr>
              <a:t>万用表</a:t>
            </a:r>
            <a:r>
              <a:rPr lang="zh-CN" altLang="zh-CN" sz="2000" b="1" dirty="0">
                <a:solidFill>
                  <a:schemeClr val="accent2">
                    <a:lumMod val="50000"/>
                  </a:schemeClr>
                </a:solidFill>
                <a:latin typeface="微软雅黑" pitchFamily="34" charset="-122"/>
                <a:ea typeface="微软雅黑" pitchFamily="34" charset="-122"/>
              </a:rPr>
              <a:t>的使用方法（数字万用表）</a:t>
            </a:r>
          </a:p>
        </p:txBody>
      </p:sp>
      <p:sp>
        <p:nvSpPr>
          <p:cNvPr id="25"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41266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99636"/>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8117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8" name="文本框 17">
            <a:extLst>
              <a:ext uri="{FF2B5EF4-FFF2-40B4-BE49-F238E27FC236}">
                <a16:creationId xmlns:a16="http://schemas.microsoft.com/office/drawing/2014/main" xmlns="" id="{41A7C025-5F0E-4167-BF64-6F9A7E7177AC}"/>
              </a:ext>
            </a:extLst>
          </p:cNvPr>
          <p:cNvSpPr txBox="1"/>
          <p:nvPr/>
        </p:nvSpPr>
        <p:spPr>
          <a:xfrm>
            <a:off x="490494" y="1857575"/>
            <a:ext cx="5460363" cy="3862596"/>
          </a:xfrm>
          <a:prstGeom prst="rect">
            <a:avLst/>
          </a:prstGeom>
          <a:noFill/>
        </p:spPr>
        <p:txBody>
          <a:bodyPr wrap="square">
            <a:spAutoFit/>
          </a:bodyPr>
          <a:lstStyle>
            <a:defPPr>
              <a:defRPr lang="zh-CN"/>
            </a:defPPr>
            <a:lvl1pPr indent="457200">
              <a:lnSpc>
                <a:spcPts val="2000"/>
              </a:lnSpc>
              <a:spcAft>
                <a:spcPts val="600"/>
              </a:spcAft>
              <a:defRPr b="1" kern="100">
                <a:effectLst/>
                <a:latin typeface="+mn-ea"/>
                <a:cs typeface="Times New Roman" panose="02020603050405020304" pitchFamily="18" charset="0"/>
              </a:defRPr>
            </a:lvl1pPr>
          </a:lstStyle>
          <a:p>
            <a:r>
              <a:rPr lang="zh-CN" altLang="zh-CN" dirty="0"/>
              <a:t>交流电压的</a:t>
            </a:r>
            <a:r>
              <a:rPr lang="zh-CN" altLang="zh-CN" dirty="0"/>
              <a:t>测量</a:t>
            </a:r>
            <a:endParaRPr lang="en-US" altLang="zh-CN" dirty="0"/>
          </a:p>
          <a:p>
            <a:r>
              <a:rPr lang="zh-CN" altLang="zh-CN" b="0" dirty="0"/>
              <a:t>（</a:t>
            </a:r>
            <a:r>
              <a:rPr lang="en-US" altLang="zh-CN" b="0" kern="1200" dirty="0"/>
              <a:t>1</a:t>
            </a:r>
            <a:r>
              <a:rPr lang="zh-CN" altLang="en-US" b="0" kern="1200" dirty="0"/>
              <a:t>）测量步骤</a:t>
            </a:r>
          </a:p>
          <a:p>
            <a:r>
              <a:rPr lang="zh-CN" altLang="en-US" b="0" kern="1200" dirty="0"/>
              <a:t>   红表笔插入</a:t>
            </a:r>
            <a:r>
              <a:rPr lang="en-US" altLang="zh-CN" b="0" kern="1200" dirty="0"/>
              <a:t>VΩ</a:t>
            </a:r>
            <a:r>
              <a:rPr lang="zh-CN" altLang="en-US" b="0" kern="1200" dirty="0"/>
              <a:t>孔</a:t>
            </a:r>
          </a:p>
          <a:p>
            <a:r>
              <a:rPr lang="zh-CN" altLang="en-US" b="0" kern="1200" dirty="0"/>
              <a:t>   黑表笔插入</a:t>
            </a:r>
            <a:r>
              <a:rPr lang="en-US" altLang="zh-CN" b="0" kern="1200" dirty="0"/>
              <a:t>COM</a:t>
            </a:r>
            <a:r>
              <a:rPr lang="zh-CN" altLang="en-US" b="0" kern="1200" dirty="0"/>
              <a:t>孔</a:t>
            </a:r>
          </a:p>
          <a:p>
            <a:r>
              <a:rPr lang="zh-CN" altLang="en-US" b="0" kern="1200" dirty="0"/>
              <a:t>   量程旋钮打到</a:t>
            </a:r>
            <a:r>
              <a:rPr lang="en-US" altLang="zh-CN" b="0" kern="1200" dirty="0"/>
              <a:t>V~</a:t>
            </a:r>
            <a:r>
              <a:rPr lang="zh-CN" altLang="en-US" b="0" kern="1200" dirty="0"/>
              <a:t>（交流档）适当位置</a:t>
            </a:r>
            <a:endParaRPr lang="en-US" altLang="zh-CN" b="0" kern="1200" dirty="0"/>
          </a:p>
          <a:p>
            <a:r>
              <a:rPr lang="zh-CN" altLang="zh-CN" b="0" kern="1200" dirty="0"/>
              <a:t>出显示屏上显示的数据，如图</a:t>
            </a:r>
            <a:r>
              <a:rPr lang="en-US" altLang="zh-CN" b="0" kern="1200" dirty="0"/>
              <a:t>2-2-54</a:t>
            </a:r>
            <a:r>
              <a:rPr lang="zh-CN" altLang="en-US" b="0" kern="1200" dirty="0"/>
              <a:t>所示。</a:t>
            </a:r>
          </a:p>
          <a:p>
            <a:r>
              <a:rPr lang="en-US" altLang="zh-CN" b="0" kern="1200" dirty="0"/>
              <a:t> </a:t>
            </a:r>
            <a:r>
              <a:rPr lang="zh-CN" altLang="zh-CN" b="0" kern="1200" dirty="0"/>
              <a:t>（</a:t>
            </a:r>
            <a:r>
              <a:rPr lang="en-US" altLang="zh-CN" b="0" kern="1200" dirty="0"/>
              <a:t>2</a:t>
            </a:r>
            <a:r>
              <a:rPr lang="zh-CN" altLang="zh-CN" b="0" kern="1200" dirty="0"/>
              <a:t>）注意</a:t>
            </a:r>
          </a:p>
          <a:p>
            <a:r>
              <a:rPr lang="zh-CN" altLang="zh-CN" b="0" kern="1200" dirty="0"/>
              <a:t>表笔插孔与直流电压的测量一样，不过应该将旋钮打到交流档“</a:t>
            </a:r>
            <a:r>
              <a:rPr lang="en-US" altLang="zh-CN" b="0" kern="1200" dirty="0"/>
              <a:t>V</a:t>
            </a:r>
            <a:r>
              <a:rPr lang="zh-CN" altLang="zh-CN" b="0" kern="1200" dirty="0"/>
              <a:t>～”处所需的量程即可。</a:t>
            </a:r>
          </a:p>
          <a:p>
            <a:r>
              <a:rPr lang="zh-CN" altLang="zh-CN" b="0" kern="1200" dirty="0"/>
              <a:t>交流电压无正负之分，测量方法跟前面相同。</a:t>
            </a:r>
          </a:p>
          <a:p>
            <a:r>
              <a:rPr lang="zh-CN" altLang="zh-CN" b="0" kern="1200" dirty="0"/>
              <a:t>无论测交流还是直流电压，都要注意人身安全，不要随便用手触摸表笔的金属部分。</a:t>
            </a:r>
          </a:p>
        </p:txBody>
      </p:sp>
      <p:sp>
        <p:nvSpPr>
          <p:cNvPr id="2" name="Rectangle 2">
            <a:extLst>
              <a:ext uri="{FF2B5EF4-FFF2-40B4-BE49-F238E27FC236}">
                <a16:creationId xmlns:a16="http://schemas.microsoft.com/office/drawing/2014/main" xmlns="" id="{A2BCFAA5-10A3-4C52-A23D-FB86F7EDBAEE}"/>
              </a:ext>
            </a:extLst>
          </p:cNvPr>
          <p:cNvSpPr>
            <a:spLocks noChangeArrowheads="1"/>
          </p:cNvSpPr>
          <p:nvPr/>
        </p:nvSpPr>
        <p:spPr bwMode="auto">
          <a:xfrm>
            <a:off x="787388" y="3643901"/>
            <a:ext cx="573384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endParaRPr lang="zh-CN" altLang="en-US" dirty="0">
              <a:latin typeface="+mn-ea"/>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pic>
        <p:nvPicPr>
          <p:cNvPr id="19" name="图片 18" descr="201211191028">
            <a:extLst>
              <a:ext uri="{FF2B5EF4-FFF2-40B4-BE49-F238E27FC236}">
                <a16:creationId xmlns:a16="http://schemas.microsoft.com/office/drawing/2014/main" xmlns="" id="{7C8EB892-425A-4C45-99DB-33A68E97876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37888" y="1822550"/>
            <a:ext cx="4066720" cy="3722018"/>
          </a:xfrm>
          <a:prstGeom prst="rect">
            <a:avLst/>
          </a:prstGeom>
          <a:noFill/>
        </p:spPr>
      </p:pic>
      <p:sp>
        <p:nvSpPr>
          <p:cNvPr id="20" name="文本框 19">
            <a:extLst>
              <a:ext uri="{FF2B5EF4-FFF2-40B4-BE49-F238E27FC236}">
                <a16:creationId xmlns:a16="http://schemas.microsoft.com/office/drawing/2014/main" xmlns="" id="{86170495-427D-4A1B-B5C7-13A3D0F073BC}"/>
              </a:ext>
            </a:extLst>
          </p:cNvPr>
          <p:cNvSpPr txBox="1"/>
          <p:nvPr/>
        </p:nvSpPr>
        <p:spPr>
          <a:xfrm>
            <a:off x="7614286" y="5760302"/>
            <a:ext cx="3008446" cy="369332"/>
          </a:xfrm>
          <a:prstGeom prst="rect">
            <a:avLst/>
          </a:prstGeom>
          <a:noFill/>
        </p:spPr>
        <p:txBody>
          <a:bodyPr wrap="square">
            <a:spAutoFit/>
          </a:bodyPr>
          <a:lstStyle/>
          <a:p>
            <a:r>
              <a:rPr lang="zh-CN" altLang="zh-CN" dirty="0">
                <a:latin typeface="+mn-ea"/>
                <a:cs typeface="Times New Roman" panose="02020603050405020304" pitchFamily="18" charset="0"/>
              </a:rPr>
              <a:t>图</a:t>
            </a:r>
            <a:r>
              <a:rPr lang="en-US" altLang="zh-CN" dirty="0">
                <a:latin typeface="+mn-ea"/>
                <a:cs typeface="Times New Roman" panose="02020603050405020304" pitchFamily="18" charset="0"/>
              </a:rPr>
              <a:t>2-2-54 </a:t>
            </a:r>
            <a:r>
              <a:rPr lang="zh-CN" altLang="zh-CN" dirty="0">
                <a:latin typeface="+mn-ea"/>
                <a:cs typeface="Times New Roman" panose="02020603050405020304" pitchFamily="18" charset="0"/>
              </a:rPr>
              <a:t>测交流电压</a:t>
            </a:r>
            <a:endParaRPr lang="zh-CN" altLang="en-US" dirty="0">
              <a:latin typeface="+mn-ea"/>
              <a:cs typeface="Times New Roman" panose="02020603050405020304" pitchFamily="18" charset="0"/>
            </a:endParaRPr>
          </a:p>
        </p:txBody>
      </p:sp>
      <p:sp>
        <p:nvSpPr>
          <p:cNvPr id="22" name="文本框 16">
            <a:extLst>
              <a:ext uri="{FF2B5EF4-FFF2-40B4-BE49-F238E27FC236}">
                <a16:creationId xmlns:a16="http://schemas.microsoft.com/office/drawing/2014/main" xmlns="" id="{B1422037-7FE1-4100-89B9-740E44CA4E65}"/>
              </a:ext>
            </a:extLst>
          </p:cNvPr>
          <p:cNvSpPr txBox="1"/>
          <p:nvPr/>
        </p:nvSpPr>
        <p:spPr>
          <a:xfrm>
            <a:off x="703547" y="1364385"/>
            <a:ext cx="6094378" cy="507831"/>
          </a:xfrm>
          <a:prstGeom prst="rect">
            <a:avLst/>
          </a:prstGeom>
          <a:noFill/>
        </p:spPr>
        <p:txBody>
          <a:bodyPr wrap="square">
            <a:spAutoFit/>
          </a:bodyPr>
          <a:lstStyle>
            <a:defPPr>
              <a:defRPr lang="zh-CN"/>
            </a:defPPr>
            <a:lvl1pPr indent="280670">
              <a:lnSpc>
                <a:spcPct val="150000"/>
              </a:lnSpc>
              <a:defRPr b="1">
                <a:solidFill>
                  <a:schemeClr val="accent2">
                    <a:lumMod val="50000"/>
                  </a:schemeClr>
                </a:solidFill>
                <a:latin typeface="微软雅黑" pitchFamily="34" charset="-122"/>
                <a:ea typeface="微软雅黑" pitchFamily="34" charset="-122"/>
              </a:defRPr>
            </a:lvl1pPr>
          </a:lstStyle>
          <a:p>
            <a:r>
              <a:rPr lang="en-US" altLang="zh-CN" dirty="0" smtClean="0"/>
              <a:t>2.4.2</a:t>
            </a:r>
            <a:r>
              <a:rPr lang="zh-CN" altLang="zh-CN" dirty="0"/>
              <a:t>数字万用表的使用方法</a:t>
            </a:r>
          </a:p>
        </p:txBody>
      </p:sp>
      <p:sp>
        <p:nvSpPr>
          <p:cNvPr id="23" name="文本框 15">
            <a:extLst>
              <a:ext uri="{FF2B5EF4-FFF2-40B4-BE49-F238E27FC236}">
                <a16:creationId xmlns:a16="http://schemas.microsoft.com/office/drawing/2014/main" xmlns="" id="{207076AF-F2FD-4800-9FAC-852E8EF3CFFE}"/>
              </a:ext>
            </a:extLst>
          </p:cNvPr>
          <p:cNvSpPr txBox="1"/>
          <p:nvPr/>
        </p:nvSpPr>
        <p:spPr>
          <a:xfrm>
            <a:off x="426800" y="804521"/>
            <a:ext cx="6094428" cy="553998"/>
          </a:xfrm>
          <a:prstGeom prst="rect">
            <a:avLst/>
          </a:prstGeom>
          <a:noFill/>
        </p:spPr>
        <p:txBody>
          <a:bodyPr wrap="square">
            <a:spAutoFit/>
          </a:bodyPr>
          <a:lstStyle/>
          <a:p>
            <a:pPr indent="532800">
              <a:lnSpc>
                <a:spcPct val="150000"/>
              </a:lnSpc>
            </a:pPr>
            <a:r>
              <a:rPr lang="en-US" altLang="zh-CN" sz="2000" b="1" dirty="0" smtClean="0">
                <a:solidFill>
                  <a:schemeClr val="accent2">
                    <a:lumMod val="50000"/>
                  </a:schemeClr>
                </a:solidFill>
                <a:latin typeface="微软雅黑" pitchFamily="34" charset="-122"/>
                <a:ea typeface="微软雅黑" pitchFamily="34" charset="-122"/>
              </a:rPr>
              <a:t>2.4 </a:t>
            </a:r>
            <a:r>
              <a:rPr lang="zh-CN" altLang="zh-CN" sz="2000" b="1" dirty="0" smtClean="0">
                <a:solidFill>
                  <a:schemeClr val="accent2">
                    <a:lumMod val="50000"/>
                  </a:schemeClr>
                </a:solidFill>
                <a:latin typeface="微软雅黑" pitchFamily="34" charset="-122"/>
                <a:ea typeface="微软雅黑" pitchFamily="34" charset="-122"/>
              </a:rPr>
              <a:t>万用表</a:t>
            </a:r>
            <a:r>
              <a:rPr lang="zh-CN" altLang="zh-CN" sz="2000" b="1" dirty="0">
                <a:solidFill>
                  <a:schemeClr val="accent2">
                    <a:lumMod val="50000"/>
                  </a:schemeClr>
                </a:solidFill>
                <a:latin typeface="微软雅黑" pitchFamily="34" charset="-122"/>
                <a:ea typeface="微软雅黑" pitchFamily="34" charset="-122"/>
              </a:rPr>
              <a:t>的使用方法（数字万用表）</a:t>
            </a:r>
          </a:p>
        </p:txBody>
      </p:sp>
      <p:sp>
        <p:nvSpPr>
          <p:cNvPr id="24"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3348694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99636"/>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8117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8" name="文本框 17">
            <a:extLst>
              <a:ext uri="{FF2B5EF4-FFF2-40B4-BE49-F238E27FC236}">
                <a16:creationId xmlns:a16="http://schemas.microsoft.com/office/drawing/2014/main" xmlns="" id="{41A7C025-5F0E-4167-BF64-6F9A7E7177AC}"/>
              </a:ext>
            </a:extLst>
          </p:cNvPr>
          <p:cNvSpPr txBox="1"/>
          <p:nvPr/>
        </p:nvSpPr>
        <p:spPr>
          <a:xfrm>
            <a:off x="662930" y="2031962"/>
            <a:ext cx="9820286" cy="3426579"/>
          </a:xfrm>
          <a:prstGeom prst="rect">
            <a:avLst/>
          </a:prstGeom>
          <a:noFill/>
        </p:spPr>
        <p:txBody>
          <a:bodyPr wrap="square">
            <a:spAutoFit/>
          </a:bodyPr>
          <a:lstStyle/>
          <a:p>
            <a:pPr indent="457200">
              <a:lnSpc>
                <a:spcPts val="2000"/>
              </a:lnSpc>
              <a:spcAft>
                <a:spcPts val="600"/>
              </a:spcAft>
            </a:pPr>
            <a:r>
              <a:rPr lang="zh-CN" altLang="zh-CN" b="1" kern="100" dirty="0">
                <a:latin typeface="+mn-ea"/>
                <a:cs typeface="Times New Roman" panose="02020603050405020304" pitchFamily="18" charset="0"/>
              </a:rPr>
              <a:t>直流电流的</a:t>
            </a:r>
            <a:r>
              <a:rPr lang="zh-CN" altLang="zh-CN" b="1" kern="100" dirty="0">
                <a:latin typeface="+mn-ea"/>
                <a:cs typeface="Times New Roman" panose="02020603050405020304" pitchFamily="18" charset="0"/>
              </a:rPr>
              <a:t>测量</a:t>
            </a:r>
            <a:endParaRPr lang="en-US" altLang="zh-CN" b="1" kern="100" dirty="0">
              <a:latin typeface="+mn-ea"/>
              <a:cs typeface="Times New Roman" panose="02020603050405020304" pitchFamily="18" charset="0"/>
            </a:endParaRPr>
          </a:p>
          <a:p>
            <a:pPr indent="457200">
              <a:lnSpc>
                <a:spcPts val="2000"/>
              </a:lnSpc>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）测量步骤</a:t>
            </a:r>
          </a:p>
          <a:p>
            <a:pPr indent="457200">
              <a:lnSpc>
                <a:spcPts val="2000"/>
              </a:lnSpc>
              <a:spcAft>
                <a:spcPts val="600"/>
              </a:spcAft>
            </a:pPr>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断开电路</a:t>
            </a:r>
          </a:p>
          <a:p>
            <a:pPr indent="457200">
              <a:lnSpc>
                <a:spcPts val="2000"/>
              </a:lnSpc>
              <a:spcBef>
                <a:spcPts val="600"/>
              </a:spcBef>
              <a:spcAft>
                <a:spcPts val="600"/>
              </a:spcAft>
            </a:pPr>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黑表笔插入</a:t>
            </a:r>
            <a:r>
              <a:rPr lang="en-US" altLang="zh-CN" kern="100" dirty="0">
                <a:latin typeface="+mn-ea"/>
                <a:cs typeface="Times New Roman" panose="02020603050405020304" pitchFamily="18" charset="0"/>
              </a:rPr>
              <a:t>com</a:t>
            </a:r>
            <a:r>
              <a:rPr lang="zh-CN" altLang="zh-CN" kern="100" dirty="0">
                <a:latin typeface="+mn-ea"/>
                <a:cs typeface="Times New Roman" panose="02020603050405020304" pitchFamily="18" charset="0"/>
              </a:rPr>
              <a:t>端口，红表笔插入</a:t>
            </a:r>
            <a:r>
              <a:rPr lang="en-US" altLang="zh-CN" kern="100" dirty="0">
                <a:latin typeface="+mn-ea"/>
                <a:cs typeface="Times New Roman" panose="02020603050405020304" pitchFamily="18" charset="0"/>
              </a:rPr>
              <a:t>mA</a:t>
            </a:r>
            <a:r>
              <a:rPr lang="zh-CN" altLang="zh-CN" kern="100" dirty="0">
                <a:latin typeface="+mn-ea"/>
                <a:cs typeface="Times New Roman" panose="02020603050405020304" pitchFamily="18" charset="0"/>
              </a:rPr>
              <a:t>或者</a:t>
            </a:r>
            <a:r>
              <a:rPr lang="en-US" altLang="zh-CN" kern="100" dirty="0">
                <a:latin typeface="+mn-ea"/>
                <a:cs typeface="Times New Roman" panose="02020603050405020304" pitchFamily="18" charset="0"/>
              </a:rPr>
              <a:t>20A</a:t>
            </a:r>
            <a:r>
              <a:rPr lang="zh-CN" altLang="zh-CN" kern="100" dirty="0">
                <a:latin typeface="+mn-ea"/>
                <a:cs typeface="Times New Roman" panose="02020603050405020304" pitchFamily="18" charset="0"/>
              </a:rPr>
              <a:t>端口</a:t>
            </a:r>
          </a:p>
          <a:p>
            <a:pPr indent="457200">
              <a:lnSpc>
                <a:spcPts val="2000"/>
              </a:lnSpc>
              <a:spcAft>
                <a:spcPts val="600"/>
              </a:spcAft>
            </a:pPr>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功能旋转开关打至</a:t>
            </a:r>
            <a:r>
              <a:rPr lang="en-US" altLang="zh-CN" kern="100" dirty="0">
                <a:latin typeface="+mn-ea"/>
                <a:cs typeface="Times New Roman" panose="02020603050405020304" pitchFamily="18" charset="0"/>
              </a:rPr>
              <a:t>A-(</a:t>
            </a:r>
            <a:r>
              <a:rPr lang="zh-CN" altLang="zh-CN" kern="100" dirty="0">
                <a:latin typeface="+mn-ea"/>
                <a:cs typeface="Times New Roman" panose="02020603050405020304" pitchFamily="18" charset="0"/>
              </a:rPr>
              <a:t>直流</a:t>
            </a:r>
            <a:r>
              <a:rPr lang="en-US" altLang="zh-CN" kern="100" dirty="0">
                <a:latin typeface="+mn-ea"/>
                <a:cs typeface="Times New Roman" panose="02020603050405020304" pitchFamily="18" charset="0"/>
              </a:rPr>
              <a:t>)</a:t>
            </a:r>
            <a:r>
              <a:rPr lang="zh-CN" altLang="zh-CN" kern="100" dirty="0">
                <a:latin typeface="+mn-ea"/>
                <a:cs typeface="Times New Roman" panose="02020603050405020304" pitchFamily="18" charset="0"/>
              </a:rPr>
              <a:t>，并选择 合适 的量程</a:t>
            </a:r>
          </a:p>
          <a:p>
            <a:pPr indent="457200">
              <a:lnSpc>
                <a:spcPts val="2000"/>
              </a:lnSpc>
              <a:spcAft>
                <a:spcPts val="600"/>
              </a:spcAft>
            </a:pPr>
            <a:r>
              <a:rPr lang="zh-CN" altLang="zh-CN" kern="100" dirty="0">
                <a:latin typeface="+mn-ea"/>
                <a:cs typeface="Times New Roman" panose="02020603050405020304" pitchFamily="18" charset="0"/>
              </a:rPr>
              <a:t>断开被测线路，将数字万用表串联入被测 线路中，被</a:t>
            </a:r>
          </a:p>
          <a:p>
            <a:pPr indent="457200">
              <a:lnSpc>
                <a:spcPts val="2000"/>
              </a:lnSpc>
              <a:spcAft>
                <a:spcPts val="600"/>
              </a:spcAft>
            </a:pPr>
            <a:r>
              <a:rPr lang="zh-CN" altLang="zh-CN" kern="100" dirty="0">
                <a:latin typeface="+mn-ea"/>
                <a:cs typeface="Times New Roman" panose="02020603050405020304" pitchFamily="18" charset="0"/>
              </a:rPr>
              <a:t>测线路中电流从一端流入红表笔，经万用表黑表笔流出，</a:t>
            </a:r>
            <a:r>
              <a:rPr lang="en-US" altLang="zh-CN" kern="100" dirty="0">
                <a:latin typeface="+mn-ea"/>
                <a:cs typeface="Times New Roman" panose="02020603050405020304" pitchFamily="18" charset="0"/>
              </a:rPr>
              <a:t>    </a:t>
            </a:r>
            <a:r>
              <a:rPr lang="zh-CN" altLang="zh-CN" kern="100" dirty="0">
                <a:latin typeface="+mn-ea"/>
                <a:cs typeface="Times New Roman" panose="02020603050405020304" pitchFamily="18" charset="0"/>
              </a:rPr>
              <a:t>再流入被测线路中</a:t>
            </a:r>
          </a:p>
          <a:p>
            <a:pPr indent="457200">
              <a:lnSpc>
                <a:spcPts val="2000"/>
              </a:lnSpc>
              <a:spcAft>
                <a:spcPts val="600"/>
              </a:spcAft>
            </a:pPr>
            <a:r>
              <a:rPr lang="zh-CN" altLang="zh-CN" kern="100" dirty="0">
                <a:latin typeface="+mn-ea"/>
                <a:cs typeface="Times New Roman" panose="02020603050405020304" pitchFamily="18" charset="0"/>
              </a:rPr>
              <a:t>接通电路</a:t>
            </a:r>
          </a:p>
          <a:p>
            <a:pPr indent="457200">
              <a:lnSpc>
                <a:spcPts val="2000"/>
              </a:lnSpc>
              <a:spcAft>
                <a:spcPts val="600"/>
              </a:spcAft>
            </a:pPr>
            <a:r>
              <a:rPr lang="zh-CN" altLang="zh-CN" kern="100" dirty="0">
                <a:latin typeface="+mn-ea"/>
                <a:cs typeface="Times New Roman" panose="02020603050405020304" pitchFamily="18" charset="0"/>
              </a:rPr>
              <a:t>读出</a:t>
            </a:r>
            <a:r>
              <a:rPr lang="en-US" altLang="zh-CN" kern="100" dirty="0">
                <a:latin typeface="+mn-ea"/>
                <a:cs typeface="Times New Roman" panose="02020603050405020304" pitchFamily="18" charset="0"/>
              </a:rPr>
              <a:t>LCD</a:t>
            </a:r>
            <a:r>
              <a:rPr lang="zh-CN" altLang="zh-CN" kern="100" dirty="0">
                <a:latin typeface="+mn-ea"/>
                <a:cs typeface="Times New Roman" panose="02020603050405020304" pitchFamily="18" charset="0"/>
              </a:rPr>
              <a:t>显示屏数字</a:t>
            </a:r>
            <a:endParaRPr lang="zh-CN" altLang="en-US" kern="100" dirty="0">
              <a:latin typeface="+mn-ea"/>
              <a:cs typeface="Times New Roman" panose="02020603050405020304" pitchFamily="18" charset="0"/>
            </a:endParaRPr>
          </a:p>
          <a:p>
            <a:pPr indent="267970" algn="just">
              <a:lnSpc>
                <a:spcPts val="2000"/>
              </a:lnSpc>
              <a:spcAft>
                <a:spcPts val="600"/>
              </a:spcAft>
            </a:pPr>
            <a:endParaRPr lang="zh-CN" altLang="zh-CN" sz="2400" b="1" kern="100" dirty="0">
              <a:latin typeface="+mn-ea"/>
              <a:cs typeface="Times New Roman" panose="02020603050405020304" pitchFamily="18" charset="0"/>
            </a:endParaRPr>
          </a:p>
        </p:txBody>
      </p:sp>
      <p:sp>
        <p:nvSpPr>
          <p:cNvPr id="19" name="文本框 16">
            <a:extLst>
              <a:ext uri="{FF2B5EF4-FFF2-40B4-BE49-F238E27FC236}">
                <a16:creationId xmlns:a16="http://schemas.microsoft.com/office/drawing/2014/main" xmlns="" id="{B1422037-7FE1-4100-89B9-740E44CA4E65}"/>
              </a:ext>
            </a:extLst>
          </p:cNvPr>
          <p:cNvSpPr txBox="1"/>
          <p:nvPr/>
        </p:nvSpPr>
        <p:spPr>
          <a:xfrm>
            <a:off x="703547" y="1364385"/>
            <a:ext cx="6094378" cy="507831"/>
          </a:xfrm>
          <a:prstGeom prst="rect">
            <a:avLst/>
          </a:prstGeom>
          <a:noFill/>
        </p:spPr>
        <p:txBody>
          <a:bodyPr wrap="square">
            <a:spAutoFit/>
          </a:bodyPr>
          <a:lstStyle>
            <a:defPPr>
              <a:defRPr lang="zh-CN"/>
            </a:defPPr>
            <a:lvl1pPr indent="280670">
              <a:lnSpc>
                <a:spcPct val="150000"/>
              </a:lnSpc>
              <a:defRPr b="1">
                <a:solidFill>
                  <a:schemeClr val="accent2">
                    <a:lumMod val="50000"/>
                  </a:schemeClr>
                </a:solidFill>
                <a:latin typeface="微软雅黑" pitchFamily="34" charset="-122"/>
                <a:ea typeface="微软雅黑" pitchFamily="34" charset="-122"/>
              </a:defRPr>
            </a:lvl1pPr>
          </a:lstStyle>
          <a:p>
            <a:r>
              <a:rPr lang="en-US" altLang="zh-CN" dirty="0" smtClean="0"/>
              <a:t>2.4.2</a:t>
            </a:r>
            <a:r>
              <a:rPr lang="zh-CN" altLang="zh-CN" dirty="0"/>
              <a:t>数字万用表的使用方法</a:t>
            </a:r>
          </a:p>
        </p:txBody>
      </p:sp>
      <p:sp>
        <p:nvSpPr>
          <p:cNvPr id="20" name="文本框 15">
            <a:extLst>
              <a:ext uri="{FF2B5EF4-FFF2-40B4-BE49-F238E27FC236}">
                <a16:creationId xmlns:a16="http://schemas.microsoft.com/office/drawing/2014/main" xmlns="" id="{207076AF-F2FD-4800-9FAC-852E8EF3CFFE}"/>
              </a:ext>
            </a:extLst>
          </p:cNvPr>
          <p:cNvSpPr txBox="1"/>
          <p:nvPr/>
        </p:nvSpPr>
        <p:spPr>
          <a:xfrm>
            <a:off x="426800" y="804521"/>
            <a:ext cx="6094428" cy="553998"/>
          </a:xfrm>
          <a:prstGeom prst="rect">
            <a:avLst/>
          </a:prstGeom>
          <a:noFill/>
        </p:spPr>
        <p:txBody>
          <a:bodyPr wrap="square">
            <a:spAutoFit/>
          </a:bodyPr>
          <a:lstStyle/>
          <a:p>
            <a:pPr indent="532800">
              <a:lnSpc>
                <a:spcPct val="150000"/>
              </a:lnSpc>
            </a:pPr>
            <a:r>
              <a:rPr lang="en-US" altLang="zh-CN" sz="2000" b="1" dirty="0" smtClean="0">
                <a:solidFill>
                  <a:schemeClr val="accent2">
                    <a:lumMod val="50000"/>
                  </a:schemeClr>
                </a:solidFill>
                <a:latin typeface="微软雅黑" pitchFamily="34" charset="-122"/>
                <a:ea typeface="微软雅黑" pitchFamily="34" charset="-122"/>
              </a:rPr>
              <a:t>2.4 </a:t>
            </a:r>
            <a:r>
              <a:rPr lang="zh-CN" altLang="zh-CN" sz="2000" b="1" dirty="0" smtClean="0">
                <a:solidFill>
                  <a:schemeClr val="accent2">
                    <a:lumMod val="50000"/>
                  </a:schemeClr>
                </a:solidFill>
                <a:latin typeface="微软雅黑" pitchFamily="34" charset="-122"/>
                <a:ea typeface="微软雅黑" pitchFamily="34" charset="-122"/>
              </a:rPr>
              <a:t>万用表</a:t>
            </a:r>
            <a:r>
              <a:rPr lang="zh-CN" altLang="zh-CN" sz="2000" b="1" dirty="0">
                <a:solidFill>
                  <a:schemeClr val="accent2">
                    <a:lumMod val="50000"/>
                  </a:schemeClr>
                </a:solidFill>
                <a:latin typeface="微软雅黑" pitchFamily="34" charset="-122"/>
                <a:ea typeface="微软雅黑" pitchFamily="34" charset="-122"/>
              </a:rPr>
              <a:t>的使用方法（数字万用表）</a:t>
            </a:r>
          </a:p>
        </p:txBody>
      </p:sp>
      <p:sp>
        <p:nvSpPr>
          <p:cNvPr id="21"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4417619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99636"/>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8117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9" name="文本框 18">
            <a:extLst>
              <a:ext uri="{FF2B5EF4-FFF2-40B4-BE49-F238E27FC236}">
                <a16:creationId xmlns:a16="http://schemas.microsoft.com/office/drawing/2014/main" xmlns="" id="{411F78D9-CD22-4437-BDC1-23D878A95D3E}"/>
              </a:ext>
            </a:extLst>
          </p:cNvPr>
          <p:cNvSpPr txBox="1"/>
          <p:nvPr/>
        </p:nvSpPr>
        <p:spPr>
          <a:xfrm>
            <a:off x="852209" y="1872216"/>
            <a:ext cx="4808362" cy="4324261"/>
          </a:xfrm>
          <a:prstGeom prst="rect">
            <a:avLst/>
          </a:prstGeom>
          <a:noFill/>
        </p:spPr>
        <p:txBody>
          <a:bodyPr wrap="square">
            <a:spAutoFit/>
          </a:bodyPr>
          <a:lstStyle/>
          <a:p>
            <a:pPr indent="457200" algn="just">
              <a:lnSpc>
                <a:spcPts val="2500"/>
              </a:lnSpc>
              <a:spcBef>
                <a:spcPts val="600"/>
              </a:spcBef>
              <a:spcAft>
                <a:spcPts val="600"/>
              </a:spcAft>
            </a:pPr>
            <a:r>
              <a:rPr lang="zh-CN" altLang="zh-CN" b="1" kern="100" dirty="0">
                <a:latin typeface="+mn-ea"/>
                <a:cs typeface="Times New Roman" panose="02020603050405020304" pitchFamily="18" charset="0"/>
              </a:rPr>
              <a:t>直流电流的</a:t>
            </a:r>
            <a:r>
              <a:rPr lang="zh-CN" altLang="zh-CN" b="1" kern="100" dirty="0" smtClean="0">
                <a:latin typeface="+mn-ea"/>
                <a:cs typeface="Times New Roman" panose="02020603050405020304" pitchFamily="18" charset="0"/>
              </a:rPr>
              <a:t>测量</a:t>
            </a:r>
            <a:endParaRPr lang="en-US" altLang="zh-CN" b="1" kern="100" dirty="0" smtClean="0">
              <a:latin typeface="+mn-ea"/>
              <a:cs typeface="Times New Roman" panose="02020603050405020304" pitchFamily="18" charset="0"/>
            </a:endParaRPr>
          </a:p>
          <a:p>
            <a:pPr indent="457200" algn="just">
              <a:lnSpc>
                <a:spcPts val="2500"/>
              </a:lnSpc>
              <a:spcBef>
                <a:spcPts val="600"/>
              </a:spcBef>
              <a:spcAft>
                <a:spcPts val="600"/>
              </a:spcAft>
            </a:pPr>
            <a:r>
              <a:rPr lang="zh-CN" altLang="zh-CN" dirty="0" smtClean="0">
                <a:latin typeface="+mn-ea"/>
                <a:cs typeface="Times New Roman" panose="02020603050405020304" pitchFamily="18" charset="0"/>
              </a:rPr>
              <a:t>（</a:t>
            </a:r>
            <a:r>
              <a:rPr lang="en-US" altLang="zh-CN" dirty="0">
                <a:latin typeface="+mn-ea"/>
                <a:cs typeface="Times New Roman" panose="02020603050405020304" pitchFamily="18" charset="0"/>
              </a:rPr>
              <a:t>2</a:t>
            </a:r>
            <a:r>
              <a:rPr lang="zh-CN" altLang="zh-CN" dirty="0">
                <a:latin typeface="+mn-ea"/>
                <a:cs typeface="Times New Roman" panose="02020603050405020304" pitchFamily="18" charset="0"/>
              </a:rPr>
              <a:t>）</a:t>
            </a:r>
            <a:r>
              <a:rPr lang="zh-CN" altLang="zh-CN" dirty="0" smtClean="0">
                <a:latin typeface="+mn-ea"/>
                <a:cs typeface="Times New Roman" panose="02020603050405020304" pitchFamily="18" charset="0"/>
              </a:rPr>
              <a:t>注意</a:t>
            </a:r>
            <a:endParaRPr lang="zh-CN" altLang="zh-CN" dirty="0">
              <a:latin typeface="+mn-ea"/>
              <a:cs typeface="Times New Roman" panose="02020603050405020304" pitchFamily="18" charset="0"/>
            </a:endParaRPr>
          </a:p>
          <a:p>
            <a:pPr indent="457200" algn="just">
              <a:lnSpc>
                <a:spcPts val="2500"/>
              </a:lnSpc>
              <a:spcBef>
                <a:spcPts val="600"/>
              </a:spcBef>
            </a:pPr>
            <a:r>
              <a:rPr lang="zh-CN" altLang="zh-CN" dirty="0">
                <a:latin typeface="+mn-ea"/>
                <a:cs typeface="Times New Roman" panose="02020603050405020304" pitchFamily="18" charset="0"/>
              </a:rPr>
              <a:t>估计电路中电流的大小。若测量大于</a:t>
            </a:r>
            <a:r>
              <a:rPr lang="en-US" altLang="zh-CN" dirty="0">
                <a:latin typeface="+mn-ea"/>
                <a:cs typeface="Times New Roman" panose="02020603050405020304" pitchFamily="18" charset="0"/>
              </a:rPr>
              <a:t>200mA</a:t>
            </a:r>
            <a:r>
              <a:rPr lang="zh-CN" altLang="zh-CN" dirty="0">
                <a:latin typeface="+mn-ea"/>
                <a:cs typeface="Times New Roman" panose="02020603050405020304" pitchFamily="18" charset="0"/>
              </a:rPr>
              <a:t>的电流，则要将红表笔插入“</a:t>
            </a:r>
            <a:r>
              <a:rPr lang="en-US" altLang="zh-CN" dirty="0">
                <a:latin typeface="+mn-ea"/>
                <a:cs typeface="Times New Roman" panose="02020603050405020304" pitchFamily="18" charset="0"/>
              </a:rPr>
              <a:t>10A</a:t>
            </a:r>
            <a:r>
              <a:rPr lang="zh-CN" altLang="zh-CN" dirty="0">
                <a:latin typeface="+mn-ea"/>
                <a:cs typeface="Times New Roman" panose="02020603050405020304" pitchFamily="18" charset="0"/>
              </a:rPr>
              <a:t>”插孔并将旋钮打到直流 “</a:t>
            </a:r>
            <a:r>
              <a:rPr lang="en-US" altLang="zh-CN" dirty="0">
                <a:latin typeface="+mn-ea"/>
                <a:cs typeface="Times New Roman" panose="02020603050405020304" pitchFamily="18" charset="0"/>
              </a:rPr>
              <a:t>10A</a:t>
            </a:r>
            <a:r>
              <a:rPr lang="zh-CN" altLang="zh-CN" dirty="0">
                <a:latin typeface="+mn-ea"/>
                <a:cs typeface="Times New Roman" panose="02020603050405020304" pitchFamily="18" charset="0"/>
              </a:rPr>
              <a:t>”档；若测量小于</a:t>
            </a:r>
            <a:r>
              <a:rPr lang="en-US" altLang="zh-CN" dirty="0">
                <a:latin typeface="+mn-ea"/>
                <a:cs typeface="Times New Roman" panose="02020603050405020304" pitchFamily="18" charset="0"/>
              </a:rPr>
              <a:t>200mA</a:t>
            </a:r>
            <a:r>
              <a:rPr lang="zh-CN" altLang="zh-CN" dirty="0">
                <a:latin typeface="+mn-ea"/>
                <a:cs typeface="Times New Roman" panose="02020603050405020304" pitchFamily="18" charset="0"/>
              </a:rPr>
              <a:t>的电流，则将红表笔插入 “</a:t>
            </a:r>
            <a:r>
              <a:rPr lang="en-US" altLang="zh-CN" dirty="0">
                <a:latin typeface="+mn-ea"/>
                <a:cs typeface="Times New Roman" panose="02020603050405020304" pitchFamily="18" charset="0"/>
              </a:rPr>
              <a:t>200mA</a:t>
            </a:r>
            <a:r>
              <a:rPr lang="zh-CN" altLang="zh-CN" dirty="0">
                <a:latin typeface="+mn-ea"/>
                <a:cs typeface="Times New Roman" panose="02020603050405020304" pitchFamily="18" charset="0"/>
              </a:rPr>
              <a:t>”插孔，将旋钮打到直流</a:t>
            </a:r>
            <a:r>
              <a:rPr lang="en-US" altLang="zh-CN" dirty="0">
                <a:latin typeface="+mn-ea"/>
                <a:cs typeface="Times New Roman" panose="02020603050405020304" pitchFamily="18" charset="0"/>
              </a:rPr>
              <a:t>200mA</a:t>
            </a:r>
            <a:r>
              <a:rPr lang="zh-CN" altLang="zh-CN" dirty="0">
                <a:latin typeface="+mn-ea"/>
                <a:cs typeface="Times New Roman" panose="02020603050405020304" pitchFamily="18" charset="0"/>
              </a:rPr>
              <a:t>以内的合适量程，如图</a:t>
            </a:r>
            <a:r>
              <a:rPr lang="en-US" altLang="zh-CN" dirty="0">
                <a:latin typeface="+mn-ea"/>
                <a:cs typeface="Times New Roman" panose="02020603050405020304" pitchFamily="18" charset="0"/>
              </a:rPr>
              <a:t>2-2-55</a:t>
            </a:r>
            <a:r>
              <a:rPr lang="zh-CN" altLang="zh-CN" dirty="0">
                <a:latin typeface="+mn-ea"/>
                <a:cs typeface="Times New Roman" panose="02020603050405020304" pitchFamily="18" charset="0"/>
              </a:rPr>
              <a:t>所示</a:t>
            </a:r>
            <a:r>
              <a:rPr lang="zh-CN" altLang="zh-CN" dirty="0" smtClean="0">
                <a:latin typeface="+mn-ea"/>
                <a:cs typeface="Times New Roman" panose="02020603050405020304" pitchFamily="18" charset="0"/>
              </a:rPr>
              <a:t>。</a:t>
            </a:r>
            <a:endParaRPr lang="en-US" altLang="zh-CN" dirty="0" smtClean="0">
              <a:latin typeface="+mn-ea"/>
              <a:cs typeface="Times New Roman" panose="02020603050405020304" pitchFamily="18" charset="0"/>
            </a:endParaRPr>
          </a:p>
          <a:p>
            <a:pPr indent="457200" algn="just">
              <a:lnSpc>
                <a:spcPts val="2500"/>
              </a:lnSpc>
              <a:spcBef>
                <a:spcPts val="600"/>
              </a:spcBef>
            </a:pPr>
            <a:r>
              <a:rPr lang="zh-CN" altLang="zh-CN" dirty="0">
                <a:latin typeface="+mn-ea"/>
                <a:cs typeface="Times New Roman" panose="02020603050405020304" pitchFamily="18" charset="0"/>
              </a:rPr>
              <a:t>将万用表串进电路中，保持稳定，即可读数。若显示为“</a:t>
            </a:r>
            <a:r>
              <a:rPr lang="en-US" altLang="zh-CN" dirty="0">
                <a:latin typeface="+mn-ea"/>
                <a:cs typeface="Times New Roman" panose="02020603050405020304" pitchFamily="18" charset="0"/>
              </a:rPr>
              <a:t>1.</a:t>
            </a:r>
            <a:r>
              <a:rPr lang="zh-CN" altLang="zh-CN" dirty="0">
                <a:latin typeface="+mn-ea"/>
                <a:cs typeface="Times New Roman" panose="02020603050405020304" pitchFamily="18" charset="0"/>
              </a:rPr>
              <a:t>”，那么就要加大量程；如果在数值左边出现“</a:t>
            </a:r>
            <a:r>
              <a:rPr lang="en-US" altLang="zh-CN" dirty="0">
                <a:latin typeface="+mn-ea"/>
                <a:cs typeface="Times New Roman" panose="02020603050405020304" pitchFamily="18" charset="0"/>
              </a:rPr>
              <a:t>-</a:t>
            </a:r>
            <a:r>
              <a:rPr lang="zh-CN" altLang="zh-CN" dirty="0">
                <a:latin typeface="+mn-ea"/>
                <a:cs typeface="Times New Roman" panose="02020603050405020304" pitchFamily="18" charset="0"/>
              </a:rPr>
              <a:t>”，则表明电流从黑表笔流进万用表</a:t>
            </a:r>
            <a:r>
              <a:rPr lang="zh-CN" altLang="zh-CN" dirty="0" smtClean="0">
                <a:latin typeface="+mn-ea"/>
                <a:cs typeface="Times New Roman" panose="02020603050405020304" pitchFamily="18" charset="0"/>
              </a:rPr>
              <a:t>。</a:t>
            </a:r>
            <a:endParaRPr lang="zh-CN" altLang="zh-CN" dirty="0">
              <a:latin typeface="+mn-ea"/>
              <a:cs typeface="Times New Roman" panose="02020603050405020304" pitchFamily="18" charset="0"/>
            </a:endParaRPr>
          </a:p>
        </p:txBody>
      </p:sp>
      <p:pic>
        <p:nvPicPr>
          <p:cNvPr id="21" name="图片 20">
            <a:extLst>
              <a:ext uri="{FF2B5EF4-FFF2-40B4-BE49-F238E27FC236}">
                <a16:creationId xmlns:a16="http://schemas.microsoft.com/office/drawing/2014/main" xmlns="" id="{D8B4952C-104F-4D2B-A92B-B10AF83A51BF}"/>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97925" y="2252907"/>
            <a:ext cx="3332025" cy="3394214"/>
          </a:xfrm>
          <a:prstGeom prst="rect">
            <a:avLst/>
          </a:prstGeom>
          <a:noFill/>
          <a:ln>
            <a:noFill/>
          </a:ln>
        </p:spPr>
      </p:pic>
      <p:sp>
        <p:nvSpPr>
          <p:cNvPr id="22" name="文本框 21">
            <a:extLst>
              <a:ext uri="{FF2B5EF4-FFF2-40B4-BE49-F238E27FC236}">
                <a16:creationId xmlns:a16="http://schemas.microsoft.com/office/drawing/2014/main" xmlns="" id="{CC7985BB-CD8E-45DE-AA28-A1FBBDF48713}"/>
              </a:ext>
            </a:extLst>
          </p:cNvPr>
          <p:cNvSpPr txBox="1"/>
          <p:nvPr/>
        </p:nvSpPr>
        <p:spPr>
          <a:xfrm>
            <a:off x="7210433" y="5866012"/>
            <a:ext cx="2939566" cy="369332"/>
          </a:xfrm>
          <a:prstGeom prst="rect">
            <a:avLst/>
          </a:prstGeom>
          <a:noFill/>
        </p:spPr>
        <p:txBody>
          <a:bodyPr wrap="square">
            <a:spAutoFit/>
          </a:bodyPr>
          <a:lstStyle/>
          <a:p>
            <a:r>
              <a:rPr lang="zh-CN" altLang="zh-CN" sz="1800" dirty="0">
                <a:effectLst/>
                <a:latin typeface="+mn-ea"/>
                <a:cs typeface="Times New Roman" panose="02020603050405020304" pitchFamily="18" charset="0"/>
              </a:rPr>
              <a:t>图</a:t>
            </a:r>
            <a:r>
              <a:rPr lang="en-US" altLang="zh-CN" sz="1800" dirty="0">
                <a:effectLst/>
                <a:latin typeface="+mn-ea"/>
                <a:cs typeface="Times New Roman" panose="02020603050405020304" pitchFamily="18" charset="0"/>
              </a:rPr>
              <a:t>2-2-55 </a:t>
            </a:r>
            <a:r>
              <a:rPr lang="zh-CN" altLang="zh-CN" sz="1800" dirty="0">
                <a:effectLst/>
                <a:latin typeface="+mn-ea"/>
                <a:cs typeface="Times New Roman" panose="02020603050405020304" pitchFamily="18" charset="0"/>
              </a:rPr>
              <a:t>测直流电流</a:t>
            </a:r>
            <a:endParaRPr lang="zh-CN" altLang="en-US" dirty="0">
              <a:latin typeface="+mn-ea"/>
            </a:endParaRPr>
          </a:p>
        </p:txBody>
      </p:sp>
      <p:sp>
        <p:nvSpPr>
          <p:cNvPr id="23" name="文本框 16">
            <a:extLst>
              <a:ext uri="{FF2B5EF4-FFF2-40B4-BE49-F238E27FC236}">
                <a16:creationId xmlns:a16="http://schemas.microsoft.com/office/drawing/2014/main" xmlns="" id="{B1422037-7FE1-4100-89B9-740E44CA4E65}"/>
              </a:ext>
            </a:extLst>
          </p:cNvPr>
          <p:cNvSpPr txBox="1"/>
          <p:nvPr/>
        </p:nvSpPr>
        <p:spPr>
          <a:xfrm>
            <a:off x="703547" y="1364385"/>
            <a:ext cx="6094378" cy="507831"/>
          </a:xfrm>
          <a:prstGeom prst="rect">
            <a:avLst/>
          </a:prstGeom>
          <a:noFill/>
        </p:spPr>
        <p:txBody>
          <a:bodyPr wrap="square">
            <a:spAutoFit/>
          </a:bodyPr>
          <a:lstStyle>
            <a:defPPr>
              <a:defRPr lang="zh-CN"/>
            </a:defPPr>
            <a:lvl1pPr indent="280670">
              <a:lnSpc>
                <a:spcPct val="150000"/>
              </a:lnSpc>
              <a:defRPr b="1">
                <a:solidFill>
                  <a:schemeClr val="accent2">
                    <a:lumMod val="50000"/>
                  </a:schemeClr>
                </a:solidFill>
                <a:latin typeface="微软雅黑" pitchFamily="34" charset="-122"/>
                <a:ea typeface="微软雅黑" pitchFamily="34" charset="-122"/>
              </a:defRPr>
            </a:lvl1pPr>
          </a:lstStyle>
          <a:p>
            <a:r>
              <a:rPr lang="en-US" altLang="zh-CN" dirty="0" smtClean="0"/>
              <a:t>2.4.2</a:t>
            </a:r>
            <a:r>
              <a:rPr lang="zh-CN" altLang="zh-CN" dirty="0"/>
              <a:t>数字万用表的使用方法</a:t>
            </a:r>
          </a:p>
        </p:txBody>
      </p:sp>
      <p:sp>
        <p:nvSpPr>
          <p:cNvPr id="26" name="文本框 15">
            <a:extLst>
              <a:ext uri="{FF2B5EF4-FFF2-40B4-BE49-F238E27FC236}">
                <a16:creationId xmlns:a16="http://schemas.microsoft.com/office/drawing/2014/main" xmlns="" id="{207076AF-F2FD-4800-9FAC-852E8EF3CFFE}"/>
              </a:ext>
            </a:extLst>
          </p:cNvPr>
          <p:cNvSpPr txBox="1"/>
          <p:nvPr/>
        </p:nvSpPr>
        <p:spPr>
          <a:xfrm>
            <a:off x="426800" y="804521"/>
            <a:ext cx="6094428" cy="553998"/>
          </a:xfrm>
          <a:prstGeom prst="rect">
            <a:avLst/>
          </a:prstGeom>
          <a:noFill/>
        </p:spPr>
        <p:txBody>
          <a:bodyPr wrap="square">
            <a:spAutoFit/>
          </a:bodyPr>
          <a:lstStyle/>
          <a:p>
            <a:pPr indent="532800">
              <a:lnSpc>
                <a:spcPct val="150000"/>
              </a:lnSpc>
            </a:pPr>
            <a:r>
              <a:rPr lang="en-US" altLang="zh-CN" sz="2000" b="1" dirty="0" smtClean="0">
                <a:solidFill>
                  <a:schemeClr val="accent2">
                    <a:lumMod val="50000"/>
                  </a:schemeClr>
                </a:solidFill>
                <a:latin typeface="微软雅黑" pitchFamily="34" charset="-122"/>
                <a:ea typeface="微软雅黑" pitchFamily="34" charset="-122"/>
              </a:rPr>
              <a:t>2.4 </a:t>
            </a:r>
            <a:r>
              <a:rPr lang="zh-CN" altLang="zh-CN" sz="2000" b="1" dirty="0" smtClean="0">
                <a:solidFill>
                  <a:schemeClr val="accent2">
                    <a:lumMod val="50000"/>
                  </a:schemeClr>
                </a:solidFill>
                <a:latin typeface="微软雅黑" pitchFamily="34" charset="-122"/>
                <a:ea typeface="微软雅黑" pitchFamily="34" charset="-122"/>
              </a:rPr>
              <a:t>万用表</a:t>
            </a:r>
            <a:r>
              <a:rPr lang="zh-CN" altLang="zh-CN" sz="2000" b="1" dirty="0">
                <a:solidFill>
                  <a:schemeClr val="accent2">
                    <a:lumMod val="50000"/>
                  </a:schemeClr>
                </a:solidFill>
                <a:latin typeface="微软雅黑" pitchFamily="34" charset="-122"/>
                <a:ea typeface="微软雅黑" pitchFamily="34" charset="-122"/>
              </a:rPr>
              <a:t>的使用方法（数字万用表）</a:t>
            </a:r>
          </a:p>
        </p:txBody>
      </p:sp>
      <p:sp>
        <p:nvSpPr>
          <p:cNvPr id="27"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25716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0A4E986E-0FED-4EE3-BB27-545867A330C7}"/>
              </a:ext>
            </a:extLst>
          </p:cNvPr>
          <p:cNvGrpSpPr/>
          <p:nvPr/>
        </p:nvGrpSpPr>
        <p:grpSpPr>
          <a:xfrm>
            <a:off x="3924300" y="2586564"/>
            <a:ext cx="1114425" cy="1114425"/>
            <a:chOff x="1924050" y="2615139"/>
            <a:chExt cx="1114425" cy="1114425"/>
          </a:xfrm>
        </p:grpSpPr>
        <p:sp>
          <p:nvSpPr>
            <p:cNvPr id="6" name="椭圆 5">
              <a:extLst>
                <a:ext uri="{FF2B5EF4-FFF2-40B4-BE49-F238E27FC236}">
                  <a16:creationId xmlns:a16="http://schemas.microsoft.com/office/drawing/2014/main" xmlns="" id="{332CE593-F551-450D-960B-18DAF689487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iconfont-1187-868386">
              <a:extLst>
                <a:ext uri="{FF2B5EF4-FFF2-40B4-BE49-F238E27FC236}">
                  <a16:creationId xmlns:a16="http://schemas.microsoft.com/office/drawing/2014/main" xmlns="" id="{EC9B7280-CE68-4950-8BA1-38618BE0C998}"/>
                </a:ext>
              </a:extLst>
            </p:cNvPr>
            <p:cNvSpPr>
              <a:spLocks noChangeAspect="1"/>
            </p:cNvSpPr>
            <p:nvPr/>
          </p:nvSpPr>
          <p:spPr bwMode="auto">
            <a:xfrm>
              <a:off x="2195469" y="2931695"/>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p>
      </p:gr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情境导入</a:t>
            </a:r>
          </a:p>
        </p:txBody>
      </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91500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99636"/>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8117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23" name="文本框 22">
            <a:extLst>
              <a:ext uri="{FF2B5EF4-FFF2-40B4-BE49-F238E27FC236}">
                <a16:creationId xmlns:a16="http://schemas.microsoft.com/office/drawing/2014/main" xmlns="" id="{264D8DD9-8FDD-4668-954E-E1F7B103F74D}"/>
              </a:ext>
            </a:extLst>
          </p:cNvPr>
          <p:cNvSpPr txBox="1"/>
          <p:nvPr/>
        </p:nvSpPr>
        <p:spPr>
          <a:xfrm>
            <a:off x="566304" y="1872216"/>
            <a:ext cx="5457126" cy="4555093"/>
          </a:xfrm>
          <a:prstGeom prst="rect">
            <a:avLst/>
          </a:prstGeom>
          <a:noFill/>
        </p:spPr>
        <p:txBody>
          <a:bodyPr wrap="square" rtlCol="0">
            <a:spAutoFit/>
          </a:bodyPr>
          <a:lstStyle>
            <a:defPPr>
              <a:defRPr lang="zh-CN"/>
            </a:defPPr>
            <a:lvl1pPr indent="457200" algn="just">
              <a:lnSpc>
                <a:spcPts val="2500"/>
              </a:lnSpc>
              <a:spcBef>
                <a:spcPts val="600"/>
              </a:spcBef>
              <a:defRPr>
                <a:latin typeface="+mn-ea"/>
                <a:cs typeface="Times New Roman" panose="02020603050405020304" pitchFamily="18" charset="0"/>
              </a:defRPr>
            </a:lvl1pPr>
          </a:lstStyle>
          <a:p>
            <a:r>
              <a:rPr lang="zh-CN" altLang="zh-CN" dirty="0"/>
              <a:t>交流电流的测量</a:t>
            </a:r>
          </a:p>
          <a:p>
            <a:r>
              <a:rPr lang="zh-CN" altLang="zh-CN" dirty="0"/>
              <a:t>（</a:t>
            </a:r>
            <a:r>
              <a:rPr lang="en-US" altLang="zh-CN" dirty="0"/>
              <a:t>1</a:t>
            </a:r>
            <a:r>
              <a:rPr lang="zh-CN" altLang="zh-CN" dirty="0"/>
              <a:t>）测量步骤</a:t>
            </a:r>
            <a:endParaRPr lang="en-US" altLang="zh-CN" dirty="0"/>
          </a:p>
          <a:p>
            <a:r>
              <a:rPr lang="en-US" altLang="zh-CN" dirty="0"/>
              <a:t>1</a:t>
            </a:r>
            <a:r>
              <a:rPr lang="zh-CN" altLang="zh-CN" dirty="0"/>
              <a:t>）断开电路。</a:t>
            </a:r>
          </a:p>
          <a:p>
            <a:r>
              <a:rPr lang="en-US" altLang="zh-CN" dirty="0"/>
              <a:t>2</a:t>
            </a:r>
            <a:r>
              <a:rPr lang="zh-CN" altLang="zh-CN" dirty="0"/>
              <a:t>）黑表笔插入</a:t>
            </a:r>
            <a:r>
              <a:rPr lang="en-US" altLang="zh-CN" dirty="0"/>
              <a:t>com</a:t>
            </a:r>
            <a:r>
              <a:rPr lang="zh-CN" altLang="zh-CN" dirty="0"/>
              <a:t>端口，红表笔插入</a:t>
            </a:r>
            <a:r>
              <a:rPr lang="en-US" altLang="zh-CN" dirty="0"/>
              <a:t>mA</a:t>
            </a:r>
            <a:r>
              <a:rPr lang="zh-CN" altLang="zh-CN" dirty="0"/>
              <a:t>或者</a:t>
            </a:r>
            <a:r>
              <a:rPr lang="en-US" altLang="zh-CN" dirty="0"/>
              <a:t>20A</a:t>
            </a:r>
            <a:r>
              <a:rPr lang="zh-CN" altLang="zh-CN" dirty="0"/>
              <a:t>端口。</a:t>
            </a:r>
          </a:p>
          <a:p>
            <a:r>
              <a:rPr lang="en-US" altLang="zh-CN" dirty="0"/>
              <a:t>3</a:t>
            </a:r>
            <a:r>
              <a:rPr lang="zh-CN" altLang="zh-CN" dirty="0"/>
              <a:t>）功能旋转开关打至</a:t>
            </a:r>
            <a:r>
              <a:rPr lang="en-US" altLang="zh-CN" dirty="0"/>
              <a:t>A~(</a:t>
            </a:r>
            <a:r>
              <a:rPr lang="zh-CN" altLang="zh-CN" dirty="0"/>
              <a:t>交流档</a:t>
            </a:r>
            <a:r>
              <a:rPr lang="en-US" altLang="zh-CN" dirty="0"/>
              <a:t>)</a:t>
            </a:r>
            <a:r>
              <a:rPr lang="zh-CN" altLang="zh-CN" dirty="0"/>
              <a:t>，并</a:t>
            </a:r>
            <a:r>
              <a:rPr lang="zh-CN" altLang="zh-CN" dirty="0" smtClean="0"/>
              <a:t>选择合适的</a:t>
            </a:r>
            <a:r>
              <a:rPr lang="zh-CN" altLang="zh-CN" dirty="0"/>
              <a:t>量程。</a:t>
            </a:r>
          </a:p>
          <a:p>
            <a:r>
              <a:rPr lang="en-US" altLang="zh-CN" dirty="0"/>
              <a:t>4</a:t>
            </a:r>
            <a:r>
              <a:rPr lang="zh-CN" altLang="zh-CN" dirty="0"/>
              <a:t>）断开被测线路，将数字万用表串联入被测 线路中，被测线路中电流从一端流入红表笔，经</a:t>
            </a:r>
            <a:r>
              <a:rPr lang="zh-CN" altLang="zh-CN" dirty="0" smtClean="0"/>
              <a:t>万用表黑</a:t>
            </a:r>
            <a:r>
              <a:rPr lang="zh-CN" altLang="zh-CN" dirty="0"/>
              <a:t>表笔流出，再流入被测线路中。</a:t>
            </a:r>
          </a:p>
          <a:p>
            <a:r>
              <a:rPr lang="en-US" altLang="zh-CN" dirty="0"/>
              <a:t>5</a:t>
            </a:r>
            <a:r>
              <a:rPr lang="zh-CN" altLang="zh-CN" dirty="0"/>
              <a:t>）接通电路。</a:t>
            </a:r>
          </a:p>
          <a:p>
            <a:r>
              <a:rPr lang="en-US" altLang="zh-CN" dirty="0"/>
              <a:t>6</a:t>
            </a:r>
            <a:r>
              <a:rPr lang="zh-CN" altLang="zh-CN" dirty="0"/>
              <a:t>）读出</a:t>
            </a:r>
            <a:r>
              <a:rPr lang="en-US" altLang="zh-CN" dirty="0"/>
              <a:t>LCD</a:t>
            </a:r>
            <a:r>
              <a:rPr lang="zh-CN" altLang="zh-CN" dirty="0"/>
              <a:t>显示屏数字</a:t>
            </a:r>
            <a:r>
              <a:rPr lang="zh-CN" altLang="zh-CN" dirty="0"/>
              <a:t>。</a:t>
            </a:r>
            <a:endParaRPr lang="en-US" altLang="zh-CN" dirty="0"/>
          </a:p>
        </p:txBody>
      </p:sp>
      <p:sp>
        <p:nvSpPr>
          <p:cNvPr id="17" name="文本框 16">
            <a:extLst>
              <a:ext uri="{FF2B5EF4-FFF2-40B4-BE49-F238E27FC236}">
                <a16:creationId xmlns:a16="http://schemas.microsoft.com/office/drawing/2014/main" xmlns="" id="{B1422037-7FE1-4100-89B9-740E44CA4E65}"/>
              </a:ext>
            </a:extLst>
          </p:cNvPr>
          <p:cNvSpPr txBox="1"/>
          <p:nvPr/>
        </p:nvSpPr>
        <p:spPr>
          <a:xfrm>
            <a:off x="703547" y="1364385"/>
            <a:ext cx="6094378" cy="507831"/>
          </a:xfrm>
          <a:prstGeom prst="rect">
            <a:avLst/>
          </a:prstGeom>
          <a:noFill/>
        </p:spPr>
        <p:txBody>
          <a:bodyPr wrap="square">
            <a:spAutoFit/>
          </a:bodyPr>
          <a:lstStyle>
            <a:defPPr>
              <a:defRPr lang="zh-CN"/>
            </a:defPPr>
            <a:lvl1pPr indent="280670">
              <a:lnSpc>
                <a:spcPct val="150000"/>
              </a:lnSpc>
              <a:defRPr b="1">
                <a:solidFill>
                  <a:schemeClr val="accent2">
                    <a:lumMod val="50000"/>
                  </a:schemeClr>
                </a:solidFill>
                <a:latin typeface="微软雅黑" pitchFamily="34" charset="-122"/>
                <a:ea typeface="微软雅黑" pitchFamily="34" charset="-122"/>
              </a:defRPr>
            </a:lvl1pPr>
          </a:lstStyle>
          <a:p>
            <a:r>
              <a:rPr lang="en-US" altLang="zh-CN" dirty="0" smtClean="0"/>
              <a:t>2.4.2</a:t>
            </a:r>
            <a:r>
              <a:rPr lang="zh-CN" altLang="zh-CN" dirty="0"/>
              <a:t>数字万用表的使用方法</a:t>
            </a:r>
          </a:p>
        </p:txBody>
      </p:sp>
      <p:sp>
        <p:nvSpPr>
          <p:cNvPr id="19" name="文本框 15">
            <a:extLst>
              <a:ext uri="{FF2B5EF4-FFF2-40B4-BE49-F238E27FC236}">
                <a16:creationId xmlns:a16="http://schemas.microsoft.com/office/drawing/2014/main" xmlns="" id="{207076AF-F2FD-4800-9FAC-852E8EF3CFFE}"/>
              </a:ext>
            </a:extLst>
          </p:cNvPr>
          <p:cNvSpPr txBox="1"/>
          <p:nvPr/>
        </p:nvSpPr>
        <p:spPr>
          <a:xfrm>
            <a:off x="426800" y="804521"/>
            <a:ext cx="6094428" cy="553998"/>
          </a:xfrm>
          <a:prstGeom prst="rect">
            <a:avLst/>
          </a:prstGeom>
          <a:noFill/>
        </p:spPr>
        <p:txBody>
          <a:bodyPr wrap="square">
            <a:spAutoFit/>
          </a:bodyPr>
          <a:lstStyle/>
          <a:p>
            <a:pPr indent="532800">
              <a:lnSpc>
                <a:spcPct val="150000"/>
              </a:lnSpc>
            </a:pPr>
            <a:r>
              <a:rPr lang="en-US" altLang="zh-CN" sz="2000" b="1" dirty="0" smtClean="0">
                <a:solidFill>
                  <a:schemeClr val="accent2">
                    <a:lumMod val="50000"/>
                  </a:schemeClr>
                </a:solidFill>
                <a:latin typeface="微软雅黑" pitchFamily="34" charset="-122"/>
                <a:ea typeface="微软雅黑" pitchFamily="34" charset="-122"/>
              </a:rPr>
              <a:t>2.4 </a:t>
            </a:r>
            <a:r>
              <a:rPr lang="zh-CN" altLang="zh-CN" sz="2000" b="1" dirty="0" smtClean="0">
                <a:solidFill>
                  <a:schemeClr val="accent2">
                    <a:lumMod val="50000"/>
                  </a:schemeClr>
                </a:solidFill>
                <a:latin typeface="微软雅黑" pitchFamily="34" charset="-122"/>
                <a:ea typeface="微软雅黑" pitchFamily="34" charset="-122"/>
              </a:rPr>
              <a:t>万用表</a:t>
            </a:r>
            <a:r>
              <a:rPr lang="zh-CN" altLang="zh-CN" sz="2000" b="1" dirty="0">
                <a:solidFill>
                  <a:schemeClr val="accent2">
                    <a:lumMod val="50000"/>
                  </a:schemeClr>
                </a:solidFill>
                <a:latin typeface="微软雅黑" pitchFamily="34" charset="-122"/>
                <a:ea typeface="微软雅黑" pitchFamily="34" charset="-122"/>
              </a:rPr>
              <a:t>的使用方法（数字万用表）</a:t>
            </a:r>
          </a:p>
        </p:txBody>
      </p:sp>
      <p:sp>
        <p:nvSpPr>
          <p:cNvPr id="2" name="TextBox 1"/>
          <p:cNvSpPr txBox="1"/>
          <p:nvPr/>
        </p:nvSpPr>
        <p:spPr>
          <a:xfrm>
            <a:off x="6463172" y="1798303"/>
            <a:ext cx="5229629" cy="4644861"/>
          </a:xfrm>
          <a:prstGeom prst="rect">
            <a:avLst/>
          </a:prstGeom>
          <a:noFill/>
        </p:spPr>
        <p:txBody>
          <a:bodyPr wrap="square" rtlCol="0">
            <a:spAutoFit/>
          </a:bodyPr>
          <a:lstStyle/>
          <a:p>
            <a:pPr indent="457200" algn="just">
              <a:lnSpc>
                <a:spcPts val="2500"/>
              </a:lnSpc>
              <a:spcBef>
                <a:spcPts val="600"/>
              </a:spcBef>
            </a:pPr>
            <a:r>
              <a:rPr lang="zh-CN" altLang="zh-CN" dirty="0">
                <a:latin typeface="+mn-ea"/>
                <a:cs typeface="Times New Roman" panose="02020603050405020304" pitchFamily="18" charset="0"/>
              </a:rPr>
              <a:t>（</a:t>
            </a:r>
            <a:r>
              <a:rPr lang="en-US" altLang="zh-CN" dirty="0">
                <a:latin typeface="+mn-ea"/>
                <a:cs typeface="Times New Roman" panose="02020603050405020304" pitchFamily="18" charset="0"/>
              </a:rPr>
              <a:t>2</a:t>
            </a:r>
            <a:r>
              <a:rPr lang="zh-CN" altLang="zh-CN" dirty="0">
                <a:latin typeface="+mn-ea"/>
                <a:cs typeface="Times New Roman" panose="02020603050405020304" pitchFamily="18" charset="0"/>
              </a:rPr>
              <a:t>）注意</a:t>
            </a:r>
          </a:p>
          <a:p>
            <a:pPr indent="457200" algn="just">
              <a:lnSpc>
                <a:spcPts val="2500"/>
              </a:lnSpc>
              <a:spcBef>
                <a:spcPts val="600"/>
              </a:spcBef>
            </a:pPr>
            <a:r>
              <a:rPr lang="en-US" altLang="zh-CN" dirty="0">
                <a:latin typeface="+mn-ea"/>
                <a:cs typeface="Times New Roman" panose="02020603050405020304" pitchFamily="18" charset="0"/>
              </a:rPr>
              <a:t>1</a:t>
            </a:r>
            <a:r>
              <a:rPr lang="zh-CN" altLang="zh-CN" dirty="0">
                <a:latin typeface="+mn-ea"/>
                <a:cs typeface="Times New Roman" panose="02020603050405020304" pitchFamily="18" charset="0"/>
              </a:rPr>
              <a:t>）测量方法与直流相同，不过档位应该打到交流档位。</a:t>
            </a:r>
          </a:p>
          <a:p>
            <a:pPr indent="457200" algn="just">
              <a:lnSpc>
                <a:spcPts val="2500"/>
              </a:lnSpc>
              <a:spcBef>
                <a:spcPts val="600"/>
              </a:spcBef>
            </a:pPr>
            <a:r>
              <a:rPr lang="en-US" altLang="zh-CN" dirty="0">
                <a:latin typeface="+mn-ea"/>
                <a:cs typeface="Times New Roman" panose="02020603050405020304" pitchFamily="18" charset="0"/>
              </a:rPr>
              <a:t>2</a:t>
            </a:r>
            <a:r>
              <a:rPr lang="zh-CN" altLang="zh-CN" dirty="0">
                <a:latin typeface="+mn-ea"/>
                <a:cs typeface="Times New Roman" panose="02020603050405020304" pitchFamily="18" charset="0"/>
              </a:rPr>
              <a:t>）电流测量完毕后应将红笔插回</a:t>
            </a:r>
            <a:r>
              <a:rPr lang="en-US" altLang="zh-CN" dirty="0">
                <a:latin typeface="+mn-ea"/>
                <a:cs typeface="Times New Roman" panose="02020603050405020304" pitchFamily="18" charset="0"/>
              </a:rPr>
              <a:t>“VΩ”</a:t>
            </a:r>
            <a:r>
              <a:rPr lang="zh-CN" altLang="zh-CN" dirty="0">
                <a:latin typeface="+mn-ea"/>
                <a:cs typeface="Times New Roman" panose="02020603050405020304" pitchFamily="18" charset="0"/>
              </a:rPr>
              <a:t>孔，若忘记这一步而直接测电压，哈哈！你的表或电 源会在</a:t>
            </a:r>
            <a:r>
              <a:rPr lang="en-US" altLang="zh-CN" dirty="0">
                <a:latin typeface="+mn-ea"/>
                <a:cs typeface="Times New Roman" panose="02020603050405020304" pitchFamily="18" charset="0"/>
              </a:rPr>
              <a:t>“</a:t>
            </a:r>
            <a:r>
              <a:rPr lang="zh-CN" altLang="zh-CN" dirty="0">
                <a:latin typeface="+mn-ea"/>
                <a:cs typeface="Times New Roman" panose="02020603050405020304" pitchFamily="18" charset="0"/>
              </a:rPr>
              <a:t>一缕青烟中上云霄</a:t>
            </a:r>
            <a:r>
              <a:rPr lang="en-US" altLang="zh-CN" dirty="0">
                <a:latin typeface="+mn-ea"/>
                <a:cs typeface="Times New Roman" panose="02020603050405020304" pitchFamily="18" charset="0"/>
              </a:rPr>
              <a:t>”</a:t>
            </a:r>
            <a:r>
              <a:rPr lang="zh-CN" altLang="zh-CN" dirty="0">
                <a:latin typeface="+mn-ea"/>
                <a:cs typeface="Times New Roman" panose="02020603050405020304" pitchFamily="18" charset="0"/>
              </a:rPr>
              <a:t>－－报废！</a:t>
            </a:r>
          </a:p>
          <a:p>
            <a:pPr indent="457200" algn="just">
              <a:lnSpc>
                <a:spcPts val="2500"/>
              </a:lnSpc>
              <a:spcBef>
                <a:spcPts val="600"/>
              </a:spcBef>
            </a:pPr>
            <a:r>
              <a:rPr lang="en-US" altLang="zh-CN" dirty="0">
                <a:latin typeface="+mn-ea"/>
                <a:cs typeface="Times New Roman" panose="02020603050405020304" pitchFamily="18" charset="0"/>
              </a:rPr>
              <a:t>3</a:t>
            </a:r>
            <a:r>
              <a:rPr lang="zh-CN" altLang="zh-CN" dirty="0">
                <a:latin typeface="+mn-ea"/>
                <a:cs typeface="Times New Roman" panose="02020603050405020304" pitchFamily="18" charset="0"/>
              </a:rPr>
              <a:t>）如果使用前不知道被测电流范围，将功能开关置于最大量程并逐渐下降。</a:t>
            </a:r>
          </a:p>
          <a:p>
            <a:pPr indent="457200" algn="just">
              <a:lnSpc>
                <a:spcPts val="2500"/>
              </a:lnSpc>
              <a:spcBef>
                <a:spcPts val="600"/>
              </a:spcBef>
            </a:pPr>
            <a:r>
              <a:rPr lang="en-US" altLang="zh-CN" dirty="0">
                <a:latin typeface="+mn-ea"/>
                <a:cs typeface="Times New Roman" panose="02020603050405020304" pitchFamily="18" charset="0"/>
              </a:rPr>
              <a:t>4</a:t>
            </a:r>
            <a:r>
              <a:rPr lang="zh-CN" altLang="zh-CN" dirty="0">
                <a:latin typeface="+mn-ea"/>
                <a:cs typeface="Times New Roman" panose="02020603050405020304" pitchFamily="18" charset="0"/>
              </a:rPr>
              <a:t>）如果显示器只显示</a:t>
            </a:r>
            <a:r>
              <a:rPr lang="en-US" altLang="zh-CN" dirty="0">
                <a:latin typeface="+mn-ea"/>
                <a:cs typeface="Times New Roman" panose="02020603050405020304" pitchFamily="18" charset="0"/>
              </a:rPr>
              <a:t>“1”</a:t>
            </a:r>
            <a:r>
              <a:rPr lang="zh-CN" altLang="zh-CN" dirty="0">
                <a:latin typeface="+mn-ea"/>
                <a:cs typeface="Times New Roman" panose="02020603050405020304" pitchFamily="18" charset="0"/>
              </a:rPr>
              <a:t>，表示过量程，功能开关应置于更高量程。</a:t>
            </a:r>
          </a:p>
          <a:p>
            <a:pPr indent="457200" algn="just">
              <a:lnSpc>
                <a:spcPts val="2500"/>
              </a:lnSpc>
              <a:spcBef>
                <a:spcPts val="600"/>
              </a:spcBef>
            </a:pPr>
            <a:r>
              <a:rPr lang="en-US" altLang="zh-CN" dirty="0">
                <a:latin typeface="+mn-ea"/>
                <a:cs typeface="Times New Roman" panose="02020603050405020304" pitchFamily="18" charset="0"/>
              </a:rPr>
              <a:t>5</a:t>
            </a:r>
            <a:r>
              <a:rPr lang="zh-CN" altLang="zh-CN" dirty="0">
                <a:latin typeface="+mn-ea"/>
                <a:cs typeface="Times New Roman" panose="02020603050405020304" pitchFamily="18" charset="0"/>
              </a:rPr>
              <a:t>）表示最大输入电流为</a:t>
            </a:r>
            <a:r>
              <a:rPr lang="en-US" altLang="zh-CN" dirty="0">
                <a:latin typeface="+mn-ea"/>
                <a:cs typeface="Times New Roman" panose="02020603050405020304" pitchFamily="18" charset="0"/>
              </a:rPr>
              <a:t>200mA</a:t>
            </a:r>
            <a:r>
              <a:rPr lang="zh-CN" altLang="zh-CN" dirty="0">
                <a:latin typeface="+mn-ea"/>
                <a:cs typeface="Times New Roman" panose="02020603050405020304" pitchFamily="18" charset="0"/>
              </a:rPr>
              <a:t>，过量的电流将烧坏保险丝，应再更换，</a:t>
            </a:r>
            <a:r>
              <a:rPr lang="en-US" altLang="zh-CN" dirty="0">
                <a:latin typeface="+mn-ea"/>
                <a:cs typeface="Times New Roman" panose="02020603050405020304" pitchFamily="18" charset="0"/>
              </a:rPr>
              <a:t>20A</a:t>
            </a:r>
            <a:r>
              <a:rPr lang="zh-CN" altLang="zh-CN" dirty="0">
                <a:latin typeface="+mn-ea"/>
                <a:cs typeface="Times New Roman" panose="02020603050405020304" pitchFamily="18" charset="0"/>
              </a:rPr>
              <a:t>量程无保险丝保护，测量时不能超过</a:t>
            </a:r>
            <a:r>
              <a:rPr lang="en-US" altLang="zh-CN" dirty="0">
                <a:latin typeface="+mn-ea"/>
                <a:cs typeface="Times New Roman" panose="02020603050405020304" pitchFamily="18" charset="0"/>
              </a:rPr>
              <a:t>15</a:t>
            </a:r>
            <a:r>
              <a:rPr lang="zh-CN" altLang="zh-CN" dirty="0">
                <a:latin typeface="+mn-ea"/>
                <a:cs typeface="Times New Roman" panose="02020603050405020304" pitchFamily="18" charset="0"/>
              </a:rPr>
              <a:t>秒</a:t>
            </a:r>
            <a:r>
              <a:rPr lang="zh-CN" altLang="zh-CN" dirty="0" smtClean="0">
                <a:latin typeface="+mn-ea"/>
                <a:cs typeface="Times New Roman" panose="02020603050405020304" pitchFamily="18" charset="0"/>
              </a:rPr>
              <a:t>。</a:t>
            </a:r>
            <a:endParaRPr lang="zh-CN" altLang="zh-CN" dirty="0">
              <a:latin typeface="+mn-ea"/>
              <a:cs typeface="Times New Roman" panose="02020603050405020304" pitchFamily="18" charset="0"/>
            </a:endParaRPr>
          </a:p>
        </p:txBody>
      </p:sp>
      <p:sp>
        <p:nvSpPr>
          <p:cNvPr id="20"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0491017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99636"/>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81178"/>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81178"/>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7" name="文本框 16">
            <a:extLst>
              <a:ext uri="{FF2B5EF4-FFF2-40B4-BE49-F238E27FC236}">
                <a16:creationId xmlns:a16="http://schemas.microsoft.com/office/drawing/2014/main" xmlns="" id="{B1422037-7FE1-4100-89B9-740E44CA4E65}"/>
              </a:ext>
            </a:extLst>
          </p:cNvPr>
          <p:cNvSpPr txBox="1"/>
          <p:nvPr/>
        </p:nvSpPr>
        <p:spPr>
          <a:xfrm>
            <a:off x="703547" y="1364385"/>
            <a:ext cx="6094378" cy="507831"/>
          </a:xfrm>
          <a:prstGeom prst="rect">
            <a:avLst/>
          </a:prstGeom>
          <a:noFill/>
        </p:spPr>
        <p:txBody>
          <a:bodyPr wrap="square">
            <a:spAutoFit/>
          </a:bodyPr>
          <a:lstStyle>
            <a:defPPr>
              <a:defRPr lang="zh-CN"/>
            </a:defPPr>
            <a:lvl1pPr indent="280670">
              <a:lnSpc>
                <a:spcPct val="150000"/>
              </a:lnSpc>
              <a:defRPr b="1">
                <a:solidFill>
                  <a:schemeClr val="accent2">
                    <a:lumMod val="50000"/>
                  </a:schemeClr>
                </a:solidFill>
                <a:latin typeface="微软雅黑" pitchFamily="34" charset="-122"/>
                <a:ea typeface="微软雅黑" pitchFamily="34" charset="-122"/>
              </a:defRPr>
            </a:lvl1pPr>
          </a:lstStyle>
          <a:p>
            <a:r>
              <a:rPr lang="en-US" altLang="zh-CN" dirty="0" smtClean="0"/>
              <a:t>2.4.2</a:t>
            </a:r>
            <a:r>
              <a:rPr lang="zh-CN" altLang="zh-CN" dirty="0"/>
              <a:t>数字</a:t>
            </a:r>
            <a:r>
              <a:rPr lang="zh-CN" altLang="zh-CN" dirty="0" smtClean="0"/>
              <a:t>万用表使用</a:t>
            </a:r>
            <a:r>
              <a:rPr lang="zh-CN" altLang="en-US" dirty="0" smtClean="0"/>
              <a:t>注意事项</a:t>
            </a:r>
            <a:endParaRPr lang="zh-CN" altLang="zh-CN" dirty="0"/>
          </a:p>
        </p:txBody>
      </p:sp>
      <p:sp>
        <p:nvSpPr>
          <p:cNvPr id="19" name="文本框 15">
            <a:extLst>
              <a:ext uri="{FF2B5EF4-FFF2-40B4-BE49-F238E27FC236}">
                <a16:creationId xmlns:a16="http://schemas.microsoft.com/office/drawing/2014/main" xmlns="" id="{207076AF-F2FD-4800-9FAC-852E8EF3CFFE}"/>
              </a:ext>
            </a:extLst>
          </p:cNvPr>
          <p:cNvSpPr txBox="1"/>
          <p:nvPr/>
        </p:nvSpPr>
        <p:spPr>
          <a:xfrm>
            <a:off x="426800" y="804521"/>
            <a:ext cx="6094428" cy="553998"/>
          </a:xfrm>
          <a:prstGeom prst="rect">
            <a:avLst/>
          </a:prstGeom>
          <a:noFill/>
        </p:spPr>
        <p:txBody>
          <a:bodyPr wrap="square">
            <a:spAutoFit/>
          </a:bodyPr>
          <a:lstStyle/>
          <a:p>
            <a:pPr indent="532800">
              <a:lnSpc>
                <a:spcPct val="150000"/>
              </a:lnSpc>
            </a:pPr>
            <a:r>
              <a:rPr lang="en-US" altLang="zh-CN" sz="2000" b="1" dirty="0" smtClean="0">
                <a:solidFill>
                  <a:schemeClr val="accent2">
                    <a:lumMod val="50000"/>
                  </a:schemeClr>
                </a:solidFill>
                <a:latin typeface="微软雅黑" pitchFamily="34" charset="-122"/>
                <a:ea typeface="微软雅黑" pitchFamily="34" charset="-122"/>
              </a:rPr>
              <a:t>2.4 </a:t>
            </a:r>
            <a:r>
              <a:rPr lang="zh-CN" altLang="zh-CN" sz="2000" b="1" dirty="0" smtClean="0">
                <a:solidFill>
                  <a:schemeClr val="accent2">
                    <a:lumMod val="50000"/>
                  </a:schemeClr>
                </a:solidFill>
                <a:latin typeface="微软雅黑" pitchFamily="34" charset="-122"/>
                <a:ea typeface="微软雅黑" pitchFamily="34" charset="-122"/>
              </a:rPr>
              <a:t>万用表</a:t>
            </a:r>
            <a:r>
              <a:rPr lang="zh-CN" altLang="zh-CN" sz="2000" b="1" dirty="0">
                <a:solidFill>
                  <a:schemeClr val="accent2">
                    <a:lumMod val="50000"/>
                  </a:schemeClr>
                </a:solidFill>
                <a:latin typeface="微软雅黑" pitchFamily="34" charset="-122"/>
                <a:ea typeface="微软雅黑" pitchFamily="34" charset="-122"/>
              </a:rPr>
              <a:t>的使用方法（数字万用表）</a:t>
            </a:r>
          </a:p>
        </p:txBody>
      </p:sp>
      <p:sp>
        <p:nvSpPr>
          <p:cNvPr id="11" name="矩形 10"/>
          <p:cNvSpPr/>
          <p:nvPr/>
        </p:nvSpPr>
        <p:spPr>
          <a:xfrm>
            <a:off x="611505" y="1979517"/>
            <a:ext cx="10304146" cy="4003660"/>
          </a:xfrm>
          <a:prstGeom prst="rect">
            <a:avLst/>
          </a:prstGeom>
        </p:spPr>
        <p:txBody>
          <a:bodyPr wrap="square">
            <a:spAutoFit/>
          </a:bodyPr>
          <a:lstStyle/>
          <a:p>
            <a:pPr indent="457200">
              <a:lnSpc>
                <a:spcPts val="2500"/>
              </a:lnSpc>
              <a:spcAft>
                <a:spcPts val="600"/>
              </a:spcAft>
            </a:pPr>
            <a:r>
              <a:rPr lang="en-US" altLang="zh-CN" dirty="0"/>
              <a:t>1</a:t>
            </a:r>
            <a:r>
              <a:rPr lang="zh-CN" altLang="zh-CN" dirty="0"/>
              <a:t>）如果无法预先估计被测电压或电流的大小，则应先拨至最高量程挡测量一次，再视情况逐渐把量程减小到合适位置。测量完毕，应将量程开关拨到最高电压挡，并关闭电源。</a:t>
            </a:r>
          </a:p>
          <a:p>
            <a:pPr indent="457200">
              <a:lnSpc>
                <a:spcPts val="2500"/>
              </a:lnSpc>
              <a:spcAft>
                <a:spcPts val="600"/>
              </a:spcAft>
            </a:pPr>
            <a:r>
              <a:rPr lang="en-US" altLang="zh-CN" dirty="0"/>
              <a:t>2</a:t>
            </a:r>
            <a:r>
              <a:rPr lang="zh-CN" altLang="zh-CN" dirty="0"/>
              <a:t>）满量程时，仪表仅在最高位显示数字</a:t>
            </a:r>
            <a:r>
              <a:rPr lang="en-US" altLang="zh-CN" dirty="0"/>
              <a:t>“1”</a:t>
            </a:r>
            <a:r>
              <a:rPr lang="zh-CN" altLang="zh-CN" dirty="0"/>
              <a:t>，其它位均消失，这时应选择更高的量程。</a:t>
            </a:r>
          </a:p>
          <a:p>
            <a:pPr indent="457200">
              <a:lnSpc>
                <a:spcPts val="2500"/>
              </a:lnSpc>
              <a:spcAft>
                <a:spcPts val="600"/>
              </a:spcAft>
            </a:pPr>
            <a:r>
              <a:rPr lang="en-US" altLang="zh-CN" dirty="0"/>
              <a:t>3</a:t>
            </a:r>
            <a:r>
              <a:rPr lang="zh-CN" altLang="zh-CN" dirty="0"/>
              <a:t>）测量电压时，应将数字万用表与被测电路并联。测电流时应与被测电路串联，测直流量时不必考虑正、负极性。</a:t>
            </a:r>
          </a:p>
          <a:p>
            <a:pPr indent="457200">
              <a:lnSpc>
                <a:spcPts val="2500"/>
              </a:lnSpc>
              <a:spcAft>
                <a:spcPts val="600"/>
              </a:spcAft>
            </a:pPr>
            <a:r>
              <a:rPr lang="en-US" altLang="zh-CN" dirty="0"/>
              <a:t>4</a:t>
            </a:r>
            <a:r>
              <a:rPr lang="zh-CN" altLang="zh-CN" dirty="0"/>
              <a:t>）当误用交流电压挡去测量直流电压，或者误用直流电压挡去测量交流电时，显示屏将显示</a:t>
            </a:r>
            <a:r>
              <a:rPr lang="en-US" altLang="zh-CN" dirty="0"/>
              <a:t>“000”</a:t>
            </a:r>
            <a:r>
              <a:rPr lang="zh-CN" altLang="zh-CN" dirty="0"/>
              <a:t>，或低位上的数字出现跳动。</a:t>
            </a:r>
          </a:p>
          <a:p>
            <a:pPr indent="457200">
              <a:lnSpc>
                <a:spcPts val="2500"/>
              </a:lnSpc>
              <a:spcAft>
                <a:spcPts val="600"/>
              </a:spcAft>
            </a:pPr>
            <a:r>
              <a:rPr lang="en-US" altLang="zh-CN" dirty="0"/>
              <a:t>5</a:t>
            </a:r>
            <a:r>
              <a:rPr lang="zh-CN" altLang="zh-CN" dirty="0"/>
              <a:t>）禁止在测量高电压（</a:t>
            </a:r>
            <a:r>
              <a:rPr lang="en-US" altLang="zh-CN" dirty="0"/>
              <a:t>220V</a:t>
            </a:r>
            <a:r>
              <a:rPr lang="zh-CN" altLang="zh-CN" dirty="0"/>
              <a:t>以上）或大电流（</a:t>
            </a:r>
            <a:r>
              <a:rPr lang="en-US" altLang="zh-CN" dirty="0"/>
              <a:t>0.5A</a:t>
            </a:r>
            <a:r>
              <a:rPr lang="zh-CN" altLang="zh-CN" dirty="0"/>
              <a:t>以上）时换量程，以防止产生电弧，烧毁开关触点。</a:t>
            </a:r>
          </a:p>
          <a:p>
            <a:pPr indent="457200">
              <a:lnSpc>
                <a:spcPts val="2500"/>
              </a:lnSpc>
              <a:spcAft>
                <a:spcPts val="600"/>
              </a:spcAft>
            </a:pPr>
            <a:r>
              <a:rPr lang="en-US" altLang="zh-CN" dirty="0"/>
              <a:t>6</a:t>
            </a:r>
            <a:r>
              <a:rPr lang="zh-CN" altLang="zh-CN" dirty="0"/>
              <a:t>）当万用表的电池电量即将耗尽时，液晶显示器左上角电池电量低提示。会有电池符号显示，此时电量不足，若仍进行测量，测量值会比实际值偏高。</a:t>
            </a:r>
            <a:endParaRPr lang="zh-CN" altLang="en-US" dirty="0"/>
          </a:p>
        </p:txBody>
      </p:sp>
      <p:sp>
        <p:nvSpPr>
          <p:cNvPr id="16" name="TextBox 8">
            <a:extLst>
              <a:ext uri="{FF2B5EF4-FFF2-40B4-BE49-F238E27FC236}">
                <a16:creationId xmlns:a16="http://schemas.microsoft.com/office/drawing/2014/main" xmlns="" id="{6B099B05-5055-4F98-BFCC-EED86C641E3C}"/>
              </a:ext>
            </a:extLst>
          </p:cNvPr>
          <p:cNvSpPr txBox="1"/>
          <p:nvPr/>
        </p:nvSpPr>
        <p:spPr>
          <a:xfrm>
            <a:off x="947759" y="194846"/>
            <a:ext cx="4876844"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2.</a:t>
            </a:r>
            <a:r>
              <a:rPr lang="zh-CN" altLang="zh-CN" sz="1600" b="1" dirty="0" smtClean="0">
                <a:solidFill>
                  <a:schemeClr val="bg1"/>
                </a:solidFill>
                <a:latin typeface="微软雅黑" pitchFamily="34" charset="-122"/>
                <a:ea typeface="微软雅黑" pitchFamily="34" charset="-122"/>
              </a:rPr>
              <a:t>掌握</a:t>
            </a:r>
            <a:r>
              <a:rPr lang="zh-CN" altLang="en-US" sz="1600" b="1" dirty="0" smtClean="0">
                <a:solidFill>
                  <a:schemeClr val="bg1"/>
                </a:solidFill>
                <a:latin typeface="微软雅黑" pitchFamily="34" charset="-122"/>
                <a:ea typeface="微软雅黑" pitchFamily="34" charset="-122"/>
              </a:rPr>
              <a:t>电工</a:t>
            </a:r>
            <a:r>
              <a:rPr lang="zh-CN" altLang="zh-CN" sz="1600" b="1" dirty="0" smtClean="0">
                <a:solidFill>
                  <a:schemeClr val="bg1"/>
                </a:solidFill>
                <a:latin typeface="微软雅黑" pitchFamily="34" charset="-122"/>
                <a:ea typeface="微软雅黑" pitchFamily="34" charset="-122"/>
              </a:rPr>
              <a:t>量具</a:t>
            </a:r>
            <a:r>
              <a:rPr lang="zh-CN" altLang="en-US" sz="1600" b="1" dirty="0">
                <a:solidFill>
                  <a:schemeClr val="bg1"/>
                </a:solidFill>
                <a:latin typeface="微软雅黑" pitchFamily="34" charset="-122"/>
                <a:ea typeface="微软雅黑" pitchFamily="34" charset="-122"/>
              </a:rPr>
              <a:t>的</a:t>
            </a:r>
            <a:r>
              <a:rPr lang="zh-CN" altLang="en-US" sz="1600" b="1" dirty="0" smtClean="0">
                <a:solidFill>
                  <a:schemeClr val="bg1"/>
                </a:solidFill>
                <a:latin typeface="微软雅黑" pitchFamily="34" charset="-122"/>
                <a:ea typeface="微软雅黑" pitchFamily="34" charset="-122"/>
              </a:rPr>
              <a:t>使用方法</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562800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学习小结</a:t>
            </a:r>
          </a:p>
        </p:txBody>
      </p:sp>
      <p:grpSp>
        <p:nvGrpSpPr>
          <p:cNvPr id="12" name="Group 24">
            <a:extLst>
              <a:ext uri="{FF2B5EF4-FFF2-40B4-BE49-F238E27FC236}">
                <a16:creationId xmlns:a16="http://schemas.microsoft.com/office/drawing/2014/main" xmlns="" id="{36319103-5056-4DF0-BEF0-E18EF7EFDFFE}"/>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C8F06883-6FAE-46DF-8119-5CA6D3AB6BFB}"/>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8F5764A8-E5F9-4FA7-AD9F-163D22D133EC}"/>
                </a:ext>
              </a:extLst>
            </p:cNvPr>
            <p:cNvSpPr>
              <a:spLocks noChangeAspect="1"/>
            </p:cNvSpPr>
            <p:nvPr/>
          </p:nvSpPr>
          <p:spPr bwMode="auto">
            <a:xfrm>
              <a:off x="2195469" y="2937263"/>
              <a:ext cx="609685" cy="508274"/>
            </a:xfrm>
            <a:custGeom>
              <a:avLst/>
              <a:gdLst>
                <a:gd name="connsiteX0" fmla="*/ 122377 w 606647"/>
                <a:gd name="connsiteY0" fmla="*/ 356214 h 505742"/>
                <a:gd name="connsiteX1" fmla="*/ 101023 w 606647"/>
                <a:gd name="connsiteY1" fmla="*/ 418139 h 505742"/>
                <a:gd name="connsiteX2" fmla="*/ 130361 w 606647"/>
                <a:gd name="connsiteY2" fmla="*/ 415914 h 505742"/>
                <a:gd name="connsiteX3" fmla="*/ 194600 w 606647"/>
                <a:gd name="connsiteY3" fmla="*/ 494964 h 505742"/>
                <a:gd name="connsiteX4" fmla="*/ 194714 w 606647"/>
                <a:gd name="connsiteY4" fmla="*/ 495298 h 505742"/>
                <a:gd name="connsiteX5" fmla="*/ 194761 w 606647"/>
                <a:gd name="connsiteY5" fmla="*/ 495162 h 505742"/>
                <a:gd name="connsiteX6" fmla="*/ 195072 w 606647"/>
                <a:gd name="connsiteY6" fmla="*/ 495545 h 505742"/>
                <a:gd name="connsiteX7" fmla="*/ 259783 w 606647"/>
                <a:gd name="connsiteY7" fmla="*/ 415914 h 505742"/>
                <a:gd name="connsiteX8" fmla="*/ 289121 w 606647"/>
                <a:gd name="connsiteY8" fmla="*/ 418139 h 505742"/>
                <a:gd name="connsiteX9" fmla="*/ 268139 w 606647"/>
                <a:gd name="connsiteY9" fmla="*/ 356214 h 505742"/>
                <a:gd name="connsiteX10" fmla="*/ 279373 w 606647"/>
                <a:gd name="connsiteY10" fmla="*/ 362240 h 505742"/>
                <a:gd name="connsiteX11" fmla="*/ 345941 w 606647"/>
                <a:gd name="connsiteY11" fmla="*/ 395056 h 505742"/>
                <a:gd name="connsiteX12" fmla="*/ 379178 w 606647"/>
                <a:gd name="connsiteY12" fmla="*/ 438904 h 505742"/>
                <a:gd name="connsiteX13" fmla="*/ 389762 w 606647"/>
                <a:gd name="connsiteY13" fmla="*/ 497492 h 505742"/>
                <a:gd name="connsiteX14" fmla="*/ 382892 w 606647"/>
                <a:gd name="connsiteY14" fmla="*/ 505742 h 505742"/>
                <a:gd name="connsiteX15" fmla="*/ 197393 w 606647"/>
                <a:gd name="connsiteY15" fmla="*/ 505742 h 505742"/>
                <a:gd name="connsiteX16" fmla="*/ 192472 w 606647"/>
                <a:gd name="connsiteY16" fmla="*/ 505742 h 505742"/>
                <a:gd name="connsiteX17" fmla="*/ 7067 w 606647"/>
                <a:gd name="connsiteY17" fmla="*/ 505742 h 505742"/>
                <a:gd name="connsiteX18" fmla="*/ 103 w 606647"/>
                <a:gd name="connsiteY18" fmla="*/ 497492 h 505742"/>
                <a:gd name="connsiteX19" fmla="*/ 10780 w 606647"/>
                <a:gd name="connsiteY19" fmla="*/ 438812 h 505742"/>
                <a:gd name="connsiteX20" fmla="*/ 43925 w 606647"/>
                <a:gd name="connsiteY20" fmla="*/ 394871 h 505742"/>
                <a:gd name="connsiteX21" fmla="*/ 108914 w 606647"/>
                <a:gd name="connsiteY21" fmla="*/ 362889 h 505742"/>
                <a:gd name="connsiteX22" fmla="*/ 587524 w 606647"/>
                <a:gd name="connsiteY22" fmla="*/ 186787 h 505742"/>
                <a:gd name="connsiteX23" fmla="*/ 570433 w 606647"/>
                <a:gd name="connsiteY23" fmla="*/ 208027 h 505742"/>
                <a:gd name="connsiteX24" fmla="*/ 560215 w 606647"/>
                <a:gd name="connsiteY24" fmla="*/ 197825 h 505742"/>
                <a:gd name="connsiteX25" fmla="*/ 602554 w 606647"/>
                <a:gd name="connsiteY25" fmla="*/ 152210 h 505742"/>
                <a:gd name="connsiteX26" fmla="*/ 596985 w 606647"/>
                <a:gd name="connsiteY26" fmla="*/ 168729 h 505742"/>
                <a:gd name="connsiteX27" fmla="*/ 550200 w 606647"/>
                <a:gd name="connsiteY27" fmla="*/ 187846 h 505742"/>
                <a:gd name="connsiteX28" fmla="*/ 540174 w 606647"/>
                <a:gd name="connsiteY28" fmla="*/ 177545 h 505742"/>
                <a:gd name="connsiteX29" fmla="*/ 606554 w 606647"/>
                <a:gd name="connsiteY29" fmla="*/ 122008 h 505742"/>
                <a:gd name="connsiteX30" fmla="*/ 606647 w 606647"/>
                <a:gd name="connsiteY30" fmla="*/ 122194 h 505742"/>
                <a:gd name="connsiteX31" fmla="*/ 605718 w 606647"/>
                <a:gd name="connsiteY31" fmla="*/ 136653 h 505742"/>
                <a:gd name="connsiteX32" fmla="*/ 530117 w 606647"/>
                <a:gd name="connsiteY32" fmla="*/ 167240 h 505742"/>
                <a:gd name="connsiteX33" fmla="*/ 519993 w 606647"/>
                <a:gd name="connsiteY33" fmla="*/ 157137 h 505742"/>
                <a:gd name="connsiteX34" fmla="*/ 603573 w 606647"/>
                <a:gd name="connsiteY34" fmla="*/ 94769 h 505742"/>
                <a:gd name="connsiteX35" fmla="*/ 605801 w 606647"/>
                <a:gd name="connsiteY35" fmla="*/ 108119 h 505742"/>
                <a:gd name="connsiteX36" fmla="*/ 509907 w 606647"/>
                <a:gd name="connsiteY36" fmla="*/ 147058 h 505742"/>
                <a:gd name="connsiteX37" fmla="*/ 499882 w 606647"/>
                <a:gd name="connsiteY37" fmla="*/ 136860 h 505742"/>
                <a:gd name="connsiteX38" fmla="*/ 594951 w 606647"/>
                <a:gd name="connsiteY38" fmla="*/ 69719 h 505742"/>
                <a:gd name="connsiteX39" fmla="*/ 599873 w 606647"/>
                <a:gd name="connsiteY39" fmla="*/ 81957 h 505742"/>
                <a:gd name="connsiteX40" fmla="*/ 489632 w 606647"/>
                <a:gd name="connsiteY40" fmla="*/ 126736 h 505742"/>
                <a:gd name="connsiteX41" fmla="*/ 484710 w 606647"/>
                <a:gd name="connsiteY41" fmla="*/ 121637 h 505742"/>
                <a:gd name="connsiteX42" fmla="*/ 484710 w 606647"/>
                <a:gd name="connsiteY42" fmla="*/ 114498 h 505742"/>
                <a:gd name="connsiteX43" fmla="*/ 187673 w 606647"/>
                <a:gd name="connsiteY43" fmla="*/ 51167 h 505742"/>
                <a:gd name="connsiteX44" fmla="*/ 232134 w 606647"/>
                <a:gd name="connsiteY44" fmla="*/ 69546 h 505742"/>
                <a:gd name="connsiteX45" fmla="*/ 302424 w 606647"/>
                <a:gd name="connsiteY45" fmla="*/ 206088 h 505742"/>
                <a:gd name="connsiteX46" fmla="*/ 336594 w 606647"/>
                <a:gd name="connsiteY46" fmla="*/ 293592 h 505742"/>
                <a:gd name="connsiteX47" fmla="*/ 247733 w 606647"/>
                <a:gd name="connsiteY47" fmla="*/ 320938 h 505742"/>
                <a:gd name="connsiteX48" fmla="*/ 247733 w 606647"/>
                <a:gd name="connsiteY48" fmla="*/ 339940 h 505742"/>
                <a:gd name="connsiteX49" fmla="*/ 247548 w 606647"/>
                <a:gd name="connsiteY49" fmla="*/ 341331 h 505742"/>
                <a:gd name="connsiteX50" fmla="*/ 194761 w 606647"/>
                <a:gd name="connsiteY50" fmla="*/ 495162 h 505742"/>
                <a:gd name="connsiteX51" fmla="*/ 194600 w 606647"/>
                <a:gd name="connsiteY51" fmla="*/ 494964 h 505742"/>
                <a:gd name="connsiteX52" fmla="*/ 141881 w 606647"/>
                <a:gd name="connsiteY52" fmla="*/ 340960 h 505742"/>
                <a:gd name="connsiteX53" fmla="*/ 141881 w 606647"/>
                <a:gd name="connsiteY53" fmla="*/ 321401 h 505742"/>
                <a:gd name="connsiteX54" fmla="*/ 51721 w 606647"/>
                <a:gd name="connsiteY54" fmla="*/ 292202 h 505742"/>
                <a:gd name="connsiteX55" fmla="*/ 89141 w 606647"/>
                <a:gd name="connsiteY55" fmla="*/ 186807 h 505742"/>
                <a:gd name="connsiteX56" fmla="*/ 153116 w 606647"/>
                <a:gd name="connsiteY56" fmla="*/ 57774 h 505742"/>
                <a:gd name="connsiteX57" fmla="*/ 187673 w 606647"/>
                <a:gd name="connsiteY57" fmla="*/ 51167 h 505742"/>
                <a:gd name="connsiteX58" fmla="*/ 580826 w 606647"/>
                <a:gd name="connsiteY58" fmla="*/ 46926 h 505742"/>
                <a:gd name="connsiteX59" fmla="*/ 588441 w 606647"/>
                <a:gd name="connsiteY59" fmla="*/ 58049 h 505742"/>
                <a:gd name="connsiteX60" fmla="*/ 484710 w 606647"/>
                <a:gd name="connsiteY60" fmla="*/ 100132 h 505742"/>
                <a:gd name="connsiteX61" fmla="*/ 484803 w 606647"/>
                <a:gd name="connsiteY61" fmla="*/ 85857 h 505742"/>
                <a:gd name="connsiteX62" fmla="*/ 560620 w 606647"/>
                <a:gd name="connsiteY62" fmla="*/ 26533 h 505742"/>
                <a:gd name="connsiteX63" fmla="*/ 571576 w 606647"/>
                <a:gd name="connsiteY63" fmla="*/ 36264 h 505742"/>
                <a:gd name="connsiteX64" fmla="*/ 484851 w 606647"/>
                <a:gd name="connsiteY64" fmla="*/ 71483 h 505742"/>
                <a:gd name="connsiteX65" fmla="*/ 485036 w 606647"/>
                <a:gd name="connsiteY65" fmla="*/ 57117 h 505742"/>
                <a:gd name="connsiteX66" fmla="*/ 531999 w 606647"/>
                <a:gd name="connsiteY66" fmla="*/ 9526 h 505742"/>
                <a:gd name="connsiteX67" fmla="*/ 547513 w 606647"/>
                <a:gd name="connsiteY67" fmla="*/ 17406 h 505742"/>
                <a:gd name="connsiteX68" fmla="*/ 484992 w 606647"/>
                <a:gd name="connsiteY68" fmla="*/ 42903 h 505742"/>
                <a:gd name="connsiteX69" fmla="*/ 485085 w 606647"/>
                <a:gd name="connsiteY69" fmla="*/ 28532 h 505742"/>
                <a:gd name="connsiteX70" fmla="*/ 465815 w 606647"/>
                <a:gd name="connsiteY70" fmla="*/ 8538 h 505742"/>
                <a:gd name="connsiteX71" fmla="*/ 465815 w 606647"/>
                <a:gd name="connsiteY71" fmla="*/ 130510 h 505742"/>
                <a:gd name="connsiteX72" fmla="*/ 552241 w 606647"/>
                <a:gd name="connsiteY72" fmla="*/ 216799 h 505742"/>
                <a:gd name="connsiteX73" fmla="*/ 465815 w 606647"/>
                <a:gd name="connsiteY73" fmla="*/ 252482 h 505742"/>
                <a:gd name="connsiteX74" fmla="*/ 403526 w 606647"/>
                <a:gd name="connsiteY74" fmla="*/ 235428 h 505742"/>
                <a:gd name="connsiteX75" fmla="*/ 351912 w 606647"/>
                <a:gd name="connsiteY75" fmla="*/ 249424 h 505742"/>
                <a:gd name="connsiteX76" fmla="*/ 350612 w 606647"/>
                <a:gd name="connsiteY76" fmla="*/ 240526 h 505742"/>
                <a:gd name="connsiteX77" fmla="*/ 375491 w 606647"/>
                <a:gd name="connsiteY77" fmla="*/ 212628 h 505742"/>
                <a:gd name="connsiteX78" fmla="*/ 343650 w 606647"/>
                <a:gd name="connsiteY78" fmla="*/ 130510 h 505742"/>
                <a:gd name="connsiteX79" fmla="*/ 465815 w 606647"/>
                <a:gd name="connsiteY79" fmla="*/ 8538 h 505742"/>
                <a:gd name="connsiteX80" fmla="*/ 485204 w 606647"/>
                <a:gd name="connsiteY80" fmla="*/ 0 h 505742"/>
                <a:gd name="connsiteX81" fmla="*/ 512513 w 606647"/>
                <a:gd name="connsiteY81" fmla="*/ 3147 h 505742"/>
                <a:gd name="connsiteX82" fmla="*/ 485204 w 606647"/>
                <a:gd name="connsiteY82" fmla="*/ 14254 h 5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647" h="505742">
                  <a:moveTo>
                    <a:pt x="122377" y="356214"/>
                  </a:moveTo>
                  <a:lnTo>
                    <a:pt x="101023" y="418139"/>
                  </a:lnTo>
                  <a:lnTo>
                    <a:pt x="130361" y="415914"/>
                  </a:lnTo>
                  <a:lnTo>
                    <a:pt x="194600" y="494964"/>
                  </a:lnTo>
                  <a:lnTo>
                    <a:pt x="194714" y="495298"/>
                  </a:lnTo>
                  <a:lnTo>
                    <a:pt x="194761" y="495162"/>
                  </a:lnTo>
                  <a:lnTo>
                    <a:pt x="195072" y="495545"/>
                  </a:lnTo>
                  <a:lnTo>
                    <a:pt x="259783" y="415914"/>
                  </a:lnTo>
                  <a:lnTo>
                    <a:pt x="289121" y="418139"/>
                  </a:lnTo>
                  <a:lnTo>
                    <a:pt x="268139" y="356214"/>
                  </a:lnTo>
                  <a:cubicBezTo>
                    <a:pt x="271852" y="358346"/>
                    <a:pt x="275566" y="360386"/>
                    <a:pt x="279373" y="362240"/>
                  </a:cubicBezTo>
                  <a:lnTo>
                    <a:pt x="345941" y="395056"/>
                  </a:lnTo>
                  <a:cubicBezTo>
                    <a:pt x="363395" y="403585"/>
                    <a:pt x="375650" y="419900"/>
                    <a:pt x="379178" y="438904"/>
                  </a:cubicBezTo>
                  <a:lnTo>
                    <a:pt x="389762" y="497492"/>
                  </a:lnTo>
                  <a:cubicBezTo>
                    <a:pt x="390505" y="501849"/>
                    <a:pt x="387348" y="505742"/>
                    <a:pt x="382892" y="505742"/>
                  </a:cubicBezTo>
                  <a:lnTo>
                    <a:pt x="197393" y="505742"/>
                  </a:lnTo>
                  <a:lnTo>
                    <a:pt x="192472" y="505742"/>
                  </a:lnTo>
                  <a:lnTo>
                    <a:pt x="7067" y="505742"/>
                  </a:lnTo>
                  <a:cubicBezTo>
                    <a:pt x="2703" y="505742"/>
                    <a:pt x="-639" y="501849"/>
                    <a:pt x="103" y="497492"/>
                  </a:cubicBezTo>
                  <a:lnTo>
                    <a:pt x="10780" y="438812"/>
                  </a:lnTo>
                  <a:cubicBezTo>
                    <a:pt x="14215" y="419715"/>
                    <a:pt x="26564" y="403399"/>
                    <a:pt x="43925" y="394871"/>
                  </a:cubicBezTo>
                  <a:lnTo>
                    <a:pt x="108914" y="362889"/>
                  </a:lnTo>
                  <a:close/>
                  <a:moveTo>
                    <a:pt x="587524" y="186787"/>
                  </a:moveTo>
                  <a:cubicBezTo>
                    <a:pt x="582508" y="194578"/>
                    <a:pt x="576842" y="201627"/>
                    <a:pt x="570433" y="208027"/>
                  </a:cubicBezTo>
                  <a:lnTo>
                    <a:pt x="560215" y="197825"/>
                  </a:lnTo>
                  <a:close/>
                  <a:moveTo>
                    <a:pt x="602554" y="152210"/>
                  </a:moveTo>
                  <a:cubicBezTo>
                    <a:pt x="601069" y="157871"/>
                    <a:pt x="599212" y="163439"/>
                    <a:pt x="596985" y="168729"/>
                  </a:cubicBezTo>
                  <a:lnTo>
                    <a:pt x="550200" y="187846"/>
                  </a:lnTo>
                  <a:lnTo>
                    <a:pt x="540174" y="177545"/>
                  </a:lnTo>
                  <a:close/>
                  <a:moveTo>
                    <a:pt x="606554" y="122008"/>
                  </a:moveTo>
                  <a:cubicBezTo>
                    <a:pt x="606554" y="122194"/>
                    <a:pt x="606554" y="122194"/>
                    <a:pt x="606647" y="122194"/>
                  </a:cubicBezTo>
                  <a:cubicBezTo>
                    <a:pt x="606647" y="127106"/>
                    <a:pt x="606276" y="131926"/>
                    <a:pt x="605718" y="136653"/>
                  </a:cubicBezTo>
                  <a:lnTo>
                    <a:pt x="530117" y="167240"/>
                  </a:lnTo>
                  <a:lnTo>
                    <a:pt x="519993" y="157137"/>
                  </a:lnTo>
                  <a:close/>
                  <a:moveTo>
                    <a:pt x="603573" y="94769"/>
                  </a:moveTo>
                  <a:cubicBezTo>
                    <a:pt x="604594" y="99033"/>
                    <a:pt x="605337" y="103484"/>
                    <a:pt x="605801" y="108119"/>
                  </a:cubicBezTo>
                  <a:lnTo>
                    <a:pt x="509907" y="147058"/>
                  </a:lnTo>
                  <a:lnTo>
                    <a:pt x="499882" y="136860"/>
                  </a:lnTo>
                  <a:close/>
                  <a:moveTo>
                    <a:pt x="594951" y="69719"/>
                  </a:moveTo>
                  <a:cubicBezTo>
                    <a:pt x="596808" y="73705"/>
                    <a:pt x="598387" y="77785"/>
                    <a:pt x="599873" y="81957"/>
                  </a:cubicBezTo>
                  <a:lnTo>
                    <a:pt x="489632" y="126736"/>
                  </a:lnTo>
                  <a:lnTo>
                    <a:pt x="484710" y="121637"/>
                  </a:lnTo>
                  <a:lnTo>
                    <a:pt x="484710" y="114498"/>
                  </a:lnTo>
                  <a:close/>
                  <a:moveTo>
                    <a:pt x="187673" y="51167"/>
                  </a:moveTo>
                  <a:cubicBezTo>
                    <a:pt x="217301" y="51662"/>
                    <a:pt x="232134" y="69546"/>
                    <a:pt x="232134" y="69546"/>
                  </a:cubicBezTo>
                  <a:cubicBezTo>
                    <a:pt x="293139" y="63985"/>
                    <a:pt x="309852" y="130448"/>
                    <a:pt x="302424" y="206088"/>
                  </a:cubicBezTo>
                  <a:cubicBezTo>
                    <a:pt x="294996" y="281820"/>
                    <a:pt x="336594" y="293592"/>
                    <a:pt x="336594" y="293592"/>
                  </a:cubicBezTo>
                  <a:cubicBezTo>
                    <a:pt x="307995" y="322792"/>
                    <a:pt x="247733" y="320938"/>
                    <a:pt x="247733" y="320938"/>
                  </a:cubicBezTo>
                  <a:lnTo>
                    <a:pt x="247733" y="339940"/>
                  </a:lnTo>
                  <a:lnTo>
                    <a:pt x="247548" y="341331"/>
                  </a:lnTo>
                  <a:lnTo>
                    <a:pt x="194761" y="495162"/>
                  </a:lnTo>
                  <a:lnTo>
                    <a:pt x="194600" y="494964"/>
                  </a:lnTo>
                  <a:lnTo>
                    <a:pt x="141881" y="340960"/>
                  </a:lnTo>
                  <a:lnTo>
                    <a:pt x="141881" y="321401"/>
                  </a:lnTo>
                  <a:cubicBezTo>
                    <a:pt x="72241" y="322050"/>
                    <a:pt x="51721" y="292202"/>
                    <a:pt x="51721" y="292202"/>
                  </a:cubicBezTo>
                  <a:cubicBezTo>
                    <a:pt x="51721" y="292202"/>
                    <a:pt x="91555" y="291646"/>
                    <a:pt x="89141" y="186807"/>
                  </a:cubicBezTo>
                  <a:cubicBezTo>
                    <a:pt x="86633" y="81968"/>
                    <a:pt x="135010" y="64541"/>
                    <a:pt x="153116" y="57774"/>
                  </a:cubicBezTo>
                  <a:cubicBezTo>
                    <a:pt x="166278" y="52769"/>
                    <a:pt x="177798" y="51002"/>
                    <a:pt x="187673" y="51167"/>
                  </a:cubicBezTo>
                  <a:close/>
                  <a:moveTo>
                    <a:pt x="580826" y="46926"/>
                  </a:moveTo>
                  <a:cubicBezTo>
                    <a:pt x="583519" y="50448"/>
                    <a:pt x="586120" y="54156"/>
                    <a:pt x="588441" y="58049"/>
                  </a:cubicBezTo>
                  <a:lnTo>
                    <a:pt x="484710" y="100132"/>
                  </a:lnTo>
                  <a:lnTo>
                    <a:pt x="484803" y="85857"/>
                  </a:lnTo>
                  <a:close/>
                  <a:moveTo>
                    <a:pt x="560620" y="26533"/>
                  </a:moveTo>
                  <a:cubicBezTo>
                    <a:pt x="564519" y="29591"/>
                    <a:pt x="568048" y="32835"/>
                    <a:pt x="571576" y="36264"/>
                  </a:cubicBezTo>
                  <a:lnTo>
                    <a:pt x="484851" y="71483"/>
                  </a:lnTo>
                  <a:lnTo>
                    <a:pt x="485036" y="57117"/>
                  </a:lnTo>
                  <a:close/>
                  <a:moveTo>
                    <a:pt x="531999" y="9526"/>
                  </a:moveTo>
                  <a:cubicBezTo>
                    <a:pt x="537480" y="11751"/>
                    <a:pt x="542683" y="14440"/>
                    <a:pt x="547513" y="17406"/>
                  </a:cubicBezTo>
                  <a:lnTo>
                    <a:pt x="484992" y="42903"/>
                  </a:lnTo>
                  <a:lnTo>
                    <a:pt x="485085" y="28532"/>
                  </a:lnTo>
                  <a:close/>
                  <a:moveTo>
                    <a:pt x="465815" y="8538"/>
                  </a:moveTo>
                  <a:lnTo>
                    <a:pt x="465815" y="130510"/>
                  </a:lnTo>
                  <a:lnTo>
                    <a:pt x="552241" y="216799"/>
                  </a:lnTo>
                  <a:cubicBezTo>
                    <a:pt x="530055" y="238950"/>
                    <a:pt x="499606" y="252482"/>
                    <a:pt x="465815" y="252482"/>
                  </a:cubicBezTo>
                  <a:cubicBezTo>
                    <a:pt x="443072" y="252482"/>
                    <a:pt x="421721" y="246180"/>
                    <a:pt x="403526" y="235428"/>
                  </a:cubicBezTo>
                  <a:cubicBezTo>
                    <a:pt x="385238" y="249146"/>
                    <a:pt x="365651" y="251555"/>
                    <a:pt x="351912" y="249424"/>
                  </a:cubicBezTo>
                  <a:cubicBezTo>
                    <a:pt x="347363" y="248682"/>
                    <a:pt x="346342" y="242472"/>
                    <a:pt x="350612" y="240526"/>
                  </a:cubicBezTo>
                  <a:cubicBezTo>
                    <a:pt x="362959" y="234502"/>
                    <a:pt x="370849" y="222453"/>
                    <a:pt x="375491" y="212628"/>
                  </a:cubicBezTo>
                  <a:cubicBezTo>
                    <a:pt x="355625" y="190940"/>
                    <a:pt x="343650" y="162208"/>
                    <a:pt x="343650" y="130510"/>
                  </a:cubicBezTo>
                  <a:cubicBezTo>
                    <a:pt x="343650" y="63221"/>
                    <a:pt x="398327" y="8538"/>
                    <a:pt x="465815" y="8538"/>
                  </a:cubicBezTo>
                  <a:close/>
                  <a:moveTo>
                    <a:pt x="485204" y="0"/>
                  </a:moveTo>
                  <a:cubicBezTo>
                    <a:pt x="494678" y="0"/>
                    <a:pt x="503781" y="1110"/>
                    <a:pt x="512513" y="3147"/>
                  </a:cubicBezTo>
                  <a:lnTo>
                    <a:pt x="485204" y="14254"/>
                  </a:ln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405111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47759" y="221139"/>
            <a:ext cx="4386241"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学习总结及评价</a:t>
            </a:r>
          </a:p>
        </p:txBody>
      </p:sp>
      <p:sp>
        <p:nvSpPr>
          <p:cNvPr id="13" name="TextBox 6">
            <a:extLst>
              <a:ext uri="{FF2B5EF4-FFF2-40B4-BE49-F238E27FC236}">
                <a16:creationId xmlns:a16="http://schemas.microsoft.com/office/drawing/2014/main" xmlns="" id="{87F54F14-2219-4BC2-83EC-23C8ABD6460E}"/>
              </a:ext>
            </a:extLst>
          </p:cNvPr>
          <p:cNvSpPr txBox="1"/>
          <p:nvPr/>
        </p:nvSpPr>
        <p:spPr>
          <a:xfrm>
            <a:off x="1229986" y="928513"/>
            <a:ext cx="7720012" cy="1445267"/>
          </a:xfrm>
          <a:prstGeom prst="rect">
            <a:avLst/>
          </a:prstGeom>
          <a:noFill/>
        </p:spPr>
        <p:txBody>
          <a:bodyPr wrap="square" rtlCol="0">
            <a:spAutoFit/>
          </a:bodyPr>
          <a:lstStyle/>
          <a:p>
            <a:pPr>
              <a:lnSpc>
                <a:spcPct val="150000"/>
              </a:lnSpc>
              <a:spcAft>
                <a:spcPts val="600"/>
              </a:spcAft>
            </a:pPr>
            <a:r>
              <a:rPr lang="en-US" altLang="zh-CN" dirty="0">
                <a:ea typeface="微软雅黑" pitchFamily="34" charset="-122"/>
              </a:rPr>
              <a:t>1.</a:t>
            </a:r>
            <a:r>
              <a:rPr lang="zh-CN" altLang="zh-CN" dirty="0">
                <a:ea typeface="微软雅黑" pitchFamily="34" charset="-122"/>
              </a:rPr>
              <a:t>了解了电工常用工具</a:t>
            </a:r>
          </a:p>
          <a:p>
            <a:pPr>
              <a:lnSpc>
                <a:spcPct val="150000"/>
              </a:lnSpc>
              <a:spcAft>
                <a:spcPts val="600"/>
              </a:spcAft>
            </a:pPr>
            <a:r>
              <a:rPr lang="en-US" altLang="zh-CN" dirty="0">
                <a:ea typeface="微软雅黑" pitchFamily="34" charset="-122"/>
              </a:rPr>
              <a:t>2.</a:t>
            </a:r>
            <a:r>
              <a:rPr lang="zh-CN" altLang="zh-CN" dirty="0">
                <a:ea typeface="微软雅黑" pitchFamily="34" charset="-122"/>
              </a:rPr>
              <a:t>掌握了电工常用</a:t>
            </a:r>
            <a:r>
              <a:rPr lang="zh-CN" altLang="en-US" dirty="0">
                <a:ea typeface="微软雅黑" pitchFamily="34" charset="-122"/>
              </a:rPr>
              <a:t>量</a:t>
            </a:r>
            <a:r>
              <a:rPr lang="zh-CN" altLang="zh-CN" dirty="0">
                <a:ea typeface="微软雅黑" pitchFamily="34" charset="-122"/>
              </a:rPr>
              <a:t>具使用方法</a:t>
            </a:r>
            <a:endParaRPr lang="en-US" altLang="zh-CN" dirty="0">
              <a:ea typeface="微软雅黑" pitchFamily="34" charset="-122"/>
            </a:endParaRPr>
          </a:p>
          <a:p>
            <a:pPr>
              <a:lnSpc>
                <a:spcPct val="150000"/>
              </a:lnSpc>
              <a:spcAft>
                <a:spcPts val="600"/>
              </a:spcAft>
            </a:pPr>
            <a:r>
              <a:rPr lang="en-US" altLang="zh-CN" dirty="0">
                <a:ea typeface="微软雅黑" pitchFamily="34" charset="-122"/>
              </a:rPr>
              <a:t>3.</a:t>
            </a:r>
            <a:r>
              <a:rPr lang="zh-CN" altLang="zh-CN" dirty="0">
                <a:ea typeface="微软雅黑" pitchFamily="34" charset="-122"/>
              </a:rPr>
              <a:t>深入学习了万用表的元器件测量方法。</a:t>
            </a:r>
          </a:p>
        </p:txBody>
      </p:sp>
      <p:graphicFrame>
        <p:nvGraphicFramePr>
          <p:cNvPr id="14" name="表格 13">
            <a:extLst>
              <a:ext uri="{FF2B5EF4-FFF2-40B4-BE49-F238E27FC236}">
                <a16:creationId xmlns:a16="http://schemas.microsoft.com/office/drawing/2014/main" xmlns="" id="{D47A81D8-0FEE-4650-8128-AB76850B5588}"/>
              </a:ext>
            </a:extLst>
          </p:cNvPr>
          <p:cNvGraphicFramePr>
            <a:graphicFrameLocks noGrp="1"/>
          </p:cNvGraphicFramePr>
          <p:nvPr>
            <p:extLst>
              <p:ext uri="{D42A27DB-BD31-4B8C-83A1-F6EECF244321}">
                <p14:modId xmlns:p14="http://schemas.microsoft.com/office/powerpoint/2010/main" val="2809308311"/>
              </p:ext>
            </p:extLst>
          </p:nvPr>
        </p:nvGraphicFramePr>
        <p:xfrm>
          <a:off x="1229986" y="2387688"/>
          <a:ext cx="9550751" cy="3617489"/>
        </p:xfrm>
        <a:graphic>
          <a:graphicData uri="http://schemas.openxmlformats.org/drawingml/2006/table">
            <a:tbl>
              <a:tblPr firstRow="1" firstCol="1" bandRow="1">
                <a:tableStyleId>{ED083AE6-46FA-4A59-8FB0-9F97EB10719F}</a:tableStyleId>
              </a:tblPr>
              <a:tblGrid>
                <a:gridCol w="999883">
                  <a:extLst>
                    <a:ext uri="{9D8B030D-6E8A-4147-A177-3AD203B41FA5}">
                      <a16:colId xmlns:a16="http://schemas.microsoft.com/office/drawing/2014/main" xmlns="" val="20000"/>
                    </a:ext>
                  </a:extLst>
                </a:gridCol>
                <a:gridCol w="1610537">
                  <a:extLst>
                    <a:ext uri="{9D8B030D-6E8A-4147-A177-3AD203B41FA5}">
                      <a16:colId xmlns:a16="http://schemas.microsoft.com/office/drawing/2014/main" xmlns="" val="20001"/>
                    </a:ext>
                  </a:extLst>
                </a:gridCol>
                <a:gridCol w="3283115">
                  <a:extLst>
                    <a:ext uri="{9D8B030D-6E8A-4147-A177-3AD203B41FA5}">
                      <a16:colId xmlns:a16="http://schemas.microsoft.com/office/drawing/2014/main" xmlns="" val="20002"/>
                    </a:ext>
                  </a:extLst>
                </a:gridCol>
                <a:gridCol w="1219072">
                  <a:extLst>
                    <a:ext uri="{9D8B030D-6E8A-4147-A177-3AD203B41FA5}">
                      <a16:colId xmlns:a16="http://schemas.microsoft.com/office/drawing/2014/main" xmlns="" val="20003"/>
                    </a:ext>
                  </a:extLst>
                </a:gridCol>
                <a:gridCol w="1219072">
                  <a:extLst>
                    <a:ext uri="{9D8B030D-6E8A-4147-A177-3AD203B41FA5}">
                      <a16:colId xmlns:a16="http://schemas.microsoft.com/office/drawing/2014/main" xmlns="" val="20004"/>
                    </a:ext>
                  </a:extLst>
                </a:gridCol>
                <a:gridCol w="1219072">
                  <a:extLst>
                    <a:ext uri="{9D8B030D-6E8A-4147-A177-3AD203B41FA5}">
                      <a16:colId xmlns:a16="http://schemas.microsoft.com/office/drawing/2014/main" xmlns="" val="20005"/>
                    </a:ext>
                  </a:extLst>
                </a:gridCol>
              </a:tblGrid>
              <a:tr h="808432">
                <a:tc gridSpan="2">
                  <a:txBody>
                    <a:bodyPr/>
                    <a:lstStyle/>
                    <a:p>
                      <a:pPr indent="125730" algn="ctr">
                        <a:lnSpc>
                          <a:spcPct val="150000"/>
                        </a:lnSpc>
                        <a:spcAft>
                          <a:spcPts val="0"/>
                        </a:spcAft>
                      </a:pPr>
                      <a:r>
                        <a:rPr lang="zh-CN" sz="1600" kern="0" dirty="0">
                          <a:solidFill>
                            <a:schemeClr val="bg1"/>
                          </a:solidFill>
                          <a:effectLst/>
                        </a:rPr>
                        <a:t>评价主体</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hMerge="1">
                  <a:txBody>
                    <a:bodyPr/>
                    <a:lstStyle/>
                    <a:p>
                      <a:endParaRPr lang="zh-CN" altLang="en-US"/>
                    </a:p>
                  </a:txBody>
                  <a:tcPr/>
                </a:tc>
                <a:tc>
                  <a:txBody>
                    <a:bodyPr/>
                    <a:lstStyle/>
                    <a:p>
                      <a:pPr indent="267970" algn="ctr">
                        <a:lnSpc>
                          <a:spcPct val="150000"/>
                        </a:lnSpc>
                        <a:spcAft>
                          <a:spcPts val="0"/>
                        </a:spcAft>
                      </a:pPr>
                      <a:r>
                        <a:rPr lang="zh-CN" sz="1600" kern="0" dirty="0">
                          <a:solidFill>
                            <a:schemeClr val="bg1"/>
                          </a:solidFill>
                          <a:effectLst/>
                        </a:rPr>
                        <a:t>评分标准</a:t>
                      </a:r>
                      <a:endParaRPr lang="zh-CN" sz="1600" b="1" kern="100" dirty="0">
                        <a:solidFill>
                          <a:schemeClr val="bg1"/>
                        </a:solidFill>
                        <a:effectLst/>
                        <a:latin typeface="微软雅黑" panose="020B0503020204020204" pitchFamily="34" charset="-122"/>
                        <a:ea typeface="微软雅黑"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分值</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学生评价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tc>
                  <a:txBody>
                    <a:bodyPr/>
                    <a:lstStyle/>
                    <a:p>
                      <a:pPr indent="127000" algn="ctr">
                        <a:lnSpc>
                          <a:spcPct val="150000"/>
                        </a:lnSpc>
                        <a:spcAft>
                          <a:spcPts val="0"/>
                        </a:spcAft>
                      </a:pPr>
                      <a:r>
                        <a:rPr lang="zh-CN" sz="1600" kern="0" dirty="0">
                          <a:solidFill>
                            <a:schemeClr val="bg1"/>
                          </a:solidFill>
                          <a:effectLst/>
                        </a:rPr>
                        <a:t>教师评价</a:t>
                      </a:r>
                      <a:endParaRPr lang="zh-CN"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solidFill>
                  </a:tcPr>
                </a:tc>
                <a:extLst>
                  <a:ext uri="{0D108BD9-81ED-4DB2-BD59-A6C34878D82A}">
                    <a16:rowId xmlns:a16="http://schemas.microsoft.com/office/drawing/2014/main" xmlns="" val="10000"/>
                  </a:ext>
                </a:extLst>
              </a:tr>
              <a:tr h="1140646">
                <a:tc rowSpan="2">
                  <a:txBody>
                    <a:bodyPr/>
                    <a:lstStyle/>
                    <a:p>
                      <a:r>
                        <a:rPr lang="zh-CN"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任务二：</a:t>
                      </a:r>
                    </a:p>
                    <a:p>
                      <a:r>
                        <a:rPr lang="zh-CN"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a:t>
                      </a:r>
                      <a:r>
                        <a:rPr lang="en-US"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a:t>
                      </a:r>
                      <a:r>
                        <a:rPr lang="zh-CN" alt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）常用电工量具及其使用</a:t>
                      </a:r>
                      <a:endParaRPr lang="zh-CN" altLang="en-US" sz="1400" b="1"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操作评价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pPr indent="127000" algn="l">
                        <a:lnSpc>
                          <a:spcPts val="2000"/>
                        </a:lnSpc>
                      </a:pPr>
                      <a:r>
                        <a:rPr lang="en-US" sz="1200" b="1" kern="100" dirty="0">
                          <a:solidFill>
                            <a:schemeClr val="tx1">
                              <a:lumMod val="65000"/>
                              <a:lumOff val="35000"/>
                            </a:schemeClr>
                          </a:solidFill>
                          <a:effectLst/>
                          <a:latin typeface="微软雅黑" panose="020B0503020204020204" pitchFamily="34" charset="-122"/>
                          <a:ea typeface="微软雅黑" pitchFamily="34" charset="-122"/>
                          <a:cs typeface="+mn-cs"/>
                        </a:rPr>
                        <a:t>1.</a:t>
                      </a:r>
                      <a:r>
                        <a:rPr lang="zh-CN" altLang="en-US" sz="1200" b="1" kern="100" dirty="0">
                          <a:solidFill>
                            <a:schemeClr val="tx1">
                              <a:lumMod val="65000"/>
                              <a:lumOff val="35000"/>
                            </a:schemeClr>
                          </a:solidFill>
                          <a:effectLst/>
                          <a:latin typeface="微软雅黑" panose="020B0503020204020204" pitchFamily="34" charset="-122"/>
                          <a:ea typeface="微软雅黑" pitchFamily="34" charset="-122"/>
                          <a:cs typeface="+mn-cs"/>
                        </a:rPr>
                        <a:t>认识电工常用量具</a:t>
                      </a:r>
                    </a:p>
                    <a:p>
                      <a:pPr indent="127000" algn="l">
                        <a:lnSpc>
                          <a:spcPts val="2000"/>
                        </a:lnSpc>
                      </a:pPr>
                      <a:r>
                        <a:rPr lang="en-US" sz="1200" b="1" kern="100" dirty="0">
                          <a:solidFill>
                            <a:schemeClr val="tx1">
                              <a:lumMod val="65000"/>
                              <a:lumOff val="35000"/>
                            </a:schemeClr>
                          </a:solidFill>
                          <a:effectLst/>
                          <a:latin typeface="微软雅黑" panose="020B0503020204020204" pitchFamily="34" charset="-122"/>
                          <a:ea typeface="微软雅黑" pitchFamily="34" charset="-122"/>
                          <a:cs typeface="+mn-cs"/>
                        </a:rPr>
                        <a:t>2.</a:t>
                      </a:r>
                      <a:r>
                        <a:rPr lang="zh-CN" altLang="en-US" sz="1200" b="1" kern="100" dirty="0">
                          <a:solidFill>
                            <a:schemeClr val="tx1">
                              <a:lumMod val="65000"/>
                              <a:lumOff val="35000"/>
                            </a:schemeClr>
                          </a:solidFill>
                          <a:effectLst/>
                          <a:latin typeface="微软雅黑" panose="020B0503020204020204" pitchFamily="34" charset="-122"/>
                          <a:ea typeface="微软雅黑" pitchFamily="34" charset="-122"/>
                          <a:cs typeface="+mn-cs"/>
                        </a:rPr>
                        <a:t>掌握电工常用量具使用方法</a:t>
                      </a:r>
                      <a:endParaRPr lang="en-US" altLang="zh-CN" sz="1200" b="1" kern="100" dirty="0">
                        <a:solidFill>
                          <a:schemeClr val="tx1">
                            <a:lumMod val="65000"/>
                            <a:lumOff val="35000"/>
                          </a:schemeClr>
                        </a:solidFill>
                        <a:effectLst/>
                        <a:latin typeface="微软雅黑" panose="020B0503020204020204" pitchFamily="34" charset="-122"/>
                        <a:ea typeface="微软雅黑" pitchFamily="34" charset="-122"/>
                        <a:cs typeface="+mn-cs"/>
                      </a:endParaRPr>
                    </a:p>
                    <a:p>
                      <a:pPr indent="127000" algn="l">
                        <a:lnSpc>
                          <a:spcPts val="2000"/>
                        </a:lnSpc>
                      </a:pPr>
                      <a:r>
                        <a:rPr lang="en-US" altLang="zh-CN" sz="1200" b="1" kern="100" dirty="0">
                          <a:solidFill>
                            <a:schemeClr val="tx1">
                              <a:lumMod val="65000"/>
                              <a:lumOff val="35000"/>
                            </a:schemeClr>
                          </a:solidFill>
                          <a:effectLst/>
                          <a:latin typeface="微软雅黑" panose="020B0503020204020204" pitchFamily="34" charset="-122"/>
                          <a:ea typeface="微软雅黑" pitchFamily="34" charset="-122"/>
                          <a:cs typeface="+mn-cs"/>
                        </a:rPr>
                        <a:t>3.</a:t>
                      </a:r>
                      <a:r>
                        <a:rPr lang="zh-CN" altLang="zh-CN" sz="1200" b="1" kern="100" dirty="0">
                          <a:solidFill>
                            <a:schemeClr val="tx1">
                              <a:lumMod val="65000"/>
                              <a:lumOff val="35000"/>
                            </a:schemeClr>
                          </a:solidFill>
                          <a:effectLst/>
                          <a:latin typeface="微软雅黑" panose="020B0503020204020204" pitchFamily="34" charset="-122"/>
                          <a:ea typeface="微软雅黑" pitchFamily="34" charset="-122"/>
                          <a:cs typeface="+mn-cs"/>
                        </a:rPr>
                        <a:t>深入学习万用表元件测量方法。</a:t>
                      </a:r>
                      <a:endParaRPr lang="zh-CN" altLang="en-US" sz="1200" b="1" kern="100" dirty="0">
                        <a:solidFill>
                          <a:schemeClr val="tx1">
                            <a:lumMod val="65000"/>
                            <a:lumOff val="35000"/>
                          </a:schemeClr>
                        </a:solidFill>
                        <a:effectLst/>
                        <a:latin typeface="微软雅黑" panose="020B0503020204020204" pitchFamily="34" charset="-122"/>
                        <a:ea typeface="微软雅黑"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40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1"/>
                  </a:ext>
                </a:extLst>
              </a:tr>
              <a:tr h="1021590">
                <a:tc vMerge="1">
                  <a:txBody>
                    <a:bodyPr/>
                    <a:lstStyle/>
                    <a:p>
                      <a:endParaRPr lang="zh-CN" altLang="en-US"/>
                    </a:p>
                  </a:txBody>
                  <a:tcPr/>
                </a:tc>
                <a:tc>
                  <a:txBody>
                    <a:bodyPr/>
                    <a:lstStyle/>
                    <a:p>
                      <a:pPr indent="127000" algn="ctr">
                        <a:lnSpc>
                          <a:spcPct val="150000"/>
                        </a:lnSpc>
                        <a:spcAft>
                          <a:spcPts val="0"/>
                        </a:spcAft>
                      </a:pPr>
                      <a:r>
                        <a:rPr lang="zh-CN" sz="1400" b="1" kern="0" dirty="0">
                          <a:solidFill>
                            <a:schemeClr val="tx1">
                              <a:lumMod val="65000"/>
                              <a:lumOff val="35000"/>
                            </a:schemeClr>
                          </a:solidFill>
                          <a:effectLst/>
                          <a:latin typeface="微软雅黑" panose="020B0503020204020204" pitchFamily="34" charset="-122"/>
                          <a:ea typeface="微软雅黑" panose="020B0503020204020204" pitchFamily="34" charset="-122"/>
                        </a:rPr>
                        <a:t>成果评价</a:t>
                      </a:r>
                      <a:endParaRPr lang="zh-CN" sz="1400" b="1" kern="100" dirty="0">
                        <a:solidFill>
                          <a:schemeClr val="tx1">
                            <a:lumMod val="65000"/>
                            <a:lumOff val="3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bg1"/>
                    </a:solidFill>
                  </a:tcPr>
                </a:tc>
                <a:tc>
                  <a:txBody>
                    <a:bodyPr/>
                    <a:lstStyle/>
                    <a:p>
                      <a:r>
                        <a:rPr lang="en-US" altLang="zh-CN" sz="1200" b="1" kern="100" dirty="0">
                          <a:solidFill>
                            <a:schemeClr val="tx1">
                              <a:lumMod val="65000"/>
                              <a:lumOff val="35000"/>
                            </a:schemeClr>
                          </a:solidFill>
                          <a:effectLst/>
                          <a:latin typeface="微软雅黑" panose="020B0503020204020204" pitchFamily="34" charset="-122"/>
                          <a:ea typeface="微软雅黑" pitchFamily="34" charset="-122"/>
                          <a:cs typeface="+mn-cs"/>
                        </a:rPr>
                        <a:t>   1.</a:t>
                      </a:r>
                      <a:r>
                        <a:rPr lang="zh-CN" altLang="zh-CN" sz="1200" b="1" kern="100" dirty="0">
                          <a:solidFill>
                            <a:schemeClr val="tx1">
                              <a:lumMod val="65000"/>
                              <a:lumOff val="35000"/>
                            </a:schemeClr>
                          </a:solidFill>
                          <a:effectLst/>
                          <a:latin typeface="微软雅黑" panose="020B0503020204020204" pitchFamily="34" charset="-122"/>
                          <a:ea typeface="微软雅黑" pitchFamily="34" charset="-122"/>
                          <a:cs typeface="+mn-cs"/>
                        </a:rPr>
                        <a:t>通过图片结合实物认识钢尺、水平尺、游标卡尺、万用表等</a:t>
                      </a:r>
                      <a:r>
                        <a:rPr lang="en-US" altLang="zh-CN" sz="1200" b="1" kern="100" dirty="0">
                          <a:solidFill>
                            <a:schemeClr val="tx1">
                              <a:lumMod val="65000"/>
                              <a:lumOff val="35000"/>
                            </a:schemeClr>
                          </a:solidFill>
                          <a:effectLst/>
                          <a:latin typeface="微软雅黑" panose="020B0503020204020204" pitchFamily="34" charset="-122"/>
                          <a:ea typeface="微软雅黑" pitchFamily="34" charset="-122"/>
                          <a:cs typeface="+mn-cs"/>
                        </a:rPr>
                        <a:t>4</a:t>
                      </a:r>
                      <a:r>
                        <a:rPr lang="zh-CN" altLang="zh-CN" sz="1200" b="1" kern="100" dirty="0">
                          <a:solidFill>
                            <a:schemeClr val="tx1">
                              <a:lumMod val="65000"/>
                              <a:lumOff val="35000"/>
                            </a:schemeClr>
                          </a:solidFill>
                          <a:effectLst/>
                          <a:latin typeface="微软雅黑" panose="020B0503020204020204" pitchFamily="34" charset="-122"/>
                          <a:ea typeface="微软雅黑" pitchFamily="34" charset="-122"/>
                          <a:cs typeface="+mn-cs"/>
                        </a:rPr>
                        <a:t>种量具。</a:t>
                      </a:r>
                    </a:p>
                    <a:p>
                      <a:r>
                        <a:rPr lang="en-US" altLang="zh-CN" sz="1200" b="1" kern="100" dirty="0">
                          <a:solidFill>
                            <a:schemeClr val="tx1">
                              <a:lumMod val="65000"/>
                              <a:lumOff val="35000"/>
                            </a:schemeClr>
                          </a:solidFill>
                          <a:effectLst/>
                          <a:latin typeface="微软雅黑" panose="020B0503020204020204" pitchFamily="34" charset="-122"/>
                          <a:ea typeface="微软雅黑" pitchFamily="34" charset="-122"/>
                          <a:cs typeface="+mn-cs"/>
                        </a:rPr>
                        <a:t>   2.</a:t>
                      </a:r>
                      <a:r>
                        <a:rPr lang="zh-CN" altLang="zh-CN" sz="1200" b="1" kern="100" dirty="0">
                          <a:solidFill>
                            <a:schemeClr val="tx1">
                              <a:lumMod val="65000"/>
                              <a:lumOff val="35000"/>
                            </a:schemeClr>
                          </a:solidFill>
                          <a:effectLst/>
                          <a:latin typeface="微软雅黑" panose="020B0503020204020204" pitchFamily="34" charset="-122"/>
                          <a:ea typeface="微软雅黑" pitchFamily="34" charset="-122"/>
                          <a:cs typeface="+mn-cs"/>
                        </a:rPr>
                        <a:t>完成案例中钢尺、水平尺、游标卡尺、万用表等</a:t>
                      </a:r>
                      <a:r>
                        <a:rPr lang="en-US" altLang="zh-CN" sz="1200" b="1" kern="100" dirty="0">
                          <a:solidFill>
                            <a:schemeClr val="tx1">
                              <a:lumMod val="65000"/>
                              <a:lumOff val="35000"/>
                            </a:schemeClr>
                          </a:solidFill>
                          <a:effectLst/>
                          <a:latin typeface="微软雅黑" panose="020B0503020204020204" pitchFamily="34" charset="-122"/>
                          <a:ea typeface="微软雅黑" pitchFamily="34" charset="-122"/>
                          <a:cs typeface="+mn-cs"/>
                        </a:rPr>
                        <a:t>4</a:t>
                      </a:r>
                      <a:r>
                        <a:rPr lang="zh-CN" altLang="zh-CN" sz="1200" b="1" kern="100" dirty="0">
                          <a:solidFill>
                            <a:schemeClr val="tx1">
                              <a:lumMod val="65000"/>
                              <a:lumOff val="35000"/>
                            </a:schemeClr>
                          </a:solidFill>
                          <a:effectLst/>
                          <a:latin typeface="微软雅黑" panose="020B0503020204020204" pitchFamily="34" charset="-122"/>
                          <a:ea typeface="微软雅黑" pitchFamily="34" charset="-122"/>
                          <a:cs typeface="+mn-cs"/>
                        </a:rPr>
                        <a:t>种量具使用方法的掌握。</a:t>
                      </a:r>
                    </a:p>
                    <a:p>
                      <a:r>
                        <a:rPr lang="en-US" altLang="zh-CN" sz="1200" b="1" kern="100" dirty="0">
                          <a:solidFill>
                            <a:schemeClr val="tx1">
                              <a:lumMod val="65000"/>
                              <a:lumOff val="35000"/>
                            </a:schemeClr>
                          </a:solidFill>
                          <a:effectLst/>
                          <a:latin typeface="微软雅黑" panose="020B0503020204020204" pitchFamily="34" charset="-122"/>
                          <a:ea typeface="微软雅黑" pitchFamily="34" charset="-122"/>
                          <a:cs typeface="+mn-cs"/>
                        </a:rPr>
                        <a:t>   3.</a:t>
                      </a:r>
                      <a:r>
                        <a:rPr lang="zh-CN" altLang="zh-CN" sz="1200" b="1" kern="100" dirty="0">
                          <a:solidFill>
                            <a:schemeClr val="tx1">
                              <a:lumMod val="65000"/>
                              <a:lumOff val="35000"/>
                            </a:schemeClr>
                          </a:solidFill>
                          <a:effectLst/>
                          <a:latin typeface="微软雅黑" panose="020B0503020204020204" pitchFamily="34" charset="-122"/>
                          <a:ea typeface="微软雅黑" pitchFamily="34" charset="-122"/>
                          <a:cs typeface="+mn-cs"/>
                        </a:rPr>
                        <a:t>深入学习了万用表测量电阻、电容、二极管、三极管等元件测量方法</a:t>
                      </a:r>
                      <a:endParaRPr lang="zh-CN" altLang="en-US" sz="1200" b="1" kern="100" dirty="0">
                        <a:solidFill>
                          <a:schemeClr val="tx1">
                            <a:lumMod val="65000"/>
                            <a:lumOff val="35000"/>
                          </a:schemeClr>
                        </a:solidFill>
                        <a:effectLst/>
                        <a:latin typeface="微软雅黑" panose="020B0503020204020204" pitchFamily="34" charset="-122"/>
                        <a:ea typeface="微软雅黑" pitchFamily="34" charset="-122"/>
                        <a:cs typeface="+mn-cs"/>
                      </a:endParaRPr>
                    </a:p>
                  </a:txBody>
                  <a:tcPr marL="68580" marR="68580" marT="0" marB="0" anchor="ctr">
                    <a:solidFill>
                      <a:schemeClr val="bg1"/>
                    </a:solidFill>
                  </a:tcPr>
                </a:tc>
                <a:tc>
                  <a:txBody>
                    <a:bodyPr/>
                    <a:lstStyle/>
                    <a:p>
                      <a:pPr indent="127000" algn="ctr">
                        <a:lnSpc>
                          <a:spcPct val="150000"/>
                        </a:lnSpc>
                        <a:spcAft>
                          <a:spcPts val="0"/>
                        </a:spcAft>
                      </a:pPr>
                      <a:r>
                        <a:rPr lang="en-US" sz="1400" kern="0" dirty="0">
                          <a:effectLst/>
                        </a:rPr>
                        <a:t>60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2"/>
                  </a:ext>
                </a:extLst>
              </a:tr>
              <a:tr h="571131">
                <a:tc gridSpan="3">
                  <a:txBody>
                    <a:bodyPr/>
                    <a:lstStyle/>
                    <a:p>
                      <a:pPr indent="267970" algn="ctr">
                        <a:lnSpc>
                          <a:spcPct val="150000"/>
                        </a:lnSpc>
                        <a:spcAft>
                          <a:spcPts val="0"/>
                        </a:spcAft>
                      </a:pPr>
                      <a:r>
                        <a:rPr lang="zh-CN" sz="1400" kern="0" dirty="0">
                          <a:solidFill>
                            <a:srgbClr val="C00000"/>
                          </a:solidFill>
                          <a:effectLst/>
                        </a:rPr>
                        <a:t>合计（满分</a:t>
                      </a:r>
                      <a:r>
                        <a:rPr lang="en-US" sz="1400" kern="0" dirty="0">
                          <a:solidFill>
                            <a:srgbClr val="C00000"/>
                          </a:solidFill>
                          <a:effectLst/>
                        </a:rPr>
                        <a:t>100</a:t>
                      </a:r>
                      <a:r>
                        <a:rPr lang="zh-CN" sz="1400" kern="0" dirty="0">
                          <a:solidFill>
                            <a:srgbClr val="C00000"/>
                          </a:solidFill>
                          <a:effectLst/>
                        </a:rPr>
                        <a:t>分）</a:t>
                      </a:r>
                      <a:r>
                        <a:rPr lang="en-US" sz="1400" kern="0" dirty="0">
                          <a:solidFill>
                            <a:srgbClr val="C00000"/>
                          </a:solidFill>
                          <a:effectLst/>
                        </a:rPr>
                        <a:t> </a:t>
                      </a:r>
                      <a:endParaRPr lang="zh-CN" sz="1400"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pPr indent="266700" algn="ctr">
                        <a:lnSpc>
                          <a:spcPct val="150000"/>
                        </a:lnSpc>
                        <a:spcAft>
                          <a:spcPts val="0"/>
                        </a:spcAft>
                      </a:pP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6365" algn="ctr">
                        <a:lnSpc>
                          <a:spcPct val="150000"/>
                        </a:lnSpc>
                        <a:spcAft>
                          <a:spcPts val="0"/>
                        </a:spcAft>
                      </a:pPr>
                      <a:r>
                        <a:rPr lang="en-US" sz="1400" kern="0" dirty="0">
                          <a:effectLst/>
                        </a:rPr>
                        <a:t>100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lnSpc>
                          <a:spcPct val="150000"/>
                        </a:lnSpc>
                        <a:spcAft>
                          <a:spcPts val="0"/>
                        </a:spcAft>
                      </a:pPr>
                      <a:r>
                        <a:rPr lang="en-US" sz="1400" kern="0" dirty="0">
                          <a:effectLst/>
                        </a:rPr>
                        <a:t>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7974335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自主学习</a:t>
            </a:r>
          </a:p>
        </p:txBody>
      </p:sp>
      <p:grpSp>
        <p:nvGrpSpPr>
          <p:cNvPr id="12" name="Group 27">
            <a:extLst>
              <a:ext uri="{FF2B5EF4-FFF2-40B4-BE49-F238E27FC236}">
                <a16:creationId xmlns:a16="http://schemas.microsoft.com/office/drawing/2014/main" xmlns="" id="{A2F815FD-BDC4-4F17-9774-BCA32C0B7032}"/>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EBEA8155-8DE6-4794-828D-213564FAA3AE}"/>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6ED998B1-8F4C-4F32-B6DF-31C58AF0DDEE}"/>
                </a:ext>
              </a:extLst>
            </p:cNvPr>
            <p:cNvSpPr>
              <a:spLocks noChangeAspect="1"/>
            </p:cNvSpPr>
            <p:nvPr/>
          </p:nvSpPr>
          <p:spPr bwMode="auto">
            <a:xfrm>
              <a:off x="2199282" y="2886558"/>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13282983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a:extLst>
              <a:ext uri="{FF2B5EF4-FFF2-40B4-BE49-F238E27FC236}">
                <a16:creationId xmlns="" xmlns:a16="http://schemas.microsoft.com/office/drawing/2014/main" id="{2D966BEC-AA77-4BC3-9A76-7AC115470CF6}"/>
              </a:ext>
            </a:extLst>
          </p:cNvPr>
          <p:cNvSpPr/>
          <p:nvPr/>
        </p:nvSpPr>
        <p:spPr>
          <a:xfrm>
            <a:off x="915375" y="1076325"/>
            <a:ext cx="3845311"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1</a:t>
            </a:r>
            <a:r>
              <a:rPr lang="zh-CN" altLang="en-US" b="1" dirty="0" smtClean="0">
                <a:solidFill>
                  <a:schemeClr val="bg1"/>
                </a:solidFill>
                <a:latin typeface="微软雅黑" pitchFamily="34" charset="-122"/>
                <a:ea typeface="微软雅黑" pitchFamily="34" charset="-122"/>
              </a:rPr>
              <a:t>、数字万用表的原件测量方法</a:t>
            </a:r>
            <a:endParaRPr lang="zh-CN" altLang="en-US" b="1" dirty="0">
              <a:solidFill>
                <a:schemeClr val="bg1"/>
              </a:solidFill>
              <a:latin typeface="微软雅黑" pitchFamily="34" charset="-122"/>
              <a:ea typeface="微软雅黑" pitchFamily="34" charset="-122"/>
            </a:endParaRPr>
          </a:p>
        </p:txBody>
      </p:sp>
      <p:cxnSp>
        <p:nvCxnSpPr>
          <p:cNvPr id="47" name="直接连接符 46">
            <a:extLst>
              <a:ext uri="{FF2B5EF4-FFF2-40B4-BE49-F238E27FC236}">
                <a16:creationId xmlns="" xmlns:a16="http://schemas.microsoft.com/office/drawing/2014/main" id="{36FAB3D4-22F4-4FAB-8759-B7590329ECCD}"/>
              </a:ext>
            </a:extLst>
          </p:cNvPr>
          <p:cNvCxnSpPr/>
          <p:nvPr/>
        </p:nvCxnSpPr>
        <p:spPr>
          <a:xfrm>
            <a:off x="4934857" y="1276350"/>
            <a:ext cx="6599918"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702933" y="1846168"/>
            <a:ext cx="8825906" cy="2471446"/>
          </a:xfrm>
          <a:prstGeom prst="rect">
            <a:avLst/>
          </a:prstGeom>
        </p:spPr>
        <p:txBody>
          <a:bodyPr wrap="square">
            <a:spAutoFit/>
          </a:bodyPr>
          <a:lstStyle/>
          <a:p>
            <a:pPr indent="457200">
              <a:lnSpc>
                <a:spcPct val="120000"/>
              </a:lnSpc>
              <a:spcAft>
                <a:spcPts val="600"/>
              </a:spcAft>
            </a:pPr>
            <a:r>
              <a:rPr lang="en-US" altLang="zh-CN" b="1" dirty="0">
                <a:latin typeface="+mn-ea"/>
              </a:rPr>
              <a:t>1.1</a:t>
            </a:r>
            <a:r>
              <a:rPr lang="zh-CN" altLang="zh-CN" b="1" dirty="0">
                <a:latin typeface="+mn-ea"/>
              </a:rPr>
              <a:t>电阻的测量</a:t>
            </a:r>
          </a:p>
          <a:p>
            <a:pPr indent="457200">
              <a:lnSpc>
                <a:spcPct val="120000"/>
              </a:lnSpc>
              <a:spcAft>
                <a:spcPts val="600"/>
              </a:spcAft>
            </a:pPr>
            <a:r>
              <a:rPr lang="zh-CN" altLang="zh-CN" dirty="0">
                <a:latin typeface="+mn-ea"/>
              </a:rPr>
              <a:t>（</a:t>
            </a:r>
            <a:r>
              <a:rPr lang="en-US" altLang="zh-CN" dirty="0">
                <a:latin typeface="+mn-ea"/>
              </a:rPr>
              <a:t>1</a:t>
            </a:r>
            <a:r>
              <a:rPr lang="zh-CN" altLang="zh-CN" dirty="0">
                <a:latin typeface="+mn-ea"/>
              </a:rPr>
              <a:t>）测量步骤</a:t>
            </a:r>
          </a:p>
          <a:p>
            <a:pPr indent="457200">
              <a:lnSpc>
                <a:spcPct val="120000"/>
              </a:lnSpc>
              <a:spcAft>
                <a:spcPts val="600"/>
              </a:spcAft>
            </a:pPr>
            <a:r>
              <a:rPr lang="en-US" altLang="zh-CN" dirty="0">
                <a:latin typeface="+mn-ea"/>
              </a:rPr>
              <a:t>1</a:t>
            </a:r>
            <a:r>
              <a:rPr lang="zh-CN" altLang="zh-CN" dirty="0">
                <a:latin typeface="+mn-ea"/>
              </a:rPr>
              <a:t>）首先红表笔插入</a:t>
            </a:r>
            <a:r>
              <a:rPr lang="en-US" altLang="zh-CN" dirty="0">
                <a:latin typeface="+mn-ea"/>
              </a:rPr>
              <a:t>VΩ</a:t>
            </a:r>
            <a:r>
              <a:rPr lang="zh-CN" altLang="zh-CN" dirty="0">
                <a:latin typeface="+mn-ea"/>
              </a:rPr>
              <a:t>孔 黑表笔插入</a:t>
            </a:r>
            <a:r>
              <a:rPr lang="en-US" altLang="zh-CN" dirty="0">
                <a:latin typeface="+mn-ea"/>
              </a:rPr>
              <a:t>COM</a:t>
            </a:r>
            <a:r>
              <a:rPr lang="zh-CN" altLang="zh-CN" dirty="0">
                <a:latin typeface="+mn-ea"/>
              </a:rPr>
              <a:t>孔。</a:t>
            </a:r>
          </a:p>
          <a:p>
            <a:pPr indent="457200">
              <a:lnSpc>
                <a:spcPct val="120000"/>
              </a:lnSpc>
              <a:spcAft>
                <a:spcPts val="600"/>
              </a:spcAft>
            </a:pPr>
            <a:r>
              <a:rPr lang="en-US" altLang="zh-CN" dirty="0">
                <a:latin typeface="+mn-ea"/>
              </a:rPr>
              <a:t>2</a:t>
            </a:r>
            <a:r>
              <a:rPr lang="zh-CN" altLang="zh-CN" dirty="0">
                <a:latin typeface="+mn-ea"/>
              </a:rPr>
              <a:t>）量程旋钮打到</a:t>
            </a:r>
            <a:r>
              <a:rPr lang="en-US" altLang="zh-CN" dirty="0">
                <a:latin typeface="+mn-ea"/>
              </a:rPr>
              <a:t>“Ω”</a:t>
            </a:r>
            <a:r>
              <a:rPr lang="zh-CN" altLang="zh-CN" dirty="0">
                <a:latin typeface="+mn-ea"/>
              </a:rPr>
              <a:t>量程档适当位置。</a:t>
            </a:r>
          </a:p>
          <a:p>
            <a:pPr indent="457200">
              <a:lnSpc>
                <a:spcPct val="120000"/>
              </a:lnSpc>
              <a:spcAft>
                <a:spcPts val="600"/>
              </a:spcAft>
            </a:pPr>
            <a:r>
              <a:rPr lang="en-US" altLang="zh-CN" dirty="0">
                <a:latin typeface="+mn-ea"/>
              </a:rPr>
              <a:t>3</a:t>
            </a:r>
            <a:r>
              <a:rPr lang="zh-CN" altLang="zh-CN" dirty="0">
                <a:latin typeface="+mn-ea"/>
              </a:rPr>
              <a:t>）分别用红黑表笔接到电阻两端金属部分。</a:t>
            </a:r>
          </a:p>
          <a:p>
            <a:pPr indent="457200">
              <a:lnSpc>
                <a:spcPct val="120000"/>
              </a:lnSpc>
              <a:spcAft>
                <a:spcPts val="600"/>
              </a:spcAft>
            </a:pPr>
            <a:r>
              <a:rPr lang="en-US" altLang="zh-CN" dirty="0">
                <a:latin typeface="+mn-ea"/>
              </a:rPr>
              <a:t>4</a:t>
            </a:r>
            <a:r>
              <a:rPr lang="zh-CN" altLang="zh-CN" dirty="0">
                <a:latin typeface="+mn-ea"/>
              </a:rPr>
              <a:t>）读出显示屏上显示的。</a:t>
            </a:r>
          </a:p>
        </p:txBody>
      </p:sp>
    </p:spTree>
    <p:extLst>
      <p:ext uri="{BB962C8B-B14F-4D97-AF65-F5344CB8AC3E}">
        <p14:creationId xmlns:p14="http://schemas.microsoft.com/office/powerpoint/2010/main" val="15498942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a:extLst>
              <a:ext uri="{FF2B5EF4-FFF2-40B4-BE49-F238E27FC236}">
                <a16:creationId xmlns="" xmlns:a16="http://schemas.microsoft.com/office/drawing/2014/main" id="{2D966BEC-AA77-4BC3-9A76-7AC115470CF6}"/>
              </a:ext>
            </a:extLst>
          </p:cNvPr>
          <p:cNvSpPr/>
          <p:nvPr/>
        </p:nvSpPr>
        <p:spPr>
          <a:xfrm>
            <a:off x="915375" y="1076325"/>
            <a:ext cx="3845311"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1</a:t>
            </a:r>
            <a:r>
              <a:rPr lang="zh-CN" altLang="en-US" b="1" dirty="0" smtClean="0">
                <a:solidFill>
                  <a:schemeClr val="bg1"/>
                </a:solidFill>
                <a:latin typeface="微软雅黑" pitchFamily="34" charset="-122"/>
                <a:ea typeface="微软雅黑" pitchFamily="34" charset="-122"/>
              </a:rPr>
              <a:t>、数字万用表的原件测量方法</a:t>
            </a:r>
            <a:endParaRPr lang="zh-CN" altLang="en-US" b="1" dirty="0">
              <a:solidFill>
                <a:schemeClr val="bg1"/>
              </a:solidFill>
              <a:latin typeface="微软雅黑" pitchFamily="34" charset="-122"/>
              <a:ea typeface="微软雅黑" pitchFamily="34" charset="-122"/>
            </a:endParaRPr>
          </a:p>
        </p:txBody>
      </p:sp>
      <p:cxnSp>
        <p:nvCxnSpPr>
          <p:cNvPr id="47" name="直接连接符 46">
            <a:extLst>
              <a:ext uri="{FF2B5EF4-FFF2-40B4-BE49-F238E27FC236}">
                <a16:creationId xmlns="" xmlns:a16="http://schemas.microsoft.com/office/drawing/2014/main" id="{36FAB3D4-22F4-4FAB-8759-B7590329ECCD}"/>
              </a:ext>
            </a:extLst>
          </p:cNvPr>
          <p:cNvCxnSpPr/>
          <p:nvPr/>
        </p:nvCxnSpPr>
        <p:spPr>
          <a:xfrm>
            <a:off x="4934857" y="1276350"/>
            <a:ext cx="6599918"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702933" y="1675634"/>
            <a:ext cx="11024609" cy="4952125"/>
          </a:xfrm>
          <a:prstGeom prst="rect">
            <a:avLst/>
          </a:prstGeom>
        </p:spPr>
        <p:txBody>
          <a:bodyPr wrap="square">
            <a:spAutoFit/>
          </a:bodyPr>
          <a:lstStyle/>
          <a:p>
            <a:pPr indent="457200">
              <a:lnSpc>
                <a:spcPct val="120000"/>
              </a:lnSpc>
              <a:spcAft>
                <a:spcPts val="600"/>
              </a:spcAft>
            </a:pPr>
            <a:r>
              <a:rPr lang="en-US" altLang="zh-CN" b="1" dirty="0" smtClean="0">
                <a:latin typeface="+mn-ea"/>
              </a:rPr>
              <a:t>1.1</a:t>
            </a:r>
            <a:r>
              <a:rPr lang="zh-CN" altLang="zh-CN" b="1" dirty="0">
                <a:latin typeface="+mn-ea"/>
              </a:rPr>
              <a:t>电阻的测量</a:t>
            </a:r>
          </a:p>
          <a:p>
            <a:pPr indent="457200">
              <a:lnSpc>
                <a:spcPct val="120000"/>
              </a:lnSpc>
              <a:spcAft>
                <a:spcPts val="600"/>
              </a:spcAft>
            </a:pPr>
            <a:r>
              <a:rPr lang="zh-CN" altLang="zh-CN" dirty="0" smtClean="0">
                <a:latin typeface="+mn-ea"/>
              </a:rPr>
              <a:t>（</a:t>
            </a:r>
            <a:r>
              <a:rPr lang="en-US" altLang="zh-CN" dirty="0">
                <a:latin typeface="+mn-ea"/>
              </a:rPr>
              <a:t>2</a:t>
            </a:r>
            <a:r>
              <a:rPr lang="zh-CN" altLang="zh-CN" dirty="0">
                <a:latin typeface="+mn-ea"/>
              </a:rPr>
              <a:t>）注意</a:t>
            </a:r>
          </a:p>
          <a:p>
            <a:pPr indent="457200">
              <a:lnSpc>
                <a:spcPct val="120000"/>
              </a:lnSpc>
              <a:spcAft>
                <a:spcPts val="600"/>
              </a:spcAft>
            </a:pPr>
            <a:r>
              <a:rPr lang="en-US" altLang="zh-CN" dirty="0">
                <a:latin typeface="+mn-ea"/>
              </a:rPr>
              <a:t>1</a:t>
            </a:r>
            <a:r>
              <a:rPr lang="zh-CN" altLang="zh-CN" dirty="0">
                <a:latin typeface="+mn-ea"/>
              </a:rPr>
              <a:t>）量程的选择和转换。量程选小了显示屏上会显示</a:t>
            </a:r>
            <a:r>
              <a:rPr lang="en-US" altLang="zh-CN" dirty="0">
                <a:latin typeface="+mn-ea"/>
              </a:rPr>
              <a:t> “1.” </a:t>
            </a:r>
            <a:r>
              <a:rPr lang="zh-CN" altLang="zh-CN" dirty="0">
                <a:latin typeface="+mn-ea"/>
              </a:rPr>
              <a:t>此时应换用较之大的量程；反之，量程选大了的话，显示屏上会显示一个接近于</a:t>
            </a:r>
            <a:r>
              <a:rPr lang="en-US" altLang="zh-CN" dirty="0">
                <a:latin typeface="+mn-ea"/>
              </a:rPr>
              <a:t> “0” </a:t>
            </a:r>
            <a:r>
              <a:rPr lang="zh-CN" altLang="zh-CN" dirty="0">
                <a:latin typeface="+mn-ea"/>
              </a:rPr>
              <a:t>的数，此时应换用较之小的量程。</a:t>
            </a:r>
          </a:p>
          <a:p>
            <a:pPr indent="457200">
              <a:lnSpc>
                <a:spcPct val="120000"/>
              </a:lnSpc>
              <a:spcAft>
                <a:spcPts val="600"/>
              </a:spcAft>
            </a:pPr>
            <a:r>
              <a:rPr lang="en-US" altLang="zh-CN" dirty="0">
                <a:latin typeface="+mn-ea"/>
              </a:rPr>
              <a:t>2</a:t>
            </a:r>
            <a:r>
              <a:rPr lang="zh-CN" altLang="zh-CN" dirty="0">
                <a:latin typeface="+mn-ea"/>
              </a:rPr>
              <a:t>）如何读数？显示屏上显示的数字再加上边档位选择的单位就是它的读数。要提醒的是在</a:t>
            </a:r>
            <a:r>
              <a:rPr lang="en-US" altLang="zh-CN" dirty="0">
                <a:latin typeface="+mn-ea"/>
              </a:rPr>
              <a:t>“200”</a:t>
            </a:r>
            <a:r>
              <a:rPr lang="zh-CN" altLang="zh-CN" dirty="0">
                <a:latin typeface="+mn-ea"/>
              </a:rPr>
              <a:t>档时单位是</a:t>
            </a:r>
            <a:r>
              <a:rPr lang="en-US" altLang="zh-CN" dirty="0">
                <a:latin typeface="+mn-ea"/>
              </a:rPr>
              <a:t>“Ω”</a:t>
            </a:r>
            <a:r>
              <a:rPr lang="zh-CN" altLang="zh-CN" dirty="0">
                <a:latin typeface="+mn-ea"/>
              </a:rPr>
              <a:t>，在</a:t>
            </a:r>
            <a:r>
              <a:rPr lang="en-US" altLang="zh-CN" dirty="0">
                <a:latin typeface="+mn-ea"/>
              </a:rPr>
              <a:t>“2k~200k” </a:t>
            </a:r>
            <a:r>
              <a:rPr lang="zh-CN" altLang="zh-CN" dirty="0">
                <a:latin typeface="+mn-ea"/>
              </a:rPr>
              <a:t>档时单位是</a:t>
            </a:r>
            <a:r>
              <a:rPr lang="en-US" altLang="zh-CN" dirty="0">
                <a:latin typeface="+mn-ea"/>
              </a:rPr>
              <a:t>“kΩ</a:t>
            </a:r>
            <a:r>
              <a:rPr lang="zh-CN" altLang="zh-CN" dirty="0">
                <a:latin typeface="+mn-ea"/>
              </a:rPr>
              <a:t>”，在</a:t>
            </a:r>
            <a:r>
              <a:rPr lang="en-US" altLang="zh-CN" dirty="0">
                <a:latin typeface="+mn-ea"/>
              </a:rPr>
              <a:t>“2M~2000M”</a:t>
            </a:r>
            <a:r>
              <a:rPr lang="zh-CN" altLang="zh-CN" dirty="0">
                <a:latin typeface="+mn-ea"/>
              </a:rPr>
              <a:t>档时单</a:t>
            </a:r>
            <a:r>
              <a:rPr lang="en-US" altLang="zh-CN" dirty="0">
                <a:latin typeface="+mn-ea"/>
              </a:rPr>
              <a:t>“M”</a:t>
            </a:r>
            <a:r>
              <a:rPr lang="zh-CN" altLang="zh-CN" dirty="0">
                <a:latin typeface="+mn-ea"/>
              </a:rPr>
              <a:t>。</a:t>
            </a:r>
          </a:p>
          <a:p>
            <a:pPr indent="457200">
              <a:lnSpc>
                <a:spcPct val="120000"/>
              </a:lnSpc>
              <a:spcAft>
                <a:spcPts val="600"/>
              </a:spcAft>
            </a:pPr>
            <a:r>
              <a:rPr lang="en-US" altLang="zh-CN" dirty="0">
                <a:latin typeface="+mn-ea"/>
              </a:rPr>
              <a:t>3</a:t>
            </a:r>
            <a:r>
              <a:rPr lang="zh-CN" altLang="zh-CN" dirty="0">
                <a:latin typeface="+mn-ea"/>
              </a:rPr>
              <a:t>）如果被测电阻值超出所选择量程的最大值，将显示过量程</a:t>
            </a:r>
            <a:r>
              <a:rPr lang="en-US" altLang="zh-CN" dirty="0">
                <a:latin typeface="+mn-ea"/>
              </a:rPr>
              <a:t>“1”,</a:t>
            </a:r>
            <a:r>
              <a:rPr lang="zh-CN" altLang="zh-CN" dirty="0">
                <a:latin typeface="+mn-ea"/>
              </a:rPr>
              <a:t>应选择更高的量程，对于大于</a:t>
            </a:r>
            <a:r>
              <a:rPr lang="en-US" altLang="zh-CN" dirty="0">
                <a:latin typeface="+mn-ea"/>
              </a:rPr>
              <a:t>1MΩ</a:t>
            </a:r>
            <a:r>
              <a:rPr lang="zh-CN" altLang="zh-CN" dirty="0">
                <a:latin typeface="+mn-ea"/>
              </a:rPr>
              <a:t>或更高的电阻，要几秒钟后读数才能稳定，这是正常的</a:t>
            </a:r>
            <a:r>
              <a:rPr lang="en-US" altLang="zh-CN" dirty="0">
                <a:latin typeface="+mn-ea"/>
              </a:rPr>
              <a:t>.</a:t>
            </a:r>
            <a:endParaRPr lang="zh-CN" altLang="zh-CN" dirty="0">
              <a:latin typeface="+mn-ea"/>
            </a:endParaRPr>
          </a:p>
          <a:p>
            <a:pPr indent="457200">
              <a:lnSpc>
                <a:spcPct val="120000"/>
              </a:lnSpc>
              <a:spcAft>
                <a:spcPts val="600"/>
              </a:spcAft>
            </a:pPr>
            <a:r>
              <a:rPr lang="en-US" altLang="zh-CN" dirty="0">
                <a:latin typeface="+mn-ea"/>
              </a:rPr>
              <a:t>4</a:t>
            </a:r>
            <a:r>
              <a:rPr lang="zh-CN" altLang="zh-CN" dirty="0">
                <a:latin typeface="+mn-ea"/>
              </a:rPr>
              <a:t>）当没有连接好时，例如开路情况，仪表显示为</a:t>
            </a:r>
            <a:r>
              <a:rPr lang="en-US" altLang="zh-CN" dirty="0">
                <a:latin typeface="+mn-ea"/>
              </a:rPr>
              <a:t>“1”</a:t>
            </a:r>
            <a:endParaRPr lang="zh-CN" altLang="zh-CN" dirty="0">
              <a:latin typeface="+mn-ea"/>
            </a:endParaRPr>
          </a:p>
          <a:p>
            <a:pPr indent="457200">
              <a:lnSpc>
                <a:spcPct val="120000"/>
              </a:lnSpc>
              <a:spcAft>
                <a:spcPts val="600"/>
              </a:spcAft>
            </a:pPr>
            <a:r>
              <a:rPr lang="en-US" altLang="zh-CN" dirty="0">
                <a:latin typeface="+mn-ea"/>
              </a:rPr>
              <a:t>5</a:t>
            </a:r>
            <a:r>
              <a:rPr lang="zh-CN" altLang="zh-CN" dirty="0">
                <a:latin typeface="+mn-ea"/>
              </a:rPr>
              <a:t>）当检查被测线路的阻抗时，要保证移开被测线路中的所有电源，所有电容放电</a:t>
            </a:r>
            <a:r>
              <a:rPr lang="en-US" altLang="zh-CN" dirty="0">
                <a:latin typeface="+mn-ea"/>
              </a:rPr>
              <a:t>.</a:t>
            </a:r>
            <a:r>
              <a:rPr lang="zh-CN" altLang="zh-CN" dirty="0">
                <a:latin typeface="+mn-ea"/>
              </a:rPr>
              <a:t>被测线路中，如有电源和储能元件，会影响线路阻抗测试正确性。</a:t>
            </a:r>
          </a:p>
          <a:p>
            <a:pPr indent="457200">
              <a:lnSpc>
                <a:spcPct val="120000"/>
              </a:lnSpc>
              <a:spcAft>
                <a:spcPts val="600"/>
              </a:spcAft>
            </a:pPr>
            <a:r>
              <a:rPr lang="en-US" altLang="zh-CN" dirty="0">
                <a:latin typeface="+mn-ea"/>
              </a:rPr>
              <a:t>6</a:t>
            </a:r>
            <a:r>
              <a:rPr lang="zh-CN" altLang="zh-CN" dirty="0">
                <a:latin typeface="+mn-ea"/>
              </a:rPr>
              <a:t>）万用表的</a:t>
            </a:r>
            <a:r>
              <a:rPr lang="en-US" altLang="zh-CN" dirty="0">
                <a:latin typeface="+mn-ea"/>
              </a:rPr>
              <a:t>200MΩ</a:t>
            </a:r>
            <a:r>
              <a:rPr lang="zh-CN" altLang="zh-CN" dirty="0">
                <a:latin typeface="+mn-ea"/>
              </a:rPr>
              <a:t>档位，短路时有</a:t>
            </a:r>
            <a:r>
              <a:rPr lang="en-US" altLang="zh-CN" dirty="0">
                <a:latin typeface="+mn-ea"/>
              </a:rPr>
              <a:t>10</a:t>
            </a:r>
            <a:r>
              <a:rPr lang="zh-CN" altLang="zh-CN" dirty="0">
                <a:latin typeface="+mn-ea"/>
              </a:rPr>
              <a:t>个字，测量一个电阻时，应从测量读数中减去这</a:t>
            </a:r>
            <a:r>
              <a:rPr lang="en-US" altLang="zh-CN" dirty="0">
                <a:latin typeface="+mn-ea"/>
              </a:rPr>
              <a:t>10</a:t>
            </a:r>
            <a:r>
              <a:rPr lang="zh-CN" altLang="zh-CN" dirty="0">
                <a:latin typeface="+mn-ea"/>
              </a:rPr>
              <a:t>个字。如测一个电阻时，显示为</a:t>
            </a:r>
            <a:r>
              <a:rPr lang="en-US" altLang="zh-CN" dirty="0">
                <a:latin typeface="+mn-ea"/>
              </a:rPr>
              <a:t>101.0</a:t>
            </a:r>
            <a:r>
              <a:rPr lang="zh-CN" altLang="zh-CN" dirty="0">
                <a:latin typeface="+mn-ea"/>
              </a:rPr>
              <a:t>，应从</a:t>
            </a:r>
            <a:r>
              <a:rPr lang="en-US" altLang="zh-CN" dirty="0">
                <a:latin typeface="+mn-ea"/>
              </a:rPr>
              <a:t>101.0</a:t>
            </a:r>
            <a:r>
              <a:rPr lang="zh-CN" altLang="zh-CN" dirty="0">
                <a:latin typeface="+mn-ea"/>
              </a:rPr>
              <a:t>中减去</a:t>
            </a:r>
            <a:r>
              <a:rPr lang="en-US" altLang="zh-CN" dirty="0">
                <a:latin typeface="+mn-ea"/>
              </a:rPr>
              <a:t>10</a:t>
            </a:r>
            <a:r>
              <a:rPr lang="zh-CN" altLang="zh-CN" dirty="0">
                <a:latin typeface="+mn-ea"/>
              </a:rPr>
              <a:t>个字，被测元件的实际阻值为</a:t>
            </a:r>
            <a:r>
              <a:rPr lang="en-US" altLang="zh-CN" dirty="0">
                <a:latin typeface="+mn-ea"/>
              </a:rPr>
              <a:t>100.0</a:t>
            </a:r>
            <a:r>
              <a:rPr lang="zh-CN" altLang="zh-CN" dirty="0">
                <a:latin typeface="+mn-ea"/>
              </a:rPr>
              <a:t>即</a:t>
            </a:r>
            <a:r>
              <a:rPr lang="en-US" altLang="zh-CN" dirty="0">
                <a:latin typeface="+mn-ea"/>
              </a:rPr>
              <a:t>100MΩ</a:t>
            </a:r>
            <a:r>
              <a:rPr lang="zh-CN" altLang="zh-CN" dirty="0">
                <a:latin typeface="+mn-ea"/>
              </a:rPr>
              <a:t>。</a:t>
            </a:r>
            <a:endParaRPr lang="zh-CN" altLang="en-US" dirty="0">
              <a:latin typeface="+mn-ea"/>
            </a:endParaRPr>
          </a:p>
        </p:txBody>
      </p:sp>
    </p:spTree>
    <p:extLst>
      <p:ext uri="{BB962C8B-B14F-4D97-AF65-F5344CB8AC3E}">
        <p14:creationId xmlns:p14="http://schemas.microsoft.com/office/powerpoint/2010/main" val="9837178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a:extLst>
              <a:ext uri="{FF2B5EF4-FFF2-40B4-BE49-F238E27FC236}">
                <a16:creationId xmlns="" xmlns:a16="http://schemas.microsoft.com/office/drawing/2014/main" id="{2D966BEC-AA77-4BC3-9A76-7AC115470CF6}"/>
              </a:ext>
            </a:extLst>
          </p:cNvPr>
          <p:cNvSpPr/>
          <p:nvPr/>
        </p:nvSpPr>
        <p:spPr>
          <a:xfrm>
            <a:off x="915375" y="1076325"/>
            <a:ext cx="3845311"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1</a:t>
            </a:r>
            <a:r>
              <a:rPr lang="zh-CN" altLang="en-US" b="1" dirty="0" smtClean="0">
                <a:solidFill>
                  <a:schemeClr val="bg1"/>
                </a:solidFill>
                <a:latin typeface="微软雅黑" pitchFamily="34" charset="-122"/>
                <a:ea typeface="微软雅黑" pitchFamily="34" charset="-122"/>
              </a:rPr>
              <a:t>、数字万用表的原件测量方法</a:t>
            </a:r>
            <a:endParaRPr lang="zh-CN" altLang="en-US" b="1" dirty="0">
              <a:solidFill>
                <a:schemeClr val="bg1"/>
              </a:solidFill>
              <a:latin typeface="微软雅黑" pitchFamily="34" charset="-122"/>
              <a:ea typeface="微软雅黑" pitchFamily="34" charset="-122"/>
            </a:endParaRPr>
          </a:p>
        </p:txBody>
      </p:sp>
      <p:cxnSp>
        <p:nvCxnSpPr>
          <p:cNvPr id="47" name="直接连接符 46">
            <a:extLst>
              <a:ext uri="{FF2B5EF4-FFF2-40B4-BE49-F238E27FC236}">
                <a16:creationId xmlns="" xmlns:a16="http://schemas.microsoft.com/office/drawing/2014/main" id="{36FAB3D4-22F4-4FAB-8759-B7590329ECCD}"/>
              </a:ext>
            </a:extLst>
          </p:cNvPr>
          <p:cNvCxnSpPr/>
          <p:nvPr/>
        </p:nvCxnSpPr>
        <p:spPr>
          <a:xfrm>
            <a:off x="4934857" y="1276350"/>
            <a:ext cx="6599918"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248228" y="2047835"/>
            <a:ext cx="4034972" cy="3545586"/>
          </a:xfrm>
          <a:prstGeom prst="rect">
            <a:avLst/>
          </a:prstGeom>
        </p:spPr>
        <p:txBody>
          <a:bodyPr wrap="square">
            <a:spAutoFit/>
          </a:bodyPr>
          <a:lstStyle/>
          <a:p>
            <a:pPr indent="457200">
              <a:lnSpc>
                <a:spcPct val="120000"/>
              </a:lnSpc>
              <a:spcAft>
                <a:spcPts val="600"/>
              </a:spcAft>
            </a:pPr>
            <a:r>
              <a:rPr lang="en-US" altLang="zh-CN" b="1" dirty="0">
                <a:latin typeface="+mn-ea"/>
              </a:rPr>
              <a:t>1.2</a:t>
            </a:r>
            <a:r>
              <a:rPr lang="zh-CN" altLang="zh-CN" b="1" dirty="0">
                <a:latin typeface="+mn-ea"/>
              </a:rPr>
              <a:t>电容的测量</a:t>
            </a:r>
          </a:p>
          <a:p>
            <a:pPr indent="457200">
              <a:lnSpc>
                <a:spcPct val="120000"/>
              </a:lnSpc>
              <a:spcAft>
                <a:spcPts val="600"/>
              </a:spcAft>
            </a:pPr>
            <a:r>
              <a:rPr lang="zh-CN" altLang="zh-CN" dirty="0">
                <a:latin typeface="+mn-ea"/>
              </a:rPr>
              <a:t>（</a:t>
            </a:r>
            <a:r>
              <a:rPr lang="en-US" altLang="zh-CN" dirty="0">
                <a:latin typeface="+mn-ea"/>
              </a:rPr>
              <a:t>1</a:t>
            </a:r>
            <a:r>
              <a:rPr lang="zh-CN" altLang="zh-CN" dirty="0">
                <a:latin typeface="+mn-ea"/>
              </a:rPr>
              <a:t>）测量步骤</a:t>
            </a:r>
          </a:p>
          <a:p>
            <a:pPr indent="457200">
              <a:lnSpc>
                <a:spcPct val="120000"/>
              </a:lnSpc>
              <a:spcAft>
                <a:spcPts val="600"/>
              </a:spcAft>
            </a:pPr>
            <a:r>
              <a:rPr lang="en-US" altLang="zh-CN" dirty="0">
                <a:latin typeface="+mn-ea"/>
              </a:rPr>
              <a:t>1</a:t>
            </a:r>
            <a:r>
              <a:rPr lang="zh-CN" altLang="zh-CN" dirty="0">
                <a:latin typeface="+mn-ea"/>
              </a:rPr>
              <a:t>）将电容两端短接，对电容进行放电，确保数字万用表的安全。</a:t>
            </a:r>
          </a:p>
          <a:p>
            <a:pPr indent="457200">
              <a:lnSpc>
                <a:spcPct val="120000"/>
              </a:lnSpc>
              <a:spcAft>
                <a:spcPts val="600"/>
              </a:spcAft>
            </a:pPr>
            <a:r>
              <a:rPr lang="en-US" altLang="zh-CN" dirty="0">
                <a:latin typeface="+mn-ea"/>
              </a:rPr>
              <a:t>2</a:t>
            </a:r>
            <a:r>
              <a:rPr lang="zh-CN" altLang="zh-CN" dirty="0">
                <a:latin typeface="+mn-ea"/>
              </a:rPr>
              <a:t>）将功能旋转开关打至电容</a:t>
            </a:r>
            <a:r>
              <a:rPr lang="en-US" altLang="zh-CN" dirty="0">
                <a:latin typeface="+mn-ea"/>
              </a:rPr>
              <a:t>“F”</a:t>
            </a:r>
            <a:r>
              <a:rPr lang="zh-CN" altLang="zh-CN" dirty="0">
                <a:latin typeface="+mn-ea"/>
              </a:rPr>
              <a:t>测量档，并选择合适的量程。</a:t>
            </a:r>
          </a:p>
          <a:p>
            <a:pPr indent="457200">
              <a:lnSpc>
                <a:spcPct val="120000"/>
              </a:lnSpc>
              <a:spcAft>
                <a:spcPts val="600"/>
              </a:spcAft>
            </a:pPr>
            <a:r>
              <a:rPr lang="en-US" altLang="zh-CN" dirty="0">
                <a:latin typeface="+mn-ea"/>
              </a:rPr>
              <a:t>3</a:t>
            </a:r>
            <a:r>
              <a:rPr lang="zh-CN" altLang="zh-CN" dirty="0">
                <a:latin typeface="+mn-ea"/>
              </a:rPr>
              <a:t>）将电容插入万用表</a:t>
            </a:r>
            <a:r>
              <a:rPr lang="en-US" altLang="zh-CN" dirty="0">
                <a:latin typeface="+mn-ea"/>
              </a:rPr>
              <a:t>CX</a:t>
            </a:r>
            <a:r>
              <a:rPr lang="zh-CN" altLang="zh-CN" dirty="0">
                <a:latin typeface="+mn-ea"/>
              </a:rPr>
              <a:t>插孔。</a:t>
            </a:r>
          </a:p>
          <a:p>
            <a:pPr indent="457200">
              <a:lnSpc>
                <a:spcPct val="120000"/>
              </a:lnSpc>
              <a:spcAft>
                <a:spcPts val="600"/>
              </a:spcAft>
            </a:pPr>
            <a:r>
              <a:rPr lang="en-US" altLang="zh-CN" dirty="0">
                <a:latin typeface="+mn-ea"/>
              </a:rPr>
              <a:t>4</a:t>
            </a:r>
            <a:r>
              <a:rPr lang="zh-CN" altLang="zh-CN" dirty="0">
                <a:latin typeface="+mn-ea"/>
              </a:rPr>
              <a:t>）读出</a:t>
            </a:r>
            <a:r>
              <a:rPr lang="en-US" altLang="zh-CN" dirty="0">
                <a:latin typeface="+mn-ea"/>
              </a:rPr>
              <a:t>LCD</a:t>
            </a:r>
            <a:r>
              <a:rPr lang="zh-CN" altLang="zh-CN" dirty="0">
                <a:latin typeface="+mn-ea"/>
              </a:rPr>
              <a:t>显示屏上数字。</a:t>
            </a:r>
          </a:p>
          <a:p>
            <a:pPr indent="457200">
              <a:lnSpc>
                <a:spcPct val="120000"/>
              </a:lnSpc>
              <a:spcAft>
                <a:spcPts val="600"/>
              </a:spcAft>
            </a:pPr>
            <a:r>
              <a:rPr lang="zh-CN" altLang="zh-CN" dirty="0">
                <a:latin typeface="+mn-ea"/>
              </a:rPr>
              <a:t>电容测量如图</a:t>
            </a:r>
            <a:r>
              <a:rPr lang="en-US" altLang="zh-CN" dirty="0">
                <a:latin typeface="+mn-ea"/>
              </a:rPr>
              <a:t>2-2-56</a:t>
            </a:r>
            <a:r>
              <a:rPr lang="zh-CN" altLang="zh-CN" dirty="0">
                <a:latin typeface="+mn-ea"/>
              </a:rPr>
              <a:t>所示。</a:t>
            </a:r>
          </a:p>
        </p:txBody>
      </p:sp>
      <p:pic>
        <p:nvPicPr>
          <p:cNvPr id="12" name="图片 11" descr="C:\Users\407_5\AppData\Roaming\Tencent\Users\532440458\QQ\WinTemp\RichOle\6P]%CC@U(X[%7OT$%_$6I{R.png"/>
          <p:cNvPicPr/>
          <p:nvPr/>
        </p:nvPicPr>
        <p:blipFill>
          <a:blip r:embed="rId3">
            <a:extLst>
              <a:ext uri="{28A0092B-C50C-407E-A947-70E740481C1C}">
                <a14:useLocalDpi xmlns:a14="http://schemas.microsoft.com/office/drawing/2010/main" val="0"/>
              </a:ext>
            </a:extLst>
          </a:blip>
          <a:srcRect/>
          <a:stretch>
            <a:fillRect/>
          </a:stretch>
        </p:blipFill>
        <p:spPr bwMode="auto">
          <a:xfrm>
            <a:off x="6360229" y="2016068"/>
            <a:ext cx="4420733" cy="3741948"/>
          </a:xfrm>
          <a:prstGeom prst="rect">
            <a:avLst/>
          </a:prstGeom>
          <a:noFill/>
          <a:ln>
            <a:noFill/>
          </a:ln>
        </p:spPr>
      </p:pic>
      <p:sp>
        <p:nvSpPr>
          <p:cNvPr id="3" name="矩形 2"/>
          <p:cNvSpPr/>
          <p:nvPr/>
        </p:nvSpPr>
        <p:spPr>
          <a:xfrm>
            <a:off x="7614286" y="6031077"/>
            <a:ext cx="2627642" cy="380553"/>
          </a:xfrm>
          <a:prstGeom prst="rect">
            <a:avLst/>
          </a:prstGeom>
        </p:spPr>
        <p:txBody>
          <a:bodyPr wrap="square">
            <a:spAutoFit/>
          </a:bodyPr>
          <a:lstStyle/>
          <a:p>
            <a:pPr indent="457200">
              <a:lnSpc>
                <a:spcPct val="120000"/>
              </a:lnSpc>
              <a:spcAft>
                <a:spcPts val="600"/>
              </a:spcAft>
            </a:pPr>
            <a:r>
              <a:rPr lang="zh-CN" altLang="zh-CN" dirty="0">
                <a:latin typeface="+mn-ea"/>
              </a:rPr>
              <a:t>图</a:t>
            </a:r>
            <a:r>
              <a:rPr lang="en-US" altLang="zh-CN" dirty="0">
                <a:latin typeface="+mn-ea"/>
              </a:rPr>
              <a:t>2-2-56 </a:t>
            </a:r>
            <a:r>
              <a:rPr lang="zh-CN" altLang="zh-CN" dirty="0">
                <a:latin typeface="+mn-ea"/>
              </a:rPr>
              <a:t>测量电容</a:t>
            </a:r>
          </a:p>
        </p:txBody>
      </p:sp>
    </p:spTree>
    <p:extLst>
      <p:ext uri="{BB962C8B-B14F-4D97-AF65-F5344CB8AC3E}">
        <p14:creationId xmlns:p14="http://schemas.microsoft.com/office/powerpoint/2010/main" val="9837178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a:extLst>
              <a:ext uri="{FF2B5EF4-FFF2-40B4-BE49-F238E27FC236}">
                <a16:creationId xmlns="" xmlns:a16="http://schemas.microsoft.com/office/drawing/2014/main" id="{2D966BEC-AA77-4BC3-9A76-7AC115470CF6}"/>
              </a:ext>
            </a:extLst>
          </p:cNvPr>
          <p:cNvSpPr/>
          <p:nvPr/>
        </p:nvSpPr>
        <p:spPr>
          <a:xfrm>
            <a:off x="915375" y="1076325"/>
            <a:ext cx="3845311"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1</a:t>
            </a:r>
            <a:r>
              <a:rPr lang="zh-CN" altLang="en-US" b="1" dirty="0" smtClean="0">
                <a:solidFill>
                  <a:schemeClr val="bg1"/>
                </a:solidFill>
                <a:latin typeface="微软雅黑" pitchFamily="34" charset="-122"/>
                <a:ea typeface="微软雅黑" pitchFamily="34" charset="-122"/>
              </a:rPr>
              <a:t>、数字万用表的原件测量方法</a:t>
            </a:r>
            <a:endParaRPr lang="zh-CN" altLang="en-US" b="1" dirty="0">
              <a:solidFill>
                <a:schemeClr val="bg1"/>
              </a:solidFill>
              <a:latin typeface="微软雅黑" pitchFamily="34" charset="-122"/>
              <a:ea typeface="微软雅黑" pitchFamily="34" charset="-122"/>
            </a:endParaRPr>
          </a:p>
        </p:txBody>
      </p:sp>
      <p:cxnSp>
        <p:nvCxnSpPr>
          <p:cNvPr id="47" name="直接连接符 46">
            <a:extLst>
              <a:ext uri="{FF2B5EF4-FFF2-40B4-BE49-F238E27FC236}">
                <a16:creationId xmlns="" xmlns:a16="http://schemas.microsoft.com/office/drawing/2014/main" id="{36FAB3D4-22F4-4FAB-8759-B7590329ECCD}"/>
              </a:ext>
            </a:extLst>
          </p:cNvPr>
          <p:cNvCxnSpPr/>
          <p:nvPr/>
        </p:nvCxnSpPr>
        <p:spPr>
          <a:xfrm>
            <a:off x="4934857" y="1276350"/>
            <a:ext cx="6599918"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915375" y="1773482"/>
            <a:ext cx="10066664" cy="3290131"/>
          </a:xfrm>
          <a:prstGeom prst="rect">
            <a:avLst/>
          </a:prstGeom>
        </p:spPr>
        <p:txBody>
          <a:bodyPr wrap="square">
            <a:spAutoFit/>
          </a:bodyPr>
          <a:lstStyle/>
          <a:p>
            <a:pPr indent="457200">
              <a:lnSpc>
                <a:spcPct val="120000"/>
              </a:lnSpc>
              <a:spcAft>
                <a:spcPts val="600"/>
              </a:spcAft>
            </a:pPr>
            <a:r>
              <a:rPr lang="en-US" altLang="zh-CN" b="1" dirty="0">
                <a:latin typeface="+mn-ea"/>
              </a:rPr>
              <a:t>1.2</a:t>
            </a:r>
            <a:r>
              <a:rPr lang="zh-CN" altLang="zh-CN" b="1" dirty="0">
                <a:latin typeface="+mn-ea"/>
              </a:rPr>
              <a:t>电容的测量</a:t>
            </a:r>
          </a:p>
          <a:p>
            <a:pPr indent="457200">
              <a:lnSpc>
                <a:spcPct val="120000"/>
              </a:lnSpc>
              <a:spcAft>
                <a:spcPts val="600"/>
              </a:spcAft>
            </a:pPr>
            <a:r>
              <a:rPr lang="zh-CN" altLang="zh-CN" dirty="0" smtClean="0">
                <a:latin typeface="+mn-ea"/>
              </a:rPr>
              <a:t>（</a:t>
            </a:r>
            <a:r>
              <a:rPr lang="en-US" altLang="zh-CN" dirty="0">
                <a:latin typeface="+mn-ea"/>
              </a:rPr>
              <a:t>2</a:t>
            </a:r>
            <a:r>
              <a:rPr lang="zh-CN" altLang="zh-CN" dirty="0">
                <a:latin typeface="+mn-ea"/>
              </a:rPr>
              <a:t>）注意</a:t>
            </a:r>
          </a:p>
          <a:p>
            <a:pPr indent="457200">
              <a:lnSpc>
                <a:spcPct val="120000"/>
              </a:lnSpc>
              <a:spcAft>
                <a:spcPts val="600"/>
              </a:spcAft>
            </a:pPr>
            <a:r>
              <a:rPr lang="en-US" altLang="zh-CN" dirty="0">
                <a:latin typeface="+mn-ea"/>
              </a:rPr>
              <a:t>1</a:t>
            </a:r>
            <a:r>
              <a:rPr lang="zh-CN" altLang="zh-CN" dirty="0">
                <a:latin typeface="+mn-ea"/>
              </a:rPr>
              <a:t>）测量前电容需要放电，否则容易损坏万用表</a:t>
            </a:r>
          </a:p>
          <a:p>
            <a:pPr indent="457200">
              <a:lnSpc>
                <a:spcPct val="120000"/>
              </a:lnSpc>
              <a:spcAft>
                <a:spcPts val="600"/>
              </a:spcAft>
            </a:pPr>
            <a:r>
              <a:rPr lang="en-US" altLang="zh-CN" dirty="0">
                <a:latin typeface="+mn-ea"/>
              </a:rPr>
              <a:t>2</a:t>
            </a:r>
            <a:r>
              <a:rPr lang="zh-CN" altLang="zh-CN" dirty="0">
                <a:latin typeface="+mn-ea"/>
              </a:rPr>
              <a:t>）测量后也要放电，避免埋下安全隐患</a:t>
            </a:r>
          </a:p>
          <a:p>
            <a:pPr indent="457200">
              <a:lnSpc>
                <a:spcPct val="120000"/>
              </a:lnSpc>
              <a:spcAft>
                <a:spcPts val="600"/>
              </a:spcAft>
            </a:pPr>
            <a:r>
              <a:rPr lang="en-US" altLang="zh-CN" dirty="0">
                <a:latin typeface="+mn-ea"/>
              </a:rPr>
              <a:t>3</a:t>
            </a:r>
            <a:r>
              <a:rPr lang="zh-CN" altLang="zh-CN" dirty="0">
                <a:latin typeface="+mn-ea"/>
              </a:rPr>
              <a:t>）仪器本身已对电容档设置了保护，故在电容测试过程中不用考虑极性及电容充放电等情况</a:t>
            </a:r>
          </a:p>
          <a:p>
            <a:pPr indent="457200">
              <a:lnSpc>
                <a:spcPct val="120000"/>
              </a:lnSpc>
              <a:spcAft>
                <a:spcPts val="600"/>
              </a:spcAft>
            </a:pPr>
            <a:r>
              <a:rPr lang="en-US" altLang="zh-CN" dirty="0">
                <a:latin typeface="+mn-ea"/>
              </a:rPr>
              <a:t>4</a:t>
            </a:r>
            <a:r>
              <a:rPr lang="zh-CN" altLang="zh-CN" dirty="0">
                <a:latin typeface="+mn-ea"/>
              </a:rPr>
              <a:t>）测量电容时，将电容插入专用的电容测试座中（不要插入表笔插孔</a:t>
            </a:r>
            <a:r>
              <a:rPr lang="en-US" altLang="zh-CN" dirty="0">
                <a:latin typeface="+mn-ea"/>
              </a:rPr>
              <a:t>COM</a:t>
            </a:r>
            <a:r>
              <a:rPr lang="zh-CN" altLang="zh-CN" dirty="0">
                <a:latin typeface="+mn-ea"/>
              </a:rPr>
              <a:t>、</a:t>
            </a:r>
            <a:r>
              <a:rPr lang="en-US" altLang="zh-CN" dirty="0">
                <a:latin typeface="+mn-ea"/>
              </a:rPr>
              <a:t>V/Ω</a:t>
            </a:r>
            <a:r>
              <a:rPr lang="zh-CN" altLang="zh-CN" dirty="0">
                <a:latin typeface="+mn-ea"/>
              </a:rPr>
              <a:t>）</a:t>
            </a:r>
          </a:p>
          <a:p>
            <a:pPr indent="457200">
              <a:lnSpc>
                <a:spcPct val="120000"/>
              </a:lnSpc>
              <a:spcAft>
                <a:spcPts val="600"/>
              </a:spcAft>
            </a:pPr>
            <a:r>
              <a:rPr lang="en-US" altLang="zh-CN" dirty="0">
                <a:latin typeface="+mn-ea"/>
              </a:rPr>
              <a:t>5</a:t>
            </a:r>
            <a:r>
              <a:rPr lang="zh-CN" altLang="zh-CN" dirty="0">
                <a:latin typeface="+mn-ea"/>
              </a:rPr>
              <a:t>）测量大电容时稳定读数需要一定的时间</a:t>
            </a:r>
          </a:p>
          <a:p>
            <a:pPr indent="457200">
              <a:lnSpc>
                <a:spcPct val="120000"/>
              </a:lnSpc>
              <a:spcAft>
                <a:spcPts val="600"/>
              </a:spcAft>
            </a:pPr>
            <a:r>
              <a:rPr lang="en-US" altLang="zh-CN" dirty="0">
                <a:latin typeface="+mn-ea"/>
              </a:rPr>
              <a:t>6</a:t>
            </a:r>
            <a:r>
              <a:rPr lang="zh-CN" altLang="zh-CN" dirty="0">
                <a:latin typeface="+mn-ea"/>
              </a:rPr>
              <a:t>）电容的单位换算：</a:t>
            </a:r>
            <a:r>
              <a:rPr lang="en-US" altLang="zh-CN" dirty="0">
                <a:latin typeface="+mn-ea"/>
              </a:rPr>
              <a:t>1μF=10</a:t>
            </a:r>
            <a:r>
              <a:rPr lang="en-US" altLang="zh-CN" baseline="30000" dirty="0">
                <a:latin typeface="+mn-ea"/>
              </a:rPr>
              <a:t>6</a:t>
            </a:r>
            <a:r>
              <a:rPr lang="en-US" altLang="zh-CN" dirty="0">
                <a:latin typeface="+mn-ea"/>
              </a:rPr>
              <a:t>pF     </a:t>
            </a:r>
            <a:r>
              <a:rPr lang="en-US" altLang="zh-CN" dirty="0" err="1">
                <a:latin typeface="+mn-ea"/>
              </a:rPr>
              <a:t>lμF</a:t>
            </a:r>
            <a:r>
              <a:rPr lang="en-US" altLang="zh-CN" dirty="0">
                <a:latin typeface="+mn-ea"/>
              </a:rPr>
              <a:t>=10</a:t>
            </a:r>
            <a:r>
              <a:rPr lang="en-US" altLang="zh-CN" baseline="30000" dirty="0">
                <a:latin typeface="+mn-ea"/>
              </a:rPr>
              <a:t>3</a:t>
            </a:r>
            <a:r>
              <a:rPr lang="en-US" altLang="zh-CN" dirty="0">
                <a:latin typeface="+mn-ea"/>
              </a:rPr>
              <a:t>nF</a:t>
            </a:r>
            <a:endParaRPr lang="zh-CN" altLang="zh-CN" dirty="0">
              <a:latin typeface="+mn-ea"/>
            </a:endParaRPr>
          </a:p>
        </p:txBody>
      </p:sp>
    </p:spTree>
    <p:extLst>
      <p:ext uri="{BB962C8B-B14F-4D97-AF65-F5344CB8AC3E}">
        <p14:creationId xmlns:p14="http://schemas.microsoft.com/office/powerpoint/2010/main" val="9837178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a:extLst>
              <a:ext uri="{FF2B5EF4-FFF2-40B4-BE49-F238E27FC236}">
                <a16:creationId xmlns="" xmlns:a16="http://schemas.microsoft.com/office/drawing/2014/main" id="{2D966BEC-AA77-4BC3-9A76-7AC115470CF6}"/>
              </a:ext>
            </a:extLst>
          </p:cNvPr>
          <p:cNvSpPr/>
          <p:nvPr/>
        </p:nvSpPr>
        <p:spPr>
          <a:xfrm>
            <a:off x="915375" y="1076325"/>
            <a:ext cx="3845311"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1</a:t>
            </a:r>
            <a:r>
              <a:rPr lang="zh-CN" altLang="en-US" b="1" dirty="0" smtClean="0">
                <a:solidFill>
                  <a:schemeClr val="bg1"/>
                </a:solidFill>
                <a:latin typeface="微软雅黑" pitchFamily="34" charset="-122"/>
                <a:ea typeface="微软雅黑" pitchFamily="34" charset="-122"/>
              </a:rPr>
              <a:t>、数字万用表的原件测量方法</a:t>
            </a:r>
            <a:endParaRPr lang="zh-CN" altLang="en-US" b="1" dirty="0">
              <a:solidFill>
                <a:schemeClr val="bg1"/>
              </a:solidFill>
              <a:latin typeface="微软雅黑" pitchFamily="34" charset="-122"/>
              <a:ea typeface="微软雅黑" pitchFamily="34" charset="-122"/>
            </a:endParaRPr>
          </a:p>
        </p:txBody>
      </p:sp>
      <p:cxnSp>
        <p:nvCxnSpPr>
          <p:cNvPr id="47" name="直接连接符 46">
            <a:extLst>
              <a:ext uri="{FF2B5EF4-FFF2-40B4-BE49-F238E27FC236}">
                <a16:creationId xmlns="" xmlns:a16="http://schemas.microsoft.com/office/drawing/2014/main" id="{36FAB3D4-22F4-4FAB-8759-B7590329ECCD}"/>
              </a:ext>
            </a:extLst>
          </p:cNvPr>
          <p:cNvCxnSpPr/>
          <p:nvPr/>
        </p:nvCxnSpPr>
        <p:spPr>
          <a:xfrm>
            <a:off x="4934857" y="1276350"/>
            <a:ext cx="6599918"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1085851" y="1997839"/>
            <a:ext cx="6096000" cy="3987695"/>
          </a:xfrm>
          <a:prstGeom prst="rect">
            <a:avLst/>
          </a:prstGeom>
        </p:spPr>
        <p:txBody>
          <a:bodyPr>
            <a:spAutoFit/>
          </a:bodyPr>
          <a:lstStyle/>
          <a:p>
            <a:pPr indent="457200">
              <a:lnSpc>
                <a:spcPct val="120000"/>
              </a:lnSpc>
              <a:spcAft>
                <a:spcPts val="600"/>
              </a:spcAft>
            </a:pPr>
            <a:r>
              <a:rPr lang="en-US" altLang="zh-CN" b="1" dirty="0">
                <a:latin typeface="+mn-ea"/>
              </a:rPr>
              <a:t>1.3</a:t>
            </a:r>
            <a:r>
              <a:rPr lang="zh-CN" altLang="zh-CN" b="1" dirty="0">
                <a:latin typeface="+mn-ea"/>
              </a:rPr>
              <a:t>二极管的测量</a:t>
            </a:r>
          </a:p>
          <a:p>
            <a:pPr indent="457200">
              <a:lnSpc>
                <a:spcPct val="120000"/>
              </a:lnSpc>
              <a:spcAft>
                <a:spcPts val="600"/>
              </a:spcAft>
            </a:pPr>
            <a:r>
              <a:rPr lang="zh-CN" altLang="zh-CN" dirty="0">
                <a:latin typeface="+mn-ea"/>
              </a:rPr>
              <a:t>（</a:t>
            </a:r>
            <a:r>
              <a:rPr lang="en-US" altLang="zh-CN" dirty="0">
                <a:latin typeface="+mn-ea"/>
              </a:rPr>
              <a:t>1</a:t>
            </a:r>
            <a:r>
              <a:rPr lang="zh-CN" altLang="zh-CN" dirty="0">
                <a:latin typeface="+mn-ea"/>
              </a:rPr>
              <a:t>）测量步骤</a:t>
            </a:r>
          </a:p>
          <a:p>
            <a:pPr indent="457200">
              <a:lnSpc>
                <a:spcPct val="120000"/>
              </a:lnSpc>
              <a:spcAft>
                <a:spcPts val="600"/>
              </a:spcAft>
            </a:pPr>
            <a:r>
              <a:rPr lang="en-US" altLang="zh-CN" dirty="0">
                <a:latin typeface="+mn-ea"/>
              </a:rPr>
              <a:t>1</a:t>
            </a:r>
            <a:r>
              <a:rPr lang="zh-CN" altLang="zh-CN" dirty="0">
                <a:latin typeface="+mn-ea"/>
              </a:rPr>
              <a:t>）红表笔插入</a:t>
            </a:r>
            <a:r>
              <a:rPr lang="en-US" altLang="zh-CN" dirty="0">
                <a:latin typeface="+mn-ea"/>
              </a:rPr>
              <a:t>VΩ</a:t>
            </a:r>
            <a:r>
              <a:rPr lang="zh-CN" altLang="zh-CN" dirty="0">
                <a:latin typeface="+mn-ea"/>
              </a:rPr>
              <a:t>孔 黑表笔插入</a:t>
            </a:r>
            <a:r>
              <a:rPr lang="en-US" altLang="zh-CN" dirty="0">
                <a:latin typeface="+mn-ea"/>
              </a:rPr>
              <a:t>COM</a:t>
            </a:r>
            <a:r>
              <a:rPr lang="zh-CN" altLang="zh-CN" dirty="0">
                <a:latin typeface="+mn-ea"/>
              </a:rPr>
              <a:t>孔</a:t>
            </a:r>
          </a:p>
          <a:p>
            <a:pPr indent="457200">
              <a:lnSpc>
                <a:spcPct val="120000"/>
              </a:lnSpc>
              <a:spcAft>
                <a:spcPts val="600"/>
              </a:spcAft>
            </a:pPr>
            <a:r>
              <a:rPr lang="en-US" altLang="zh-CN" dirty="0">
                <a:latin typeface="+mn-ea"/>
              </a:rPr>
              <a:t>2</a:t>
            </a:r>
            <a:r>
              <a:rPr lang="zh-CN" altLang="zh-CN" dirty="0">
                <a:latin typeface="+mn-ea"/>
              </a:rPr>
              <a:t>）转盘打在</a:t>
            </a:r>
            <a:r>
              <a:rPr lang="en-US" altLang="zh-CN" dirty="0">
                <a:latin typeface="+mn-ea"/>
              </a:rPr>
              <a:t>(           )</a:t>
            </a:r>
            <a:r>
              <a:rPr lang="zh-CN" altLang="zh-CN" dirty="0">
                <a:latin typeface="+mn-ea"/>
              </a:rPr>
              <a:t>档</a:t>
            </a:r>
          </a:p>
          <a:p>
            <a:pPr indent="457200">
              <a:lnSpc>
                <a:spcPct val="120000"/>
              </a:lnSpc>
              <a:spcAft>
                <a:spcPts val="600"/>
              </a:spcAft>
            </a:pPr>
            <a:r>
              <a:rPr lang="en-US" altLang="zh-CN" dirty="0">
                <a:latin typeface="+mn-ea"/>
              </a:rPr>
              <a:t>3</a:t>
            </a:r>
            <a:r>
              <a:rPr lang="zh-CN" altLang="zh-CN" dirty="0">
                <a:latin typeface="+mn-ea"/>
              </a:rPr>
              <a:t>）判断正负</a:t>
            </a:r>
          </a:p>
          <a:p>
            <a:pPr indent="457200">
              <a:lnSpc>
                <a:spcPct val="120000"/>
              </a:lnSpc>
              <a:spcAft>
                <a:spcPts val="600"/>
              </a:spcAft>
            </a:pPr>
            <a:r>
              <a:rPr lang="en-US" altLang="zh-CN" dirty="0">
                <a:latin typeface="+mn-ea"/>
              </a:rPr>
              <a:t>4</a:t>
            </a:r>
            <a:r>
              <a:rPr lang="zh-CN" altLang="zh-CN" dirty="0">
                <a:latin typeface="+mn-ea"/>
              </a:rPr>
              <a:t>）红表笔接二极管正黑表笔接二极管负</a:t>
            </a:r>
          </a:p>
          <a:p>
            <a:pPr indent="457200">
              <a:lnSpc>
                <a:spcPct val="120000"/>
              </a:lnSpc>
              <a:spcAft>
                <a:spcPts val="600"/>
              </a:spcAft>
            </a:pPr>
            <a:r>
              <a:rPr lang="en-US" altLang="zh-CN" dirty="0">
                <a:latin typeface="+mn-ea"/>
              </a:rPr>
              <a:t>5</a:t>
            </a:r>
            <a:r>
              <a:rPr lang="zh-CN" altLang="zh-CN" dirty="0">
                <a:latin typeface="+mn-ea"/>
              </a:rPr>
              <a:t>）读出</a:t>
            </a:r>
            <a:r>
              <a:rPr lang="en-US" altLang="zh-CN" dirty="0">
                <a:latin typeface="+mn-ea"/>
              </a:rPr>
              <a:t>LCD</a:t>
            </a:r>
            <a:r>
              <a:rPr lang="zh-CN" altLang="zh-CN" dirty="0">
                <a:latin typeface="+mn-ea"/>
              </a:rPr>
              <a:t>显示屏上数据</a:t>
            </a:r>
          </a:p>
          <a:p>
            <a:pPr indent="457200">
              <a:lnSpc>
                <a:spcPct val="120000"/>
              </a:lnSpc>
              <a:spcAft>
                <a:spcPts val="600"/>
              </a:spcAft>
            </a:pPr>
            <a:r>
              <a:rPr lang="en-US" altLang="zh-CN" dirty="0">
                <a:latin typeface="+mn-ea"/>
              </a:rPr>
              <a:t>6</a:t>
            </a:r>
            <a:r>
              <a:rPr lang="zh-CN" altLang="zh-CN" dirty="0">
                <a:latin typeface="+mn-ea"/>
              </a:rPr>
              <a:t>）两表笔换位，若显示屏上为</a:t>
            </a:r>
            <a:r>
              <a:rPr lang="en-US" altLang="zh-CN" dirty="0">
                <a:latin typeface="+mn-ea"/>
              </a:rPr>
              <a:t> “1” </a:t>
            </a:r>
            <a:r>
              <a:rPr lang="zh-CN" altLang="zh-CN" dirty="0">
                <a:latin typeface="+mn-ea"/>
              </a:rPr>
              <a:t>，正常；否则此管被击穿。</a:t>
            </a:r>
          </a:p>
          <a:p>
            <a:pPr indent="457200">
              <a:lnSpc>
                <a:spcPct val="120000"/>
              </a:lnSpc>
              <a:spcAft>
                <a:spcPts val="600"/>
              </a:spcAft>
            </a:pPr>
            <a:r>
              <a:rPr lang="zh-CN" altLang="zh-CN" dirty="0">
                <a:latin typeface="+mn-ea"/>
              </a:rPr>
              <a:t>二极管测量如图</a:t>
            </a:r>
            <a:r>
              <a:rPr lang="en-US" altLang="zh-CN" dirty="0">
                <a:latin typeface="+mn-ea"/>
              </a:rPr>
              <a:t>2-2-57</a:t>
            </a:r>
            <a:r>
              <a:rPr lang="zh-CN" altLang="zh-CN" dirty="0">
                <a:latin typeface="+mn-ea"/>
              </a:rPr>
              <a:t>所示。</a:t>
            </a:r>
          </a:p>
        </p:txBody>
      </p:sp>
      <p:pic>
        <p:nvPicPr>
          <p:cNvPr id="18" name="图片 1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42821" y="3238500"/>
            <a:ext cx="571500" cy="381000"/>
          </a:xfrm>
          <a:prstGeom prst="rect">
            <a:avLst/>
          </a:prstGeom>
          <a:noFill/>
        </p:spPr>
      </p:pic>
      <p:pic>
        <p:nvPicPr>
          <p:cNvPr id="19" name="图片 18" descr="C:\Users\407_5\AppData\Roaming\Tencent\Users\532440458\QQ\WinTemp\RichOle\)0H9](~E{$`_A}[9XDR1DRI.png"/>
          <p:cNvPicPr/>
          <p:nvPr/>
        </p:nvPicPr>
        <p:blipFill>
          <a:blip r:embed="rId4">
            <a:extLst>
              <a:ext uri="{28A0092B-C50C-407E-A947-70E740481C1C}">
                <a14:useLocalDpi xmlns:a14="http://schemas.microsoft.com/office/drawing/2010/main" val="0"/>
              </a:ext>
            </a:extLst>
          </a:blip>
          <a:srcRect/>
          <a:stretch>
            <a:fillRect/>
          </a:stretch>
        </p:blipFill>
        <p:spPr bwMode="auto">
          <a:xfrm>
            <a:off x="7401425" y="1866537"/>
            <a:ext cx="4104489" cy="3997234"/>
          </a:xfrm>
          <a:prstGeom prst="rect">
            <a:avLst/>
          </a:prstGeom>
          <a:noFill/>
          <a:ln>
            <a:noFill/>
          </a:ln>
        </p:spPr>
      </p:pic>
      <p:sp>
        <p:nvSpPr>
          <p:cNvPr id="8" name="矩形 7"/>
          <p:cNvSpPr/>
          <p:nvPr/>
        </p:nvSpPr>
        <p:spPr>
          <a:xfrm>
            <a:off x="8566515" y="5985534"/>
            <a:ext cx="2377574" cy="369332"/>
          </a:xfrm>
          <a:prstGeom prst="rect">
            <a:avLst/>
          </a:prstGeom>
        </p:spPr>
        <p:txBody>
          <a:bodyPr wrap="none">
            <a:spAutoFit/>
          </a:bodyPr>
          <a:lstStyle/>
          <a:p>
            <a:r>
              <a:rPr lang="zh-CN" altLang="zh-CN" dirty="0"/>
              <a:t>图</a:t>
            </a:r>
            <a:r>
              <a:rPr lang="en-US" altLang="zh-CN" dirty="0"/>
              <a:t>2-2-57 </a:t>
            </a:r>
            <a:r>
              <a:rPr lang="zh-CN" altLang="zh-CN" dirty="0"/>
              <a:t>测量二极管</a:t>
            </a:r>
          </a:p>
        </p:txBody>
      </p:sp>
    </p:spTree>
    <p:extLst>
      <p:ext uri="{BB962C8B-B14F-4D97-AF65-F5344CB8AC3E}">
        <p14:creationId xmlns:p14="http://schemas.microsoft.com/office/powerpoint/2010/main" val="983717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a:extLst>
              <a:ext uri="{FF2B5EF4-FFF2-40B4-BE49-F238E27FC236}">
                <a16:creationId xmlns:a16="http://schemas.microsoft.com/office/drawing/2014/main" xmlns="" id="{27FAE5CA-01FC-4670-862C-38248DB2406C}"/>
              </a:ext>
            </a:extLst>
          </p:cNvPr>
          <p:cNvSpPr txBox="1"/>
          <p:nvPr/>
        </p:nvSpPr>
        <p:spPr>
          <a:xfrm>
            <a:off x="6687387" y="2255754"/>
            <a:ext cx="4814168" cy="3323987"/>
          </a:xfrm>
          <a:prstGeom prst="rect">
            <a:avLst/>
          </a:prstGeom>
          <a:noFill/>
        </p:spPr>
        <p:txBody>
          <a:bodyPr wrap="square" rtlCol="0">
            <a:spAutoFit/>
          </a:bodyPr>
          <a:lstStyle/>
          <a:p>
            <a:pPr>
              <a:lnSpc>
                <a:spcPct val="150000"/>
              </a:lnSpc>
              <a:spcAft>
                <a:spcPts val="600"/>
              </a:spcAft>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客户：刚买的房子需要安装家庭用电线路。</a:t>
            </a:r>
            <a:br>
              <a:rPr lang="zh-CN" altLang="en-US" sz="2000" dirty="0">
                <a:solidFill>
                  <a:schemeClr val="bg1">
                    <a:lumMod val="50000"/>
                  </a:schemeClr>
                </a:solidFill>
                <a:latin typeface="微软雅黑" panose="020B0503020204020204" pitchFamily="34" charset="-122"/>
                <a:ea typeface="微软雅黑" panose="020B0503020204020204" pitchFamily="34" charset="-122"/>
              </a:rPr>
            </a:br>
            <a:r>
              <a:rPr lang="zh-CN" altLang="en-US" sz="2000" dirty="0">
                <a:solidFill>
                  <a:schemeClr val="bg1">
                    <a:lumMod val="50000"/>
                  </a:schemeClr>
                </a:solidFill>
                <a:latin typeface="微软雅黑" panose="020B0503020204020204" pitchFamily="34" charset="-122"/>
                <a:ea typeface="微软雅黑" panose="020B0503020204020204" pitchFamily="34" charset="-122"/>
              </a:rPr>
              <a:t>电工师傅：您的房子线路安装有什么要求吗？</a:t>
            </a:r>
            <a:br>
              <a:rPr lang="zh-CN" altLang="en-US" sz="2000" dirty="0">
                <a:solidFill>
                  <a:schemeClr val="bg1">
                    <a:lumMod val="50000"/>
                  </a:schemeClr>
                </a:solidFill>
                <a:latin typeface="微软雅黑" panose="020B0503020204020204" pitchFamily="34" charset="-122"/>
                <a:ea typeface="微软雅黑" panose="020B0503020204020204" pitchFamily="34" charset="-122"/>
              </a:rPr>
            </a:br>
            <a:r>
              <a:rPr lang="zh-CN" altLang="en-US" sz="2000" dirty="0">
                <a:solidFill>
                  <a:schemeClr val="bg1">
                    <a:lumMod val="50000"/>
                  </a:schemeClr>
                </a:solidFill>
                <a:latin typeface="微软雅黑" panose="020B0503020204020204" pitchFamily="34" charset="-122"/>
                <a:ea typeface="微软雅黑" panose="020B0503020204020204" pitchFamily="34" charset="-122"/>
              </a:rPr>
              <a:t>客户：正常家庭用电线路即可。</a:t>
            </a:r>
            <a:br>
              <a:rPr lang="zh-CN" altLang="en-US" sz="2000" dirty="0">
                <a:solidFill>
                  <a:schemeClr val="bg1">
                    <a:lumMod val="50000"/>
                  </a:schemeClr>
                </a:solidFill>
                <a:latin typeface="微软雅黑" panose="020B0503020204020204" pitchFamily="34" charset="-122"/>
                <a:ea typeface="微软雅黑" panose="020B0503020204020204" pitchFamily="34" charset="-122"/>
              </a:rPr>
            </a:br>
            <a:r>
              <a:rPr lang="zh-CN" altLang="en-US" sz="2000" dirty="0">
                <a:solidFill>
                  <a:schemeClr val="bg1">
                    <a:lumMod val="50000"/>
                  </a:schemeClr>
                </a:solidFill>
                <a:latin typeface="微软雅黑" panose="020B0503020204020204" pitchFamily="34" charset="-122"/>
                <a:ea typeface="微软雅黑" panose="020B0503020204020204" pitchFamily="34" charset="-122"/>
              </a:rPr>
              <a:t>电工师傅：请稍等，安装家庭线路除了要用的电工工具外，还需用到常用的电工量具，我需要准备好这些量具。</a:t>
            </a:r>
            <a:endParaRPr lang="zh-CN"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对角圆角 12">
            <a:extLst>
              <a:ext uri="{FF2B5EF4-FFF2-40B4-BE49-F238E27FC236}">
                <a16:creationId xmlns:a16="http://schemas.microsoft.com/office/drawing/2014/main" xmlns="" id="{110F29DA-1D45-4DFD-98FD-D632EFF16A9F}"/>
              </a:ext>
            </a:extLst>
          </p:cNvPr>
          <p:cNvSpPr/>
          <p:nvPr/>
        </p:nvSpPr>
        <p:spPr>
          <a:xfrm>
            <a:off x="613410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情境导入</a:t>
            </a:r>
          </a:p>
        </p:txBody>
      </p:sp>
      <p:sp>
        <p:nvSpPr>
          <p:cNvPr id="14" name="矩形: 对角圆角 13">
            <a:extLst>
              <a:ext uri="{FF2B5EF4-FFF2-40B4-BE49-F238E27FC236}">
                <a16:creationId xmlns:a16="http://schemas.microsoft.com/office/drawing/2014/main" xmlns="" id="{5BE08D94-F3E5-4498-BF58-A768596EE8F4}"/>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15" name="矩形: 对角圆角 14">
            <a:extLst>
              <a:ext uri="{FF2B5EF4-FFF2-40B4-BE49-F238E27FC236}">
                <a16:creationId xmlns:a16="http://schemas.microsoft.com/office/drawing/2014/main" xmlns="" id="{B4A1AA17-AB6F-4DA4-B63C-8DF8427D7F18}"/>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16" name="矩形: 对角圆角 15">
            <a:extLst>
              <a:ext uri="{FF2B5EF4-FFF2-40B4-BE49-F238E27FC236}">
                <a16:creationId xmlns:a16="http://schemas.microsoft.com/office/drawing/2014/main" xmlns="" id="{6B88B49E-63C0-461C-9291-DE7A6447618A}"/>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17" name="矩形: 对角圆角 16">
            <a:extLst>
              <a:ext uri="{FF2B5EF4-FFF2-40B4-BE49-F238E27FC236}">
                <a16:creationId xmlns:a16="http://schemas.microsoft.com/office/drawing/2014/main" xmlns="" id="{40D4318E-47BB-4924-8625-6709E1FD88F4}"/>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18" name="矩形: 对角圆角 17">
            <a:extLst>
              <a:ext uri="{FF2B5EF4-FFF2-40B4-BE49-F238E27FC236}">
                <a16:creationId xmlns:a16="http://schemas.microsoft.com/office/drawing/2014/main" xmlns="" id="{50179681-4240-4F6F-977A-A7229A89950C}"/>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rcRect/>
          <a:stretch/>
        </p:blipFill>
        <p:spPr>
          <a:xfrm>
            <a:off x="729265" y="2315865"/>
            <a:ext cx="5519137" cy="3195910"/>
          </a:xfrm>
          <a:prstGeom prst="rect">
            <a:avLst/>
          </a:prstGeom>
        </p:spPr>
      </p:pic>
    </p:spTree>
    <p:extLst>
      <p:ext uri="{BB962C8B-B14F-4D97-AF65-F5344CB8AC3E}">
        <p14:creationId xmlns:p14="http://schemas.microsoft.com/office/powerpoint/2010/main" val="9461327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a:extLst>
              <a:ext uri="{FF2B5EF4-FFF2-40B4-BE49-F238E27FC236}">
                <a16:creationId xmlns="" xmlns:a16="http://schemas.microsoft.com/office/drawing/2014/main" id="{2D966BEC-AA77-4BC3-9A76-7AC115470CF6}"/>
              </a:ext>
            </a:extLst>
          </p:cNvPr>
          <p:cNvSpPr/>
          <p:nvPr/>
        </p:nvSpPr>
        <p:spPr>
          <a:xfrm>
            <a:off x="915375" y="1076325"/>
            <a:ext cx="3845311"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1</a:t>
            </a:r>
            <a:r>
              <a:rPr lang="zh-CN" altLang="en-US" b="1" dirty="0" smtClean="0">
                <a:solidFill>
                  <a:schemeClr val="bg1"/>
                </a:solidFill>
                <a:latin typeface="微软雅黑" pitchFamily="34" charset="-122"/>
                <a:ea typeface="微软雅黑" pitchFamily="34" charset="-122"/>
              </a:rPr>
              <a:t>、数字万用表的原件测量方法</a:t>
            </a:r>
            <a:endParaRPr lang="zh-CN" altLang="en-US" b="1" dirty="0">
              <a:solidFill>
                <a:schemeClr val="bg1"/>
              </a:solidFill>
              <a:latin typeface="微软雅黑" pitchFamily="34" charset="-122"/>
              <a:ea typeface="微软雅黑" pitchFamily="34" charset="-122"/>
            </a:endParaRPr>
          </a:p>
        </p:txBody>
      </p:sp>
      <p:cxnSp>
        <p:nvCxnSpPr>
          <p:cNvPr id="47" name="直接连接符 46">
            <a:extLst>
              <a:ext uri="{FF2B5EF4-FFF2-40B4-BE49-F238E27FC236}">
                <a16:creationId xmlns="" xmlns:a16="http://schemas.microsoft.com/office/drawing/2014/main" id="{36FAB3D4-22F4-4FAB-8759-B7590329ECCD}"/>
              </a:ext>
            </a:extLst>
          </p:cNvPr>
          <p:cNvCxnSpPr/>
          <p:nvPr/>
        </p:nvCxnSpPr>
        <p:spPr>
          <a:xfrm>
            <a:off x="4934857" y="1276350"/>
            <a:ext cx="6599918"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135379" y="1869623"/>
            <a:ext cx="9590677" cy="3570208"/>
          </a:xfrm>
          <a:prstGeom prst="rect">
            <a:avLst/>
          </a:prstGeom>
        </p:spPr>
        <p:txBody>
          <a:bodyPr wrap="square">
            <a:spAutoFit/>
          </a:bodyPr>
          <a:lstStyle/>
          <a:p>
            <a:pPr indent="457200">
              <a:lnSpc>
                <a:spcPct val="150000"/>
              </a:lnSpc>
              <a:spcAft>
                <a:spcPts val="600"/>
              </a:spcAft>
            </a:pPr>
            <a:r>
              <a:rPr lang="en-US" altLang="zh-CN" b="1" dirty="0">
                <a:latin typeface="+mn-ea"/>
              </a:rPr>
              <a:t>1.3</a:t>
            </a:r>
            <a:r>
              <a:rPr lang="zh-CN" altLang="zh-CN" b="1" dirty="0">
                <a:latin typeface="+mn-ea"/>
              </a:rPr>
              <a:t>二极管的测量</a:t>
            </a:r>
          </a:p>
          <a:p>
            <a:pPr indent="457200">
              <a:lnSpc>
                <a:spcPct val="150000"/>
              </a:lnSpc>
              <a:spcAft>
                <a:spcPts val="600"/>
              </a:spcAft>
            </a:pPr>
            <a:r>
              <a:rPr lang="zh-CN" altLang="zh-CN" dirty="0" smtClean="0">
                <a:latin typeface="+mn-ea"/>
              </a:rPr>
              <a:t>（</a:t>
            </a:r>
            <a:r>
              <a:rPr lang="en-US" altLang="zh-CN" dirty="0">
                <a:latin typeface="+mn-ea"/>
              </a:rPr>
              <a:t>2</a:t>
            </a:r>
            <a:r>
              <a:rPr lang="zh-CN" altLang="zh-CN" dirty="0">
                <a:latin typeface="+mn-ea"/>
              </a:rPr>
              <a:t>）注意</a:t>
            </a:r>
          </a:p>
          <a:p>
            <a:pPr indent="457200">
              <a:lnSpc>
                <a:spcPct val="150000"/>
              </a:lnSpc>
              <a:spcAft>
                <a:spcPts val="600"/>
              </a:spcAft>
            </a:pPr>
            <a:r>
              <a:rPr lang="zh-CN" altLang="zh-CN" dirty="0">
                <a:latin typeface="+mn-ea"/>
              </a:rPr>
              <a:t>二极管正负好坏判断。红表笔插入</a:t>
            </a:r>
            <a:r>
              <a:rPr lang="en-US" altLang="zh-CN" dirty="0">
                <a:latin typeface="+mn-ea"/>
              </a:rPr>
              <a:t>VΩ</a:t>
            </a:r>
            <a:r>
              <a:rPr lang="zh-CN" altLang="zh-CN" dirty="0">
                <a:latin typeface="+mn-ea"/>
              </a:rPr>
              <a:t>孔 黑表笔插入</a:t>
            </a:r>
            <a:r>
              <a:rPr lang="en-US" altLang="zh-CN" dirty="0">
                <a:latin typeface="+mn-ea"/>
              </a:rPr>
              <a:t>COM</a:t>
            </a:r>
            <a:r>
              <a:rPr lang="zh-CN" altLang="zh-CN" dirty="0">
                <a:latin typeface="+mn-ea"/>
              </a:rPr>
              <a:t>孔转盘打在</a:t>
            </a:r>
            <a:r>
              <a:rPr lang="en-US" altLang="zh-CN" dirty="0">
                <a:latin typeface="+mn-ea"/>
              </a:rPr>
              <a:t>(           )</a:t>
            </a:r>
            <a:r>
              <a:rPr lang="zh-CN" altLang="zh-CN" dirty="0">
                <a:latin typeface="+mn-ea"/>
              </a:rPr>
              <a:t>档然后颠倒表笔再测一次。测量结果如下：如果两次测量的结果是：一次显示</a:t>
            </a:r>
            <a:r>
              <a:rPr lang="en-US" altLang="zh-CN" dirty="0">
                <a:latin typeface="+mn-ea"/>
              </a:rPr>
              <a:t>“1”</a:t>
            </a:r>
            <a:r>
              <a:rPr lang="zh-CN" altLang="zh-CN" dirty="0">
                <a:latin typeface="+mn-ea"/>
              </a:rPr>
              <a:t>字样，另一次显示零点几的数字。那么此二极管就是一个正常的二极管，假如两次显示都相同的话，那么此二极管已经损坏，</a:t>
            </a:r>
            <a:r>
              <a:rPr lang="en-US" altLang="zh-CN" dirty="0">
                <a:latin typeface="+mn-ea"/>
              </a:rPr>
              <a:t>LCD</a:t>
            </a:r>
            <a:r>
              <a:rPr lang="zh-CN" altLang="zh-CN" dirty="0">
                <a:latin typeface="+mn-ea"/>
              </a:rPr>
              <a:t>上显示的一个数字即是二极管的正向压降：硅材料为</a:t>
            </a:r>
            <a:r>
              <a:rPr lang="en-US" altLang="zh-CN" dirty="0">
                <a:latin typeface="+mn-ea"/>
              </a:rPr>
              <a:t>0.6V</a:t>
            </a:r>
            <a:r>
              <a:rPr lang="zh-CN" altLang="zh-CN" dirty="0">
                <a:latin typeface="+mn-ea"/>
              </a:rPr>
              <a:t>左右；锗材料为</a:t>
            </a:r>
            <a:r>
              <a:rPr lang="en-US" altLang="zh-CN" dirty="0">
                <a:latin typeface="+mn-ea"/>
              </a:rPr>
              <a:t>0.2V</a:t>
            </a:r>
            <a:r>
              <a:rPr lang="zh-CN" altLang="zh-CN" dirty="0">
                <a:latin typeface="+mn-ea"/>
              </a:rPr>
              <a:t>左右，根据二极管的特性，可以判断此时红表笔接的是二极管的正极，而黑表笔接的是二极管的负极。</a:t>
            </a:r>
            <a:endParaRPr lang="zh-CN" altLang="en-US" dirty="0">
              <a:latin typeface="+mn-ea"/>
            </a:endParaRPr>
          </a:p>
        </p:txBody>
      </p:sp>
      <p:pic>
        <p:nvPicPr>
          <p:cNvPr id="12" name="图片 1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57339" y="2434771"/>
            <a:ext cx="571500" cy="381000"/>
          </a:xfrm>
          <a:prstGeom prst="rect">
            <a:avLst/>
          </a:prstGeom>
          <a:noFill/>
        </p:spPr>
      </p:pic>
    </p:spTree>
    <p:extLst>
      <p:ext uri="{BB962C8B-B14F-4D97-AF65-F5344CB8AC3E}">
        <p14:creationId xmlns:p14="http://schemas.microsoft.com/office/powerpoint/2010/main" val="9837178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a:extLst>
              <a:ext uri="{FF2B5EF4-FFF2-40B4-BE49-F238E27FC236}">
                <a16:creationId xmlns="" xmlns:a16="http://schemas.microsoft.com/office/drawing/2014/main" id="{2D966BEC-AA77-4BC3-9A76-7AC115470CF6}"/>
              </a:ext>
            </a:extLst>
          </p:cNvPr>
          <p:cNvSpPr/>
          <p:nvPr/>
        </p:nvSpPr>
        <p:spPr>
          <a:xfrm>
            <a:off x="915375" y="1076325"/>
            <a:ext cx="3845311"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1</a:t>
            </a:r>
            <a:r>
              <a:rPr lang="zh-CN" altLang="en-US" b="1" dirty="0" smtClean="0">
                <a:solidFill>
                  <a:schemeClr val="bg1"/>
                </a:solidFill>
                <a:latin typeface="微软雅黑" pitchFamily="34" charset="-122"/>
                <a:ea typeface="微软雅黑" pitchFamily="34" charset="-122"/>
              </a:rPr>
              <a:t>、数字万用表的原件测量方法</a:t>
            </a:r>
            <a:endParaRPr lang="zh-CN" altLang="en-US" b="1" dirty="0">
              <a:solidFill>
                <a:schemeClr val="bg1"/>
              </a:solidFill>
              <a:latin typeface="微软雅黑" pitchFamily="34" charset="-122"/>
              <a:ea typeface="微软雅黑" pitchFamily="34" charset="-122"/>
            </a:endParaRPr>
          </a:p>
        </p:txBody>
      </p:sp>
      <p:cxnSp>
        <p:nvCxnSpPr>
          <p:cNvPr id="47" name="直接连接符 46">
            <a:extLst>
              <a:ext uri="{FF2B5EF4-FFF2-40B4-BE49-F238E27FC236}">
                <a16:creationId xmlns="" xmlns:a16="http://schemas.microsoft.com/office/drawing/2014/main" id="{36FAB3D4-22F4-4FAB-8759-B7590329ECCD}"/>
              </a:ext>
            </a:extLst>
          </p:cNvPr>
          <p:cNvCxnSpPr/>
          <p:nvPr/>
        </p:nvCxnSpPr>
        <p:spPr>
          <a:xfrm>
            <a:off x="4934857" y="1276350"/>
            <a:ext cx="6599918"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702934" y="1634982"/>
            <a:ext cx="5314949" cy="4939814"/>
          </a:xfrm>
          <a:prstGeom prst="rect">
            <a:avLst/>
          </a:prstGeom>
        </p:spPr>
        <p:txBody>
          <a:bodyPr wrap="square">
            <a:spAutoFit/>
          </a:bodyPr>
          <a:lstStyle/>
          <a:p>
            <a:pPr indent="457200">
              <a:lnSpc>
                <a:spcPct val="150000"/>
              </a:lnSpc>
              <a:spcAft>
                <a:spcPts val="600"/>
              </a:spcAft>
            </a:pPr>
            <a:r>
              <a:rPr lang="en-US" altLang="zh-CN" b="1" dirty="0">
                <a:latin typeface="+mn-ea"/>
              </a:rPr>
              <a:t>1.4</a:t>
            </a:r>
            <a:r>
              <a:rPr lang="zh-CN" altLang="zh-CN" b="1" dirty="0">
                <a:latin typeface="+mn-ea"/>
              </a:rPr>
              <a:t>三极管的测量</a:t>
            </a:r>
          </a:p>
          <a:p>
            <a:pPr indent="457200">
              <a:lnSpc>
                <a:spcPct val="150000"/>
              </a:lnSpc>
              <a:spcAft>
                <a:spcPts val="600"/>
              </a:spcAft>
            </a:pPr>
            <a:r>
              <a:rPr lang="zh-CN" altLang="zh-CN" dirty="0">
                <a:latin typeface="+mn-ea"/>
              </a:rPr>
              <a:t>（</a:t>
            </a:r>
            <a:r>
              <a:rPr lang="en-US" altLang="zh-CN" dirty="0">
                <a:latin typeface="+mn-ea"/>
              </a:rPr>
              <a:t>1</a:t>
            </a:r>
            <a:r>
              <a:rPr lang="zh-CN" altLang="zh-CN" dirty="0">
                <a:latin typeface="+mn-ea"/>
              </a:rPr>
              <a:t>）测量步骤</a:t>
            </a:r>
          </a:p>
          <a:p>
            <a:pPr indent="457200">
              <a:lnSpc>
                <a:spcPct val="150000"/>
              </a:lnSpc>
              <a:spcAft>
                <a:spcPts val="600"/>
              </a:spcAft>
            </a:pPr>
            <a:r>
              <a:rPr lang="en-US" altLang="zh-CN" dirty="0">
                <a:latin typeface="+mn-ea"/>
              </a:rPr>
              <a:t>1</a:t>
            </a:r>
            <a:r>
              <a:rPr lang="zh-CN" altLang="zh-CN" dirty="0">
                <a:latin typeface="+mn-ea"/>
              </a:rPr>
              <a:t>）红表笔插入</a:t>
            </a:r>
            <a:r>
              <a:rPr lang="en-US" altLang="zh-CN" dirty="0">
                <a:latin typeface="+mn-ea"/>
              </a:rPr>
              <a:t>VΩ</a:t>
            </a:r>
            <a:r>
              <a:rPr lang="zh-CN" altLang="zh-CN" dirty="0">
                <a:latin typeface="+mn-ea"/>
              </a:rPr>
              <a:t>孔 黑表笔插入</a:t>
            </a:r>
            <a:r>
              <a:rPr lang="en-US" altLang="zh-CN" dirty="0">
                <a:latin typeface="+mn-ea"/>
              </a:rPr>
              <a:t>COM</a:t>
            </a:r>
            <a:r>
              <a:rPr lang="zh-CN" altLang="zh-CN" dirty="0">
                <a:latin typeface="+mn-ea"/>
              </a:rPr>
              <a:t>孔</a:t>
            </a:r>
          </a:p>
          <a:p>
            <a:pPr indent="457200">
              <a:lnSpc>
                <a:spcPct val="150000"/>
              </a:lnSpc>
              <a:spcAft>
                <a:spcPts val="600"/>
              </a:spcAft>
            </a:pPr>
            <a:r>
              <a:rPr lang="en-US" altLang="zh-CN" dirty="0">
                <a:latin typeface="+mn-ea"/>
              </a:rPr>
              <a:t>2</a:t>
            </a:r>
            <a:r>
              <a:rPr lang="zh-CN" altLang="zh-CN" dirty="0">
                <a:latin typeface="+mn-ea"/>
              </a:rPr>
              <a:t>）转盘打在</a:t>
            </a:r>
            <a:r>
              <a:rPr lang="en-US" altLang="zh-CN" dirty="0">
                <a:latin typeface="+mn-ea"/>
              </a:rPr>
              <a:t>(            )</a:t>
            </a:r>
            <a:r>
              <a:rPr lang="zh-CN" altLang="zh-CN" dirty="0">
                <a:latin typeface="+mn-ea"/>
              </a:rPr>
              <a:t>档</a:t>
            </a:r>
          </a:p>
          <a:p>
            <a:pPr indent="457200">
              <a:lnSpc>
                <a:spcPct val="150000"/>
              </a:lnSpc>
              <a:spcAft>
                <a:spcPts val="600"/>
              </a:spcAft>
            </a:pPr>
            <a:r>
              <a:rPr lang="en-US" altLang="zh-CN" dirty="0">
                <a:latin typeface="+mn-ea"/>
              </a:rPr>
              <a:t>3</a:t>
            </a:r>
            <a:r>
              <a:rPr lang="zh-CN" altLang="zh-CN" dirty="0">
                <a:latin typeface="+mn-ea"/>
              </a:rPr>
              <a:t>）找出三极管的基极</a:t>
            </a:r>
            <a:r>
              <a:rPr lang="en-US" altLang="zh-CN" dirty="0">
                <a:latin typeface="+mn-ea"/>
              </a:rPr>
              <a:t>b</a:t>
            </a:r>
            <a:endParaRPr lang="zh-CN" altLang="zh-CN" dirty="0">
              <a:latin typeface="+mn-ea"/>
            </a:endParaRPr>
          </a:p>
          <a:p>
            <a:pPr indent="457200">
              <a:lnSpc>
                <a:spcPct val="150000"/>
              </a:lnSpc>
              <a:spcAft>
                <a:spcPts val="600"/>
              </a:spcAft>
            </a:pPr>
            <a:r>
              <a:rPr lang="en-US" altLang="zh-CN" dirty="0">
                <a:latin typeface="+mn-ea"/>
              </a:rPr>
              <a:t>4</a:t>
            </a:r>
            <a:r>
              <a:rPr lang="zh-CN" altLang="zh-CN" dirty="0">
                <a:latin typeface="+mn-ea"/>
              </a:rPr>
              <a:t>）判断三极管的类型（</a:t>
            </a:r>
            <a:r>
              <a:rPr lang="en-US" altLang="zh-CN" dirty="0">
                <a:latin typeface="+mn-ea"/>
              </a:rPr>
              <a:t>PNP </a:t>
            </a:r>
            <a:r>
              <a:rPr lang="zh-CN" altLang="zh-CN" dirty="0">
                <a:latin typeface="+mn-ea"/>
              </a:rPr>
              <a:t>或者</a:t>
            </a:r>
            <a:r>
              <a:rPr lang="en-US" altLang="zh-CN" dirty="0">
                <a:latin typeface="+mn-ea"/>
              </a:rPr>
              <a:t>NPN</a:t>
            </a:r>
            <a:r>
              <a:rPr lang="zh-CN" altLang="zh-CN" dirty="0">
                <a:latin typeface="+mn-ea"/>
              </a:rPr>
              <a:t>）</a:t>
            </a:r>
          </a:p>
          <a:p>
            <a:pPr indent="457200">
              <a:lnSpc>
                <a:spcPct val="150000"/>
              </a:lnSpc>
              <a:spcAft>
                <a:spcPts val="600"/>
              </a:spcAft>
            </a:pPr>
            <a:r>
              <a:rPr lang="en-US" altLang="zh-CN" dirty="0">
                <a:latin typeface="+mn-ea"/>
              </a:rPr>
              <a:t>5</a:t>
            </a:r>
            <a:r>
              <a:rPr lang="zh-CN" altLang="zh-CN" dirty="0">
                <a:latin typeface="+mn-ea"/>
              </a:rPr>
              <a:t>）转盘打在</a:t>
            </a:r>
            <a:r>
              <a:rPr lang="en-US" altLang="zh-CN" dirty="0" err="1">
                <a:latin typeface="+mn-ea"/>
              </a:rPr>
              <a:t>hFE</a:t>
            </a:r>
            <a:r>
              <a:rPr lang="zh-CN" altLang="zh-CN" dirty="0">
                <a:latin typeface="+mn-ea"/>
              </a:rPr>
              <a:t>档</a:t>
            </a:r>
          </a:p>
          <a:p>
            <a:pPr indent="457200">
              <a:lnSpc>
                <a:spcPct val="150000"/>
              </a:lnSpc>
              <a:spcAft>
                <a:spcPts val="600"/>
              </a:spcAft>
            </a:pPr>
            <a:r>
              <a:rPr lang="en-US" altLang="zh-CN" dirty="0">
                <a:latin typeface="+mn-ea"/>
              </a:rPr>
              <a:t>6</a:t>
            </a:r>
            <a:r>
              <a:rPr lang="zh-CN" altLang="zh-CN" dirty="0">
                <a:latin typeface="+mn-ea"/>
              </a:rPr>
              <a:t>）根据类型插入</a:t>
            </a:r>
            <a:r>
              <a:rPr lang="en-US" altLang="zh-CN" dirty="0">
                <a:latin typeface="+mn-ea"/>
              </a:rPr>
              <a:t>PNP</a:t>
            </a:r>
            <a:r>
              <a:rPr lang="zh-CN" altLang="zh-CN" dirty="0">
                <a:latin typeface="+mn-ea"/>
              </a:rPr>
              <a:t>或</a:t>
            </a:r>
            <a:r>
              <a:rPr lang="en-US" altLang="zh-CN" dirty="0">
                <a:latin typeface="+mn-ea"/>
              </a:rPr>
              <a:t>NPN</a:t>
            </a:r>
            <a:r>
              <a:rPr lang="zh-CN" altLang="zh-CN" dirty="0">
                <a:latin typeface="+mn-ea"/>
              </a:rPr>
              <a:t>插孔测</a:t>
            </a:r>
            <a:r>
              <a:rPr lang="en-US" altLang="zh-CN" dirty="0">
                <a:latin typeface="+mn-ea"/>
              </a:rPr>
              <a:t>β</a:t>
            </a:r>
            <a:endParaRPr lang="zh-CN" altLang="zh-CN" dirty="0">
              <a:latin typeface="+mn-ea"/>
            </a:endParaRPr>
          </a:p>
          <a:p>
            <a:pPr indent="457200">
              <a:lnSpc>
                <a:spcPct val="150000"/>
              </a:lnSpc>
              <a:spcAft>
                <a:spcPts val="600"/>
              </a:spcAft>
            </a:pPr>
            <a:r>
              <a:rPr lang="en-US" altLang="zh-CN" dirty="0">
                <a:latin typeface="+mn-ea"/>
              </a:rPr>
              <a:t>7</a:t>
            </a:r>
            <a:r>
              <a:rPr lang="zh-CN" altLang="zh-CN" dirty="0">
                <a:latin typeface="+mn-ea"/>
              </a:rPr>
              <a:t>）读出显示屏中</a:t>
            </a:r>
            <a:r>
              <a:rPr lang="en-US" altLang="zh-CN" dirty="0">
                <a:latin typeface="+mn-ea"/>
              </a:rPr>
              <a:t>β</a:t>
            </a:r>
            <a:r>
              <a:rPr lang="zh-CN" altLang="zh-CN" dirty="0">
                <a:latin typeface="+mn-ea"/>
              </a:rPr>
              <a:t>值</a:t>
            </a:r>
          </a:p>
          <a:p>
            <a:pPr indent="457200">
              <a:lnSpc>
                <a:spcPct val="150000"/>
              </a:lnSpc>
              <a:spcAft>
                <a:spcPts val="600"/>
              </a:spcAft>
            </a:pPr>
            <a:r>
              <a:rPr lang="zh-CN" altLang="zh-CN" dirty="0">
                <a:latin typeface="+mn-ea"/>
              </a:rPr>
              <a:t>三极管测量如图</a:t>
            </a:r>
            <a:r>
              <a:rPr lang="en-US" altLang="zh-CN" dirty="0">
                <a:latin typeface="+mn-ea"/>
              </a:rPr>
              <a:t>2-2-58</a:t>
            </a:r>
            <a:r>
              <a:rPr lang="zh-CN" altLang="zh-CN" dirty="0">
                <a:latin typeface="+mn-ea"/>
              </a:rPr>
              <a:t>所示。</a:t>
            </a:r>
          </a:p>
        </p:txBody>
      </p:sp>
      <p:pic>
        <p:nvPicPr>
          <p:cNvPr id="12" name="图片 1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4658" y="3180353"/>
            <a:ext cx="571500" cy="346618"/>
          </a:xfrm>
          <a:prstGeom prst="rect">
            <a:avLst/>
          </a:prstGeom>
          <a:noFill/>
        </p:spPr>
      </p:pic>
      <p:pic>
        <p:nvPicPr>
          <p:cNvPr id="13" name="图片 12" descr="C:\Users\407_5\AppData\Roaming\Tencent\Users\532440458\QQ\WinTemp\RichOle\JT4NYMRLC`]U_}OSIK}FASP.png"/>
          <p:cNvPicPr/>
          <p:nvPr/>
        </p:nvPicPr>
        <p:blipFill>
          <a:blip r:embed="rId4">
            <a:extLst>
              <a:ext uri="{28A0092B-C50C-407E-A947-70E740481C1C}">
                <a14:useLocalDpi xmlns:a14="http://schemas.microsoft.com/office/drawing/2010/main" val="0"/>
              </a:ext>
            </a:extLst>
          </a:blip>
          <a:srcRect/>
          <a:stretch>
            <a:fillRect/>
          </a:stretch>
        </p:blipFill>
        <p:spPr bwMode="auto">
          <a:xfrm>
            <a:off x="6660517" y="2003833"/>
            <a:ext cx="4056560" cy="3708627"/>
          </a:xfrm>
          <a:prstGeom prst="rect">
            <a:avLst/>
          </a:prstGeom>
          <a:noFill/>
          <a:ln>
            <a:noFill/>
          </a:ln>
        </p:spPr>
      </p:pic>
      <p:sp>
        <p:nvSpPr>
          <p:cNvPr id="3" name="矩形 2"/>
          <p:cNvSpPr/>
          <p:nvPr/>
        </p:nvSpPr>
        <p:spPr>
          <a:xfrm>
            <a:off x="7500010" y="5973325"/>
            <a:ext cx="2377574" cy="369332"/>
          </a:xfrm>
          <a:prstGeom prst="rect">
            <a:avLst/>
          </a:prstGeom>
        </p:spPr>
        <p:txBody>
          <a:bodyPr wrap="none">
            <a:spAutoFit/>
          </a:bodyPr>
          <a:lstStyle/>
          <a:p>
            <a:r>
              <a:rPr lang="zh-CN" altLang="zh-CN" dirty="0"/>
              <a:t>图</a:t>
            </a:r>
            <a:r>
              <a:rPr lang="en-US" altLang="zh-CN" dirty="0"/>
              <a:t>2-2-58 </a:t>
            </a:r>
            <a:r>
              <a:rPr lang="zh-CN" altLang="zh-CN" dirty="0"/>
              <a:t>测量三极管</a:t>
            </a:r>
          </a:p>
        </p:txBody>
      </p:sp>
    </p:spTree>
    <p:extLst>
      <p:ext uri="{BB962C8B-B14F-4D97-AF65-F5344CB8AC3E}">
        <p14:creationId xmlns:p14="http://schemas.microsoft.com/office/powerpoint/2010/main" val="9837178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 xmlns:a16="http://schemas.microsoft.com/office/drawing/2014/main"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矩形: 剪去对角 1">
            <a:extLst>
              <a:ext uri="{FF2B5EF4-FFF2-40B4-BE49-F238E27FC236}">
                <a16:creationId xmlns="" xmlns:a16="http://schemas.microsoft.com/office/drawing/2014/main" id="{2D966BEC-AA77-4BC3-9A76-7AC115470CF6}"/>
              </a:ext>
            </a:extLst>
          </p:cNvPr>
          <p:cNvSpPr/>
          <p:nvPr/>
        </p:nvSpPr>
        <p:spPr>
          <a:xfrm>
            <a:off x="915375" y="1076325"/>
            <a:ext cx="3845311" cy="438150"/>
          </a:xfrm>
          <a:prstGeom prst="snip2DiagRect">
            <a:avLst>
              <a:gd name="adj1" fmla="val 50000"/>
              <a:gd name="adj2"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solidFill>
                <a:latin typeface="微软雅黑" pitchFamily="34" charset="-122"/>
                <a:ea typeface="微软雅黑" pitchFamily="34" charset="-122"/>
              </a:rPr>
              <a:t>1</a:t>
            </a:r>
            <a:r>
              <a:rPr lang="zh-CN" altLang="en-US" b="1" dirty="0" smtClean="0">
                <a:solidFill>
                  <a:schemeClr val="bg1"/>
                </a:solidFill>
                <a:latin typeface="微软雅黑" pitchFamily="34" charset="-122"/>
                <a:ea typeface="微软雅黑" pitchFamily="34" charset="-122"/>
              </a:rPr>
              <a:t>、数字万用表的原件测量方法</a:t>
            </a:r>
            <a:endParaRPr lang="zh-CN" altLang="en-US" b="1" dirty="0">
              <a:solidFill>
                <a:schemeClr val="bg1"/>
              </a:solidFill>
              <a:latin typeface="微软雅黑" pitchFamily="34" charset="-122"/>
              <a:ea typeface="微软雅黑" pitchFamily="34" charset="-122"/>
            </a:endParaRPr>
          </a:p>
        </p:txBody>
      </p:sp>
      <p:cxnSp>
        <p:nvCxnSpPr>
          <p:cNvPr id="47" name="直接连接符 46">
            <a:extLst>
              <a:ext uri="{FF2B5EF4-FFF2-40B4-BE49-F238E27FC236}">
                <a16:creationId xmlns="" xmlns:a16="http://schemas.microsoft.com/office/drawing/2014/main" id="{36FAB3D4-22F4-4FAB-8759-B7590329ECCD}"/>
              </a:ext>
            </a:extLst>
          </p:cNvPr>
          <p:cNvCxnSpPr/>
          <p:nvPr/>
        </p:nvCxnSpPr>
        <p:spPr>
          <a:xfrm>
            <a:off x="4934857" y="1276350"/>
            <a:ext cx="6599918" cy="0"/>
          </a:xfrm>
          <a:prstGeom prst="line">
            <a:avLst/>
          </a:prstGeom>
          <a:ln w="12700">
            <a:solidFill>
              <a:schemeClr val="accent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矩形: 对角圆角 2">
            <a:extLst>
              <a:ext uri="{FF2B5EF4-FFF2-40B4-BE49-F238E27FC236}">
                <a16:creationId xmlns="" xmlns:a16="http://schemas.microsoft.com/office/drawing/2014/main"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0" name="矩形: 对角圆角 4">
            <a:extLst>
              <a:ext uri="{FF2B5EF4-FFF2-40B4-BE49-F238E27FC236}">
                <a16:creationId xmlns="" xmlns:a16="http://schemas.microsoft.com/office/drawing/2014/main"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51" name="矩形: 对角圆角 5">
            <a:extLst>
              <a:ext uri="{FF2B5EF4-FFF2-40B4-BE49-F238E27FC236}">
                <a16:creationId xmlns="" xmlns:a16="http://schemas.microsoft.com/office/drawing/2014/main"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52" name="矩形: 对角圆角 6">
            <a:extLst>
              <a:ext uri="{FF2B5EF4-FFF2-40B4-BE49-F238E27FC236}">
                <a16:creationId xmlns="" xmlns:a16="http://schemas.microsoft.com/office/drawing/2014/main" id="{D93EF659-CA10-488D-81D5-1BA47AC6891C}"/>
              </a:ext>
            </a:extLst>
          </p:cNvPr>
          <p:cNvSpPr/>
          <p:nvPr/>
        </p:nvSpPr>
        <p:spPr>
          <a:xfrm>
            <a:off x="10982039" y="147617"/>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smtClean="0">
                <a:solidFill>
                  <a:schemeClr val="accent2">
                    <a:lumMod val="75000"/>
                  </a:schemeClr>
                </a:solidFill>
                <a:latin typeface="微软雅黑" panose="020B0503020204020204" pitchFamily="34" charset="-122"/>
                <a:ea typeface="微软雅黑" panose="020B0503020204020204" pitchFamily="34" charset="-122"/>
              </a:rPr>
              <a:t>自主学习</a:t>
            </a:r>
            <a:endParaRPr lang="zh-CN" altLang="en-US" sz="12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3" name="矩形: 对角圆角 7">
            <a:extLst>
              <a:ext uri="{FF2B5EF4-FFF2-40B4-BE49-F238E27FC236}">
                <a16:creationId xmlns="" xmlns:a16="http://schemas.microsoft.com/office/drawing/2014/main"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54" name="矩形: 对角圆角 8">
            <a:extLst>
              <a:ext uri="{FF2B5EF4-FFF2-40B4-BE49-F238E27FC236}">
                <a16:creationId xmlns="" xmlns:a16="http://schemas.microsoft.com/office/drawing/2014/main" id="{0E30B6CF-43F2-4614-A777-00A3CFCAA957}"/>
              </a:ext>
            </a:extLst>
          </p:cNvPr>
          <p:cNvSpPr/>
          <p:nvPr/>
        </p:nvSpPr>
        <p:spPr>
          <a:xfrm>
            <a:off x="9004964" y="168059"/>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实践技能</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702934" y="1756512"/>
            <a:ext cx="10315743" cy="4062651"/>
          </a:xfrm>
          <a:prstGeom prst="rect">
            <a:avLst/>
          </a:prstGeom>
        </p:spPr>
        <p:txBody>
          <a:bodyPr wrap="square">
            <a:spAutoFit/>
          </a:bodyPr>
          <a:lstStyle/>
          <a:p>
            <a:pPr indent="457200">
              <a:lnSpc>
                <a:spcPct val="150000"/>
              </a:lnSpc>
              <a:spcAft>
                <a:spcPts val="600"/>
              </a:spcAft>
            </a:pPr>
            <a:r>
              <a:rPr lang="en-US" altLang="zh-CN" b="1" dirty="0">
                <a:latin typeface="+mn-ea"/>
              </a:rPr>
              <a:t>1.4</a:t>
            </a:r>
            <a:r>
              <a:rPr lang="zh-CN" altLang="zh-CN" b="1" dirty="0">
                <a:latin typeface="+mn-ea"/>
              </a:rPr>
              <a:t>三极管的测量</a:t>
            </a:r>
          </a:p>
          <a:p>
            <a:pPr indent="457200">
              <a:lnSpc>
                <a:spcPct val="150000"/>
              </a:lnSpc>
              <a:spcAft>
                <a:spcPts val="600"/>
              </a:spcAft>
            </a:pPr>
            <a:r>
              <a:rPr lang="zh-CN" altLang="zh-CN" dirty="0" smtClean="0">
                <a:latin typeface="+mn-ea"/>
              </a:rPr>
              <a:t>（</a:t>
            </a:r>
            <a:r>
              <a:rPr lang="en-US" altLang="zh-CN" dirty="0">
                <a:latin typeface="+mn-ea"/>
              </a:rPr>
              <a:t>2</a:t>
            </a:r>
            <a:r>
              <a:rPr lang="zh-CN" altLang="zh-CN" dirty="0">
                <a:latin typeface="+mn-ea"/>
              </a:rPr>
              <a:t>）注意</a:t>
            </a:r>
          </a:p>
          <a:p>
            <a:pPr indent="457200">
              <a:lnSpc>
                <a:spcPct val="150000"/>
              </a:lnSpc>
              <a:spcAft>
                <a:spcPts val="600"/>
              </a:spcAft>
            </a:pPr>
            <a:r>
              <a:rPr lang="en-US" altLang="zh-CN" dirty="0">
                <a:latin typeface="+mn-ea"/>
              </a:rPr>
              <a:t>1</a:t>
            </a:r>
            <a:r>
              <a:rPr lang="zh-CN" altLang="zh-CN" dirty="0">
                <a:latin typeface="+mn-ea"/>
              </a:rPr>
              <a:t>）</a:t>
            </a:r>
            <a:r>
              <a:rPr lang="en-US" altLang="zh-CN" dirty="0">
                <a:latin typeface="+mn-ea"/>
              </a:rPr>
              <a:t>e</a:t>
            </a:r>
            <a:r>
              <a:rPr lang="zh-CN" altLang="zh-CN" dirty="0">
                <a:latin typeface="+mn-ea"/>
              </a:rPr>
              <a:t>、</a:t>
            </a:r>
            <a:r>
              <a:rPr lang="en-US" altLang="zh-CN" dirty="0">
                <a:latin typeface="+mn-ea"/>
              </a:rPr>
              <a:t>b</a:t>
            </a:r>
            <a:r>
              <a:rPr lang="zh-CN" altLang="zh-CN" dirty="0">
                <a:latin typeface="+mn-ea"/>
              </a:rPr>
              <a:t>、</a:t>
            </a:r>
            <a:r>
              <a:rPr lang="en-US" altLang="zh-CN" dirty="0">
                <a:latin typeface="+mn-ea"/>
              </a:rPr>
              <a:t>c</a:t>
            </a:r>
            <a:r>
              <a:rPr lang="zh-CN" altLang="zh-CN" dirty="0">
                <a:latin typeface="+mn-ea"/>
              </a:rPr>
              <a:t>管脚的判定：表笔插位同上；其原理同二极管。先假定</a:t>
            </a:r>
            <a:r>
              <a:rPr lang="en-US" altLang="zh-CN" dirty="0">
                <a:latin typeface="+mn-ea"/>
              </a:rPr>
              <a:t>A</a:t>
            </a:r>
            <a:r>
              <a:rPr lang="zh-CN" altLang="zh-CN" dirty="0">
                <a:latin typeface="+mn-ea"/>
              </a:rPr>
              <a:t>脚为基极，用黑表笔与该脚相接，红表笔与其他两脚分别接触其他两脚；若两次读数均为</a:t>
            </a:r>
            <a:r>
              <a:rPr lang="en-US" altLang="zh-CN" dirty="0">
                <a:latin typeface="+mn-ea"/>
              </a:rPr>
              <a:t>0.7V</a:t>
            </a:r>
            <a:r>
              <a:rPr lang="zh-CN" altLang="zh-CN" dirty="0">
                <a:latin typeface="+mn-ea"/>
              </a:rPr>
              <a:t>左右，然后再用红 笔接</a:t>
            </a:r>
            <a:r>
              <a:rPr lang="en-US" altLang="zh-CN" dirty="0">
                <a:latin typeface="+mn-ea"/>
              </a:rPr>
              <a:t>A</a:t>
            </a:r>
            <a:r>
              <a:rPr lang="zh-CN" altLang="zh-CN" dirty="0">
                <a:latin typeface="+mn-ea"/>
              </a:rPr>
              <a:t>脚，黑笔接触其他两脚，若均显示</a:t>
            </a:r>
            <a:r>
              <a:rPr lang="en-US" altLang="zh-CN" dirty="0">
                <a:latin typeface="+mn-ea"/>
              </a:rPr>
              <a:t>“1”</a:t>
            </a:r>
            <a:r>
              <a:rPr lang="zh-CN" altLang="zh-CN" dirty="0">
                <a:latin typeface="+mn-ea"/>
              </a:rPr>
              <a:t>，则</a:t>
            </a:r>
            <a:r>
              <a:rPr lang="en-US" altLang="zh-CN" dirty="0">
                <a:latin typeface="+mn-ea"/>
              </a:rPr>
              <a:t>A</a:t>
            </a:r>
            <a:r>
              <a:rPr lang="zh-CN" altLang="zh-CN" dirty="0">
                <a:latin typeface="+mn-ea"/>
              </a:rPr>
              <a:t>脚为基极，否则需要重新测量，且此管为</a:t>
            </a:r>
            <a:r>
              <a:rPr lang="en-US" altLang="zh-CN" dirty="0">
                <a:latin typeface="+mn-ea"/>
              </a:rPr>
              <a:t>PNP</a:t>
            </a:r>
            <a:r>
              <a:rPr lang="zh-CN" altLang="zh-CN" dirty="0">
                <a:latin typeface="+mn-ea"/>
              </a:rPr>
              <a:t>管。</a:t>
            </a:r>
          </a:p>
          <a:p>
            <a:pPr indent="457200">
              <a:lnSpc>
                <a:spcPct val="150000"/>
              </a:lnSpc>
              <a:spcAft>
                <a:spcPts val="600"/>
              </a:spcAft>
            </a:pPr>
            <a:r>
              <a:rPr lang="en-US" altLang="zh-CN" dirty="0">
                <a:latin typeface="+mn-ea"/>
              </a:rPr>
              <a:t>2</a:t>
            </a:r>
            <a:r>
              <a:rPr lang="zh-CN" altLang="zh-CN" dirty="0">
                <a:latin typeface="+mn-ea"/>
              </a:rPr>
              <a:t>）那么集电极和发射极如何判断呢？我们可以利用</a:t>
            </a:r>
            <a:r>
              <a:rPr lang="en-US" altLang="zh-CN" dirty="0">
                <a:latin typeface="+mn-ea"/>
              </a:rPr>
              <a:t>“HFE”</a:t>
            </a:r>
            <a:r>
              <a:rPr lang="zh-CN" altLang="zh-CN" dirty="0">
                <a:latin typeface="+mn-ea"/>
              </a:rPr>
              <a:t>档来判断：先将档位打到</a:t>
            </a:r>
            <a:r>
              <a:rPr lang="en-US" altLang="zh-CN" dirty="0">
                <a:latin typeface="+mn-ea"/>
              </a:rPr>
              <a:t>“HFE”</a:t>
            </a:r>
            <a:r>
              <a:rPr lang="zh-CN" altLang="zh-CN" dirty="0">
                <a:latin typeface="+mn-ea"/>
              </a:rPr>
              <a:t>档，可以看到档位旁有一排小插孔，分为</a:t>
            </a:r>
            <a:r>
              <a:rPr lang="en-US" altLang="zh-CN" dirty="0">
                <a:latin typeface="+mn-ea"/>
              </a:rPr>
              <a:t>PNP</a:t>
            </a:r>
            <a:r>
              <a:rPr lang="zh-CN" altLang="zh-CN" dirty="0">
                <a:latin typeface="+mn-ea"/>
              </a:rPr>
              <a:t>和</a:t>
            </a:r>
            <a:r>
              <a:rPr lang="en-US" altLang="zh-CN" dirty="0">
                <a:latin typeface="+mn-ea"/>
              </a:rPr>
              <a:t>NPN</a:t>
            </a:r>
            <a:r>
              <a:rPr lang="zh-CN" altLang="zh-CN" dirty="0">
                <a:latin typeface="+mn-ea"/>
              </a:rPr>
              <a:t>管的测 量。前面已经判断出管型，将基极插入对应管型</a:t>
            </a:r>
            <a:r>
              <a:rPr lang="en-US" altLang="zh-CN" dirty="0">
                <a:latin typeface="+mn-ea"/>
              </a:rPr>
              <a:t>“b”</a:t>
            </a:r>
            <a:r>
              <a:rPr lang="zh-CN" altLang="zh-CN" dirty="0">
                <a:latin typeface="+mn-ea"/>
              </a:rPr>
              <a:t>孔，其余两脚分别插入</a:t>
            </a:r>
            <a:r>
              <a:rPr lang="en-US" altLang="zh-CN" dirty="0">
                <a:latin typeface="+mn-ea"/>
              </a:rPr>
              <a:t>“c”</a:t>
            </a:r>
            <a:r>
              <a:rPr lang="zh-CN" altLang="zh-CN" dirty="0">
                <a:latin typeface="+mn-ea"/>
              </a:rPr>
              <a:t>，</a:t>
            </a:r>
            <a:r>
              <a:rPr lang="en-US" altLang="zh-CN" dirty="0">
                <a:latin typeface="+mn-ea"/>
              </a:rPr>
              <a:t>“e”</a:t>
            </a:r>
            <a:r>
              <a:rPr lang="zh-CN" altLang="zh-CN" dirty="0">
                <a:latin typeface="+mn-ea"/>
              </a:rPr>
              <a:t>孔，此时可以读取数值，即</a:t>
            </a:r>
            <a:r>
              <a:rPr lang="en-US" altLang="zh-CN" dirty="0">
                <a:latin typeface="+mn-ea"/>
              </a:rPr>
              <a:t>β</a:t>
            </a:r>
            <a:r>
              <a:rPr lang="zh-CN" altLang="zh-CN" dirty="0">
                <a:latin typeface="+mn-ea"/>
              </a:rPr>
              <a:t>值；再固定基极，其余两脚对调； 比较两次读数，读数较大的管脚位置与表面</a:t>
            </a:r>
            <a:r>
              <a:rPr lang="en-US" altLang="zh-CN" dirty="0">
                <a:latin typeface="+mn-ea"/>
              </a:rPr>
              <a:t>“c”</a:t>
            </a:r>
            <a:r>
              <a:rPr lang="zh-CN" altLang="zh-CN" dirty="0">
                <a:latin typeface="+mn-ea"/>
              </a:rPr>
              <a:t>，</a:t>
            </a:r>
            <a:r>
              <a:rPr lang="en-US" altLang="zh-CN" dirty="0">
                <a:latin typeface="+mn-ea"/>
              </a:rPr>
              <a:t>“e”</a:t>
            </a:r>
            <a:r>
              <a:rPr lang="zh-CN" altLang="zh-CN" dirty="0">
                <a:latin typeface="+mn-ea"/>
              </a:rPr>
              <a:t>相对应。</a:t>
            </a:r>
          </a:p>
        </p:txBody>
      </p:sp>
    </p:spTree>
    <p:extLst>
      <p:ext uri="{BB962C8B-B14F-4D97-AF65-F5344CB8AC3E}">
        <p14:creationId xmlns:p14="http://schemas.microsoft.com/office/powerpoint/2010/main" val="9837178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xmlns="" id="{C9BD5BB2-9B11-4049-B844-F373723A1E92}"/>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3">
            <a:extLst>
              <a:ext uri="{FF2B5EF4-FFF2-40B4-BE49-F238E27FC236}">
                <a16:creationId xmlns:a16="http://schemas.microsoft.com/office/drawing/2014/main" xmlns="" id="{92E74F4C-CB8E-4B2E-BBF3-968C12FABE28}"/>
              </a:ext>
            </a:extLst>
          </p:cNvPr>
          <p:cNvSpPr txBox="1"/>
          <p:nvPr/>
        </p:nvSpPr>
        <p:spPr>
          <a:xfrm>
            <a:off x="3887703" y="2526612"/>
            <a:ext cx="4416594" cy="1015663"/>
          </a:xfrm>
          <a:prstGeom prst="rect">
            <a:avLst/>
          </a:prstGeom>
          <a:noFill/>
        </p:spPr>
        <p:txBody>
          <a:bodyPr wrap="none" rtlCol="0">
            <a:spAutoFit/>
          </a:bodyPr>
          <a:lstStyle/>
          <a:p>
            <a:r>
              <a:rPr lang="zh-CN" altLang="en-US" sz="60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rPr>
              <a:t>谢谢观看！</a:t>
            </a:r>
            <a:endParaRPr lang="zh-CN" altLang="en-US" sz="6600" b="1" spc="600" dirty="0">
              <a:blipFill dpi="0" rotWithShape="1">
                <a:blip r:embed="rId5"/>
                <a:srcRect/>
                <a:stretch>
                  <a:fillRect/>
                </a:stretch>
              </a:blipFill>
              <a:effectLst>
                <a:glow rad="127000">
                  <a:schemeClr val="bg1"/>
                </a:glow>
                <a:outerShdw dist="25400" dir="5400000" algn="ctr" rotWithShape="0">
                  <a:schemeClr val="tx1"/>
                </a:outerShdw>
              </a:effectLst>
              <a:latin typeface="微软雅黑" panose="020B0503020204020204" pitchFamily="34" charset="-122"/>
              <a:ea typeface="微软雅黑" panose="020B0503020204020204" pitchFamily="34" charset="-122"/>
              <a:cs typeface="Arial Unicode MS" pitchFamily="34" charset="-122"/>
            </a:endParaRPr>
          </a:p>
        </p:txBody>
      </p:sp>
      <p:sp>
        <p:nvSpPr>
          <p:cNvPr id="6" name="矩形 5">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8616724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923330"/>
          </a:xfrm>
          <a:prstGeom prst="rect">
            <a:avLst/>
          </a:prstGeom>
        </p:spPr>
        <p:txBody>
          <a:bodyPr wrap="square">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学习要求</a:t>
            </a:r>
          </a:p>
        </p:txBody>
      </p:sp>
      <p:grpSp>
        <p:nvGrpSpPr>
          <p:cNvPr id="12" name="Group 15">
            <a:extLst>
              <a:ext uri="{FF2B5EF4-FFF2-40B4-BE49-F238E27FC236}">
                <a16:creationId xmlns:a16="http://schemas.microsoft.com/office/drawing/2014/main" xmlns="" id="{B083F001-CD8E-48EF-B3FD-3D6AFEF02F64}"/>
              </a:ext>
            </a:extLst>
          </p:cNvPr>
          <p:cNvGrpSpPr/>
          <p:nvPr/>
        </p:nvGrpSpPr>
        <p:grpSpPr>
          <a:xfrm>
            <a:off x="3933825" y="2596089"/>
            <a:ext cx="1114425" cy="1114425"/>
            <a:chOff x="1924050" y="2615139"/>
            <a:chExt cx="1114425" cy="1114425"/>
          </a:xfrm>
        </p:grpSpPr>
        <p:sp>
          <p:nvSpPr>
            <p:cNvPr id="13" name="椭圆 12">
              <a:extLst>
                <a:ext uri="{FF2B5EF4-FFF2-40B4-BE49-F238E27FC236}">
                  <a16:creationId xmlns:a16="http://schemas.microsoft.com/office/drawing/2014/main" xmlns="" id="{8485A0AD-ECE7-458E-8B69-9C48EC8F0EA2}"/>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6CFF8FF5-BDB5-47C3-AA01-564C75B48EA9}"/>
                </a:ext>
              </a:extLst>
            </p:cNvPr>
            <p:cNvSpPr>
              <a:spLocks noChangeAspect="1"/>
            </p:cNvSpPr>
            <p:nvPr/>
          </p:nvSpPr>
          <p:spPr bwMode="auto">
            <a:xfrm>
              <a:off x="2195469" y="2933108"/>
              <a:ext cx="609685" cy="51658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Tree>
    <p:custDataLst>
      <p:tags r:id="rId1"/>
    </p:custDataLst>
    <p:extLst>
      <p:ext uri="{BB962C8B-B14F-4D97-AF65-F5344CB8AC3E}">
        <p14:creationId xmlns:p14="http://schemas.microsoft.com/office/powerpoint/2010/main" val="2510695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grpSp>
        <p:nvGrpSpPr>
          <p:cNvPr id="11" name="组合 1">
            <a:extLst>
              <a:ext uri="{FF2B5EF4-FFF2-40B4-BE49-F238E27FC236}">
                <a16:creationId xmlns:a16="http://schemas.microsoft.com/office/drawing/2014/main" xmlns="" id="{0BFB10AC-7DC4-43FD-81DF-2F18F1F6EBE1}"/>
              </a:ext>
            </a:extLst>
          </p:cNvPr>
          <p:cNvGrpSpPr>
            <a:grpSpLocks/>
          </p:cNvGrpSpPr>
          <p:nvPr/>
        </p:nvGrpSpPr>
        <p:grpSpPr bwMode="auto">
          <a:xfrm>
            <a:off x="1325563" y="1713896"/>
            <a:ext cx="5743575" cy="1277351"/>
            <a:chOff x="859536" y="1549889"/>
            <a:chExt cx="5742745" cy="1276338"/>
          </a:xfrm>
        </p:grpSpPr>
        <p:sp>
          <p:nvSpPr>
            <p:cNvPr id="12" name="Title 1">
              <a:extLst>
                <a:ext uri="{FF2B5EF4-FFF2-40B4-BE49-F238E27FC236}">
                  <a16:creationId xmlns:a16="http://schemas.microsoft.com/office/drawing/2014/main" xmlns="" id="{B5DEE818-8089-428B-A86A-5B32DF4336BA}"/>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13" name="组合 3">
              <a:extLst>
                <a:ext uri="{FF2B5EF4-FFF2-40B4-BE49-F238E27FC236}">
                  <a16:creationId xmlns:a16="http://schemas.microsoft.com/office/drawing/2014/main" xmlns="" id="{4055C7EF-CAE4-4541-9002-0D1D4F7FB558}"/>
                </a:ext>
              </a:extLst>
            </p:cNvPr>
            <p:cNvGrpSpPr>
              <a:grpSpLocks/>
            </p:cNvGrpSpPr>
            <p:nvPr/>
          </p:nvGrpSpPr>
          <p:grpSpPr bwMode="auto">
            <a:xfrm>
              <a:off x="859536" y="1874121"/>
              <a:ext cx="676180" cy="676180"/>
              <a:chOff x="1218882" y="1600676"/>
              <a:chExt cx="406294" cy="406294"/>
            </a:xfrm>
          </p:grpSpPr>
          <p:sp>
            <p:nvSpPr>
              <p:cNvPr id="16" name="Freeform 16">
                <a:extLst>
                  <a:ext uri="{FF2B5EF4-FFF2-40B4-BE49-F238E27FC236}">
                    <a16:creationId xmlns:a16="http://schemas.microsoft.com/office/drawing/2014/main" xmlns="" id="{1E86E7F9-CFA0-4203-BEB7-C95A419C32A8}"/>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7" name="AutoShape 14">
                <a:extLst>
                  <a:ext uri="{FF2B5EF4-FFF2-40B4-BE49-F238E27FC236}">
                    <a16:creationId xmlns:a16="http://schemas.microsoft.com/office/drawing/2014/main" xmlns="" id="{3E1BDA4C-C3CC-4886-BE13-310803CB6EC6}"/>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18" name="Oval 13">
                <a:extLst>
                  <a:ext uri="{FF2B5EF4-FFF2-40B4-BE49-F238E27FC236}">
                    <a16:creationId xmlns:a16="http://schemas.microsoft.com/office/drawing/2014/main" xmlns="" id="{8E2A3665-04D3-4D6F-B212-A0D965C6E2B2}"/>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14" name="矩形 4">
              <a:extLst>
                <a:ext uri="{FF2B5EF4-FFF2-40B4-BE49-F238E27FC236}">
                  <a16:creationId xmlns:a16="http://schemas.microsoft.com/office/drawing/2014/main" xmlns="" id="{D23570F2-18DD-4019-BEF9-9BFEA0206BB7}"/>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理论要求</a:t>
              </a:r>
              <a:endParaRPr lang="zh-CN" altLang="en-US" sz="2000" b="1" dirty="0">
                <a:solidFill>
                  <a:schemeClr val="accent2">
                    <a:lumMod val="75000"/>
                  </a:schemeClr>
                </a:solidFill>
              </a:endParaRPr>
            </a:p>
          </p:txBody>
        </p:sp>
        <p:sp>
          <p:nvSpPr>
            <p:cNvPr id="15" name="TextBox 11">
              <a:extLst>
                <a:ext uri="{FF2B5EF4-FFF2-40B4-BE49-F238E27FC236}">
                  <a16:creationId xmlns:a16="http://schemas.microsoft.com/office/drawing/2014/main" xmlns="" id="{07554EEA-2A3B-48CC-BFCD-089553AA5C34}"/>
                </a:ext>
              </a:extLst>
            </p:cNvPr>
            <p:cNvSpPr txBox="1">
              <a:spLocks noChangeArrowheads="1"/>
            </p:cNvSpPr>
            <p:nvPr/>
          </p:nvSpPr>
          <p:spPr bwMode="auto">
            <a:xfrm>
              <a:off x="1722447" y="2088149"/>
              <a:ext cx="3773097" cy="73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dirty="0" smtClean="0">
                  <a:solidFill>
                    <a:srgbClr val="000000"/>
                  </a:solidFill>
                  <a:latin typeface="微软雅黑" pitchFamily="34" charset="-122"/>
                  <a:ea typeface="微软雅黑" pitchFamily="34" charset="-122"/>
                </a:rPr>
                <a:t>1.</a:t>
              </a:r>
              <a:r>
                <a:rPr lang="zh-CN" altLang="en-US" sz="1400" dirty="0" smtClean="0">
                  <a:solidFill>
                    <a:srgbClr val="000000"/>
                  </a:solidFill>
                  <a:latin typeface="微软雅黑" pitchFamily="34" charset="-122"/>
                  <a:ea typeface="微软雅黑" pitchFamily="34" charset="-122"/>
                </a:rPr>
                <a:t> 电工</a:t>
              </a:r>
              <a:r>
                <a:rPr lang="zh-CN" altLang="en-US" sz="1400" dirty="0">
                  <a:solidFill>
                    <a:srgbClr val="000000"/>
                  </a:solidFill>
                  <a:latin typeface="微软雅黑" pitchFamily="34" charset="-122"/>
                  <a:ea typeface="微软雅黑" pitchFamily="34" charset="-122"/>
                </a:rPr>
                <a:t>常用量具</a:t>
              </a:r>
              <a:endParaRPr lang="en-US" altLang="zh-CN" sz="1400" dirty="0">
                <a:solidFill>
                  <a:srgbClr val="000000"/>
                </a:solidFill>
                <a:latin typeface="微软雅黑" pitchFamily="34" charset="-122"/>
                <a:ea typeface="微软雅黑" pitchFamily="34" charset="-122"/>
              </a:endParaRPr>
            </a:p>
            <a:p>
              <a:r>
                <a:rPr lang="en-US" altLang="zh-CN" sz="1400" dirty="0" smtClean="0">
                  <a:solidFill>
                    <a:srgbClr val="000000"/>
                  </a:solidFill>
                  <a:latin typeface="微软雅黑" pitchFamily="34" charset="-122"/>
                  <a:ea typeface="微软雅黑" pitchFamily="34" charset="-122"/>
                </a:rPr>
                <a:t>2.</a:t>
              </a:r>
              <a:r>
                <a:rPr lang="zh-CN" altLang="en-US" sz="1400" dirty="0" smtClean="0">
                  <a:solidFill>
                    <a:srgbClr val="000000"/>
                  </a:solidFill>
                  <a:latin typeface="微软雅黑" pitchFamily="34" charset="-122"/>
                  <a:ea typeface="微软雅黑" pitchFamily="34" charset="-122"/>
                </a:rPr>
                <a:t> 电工</a:t>
              </a:r>
              <a:r>
                <a:rPr lang="zh-CN" altLang="en-US" sz="1400" dirty="0">
                  <a:solidFill>
                    <a:srgbClr val="000000"/>
                  </a:solidFill>
                  <a:latin typeface="微软雅黑" pitchFamily="34" charset="-122"/>
                  <a:ea typeface="微软雅黑" pitchFamily="34" charset="-122"/>
                </a:rPr>
                <a:t>常用量具使用方法</a:t>
              </a:r>
              <a:endParaRPr lang="en-US" altLang="zh-CN" sz="1400" dirty="0">
                <a:solidFill>
                  <a:srgbClr val="000000"/>
                </a:solidFill>
                <a:latin typeface="微软雅黑" pitchFamily="34" charset="-122"/>
                <a:ea typeface="微软雅黑" pitchFamily="34" charset="-122"/>
              </a:endParaRPr>
            </a:p>
            <a:p>
              <a:r>
                <a:rPr lang="en-US" altLang="zh-CN" sz="1400" dirty="0" smtClean="0">
                  <a:solidFill>
                    <a:srgbClr val="000000"/>
                  </a:solidFill>
                  <a:latin typeface="微软雅黑" pitchFamily="34" charset="-122"/>
                  <a:ea typeface="微软雅黑" pitchFamily="34" charset="-122"/>
                </a:rPr>
                <a:t>3.</a:t>
              </a:r>
              <a:r>
                <a:rPr lang="zh-CN" altLang="zh-CN" sz="1400" dirty="0" smtClean="0">
                  <a:solidFill>
                    <a:srgbClr val="000000"/>
                  </a:solidFill>
                  <a:latin typeface="微软雅黑" pitchFamily="34" charset="-122"/>
                  <a:ea typeface="微软雅黑" pitchFamily="34" charset="-122"/>
                </a:rPr>
                <a:t> 万用表</a:t>
              </a:r>
              <a:r>
                <a:rPr lang="zh-CN" altLang="zh-CN" sz="1400" dirty="0">
                  <a:solidFill>
                    <a:srgbClr val="000000"/>
                  </a:solidFill>
                  <a:latin typeface="微软雅黑" pitchFamily="34" charset="-122"/>
                  <a:ea typeface="微软雅黑" pitchFamily="34" charset="-122"/>
                </a:rPr>
                <a:t>元件测量方法</a:t>
              </a:r>
              <a:endParaRPr lang="en-US" altLang="zh-CN" sz="1400" dirty="0">
                <a:solidFill>
                  <a:srgbClr val="000000"/>
                </a:solidFill>
                <a:latin typeface="微软雅黑" pitchFamily="34" charset="-122"/>
                <a:ea typeface="微软雅黑" pitchFamily="34" charset="-122"/>
              </a:endParaRPr>
            </a:p>
          </p:txBody>
        </p:sp>
      </p:grpSp>
      <p:grpSp>
        <p:nvGrpSpPr>
          <p:cNvPr id="19" name="组合 9">
            <a:extLst>
              <a:ext uri="{FF2B5EF4-FFF2-40B4-BE49-F238E27FC236}">
                <a16:creationId xmlns:a16="http://schemas.microsoft.com/office/drawing/2014/main" xmlns="" id="{7F20DD38-1105-4A84-B50C-1E208CAE6B2A}"/>
              </a:ext>
            </a:extLst>
          </p:cNvPr>
          <p:cNvGrpSpPr>
            <a:grpSpLocks/>
          </p:cNvGrpSpPr>
          <p:nvPr/>
        </p:nvGrpSpPr>
        <p:grpSpPr bwMode="auto">
          <a:xfrm>
            <a:off x="1325563" y="3661323"/>
            <a:ext cx="5743575" cy="1923682"/>
            <a:chOff x="859536" y="1549889"/>
            <a:chExt cx="5742745" cy="1922156"/>
          </a:xfrm>
        </p:grpSpPr>
        <p:sp>
          <p:nvSpPr>
            <p:cNvPr id="20" name="Title 1">
              <a:extLst>
                <a:ext uri="{FF2B5EF4-FFF2-40B4-BE49-F238E27FC236}">
                  <a16:creationId xmlns:a16="http://schemas.microsoft.com/office/drawing/2014/main" xmlns="" id="{1605CC00-C3DC-403F-A7DC-75CAD52BC35D}"/>
                </a:ext>
              </a:extLst>
            </p:cNvPr>
            <p:cNvSpPr txBox="1">
              <a:spLocks/>
            </p:cNvSpPr>
            <p:nvPr/>
          </p:nvSpPr>
          <p:spPr>
            <a:xfrm>
              <a:off x="1624600" y="1549889"/>
              <a:ext cx="4977681" cy="456837"/>
            </a:xfrm>
            <a:prstGeom prst="rect">
              <a:avLst/>
            </a:prstGeom>
          </p:spPr>
          <p:txBody>
            <a:bodyPr/>
            <a:lstStyle/>
            <a:p>
              <a:pPr eaLnBrk="1" fontAlgn="auto" hangingPunct="1">
                <a:spcAft>
                  <a:spcPts val="0"/>
                </a:spcAft>
                <a:defRPr/>
              </a:pPr>
              <a:endParaRPr lang="en-US" sz="1333" dirty="0">
                <a:solidFill>
                  <a:srgbClr val="FFC000"/>
                </a:solidFill>
                <a:latin typeface="Open Sans" pitchFamily="34" charset="0"/>
                <a:ea typeface="Open Sans" pitchFamily="34" charset="0"/>
                <a:cs typeface="Open Sans" pitchFamily="34" charset="0"/>
              </a:endParaRPr>
            </a:p>
          </p:txBody>
        </p:sp>
        <p:grpSp>
          <p:nvGrpSpPr>
            <p:cNvPr id="21" name="组合 11">
              <a:extLst>
                <a:ext uri="{FF2B5EF4-FFF2-40B4-BE49-F238E27FC236}">
                  <a16:creationId xmlns:a16="http://schemas.microsoft.com/office/drawing/2014/main" xmlns="" id="{01971496-1B3E-4672-A2F3-2C2C1A722AA7}"/>
                </a:ext>
              </a:extLst>
            </p:cNvPr>
            <p:cNvGrpSpPr>
              <a:grpSpLocks/>
            </p:cNvGrpSpPr>
            <p:nvPr/>
          </p:nvGrpSpPr>
          <p:grpSpPr bwMode="auto">
            <a:xfrm>
              <a:off x="859536" y="1874121"/>
              <a:ext cx="676180" cy="676180"/>
              <a:chOff x="1218882" y="1600676"/>
              <a:chExt cx="406294" cy="406294"/>
            </a:xfrm>
          </p:grpSpPr>
          <p:sp>
            <p:nvSpPr>
              <p:cNvPr id="24" name="Freeform 16">
                <a:extLst>
                  <a:ext uri="{FF2B5EF4-FFF2-40B4-BE49-F238E27FC236}">
                    <a16:creationId xmlns:a16="http://schemas.microsoft.com/office/drawing/2014/main" xmlns="" id="{A5BDA251-F29D-42D5-97A7-9929B9252F1F}"/>
                  </a:ext>
                </a:extLst>
              </p:cNvPr>
              <p:cNvSpPr>
                <a:spLocks/>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tx1">
                  <a:lumMod val="75000"/>
                  <a:lumOff val="25000"/>
                </a:schemeClr>
              </a:solidFill>
              <a:ln w="9525">
                <a:noFill/>
                <a:round/>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5" name="AutoShape 14">
                <a:extLst>
                  <a:ext uri="{FF2B5EF4-FFF2-40B4-BE49-F238E27FC236}">
                    <a16:creationId xmlns:a16="http://schemas.microsoft.com/office/drawing/2014/main" xmlns="" id="{E74671CF-6D71-4F35-A339-F6DC6A413128}"/>
                  </a:ext>
                </a:extLst>
              </p:cNvPr>
              <p:cNvSpPr>
                <a:spLocks noChangeAspect="1" noChangeArrowheads="1" noTextEdit="1"/>
              </p:cNvSpPr>
              <p:nvPr/>
            </p:nvSpPr>
            <p:spPr bwMode="auto">
              <a:xfrm>
                <a:off x="1320932" y="1702276"/>
                <a:ext cx="213637" cy="213499"/>
              </a:xfrm>
              <a:prstGeom prst="rect">
                <a:avLst/>
              </a:prstGeom>
              <a:noFill/>
              <a:ln w="9525">
                <a:noFill/>
                <a:miter lim="800000"/>
                <a:headEnd/>
                <a:tailEnd/>
              </a:ln>
            </p:spPr>
            <p:txBody>
              <a:bodyPr lIns="121888" tIns="60944" rIns="121888" bIns="60944"/>
              <a:lstStyle/>
              <a:p>
                <a:pPr eaLnBrk="1" fontAlgn="auto" hangingPunct="1">
                  <a:spcBef>
                    <a:spcPts val="0"/>
                  </a:spcBef>
                  <a:spcAft>
                    <a:spcPts val="0"/>
                  </a:spcAft>
                  <a:defRPr/>
                </a:pPr>
                <a:endParaRPr lang="en-US" sz="3199">
                  <a:solidFill>
                    <a:prstClr val="black"/>
                  </a:solidFill>
                  <a:latin typeface="+mn-lt"/>
                  <a:ea typeface="+mn-ea"/>
                </a:endParaRPr>
              </a:p>
            </p:txBody>
          </p:sp>
          <p:sp>
            <p:nvSpPr>
              <p:cNvPr id="26" name="Oval 13">
                <a:extLst>
                  <a:ext uri="{FF2B5EF4-FFF2-40B4-BE49-F238E27FC236}">
                    <a16:creationId xmlns:a16="http://schemas.microsoft.com/office/drawing/2014/main" xmlns="" id="{C8985D59-92D5-4E8C-87D1-B0089ED8A3D4}"/>
                  </a:ext>
                </a:extLst>
              </p:cNvPr>
              <p:cNvSpPr/>
              <p:nvPr/>
            </p:nvSpPr>
            <p:spPr>
              <a:xfrm>
                <a:off x="1218882" y="1600292"/>
                <a:ext cx="406292" cy="406982"/>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199">
                  <a:solidFill>
                    <a:prstClr val="white"/>
                  </a:solidFill>
                </a:endParaRPr>
              </a:p>
            </p:txBody>
          </p:sp>
        </p:grpSp>
        <p:sp>
          <p:nvSpPr>
            <p:cNvPr id="22" name="矩形 12">
              <a:extLst>
                <a:ext uri="{FF2B5EF4-FFF2-40B4-BE49-F238E27FC236}">
                  <a16:creationId xmlns:a16="http://schemas.microsoft.com/office/drawing/2014/main" xmlns="" id="{3C492D34-D03E-49DF-B639-E8C0D21B5B8A}"/>
                </a:ext>
              </a:extLst>
            </p:cNvPr>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000" b="1" dirty="0">
                  <a:solidFill>
                    <a:schemeClr val="accent2">
                      <a:lumMod val="75000"/>
                    </a:schemeClr>
                  </a:solidFill>
                  <a:latin typeface="微软雅黑" pitchFamily="34" charset="-122"/>
                  <a:ea typeface="微软雅黑" pitchFamily="34" charset="-122"/>
                </a:rPr>
                <a:t>技能要求</a:t>
              </a:r>
            </a:p>
          </p:txBody>
        </p:sp>
        <p:sp>
          <p:nvSpPr>
            <p:cNvPr id="23" name="TextBox 11">
              <a:extLst>
                <a:ext uri="{FF2B5EF4-FFF2-40B4-BE49-F238E27FC236}">
                  <a16:creationId xmlns:a16="http://schemas.microsoft.com/office/drawing/2014/main" xmlns="" id="{4D7B38B1-6CDB-4E12-B999-5F3144B4F336}"/>
                </a:ext>
              </a:extLst>
            </p:cNvPr>
            <p:cNvSpPr txBox="1">
              <a:spLocks noChangeArrowheads="1"/>
            </p:cNvSpPr>
            <p:nvPr/>
          </p:nvSpPr>
          <p:spPr bwMode="auto">
            <a:xfrm>
              <a:off x="1722447" y="2088149"/>
              <a:ext cx="3773097" cy="138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r>
                <a:rPr lang="en-US" altLang="zh-CN" sz="1400" dirty="0" smtClean="0">
                  <a:solidFill>
                    <a:srgbClr val="000000"/>
                  </a:solidFill>
                  <a:latin typeface="微软雅黑" pitchFamily="34" charset="-122"/>
                  <a:ea typeface="微软雅黑" pitchFamily="34" charset="-122"/>
                </a:rPr>
                <a:t>1.</a:t>
              </a:r>
              <a:r>
                <a:rPr lang="zh-CN" altLang="zh-CN" sz="1400" dirty="0" smtClean="0">
                  <a:solidFill>
                    <a:srgbClr val="000000"/>
                  </a:solidFill>
                  <a:latin typeface="微软雅黑" pitchFamily="34" charset="-122"/>
                  <a:ea typeface="微软雅黑" pitchFamily="34" charset="-122"/>
                </a:rPr>
                <a:t>认识</a:t>
              </a:r>
              <a:r>
                <a:rPr lang="zh-CN" altLang="zh-CN" sz="1400" dirty="0">
                  <a:solidFill>
                    <a:srgbClr val="000000"/>
                  </a:solidFill>
                  <a:latin typeface="微软雅黑" pitchFamily="34" charset="-122"/>
                  <a:ea typeface="微软雅黑" pitchFamily="34" charset="-122"/>
                </a:rPr>
                <a:t>钢尺、水平尺、游标卡尺、万用表等</a:t>
              </a:r>
              <a:r>
                <a:rPr lang="en-US" altLang="zh-CN" sz="1400" dirty="0">
                  <a:solidFill>
                    <a:srgbClr val="000000"/>
                  </a:solidFill>
                  <a:latin typeface="微软雅黑" pitchFamily="34" charset="-122"/>
                  <a:ea typeface="微软雅黑" pitchFamily="34" charset="-122"/>
                </a:rPr>
                <a:t>4</a:t>
              </a:r>
              <a:r>
                <a:rPr lang="zh-CN" altLang="zh-CN" sz="1400" dirty="0">
                  <a:solidFill>
                    <a:srgbClr val="000000"/>
                  </a:solidFill>
                  <a:latin typeface="微软雅黑" pitchFamily="34" charset="-122"/>
                  <a:ea typeface="微软雅黑" pitchFamily="34" charset="-122"/>
                </a:rPr>
                <a:t>种量具</a:t>
              </a:r>
              <a:endParaRPr lang="en-US" altLang="zh-CN" sz="1400" dirty="0">
                <a:solidFill>
                  <a:srgbClr val="000000"/>
                </a:solidFill>
                <a:latin typeface="微软雅黑" pitchFamily="34" charset="-122"/>
                <a:ea typeface="微软雅黑" pitchFamily="34" charset="-122"/>
              </a:endParaRPr>
            </a:p>
            <a:p>
              <a:r>
                <a:rPr lang="en-US" altLang="zh-CN" sz="1400" dirty="0" smtClean="0">
                  <a:solidFill>
                    <a:srgbClr val="000000"/>
                  </a:solidFill>
                  <a:latin typeface="微软雅黑" pitchFamily="34" charset="-122"/>
                  <a:ea typeface="微软雅黑" pitchFamily="34" charset="-122"/>
                </a:rPr>
                <a:t>2.</a:t>
              </a:r>
              <a:r>
                <a:rPr lang="zh-CN" altLang="en-US" sz="1400" dirty="0" smtClean="0">
                  <a:solidFill>
                    <a:srgbClr val="000000"/>
                  </a:solidFill>
                  <a:latin typeface="微软雅黑" pitchFamily="34" charset="-122"/>
                  <a:ea typeface="微软雅黑" pitchFamily="34" charset="-122"/>
                </a:rPr>
                <a:t>掌握</a:t>
              </a:r>
              <a:r>
                <a:rPr lang="zh-CN" altLang="zh-CN" sz="1400" dirty="0" smtClean="0">
                  <a:solidFill>
                    <a:srgbClr val="000000"/>
                  </a:solidFill>
                  <a:latin typeface="微软雅黑" pitchFamily="34" charset="-122"/>
                  <a:ea typeface="微软雅黑" pitchFamily="34" charset="-122"/>
                </a:rPr>
                <a:t>钢尺</a:t>
              </a:r>
              <a:r>
                <a:rPr lang="zh-CN" altLang="zh-CN" sz="1400" dirty="0">
                  <a:solidFill>
                    <a:srgbClr val="000000"/>
                  </a:solidFill>
                  <a:latin typeface="微软雅黑" pitchFamily="34" charset="-122"/>
                  <a:ea typeface="微软雅黑" pitchFamily="34" charset="-122"/>
                </a:rPr>
                <a:t>、水平尺、游标卡尺、万用表等</a:t>
              </a:r>
              <a:r>
                <a:rPr lang="en-US" altLang="zh-CN" sz="1400" dirty="0">
                  <a:solidFill>
                    <a:srgbClr val="000000"/>
                  </a:solidFill>
                  <a:latin typeface="微软雅黑" pitchFamily="34" charset="-122"/>
                  <a:ea typeface="微软雅黑" pitchFamily="34" charset="-122"/>
                </a:rPr>
                <a:t>4</a:t>
              </a:r>
              <a:r>
                <a:rPr lang="zh-CN" altLang="zh-CN" sz="1400" dirty="0">
                  <a:solidFill>
                    <a:srgbClr val="000000"/>
                  </a:solidFill>
                  <a:latin typeface="微软雅黑" pitchFamily="34" charset="-122"/>
                  <a:ea typeface="微软雅黑" pitchFamily="34" charset="-122"/>
                </a:rPr>
                <a:t>种量具使用方法的掌握</a:t>
              </a:r>
              <a:endParaRPr lang="en-US" altLang="zh-CN" sz="1400" dirty="0">
                <a:solidFill>
                  <a:srgbClr val="000000"/>
                </a:solidFill>
                <a:latin typeface="微软雅黑" pitchFamily="34" charset="-122"/>
                <a:ea typeface="微软雅黑" pitchFamily="34" charset="-122"/>
              </a:endParaRPr>
            </a:p>
            <a:p>
              <a:r>
                <a:rPr lang="en-US" altLang="zh-CN" sz="1400" dirty="0" smtClean="0">
                  <a:solidFill>
                    <a:srgbClr val="000000"/>
                  </a:solidFill>
                  <a:latin typeface="微软雅黑" pitchFamily="34" charset="-122"/>
                  <a:ea typeface="微软雅黑" pitchFamily="34" charset="-122"/>
                </a:rPr>
                <a:t>3.</a:t>
              </a:r>
              <a:r>
                <a:rPr lang="zh-CN" altLang="zh-CN" sz="1400" dirty="0" smtClean="0">
                  <a:solidFill>
                    <a:srgbClr val="000000"/>
                  </a:solidFill>
                  <a:latin typeface="微软雅黑" pitchFamily="34" charset="-122"/>
                  <a:ea typeface="微软雅黑" pitchFamily="34" charset="-122"/>
                </a:rPr>
                <a:t>万用表</a:t>
              </a:r>
              <a:r>
                <a:rPr lang="zh-CN" altLang="zh-CN" sz="1400" dirty="0">
                  <a:solidFill>
                    <a:srgbClr val="000000"/>
                  </a:solidFill>
                  <a:latin typeface="微软雅黑" pitchFamily="34" charset="-122"/>
                  <a:ea typeface="微软雅黑" pitchFamily="34" charset="-122"/>
                </a:rPr>
                <a:t>测量电阻、电容、二极管、三极管等元件测量方法</a:t>
              </a:r>
              <a:endParaRPr lang="en-US" altLang="zh-CN" sz="1400" dirty="0">
                <a:solidFill>
                  <a:srgbClr val="000000"/>
                </a:solidFill>
                <a:latin typeface="微软雅黑" pitchFamily="34" charset="-122"/>
                <a:ea typeface="微软雅黑" pitchFamily="34" charset="-122"/>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rcRect/>
          <a:stretch/>
        </p:blipFill>
        <p:spPr>
          <a:xfrm>
            <a:off x="6537230" y="1649565"/>
            <a:ext cx="4357596" cy="4023513"/>
          </a:xfrm>
          <a:prstGeom prst="rect">
            <a:avLst/>
          </a:prstGeom>
        </p:spPr>
      </p:pic>
    </p:spTree>
    <p:extLst>
      <p:ext uri="{BB962C8B-B14F-4D97-AF65-F5344CB8AC3E}">
        <p14:creationId xmlns:p14="http://schemas.microsoft.com/office/powerpoint/2010/main" val="4204723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FBF8BA25-21B4-447C-B72E-4920660839FE}"/>
              </a:ext>
            </a:extLst>
          </p:cNvPr>
          <p:cNvSpPr/>
          <p:nvPr/>
        </p:nvSpPr>
        <p:spPr>
          <a:xfrm>
            <a:off x="904875" y="2134652"/>
            <a:ext cx="10382250" cy="1970623"/>
          </a:xfrm>
          <a:prstGeom prst="roundRect">
            <a:avLst>
              <a:gd name="adj" fmla="val 50000"/>
            </a:avLst>
          </a:prstGeom>
          <a:solidFill>
            <a:schemeClr val="accent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7E5A54E-AA75-4714-BFD4-C43AB94C252C}"/>
              </a:ext>
            </a:extLst>
          </p:cNvPr>
          <p:cNvSpPr/>
          <p:nvPr/>
        </p:nvSpPr>
        <p:spPr>
          <a:xfrm>
            <a:off x="4891129" y="2706774"/>
            <a:ext cx="3876674" cy="861774"/>
          </a:xfrm>
          <a:prstGeom prst="rect">
            <a:avLst/>
          </a:prstGeom>
        </p:spPr>
        <p:txBody>
          <a:bodyPr wrap="square">
            <a:spAutoFit/>
          </a:bodyPr>
          <a:lstStyle/>
          <a:p>
            <a:pPr algn="ctr"/>
            <a:r>
              <a:rPr lang="zh-CN" altLang="en-US" sz="5000" b="1" spc="600" dirty="0">
                <a:solidFill>
                  <a:schemeClr val="bg1"/>
                </a:solidFill>
                <a:latin typeface="微软雅黑" panose="020B0503020204020204" pitchFamily="34" charset="-122"/>
                <a:ea typeface="微软雅黑" panose="020B0503020204020204" pitchFamily="34" charset="-122"/>
              </a:rPr>
              <a:t>理论知识</a:t>
            </a:r>
          </a:p>
        </p:txBody>
      </p:sp>
      <p:grpSp>
        <p:nvGrpSpPr>
          <p:cNvPr id="12" name="Group 18">
            <a:extLst>
              <a:ext uri="{FF2B5EF4-FFF2-40B4-BE49-F238E27FC236}">
                <a16:creationId xmlns:a16="http://schemas.microsoft.com/office/drawing/2014/main" xmlns="" id="{FCFA717D-1FC7-4130-A1DB-9DA535B1CD43}"/>
              </a:ext>
            </a:extLst>
          </p:cNvPr>
          <p:cNvGrpSpPr/>
          <p:nvPr/>
        </p:nvGrpSpPr>
        <p:grpSpPr>
          <a:xfrm>
            <a:off x="3924300" y="2586564"/>
            <a:ext cx="1114425" cy="1114425"/>
            <a:chOff x="1924050" y="2615139"/>
            <a:chExt cx="1114425" cy="1114425"/>
          </a:xfrm>
        </p:grpSpPr>
        <p:sp>
          <p:nvSpPr>
            <p:cNvPr id="13" name="椭圆 12">
              <a:extLst>
                <a:ext uri="{FF2B5EF4-FFF2-40B4-BE49-F238E27FC236}">
                  <a16:creationId xmlns:a16="http://schemas.microsoft.com/office/drawing/2014/main" xmlns="" id="{02F4C062-6EAB-42BD-8838-15DADBF79F86}"/>
                </a:ext>
              </a:extLst>
            </p:cNvPr>
            <p:cNvSpPr/>
            <p:nvPr/>
          </p:nvSpPr>
          <p:spPr>
            <a:xfrm>
              <a:off x="1924050" y="2615139"/>
              <a:ext cx="1114425" cy="1114425"/>
            </a:xfrm>
            <a:prstGeom prst="ellipse">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iconfont-1187-868386">
              <a:extLst>
                <a:ext uri="{FF2B5EF4-FFF2-40B4-BE49-F238E27FC236}">
                  <a16:creationId xmlns:a16="http://schemas.microsoft.com/office/drawing/2014/main" xmlns="" id="{B13F7518-80AB-45FA-9C00-BE7DA2D4011D}"/>
                </a:ext>
              </a:extLst>
            </p:cNvPr>
            <p:cNvSpPr>
              <a:spLocks noChangeAspect="1"/>
            </p:cNvSpPr>
            <p:nvPr/>
          </p:nvSpPr>
          <p:spPr bwMode="auto">
            <a:xfrm>
              <a:off x="2195469" y="2980195"/>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txBody>
            <a:bodyPr/>
            <a:lstStyle/>
            <a:p>
              <a:endParaRPr lang="zh-CN" altLang="en-US"/>
            </a:p>
          </p:txBody>
        </p:sp>
      </p:grpSp>
      <p:sp>
        <p:nvSpPr>
          <p:cNvPr id="9" name="矩形 8">
            <a:extLst>
              <a:ext uri="{FF2B5EF4-FFF2-40B4-BE49-F238E27FC236}">
                <a16:creationId xmlns:a16="http://schemas.microsoft.com/office/drawing/2014/main" xmlns="" id="{2AD4FB8F-0DA2-460D-A5FC-672D8A38F9E2}"/>
              </a:ext>
            </a:extLst>
          </p:cNvPr>
          <p:cNvSpPr/>
          <p:nvPr/>
        </p:nvSpPr>
        <p:spPr>
          <a:xfrm>
            <a:off x="3457185" y="266700"/>
            <a:ext cx="8758944" cy="209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8F3660A-3703-4846-98B7-C9CF367BE629}"/>
              </a:ext>
            </a:extLst>
          </p:cNvPr>
          <p:cNvSpPr/>
          <p:nvPr/>
        </p:nvSpPr>
        <p:spPr>
          <a:xfrm>
            <a:off x="209551" y="133350"/>
            <a:ext cx="3247634" cy="484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itchFamily="34" charset="-122"/>
                <a:ea typeface="微软雅黑" pitchFamily="34" charset="-122"/>
              </a:rPr>
              <a:t>电工高级技能培训与考核课程</a:t>
            </a:r>
          </a:p>
        </p:txBody>
      </p:sp>
      <p:sp>
        <p:nvSpPr>
          <p:cNvPr id="4" name="矩形 3"/>
          <p:cNvSpPr/>
          <p:nvPr/>
        </p:nvSpPr>
        <p:spPr>
          <a:xfrm>
            <a:off x="5038725" y="4308065"/>
            <a:ext cx="6096000" cy="923330"/>
          </a:xfrm>
          <a:prstGeom prst="rect">
            <a:avLst/>
          </a:prstGeom>
        </p:spPr>
        <p:txBody>
          <a:bodyPr>
            <a:spAutoFit/>
          </a:bodyPr>
          <a:lstStyle/>
          <a:p>
            <a:pPr marL="285750" indent="-285750">
              <a:buFont typeface="Arial" pitchFamily="34" charset="0"/>
              <a:buChar char="•"/>
            </a:pPr>
            <a:r>
              <a:rPr lang="zh-CN" altLang="en-US" b="1" dirty="0" smtClean="0">
                <a:solidFill>
                  <a:schemeClr val="bg1"/>
                </a:solidFill>
                <a:latin typeface="微软雅黑" pitchFamily="34" charset="-122"/>
                <a:ea typeface="微软雅黑" pitchFamily="34" charset="-122"/>
              </a:rPr>
              <a:t>电工</a:t>
            </a:r>
            <a:r>
              <a:rPr lang="zh-CN" altLang="en-US" b="1" dirty="0">
                <a:solidFill>
                  <a:schemeClr val="bg1"/>
                </a:solidFill>
                <a:latin typeface="微软雅黑" pitchFamily="34" charset="-122"/>
                <a:ea typeface="微软雅黑" pitchFamily="34" charset="-122"/>
              </a:rPr>
              <a:t>常用量具</a:t>
            </a:r>
            <a:endParaRPr lang="en-US" altLang="zh-CN" b="1" dirty="0">
              <a:solidFill>
                <a:schemeClr val="bg1"/>
              </a:solidFill>
              <a:latin typeface="微软雅黑" pitchFamily="34" charset="-122"/>
              <a:ea typeface="微软雅黑" pitchFamily="34" charset="-122"/>
            </a:endParaRPr>
          </a:p>
          <a:p>
            <a:pPr marL="285750" indent="-285750">
              <a:buFont typeface="Arial" pitchFamily="34" charset="0"/>
              <a:buChar char="•"/>
            </a:pPr>
            <a:r>
              <a:rPr lang="zh-CN" altLang="en-US" b="1" dirty="0" smtClean="0">
                <a:solidFill>
                  <a:schemeClr val="bg1"/>
                </a:solidFill>
                <a:latin typeface="微软雅黑" pitchFamily="34" charset="-122"/>
                <a:ea typeface="微软雅黑" pitchFamily="34" charset="-122"/>
              </a:rPr>
              <a:t>电工</a:t>
            </a:r>
            <a:r>
              <a:rPr lang="zh-CN" altLang="en-US" b="1" dirty="0">
                <a:solidFill>
                  <a:schemeClr val="bg1"/>
                </a:solidFill>
                <a:latin typeface="微软雅黑" pitchFamily="34" charset="-122"/>
                <a:ea typeface="微软雅黑" pitchFamily="34" charset="-122"/>
              </a:rPr>
              <a:t>常用量具使用方法</a:t>
            </a:r>
            <a:endParaRPr lang="en-US" altLang="zh-CN" b="1" dirty="0">
              <a:solidFill>
                <a:schemeClr val="bg1"/>
              </a:solidFill>
              <a:latin typeface="微软雅黑" pitchFamily="34" charset="-122"/>
              <a:ea typeface="微软雅黑" pitchFamily="34" charset="-122"/>
            </a:endParaRPr>
          </a:p>
          <a:p>
            <a:pPr marL="285750" indent="-285750">
              <a:buFont typeface="Arial" pitchFamily="34" charset="0"/>
              <a:buChar char="•"/>
            </a:pPr>
            <a:r>
              <a:rPr lang="zh-CN" altLang="zh-CN" b="1" dirty="0" smtClean="0">
                <a:solidFill>
                  <a:schemeClr val="bg1"/>
                </a:solidFill>
                <a:latin typeface="微软雅黑" pitchFamily="34" charset="-122"/>
                <a:ea typeface="微软雅黑" pitchFamily="34" charset="-122"/>
              </a:rPr>
              <a:t>万用表</a:t>
            </a:r>
            <a:r>
              <a:rPr lang="zh-CN" altLang="zh-CN" b="1" dirty="0">
                <a:solidFill>
                  <a:schemeClr val="bg1"/>
                </a:solidFill>
                <a:latin typeface="微软雅黑" pitchFamily="34" charset="-122"/>
                <a:ea typeface="微软雅黑" pitchFamily="34" charset="-122"/>
              </a:rPr>
              <a:t>元件测量方法</a:t>
            </a:r>
            <a:endParaRPr lang="en-US" altLang="zh-CN" b="1" dirty="0">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716294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15375" y="207591"/>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a:t>
            </a:r>
            <a:r>
              <a:rPr lang="zh-CN" altLang="en-US" sz="1600" b="1" dirty="0" smtClean="0">
                <a:solidFill>
                  <a:schemeClr val="bg1"/>
                </a:solidFill>
                <a:latin typeface="微软雅黑" pitchFamily="34" charset="-122"/>
                <a:ea typeface="微软雅黑" pitchFamily="34" charset="-122"/>
              </a:rPr>
              <a:t>电工常用</a:t>
            </a:r>
            <a:r>
              <a:rPr lang="zh-CN" altLang="zh-CN" sz="1600" b="1" dirty="0" smtClean="0">
                <a:solidFill>
                  <a:schemeClr val="bg1"/>
                </a:solidFill>
                <a:latin typeface="微软雅黑" pitchFamily="34" charset="-122"/>
                <a:ea typeface="微软雅黑" pitchFamily="34" charset="-122"/>
              </a:rPr>
              <a:t>量具</a:t>
            </a:r>
            <a:endParaRPr lang="en-US" altLang="zh-CN" sz="1600" b="1" dirty="0">
              <a:solidFill>
                <a:schemeClr val="bg1"/>
              </a:solidFill>
              <a:latin typeface="微软雅黑" pitchFamily="34" charset="-122"/>
              <a:ea typeface="微软雅黑" pitchFamily="34" charset="-122"/>
            </a:endParaRPr>
          </a:p>
        </p:txBody>
      </p:sp>
      <p:sp>
        <p:nvSpPr>
          <p:cNvPr id="28" name="矩形 27">
            <a:extLst>
              <a:ext uri="{FF2B5EF4-FFF2-40B4-BE49-F238E27FC236}">
                <a16:creationId xmlns:a16="http://schemas.microsoft.com/office/drawing/2014/main" xmlns="" id="{F66AD3C4-3946-4976-942C-1B1AC3A3D167}"/>
              </a:ext>
            </a:extLst>
          </p:cNvPr>
          <p:cNvSpPr/>
          <p:nvPr/>
        </p:nvSpPr>
        <p:spPr>
          <a:xfrm>
            <a:off x="364731" y="761323"/>
            <a:ext cx="4875460" cy="499624"/>
          </a:xfrm>
          <a:prstGeom prst="rect">
            <a:avLst/>
          </a:prstGeom>
        </p:spPr>
        <p:txBody>
          <a:bodyPr wrap="square">
            <a:spAutoFit/>
          </a:bodyPr>
          <a:lstStyle/>
          <a:p>
            <a:pPr indent="532800" algn="just">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1.1 </a:t>
            </a:r>
            <a:r>
              <a:rPr lang="zh-CN" altLang="en-US" sz="2000" b="1" dirty="0" smtClean="0">
                <a:solidFill>
                  <a:schemeClr val="accent2">
                    <a:lumMod val="50000"/>
                  </a:schemeClr>
                </a:solidFill>
                <a:latin typeface="微软雅黑" pitchFamily="34" charset="-122"/>
                <a:ea typeface="微软雅黑" pitchFamily="34" charset="-122"/>
              </a:rPr>
              <a:t>钢尺</a:t>
            </a:r>
            <a:endParaRPr lang="zh-CN" altLang="zh-CN" sz="2000" b="1" dirty="0">
              <a:solidFill>
                <a:schemeClr val="accent2">
                  <a:lumMod val="50000"/>
                </a:schemeClr>
              </a:solidFill>
              <a:latin typeface="微软雅黑" pitchFamily="34" charset="-122"/>
              <a:ea typeface="微软雅黑" pitchFamily="34" charset="-122"/>
            </a:endParaRPr>
          </a:p>
        </p:txBody>
      </p:sp>
      <p:sp>
        <p:nvSpPr>
          <p:cNvPr id="2" name="矩形 1"/>
          <p:cNvSpPr/>
          <p:nvPr/>
        </p:nvSpPr>
        <p:spPr>
          <a:xfrm>
            <a:off x="911531" y="1501341"/>
            <a:ext cx="9571685" cy="3655296"/>
          </a:xfrm>
          <a:prstGeom prst="rect">
            <a:avLst/>
          </a:prstGeom>
        </p:spPr>
        <p:txBody>
          <a:bodyPr wrap="square">
            <a:spAutoFit/>
          </a:bodyPr>
          <a:lstStyle/>
          <a:p>
            <a:pPr indent="457200">
              <a:lnSpc>
                <a:spcPct val="120000"/>
              </a:lnSpc>
              <a:spcBef>
                <a:spcPts val="600"/>
              </a:spcBef>
              <a:spcAft>
                <a:spcPts val="600"/>
              </a:spcAft>
            </a:pPr>
            <a:r>
              <a:rPr lang="zh-CN" altLang="zh-CN" dirty="0">
                <a:latin typeface="+mn-ea"/>
              </a:rPr>
              <a:t>钢尺是最常用的丈量工具，是用薄钢片制成的带状尺，可卷入金属圆盒内，故钢尺包括钢直尺和钢卷尺。</a:t>
            </a:r>
          </a:p>
          <a:p>
            <a:pPr indent="457200">
              <a:lnSpc>
                <a:spcPct val="120000"/>
              </a:lnSpc>
              <a:spcBef>
                <a:spcPts val="600"/>
              </a:spcBef>
              <a:spcAft>
                <a:spcPts val="600"/>
              </a:spcAft>
            </a:pPr>
            <a:r>
              <a:rPr lang="zh-CN" altLang="zh-CN" dirty="0">
                <a:latin typeface="+mn-ea"/>
              </a:rPr>
              <a:t>钢尺的基本分划为厘米，在每米及每分米处都有数字注记，适用于一般的距离测量。有的钢尺在起点处至第一个</a:t>
            </a:r>
            <a:r>
              <a:rPr lang="en-US" altLang="zh-CN" dirty="0">
                <a:latin typeface="+mn-ea"/>
              </a:rPr>
              <a:t>10cm</a:t>
            </a:r>
            <a:r>
              <a:rPr lang="zh-CN" altLang="zh-CN" dirty="0">
                <a:latin typeface="+mn-ea"/>
              </a:rPr>
              <a:t>间，甚至整个尺长内都刻有毫米分划，这种钢尺适用于精密距离测量</a:t>
            </a:r>
            <a:r>
              <a:rPr lang="zh-CN" altLang="zh-CN" dirty="0" smtClean="0">
                <a:latin typeface="+mn-ea"/>
              </a:rPr>
              <a:t>。</a:t>
            </a:r>
            <a:endParaRPr lang="en-US" altLang="zh-CN" dirty="0" smtClean="0">
              <a:latin typeface="+mn-ea"/>
            </a:endParaRPr>
          </a:p>
          <a:p>
            <a:pPr indent="457200">
              <a:lnSpc>
                <a:spcPct val="120000"/>
              </a:lnSpc>
              <a:spcBef>
                <a:spcPts val="600"/>
              </a:spcBef>
              <a:spcAft>
                <a:spcPts val="600"/>
              </a:spcAft>
            </a:pPr>
            <a:r>
              <a:rPr lang="zh-CN" altLang="zh-CN" dirty="0">
                <a:latin typeface="+mn-ea"/>
              </a:rPr>
              <a:t>钢尺的优点：钢尺抗拉强度高，不易拉伸，所以量距精度较高，在工程测量中常用钢尺量距。</a:t>
            </a:r>
          </a:p>
          <a:p>
            <a:pPr indent="457200">
              <a:lnSpc>
                <a:spcPct val="120000"/>
              </a:lnSpc>
              <a:spcBef>
                <a:spcPts val="600"/>
              </a:spcBef>
              <a:spcAft>
                <a:spcPts val="600"/>
              </a:spcAft>
            </a:pPr>
            <a:r>
              <a:rPr lang="zh-CN" altLang="zh-CN" dirty="0">
                <a:latin typeface="+mn-ea"/>
              </a:rPr>
              <a:t>钢尺的缺点：钢尺性脆，易折断，易生锈，使用时要避免扭折、防止受潮。</a:t>
            </a:r>
          </a:p>
          <a:p>
            <a:pPr indent="457200">
              <a:lnSpc>
                <a:spcPct val="120000"/>
              </a:lnSpc>
              <a:spcBef>
                <a:spcPts val="600"/>
              </a:spcBef>
              <a:spcAft>
                <a:spcPts val="600"/>
              </a:spcAft>
            </a:pPr>
            <a:endParaRPr lang="zh-CN" altLang="zh-CN" dirty="0">
              <a:latin typeface="+mn-ea"/>
            </a:endParaRPr>
          </a:p>
        </p:txBody>
      </p:sp>
    </p:spTree>
    <p:extLst>
      <p:ext uri="{BB962C8B-B14F-4D97-AF65-F5344CB8AC3E}">
        <p14:creationId xmlns:p14="http://schemas.microsoft.com/office/powerpoint/2010/main" val="153438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confont-1187-868386">
            <a:extLst>
              <a:ext uri="{FF2B5EF4-FFF2-40B4-BE49-F238E27FC236}">
                <a16:creationId xmlns:a16="http://schemas.microsoft.com/office/drawing/2014/main" xmlns="" id="{B4215A5A-B68F-482E-A7EC-03DEF20F6942}"/>
              </a:ext>
            </a:extLst>
          </p:cNvPr>
          <p:cNvSpPr>
            <a:spLocks noChangeAspect="1"/>
          </p:cNvSpPr>
          <p:nvPr/>
        </p:nvSpPr>
        <p:spPr bwMode="auto">
          <a:xfrm>
            <a:off x="490494" y="189908"/>
            <a:ext cx="424881" cy="360000"/>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109201 w 587155"/>
              <a:gd name="connsiteY8" fmla="*/ 225068 h 497495"/>
              <a:gd name="connsiteX9" fmla="*/ 480943 w 587155"/>
              <a:gd name="connsiteY9" fmla="*/ 225068 h 497495"/>
              <a:gd name="connsiteX10" fmla="*/ 480943 w 587155"/>
              <a:gd name="connsiteY10" fmla="*/ 242310 h 497495"/>
              <a:gd name="connsiteX11" fmla="*/ 109201 w 587155"/>
              <a:gd name="connsiteY11" fmla="*/ 242310 h 497495"/>
              <a:gd name="connsiteX12" fmla="*/ 109201 w 587155"/>
              <a:gd name="connsiteY12" fmla="*/ 185066 h 497495"/>
              <a:gd name="connsiteX13" fmla="*/ 480943 w 587155"/>
              <a:gd name="connsiteY13" fmla="*/ 185066 h 497495"/>
              <a:gd name="connsiteX14" fmla="*/ 480943 w 587155"/>
              <a:gd name="connsiteY14" fmla="*/ 202078 h 497495"/>
              <a:gd name="connsiteX15" fmla="*/ 109201 w 587155"/>
              <a:gd name="connsiteY15" fmla="*/ 202078 h 497495"/>
              <a:gd name="connsiteX16" fmla="*/ 228287 w 587155"/>
              <a:gd name="connsiteY16" fmla="*/ 147593 h 497495"/>
              <a:gd name="connsiteX17" fmla="*/ 480943 w 587155"/>
              <a:gd name="connsiteY17" fmla="*/ 147593 h 497495"/>
              <a:gd name="connsiteX18" fmla="*/ 480943 w 587155"/>
              <a:gd name="connsiteY18" fmla="*/ 164835 h 497495"/>
              <a:gd name="connsiteX19" fmla="*/ 228287 w 587155"/>
              <a:gd name="connsiteY19" fmla="*/ 164835 h 497495"/>
              <a:gd name="connsiteX20" fmla="*/ 228287 w 587155"/>
              <a:gd name="connsiteY20" fmla="*/ 106212 h 497495"/>
              <a:gd name="connsiteX21" fmla="*/ 480943 w 587155"/>
              <a:gd name="connsiteY21" fmla="*/ 106212 h 497495"/>
              <a:gd name="connsiteX22" fmla="*/ 480943 w 587155"/>
              <a:gd name="connsiteY22" fmla="*/ 123224 h 497495"/>
              <a:gd name="connsiteX23" fmla="*/ 228287 w 587155"/>
              <a:gd name="connsiteY23" fmla="*/ 123224 h 497495"/>
              <a:gd name="connsiteX24" fmla="*/ 228287 w 587155"/>
              <a:gd name="connsiteY24" fmla="*/ 64601 h 497495"/>
              <a:gd name="connsiteX25" fmla="*/ 480943 w 587155"/>
              <a:gd name="connsiteY25" fmla="*/ 64601 h 497495"/>
              <a:gd name="connsiteX26" fmla="*/ 480943 w 587155"/>
              <a:gd name="connsiteY26" fmla="*/ 81843 h 497495"/>
              <a:gd name="connsiteX27" fmla="*/ 228287 w 587155"/>
              <a:gd name="connsiteY27" fmla="*/ 81843 h 497495"/>
              <a:gd name="connsiteX28" fmla="*/ 109201 w 587155"/>
              <a:gd name="connsiteY28" fmla="*/ 64601 h 497495"/>
              <a:gd name="connsiteX29" fmla="*/ 203918 w 587155"/>
              <a:gd name="connsiteY29" fmla="*/ 64601 h 497495"/>
              <a:gd name="connsiteX30" fmla="*/ 203918 w 587155"/>
              <a:gd name="connsiteY30" fmla="*/ 164836 h 497495"/>
              <a:gd name="connsiteX31" fmla="*/ 109201 w 587155"/>
              <a:gd name="connsiteY31" fmla="*/ 164836 h 497495"/>
              <a:gd name="connsiteX32" fmla="*/ 78875 w 587155"/>
              <a:gd name="connsiteY32" fmla="*/ 35838 h 497495"/>
              <a:gd name="connsiteX33" fmla="*/ 78875 w 587155"/>
              <a:gd name="connsiteY33" fmla="*/ 268071 h 497495"/>
              <a:gd name="connsiteX34" fmla="*/ 509486 w 587155"/>
              <a:gd name="connsiteY34" fmla="*/ 268071 h 497495"/>
              <a:gd name="connsiteX35" fmla="*/ 509486 w 587155"/>
              <a:gd name="connsiteY35" fmla="*/ 35838 h 497495"/>
              <a:gd name="connsiteX36" fmla="*/ 347290 w 587155"/>
              <a:gd name="connsiteY36" fmla="*/ 35838 h 497495"/>
              <a:gd name="connsiteX37" fmla="*/ 239637 w 587155"/>
              <a:gd name="connsiteY37" fmla="*/ 35838 h 497495"/>
              <a:gd name="connsiteX38" fmla="*/ 42991 w 587155"/>
              <a:gd name="connsiteY38" fmla="*/ 0 h 497495"/>
              <a:gd name="connsiteX39" fmla="*/ 232460 w 587155"/>
              <a:gd name="connsiteY39" fmla="*/ 0 h 497495"/>
              <a:gd name="connsiteX40" fmla="*/ 355902 w 587155"/>
              <a:gd name="connsiteY40" fmla="*/ 0 h 497495"/>
              <a:gd name="connsiteX41" fmla="*/ 543935 w 587155"/>
              <a:gd name="connsiteY41" fmla="*/ 0 h 497495"/>
              <a:gd name="connsiteX42" fmla="*/ 543935 w 587155"/>
              <a:gd name="connsiteY42" fmla="*/ 182059 h 497495"/>
              <a:gd name="connsiteX43" fmla="*/ 543935 w 587155"/>
              <a:gd name="connsiteY43" fmla="*/ 298175 h 497495"/>
              <a:gd name="connsiteX44" fmla="*/ 42991 w 587155"/>
              <a:gd name="connsiteY44" fmla="*/ 298175 h 497495"/>
              <a:gd name="connsiteX45" fmla="*/ 42991 w 587155"/>
              <a:gd name="connsiteY45"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109201" y="225068"/>
                </a:moveTo>
                <a:lnTo>
                  <a:pt x="480943" y="225068"/>
                </a:lnTo>
                <a:lnTo>
                  <a:pt x="480943" y="242310"/>
                </a:lnTo>
                <a:lnTo>
                  <a:pt x="109201" y="242310"/>
                </a:lnTo>
                <a:close/>
                <a:moveTo>
                  <a:pt x="109201" y="185066"/>
                </a:moveTo>
                <a:lnTo>
                  <a:pt x="480943" y="185066"/>
                </a:lnTo>
                <a:lnTo>
                  <a:pt x="480943" y="202078"/>
                </a:lnTo>
                <a:lnTo>
                  <a:pt x="109201" y="202078"/>
                </a:lnTo>
                <a:close/>
                <a:moveTo>
                  <a:pt x="228287" y="147593"/>
                </a:moveTo>
                <a:lnTo>
                  <a:pt x="480943" y="147593"/>
                </a:lnTo>
                <a:lnTo>
                  <a:pt x="480943" y="164835"/>
                </a:lnTo>
                <a:lnTo>
                  <a:pt x="228287" y="164835"/>
                </a:lnTo>
                <a:close/>
                <a:moveTo>
                  <a:pt x="228287" y="106212"/>
                </a:moveTo>
                <a:lnTo>
                  <a:pt x="480943" y="106212"/>
                </a:lnTo>
                <a:lnTo>
                  <a:pt x="480943" y="123224"/>
                </a:lnTo>
                <a:lnTo>
                  <a:pt x="228287" y="123224"/>
                </a:lnTo>
                <a:close/>
                <a:moveTo>
                  <a:pt x="228287" y="64601"/>
                </a:moveTo>
                <a:lnTo>
                  <a:pt x="480943" y="64601"/>
                </a:lnTo>
                <a:lnTo>
                  <a:pt x="480943" y="81843"/>
                </a:lnTo>
                <a:lnTo>
                  <a:pt x="228287" y="81843"/>
                </a:lnTo>
                <a:close/>
                <a:moveTo>
                  <a:pt x="109201" y="64601"/>
                </a:moveTo>
                <a:lnTo>
                  <a:pt x="203918" y="64601"/>
                </a:lnTo>
                <a:lnTo>
                  <a:pt x="203918" y="164836"/>
                </a:lnTo>
                <a:lnTo>
                  <a:pt x="109201" y="164836"/>
                </a:lnTo>
                <a:close/>
                <a:moveTo>
                  <a:pt x="78875" y="35838"/>
                </a:moveTo>
                <a:lnTo>
                  <a:pt x="78875" y="268071"/>
                </a:lnTo>
                <a:lnTo>
                  <a:pt x="509486" y="268071"/>
                </a:lnTo>
                <a:lnTo>
                  <a:pt x="509486" y="35838"/>
                </a:lnTo>
                <a:lnTo>
                  <a:pt x="347290"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矩形: 对角圆角 2">
            <a:extLst>
              <a:ext uri="{FF2B5EF4-FFF2-40B4-BE49-F238E27FC236}">
                <a16:creationId xmlns:a16="http://schemas.microsoft.com/office/drawing/2014/main" xmlns="" id="{8965EF8D-477A-45FA-A65C-52E7B255DDF8}"/>
              </a:ext>
            </a:extLst>
          </p:cNvPr>
          <p:cNvSpPr/>
          <p:nvPr/>
        </p:nvSpPr>
        <p:spPr>
          <a:xfrm>
            <a:off x="613410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情境导入</a:t>
            </a:r>
          </a:p>
        </p:txBody>
      </p:sp>
      <p:sp>
        <p:nvSpPr>
          <p:cNvPr id="5" name="矩形: 对角圆角 4">
            <a:extLst>
              <a:ext uri="{FF2B5EF4-FFF2-40B4-BE49-F238E27FC236}">
                <a16:creationId xmlns:a16="http://schemas.microsoft.com/office/drawing/2014/main" xmlns="" id="{B8B559B6-4187-48C0-953D-5A9ACD9D1FDC}"/>
              </a:ext>
            </a:extLst>
          </p:cNvPr>
          <p:cNvSpPr/>
          <p:nvPr/>
        </p:nvSpPr>
        <p:spPr>
          <a:xfrm>
            <a:off x="709041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学习要求</a:t>
            </a:r>
          </a:p>
        </p:txBody>
      </p:sp>
      <p:sp>
        <p:nvSpPr>
          <p:cNvPr id="6" name="矩形: 对角圆角 5">
            <a:extLst>
              <a:ext uri="{FF2B5EF4-FFF2-40B4-BE49-F238E27FC236}">
                <a16:creationId xmlns:a16="http://schemas.microsoft.com/office/drawing/2014/main" xmlns="" id="{043A41B4-A19B-4AB4-BB44-D8D2B35DF7E5}"/>
              </a:ext>
            </a:extLst>
          </p:cNvPr>
          <p:cNvSpPr/>
          <p:nvPr/>
        </p:nvSpPr>
        <p:spPr>
          <a:xfrm>
            <a:off x="8046721" y="171450"/>
            <a:ext cx="1047750" cy="361950"/>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b="1" dirty="0">
                <a:solidFill>
                  <a:schemeClr val="accent2">
                    <a:lumMod val="75000"/>
                  </a:schemeClr>
                </a:solidFill>
                <a:latin typeface="微软雅黑" panose="020B0503020204020204" pitchFamily="34" charset="-122"/>
                <a:ea typeface="微软雅黑" panose="020B0503020204020204" pitchFamily="34" charset="-122"/>
              </a:rPr>
              <a:t>理论知识</a:t>
            </a:r>
          </a:p>
        </p:txBody>
      </p:sp>
      <p:sp>
        <p:nvSpPr>
          <p:cNvPr id="7" name="矩形: 对角圆角 6">
            <a:extLst>
              <a:ext uri="{FF2B5EF4-FFF2-40B4-BE49-F238E27FC236}">
                <a16:creationId xmlns:a16="http://schemas.microsoft.com/office/drawing/2014/main" xmlns="" id="{D93EF659-CA10-488D-81D5-1BA47AC6891C}"/>
              </a:ext>
            </a:extLst>
          </p:cNvPr>
          <p:cNvSpPr/>
          <p:nvPr/>
        </p:nvSpPr>
        <p:spPr>
          <a:xfrm>
            <a:off x="900303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实践技能</a:t>
            </a:r>
          </a:p>
        </p:txBody>
      </p:sp>
      <p:sp>
        <p:nvSpPr>
          <p:cNvPr id="8" name="矩形: 对角圆角 7">
            <a:extLst>
              <a:ext uri="{FF2B5EF4-FFF2-40B4-BE49-F238E27FC236}">
                <a16:creationId xmlns:a16="http://schemas.microsoft.com/office/drawing/2014/main" xmlns="" id="{84923506-9DD7-4C2D-8F4A-B24DE42D7C9D}"/>
              </a:ext>
            </a:extLst>
          </p:cNvPr>
          <p:cNvSpPr/>
          <p:nvPr/>
        </p:nvSpPr>
        <p:spPr>
          <a:xfrm>
            <a:off x="995934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学习小结</a:t>
            </a:r>
          </a:p>
        </p:txBody>
      </p:sp>
      <p:sp>
        <p:nvSpPr>
          <p:cNvPr id="9" name="矩形: 对角圆角 8">
            <a:extLst>
              <a:ext uri="{FF2B5EF4-FFF2-40B4-BE49-F238E27FC236}">
                <a16:creationId xmlns:a16="http://schemas.microsoft.com/office/drawing/2014/main" xmlns="" id="{0E30B6CF-43F2-4614-A777-00A3CFCAA957}"/>
              </a:ext>
            </a:extLst>
          </p:cNvPr>
          <p:cNvSpPr/>
          <p:nvPr/>
        </p:nvSpPr>
        <p:spPr>
          <a:xfrm>
            <a:off x="10915651" y="171450"/>
            <a:ext cx="1047750" cy="361950"/>
          </a:xfrm>
          <a:prstGeom prst="round2DiagRect">
            <a:avLst>
              <a:gd name="adj1" fmla="val 50000"/>
              <a:gd name="adj2" fmla="val 0"/>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自主学习</a:t>
            </a:r>
          </a:p>
        </p:txBody>
      </p:sp>
      <p:sp>
        <p:nvSpPr>
          <p:cNvPr id="10" name="TextBox 8">
            <a:extLst>
              <a:ext uri="{FF2B5EF4-FFF2-40B4-BE49-F238E27FC236}">
                <a16:creationId xmlns:a16="http://schemas.microsoft.com/office/drawing/2014/main" xmlns="" id="{6B099B05-5055-4F98-BFCC-EED86C641E3C}"/>
              </a:ext>
            </a:extLst>
          </p:cNvPr>
          <p:cNvSpPr txBox="1"/>
          <p:nvPr/>
        </p:nvSpPr>
        <p:spPr>
          <a:xfrm>
            <a:off x="915375" y="207591"/>
            <a:ext cx="4386241" cy="338554"/>
          </a:xfrm>
          <a:prstGeom prst="rect">
            <a:avLst/>
          </a:prstGeom>
          <a:noFill/>
        </p:spPr>
        <p:txBody>
          <a:bodyPr wrap="square" rtlCol="0">
            <a:spAutoFit/>
          </a:bodyPr>
          <a:lstStyle/>
          <a:p>
            <a:r>
              <a:rPr lang="en-US" altLang="zh-CN" sz="1600" b="1" dirty="0" smtClean="0">
                <a:solidFill>
                  <a:schemeClr val="bg1"/>
                </a:solidFill>
                <a:latin typeface="微软雅黑" pitchFamily="34" charset="-122"/>
                <a:ea typeface="微软雅黑" pitchFamily="34" charset="-122"/>
              </a:rPr>
              <a:t>1.</a:t>
            </a:r>
            <a:r>
              <a:rPr lang="zh-CN" altLang="en-US" sz="1600" b="1" dirty="0" smtClean="0">
                <a:solidFill>
                  <a:schemeClr val="bg1"/>
                </a:solidFill>
                <a:latin typeface="微软雅黑" pitchFamily="34" charset="-122"/>
                <a:ea typeface="微软雅黑" pitchFamily="34" charset="-122"/>
              </a:rPr>
              <a:t>电工常用</a:t>
            </a:r>
            <a:r>
              <a:rPr lang="zh-CN" altLang="zh-CN" sz="1600" b="1" dirty="0" smtClean="0">
                <a:solidFill>
                  <a:schemeClr val="bg1"/>
                </a:solidFill>
                <a:latin typeface="微软雅黑" pitchFamily="34" charset="-122"/>
                <a:ea typeface="微软雅黑" pitchFamily="34" charset="-122"/>
              </a:rPr>
              <a:t>量具</a:t>
            </a:r>
            <a:endParaRPr lang="en-US" altLang="zh-CN" sz="1600" b="1" dirty="0">
              <a:solidFill>
                <a:schemeClr val="bg1"/>
              </a:solidFill>
              <a:latin typeface="微软雅黑" pitchFamily="34" charset="-122"/>
              <a:ea typeface="微软雅黑" pitchFamily="34" charset="-122"/>
            </a:endParaRPr>
          </a:p>
        </p:txBody>
      </p:sp>
      <p:sp>
        <p:nvSpPr>
          <p:cNvPr id="28" name="矩形 27">
            <a:extLst>
              <a:ext uri="{FF2B5EF4-FFF2-40B4-BE49-F238E27FC236}">
                <a16:creationId xmlns:a16="http://schemas.microsoft.com/office/drawing/2014/main" xmlns="" id="{F66AD3C4-3946-4976-942C-1B1AC3A3D167}"/>
              </a:ext>
            </a:extLst>
          </p:cNvPr>
          <p:cNvSpPr/>
          <p:nvPr/>
        </p:nvSpPr>
        <p:spPr>
          <a:xfrm>
            <a:off x="364731" y="761323"/>
            <a:ext cx="4875460" cy="499624"/>
          </a:xfrm>
          <a:prstGeom prst="rect">
            <a:avLst/>
          </a:prstGeom>
        </p:spPr>
        <p:txBody>
          <a:bodyPr wrap="square">
            <a:spAutoFit/>
          </a:bodyPr>
          <a:lstStyle/>
          <a:p>
            <a:pPr indent="532800" algn="just">
              <a:lnSpc>
                <a:spcPct val="150000"/>
              </a:lnSpc>
              <a:spcAft>
                <a:spcPts val="0"/>
              </a:spcAft>
            </a:pPr>
            <a:r>
              <a:rPr lang="en-US" altLang="zh-CN" sz="2000" b="1" dirty="0" smtClean="0">
                <a:solidFill>
                  <a:schemeClr val="accent2">
                    <a:lumMod val="50000"/>
                  </a:schemeClr>
                </a:solidFill>
                <a:latin typeface="微软雅黑" pitchFamily="34" charset="-122"/>
                <a:ea typeface="微软雅黑" pitchFamily="34" charset="-122"/>
              </a:rPr>
              <a:t>1.1 </a:t>
            </a:r>
            <a:r>
              <a:rPr lang="zh-CN" altLang="en-US" sz="2000" b="1" dirty="0" smtClean="0">
                <a:solidFill>
                  <a:schemeClr val="accent2">
                    <a:lumMod val="50000"/>
                  </a:schemeClr>
                </a:solidFill>
                <a:latin typeface="微软雅黑" pitchFamily="34" charset="-122"/>
                <a:ea typeface="微软雅黑" pitchFamily="34" charset="-122"/>
              </a:rPr>
              <a:t>钢尺</a:t>
            </a:r>
            <a:endParaRPr lang="zh-CN" altLang="zh-CN" sz="2000" b="1" dirty="0">
              <a:solidFill>
                <a:schemeClr val="accent2">
                  <a:lumMod val="50000"/>
                </a:schemeClr>
              </a:solidFill>
              <a:latin typeface="微软雅黑" pitchFamily="34" charset="-122"/>
              <a:ea typeface="微软雅黑" pitchFamily="34" charset="-122"/>
            </a:endParaRPr>
          </a:p>
        </p:txBody>
      </p:sp>
      <p:sp>
        <p:nvSpPr>
          <p:cNvPr id="2" name="矩形 1"/>
          <p:cNvSpPr/>
          <p:nvPr/>
        </p:nvSpPr>
        <p:spPr>
          <a:xfrm>
            <a:off x="893786" y="1827025"/>
            <a:ext cx="5680437" cy="4388894"/>
          </a:xfrm>
          <a:prstGeom prst="rect">
            <a:avLst/>
          </a:prstGeom>
        </p:spPr>
        <p:txBody>
          <a:bodyPr wrap="square">
            <a:spAutoFit/>
          </a:bodyPr>
          <a:lstStyle/>
          <a:p>
            <a:pPr indent="457200">
              <a:lnSpc>
                <a:spcPct val="120000"/>
              </a:lnSpc>
              <a:spcBef>
                <a:spcPts val="600"/>
              </a:spcBef>
              <a:spcAft>
                <a:spcPts val="600"/>
              </a:spcAft>
            </a:pPr>
            <a:r>
              <a:rPr lang="zh-CN" altLang="zh-CN" dirty="0"/>
              <a:t>钢直尺是最简单的长度量具，它的长度有</a:t>
            </a:r>
            <a:r>
              <a:rPr lang="en-US" altLang="zh-CN" dirty="0"/>
              <a:t>150</a:t>
            </a:r>
            <a:r>
              <a:rPr lang="zh-CN" altLang="zh-CN" dirty="0"/>
              <a:t>，</a:t>
            </a:r>
            <a:r>
              <a:rPr lang="en-US" altLang="zh-CN" dirty="0"/>
              <a:t>300</a:t>
            </a:r>
            <a:r>
              <a:rPr lang="zh-CN" altLang="zh-CN" dirty="0"/>
              <a:t>，</a:t>
            </a:r>
            <a:r>
              <a:rPr lang="en-US" altLang="zh-CN" dirty="0"/>
              <a:t>500</a:t>
            </a:r>
            <a:r>
              <a:rPr lang="zh-CN" altLang="zh-CN" dirty="0"/>
              <a:t>和</a:t>
            </a:r>
            <a:r>
              <a:rPr lang="en-US" altLang="zh-CN" dirty="0"/>
              <a:t>1000 mm</a:t>
            </a:r>
            <a:r>
              <a:rPr lang="zh-CN" altLang="zh-CN" dirty="0"/>
              <a:t>四种规格。</a:t>
            </a:r>
          </a:p>
          <a:p>
            <a:pPr indent="457200">
              <a:lnSpc>
                <a:spcPct val="120000"/>
              </a:lnSpc>
              <a:spcBef>
                <a:spcPts val="600"/>
              </a:spcBef>
              <a:spcAft>
                <a:spcPts val="600"/>
              </a:spcAft>
            </a:pPr>
            <a:r>
              <a:rPr lang="zh-CN" altLang="zh-CN" dirty="0"/>
              <a:t>钢直尺用于测量零件的长度尺寸，它的测量结果不太准确。这是由于钢直尺的刻线间距为</a:t>
            </a:r>
            <a:r>
              <a:rPr lang="en-US" altLang="zh-CN" dirty="0"/>
              <a:t>1mm</a:t>
            </a:r>
            <a:r>
              <a:rPr lang="zh-CN" altLang="zh-CN" dirty="0"/>
              <a:t>，而刻线本身的宽度就有</a:t>
            </a:r>
            <a:r>
              <a:rPr lang="en-US" altLang="zh-CN" dirty="0"/>
              <a:t>0.1</a:t>
            </a:r>
            <a:r>
              <a:rPr lang="zh-CN" altLang="zh-CN" dirty="0"/>
              <a:t>～</a:t>
            </a:r>
            <a:r>
              <a:rPr lang="en-US" altLang="zh-CN" dirty="0"/>
              <a:t>0.2mm</a:t>
            </a:r>
            <a:r>
              <a:rPr lang="zh-CN" altLang="zh-CN" dirty="0"/>
              <a:t>，所以测量时读数误差比较大，只能读出毫米数，即它的最小读数值为</a:t>
            </a:r>
            <a:r>
              <a:rPr lang="en-US" altLang="zh-CN" dirty="0"/>
              <a:t>1mm</a:t>
            </a:r>
            <a:r>
              <a:rPr lang="zh-CN" altLang="zh-CN" dirty="0"/>
              <a:t>，比</a:t>
            </a:r>
            <a:r>
              <a:rPr lang="en-US" altLang="zh-CN" dirty="0"/>
              <a:t>1mm</a:t>
            </a:r>
            <a:r>
              <a:rPr lang="zh-CN" altLang="zh-CN" dirty="0"/>
              <a:t>小的数值，只能估计而得，如图</a:t>
            </a:r>
            <a:r>
              <a:rPr lang="en-US" altLang="zh-CN" dirty="0"/>
              <a:t>2-2-44</a:t>
            </a:r>
            <a:r>
              <a:rPr lang="zh-CN" altLang="zh-CN" dirty="0"/>
              <a:t>所示</a:t>
            </a:r>
            <a:r>
              <a:rPr lang="zh-CN" altLang="zh-CN" dirty="0" smtClean="0"/>
              <a:t>。</a:t>
            </a:r>
            <a:endParaRPr lang="en-US" altLang="zh-CN" dirty="0" smtClean="0"/>
          </a:p>
          <a:p>
            <a:pPr indent="457200">
              <a:lnSpc>
                <a:spcPct val="120000"/>
              </a:lnSpc>
              <a:spcBef>
                <a:spcPts val="600"/>
              </a:spcBef>
              <a:spcAft>
                <a:spcPts val="600"/>
              </a:spcAft>
            </a:pPr>
            <a:r>
              <a:rPr lang="zh-CN" altLang="zh-CN" dirty="0"/>
              <a:t>如果用钢直尺直接去测量零件的直径尺寸</a:t>
            </a:r>
            <a:r>
              <a:rPr lang="en-US" altLang="zh-CN" dirty="0"/>
              <a:t>(</a:t>
            </a:r>
            <a:r>
              <a:rPr lang="zh-CN" altLang="zh-CN" dirty="0"/>
              <a:t>轴径或孔径</a:t>
            </a:r>
            <a:r>
              <a:rPr lang="en-US" altLang="zh-CN" dirty="0"/>
              <a:t>)</a:t>
            </a:r>
            <a:r>
              <a:rPr lang="zh-CN" altLang="zh-CN" dirty="0"/>
              <a:t>，则测量精度更差。其原因是：除了钢直尺本身的读数误差比较大以外，还由于钢直尺无法正好放在零件直径的正确位置。所以，零件直径尺寸的测量，也可以利用钢直尺和内外卡钳配合起来进行</a:t>
            </a:r>
            <a:r>
              <a:rPr lang="zh-CN" altLang="zh-CN" dirty="0" smtClean="0"/>
              <a:t>。</a:t>
            </a:r>
            <a:endParaRPr lang="zh-CN" altLang="zh-CN" dirty="0"/>
          </a:p>
        </p:txBody>
      </p:sp>
      <p:sp>
        <p:nvSpPr>
          <p:cNvPr id="12" name="矩形 11">
            <a:extLst>
              <a:ext uri="{FF2B5EF4-FFF2-40B4-BE49-F238E27FC236}">
                <a16:creationId xmlns:a16="http://schemas.microsoft.com/office/drawing/2014/main" xmlns="" id="{F66AD3C4-3946-4976-942C-1B1AC3A3D167}"/>
              </a:ext>
            </a:extLst>
          </p:cNvPr>
          <p:cNvSpPr/>
          <p:nvPr/>
        </p:nvSpPr>
        <p:spPr>
          <a:xfrm>
            <a:off x="364731" y="1260947"/>
            <a:ext cx="3565272" cy="458908"/>
          </a:xfrm>
          <a:prstGeom prst="rect">
            <a:avLst/>
          </a:prstGeom>
        </p:spPr>
        <p:txBody>
          <a:bodyPr wrap="square">
            <a:spAutoFit/>
          </a:bodyPr>
          <a:lstStyle/>
          <a:p>
            <a:pPr indent="532800" algn="just">
              <a:lnSpc>
                <a:spcPct val="150000"/>
              </a:lnSpc>
              <a:spcAft>
                <a:spcPts val="0"/>
              </a:spcAft>
            </a:pPr>
            <a:r>
              <a:rPr lang="en-US" altLang="zh-CN" b="1" dirty="0" smtClean="0">
                <a:solidFill>
                  <a:schemeClr val="accent2">
                    <a:lumMod val="50000"/>
                  </a:schemeClr>
                </a:solidFill>
                <a:latin typeface="微软雅黑" pitchFamily="34" charset="-122"/>
                <a:ea typeface="微软雅黑" pitchFamily="34" charset="-122"/>
              </a:rPr>
              <a:t>1.1 .1</a:t>
            </a:r>
            <a:r>
              <a:rPr lang="zh-CN" altLang="en-US" b="1" dirty="0" smtClean="0">
                <a:solidFill>
                  <a:schemeClr val="accent2">
                    <a:lumMod val="50000"/>
                  </a:schemeClr>
                </a:solidFill>
                <a:latin typeface="微软雅黑" pitchFamily="34" charset="-122"/>
                <a:ea typeface="微软雅黑" pitchFamily="34" charset="-122"/>
              </a:rPr>
              <a:t>钢直尺</a:t>
            </a:r>
            <a:endParaRPr lang="zh-CN" altLang="zh-CN" b="1" dirty="0">
              <a:solidFill>
                <a:schemeClr val="accent2">
                  <a:lumMod val="50000"/>
                </a:schemeClr>
              </a:solidFill>
              <a:latin typeface="微软雅黑" pitchFamily="34" charset="-122"/>
              <a:ea typeface="微软雅黑" pitchFamily="34" charset="-122"/>
            </a:endParaRPr>
          </a:p>
        </p:txBody>
      </p:sp>
      <p:pic>
        <p:nvPicPr>
          <p:cNvPr id="13" name="图片 12" descr="C:\Users\407_5\AppData\Roaming\Tencent\Users\532440458\QQ\WinTemp\RichOle\LTW`}D~0MU[_1K]@S2{EU]L.png"/>
          <p:cNvPicPr/>
          <p:nvPr/>
        </p:nvPicPr>
        <p:blipFill>
          <a:blip r:embed="rId3">
            <a:extLst>
              <a:ext uri="{28A0092B-C50C-407E-A947-70E740481C1C}">
                <a14:useLocalDpi xmlns:a14="http://schemas.microsoft.com/office/drawing/2010/main" val="0"/>
              </a:ext>
            </a:extLst>
          </a:blip>
          <a:srcRect/>
          <a:stretch>
            <a:fillRect/>
          </a:stretch>
        </p:blipFill>
        <p:spPr bwMode="auto">
          <a:xfrm>
            <a:off x="6793583" y="2162627"/>
            <a:ext cx="4601776" cy="3294743"/>
          </a:xfrm>
          <a:prstGeom prst="rect">
            <a:avLst/>
          </a:prstGeom>
          <a:noFill/>
          <a:ln>
            <a:noFill/>
          </a:ln>
        </p:spPr>
      </p:pic>
      <p:sp>
        <p:nvSpPr>
          <p:cNvPr id="11" name="矩形 10"/>
          <p:cNvSpPr/>
          <p:nvPr/>
        </p:nvSpPr>
        <p:spPr>
          <a:xfrm>
            <a:off x="7963392" y="5711763"/>
            <a:ext cx="2262158" cy="424732"/>
          </a:xfrm>
          <a:prstGeom prst="rect">
            <a:avLst/>
          </a:prstGeom>
        </p:spPr>
        <p:txBody>
          <a:bodyPr wrap="square">
            <a:spAutoFit/>
          </a:bodyPr>
          <a:lstStyle/>
          <a:p>
            <a:pPr indent="457200">
              <a:lnSpc>
                <a:spcPct val="120000"/>
              </a:lnSpc>
              <a:spcBef>
                <a:spcPts val="600"/>
              </a:spcBef>
              <a:spcAft>
                <a:spcPts val="600"/>
              </a:spcAft>
            </a:pPr>
            <a:r>
              <a:rPr lang="zh-CN" altLang="zh-CN" dirty="0"/>
              <a:t>图</a:t>
            </a:r>
            <a:r>
              <a:rPr lang="en-US" altLang="zh-CN" dirty="0"/>
              <a:t>2-2-44</a:t>
            </a:r>
            <a:r>
              <a:rPr lang="zh-CN" altLang="zh-CN" dirty="0"/>
              <a:t>钢直尺</a:t>
            </a:r>
          </a:p>
        </p:txBody>
      </p:sp>
    </p:spTree>
    <p:extLst>
      <p:ext uri="{BB962C8B-B14F-4D97-AF65-F5344CB8AC3E}">
        <p14:creationId xmlns:p14="http://schemas.microsoft.com/office/powerpoint/2010/main" val="24695565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ags/tag2.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3.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4.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5.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6.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7.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8.xml><?xml version="1.0" encoding="utf-8"?>
<p:tagLst xmlns:a="http://schemas.openxmlformats.org/drawingml/2006/main" xmlns:r="http://schemas.openxmlformats.org/officeDocument/2006/relationships" xmlns:p="http://schemas.openxmlformats.org/presentationml/2006/main">
  <p:tag name="ISLIDE.PICTURE" val="#228852;#233970;#231353;#239530;"/>
  <p:tag name="ISLIDE.ICON" val="#405340;#373730;#107755;#402186;#44453;#373730;#68044;"/>
</p:tagLst>
</file>

<file path=ppt/tags/tag9.xml><?xml version="1.0" encoding="utf-8"?>
<p:tagLst xmlns:a="http://schemas.openxmlformats.org/drawingml/2006/main" xmlns:r="http://schemas.openxmlformats.org/officeDocument/2006/relationships" xmlns:p="http://schemas.openxmlformats.org/presentationml/2006/main">
  <p:tag name="ISLIDE.PICTURE" val="#228852;#233970;#231353;#2395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3351</TotalTime>
  <Words>6231</Words>
  <Application>Microsoft Office PowerPoint</Application>
  <PresentationFormat>自定义</PresentationFormat>
  <Paragraphs>608</Paragraphs>
  <Slides>43</Slides>
  <Notes>43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45" baseType="lpstr">
      <vt:lpstr>Office 主题​​</vt:lpstr>
      <vt:lpstr>BMP 图像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影子</dc:creator>
  <cp:lastModifiedBy>jiy</cp:lastModifiedBy>
  <cp:revision>91</cp:revision>
  <dcterms:created xsi:type="dcterms:W3CDTF">2020-10-28T01:48:22Z</dcterms:created>
  <dcterms:modified xsi:type="dcterms:W3CDTF">2018-11-17T08:51:41Z</dcterms:modified>
</cp:coreProperties>
</file>