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7.xml" ContentType="application/vnd.openxmlformats-officedocument.presentationml.tags+xml"/>
  <Override PartName="/ppt/notesSlides/notesSlide23.xml" ContentType="application/vnd.openxmlformats-officedocument.presentationml.notesSlide+xml"/>
  <Override PartName="/ppt/tags/tag8.xml" ContentType="application/vnd.openxmlformats-officedocument.presentationml.tags+xml"/>
  <Override PartName="/ppt/notesSlides/notesSlide24.xml" ContentType="application/vnd.openxmlformats-officedocument.presentationml.notesSlide+xml"/>
  <Override PartName="/ppt/tags/tag9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0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30"/>
  </p:notesMasterIdLst>
  <p:sldIdLst>
    <p:sldId id="257" r:id="rId3"/>
    <p:sldId id="258" r:id="rId4"/>
    <p:sldId id="260" r:id="rId5"/>
    <p:sldId id="256" r:id="rId6"/>
    <p:sldId id="261" r:id="rId7"/>
    <p:sldId id="259" r:id="rId8"/>
    <p:sldId id="262" r:id="rId9"/>
    <p:sldId id="266" r:id="rId10"/>
    <p:sldId id="267" r:id="rId11"/>
    <p:sldId id="263" r:id="rId12"/>
    <p:sldId id="306" r:id="rId13"/>
    <p:sldId id="307" r:id="rId14"/>
    <p:sldId id="309" r:id="rId15"/>
    <p:sldId id="310" r:id="rId16"/>
    <p:sldId id="311" r:id="rId17"/>
    <p:sldId id="268" r:id="rId18"/>
    <p:sldId id="312" r:id="rId19"/>
    <p:sldId id="314" r:id="rId20"/>
    <p:sldId id="315" r:id="rId21"/>
    <p:sldId id="316" r:id="rId22"/>
    <p:sldId id="317" r:id="rId23"/>
    <p:sldId id="318" r:id="rId24"/>
    <p:sldId id="264" r:id="rId25"/>
    <p:sldId id="276" r:id="rId26"/>
    <p:sldId id="265" r:id="rId27"/>
    <p:sldId id="305" r:id="rId28"/>
    <p:sldId id="280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3" autoAdjust="0"/>
    <p:restoredTop sz="94660"/>
  </p:normalViewPr>
  <p:slideViewPr>
    <p:cSldViewPr snapToGrid="0">
      <p:cViewPr varScale="1">
        <p:scale>
          <a:sx n="77" d="100"/>
          <a:sy n="77" d="100"/>
        </p:scale>
        <p:origin x="5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88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1041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4385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88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043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497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620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535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39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609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52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943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781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402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1322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0231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0253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5742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5293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218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393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09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801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899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71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437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6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490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</a:p>
        </p:txBody>
      </p:sp>
      <p:sp>
        <p:nvSpPr>
          <p:cNvPr id="3" name="矩形 2"/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/>
          <p:cNvSpPr txBox="1"/>
          <p:nvPr/>
        </p:nvSpPr>
        <p:spPr>
          <a:xfrm>
            <a:off x="2797789" y="1812237"/>
            <a:ext cx="5724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电工基础知识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195955" y="3404235"/>
            <a:ext cx="4681220" cy="935990"/>
            <a:chOff x="4328610" y="4016474"/>
            <a:chExt cx="3528310" cy="936104"/>
          </a:xfrm>
        </p:grpSpPr>
        <p:sp>
          <p:nvSpPr>
            <p:cNvPr id="9" name="圆角矩形 9"/>
            <p:cNvSpPr/>
            <p:nvPr/>
          </p:nvSpPr>
          <p:spPr>
            <a:xfrm flipH="1">
              <a:off x="4328610" y="4016474"/>
              <a:ext cx="3528310" cy="720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00569" y="4016474"/>
              <a:ext cx="2705622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电力变压器的识别与分类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4891129" y="4401755"/>
            <a:ext cx="607710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懂得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低频、中频、高频三种变压器及作用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各种变压器的主要用途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/>
          <p:cNvSpPr/>
          <p:nvPr/>
        </p:nvSpPr>
        <p:spPr>
          <a:xfrm>
            <a:off x="711201" y="914169"/>
            <a:ext cx="9772015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/>
              <a:t>2.1.1</a:t>
            </a:r>
            <a:r>
              <a:rPr altLang="zh-CN" b="1" dirty="0" smtClean="0"/>
              <a:t>低频变压器</a:t>
            </a:r>
            <a:endParaRPr altLang="zh-CN" b="1" dirty="0"/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altLang="zh-CN" dirty="0"/>
              <a:t>其工作频率为400Hz以下，低频变压器又可分为音频变压器和电源变压器两种。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altLang="zh-CN" dirty="0"/>
              <a:t>电源变压器用来改变降低或提升交流电压，电气隔离等作用，如</a:t>
            </a:r>
            <a:r>
              <a:rPr lang="zh-CN" dirty="0"/>
              <a:t>下</a:t>
            </a:r>
            <a:r>
              <a:rPr altLang="zh-CN" dirty="0"/>
              <a:t>图所示。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29638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426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5540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8134" name="图片 48134" descr="C:\Users\407_5\AppData\Roaming\Tencent\Users\532440458\QQ\WinTemp\RichOle\LK8]]S16`)]W$@A8OP3ZM5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82723" y="2487404"/>
            <a:ext cx="5902553" cy="355959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低频、中频、高频三种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变压器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3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/>
          <p:cNvSpPr/>
          <p:nvPr/>
        </p:nvSpPr>
        <p:spPr>
          <a:xfrm>
            <a:off x="578537" y="1001653"/>
            <a:ext cx="97720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altLang="zh-CN" dirty="0"/>
              <a:t>音频变压器又分为级间耦合变压器、输入变压器和输出变压器，外形与电源变压器相似，如</a:t>
            </a:r>
            <a:r>
              <a:rPr lang="zh-CN" dirty="0"/>
              <a:t>下</a:t>
            </a:r>
            <a:r>
              <a:rPr altLang="zh-CN" dirty="0"/>
              <a:t>图所示。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29638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426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5540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8135" name="图片 48135" descr="C:\Users\407_5\AppData\Roaming\Tencent\Users\532440458\QQ\WinTemp\RichOle\42G($Q`[`D_MOUMGEGHK(]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7315" y="1533438"/>
            <a:ext cx="6313572" cy="349293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490832" y="4753599"/>
            <a:ext cx="1128653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dirty="0"/>
              <a:t>变压器绕组直流电阻的测量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dirty="0"/>
              <a:t>变压器绕组的直流电阻很小，用万用表的R×1Ω或R×10Ω挡检测可判断绕组有无短路或断路情况。一般情况下，电源变压器（降压式）初级绕组的直流电阻多为几十～上百欧姆，次级直流电阻多为零点几～几欧姆。</a:t>
            </a:r>
          </a:p>
        </p:txBody>
      </p:sp>
      <p:sp>
        <p:nvSpPr>
          <p:cNvPr id="23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低频、中频、高频三种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变压器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5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/>
          <p:cNvSpPr/>
          <p:nvPr/>
        </p:nvSpPr>
        <p:spPr>
          <a:xfrm>
            <a:off x="711201" y="955463"/>
            <a:ext cx="9772015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b="1" dirty="0" smtClean="0"/>
              <a:t>2.1.2</a:t>
            </a:r>
            <a:r>
              <a:rPr lang="zh-CN" altLang="en-US" b="1" dirty="0" smtClean="0"/>
              <a:t>中频变压器</a:t>
            </a:r>
            <a:endParaRPr lang="en-US" b="1" dirty="0" smtClean="0"/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dirty="0" smtClean="0"/>
              <a:t>中频变压器俗称中周</a:t>
            </a:r>
            <a:r>
              <a:rPr dirty="0"/>
              <a:t>，是超外差式收音机和电视机中的重要组件。它对收音机的灵敏度、选择性，电视机的图像清晰度等整机技术指标都有很大影响。中频变压器一般和电容（外加或内带）组成谐振回路，</a:t>
            </a:r>
            <a:r>
              <a:rPr lang="zh-CN" dirty="0"/>
              <a:t>其</a:t>
            </a:r>
            <a:r>
              <a:rPr lang="zh-CN" dirty="0">
                <a:sym typeface="+mn-ea"/>
              </a:rPr>
              <a:t>结构与外形</a:t>
            </a:r>
            <a:r>
              <a:rPr dirty="0"/>
              <a:t>如</a:t>
            </a:r>
            <a:r>
              <a:rPr lang="zh-CN" dirty="0"/>
              <a:t>下</a:t>
            </a:r>
            <a:r>
              <a:rPr dirty="0"/>
              <a:t>图所示。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29638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426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5540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8138" name="图片 48138" descr="C:\Users\407_5\AppData\Roaming\Tencent\Users\532440458\QQ\WinTemp\RichOle\YG2EB84`XOT_L$~((R1%~R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17441" y="3140993"/>
            <a:ext cx="6633118" cy="2786276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低频、中频、高频三种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变压器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7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/>
          <p:cNvSpPr/>
          <p:nvPr/>
        </p:nvSpPr>
        <p:spPr>
          <a:xfrm>
            <a:off x="915375" y="936052"/>
            <a:ext cx="977201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 smtClean="0"/>
              <a:t>中频变压器的</a:t>
            </a:r>
            <a:r>
              <a:rPr lang="zh-CN" dirty="0" smtClean="0"/>
              <a:t>检测</a:t>
            </a:r>
            <a:r>
              <a:rPr lang="zh-CN" dirty="0"/>
              <a:t>图</a:t>
            </a:r>
            <a:r>
              <a:rPr dirty="0"/>
              <a:t>如</a:t>
            </a:r>
            <a:r>
              <a:rPr lang="zh-CN" dirty="0"/>
              <a:t>下</a:t>
            </a:r>
            <a:r>
              <a:rPr dirty="0"/>
              <a:t>图所示。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29638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426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5540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8139" name="图片 48139" descr="C:\Users\407_5\AppData\Roaming\Tencent\Users\532440458\QQ\WinTemp\RichOle\AD1)[$1FHZJ0GB_~WXCIEN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6700" y="2059477"/>
            <a:ext cx="5297401" cy="3093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40" name="图片 48140" descr="C:\Users\407_5\AppData\Roaming\Tencent\Users\532440458\QQ\WinTemp\RichOle\H2KU7I6B}()0~J9}@MKEK3N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47803" y="1878494"/>
            <a:ext cx="5093335" cy="3201454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低频、中频、高频三种变压器及作用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5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/>
          <p:cNvSpPr/>
          <p:nvPr/>
        </p:nvSpPr>
        <p:spPr>
          <a:xfrm>
            <a:off x="448311" y="855980"/>
            <a:ext cx="75984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  <a:buClrTx/>
              <a:buSzTx/>
              <a:buFontTx/>
            </a:pPr>
            <a:r>
              <a:rPr lang="en-US" b="1" dirty="0" smtClean="0"/>
              <a:t>2.1.3</a:t>
            </a:r>
            <a:r>
              <a:rPr lang="zh-CN" altLang="en-US" b="1" dirty="0" smtClean="0"/>
              <a:t>高频变压器</a:t>
            </a:r>
            <a:endParaRPr lang="en-US" b="1" dirty="0" smtClean="0"/>
          </a:p>
          <a:p>
            <a:pPr indent="532765" algn="just">
              <a:lnSpc>
                <a:spcPct val="150000"/>
              </a:lnSpc>
              <a:spcAft>
                <a:spcPts val="0"/>
              </a:spcAft>
              <a:buClrTx/>
              <a:buSzTx/>
              <a:buFontTx/>
            </a:pPr>
            <a:r>
              <a:rPr dirty="0" err="1" smtClean="0"/>
              <a:t>高频变压器可分为耦合线圈和调谐线圈两大类</a:t>
            </a:r>
            <a:r>
              <a:rPr dirty="0" err="1"/>
              <a:t>，如</a:t>
            </a:r>
            <a:r>
              <a:rPr lang="zh-CN" dirty="0"/>
              <a:t>下图</a:t>
            </a:r>
            <a:r>
              <a:rPr dirty="0"/>
              <a:t>所示。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65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29638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426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5540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8142" name="图片 48142" descr="C:\Users\407_5\AppData\Roaming\Tencent\Users\532440458\QQ\WinTemp\RichOle\B8BQAVPKGH@(IR5PIPPWVYQ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0465" y="2309778"/>
            <a:ext cx="5889542" cy="298343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低频、中频、高频三种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变压器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4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194846"/>
            <a:ext cx="48768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变压器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的用途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741681" y="938495"/>
            <a:ext cx="93091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</a:lvl1pPr>
          </a:lstStyle>
          <a:p>
            <a:r>
              <a:rPr dirty="0" err="1"/>
              <a:t>变压器是一种静止的电器，它利用电磁感应原理，将某一等级的交流电压变换成频率相同的另一等级的交流电压，以满足不同负载的需求</a:t>
            </a:r>
            <a:r>
              <a:rPr dirty="0" smtClean="0"/>
              <a:t>。</a:t>
            </a:r>
            <a:endParaRPr lang="en-US" dirty="0" smtClean="0"/>
          </a:p>
          <a:p>
            <a:r>
              <a:rPr lang="en-US" altLang="zh-CN" b="1" dirty="0"/>
              <a:t>2.2.1</a:t>
            </a:r>
            <a:r>
              <a:rPr lang="zh-CN" altLang="en-US" b="1" dirty="0"/>
              <a:t>按相数分</a:t>
            </a:r>
          </a:p>
          <a:p>
            <a:r>
              <a:rPr lang="zh-CN" altLang="en-US" dirty="0"/>
              <a:t>可分为：单相变压器、三相</a:t>
            </a:r>
            <a:r>
              <a:rPr lang="zh-CN" altLang="en-US" dirty="0" smtClean="0"/>
              <a:t>变压器</a:t>
            </a:r>
            <a:endParaRPr lang="zh-CN" altLang="en-US" dirty="0"/>
          </a:p>
        </p:txBody>
      </p:sp>
      <p:sp>
        <p:nvSpPr>
          <p:cNvPr id="12" name="TextBox 6"/>
          <p:cNvSpPr txBox="1"/>
          <p:nvPr/>
        </p:nvSpPr>
        <p:spPr>
          <a:xfrm>
            <a:off x="741681" y="3124443"/>
            <a:ext cx="254510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</a:lvl1pPr>
          </a:lstStyle>
          <a:p>
            <a:r>
              <a:rPr dirty="0"/>
              <a:t>单相变压器：常用于单相交流电路中隔离、电压等级的变换、阻抗变换、相位变换或三相变压器气组，</a:t>
            </a:r>
          </a:p>
        </p:txBody>
      </p:sp>
      <p:pic>
        <p:nvPicPr>
          <p:cNvPr id="13" name="图片 48143" descr="C:\Users\407_5\AppData\Roaming\Tencent\Users\532440458\QQ\WinTemp\RichOle\7TG`MC591KW%J[%V9II$5V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86181" y="3079386"/>
            <a:ext cx="3394921" cy="25320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6"/>
          <p:cNvSpPr txBox="1"/>
          <p:nvPr/>
        </p:nvSpPr>
        <p:spPr>
          <a:xfrm>
            <a:off x="6880501" y="3291027"/>
            <a:ext cx="169774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</a:lvl1pPr>
          </a:lstStyle>
          <a:p>
            <a:r>
              <a:rPr dirty="0"/>
              <a:t>三相变压器：常用于输配电系统中变换电压和传输电能</a:t>
            </a:r>
          </a:p>
        </p:txBody>
      </p:sp>
      <p:pic>
        <p:nvPicPr>
          <p:cNvPr id="16" name="图片 48144" descr="C:\Users\407_5\AppData\Roaming\Tencent\Users\532440458\QQ\WinTemp\RichOle\}G]PU)OH32EOW$@1})O%{(F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09619" y="2807276"/>
            <a:ext cx="3032760" cy="280416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4003335" y="5460852"/>
            <a:ext cx="2130766" cy="4428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altLang="en-US" dirty="0" smtClean="0"/>
              <a:t>单相变压器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9526906" y="5611436"/>
            <a:ext cx="2130766" cy="4428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altLang="en-US" dirty="0" smtClean="0"/>
              <a:t>三相变压器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561976" y="869961"/>
            <a:ext cx="873233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/>
              <a:t>2.2.2</a:t>
            </a:r>
            <a:r>
              <a:rPr lang="zh-CN" altLang="en-US" b="1" dirty="0" smtClean="0"/>
              <a:t>按</a:t>
            </a:r>
            <a:r>
              <a:rPr lang="zh-CN" altLang="en-US" b="1" dirty="0"/>
              <a:t>用途分</a:t>
            </a:r>
          </a:p>
          <a:p>
            <a:r>
              <a:rPr lang="zh-CN" altLang="en-US" dirty="0"/>
              <a:t>可分为：电力变压器、仪用互感器、电炉变压器、自耦变压器、电焊</a:t>
            </a:r>
            <a:r>
              <a:rPr lang="zh-CN" altLang="en-US" dirty="0" smtClean="0"/>
              <a:t>变压器</a:t>
            </a:r>
            <a:endParaRPr lang="zh-CN" altLang="en-US" dirty="0"/>
          </a:p>
        </p:txBody>
      </p:sp>
      <p:sp>
        <p:nvSpPr>
          <p:cNvPr id="17" name="TextBox 6"/>
          <p:cNvSpPr txBox="1"/>
          <p:nvPr/>
        </p:nvSpPr>
        <p:spPr>
          <a:xfrm>
            <a:off x="561976" y="2231135"/>
            <a:ext cx="2531953" cy="34163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1"/>
            </a:lvl1pPr>
          </a:lstStyle>
          <a:p>
            <a:r>
              <a:rPr b="0" dirty="0"/>
              <a:t>仪用互感器：仪用互感器是保证电能系统安全运行的重要设备，它的二次电压或电流用于测量仪器或继电保护自动装置，使二次设备与高压隔离，保证设备和人身安全</a:t>
            </a:r>
          </a:p>
        </p:txBody>
      </p:sp>
      <p:pic>
        <p:nvPicPr>
          <p:cNvPr id="18" name="图片 48145" descr="C:\Users\407_5\AppData\Roaming\Tencent\Users\532440458\QQ\WinTemp\RichOle\TBDE(KJH7ONM~NOHT(_[`3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47934" y="2591086"/>
            <a:ext cx="3360420" cy="26498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6"/>
          <p:cNvSpPr txBox="1"/>
          <p:nvPr/>
        </p:nvSpPr>
        <p:spPr>
          <a:xfrm>
            <a:off x="6850414" y="2421219"/>
            <a:ext cx="1741011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dirty="0"/>
              <a:t>电炉变压器：常用于冶炼、加热及热处理</a:t>
            </a:r>
          </a:p>
        </p:txBody>
      </p:sp>
      <p:pic>
        <p:nvPicPr>
          <p:cNvPr id="20" name="图片 48146" descr="C:\Users\407_5\AppData\Roaming\Tencent\Users\532440458\QQ\WinTemp\RichOle\@L(Y$EH((NXZ1J2[FNSN1HE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" b="99250" l="853" r="987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63941" y="2509170"/>
            <a:ext cx="3299460" cy="281368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3906788" y="5357545"/>
            <a:ext cx="2130766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/>
              <a:t>仪用互感器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9125004" y="5357545"/>
            <a:ext cx="1920552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/>
              <a:t>电炉变压器</a:t>
            </a:r>
            <a:endParaRPr lang="zh-CN" altLang="en-US" dirty="0"/>
          </a:p>
        </p:txBody>
      </p:sp>
      <p:sp>
        <p:nvSpPr>
          <p:cNvPr id="23" name="TextBox 8"/>
          <p:cNvSpPr txBox="1"/>
          <p:nvPr/>
        </p:nvSpPr>
        <p:spPr>
          <a:xfrm>
            <a:off x="947759" y="194846"/>
            <a:ext cx="48768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变压器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的用途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915035" y="1256665"/>
            <a:ext cx="4502785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dirty="0"/>
              <a:t>自耦变压器：常用于实验室或工业上调压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412369" y="5366345"/>
            <a:ext cx="2384938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/>
              <a:t>自耦变压器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228966" y="5438735"/>
            <a:ext cx="1821815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/>
              <a:t>电焊变压器</a:t>
            </a:r>
            <a:endParaRPr lang="zh-CN" altLang="en-US" dirty="0"/>
          </a:p>
        </p:txBody>
      </p:sp>
      <p:sp>
        <p:nvSpPr>
          <p:cNvPr id="12" name="TextBox 6"/>
          <p:cNvSpPr txBox="1"/>
          <p:nvPr/>
        </p:nvSpPr>
        <p:spPr>
          <a:xfrm>
            <a:off x="6486954" y="1256665"/>
            <a:ext cx="4502785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dirty="0"/>
              <a:t>电焊变压器：常用于焊接各类钢铁材料的交流电焊机上</a:t>
            </a:r>
          </a:p>
        </p:txBody>
      </p:sp>
      <p:pic>
        <p:nvPicPr>
          <p:cNvPr id="48147" name="图片 48147" descr="C:\Users\407_5\AppData\Roaming\Tencent\Users\532440458\QQ\WinTemp\RichOle\]B{KRO{JVR~EAQVE%NG}E8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3542" y="2351405"/>
            <a:ext cx="3283585" cy="2843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82" name="图片 48182" descr="C:\Users\407_5\AppData\Roaming\Tencent\Users\532440458\QQ\WinTemp\RichOle\9_~PC{H]5{71UQ01]L3JUK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43471" y="2334180"/>
            <a:ext cx="3119120" cy="291592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8"/>
          <p:cNvSpPr txBox="1"/>
          <p:nvPr/>
        </p:nvSpPr>
        <p:spPr>
          <a:xfrm>
            <a:off x="947759" y="194846"/>
            <a:ext cx="48768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变压器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的用途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490494" y="1731735"/>
            <a:ext cx="4883172" cy="13388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1"/>
            </a:lvl1pPr>
          </a:lstStyle>
          <a:p>
            <a:r>
              <a:rPr b="0" dirty="0"/>
              <a:t>壳式铁心：常用于小型变压器、大电流的特殊变压器，如电炉变压器、电焊变压器；或用于电子仪器及电视、收音机等的电源电压器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18756" y="5807075"/>
            <a:ext cx="2660511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/>
              <a:t>壳式</a:t>
            </a:r>
            <a:r>
              <a:rPr lang="zh-CN" dirty="0" smtClean="0"/>
              <a:t>铁心</a:t>
            </a:r>
            <a:r>
              <a:rPr lang="zh-CN" altLang="en-US" dirty="0" smtClean="0"/>
              <a:t>变压器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678630" y="5807075"/>
            <a:ext cx="2480124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/>
              <a:t>心式铁</a:t>
            </a:r>
            <a:r>
              <a:rPr lang="zh-CN" dirty="0" smtClean="0"/>
              <a:t>芯</a:t>
            </a:r>
            <a:r>
              <a:rPr lang="zh-CN" altLang="en-US" dirty="0"/>
              <a:t>变压器</a:t>
            </a:r>
            <a:endParaRPr lang="zh-CN" dirty="0"/>
          </a:p>
        </p:txBody>
      </p:sp>
      <p:sp>
        <p:nvSpPr>
          <p:cNvPr id="12" name="TextBox 6"/>
          <p:cNvSpPr txBox="1"/>
          <p:nvPr/>
        </p:nvSpPr>
        <p:spPr>
          <a:xfrm>
            <a:off x="5886768" y="1731735"/>
            <a:ext cx="4502785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dirty="0"/>
              <a:t>心式铁心：用于大、中型变压器、高压的电力变压器</a:t>
            </a:r>
          </a:p>
        </p:txBody>
      </p:sp>
      <p:pic>
        <p:nvPicPr>
          <p:cNvPr id="48183" name="图片 48183" descr="C:\Users\407_5\AppData\Roaming\Tencent\Users\532440458\QQ\WinTemp\RichOle\IYP@46QHLHYR4A3QY9MQTF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7442" y="2913562"/>
            <a:ext cx="3171825" cy="287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90" name="图片 48190" descr="C:\Users\407_5\AppData\Roaming\Tencent\Users\532440458\QQ\WinTemp\RichOle\`P~4DDC4P{4B)[899G3G16J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85026" y="3070563"/>
            <a:ext cx="2773728" cy="263122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561976" y="869961"/>
            <a:ext cx="873233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/>
              <a:t>2.2.3</a:t>
            </a:r>
            <a:r>
              <a:rPr lang="zh-CN" altLang="en-US" b="1" dirty="0" smtClean="0"/>
              <a:t>按铁心结构形式分</a:t>
            </a:r>
            <a:endParaRPr lang="zh-CN" altLang="en-US" b="1" dirty="0"/>
          </a:p>
          <a:p>
            <a:r>
              <a:rPr lang="zh-CN" altLang="zh-CN" dirty="0"/>
              <a:t>可分为：壳式铁心、心式铁心、</a:t>
            </a:r>
            <a:r>
              <a:rPr lang="en-US" altLang="zh-CN" dirty="0"/>
              <a:t>C</a:t>
            </a:r>
            <a:r>
              <a:rPr lang="zh-CN" altLang="zh-CN" dirty="0"/>
              <a:t>形铁心</a:t>
            </a:r>
          </a:p>
        </p:txBody>
      </p:sp>
      <p:sp>
        <p:nvSpPr>
          <p:cNvPr id="19" name="TextBox 8"/>
          <p:cNvSpPr txBox="1"/>
          <p:nvPr/>
        </p:nvSpPr>
        <p:spPr>
          <a:xfrm>
            <a:off x="947759" y="194846"/>
            <a:ext cx="48768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变压器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的用途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/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/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/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/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/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/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/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/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/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/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/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/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/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947759" y="1275928"/>
            <a:ext cx="7688241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dirty="0"/>
              <a:t>C型变压器：常用于电子技术中的变压器，例如电流互感器、电压互感器等。特点绕线方便、安全高效、耐压性强</a:t>
            </a:r>
          </a:p>
        </p:txBody>
      </p:sp>
      <p:pic>
        <p:nvPicPr>
          <p:cNvPr id="48191" name="图片 48191" descr="C:\Users\407_5\AppData\Roaming\Tencent\Users\532440458\QQ\WinTemp\RichOle\HO~DT5$}C%D$D6%F]BRYOO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96741" y="2493454"/>
            <a:ext cx="3217545" cy="32175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074286" y="5751279"/>
            <a:ext cx="5080000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en-US"/>
              <a:t>C</a:t>
            </a:r>
            <a:r>
              <a:rPr lang="zh-CN"/>
              <a:t>型变压器</a:t>
            </a:r>
            <a:endParaRPr lang="zh-CN" altLang="en-US"/>
          </a:p>
        </p:txBody>
      </p:sp>
      <p:sp>
        <p:nvSpPr>
          <p:cNvPr id="13" name="TextBox 8"/>
          <p:cNvSpPr txBox="1"/>
          <p:nvPr/>
        </p:nvSpPr>
        <p:spPr>
          <a:xfrm>
            <a:off x="947759" y="194846"/>
            <a:ext cx="48768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变压器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的用途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472474" y="1797956"/>
            <a:ext cx="5033812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1"/>
            </a:lvl1pPr>
          </a:lstStyle>
          <a:p>
            <a:r>
              <a:rPr b="0" dirty="0"/>
              <a:t>油浸式变压器：常用于大、中型变压器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74952" y="5928444"/>
            <a:ext cx="2768530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/>
              <a:t>油浸式变压器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138161" y="5928443"/>
            <a:ext cx="2725837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/>
              <a:t>风冷式变压器</a:t>
            </a:r>
          </a:p>
        </p:txBody>
      </p:sp>
      <p:sp>
        <p:nvSpPr>
          <p:cNvPr id="12" name="TextBox 6"/>
          <p:cNvSpPr txBox="1"/>
          <p:nvPr/>
        </p:nvSpPr>
        <p:spPr>
          <a:xfrm>
            <a:off x="5544439" y="1772799"/>
            <a:ext cx="5747299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1"/>
            </a:lvl1pPr>
          </a:lstStyle>
          <a:p>
            <a:r>
              <a:rPr b="0" dirty="0"/>
              <a:t>风冷式变压器：强迫油循环风冷，用于大型变压器</a:t>
            </a:r>
          </a:p>
        </p:txBody>
      </p:sp>
      <p:pic>
        <p:nvPicPr>
          <p:cNvPr id="58435" name="图片 58435" descr="C:\Users\407_5\AppData\Roaming\Tencent\Users\532440458\QQ\WinTemp\RichOle\%[I)]B}RGJH1PU}~Q({$GE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4286" y="2467267"/>
            <a:ext cx="3135501" cy="3253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34" name="图片 58434" descr="C:\Users\407_5\AppData\Roaming\Tencent\Users\532440458\QQ\WinTemp\RichOle\_SG@14%%2XW8_5({`Y(M}K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6561" y="2467268"/>
            <a:ext cx="3339239" cy="325348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490494" y="757898"/>
            <a:ext cx="873233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/>
              <a:t>2.2.4</a:t>
            </a:r>
            <a:r>
              <a:rPr lang="zh-CN" altLang="en-US" b="1" dirty="0" smtClean="0"/>
              <a:t>按冷却方式分</a:t>
            </a:r>
            <a:endParaRPr lang="zh-CN" altLang="en-US" b="1" dirty="0"/>
          </a:p>
          <a:p>
            <a:r>
              <a:rPr lang="zh-CN" altLang="zh-CN" dirty="0"/>
              <a:t>可分为：油浸式变压器、风冷式变压器、自冷式变压器、干式变压器。</a:t>
            </a:r>
          </a:p>
        </p:txBody>
      </p:sp>
      <p:sp>
        <p:nvSpPr>
          <p:cNvPr id="17" name="TextBox 8"/>
          <p:cNvSpPr txBox="1"/>
          <p:nvPr/>
        </p:nvSpPr>
        <p:spPr>
          <a:xfrm>
            <a:off x="947759" y="194846"/>
            <a:ext cx="48768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变压器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的用途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276208" y="1260727"/>
            <a:ext cx="5548395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dirty="0"/>
              <a:t>自冷式变压器：空气冷却，用于中、小型变压器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32060" y="5807074"/>
            <a:ext cx="2452257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>
                <a:sym typeface="+mn-ea"/>
              </a:rPr>
              <a:t>自冷式变压器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570596" y="5807073"/>
            <a:ext cx="2143761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lang="zh-CN" dirty="0"/>
              <a:t>干式变压器</a:t>
            </a:r>
          </a:p>
        </p:txBody>
      </p:sp>
      <p:sp>
        <p:nvSpPr>
          <p:cNvPr id="12" name="TextBox 6"/>
          <p:cNvSpPr txBox="1"/>
          <p:nvPr/>
        </p:nvSpPr>
        <p:spPr>
          <a:xfrm>
            <a:off x="6412866" y="1205508"/>
            <a:ext cx="5374126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b="0"/>
            </a:lvl1pPr>
          </a:lstStyle>
          <a:p>
            <a:r>
              <a:rPr dirty="0"/>
              <a:t>干式变压器：用于安全防火要求较高的场合，如地铁、机场及高层建筑</a:t>
            </a:r>
          </a:p>
        </p:txBody>
      </p:sp>
      <p:pic>
        <p:nvPicPr>
          <p:cNvPr id="58436" name="图片 58436" descr="C:\Users\407_5\AppData\Roaming\Tencent\Users\532440458\QQ\WinTemp\RichOle\L9D5T%0MC_LW(WO86YP}8[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552" y="1915915"/>
            <a:ext cx="3992119" cy="3743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37" name="图片 58437" descr="C:\Users\407_5\AppData\Roaming\Tencent\Users\532440458\QQ\WinTemp\RichOle\MMHXC%A878IYVG3O$%YVRT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32370" y="2281287"/>
            <a:ext cx="3733800" cy="352578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8"/>
          <p:cNvSpPr txBox="1"/>
          <p:nvPr/>
        </p:nvSpPr>
        <p:spPr>
          <a:xfrm>
            <a:off x="947759" y="194846"/>
            <a:ext cx="48768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变压器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的用途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3" name="TextBox 6"/>
          <p:cNvSpPr txBox="1"/>
          <p:nvPr/>
        </p:nvSpPr>
        <p:spPr>
          <a:xfrm>
            <a:off x="1229986" y="998015"/>
            <a:ext cx="7720012" cy="99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dirty="0">
                <a:ea typeface="微软雅黑" panose="020B0503020204020204" pitchFamily="34" charset="-122"/>
              </a:rPr>
              <a:t>1.了解了变压器的基本知识及分类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dirty="0">
                <a:ea typeface="微软雅黑" panose="020B0503020204020204" pitchFamily="34" charset="-122"/>
              </a:rPr>
              <a:t>2.掌握了变压器用途分类。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29986" y="238768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/>
                <a:gridCol w="1610537"/>
                <a:gridCol w="3283115"/>
                <a:gridCol w="1219072"/>
                <a:gridCol w="1219072"/>
                <a:gridCol w="1219072"/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1140646">
                <a:tc rowSpan="2">
                  <a:txBody>
                    <a:bodyPr/>
                    <a:lstStyle/>
                    <a:p>
                      <a:pPr marL="0" indent="12700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任务一：</a:t>
                      </a: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电力变压器的识别与分类。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操作评价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1.了解了变压器的基本知识及分类</a:t>
                      </a:r>
                    </a:p>
                    <a:p>
                      <a:pPr indent="127000"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2.掌握了变压器用途分类。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021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altLang="zh-CN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1.能够懂得低频、中频、高频三种变压器及作用。</a:t>
                      </a:r>
                    </a:p>
                    <a:p>
                      <a:r>
                        <a:rPr altLang="zh-CN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2.能够掌握各种变压器的主要用途。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60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2" name="Group 27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96315" y="1843723"/>
            <a:ext cx="10439947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altLang="zh-CN" sz="1800" dirty="0">
                <a:solidFill>
                  <a:schemeClr val="tx1"/>
                </a:solidFill>
                <a:latin typeface="+mn-lt"/>
              </a:rPr>
              <a:t>变压器绕组的直流电阻很小，用万用表的R×1Ω或R×10Ω挡检测可判断绕组有无短路或断路情况。一般情况下，电源变压器（降压式）初级绕组的直流电阻多为几十～上百欧姆，次级直流电阻多为零点几～几欧姆。</a:t>
            </a:r>
          </a:p>
        </p:txBody>
      </p:sp>
      <p:sp>
        <p:nvSpPr>
          <p:cNvPr id="46" name="矩形: 剪去对角 1"/>
          <p:cNvSpPr/>
          <p:nvPr/>
        </p:nvSpPr>
        <p:spPr>
          <a:xfrm>
            <a:off x="801667" y="1076325"/>
            <a:ext cx="3620022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sym typeface="+mn-ea"/>
              </a:rPr>
              <a:t>、</a:t>
            </a:r>
            <a:r>
              <a:rPr altLang="zh-CN" b="1" dirty="0" err="1" smtClean="0">
                <a:solidFill>
                  <a:schemeClr val="bg1"/>
                </a:solidFill>
                <a:sym typeface="+mn-ea"/>
              </a:rPr>
              <a:t>变压器绕组直流电阻的测量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509370" y="1265129"/>
            <a:ext cx="7025405" cy="11221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/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53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/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pic>
        <p:nvPicPr>
          <p:cNvPr id="48140" name="图片 48140" descr="C:\Users\407_5\AppData\Roaming\Tencent\Users\532440458\QQ\WinTemp\RichOle\H2KU7I6B}()0~J9}@MKEK3N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31189" y="2867416"/>
            <a:ext cx="7028152" cy="3103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/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463432" y="2251827"/>
            <a:ext cx="5376143" cy="257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客户：刚买的房子需要安装家庭用电线路。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电工师傅：您的房子线路安装有什么要求吗？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客户：正常家庭用电线路即可。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电工师傅：请稍等，进行家庭用电线路安装要懂得基本的电工基础知识。</a:t>
            </a:r>
          </a:p>
        </p:txBody>
      </p:sp>
      <p:sp>
        <p:nvSpPr>
          <p:cNvPr id="13" name="矩形: 对角圆角 1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76" y="1987593"/>
            <a:ext cx="4762500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/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电力变压器的识别与分类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"/>
          <p:cNvGrpSpPr/>
          <p:nvPr/>
        </p:nvGrpSpPr>
        <p:grpSpPr bwMode="auto">
          <a:xfrm>
            <a:off x="1325563" y="1713895"/>
            <a:ext cx="5743575" cy="1061906"/>
            <a:chOff x="859536" y="1549889"/>
            <a:chExt cx="5742745" cy="1061065"/>
          </a:xfrm>
        </p:grpSpPr>
        <p:sp>
          <p:nvSpPr>
            <p:cNvPr id="12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1.变压器的识别</a:t>
              </a:r>
            </a:p>
            <a:p>
              <a:r>
                <a:rPr lang="zh-CN" sz="1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2.变压器的</a:t>
              </a:r>
              <a:r>
                <a:rPr lang="zh-CN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endParaRPr 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9"/>
          <p:cNvGrpSpPr/>
          <p:nvPr/>
        </p:nvGrpSpPr>
        <p:grpSpPr bwMode="auto">
          <a:xfrm>
            <a:off x="1325563" y="3661322"/>
            <a:ext cx="5743575" cy="1061907"/>
            <a:chOff x="859536" y="1549889"/>
            <a:chExt cx="5742745" cy="1061065"/>
          </a:xfrm>
        </p:grpSpPr>
        <p:sp>
          <p:nvSpPr>
            <p:cNvPr id="20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技能要求</a:t>
              </a: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zh-CN" sz="1400" dirty="0"/>
                <a:t>懂得低频、中频、高频三种变压器及</a:t>
              </a:r>
              <a:r>
                <a:rPr lang="zh-CN" altLang="zh-CN" sz="1400" dirty="0" smtClean="0"/>
                <a:t>作用</a:t>
              </a:r>
              <a:endParaRPr lang="en-US" altLang="zh-CN" sz="1400" dirty="0" smtClean="0"/>
            </a:p>
            <a:p>
              <a:r>
                <a:rPr lang="en-US" altLang="zh-CN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zh-CN" sz="1400" dirty="0"/>
                <a:t>掌握各种变压器的主要用途</a:t>
              </a:r>
              <a:endPara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7" name="图片 48143" descr="C:\Users\407_5\AppData\Roaming\Tencent\Users\532440458\QQ\WinTemp\RichOle\7TG`MC591KW%J[%V9II$5V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2241" y="1713895"/>
            <a:ext cx="4583829" cy="34187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</a:p>
        </p:txBody>
      </p:sp>
      <p:sp>
        <p:nvSpPr>
          <p:cNvPr id="16" name="矩形 15"/>
          <p:cNvSpPr/>
          <p:nvPr/>
        </p:nvSpPr>
        <p:spPr>
          <a:xfrm>
            <a:off x="5191125" y="4454190"/>
            <a:ext cx="6096000" cy="723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l"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变压器的识别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变压器的分类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变压器的识别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7759" y="1272503"/>
            <a:ext cx="1085244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600"/>
              </a:spcAft>
            </a:lvl1pPr>
          </a:lstStyle>
          <a:p>
            <a:pPr indent="457200"/>
            <a:r>
              <a:rPr lang="zh-CN" altLang="zh-CN" dirty="0"/>
              <a:t>变压器由铁芯（或磁芯）和线圈组成，线圈有两个或两个以上的绕组，其中接电源的绕组叫初级线圈，其余的绕组叫次级线圈。</a:t>
            </a:r>
          </a:p>
          <a:p>
            <a:pPr indent="457200"/>
            <a:r>
              <a:rPr lang="zh-CN" altLang="zh-CN" dirty="0"/>
              <a:t>变压器利用电磁感应的原理来改变交流电压的装置。</a:t>
            </a:r>
          </a:p>
          <a:p>
            <a:pPr indent="457200"/>
            <a:r>
              <a:rPr lang="zh-CN" altLang="zh-CN" dirty="0"/>
              <a:t>符号用T表示</a:t>
            </a:r>
          </a:p>
          <a:p>
            <a:pPr indent="457200"/>
            <a:r>
              <a:rPr lang="zh-CN" altLang="zh-CN" dirty="0"/>
              <a:t>电气符号，黑点的一端表示变压器绕组的同名端，</a:t>
            </a:r>
            <a:r>
              <a:rPr lang="zh-CN" altLang="zh-CN" dirty="0" smtClean="0"/>
              <a:t>如图</a:t>
            </a:r>
            <a:r>
              <a:rPr lang="zh-CN" altLang="zh-CN" dirty="0"/>
              <a:t>所示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911891" y="5978820"/>
            <a:ext cx="892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dirty="0"/>
              <a:t>（a）单二次绕组变压器；（b）二次绕组中心抽头变压器；（c）多二次绕组变压器；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47759" y="885508"/>
            <a:ext cx="222318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b="1" dirty="0"/>
              <a:t>什么是变压器？</a:t>
            </a:r>
          </a:p>
        </p:txBody>
      </p:sp>
      <p:pic>
        <p:nvPicPr>
          <p:cNvPr id="48131" name="图片 48131" descr="C:\Users\407_5\AppData\Roaming\Tencent\Users\532440458\QQ\WinTemp\RichOle\J~397B`Y800J9R9D({RFS2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50"/>
          <a:stretch>
            <a:fillRect/>
          </a:stretch>
        </p:blipFill>
        <p:spPr>
          <a:xfrm>
            <a:off x="947759" y="3691854"/>
            <a:ext cx="10086080" cy="2286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变压器的分类</a:t>
            </a:r>
          </a:p>
        </p:txBody>
      </p:sp>
      <p:sp>
        <p:nvSpPr>
          <p:cNvPr id="12" name="矩形 11"/>
          <p:cNvSpPr/>
          <p:nvPr/>
        </p:nvSpPr>
        <p:spPr>
          <a:xfrm>
            <a:off x="947759" y="1404589"/>
            <a:ext cx="8853805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altLang="zh-CN" dirty="0"/>
              <a:t>变压器按应用工作频率可分为低频变压器、中频变压器和高频变压器。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altLang="zh-CN" dirty="0"/>
              <a:t>低频变压器，其工作频率为400Hz以下。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altLang="zh-CN" dirty="0"/>
              <a:t>中频变压器，其工作频率400~10KHz。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altLang="zh-CN" dirty="0"/>
              <a:t>高频变压器，其工作频10KHz~100KHz以上。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29638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426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5540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2edb98-9b40-46e5-bd3b-b44b064b62bb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1055</Words>
  <Application>Microsoft Office PowerPoint</Application>
  <PresentationFormat>宽屏</PresentationFormat>
  <Paragraphs>298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 Unicode MS</vt:lpstr>
      <vt:lpstr>Open Sans</vt:lpstr>
      <vt:lpstr>等线</vt:lpstr>
      <vt:lpstr>等线 Light</vt:lpstr>
      <vt:lpstr>华康俪金黑W8(P)</vt:lpstr>
      <vt:lpstr>宋体</vt:lpstr>
      <vt:lpstr>微软雅黑</vt:lpstr>
      <vt:lpstr>Arial</vt:lpstr>
      <vt:lpstr>Calibri</vt:lpstr>
      <vt:lpstr>Times New Roman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151</cp:revision>
  <dcterms:created xsi:type="dcterms:W3CDTF">2020-10-28T01:48:00Z</dcterms:created>
  <dcterms:modified xsi:type="dcterms:W3CDTF">2021-02-26T17:01:48Z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