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7" r:id="rId2"/>
    <p:sldId id="258" r:id="rId3"/>
    <p:sldId id="260" r:id="rId4"/>
    <p:sldId id="256" r:id="rId5"/>
    <p:sldId id="261" r:id="rId6"/>
    <p:sldId id="259" r:id="rId7"/>
    <p:sldId id="262" r:id="rId8"/>
    <p:sldId id="285" r:id="rId9"/>
    <p:sldId id="288" r:id="rId10"/>
    <p:sldId id="286" r:id="rId11"/>
    <p:sldId id="263" r:id="rId12"/>
    <p:sldId id="269" r:id="rId13"/>
    <p:sldId id="289" r:id="rId14"/>
    <p:sldId id="291" r:id="rId15"/>
    <p:sldId id="290" r:id="rId16"/>
    <p:sldId id="292" r:id="rId17"/>
    <p:sldId id="294" r:id="rId18"/>
    <p:sldId id="293" r:id="rId19"/>
    <p:sldId id="295" r:id="rId20"/>
    <p:sldId id="287" r:id="rId21"/>
    <p:sldId id="271" r:id="rId22"/>
    <p:sldId id="296" r:id="rId23"/>
    <p:sldId id="297" r:id="rId24"/>
    <p:sldId id="264" r:id="rId25"/>
    <p:sldId id="276" r:id="rId26"/>
    <p:sldId id="265" r:id="rId27"/>
    <p:sldId id="301" r:id="rId28"/>
    <p:sldId id="284" r:id="rId29"/>
    <p:sldId id="300" r:id="rId30"/>
    <p:sldId id="302" r:id="rId31"/>
    <p:sldId id="280"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3" autoAdjust="0"/>
    <p:restoredTop sz="94660"/>
  </p:normalViewPr>
  <p:slideViewPr>
    <p:cSldViewPr snapToGrid="0">
      <p:cViewPr varScale="1">
        <p:scale>
          <a:sx n="87" d="100"/>
          <a:sy n="87" d="100"/>
        </p:scale>
        <p:origin x="8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529790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292187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409793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4216376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4216376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2021-02-27</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2021-02-27</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4087515" y="3404368"/>
            <a:ext cx="3528310" cy="93610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477816" y="4016474"/>
              <a:ext cx="3379104"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常用电工仪器及其使用</a:t>
              </a: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a:solidFill>
                  <a:schemeClr val="bg1"/>
                </a:solidFill>
                <a:latin typeface="微软雅黑" panose="020B0503020204020204" pitchFamily="34" charset="-122"/>
                <a:ea typeface="微软雅黑" panose="020B0503020204020204" pitchFamily="34" charset="-122"/>
              </a:rPr>
              <a:t>函数发生器</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8C684F7B-235C-46A5-867F-91FCE3E9FB65}"/>
              </a:ext>
            </a:extLst>
          </p:cNvPr>
          <p:cNvSpPr txBox="1"/>
          <p:nvPr/>
        </p:nvSpPr>
        <p:spPr>
          <a:xfrm>
            <a:off x="437859" y="600317"/>
            <a:ext cx="11320506" cy="1107996"/>
          </a:xfrm>
          <a:prstGeom prst="rect">
            <a:avLst/>
          </a:prstGeom>
          <a:noFill/>
        </p:spPr>
        <p:txBody>
          <a:bodyPr wrap="square" rtlCol="0">
            <a:spAutoFit/>
          </a:bodyPr>
          <a:lstStyle/>
          <a:p>
            <a:pPr indent="532800" algn="just">
              <a:lnSpc>
                <a:spcPct val="150000"/>
              </a:lnSpc>
            </a:pPr>
            <a:r>
              <a:rPr lang="en-US" altLang="zh-CN" dirty="0"/>
              <a:t> </a:t>
            </a:r>
            <a:r>
              <a:rPr lang="en-US" altLang="zh-CN" dirty="0" smtClean="0"/>
              <a:t>  </a:t>
            </a:r>
            <a:r>
              <a:rPr lang="en-US" altLang="zh-CN" sz="2000" b="1" dirty="0">
                <a:solidFill>
                  <a:schemeClr val="accent2">
                    <a:lumMod val="50000"/>
                  </a:schemeClr>
                </a:solidFill>
                <a:latin typeface="微软雅黑" pitchFamily="34" charset="-122"/>
                <a:ea typeface="微软雅黑" pitchFamily="34" charset="-122"/>
              </a:rPr>
              <a:t>1.2</a:t>
            </a:r>
            <a:r>
              <a:rPr lang="zh-CN" altLang="zh-CN" sz="2000" b="1" dirty="0">
                <a:solidFill>
                  <a:schemeClr val="accent2">
                    <a:lumMod val="50000"/>
                  </a:schemeClr>
                </a:solidFill>
                <a:latin typeface="微软雅黑" pitchFamily="34" charset="-122"/>
                <a:ea typeface="微软雅黑" pitchFamily="34" charset="-122"/>
              </a:rPr>
              <a:t>函数发生器</a:t>
            </a:r>
            <a:endParaRPr lang="en-US" altLang="zh-CN" sz="2000" b="1" dirty="0">
              <a:solidFill>
                <a:schemeClr val="accent2">
                  <a:lumMod val="50000"/>
                </a:schemeClr>
              </a:solidFill>
              <a:latin typeface="微软雅黑" pitchFamily="34" charset="-122"/>
              <a:ea typeface="微软雅黑" pitchFamily="34" charset="-122"/>
            </a:endParaRPr>
          </a:p>
          <a:p>
            <a:pPr indent="457200"/>
            <a:r>
              <a:rPr lang="zh-CN" altLang="en-US" dirty="0" smtClean="0"/>
              <a:t>函数发生器</a:t>
            </a:r>
            <a:r>
              <a:rPr lang="zh-CN" altLang="en-US" dirty="0"/>
              <a:t>是一种多波形的信号源。它可以产生正弦波、方波、三角波、锯齿波，甚至任意波形。有的函数发生器还具有调制的功能，可以进行调幅、调频、调相、脉宽调制和</a:t>
            </a:r>
            <a:r>
              <a:rPr lang="en-US" altLang="zh-CN" dirty="0"/>
              <a:t>VCO</a:t>
            </a:r>
            <a:r>
              <a:rPr lang="zh-CN" altLang="en-US" dirty="0"/>
              <a:t>控制，如图</a:t>
            </a:r>
            <a:r>
              <a:rPr lang="en-US" altLang="zh-CN" dirty="0"/>
              <a:t>2-2-1</a:t>
            </a:r>
            <a:r>
              <a:rPr lang="zh-CN" altLang="en-US" dirty="0"/>
              <a:t>所示</a:t>
            </a:r>
          </a:p>
        </p:txBody>
      </p:sp>
      <p:sp>
        <p:nvSpPr>
          <p:cNvPr id="17" name="文本框 16">
            <a:extLst>
              <a:ext uri="{FF2B5EF4-FFF2-40B4-BE49-F238E27FC236}">
                <a16:creationId xmlns="" xmlns:a16="http://schemas.microsoft.com/office/drawing/2014/main" id="{BA9A170E-5080-4E2C-A7E6-3E13ABB93951}"/>
              </a:ext>
            </a:extLst>
          </p:cNvPr>
          <p:cNvSpPr txBox="1"/>
          <p:nvPr/>
        </p:nvSpPr>
        <p:spPr>
          <a:xfrm>
            <a:off x="213360" y="5731868"/>
            <a:ext cx="609600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函数发生器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 xmlns:a16="http://schemas.microsoft.com/office/drawing/2014/main" id="{03739906-E027-4001-AABD-805CB33BA7F3}"/>
              </a:ext>
            </a:extLst>
          </p:cNvPr>
          <p:cNvSpPr txBox="1"/>
          <p:nvPr/>
        </p:nvSpPr>
        <p:spPr>
          <a:xfrm>
            <a:off x="6680078" y="1708313"/>
            <a:ext cx="5042533" cy="4801314"/>
          </a:xfrm>
          <a:prstGeom prst="rect">
            <a:avLst/>
          </a:prstGeom>
          <a:noFill/>
        </p:spPr>
        <p:txBody>
          <a:bodyPr wrap="square" rtlCol="0">
            <a:spAutoFit/>
          </a:bodyPr>
          <a:lstStyle/>
          <a:p>
            <a:r>
              <a:rPr lang="zh-CN" altLang="en-US" dirty="0" smtClean="0"/>
              <a:t>    函数发生器</a:t>
            </a:r>
            <a:r>
              <a:rPr lang="zh-CN" altLang="en-US" dirty="0"/>
              <a:t>有很宽的频率范围，使用范围很广，它是一种不可缺少的通用信号源。可以用于生产测试、仪器维修和实验室，还广泛使用在其它科技领域，如医学、教育、化学、通讯、地球物理学、工业控制、军事和宇航等。</a:t>
            </a:r>
          </a:p>
          <a:p>
            <a:r>
              <a:rPr lang="zh-CN" altLang="en-US" dirty="0"/>
              <a:t>技术指标</a:t>
            </a:r>
          </a:p>
          <a:p>
            <a:r>
              <a:rPr lang="zh-CN" altLang="en-US" dirty="0"/>
              <a:t>频率范围 </a:t>
            </a:r>
            <a:r>
              <a:rPr lang="en-US" altLang="zh-CN" dirty="0"/>
              <a:t>10Hz~100Hz</a:t>
            </a:r>
            <a:r>
              <a:rPr lang="zh-CN" altLang="en-US" dirty="0"/>
              <a:t>，</a:t>
            </a:r>
            <a:r>
              <a:rPr lang="en-US" altLang="zh-CN" dirty="0"/>
              <a:t>100Hz~1000Hz</a:t>
            </a:r>
            <a:r>
              <a:rPr lang="zh-CN" altLang="en-US" dirty="0"/>
              <a:t>，</a:t>
            </a:r>
            <a:r>
              <a:rPr lang="en-US" altLang="zh-CN" dirty="0"/>
              <a:t>1kHz~10kHz</a:t>
            </a:r>
          </a:p>
          <a:p>
            <a:r>
              <a:rPr lang="zh-CN" altLang="en-US" dirty="0"/>
              <a:t>频率控制方式 通过改变</a:t>
            </a:r>
            <a:r>
              <a:rPr lang="en-US" altLang="zh-CN" dirty="0"/>
              <a:t>RC</a:t>
            </a:r>
            <a:r>
              <a:rPr lang="zh-CN" altLang="en-US" dirty="0"/>
              <a:t>时间常数手控信号频率</a:t>
            </a:r>
          </a:p>
          <a:p>
            <a:r>
              <a:rPr lang="zh-CN" altLang="en-US" dirty="0"/>
              <a:t>通过改变控制电压</a:t>
            </a:r>
            <a:r>
              <a:rPr lang="en-US" altLang="zh-CN" dirty="0" err="1"/>
              <a:t>Uc</a:t>
            </a:r>
            <a:r>
              <a:rPr lang="zh-CN" altLang="en-US" dirty="0"/>
              <a:t>实现压控频率</a:t>
            </a:r>
            <a:r>
              <a:rPr lang="en-US" altLang="zh-CN" dirty="0"/>
              <a:t>VCF</a:t>
            </a:r>
          </a:p>
          <a:p>
            <a:r>
              <a:rPr lang="zh-CN" altLang="en-US" dirty="0"/>
              <a:t>输出电压 正弦波</a:t>
            </a:r>
            <a:r>
              <a:rPr lang="en-US" altLang="zh-CN" dirty="0"/>
              <a:t>Upp≈3 V </a:t>
            </a:r>
            <a:r>
              <a:rPr lang="zh-CN" altLang="en-US" dirty="0"/>
              <a:t>幅度连续可调</a:t>
            </a:r>
            <a:r>
              <a:rPr lang="en-US" altLang="zh-CN" dirty="0"/>
              <a:t>;</a:t>
            </a:r>
          </a:p>
          <a:p>
            <a:r>
              <a:rPr lang="zh-CN" altLang="en-US" dirty="0"/>
              <a:t>三角波</a:t>
            </a:r>
            <a:r>
              <a:rPr lang="en-US" altLang="zh-CN" dirty="0"/>
              <a:t>Upp≈5 V </a:t>
            </a:r>
            <a:r>
              <a:rPr lang="zh-CN" altLang="en-US" dirty="0"/>
              <a:t>幅度连续可调</a:t>
            </a:r>
            <a:r>
              <a:rPr lang="en-US" altLang="zh-CN" dirty="0"/>
              <a:t>;</a:t>
            </a:r>
          </a:p>
          <a:p>
            <a:r>
              <a:rPr lang="zh-CN" altLang="en-US" dirty="0"/>
              <a:t>方波</a:t>
            </a:r>
            <a:r>
              <a:rPr lang="en-US" altLang="zh-CN" dirty="0"/>
              <a:t>Upp≈14 V </a:t>
            </a:r>
            <a:r>
              <a:rPr lang="zh-CN" altLang="en-US" dirty="0"/>
              <a:t>幅度连续可调</a:t>
            </a:r>
            <a:r>
              <a:rPr lang="en-US" altLang="zh-CN" dirty="0"/>
              <a:t>.</a:t>
            </a:r>
          </a:p>
          <a:p>
            <a:r>
              <a:rPr lang="zh-CN" altLang="en-US" dirty="0"/>
              <a:t>波形特性 方波上升时间小于</a:t>
            </a:r>
            <a:r>
              <a:rPr lang="en-US" altLang="zh-CN" dirty="0"/>
              <a:t>2s</a:t>
            </a:r>
            <a:r>
              <a:rPr lang="zh-CN" altLang="en-US" dirty="0"/>
              <a:t>；</a:t>
            </a:r>
          </a:p>
          <a:p>
            <a:r>
              <a:rPr lang="zh-CN" altLang="en-US" dirty="0"/>
              <a:t>三角波非线性失真小于</a:t>
            </a:r>
            <a:r>
              <a:rPr lang="en-US" altLang="zh-CN" dirty="0"/>
              <a:t>1%</a:t>
            </a:r>
            <a:r>
              <a:rPr lang="zh-CN" altLang="en-US" dirty="0"/>
              <a:t>；</a:t>
            </a:r>
          </a:p>
          <a:p>
            <a:r>
              <a:rPr lang="zh-CN" altLang="en-US" dirty="0"/>
              <a:t>正弦波谐波失真小于</a:t>
            </a:r>
            <a:r>
              <a:rPr lang="en-US" altLang="zh-CN" dirty="0"/>
              <a:t>3%</a:t>
            </a:r>
            <a:r>
              <a:rPr lang="zh-CN" altLang="en-US" dirty="0"/>
              <a:t>。 </a:t>
            </a:r>
          </a:p>
        </p:txBody>
      </p:sp>
      <p:pic>
        <p:nvPicPr>
          <p:cNvPr id="14" name="图片 13">
            <a:extLst>
              <a:ext uri="{FF2B5EF4-FFF2-40B4-BE49-F238E27FC236}">
                <a16:creationId xmlns="" xmlns:a16="http://schemas.microsoft.com/office/drawing/2014/main" id="{0ED03B8F-E87E-4AF7-8033-AE3130EB1FB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64377" y="1814669"/>
            <a:ext cx="5643607" cy="3793649"/>
          </a:xfrm>
          <a:prstGeom prst="rect">
            <a:avLst/>
          </a:prstGeom>
          <a:noFill/>
          <a:ln>
            <a:noFill/>
          </a:ln>
        </p:spPr>
      </p:pic>
      <p:sp>
        <p:nvSpPr>
          <p:cNvPr id="15"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6"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111502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5210021" y="4225485"/>
            <a:ext cx="6077104" cy="951351"/>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懂得示波器按键功能</a:t>
            </a:r>
            <a:endParaRPr lang="en-US" altLang="zh-CN" b="1" dirty="0">
              <a:solidFill>
                <a:schemeClr val="bg1"/>
              </a:solidFill>
              <a:latin typeface="微软雅黑" pitchFamily="34" charset="-122"/>
              <a:ea typeface="微软雅黑" pitchFamily="34" charset="-122"/>
            </a:endParaRPr>
          </a:p>
          <a:p>
            <a:pPr>
              <a:lnSpc>
                <a:spcPct val="150000"/>
              </a:lnSpc>
              <a:spcAft>
                <a:spcPts val="600"/>
              </a:spcAft>
            </a:pPr>
            <a:r>
              <a:rPr lang="zh-CN" altLang="en-US" b="1" dirty="0">
                <a:solidFill>
                  <a:schemeClr val="bg1"/>
                </a:solidFill>
                <a:latin typeface="微软雅黑" pitchFamily="34" charset="-122"/>
                <a:ea typeface="微软雅黑" pitchFamily="34" charset="-122"/>
              </a:rPr>
              <a:t>    与函数发生器功能按键</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pic>
        <p:nvPicPr>
          <p:cNvPr id="24" name="Picture 2">
            <a:extLst>
              <a:ext uri="{FF2B5EF4-FFF2-40B4-BE49-F238E27FC236}">
                <a16:creationId xmlns="" xmlns:a16="http://schemas.microsoft.com/office/drawing/2014/main" id="{D6148142-55B4-4B85-A2FF-EEC8B4E10DB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4425" y="1651748"/>
            <a:ext cx="4804614" cy="2994005"/>
          </a:xfrm>
          <a:prstGeom prst="rect">
            <a:avLst/>
          </a:prstGeom>
          <a:noFill/>
        </p:spPr>
      </p:pic>
      <p:sp>
        <p:nvSpPr>
          <p:cNvPr id="2" name="文本框 1">
            <a:extLst>
              <a:ext uri="{FF2B5EF4-FFF2-40B4-BE49-F238E27FC236}">
                <a16:creationId xmlns="" xmlns:a16="http://schemas.microsoft.com/office/drawing/2014/main" id="{7EC08210-A297-4CCC-9708-E667C8C66993}"/>
              </a:ext>
            </a:extLst>
          </p:cNvPr>
          <p:cNvSpPr txBox="1"/>
          <p:nvPr/>
        </p:nvSpPr>
        <p:spPr>
          <a:xfrm>
            <a:off x="490492" y="1308625"/>
            <a:ext cx="6691357" cy="4524315"/>
          </a:xfrm>
          <a:prstGeom prst="rect">
            <a:avLst/>
          </a:prstGeom>
          <a:noFill/>
        </p:spPr>
        <p:txBody>
          <a:bodyPr wrap="square" rtlCol="0">
            <a:spAutoFit/>
          </a:bodyPr>
          <a:lstStyle/>
          <a:p>
            <a:r>
              <a:rPr lang="zh-CN" altLang="zh-CN" dirty="0" smtClean="0"/>
              <a:t>（</a:t>
            </a:r>
            <a:r>
              <a:rPr lang="en-US" altLang="zh-CN" dirty="0" smtClean="0"/>
              <a:t>1</a:t>
            </a:r>
            <a:r>
              <a:rPr lang="zh-CN" altLang="zh-CN" dirty="0" smtClean="0"/>
              <a:t>）</a:t>
            </a:r>
            <a:r>
              <a:rPr lang="en-US" altLang="zh-CN" dirty="0" smtClean="0"/>
              <a:t>POWER</a:t>
            </a:r>
            <a:r>
              <a:rPr lang="zh-CN" altLang="zh-CN" dirty="0" smtClean="0"/>
              <a:t>（电源开关）</a:t>
            </a:r>
          </a:p>
          <a:p>
            <a:r>
              <a:rPr lang="zh-CN" altLang="zh-CN" dirty="0" smtClean="0"/>
              <a:t>当电源接通时，</a:t>
            </a:r>
            <a:r>
              <a:rPr lang="en-US" altLang="zh-CN" dirty="0" smtClean="0"/>
              <a:t>LED </a:t>
            </a:r>
            <a:r>
              <a:rPr lang="zh-CN" altLang="zh-CN" dirty="0" smtClean="0"/>
              <a:t>全部会亮，一会儿以后，一般的操作程序会显示，然后执行上次开机前的设定，</a:t>
            </a:r>
            <a:r>
              <a:rPr lang="en-US" altLang="zh-CN" dirty="0" smtClean="0"/>
              <a:t>LED </a:t>
            </a:r>
            <a:r>
              <a:rPr lang="zh-CN" altLang="zh-CN" dirty="0" smtClean="0"/>
              <a:t>显示进行中的状态。</a:t>
            </a:r>
          </a:p>
          <a:p>
            <a:r>
              <a:rPr lang="zh-CN" altLang="zh-CN" dirty="0" smtClean="0"/>
              <a:t>（</a:t>
            </a:r>
            <a:r>
              <a:rPr lang="en-US" altLang="zh-CN" dirty="0" smtClean="0"/>
              <a:t>2</a:t>
            </a:r>
            <a:r>
              <a:rPr lang="zh-CN" altLang="zh-CN" dirty="0" smtClean="0"/>
              <a:t>）</a:t>
            </a:r>
            <a:r>
              <a:rPr lang="en-US" altLang="zh-CN" dirty="0" smtClean="0"/>
              <a:t> TRACE ROTATION</a:t>
            </a:r>
            <a:endParaRPr lang="zh-CN" altLang="zh-CN" dirty="0" smtClean="0"/>
          </a:p>
          <a:p>
            <a:r>
              <a:rPr lang="en-US" altLang="zh-CN" dirty="0" smtClean="0"/>
              <a:t>RACE ROTATION </a:t>
            </a:r>
            <a:r>
              <a:rPr lang="zh-CN" altLang="zh-CN" dirty="0" smtClean="0"/>
              <a:t>是使水平轨迹与刻度线成平行的调整钮，这个电位器可用小螺丝起来调整。</a:t>
            </a:r>
          </a:p>
          <a:p>
            <a:r>
              <a:rPr lang="zh-CN" altLang="zh-CN" dirty="0" smtClean="0"/>
              <a:t>（</a:t>
            </a:r>
            <a:r>
              <a:rPr lang="en-US" altLang="zh-CN" dirty="0" smtClean="0"/>
              <a:t>3</a:t>
            </a:r>
            <a:r>
              <a:rPr lang="zh-CN" altLang="zh-CN" dirty="0" smtClean="0"/>
              <a:t>）</a:t>
            </a:r>
            <a:r>
              <a:rPr lang="en-US" altLang="zh-CN" dirty="0" smtClean="0"/>
              <a:t> INTEN—</a:t>
            </a:r>
            <a:r>
              <a:rPr lang="zh-CN" altLang="zh-CN" dirty="0" smtClean="0"/>
              <a:t>控制钮</a:t>
            </a:r>
          </a:p>
          <a:p>
            <a:r>
              <a:rPr lang="zh-CN" altLang="zh-CN" dirty="0" smtClean="0"/>
              <a:t>这个控制钮用于调节波形轨迹亮度，顺时针方向调整增加亮度</a:t>
            </a:r>
            <a:r>
              <a:rPr lang="en-US" altLang="zh-CN" dirty="0" smtClean="0"/>
              <a:t>,</a:t>
            </a:r>
            <a:r>
              <a:rPr lang="zh-CN" altLang="zh-CN" dirty="0" smtClean="0"/>
              <a:t>反时针方向减低亮度。</a:t>
            </a:r>
          </a:p>
          <a:p>
            <a:r>
              <a:rPr lang="zh-CN" altLang="zh-CN" dirty="0" smtClean="0"/>
              <a:t>（</a:t>
            </a:r>
            <a:r>
              <a:rPr lang="en-US" altLang="zh-CN" dirty="0" smtClean="0"/>
              <a:t>4</a:t>
            </a:r>
            <a:r>
              <a:rPr lang="zh-CN" altLang="zh-CN" dirty="0" smtClean="0"/>
              <a:t>）</a:t>
            </a:r>
            <a:r>
              <a:rPr lang="en-US" altLang="zh-CN" dirty="0" smtClean="0"/>
              <a:t>FOCUS</a:t>
            </a:r>
            <a:endParaRPr lang="zh-CN" altLang="zh-CN" dirty="0" smtClean="0"/>
          </a:p>
          <a:p>
            <a:r>
              <a:rPr lang="zh-CN" altLang="zh-CN" dirty="0" smtClean="0"/>
              <a:t>轨迹和光标读出的聚焦控制钮。</a:t>
            </a:r>
          </a:p>
          <a:p>
            <a:r>
              <a:rPr lang="zh-CN" altLang="zh-CN" dirty="0" smtClean="0"/>
              <a:t>（</a:t>
            </a:r>
            <a:r>
              <a:rPr lang="en-US" altLang="zh-CN" dirty="0" smtClean="0"/>
              <a:t>5</a:t>
            </a:r>
            <a:r>
              <a:rPr lang="zh-CN" altLang="zh-CN" dirty="0" smtClean="0"/>
              <a:t>）</a:t>
            </a:r>
            <a:r>
              <a:rPr lang="en-US" altLang="zh-CN" dirty="0" smtClean="0"/>
              <a:t> CAL</a:t>
            </a:r>
            <a:endParaRPr lang="zh-CN" altLang="zh-CN" dirty="0" smtClean="0"/>
          </a:p>
          <a:p>
            <a:r>
              <a:rPr lang="zh-CN" altLang="zh-CN" dirty="0" smtClean="0"/>
              <a:t>此端子输出一个</a:t>
            </a:r>
            <a:r>
              <a:rPr lang="en-US" altLang="zh-CN" dirty="0" smtClean="0"/>
              <a:t>0.5Vp-p</a:t>
            </a:r>
            <a:r>
              <a:rPr lang="zh-CN" altLang="zh-CN" dirty="0" smtClean="0"/>
              <a:t>、</a:t>
            </a:r>
            <a:r>
              <a:rPr lang="en-US" altLang="zh-CN" dirty="0" smtClean="0"/>
              <a:t>1kHz </a:t>
            </a:r>
            <a:r>
              <a:rPr lang="zh-CN" altLang="zh-CN" dirty="0" smtClean="0"/>
              <a:t>的参考信号，给探棒使用。</a:t>
            </a:r>
          </a:p>
          <a:p>
            <a:r>
              <a:rPr lang="zh-CN" altLang="zh-CN" dirty="0" smtClean="0"/>
              <a:t>（</a:t>
            </a:r>
            <a:r>
              <a:rPr lang="en-US" altLang="zh-CN" dirty="0" smtClean="0"/>
              <a:t>6</a:t>
            </a:r>
            <a:r>
              <a:rPr lang="zh-CN" altLang="zh-CN" dirty="0" smtClean="0"/>
              <a:t>）</a:t>
            </a:r>
            <a:r>
              <a:rPr lang="en-US" altLang="zh-CN" dirty="0" smtClean="0"/>
              <a:t> Ground socket――</a:t>
            </a:r>
            <a:r>
              <a:rPr lang="zh-CN" altLang="zh-CN" dirty="0" smtClean="0"/>
              <a:t>香蕉接头接到安全的地线，此接头可作为直流的参考电位和低频信号的测量。</a:t>
            </a:r>
            <a:endParaRPr lang="en-US" altLang="zh-CN" dirty="0" smtClean="0"/>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
        <p:nvSpPr>
          <p:cNvPr id="14" name="TextBox 13"/>
          <p:cNvSpPr txBox="1"/>
          <p:nvPr/>
        </p:nvSpPr>
        <p:spPr>
          <a:xfrm>
            <a:off x="8320162" y="5186609"/>
            <a:ext cx="2686929" cy="646331"/>
          </a:xfrm>
          <a:prstGeom prst="rect">
            <a:avLst/>
          </a:prstGeom>
          <a:noFill/>
        </p:spPr>
        <p:txBody>
          <a:bodyPr wrap="square" rtlCol="0">
            <a:spAutoFit/>
          </a:bodyPr>
          <a:lstStyle/>
          <a:p>
            <a:r>
              <a:rPr lang="zh-CN" altLang="zh-CN" dirty="0"/>
              <a:t>图</a:t>
            </a:r>
            <a:r>
              <a:rPr lang="en-US" altLang="zh-CN" dirty="0"/>
              <a:t>2-3-11 </a:t>
            </a:r>
            <a:r>
              <a:rPr lang="zh-CN" altLang="zh-CN" dirty="0"/>
              <a:t>示波器界面</a:t>
            </a:r>
          </a:p>
          <a:p>
            <a:endParaRPr lang="zh-CN" altLang="en-US" dirty="0"/>
          </a:p>
        </p:txBody>
      </p:sp>
    </p:spTree>
    <p:extLst>
      <p:ext uri="{BB962C8B-B14F-4D97-AF65-F5344CB8AC3E}">
        <p14:creationId xmlns:p14="http://schemas.microsoft.com/office/powerpoint/2010/main" val="1816935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561285" y="1225689"/>
            <a:ext cx="9992724" cy="5632311"/>
          </a:xfrm>
          <a:prstGeom prst="rect">
            <a:avLst/>
          </a:prstGeom>
          <a:noFill/>
        </p:spPr>
        <p:txBody>
          <a:bodyPr wrap="square" rtlCol="0">
            <a:spAutoFit/>
          </a:bodyPr>
          <a:lstStyle/>
          <a:p>
            <a:r>
              <a:rPr lang="zh-CN" altLang="zh-CN" dirty="0"/>
              <a:t>（</a:t>
            </a:r>
            <a:r>
              <a:rPr lang="en-US" altLang="zh-CN" dirty="0"/>
              <a:t>7</a:t>
            </a:r>
            <a:r>
              <a:rPr lang="zh-CN" altLang="zh-CN" dirty="0"/>
              <a:t>）</a:t>
            </a:r>
            <a:r>
              <a:rPr lang="en-US" altLang="zh-CN" dirty="0"/>
              <a:t> TEXT/ILLUM――</a:t>
            </a:r>
            <a:r>
              <a:rPr lang="zh-CN" altLang="zh-CN" dirty="0"/>
              <a:t>具有双重功能的控制钮。</a:t>
            </a:r>
          </a:p>
          <a:p>
            <a:r>
              <a:rPr lang="zh-CN" altLang="zh-CN" dirty="0"/>
              <a:t>这个按钮用于选择</a:t>
            </a:r>
            <a:r>
              <a:rPr lang="en-US" altLang="zh-CN" dirty="0"/>
              <a:t>TEXT </a:t>
            </a:r>
            <a:r>
              <a:rPr lang="zh-CN" altLang="zh-CN" dirty="0"/>
              <a:t>读值亮度功能和刻度亮度功能。以“</a:t>
            </a:r>
            <a:r>
              <a:rPr lang="en-US" altLang="zh-CN" dirty="0"/>
              <a:t>TEXT</a:t>
            </a:r>
            <a:r>
              <a:rPr lang="zh-CN" altLang="zh-CN" dirty="0"/>
              <a:t>”或“</a:t>
            </a:r>
            <a:r>
              <a:rPr lang="en-US" altLang="zh-CN" dirty="0"/>
              <a:t>ILLUM</a:t>
            </a:r>
            <a:r>
              <a:rPr lang="zh-CN" altLang="zh-CN" dirty="0"/>
              <a:t>”显示</a:t>
            </a:r>
          </a:p>
          <a:p>
            <a:r>
              <a:rPr lang="zh-CN" altLang="zh-CN" dirty="0"/>
              <a:t>在读值装置中。以下次序将发生（按钮后）</a:t>
            </a:r>
          </a:p>
          <a:p>
            <a:r>
              <a:rPr lang="zh-CN" altLang="zh-CN" dirty="0"/>
              <a:t>“</a:t>
            </a:r>
            <a:r>
              <a:rPr lang="en-US" altLang="zh-CN" dirty="0"/>
              <a:t>TEXT</a:t>
            </a:r>
            <a:r>
              <a:rPr lang="zh-CN" altLang="zh-CN" dirty="0"/>
              <a:t>”</a:t>
            </a:r>
            <a:r>
              <a:rPr lang="en-US" altLang="zh-CN" dirty="0"/>
              <a:t>――</a:t>
            </a:r>
            <a:r>
              <a:rPr lang="zh-CN" altLang="zh-CN" dirty="0"/>
              <a:t>“</a:t>
            </a:r>
            <a:r>
              <a:rPr lang="en-US" altLang="zh-CN" dirty="0"/>
              <a:t>ILLUM</a:t>
            </a:r>
            <a:r>
              <a:rPr lang="zh-CN" altLang="zh-CN" dirty="0"/>
              <a:t>”</a:t>
            </a:r>
            <a:r>
              <a:rPr lang="en-US" altLang="zh-CN" dirty="0"/>
              <a:t>――</a:t>
            </a:r>
            <a:r>
              <a:rPr lang="zh-CN" altLang="zh-CN" dirty="0"/>
              <a:t>“</a:t>
            </a:r>
            <a:r>
              <a:rPr lang="en-US" altLang="zh-CN" dirty="0"/>
              <a:t>TEXT</a:t>
            </a:r>
            <a:r>
              <a:rPr lang="zh-CN" altLang="zh-CN" dirty="0"/>
              <a:t>”</a:t>
            </a:r>
          </a:p>
          <a:p>
            <a:r>
              <a:rPr lang="en-US" altLang="zh-CN" dirty="0"/>
              <a:t>TEXT/ ILLUM </a:t>
            </a:r>
            <a:r>
              <a:rPr lang="zh-CN" altLang="zh-CN" dirty="0"/>
              <a:t>功能和</a:t>
            </a:r>
            <a:r>
              <a:rPr lang="en-US" altLang="zh-CN" dirty="0"/>
              <a:t>ARIABLE(9)</a:t>
            </a:r>
            <a:r>
              <a:rPr lang="zh-CN" altLang="zh-CN" dirty="0"/>
              <a:t>控制钮相关。顺时针旋转此钮增加</a:t>
            </a:r>
            <a:r>
              <a:rPr lang="en-US" altLang="zh-CN" dirty="0"/>
              <a:t>TEXT </a:t>
            </a:r>
            <a:r>
              <a:rPr lang="zh-CN" altLang="zh-CN" dirty="0"/>
              <a:t>亮度或刻度亮度。反时针则减低， 按此钮可以打开或关闭</a:t>
            </a:r>
            <a:r>
              <a:rPr lang="en-US" altLang="zh-CN" dirty="0"/>
              <a:t>TEXT/ILLUM </a:t>
            </a:r>
            <a:r>
              <a:rPr lang="zh-CN" altLang="zh-CN" dirty="0"/>
              <a:t>功能。</a:t>
            </a:r>
          </a:p>
          <a:p>
            <a:r>
              <a:rPr lang="zh-CN" altLang="zh-CN" dirty="0"/>
              <a:t>（</a:t>
            </a:r>
            <a:r>
              <a:rPr lang="en-US" altLang="zh-CN" dirty="0"/>
              <a:t>8</a:t>
            </a:r>
            <a:r>
              <a:rPr lang="zh-CN" altLang="zh-CN" dirty="0"/>
              <a:t>）光标量测功能</a:t>
            </a:r>
          </a:p>
          <a:p>
            <a:r>
              <a:rPr lang="zh-CN" altLang="zh-CN" dirty="0"/>
              <a:t>有两个按钮和</a:t>
            </a:r>
            <a:r>
              <a:rPr lang="en-US" altLang="zh-CN" dirty="0"/>
              <a:t> VARIABLE(9)</a:t>
            </a:r>
            <a:r>
              <a:rPr lang="zh-CN" altLang="zh-CN" dirty="0"/>
              <a:t>控制钮有关。</a:t>
            </a:r>
          </a:p>
          <a:p>
            <a:r>
              <a:rPr lang="zh-CN" altLang="zh-CN" dirty="0"/>
              <a:t>△</a:t>
            </a:r>
            <a:r>
              <a:rPr lang="en-US" altLang="zh-CN" dirty="0"/>
              <a:t>V</a:t>
            </a:r>
            <a:r>
              <a:rPr lang="zh-CN" altLang="zh-CN" dirty="0"/>
              <a:t>－△</a:t>
            </a:r>
            <a:r>
              <a:rPr lang="en-US" altLang="zh-CN" dirty="0"/>
              <a:t> T</a:t>
            </a:r>
            <a:r>
              <a:rPr lang="zh-CN" altLang="zh-CN" dirty="0"/>
              <a:t>－</a:t>
            </a:r>
            <a:r>
              <a:rPr lang="en-US" altLang="zh-CN" dirty="0"/>
              <a:t>1/ </a:t>
            </a:r>
            <a:r>
              <a:rPr lang="zh-CN" altLang="zh-CN" dirty="0"/>
              <a:t>△</a:t>
            </a:r>
            <a:r>
              <a:rPr lang="en-US" altLang="zh-CN" dirty="0"/>
              <a:t> T</a:t>
            </a:r>
            <a:r>
              <a:rPr lang="zh-CN" altLang="zh-CN" dirty="0"/>
              <a:t>－</a:t>
            </a:r>
            <a:r>
              <a:rPr lang="en-US" altLang="zh-CN" dirty="0"/>
              <a:t>OFF </a:t>
            </a:r>
            <a:r>
              <a:rPr lang="zh-CN" altLang="zh-CN" dirty="0"/>
              <a:t>按钮</a:t>
            </a:r>
          </a:p>
          <a:p>
            <a:r>
              <a:rPr lang="zh-CN" altLang="zh-CN" dirty="0"/>
              <a:t>当此按钮按下时，三个量测功能将以下面的次序选择。</a:t>
            </a:r>
          </a:p>
          <a:p>
            <a:r>
              <a:rPr lang="zh-CN" altLang="zh-CN" dirty="0"/>
              <a:t>▽</a:t>
            </a:r>
            <a:r>
              <a:rPr lang="en-US" altLang="zh-CN" dirty="0"/>
              <a:t>V</a:t>
            </a:r>
            <a:r>
              <a:rPr lang="zh-CN" altLang="zh-CN" dirty="0"/>
              <a:t>：出现两个水平光标，根据</a:t>
            </a:r>
            <a:r>
              <a:rPr lang="en-US" altLang="zh-CN" dirty="0"/>
              <a:t>VOLTS/DIV </a:t>
            </a:r>
            <a:r>
              <a:rPr lang="zh-CN" altLang="zh-CN" dirty="0"/>
              <a:t>的设置，可计算两条光标之间的电压。</a:t>
            </a:r>
          </a:p>
          <a:p>
            <a:r>
              <a:rPr lang="zh-CN" altLang="zh-CN" dirty="0"/>
              <a:t>▽</a:t>
            </a:r>
            <a:r>
              <a:rPr lang="en-US" altLang="zh-CN" dirty="0"/>
              <a:t>T</a:t>
            </a:r>
            <a:r>
              <a:rPr lang="zh-CN" altLang="zh-CN" dirty="0"/>
              <a:t>：出现两个垂直光标，根据</a:t>
            </a:r>
            <a:r>
              <a:rPr lang="en-US" altLang="zh-CN" dirty="0"/>
              <a:t>TIME/DIV </a:t>
            </a:r>
            <a:r>
              <a:rPr lang="zh-CN" altLang="zh-CN" dirty="0"/>
              <a:t>设置，可计算出两条垂直光标之间的时间。</a:t>
            </a:r>
          </a:p>
          <a:p>
            <a:r>
              <a:rPr lang="en-US" altLang="zh-CN" dirty="0"/>
              <a:t>1/</a:t>
            </a:r>
            <a:r>
              <a:rPr lang="zh-CN" altLang="zh-CN" dirty="0"/>
              <a:t>▽</a:t>
            </a:r>
            <a:r>
              <a:rPr lang="en-US" altLang="zh-CN" dirty="0"/>
              <a:t>T</a:t>
            </a:r>
            <a:r>
              <a:rPr lang="zh-CN" altLang="zh-CN" dirty="0"/>
              <a:t>：出现两个垂直光标，根据</a:t>
            </a:r>
            <a:r>
              <a:rPr lang="en-US" altLang="zh-CN" dirty="0"/>
              <a:t>TIME/DIV </a:t>
            </a:r>
            <a:r>
              <a:rPr lang="zh-CN" altLang="zh-CN" dirty="0"/>
              <a:t>设置，可计算出两条垂直光标之间时间的倒数，</a:t>
            </a:r>
            <a:r>
              <a:rPr lang="en-US" altLang="zh-CN" dirty="0"/>
              <a:t>1/</a:t>
            </a:r>
            <a:r>
              <a:rPr lang="zh-CN" altLang="zh-CN" dirty="0"/>
              <a:t>▽</a:t>
            </a:r>
            <a:r>
              <a:rPr lang="en-US" altLang="zh-CN" dirty="0"/>
              <a:t>T </a:t>
            </a:r>
            <a:r>
              <a:rPr lang="en-US" altLang="zh-CN" dirty="0" err="1"/>
              <a:t>T</a:t>
            </a:r>
            <a:r>
              <a:rPr lang="en-US" altLang="zh-CN" dirty="0"/>
              <a:t> </a:t>
            </a:r>
            <a:r>
              <a:rPr lang="zh-CN" altLang="zh-CN" dirty="0"/>
              <a:t>显示在</a:t>
            </a:r>
            <a:r>
              <a:rPr lang="en-US" altLang="zh-CN" dirty="0"/>
              <a:t>CRT </a:t>
            </a:r>
            <a:r>
              <a:rPr lang="zh-CN" altLang="zh-CN" dirty="0"/>
              <a:t>上部。</a:t>
            </a:r>
          </a:p>
          <a:p>
            <a:r>
              <a:rPr lang="en-US" altLang="zh-CN" dirty="0"/>
              <a:t>C1</a:t>
            </a:r>
            <a:r>
              <a:rPr lang="zh-CN" altLang="zh-CN" dirty="0"/>
              <a:t>－</a:t>
            </a:r>
            <a:r>
              <a:rPr lang="en-US" altLang="zh-CN" dirty="0"/>
              <a:t>C2—TRK </a:t>
            </a:r>
            <a:r>
              <a:rPr lang="zh-CN" altLang="zh-CN" dirty="0"/>
              <a:t>按钮</a:t>
            </a:r>
          </a:p>
          <a:p>
            <a:r>
              <a:rPr lang="zh-CN" altLang="zh-CN" dirty="0"/>
              <a:t>光标</a:t>
            </a:r>
            <a:r>
              <a:rPr lang="en-US" altLang="zh-CN" dirty="0"/>
              <a:t> 1</a:t>
            </a:r>
            <a:r>
              <a:rPr lang="zh-CN" altLang="zh-CN" dirty="0"/>
              <a:t>，光标</a:t>
            </a:r>
            <a:r>
              <a:rPr lang="en-US" altLang="zh-CN" dirty="0"/>
              <a:t>2</a:t>
            </a:r>
            <a:r>
              <a:rPr lang="zh-CN" altLang="zh-CN" dirty="0"/>
              <a:t>，轨迹可由此钮选择，按此钮将以下面次序选择光标。</a:t>
            </a:r>
          </a:p>
          <a:p>
            <a:r>
              <a:rPr lang="en-US" altLang="zh-CN" dirty="0"/>
              <a:t>C1</a:t>
            </a:r>
            <a:r>
              <a:rPr lang="zh-CN" altLang="zh-CN" dirty="0"/>
              <a:t>：使光标</a:t>
            </a:r>
            <a:r>
              <a:rPr lang="en-US" altLang="zh-CN" dirty="0"/>
              <a:t>1 </a:t>
            </a:r>
            <a:r>
              <a:rPr lang="zh-CN" altLang="zh-CN" dirty="0"/>
              <a:t>在</a:t>
            </a:r>
            <a:r>
              <a:rPr lang="en-US" altLang="zh-CN" dirty="0"/>
              <a:t>CRT </a:t>
            </a:r>
            <a:r>
              <a:rPr lang="zh-CN" altLang="zh-CN" dirty="0"/>
              <a:t>上移动（</a:t>
            </a:r>
            <a:r>
              <a:rPr lang="en-US" altLang="zh-CN" dirty="0"/>
              <a:t>▼</a:t>
            </a:r>
            <a:r>
              <a:rPr lang="zh-CN" altLang="zh-CN" dirty="0"/>
              <a:t>或◣符号被显示）</a:t>
            </a:r>
          </a:p>
          <a:p>
            <a:r>
              <a:rPr lang="en-US" altLang="zh-CN" dirty="0"/>
              <a:t>C2</a:t>
            </a:r>
            <a:r>
              <a:rPr lang="zh-CN" altLang="zh-CN" dirty="0"/>
              <a:t>：使光标</a:t>
            </a:r>
            <a:r>
              <a:rPr lang="en-US" altLang="zh-CN" dirty="0"/>
              <a:t>2 </a:t>
            </a:r>
            <a:r>
              <a:rPr lang="zh-CN" altLang="zh-CN" dirty="0"/>
              <a:t>在</a:t>
            </a:r>
            <a:r>
              <a:rPr lang="en-US" altLang="zh-CN" dirty="0"/>
              <a:t>CRT </a:t>
            </a:r>
            <a:r>
              <a:rPr lang="zh-CN" altLang="zh-CN" dirty="0"/>
              <a:t>上移动（</a:t>
            </a:r>
            <a:r>
              <a:rPr lang="en-US" altLang="zh-CN" dirty="0"/>
              <a:t>▼</a:t>
            </a:r>
            <a:r>
              <a:rPr lang="zh-CN" altLang="zh-CN" dirty="0"/>
              <a:t>或◣符号被显示）</a:t>
            </a:r>
          </a:p>
          <a:p>
            <a:r>
              <a:rPr lang="en-US" altLang="zh-CN" dirty="0"/>
              <a:t>TRK:</a:t>
            </a:r>
            <a:r>
              <a:rPr lang="zh-CN" altLang="zh-CN" dirty="0"/>
              <a:t>同时移动光标</a:t>
            </a:r>
            <a:r>
              <a:rPr lang="en-US" altLang="zh-CN" dirty="0"/>
              <a:t>1 </a:t>
            </a:r>
            <a:r>
              <a:rPr lang="zh-CN" altLang="zh-CN" dirty="0"/>
              <a:t>和</a:t>
            </a:r>
            <a:r>
              <a:rPr lang="en-US" altLang="zh-CN" dirty="0"/>
              <a:t>2</a:t>
            </a:r>
            <a:r>
              <a:rPr lang="zh-CN" altLang="zh-CN" dirty="0"/>
              <a:t>﹐保持两个光标的间隔不变﹒（两个符号都被显示）</a:t>
            </a:r>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822549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490494" y="1533377"/>
            <a:ext cx="6160707" cy="5632311"/>
          </a:xfrm>
          <a:prstGeom prst="rect">
            <a:avLst/>
          </a:prstGeom>
          <a:noFill/>
        </p:spPr>
        <p:txBody>
          <a:bodyPr wrap="square" rtlCol="0">
            <a:spAutoFit/>
          </a:bodyPr>
          <a:lstStyle/>
          <a:p>
            <a:r>
              <a:rPr lang="zh-CN" altLang="zh-CN" dirty="0"/>
              <a:t>（</a:t>
            </a:r>
            <a:r>
              <a:rPr lang="en-US" altLang="zh-CN" dirty="0"/>
              <a:t>9</a:t>
            </a:r>
            <a:r>
              <a:rPr lang="zh-CN" altLang="zh-CN" dirty="0"/>
              <a:t>）</a:t>
            </a:r>
            <a:r>
              <a:rPr lang="en-US" altLang="zh-CN" dirty="0"/>
              <a:t>VARABLE</a:t>
            </a:r>
            <a:r>
              <a:rPr lang="zh-CN" altLang="zh-CN" dirty="0"/>
              <a:t>（可变旋钮）</a:t>
            </a:r>
          </a:p>
          <a:p>
            <a:r>
              <a:rPr lang="zh-CN" altLang="zh-CN" dirty="0"/>
              <a:t>通过旋转或按</a:t>
            </a:r>
            <a:r>
              <a:rPr lang="en-US" altLang="zh-CN" dirty="0"/>
              <a:t>VARIABLE </a:t>
            </a:r>
            <a:r>
              <a:rPr lang="zh-CN" altLang="zh-CN" dirty="0"/>
              <a:t>按钮，可以设定光标的位置。</a:t>
            </a:r>
          </a:p>
          <a:p>
            <a:r>
              <a:rPr lang="zh-CN" altLang="zh-CN" dirty="0"/>
              <a:t>在光标模式中，按</a:t>
            </a:r>
            <a:r>
              <a:rPr lang="en-US" altLang="zh-CN" dirty="0"/>
              <a:t> VARIABLE </a:t>
            </a:r>
            <a:r>
              <a:rPr lang="zh-CN" altLang="zh-CN" dirty="0"/>
              <a:t>控制钮可以在</a:t>
            </a:r>
            <a:r>
              <a:rPr lang="en-US" altLang="zh-CN" dirty="0"/>
              <a:t>FINE(</a:t>
            </a:r>
            <a:r>
              <a:rPr lang="zh-CN" altLang="zh-CN" dirty="0"/>
              <a:t>细调</a:t>
            </a:r>
            <a:r>
              <a:rPr lang="en-US" altLang="zh-CN" dirty="0"/>
              <a:t>)</a:t>
            </a:r>
            <a:r>
              <a:rPr lang="zh-CN" altLang="zh-CN" dirty="0"/>
              <a:t>和</a:t>
            </a:r>
            <a:r>
              <a:rPr lang="en-US" altLang="zh-CN" dirty="0"/>
              <a:t>COARSE</a:t>
            </a:r>
            <a:r>
              <a:rPr lang="zh-CN" altLang="zh-CN" dirty="0"/>
              <a:t>（粗调）之间选择光标位置，如果旋转</a:t>
            </a:r>
            <a:r>
              <a:rPr lang="en-US" altLang="zh-CN" dirty="0"/>
              <a:t>VARIABLE</a:t>
            </a:r>
            <a:r>
              <a:rPr lang="zh-CN" altLang="zh-CN" dirty="0"/>
              <a:t>，选择</a:t>
            </a:r>
            <a:r>
              <a:rPr lang="en-US" altLang="zh-CN" dirty="0"/>
              <a:t>FINE </a:t>
            </a:r>
            <a:r>
              <a:rPr lang="zh-CN" altLang="zh-CN" dirty="0"/>
              <a:t>调节，光标移动得慢选择</a:t>
            </a:r>
            <a:r>
              <a:rPr lang="en-US" altLang="zh-CN" dirty="0"/>
              <a:t>COARSE </a:t>
            </a:r>
            <a:r>
              <a:rPr lang="zh-CN" altLang="zh-CN" dirty="0"/>
              <a:t>光标移动得快。</a:t>
            </a:r>
          </a:p>
          <a:p>
            <a:r>
              <a:rPr lang="zh-CN" altLang="zh-CN" dirty="0"/>
              <a:t>在</a:t>
            </a:r>
            <a:r>
              <a:rPr lang="en-US" altLang="zh-CN" dirty="0"/>
              <a:t> TEXT/ILLUM </a:t>
            </a:r>
            <a:r>
              <a:rPr lang="zh-CN" altLang="zh-CN" dirty="0"/>
              <a:t>模式，这个控制钮用于选择</a:t>
            </a:r>
            <a:r>
              <a:rPr lang="en-US" altLang="zh-CN" dirty="0"/>
              <a:t>TEXT </a:t>
            </a:r>
            <a:r>
              <a:rPr lang="zh-CN" altLang="zh-CN" dirty="0"/>
              <a:t>亮度和刻度亮度</a:t>
            </a:r>
            <a:r>
              <a:rPr lang="en-US" altLang="zh-CN" dirty="0"/>
              <a:t>,</a:t>
            </a:r>
            <a:r>
              <a:rPr lang="zh-CN" altLang="zh-CN" dirty="0"/>
              <a:t>请参考</a:t>
            </a:r>
            <a:r>
              <a:rPr lang="en-US" altLang="zh-CN" dirty="0"/>
              <a:t>TEXT/ILLUM(7)</a:t>
            </a:r>
            <a:r>
              <a:rPr lang="zh-CN" altLang="zh-CN" dirty="0"/>
              <a:t>部分。</a:t>
            </a:r>
          </a:p>
          <a:p>
            <a:r>
              <a:rPr lang="zh-CN" altLang="zh-CN" dirty="0"/>
              <a:t>（</a:t>
            </a:r>
            <a:r>
              <a:rPr lang="en-US" altLang="zh-CN" dirty="0"/>
              <a:t>10</a:t>
            </a:r>
            <a:r>
              <a:rPr lang="zh-CN" altLang="zh-CN" dirty="0"/>
              <a:t>）</a:t>
            </a:r>
            <a:r>
              <a:rPr lang="en-US" altLang="zh-CN" dirty="0"/>
              <a:t> CH1—</a:t>
            </a:r>
            <a:r>
              <a:rPr lang="zh-CN" altLang="zh-CN" dirty="0"/>
              <a:t>通道</a:t>
            </a:r>
            <a:r>
              <a:rPr lang="en-US" altLang="zh-CN" dirty="0"/>
              <a:t>1</a:t>
            </a:r>
            <a:r>
              <a:rPr lang="zh-CN" altLang="zh-CN" dirty="0"/>
              <a:t>选择按钮</a:t>
            </a:r>
          </a:p>
          <a:p>
            <a:r>
              <a:rPr lang="en-US" altLang="zh-CN" dirty="0"/>
              <a:t>CH2—</a:t>
            </a:r>
            <a:r>
              <a:rPr lang="zh-CN" altLang="zh-CN" dirty="0"/>
              <a:t>通道</a:t>
            </a:r>
            <a:r>
              <a:rPr lang="en-US" altLang="zh-CN" dirty="0"/>
              <a:t>2</a:t>
            </a:r>
            <a:r>
              <a:rPr lang="zh-CN" altLang="zh-CN" dirty="0"/>
              <a:t>选择按钮</a:t>
            </a:r>
          </a:p>
          <a:p>
            <a:r>
              <a:rPr lang="zh-CN" altLang="zh-CN" dirty="0"/>
              <a:t>快速按下</a:t>
            </a:r>
            <a:r>
              <a:rPr lang="en-US" altLang="zh-CN" dirty="0"/>
              <a:t> CH1</a:t>
            </a:r>
            <a:r>
              <a:rPr lang="zh-CN" altLang="zh-CN" dirty="0"/>
              <a:t>（</a:t>
            </a:r>
            <a:r>
              <a:rPr lang="en-US" altLang="zh-CN" dirty="0"/>
              <a:t>CH2</a:t>
            </a:r>
            <a:r>
              <a:rPr lang="zh-CN" altLang="zh-CN" dirty="0"/>
              <a:t>）按钮，通道</a:t>
            </a:r>
            <a:r>
              <a:rPr lang="en-US" altLang="zh-CN" dirty="0"/>
              <a:t>1</a:t>
            </a:r>
            <a:r>
              <a:rPr lang="zh-CN" altLang="zh-CN" dirty="0"/>
              <a:t>（通道</a:t>
            </a:r>
            <a:r>
              <a:rPr lang="en-US" altLang="zh-CN" dirty="0"/>
              <a:t>2</a:t>
            </a:r>
            <a:r>
              <a:rPr lang="zh-CN" altLang="zh-CN" dirty="0"/>
              <a:t>）处于导通状态。</a:t>
            </a:r>
          </a:p>
          <a:p>
            <a:r>
              <a:rPr lang="zh-CN" altLang="zh-CN" dirty="0"/>
              <a:t>（</a:t>
            </a:r>
            <a:r>
              <a:rPr lang="en-US" altLang="zh-CN" dirty="0"/>
              <a:t>12</a:t>
            </a:r>
            <a:r>
              <a:rPr lang="zh-CN" altLang="zh-CN" dirty="0"/>
              <a:t>）</a:t>
            </a:r>
            <a:r>
              <a:rPr lang="en-US" altLang="zh-CN" dirty="0"/>
              <a:t>CH1 POSITION—</a:t>
            </a:r>
            <a:r>
              <a:rPr lang="zh-CN" altLang="zh-CN" dirty="0"/>
              <a:t>控制钮</a:t>
            </a:r>
          </a:p>
          <a:p>
            <a:r>
              <a:rPr lang="zh-CN" altLang="zh-CN" dirty="0"/>
              <a:t>（</a:t>
            </a:r>
            <a:r>
              <a:rPr lang="en-US" altLang="zh-CN" dirty="0"/>
              <a:t>13</a:t>
            </a:r>
            <a:r>
              <a:rPr lang="zh-CN" altLang="zh-CN" dirty="0"/>
              <a:t>）</a:t>
            </a:r>
            <a:r>
              <a:rPr lang="en-US" altLang="zh-CN" dirty="0"/>
              <a:t>CH2 POSITION—</a:t>
            </a:r>
            <a:r>
              <a:rPr lang="zh-CN" altLang="zh-CN" dirty="0"/>
              <a:t>控制钮</a:t>
            </a:r>
          </a:p>
          <a:p>
            <a:r>
              <a:rPr lang="zh-CN" altLang="zh-CN" dirty="0"/>
              <a:t>通道</a:t>
            </a:r>
            <a:r>
              <a:rPr lang="en-US" altLang="zh-CN" dirty="0"/>
              <a:t> 1 </a:t>
            </a:r>
            <a:r>
              <a:rPr lang="zh-CN" altLang="zh-CN" dirty="0"/>
              <a:t>和</a:t>
            </a:r>
            <a:r>
              <a:rPr lang="en-US" altLang="zh-CN" dirty="0"/>
              <a:t>2 </a:t>
            </a:r>
            <a:r>
              <a:rPr lang="zh-CN" altLang="zh-CN" dirty="0"/>
              <a:t>的垂直波形定位可用这两个旋钮来设置</a:t>
            </a:r>
            <a:r>
              <a:rPr lang="zh-CN" altLang="zh-CN" dirty="0" smtClean="0"/>
              <a:t>。</a:t>
            </a:r>
            <a:endParaRPr lang="en-US" altLang="zh-CN" dirty="0" smtClean="0"/>
          </a:p>
          <a:p>
            <a:r>
              <a:rPr lang="zh-CN" altLang="zh-CN" dirty="0"/>
              <a:t>（</a:t>
            </a:r>
            <a:r>
              <a:rPr lang="en-US" altLang="zh-CN" dirty="0"/>
              <a:t>14</a:t>
            </a:r>
            <a:r>
              <a:rPr lang="zh-CN" altLang="zh-CN" dirty="0"/>
              <a:t>）</a:t>
            </a:r>
            <a:r>
              <a:rPr lang="en-US" altLang="zh-CN" dirty="0"/>
              <a:t>ALT/CHOP</a:t>
            </a:r>
            <a:endParaRPr lang="zh-CN" altLang="zh-CN" dirty="0"/>
          </a:p>
          <a:p>
            <a:r>
              <a:rPr lang="zh-CN" altLang="zh-CN" dirty="0"/>
              <a:t>这个按钮有多种功能，只有两个通道都开启后，才有作用。</a:t>
            </a:r>
          </a:p>
          <a:p>
            <a:r>
              <a:rPr lang="en-US" altLang="zh-CN" dirty="0"/>
              <a:t>ALT—</a:t>
            </a:r>
            <a:r>
              <a:rPr lang="zh-CN" altLang="zh-CN" dirty="0"/>
              <a:t>在读出装置显示交替通道的扫描方式。</a:t>
            </a:r>
          </a:p>
          <a:p>
            <a:r>
              <a:rPr lang="en-US" altLang="zh-CN" dirty="0"/>
              <a:t>CHOP—</a:t>
            </a:r>
            <a:r>
              <a:rPr lang="zh-CN" altLang="zh-CN" dirty="0"/>
              <a:t>切割模式的显示。</a:t>
            </a:r>
          </a:p>
          <a:p>
            <a:r>
              <a:rPr lang="zh-CN" altLang="zh-CN" dirty="0"/>
              <a:t>每一扫描期间，不断于</a:t>
            </a:r>
            <a:r>
              <a:rPr lang="en-US" altLang="zh-CN" dirty="0"/>
              <a:t> CH1 </a:t>
            </a:r>
            <a:r>
              <a:rPr lang="zh-CN" altLang="zh-CN" dirty="0"/>
              <a:t>和</a:t>
            </a:r>
            <a:r>
              <a:rPr lang="en-US" altLang="zh-CN" dirty="0"/>
              <a:t>CH2 </a:t>
            </a:r>
            <a:r>
              <a:rPr lang="zh-CN" altLang="zh-CN" dirty="0"/>
              <a:t>之间作切割扫描。</a:t>
            </a:r>
          </a:p>
          <a:p>
            <a:endParaRPr lang="zh-CN" altLang="zh-CN" dirty="0"/>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
        <p:nvSpPr>
          <p:cNvPr id="10" name="TextBox 9"/>
          <p:cNvSpPr txBox="1"/>
          <p:nvPr/>
        </p:nvSpPr>
        <p:spPr>
          <a:xfrm>
            <a:off x="6822831" y="1300758"/>
            <a:ext cx="4881489" cy="2308324"/>
          </a:xfrm>
          <a:prstGeom prst="rect">
            <a:avLst/>
          </a:prstGeom>
          <a:noFill/>
        </p:spPr>
        <p:txBody>
          <a:bodyPr wrap="square" rtlCol="0">
            <a:spAutoFit/>
          </a:bodyPr>
          <a:lstStyle/>
          <a:p>
            <a:r>
              <a:rPr lang="zh-CN" altLang="zh-CN" dirty="0" smtClean="0"/>
              <a:t>（</a:t>
            </a:r>
            <a:r>
              <a:rPr lang="en-US" altLang="zh-CN" dirty="0"/>
              <a:t>15</a:t>
            </a:r>
            <a:r>
              <a:rPr lang="zh-CN" altLang="zh-CN" dirty="0"/>
              <a:t>）</a:t>
            </a:r>
            <a:r>
              <a:rPr lang="en-US" altLang="zh-CN" dirty="0"/>
              <a:t>ADD-INV</a:t>
            </a:r>
            <a:r>
              <a:rPr lang="zh-CN" altLang="zh-CN" dirty="0"/>
              <a:t>－具有双重功能的按钮。</a:t>
            </a:r>
          </a:p>
          <a:p>
            <a:r>
              <a:rPr lang="en-US" altLang="zh-CN" dirty="0"/>
              <a:t>ADD</a:t>
            </a:r>
            <a:r>
              <a:rPr lang="zh-CN" altLang="zh-CN" dirty="0"/>
              <a:t>－读出装置显示</a:t>
            </a:r>
            <a:r>
              <a:rPr lang="en-US" altLang="zh-CN" dirty="0"/>
              <a:t>“+”</a:t>
            </a:r>
            <a:r>
              <a:rPr lang="zh-CN" altLang="zh-CN" dirty="0"/>
              <a:t>号表示相加模式。输入信号相加或是相减的显示由相位关系和</a:t>
            </a:r>
            <a:r>
              <a:rPr lang="en-US" altLang="zh-CN" dirty="0"/>
              <a:t>INV </a:t>
            </a:r>
            <a:r>
              <a:rPr lang="zh-CN" altLang="zh-CN" dirty="0"/>
              <a:t>的设定决定﹐两个信号将成为一个信号显示。</a:t>
            </a:r>
          </a:p>
          <a:p>
            <a:r>
              <a:rPr lang="en-US" altLang="zh-CN" dirty="0"/>
              <a:t>INV-</a:t>
            </a:r>
            <a:r>
              <a:rPr lang="zh-CN" altLang="zh-CN" dirty="0"/>
              <a:t>按住此钮一段时间，设定</a:t>
            </a:r>
            <a:r>
              <a:rPr lang="en-US" altLang="zh-CN" dirty="0"/>
              <a:t>CH2 </a:t>
            </a:r>
            <a:r>
              <a:rPr lang="zh-CN" altLang="zh-CN" dirty="0"/>
              <a:t>反向功能的开</a:t>
            </a:r>
            <a:r>
              <a:rPr lang="en-US" altLang="zh-CN" dirty="0"/>
              <a:t>/</a:t>
            </a:r>
            <a:r>
              <a:rPr lang="zh-CN" altLang="zh-CN" dirty="0"/>
              <a:t>关，反向状态将会于读出装置上显示</a:t>
            </a:r>
            <a:r>
              <a:rPr lang="en-US" altLang="zh-CN" dirty="0"/>
              <a:t>“↓”</a:t>
            </a:r>
            <a:r>
              <a:rPr lang="zh-CN" altLang="zh-CN" dirty="0"/>
              <a:t>号。反向功能会使</a:t>
            </a:r>
            <a:r>
              <a:rPr lang="en-US" altLang="zh-CN" dirty="0"/>
              <a:t> CH2 </a:t>
            </a:r>
            <a:r>
              <a:rPr lang="zh-CN" altLang="zh-CN" dirty="0"/>
              <a:t>信号反向</a:t>
            </a:r>
            <a:r>
              <a:rPr lang="en-US" altLang="zh-CN" dirty="0"/>
              <a:t>180</a:t>
            </a:r>
            <a:r>
              <a:rPr lang="zh-CN" altLang="zh-CN" dirty="0"/>
              <a:t>显示。</a:t>
            </a:r>
          </a:p>
          <a:p>
            <a:endParaRPr lang="zh-CN" altLang="en-US" dirty="0"/>
          </a:p>
        </p:txBody>
      </p:sp>
    </p:spTree>
    <p:extLst>
      <p:ext uri="{BB962C8B-B14F-4D97-AF65-F5344CB8AC3E}">
        <p14:creationId xmlns:p14="http://schemas.microsoft.com/office/powerpoint/2010/main" val="3817363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561285" y="1225689"/>
            <a:ext cx="11143035" cy="5909310"/>
          </a:xfrm>
          <a:prstGeom prst="rect">
            <a:avLst/>
          </a:prstGeom>
          <a:noFill/>
        </p:spPr>
        <p:txBody>
          <a:bodyPr wrap="square" rtlCol="0">
            <a:spAutoFit/>
          </a:bodyPr>
          <a:lstStyle/>
          <a:p>
            <a:r>
              <a:rPr lang="zh-CN" altLang="zh-CN" dirty="0" smtClean="0"/>
              <a:t>（</a:t>
            </a:r>
            <a:r>
              <a:rPr lang="en-US" altLang="zh-CN" dirty="0"/>
              <a:t>16</a:t>
            </a:r>
            <a:r>
              <a:rPr lang="zh-CN" altLang="zh-CN" dirty="0"/>
              <a:t>）</a:t>
            </a:r>
            <a:r>
              <a:rPr lang="en-US" altLang="zh-CN" dirty="0"/>
              <a:t>CH1 VOLTS/DIV</a:t>
            </a:r>
            <a:endParaRPr lang="zh-CN" altLang="zh-CN" dirty="0"/>
          </a:p>
          <a:p>
            <a:r>
              <a:rPr lang="zh-CN" altLang="zh-CN" dirty="0"/>
              <a:t>（</a:t>
            </a:r>
            <a:r>
              <a:rPr lang="en-US" altLang="zh-CN" dirty="0"/>
              <a:t>17</a:t>
            </a:r>
            <a:r>
              <a:rPr lang="zh-CN" altLang="zh-CN" dirty="0"/>
              <a:t>）</a:t>
            </a:r>
            <a:r>
              <a:rPr lang="en-US" altLang="zh-CN" dirty="0"/>
              <a:t>CH2 VOLTS/DIV</a:t>
            </a:r>
            <a:endParaRPr lang="zh-CN" altLang="zh-CN" dirty="0"/>
          </a:p>
          <a:p>
            <a:r>
              <a:rPr lang="zh-CN" altLang="zh-CN" dirty="0"/>
              <a:t>这两个控制钮有双重功能。</a:t>
            </a:r>
          </a:p>
          <a:p>
            <a:r>
              <a:rPr lang="zh-CN" altLang="zh-CN" dirty="0"/>
              <a:t>顺时针方向调整旋钮，以</a:t>
            </a:r>
            <a:r>
              <a:rPr lang="en-US" altLang="zh-CN" dirty="0"/>
              <a:t>1</a:t>
            </a:r>
            <a:r>
              <a:rPr lang="zh-CN" altLang="zh-CN" dirty="0"/>
              <a:t>－</a:t>
            </a:r>
            <a:r>
              <a:rPr lang="en-US" altLang="zh-CN" dirty="0"/>
              <a:t>2</a:t>
            </a:r>
            <a:r>
              <a:rPr lang="zh-CN" altLang="zh-CN" dirty="0"/>
              <a:t>－</a:t>
            </a:r>
            <a:r>
              <a:rPr lang="en-US" altLang="zh-CN" dirty="0"/>
              <a:t>5 </a:t>
            </a:r>
            <a:r>
              <a:rPr lang="zh-CN" altLang="zh-CN" dirty="0"/>
              <a:t>顺序增加灵敏度，反时针则减小。档位从</a:t>
            </a:r>
            <a:r>
              <a:rPr lang="en-US" altLang="zh-CN" dirty="0"/>
              <a:t>1MV/DIV </a:t>
            </a:r>
            <a:r>
              <a:rPr lang="zh-CN" altLang="zh-CN" dirty="0"/>
              <a:t>到</a:t>
            </a:r>
            <a:r>
              <a:rPr lang="en-US" altLang="zh-CN" dirty="0"/>
              <a:t>20V/DIV</a:t>
            </a:r>
            <a:r>
              <a:rPr lang="zh-CN" altLang="zh-CN" dirty="0"/>
              <a:t>。如果关闭通道，此控制钮自动不动作。使用中通道的偏向系数和附加资料都显示在读出装置上。</a:t>
            </a:r>
          </a:p>
          <a:p>
            <a:r>
              <a:rPr lang="en-US" altLang="zh-CN" dirty="0"/>
              <a:t>VAR</a:t>
            </a:r>
            <a:r>
              <a:rPr lang="zh-CN" altLang="zh-CN" dirty="0"/>
              <a:t>按住此钮一段时间选择</a:t>
            </a:r>
            <a:r>
              <a:rPr lang="en-US" altLang="zh-CN" dirty="0"/>
              <a:t>VOLTS/DIV </a:t>
            </a:r>
            <a:r>
              <a:rPr lang="zh-CN" altLang="zh-CN" dirty="0"/>
              <a:t>作为衰减器或作为调整的功能。开启</a:t>
            </a:r>
            <a:r>
              <a:rPr lang="en-US" altLang="zh-CN" dirty="0"/>
              <a:t>VAR </a:t>
            </a:r>
            <a:r>
              <a:rPr lang="zh-CN" altLang="zh-CN" dirty="0"/>
              <a:t>后，以</a:t>
            </a:r>
            <a:r>
              <a:rPr lang="en-US" altLang="zh-CN" dirty="0"/>
              <a:t>&gt;</a:t>
            </a:r>
            <a:r>
              <a:rPr lang="zh-CN" altLang="zh-CN" dirty="0"/>
              <a:t>符号显示，反时针旋转此钮以减低信号的高度。</a:t>
            </a:r>
          </a:p>
          <a:p>
            <a:r>
              <a:rPr lang="zh-CN" altLang="zh-CN" dirty="0"/>
              <a:t>（</a:t>
            </a:r>
            <a:r>
              <a:rPr lang="en-US" altLang="zh-CN" dirty="0"/>
              <a:t>18</a:t>
            </a:r>
            <a:r>
              <a:rPr lang="zh-CN" altLang="zh-CN" dirty="0"/>
              <a:t>）</a:t>
            </a:r>
            <a:r>
              <a:rPr lang="en-US" altLang="zh-CN" dirty="0"/>
              <a:t> CH1,AC/DC</a:t>
            </a:r>
            <a:endParaRPr lang="zh-CN" altLang="zh-CN" dirty="0"/>
          </a:p>
          <a:p>
            <a:r>
              <a:rPr lang="zh-CN" altLang="zh-CN" dirty="0"/>
              <a:t>（</a:t>
            </a:r>
            <a:r>
              <a:rPr lang="en-US" altLang="zh-CN" dirty="0"/>
              <a:t>19</a:t>
            </a:r>
            <a:r>
              <a:rPr lang="zh-CN" altLang="zh-CN" dirty="0"/>
              <a:t>）</a:t>
            </a:r>
            <a:r>
              <a:rPr lang="en-US" altLang="zh-CN" dirty="0"/>
              <a:t>CH2,AC/DC</a:t>
            </a:r>
            <a:endParaRPr lang="zh-CN" altLang="zh-CN" dirty="0"/>
          </a:p>
          <a:p>
            <a:r>
              <a:rPr lang="zh-CN" altLang="zh-CN" dirty="0"/>
              <a:t>按一下此钮，切换交流（～的符号）或直流（＝的符号）的输入耦合。此设定及偏向系数显示在读出装置上</a:t>
            </a:r>
          </a:p>
          <a:p>
            <a:r>
              <a:rPr lang="zh-CN" altLang="zh-CN" dirty="0"/>
              <a:t>（</a:t>
            </a:r>
            <a:r>
              <a:rPr lang="en-US" altLang="zh-CN" dirty="0"/>
              <a:t>20</a:t>
            </a:r>
            <a:r>
              <a:rPr lang="zh-CN" altLang="zh-CN" dirty="0"/>
              <a:t>）</a:t>
            </a:r>
            <a:r>
              <a:rPr lang="en-US" altLang="zh-CN" dirty="0"/>
              <a:t>CH1 GND—Px10</a:t>
            </a:r>
            <a:endParaRPr lang="zh-CN" altLang="zh-CN" dirty="0"/>
          </a:p>
          <a:p>
            <a:r>
              <a:rPr lang="zh-CN" altLang="zh-CN" dirty="0"/>
              <a:t>（</a:t>
            </a:r>
            <a:r>
              <a:rPr lang="en-US" altLang="zh-CN" dirty="0"/>
              <a:t>21</a:t>
            </a:r>
            <a:r>
              <a:rPr lang="zh-CN" altLang="zh-CN" dirty="0"/>
              <a:t>）</a:t>
            </a:r>
            <a:r>
              <a:rPr lang="en-US" altLang="zh-CN" dirty="0"/>
              <a:t>CH2 GND—Px10—</a:t>
            </a:r>
            <a:r>
              <a:rPr lang="zh-CN" altLang="zh-CN" dirty="0"/>
              <a:t>双重功能按钮。</a:t>
            </a:r>
          </a:p>
          <a:p>
            <a:r>
              <a:rPr lang="en-US" altLang="zh-CN" dirty="0"/>
              <a:t>GND</a:t>
            </a:r>
            <a:endParaRPr lang="zh-CN" altLang="zh-CN" dirty="0"/>
          </a:p>
          <a:p>
            <a:r>
              <a:rPr lang="zh-CN" altLang="zh-CN" dirty="0"/>
              <a:t>按一下此纽﹐使垂直放大器的输入端接地﹒接地符号显示在读出装置上﹒</a:t>
            </a:r>
          </a:p>
          <a:p>
            <a:r>
              <a:rPr lang="en-US" altLang="zh-CN" dirty="0"/>
              <a:t>Px10</a:t>
            </a:r>
            <a:endParaRPr lang="zh-CN" altLang="zh-CN" dirty="0"/>
          </a:p>
          <a:p>
            <a:r>
              <a:rPr lang="zh-CN" altLang="zh-CN" dirty="0"/>
              <a:t>按一下此钮一段时间，取</a:t>
            </a:r>
            <a:r>
              <a:rPr lang="en-US" altLang="zh-CN" dirty="0"/>
              <a:t>1</a:t>
            </a:r>
            <a:r>
              <a:rPr lang="zh-CN" altLang="zh-CN" dirty="0"/>
              <a:t>：</a:t>
            </a:r>
            <a:r>
              <a:rPr lang="en-US" altLang="zh-CN" dirty="0"/>
              <a:t>1 </a:t>
            </a:r>
            <a:r>
              <a:rPr lang="zh-CN" altLang="zh-CN" dirty="0"/>
              <a:t>和</a:t>
            </a:r>
            <a:r>
              <a:rPr lang="en-US" altLang="zh-CN" dirty="0"/>
              <a:t>10</a:t>
            </a:r>
            <a:r>
              <a:rPr lang="zh-CN" altLang="zh-CN" dirty="0"/>
              <a:t>：</a:t>
            </a:r>
            <a:r>
              <a:rPr lang="en-US" altLang="zh-CN" dirty="0"/>
              <a:t>1 </a:t>
            </a:r>
            <a:r>
              <a:rPr lang="zh-CN" altLang="zh-CN" dirty="0"/>
              <a:t>之间的读出装置的通道偏向系数，</a:t>
            </a:r>
            <a:r>
              <a:rPr lang="en-US" altLang="zh-CN" dirty="0"/>
              <a:t>10</a:t>
            </a:r>
            <a:r>
              <a:rPr lang="zh-CN" altLang="zh-CN" dirty="0"/>
              <a:t>：</a:t>
            </a:r>
            <a:r>
              <a:rPr lang="en-US" altLang="zh-CN" dirty="0"/>
              <a:t>1 </a:t>
            </a:r>
            <a:r>
              <a:rPr lang="zh-CN" altLang="zh-CN" dirty="0"/>
              <a:t>的电压的探棒以符号表示在通道前（如：</a:t>
            </a:r>
            <a:r>
              <a:rPr lang="en-US" altLang="zh-CN" dirty="0"/>
              <a:t>“P10”,CH1</a:t>
            </a:r>
            <a:r>
              <a:rPr lang="zh-CN" altLang="zh-CN" dirty="0"/>
              <a:t>）</a:t>
            </a:r>
            <a:r>
              <a:rPr lang="en-US" altLang="zh-CN" dirty="0"/>
              <a:t>,</a:t>
            </a:r>
            <a:r>
              <a:rPr lang="zh-CN" altLang="zh-CN" dirty="0"/>
              <a:t>在进行光标电压测量时，会自动包括探棒的电压因素，如果</a:t>
            </a:r>
            <a:r>
              <a:rPr lang="en-US" altLang="zh-CN" dirty="0"/>
              <a:t>10:1 </a:t>
            </a:r>
            <a:r>
              <a:rPr lang="zh-CN" altLang="zh-CN" dirty="0"/>
              <a:t>衰减探棒不使用，</a:t>
            </a:r>
          </a:p>
          <a:p>
            <a:r>
              <a:rPr lang="zh-CN" altLang="zh-CN" dirty="0"/>
              <a:t>符号不起作用。</a:t>
            </a:r>
          </a:p>
          <a:p>
            <a:endParaRPr lang="zh-CN" altLang="zh-CN" dirty="0"/>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2298657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702934" y="1225689"/>
            <a:ext cx="6317816" cy="5632311"/>
          </a:xfrm>
          <a:prstGeom prst="rect">
            <a:avLst/>
          </a:prstGeom>
          <a:noFill/>
        </p:spPr>
        <p:txBody>
          <a:bodyPr wrap="square" rtlCol="0">
            <a:spAutoFit/>
          </a:bodyPr>
          <a:lstStyle/>
          <a:p>
            <a:r>
              <a:rPr lang="zh-CN" altLang="zh-CN" dirty="0" smtClean="0"/>
              <a:t>（</a:t>
            </a:r>
            <a:r>
              <a:rPr lang="en-US" altLang="zh-CN" dirty="0"/>
              <a:t>22</a:t>
            </a:r>
            <a:r>
              <a:rPr lang="zh-CN" altLang="zh-CN" dirty="0"/>
              <a:t>）</a:t>
            </a:r>
            <a:r>
              <a:rPr lang="en-US" altLang="zh-CN" dirty="0"/>
              <a:t>CH1-X—</a:t>
            </a:r>
            <a:r>
              <a:rPr lang="zh-CN" altLang="zh-CN" dirty="0"/>
              <a:t>输入</a:t>
            </a:r>
            <a:r>
              <a:rPr lang="en-US" altLang="zh-CN" dirty="0"/>
              <a:t>BNC </a:t>
            </a:r>
            <a:r>
              <a:rPr lang="zh-CN" altLang="zh-CN" dirty="0"/>
              <a:t>插座。</a:t>
            </a:r>
          </a:p>
          <a:p>
            <a:r>
              <a:rPr lang="zh-CN" altLang="zh-CN" dirty="0"/>
              <a:t>（</a:t>
            </a:r>
            <a:r>
              <a:rPr lang="en-US" altLang="zh-CN" dirty="0"/>
              <a:t>23</a:t>
            </a:r>
            <a:r>
              <a:rPr lang="zh-CN" altLang="zh-CN" dirty="0"/>
              <a:t>）</a:t>
            </a:r>
            <a:r>
              <a:rPr lang="en-US" altLang="zh-CN" dirty="0"/>
              <a:t>CH2-Y—</a:t>
            </a:r>
            <a:r>
              <a:rPr lang="zh-CN" altLang="zh-CN" dirty="0"/>
              <a:t>输入</a:t>
            </a:r>
            <a:r>
              <a:rPr lang="en-US" altLang="zh-CN" dirty="0"/>
              <a:t>BNC </a:t>
            </a:r>
            <a:r>
              <a:rPr lang="zh-CN" altLang="zh-CN" dirty="0"/>
              <a:t>插座。</a:t>
            </a:r>
          </a:p>
          <a:p>
            <a:r>
              <a:rPr lang="zh-CN" altLang="zh-CN" dirty="0"/>
              <a:t>（</a:t>
            </a:r>
            <a:r>
              <a:rPr lang="en-US" altLang="zh-CN" dirty="0"/>
              <a:t>24</a:t>
            </a:r>
            <a:r>
              <a:rPr lang="zh-CN" altLang="zh-CN" dirty="0"/>
              <a:t>）</a:t>
            </a:r>
            <a:r>
              <a:rPr lang="en-US" altLang="zh-CN" dirty="0"/>
              <a:t>H POSITION</a:t>
            </a:r>
            <a:endParaRPr lang="zh-CN" altLang="zh-CN" dirty="0"/>
          </a:p>
          <a:p>
            <a:r>
              <a:rPr lang="zh-CN" altLang="zh-CN" dirty="0"/>
              <a:t>此控制钮可将信号以水平方向移动。</a:t>
            </a:r>
          </a:p>
          <a:p>
            <a:r>
              <a:rPr lang="en-US" altLang="zh-CN" dirty="0"/>
              <a:t>TIME/DIV-VAR </a:t>
            </a:r>
            <a:r>
              <a:rPr lang="zh-CN" altLang="zh-CN" dirty="0"/>
              <a:t>控制旋钮</a:t>
            </a:r>
          </a:p>
          <a:p>
            <a:r>
              <a:rPr lang="zh-CN" altLang="zh-CN" dirty="0"/>
              <a:t>以</a:t>
            </a:r>
            <a:r>
              <a:rPr lang="en-US" altLang="zh-CN" dirty="0"/>
              <a:t> 1-2-5 </a:t>
            </a:r>
            <a:r>
              <a:rPr lang="zh-CN" altLang="zh-CN" dirty="0"/>
              <a:t>的顺序递减时间偏向系数，反方向旋转则递增其时间偏向系数。</a:t>
            </a:r>
          </a:p>
          <a:p>
            <a:r>
              <a:rPr lang="en-US" altLang="zh-CN" dirty="0"/>
              <a:t>VAR</a:t>
            </a:r>
            <a:endParaRPr lang="zh-CN" altLang="zh-CN" dirty="0"/>
          </a:p>
          <a:p>
            <a:r>
              <a:rPr lang="zh-CN" altLang="zh-CN" dirty="0"/>
              <a:t>按住此钮一段时间选打开</a:t>
            </a:r>
            <a:r>
              <a:rPr lang="en-US" altLang="zh-CN" dirty="0"/>
              <a:t>VAR </a:t>
            </a:r>
            <a:r>
              <a:rPr lang="zh-CN" altLang="zh-CN" dirty="0"/>
              <a:t>后，时间的偏向系数是校正的。直到进一步调整，反时针方向旋转</a:t>
            </a:r>
            <a:r>
              <a:rPr lang="en-US" altLang="zh-CN" dirty="0"/>
              <a:t>TIME/DIV</a:t>
            </a:r>
            <a:r>
              <a:rPr lang="zh-CN" altLang="zh-CN" dirty="0"/>
              <a:t>以增加时间偏转系数</a:t>
            </a:r>
            <a:r>
              <a:rPr lang="en-US" altLang="zh-CN" dirty="0"/>
              <a:t>(</a:t>
            </a:r>
            <a:r>
              <a:rPr lang="zh-CN" altLang="zh-CN" dirty="0"/>
              <a:t>降低速度</a:t>
            </a:r>
            <a:r>
              <a:rPr lang="en-US" altLang="zh-CN" dirty="0"/>
              <a:t>)</a:t>
            </a:r>
            <a:r>
              <a:rPr lang="zh-CN" altLang="zh-CN" dirty="0"/>
              <a:t>。</a:t>
            </a:r>
          </a:p>
          <a:p>
            <a:r>
              <a:rPr lang="zh-CN" altLang="zh-CN" dirty="0"/>
              <a:t>（</a:t>
            </a:r>
            <a:r>
              <a:rPr lang="en-US" altLang="zh-CN" dirty="0"/>
              <a:t>25</a:t>
            </a:r>
            <a:r>
              <a:rPr lang="zh-CN" altLang="zh-CN" dirty="0"/>
              <a:t>）</a:t>
            </a:r>
            <a:r>
              <a:rPr lang="en-US" altLang="zh-CN" dirty="0"/>
              <a:t>X-Y</a:t>
            </a:r>
            <a:endParaRPr lang="zh-CN" altLang="zh-CN" dirty="0"/>
          </a:p>
          <a:p>
            <a:r>
              <a:rPr lang="zh-CN" altLang="zh-CN" dirty="0"/>
              <a:t>我们常用的示波器工作模式为</a:t>
            </a:r>
            <a:r>
              <a:rPr lang="en-US" altLang="zh-CN" dirty="0"/>
              <a:t>Y-T</a:t>
            </a:r>
            <a:r>
              <a:rPr lang="zh-CN" altLang="zh-CN" dirty="0"/>
              <a:t>模式，即输入信号随时间的变化，横坐标为时间变量，纵坐标为电压信号。</a:t>
            </a:r>
          </a:p>
          <a:p>
            <a:r>
              <a:rPr lang="en-US" altLang="zh-CN" dirty="0"/>
              <a:t>X-Y</a:t>
            </a:r>
            <a:r>
              <a:rPr lang="zh-CN" altLang="zh-CN" dirty="0"/>
              <a:t>模式是指分别在</a:t>
            </a:r>
            <a:r>
              <a:rPr lang="en-US" altLang="zh-CN" dirty="0"/>
              <a:t>ch1</a:t>
            </a:r>
            <a:r>
              <a:rPr lang="zh-CN" altLang="zh-CN" dirty="0"/>
              <a:t>和</a:t>
            </a:r>
            <a:r>
              <a:rPr lang="en-US" altLang="zh-CN" dirty="0"/>
              <a:t>ch2</a:t>
            </a:r>
            <a:r>
              <a:rPr lang="zh-CN" altLang="zh-CN" dirty="0"/>
              <a:t>输入一个信号，分别作为横坐标和纵坐标变量。</a:t>
            </a:r>
          </a:p>
          <a:p>
            <a:r>
              <a:rPr lang="zh-CN" altLang="zh-CN" dirty="0"/>
              <a:t>按住此钮一段时间，</a:t>
            </a:r>
            <a:r>
              <a:rPr lang="en-US" altLang="zh-CN" dirty="0"/>
              <a:t>XY</a:t>
            </a:r>
            <a:r>
              <a:rPr lang="zh-CN" altLang="zh-CN" dirty="0"/>
              <a:t>模式被激活，仪器可作为</a:t>
            </a:r>
            <a:r>
              <a:rPr lang="en-US" altLang="zh-CN" dirty="0"/>
              <a:t>X-Y </a:t>
            </a:r>
            <a:r>
              <a:rPr lang="zh-CN" altLang="zh-CN" dirty="0"/>
              <a:t>示波器用。</a:t>
            </a:r>
          </a:p>
          <a:p>
            <a:endParaRPr lang="zh-CN" altLang="zh-CN" dirty="0"/>
          </a:p>
          <a:p>
            <a:endParaRPr lang="zh-CN" altLang="zh-CN" dirty="0"/>
          </a:p>
        </p:txBody>
      </p:sp>
      <p:sp>
        <p:nvSpPr>
          <p:cNvPr id="13" name="TextBox 12"/>
          <p:cNvSpPr txBox="1"/>
          <p:nvPr/>
        </p:nvSpPr>
        <p:spPr>
          <a:xfrm>
            <a:off x="497788"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5018" y="1533377"/>
            <a:ext cx="4803775" cy="299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345512" y="4867422"/>
            <a:ext cx="3094014" cy="646331"/>
          </a:xfrm>
          <a:prstGeom prst="rect">
            <a:avLst/>
          </a:prstGeom>
          <a:noFill/>
        </p:spPr>
        <p:txBody>
          <a:bodyPr wrap="square" rtlCol="0">
            <a:spAutoFit/>
          </a:bodyPr>
          <a:lstStyle/>
          <a:p>
            <a:r>
              <a:rPr lang="zh-CN" altLang="zh-CN" dirty="0"/>
              <a:t>图</a:t>
            </a:r>
            <a:r>
              <a:rPr lang="en-US" altLang="zh-CN" dirty="0"/>
              <a:t>2-3-11 </a:t>
            </a:r>
            <a:r>
              <a:rPr lang="zh-CN" altLang="zh-CN" dirty="0"/>
              <a:t>示波器界面</a:t>
            </a:r>
          </a:p>
          <a:p>
            <a:endParaRPr lang="zh-CN" altLang="en-US" dirty="0"/>
          </a:p>
        </p:txBody>
      </p:sp>
    </p:spTree>
    <p:extLst>
      <p:ext uri="{BB962C8B-B14F-4D97-AF65-F5344CB8AC3E}">
        <p14:creationId xmlns:p14="http://schemas.microsoft.com/office/powerpoint/2010/main" val="465484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702933" y="1225689"/>
            <a:ext cx="10304158" cy="5355312"/>
          </a:xfrm>
          <a:prstGeom prst="rect">
            <a:avLst/>
          </a:prstGeom>
          <a:noFill/>
        </p:spPr>
        <p:txBody>
          <a:bodyPr wrap="square" rtlCol="0">
            <a:spAutoFit/>
          </a:bodyPr>
          <a:lstStyle/>
          <a:p>
            <a:r>
              <a:rPr lang="zh-CN" altLang="zh-CN" dirty="0"/>
              <a:t>（</a:t>
            </a:r>
            <a:r>
              <a:rPr lang="en-US" altLang="zh-CN" dirty="0"/>
              <a:t>26</a:t>
            </a:r>
            <a:r>
              <a:rPr lang="zh-CN" altLang="zh-CN" dirty="0"/>
              <a:t>）</a:t>
            </a:r>
            <a:r>
              <a:rPr lang="en-US" altLang="zh-CN" dirty="0"/>
              <a:t>×1/MAG</a:t>
            </a:r>
            <a:endParaRPr lang="zh-CN" altLang="zh-CN" dirty="0"/>
          </a:p>
          <a:p>
            <a:r>
              <a:rPr lang="zh-CN" altLang="zh-CN" dirty="0"/>
              <a:t>在使用</a:t>
            </a:r>
            <a:r>
              <a:rPr lang="en-US" altLang="zh-CN" dirty="0"/>
              <a:t>MAG</a:t>
            </a:r>
            <a:r>
              <a:rPr lang="zh-CN" altLang="zh-CN" dirty="0"/>
              <a:t>（放大）功能的条件下，按下此钮，信号波形将会放大。因此，只有一部分信号波形将被看见，调整</a:t>
            </a:r>
            <a:r>
              <a:rPr lang="en-US" altLang="zh-CN" dirty="0"/>
              <a:t>H POSITION </a:t>
            </a:r>
            <a:r>
              <a:rPr lang="zh-CN" altLang="zh-CN" dirty="0"/>
              <a:t>可以看到信号中的其余部分。</a:t>
            </a:r>
          </a:p>
          <a:p>
            <a:r>
              <a:rPr lang="zh-CN" altLang="zh-CN" dirty="0"/>
              <a:t>（</a:t>
            </a:r>
            <a:r>
              <a:rPr lang="en-US" altLang="zh-CN" dirty="0"/>
              <a:t>27</a:t>
            </a:r>
            <a:r>
              <a:rPr lang="zh-CN" altLang="zh-CN" dirty="0"/>
              <a:t>）</a:t>
            </a:r>
            <a:r>
              <a:rPr lang="en-US" altLang="zh-CN" dirty="0"/>
              <a:t>MAG FUNCTION</a:t>
            </a:r>
            <a:r>
              <a:rPr lang="zh-CN" altLang="zh-CN" dirty="0"/>
              <a:t>（放大功能）</a:t>
            </a:r>
          </a:p>
          <a:p>
            <a:r>
              <a:rPr lang="en-US" altLang="zh-CN" dirty="0"/>
              <a:t>x5- x10- x20 MAG</a:t>
            </a:r>
            <a:endParaRPr lang="zh-CN" altLang="zh-CN" dirty="0"/>
          </a:p>
          <a:p>
            <a:r>
              <a:rPr lang="zh-CN" altLang="zh-CN" dirty="0"/>
              <a:t>表示有三个档位的放大倍数，按</a:t>
            </a:r>
            <a:r>
              <a:rPr lang="en-US" altLang="zh-CN" dirty="0"/>
              <a:t>MAG </a:t>
            </a:r>
            <a:r>
              <a:rPr lang="zh-CN" altLang="zh-CN" dirty="0"/>
              <a:t>钮可分别选择。</a:t>
            </a:r>
          </a:p>
          <a:p>
            <a:r>
              <a:rPr lang="en-US" altLang="zh-CN" dirty="0"/>
              <a:t>ALT MAG</a:t>
            </a:r>
            <a:endParaRPr lang="zh-CN" altLang="zh-CN" dirty="0"/>
          </a:p>
          <a:p>
            <a:r>
              <a:rPr lang="zh-CN" altLang="zh-CN" dirty="0"/>
              <a:t>按下此钮，可以同时显示原始波形和放大波形。放大扫描波形在原始波形下面</a:t>
            </a:r>
            <a:r>
              <a:rPr lang="en-US" altLang="zh-CN" dirty="0"/>
              <a:t>3DIV(</a:t>
            </a:r>
            <a:r>
              <a:rPr lang="zh-CN" altLang="zh-CN" dirty="0"/>
              <a:t>格</a:t>
            </a:r>
            <a:r>
              <a:rPr lang="en-US" altLang="zh-CN" dirty="0"/>
              <a:t>)</a:t>
            </a:r>
            <a:r>
              <a:rPr lang="zh-CN" altLang="zh-CN" dirty="0"/>
              <a:t>距离处。</a:t>
            </a:r>
          </a:p>
          <a:p>
            <a:r>
              <a:rPr lang="zh-CN" altLang="zh-CN" dirty="0"/>
              <a:t>（</a:t>
            </a:r>
            <a:r>
              <a:rPr lang="en-US" altLang="zh-CN" dirty="0"/>
              <a:t>28</a:t>
            </a:r>
            <a:r>
              <a:rPr lang="zh-CN" altLang="zh-CN" dirty="0"/>
              <a:t>）</a:t>
            </a:r>
            <a:r>
              <a:rPr lang="en-US" altLang="zh-CN" dirty="0"/>
              <a:t>ATO/NML-</a:t>
            </a:r>
            <a:r>
              <a:rPr lang="zh-CN" altLang="zh-CN" dirty="0"/>
              <a:t>按钮及指示</a:t>
            </a:r>
            <a:r>
              <a:rPr lang="en-US" altLang="zh-CN" dirty="0"/>
              <a:t>LED</a:t>
            </a:r>
            <a:endParaRPr lang="zh-CN" altLang="zh-CN" dirty="0"/>
          </a:p>
          <a:p>
            <a:r>
              <a:rPr lang="zh-CN" altLang="zh-CN" dirty="0"/>
              <a:t>此按钮选择自动或一般触发模式，</a:t>
            </a:r>
            <a:r>
              <a:rPr lang="en-US" altLang="zh-CN" dirty="0"/>
              <a:t>LED </a:t>
            </a:r>
            <a:r>
              <a:rPr lang="zh-CN" altLang="zh-CN" dirty="0"/>
              <a:t>会显示实际的设定。每按一次控制钮，触发模式依下面次序改变：</a:t>
            </a:r>
            <a:r>
              <a:rPr lang="en-US" altLang="zh-CN" dirty="0"/>
              <a:t>ATO---NML---ATO</a:t>
            </a:r>
            <a:endParaRPr lang="zh-CN" altLang="zh-CN" dirty="0"/>
          </a:p>
          <a:p>
            <a:r>
              <a:rPr lang="en-US" altLang="zh-CN" dirty="0"/>
              <a:t>ATO</a:t>
            </a:r>
            <a:r>
              <a:rPr lang="zh-CN" altLang="zh-CN" dirty="0"/>
              <a:t>（</a:t>
            </a:r>
            <a:r>
              <a:rPr lang="en-US" altLang="zh-CN" dirty="0"/>
              <a:t>AUTO,</a:t>
            </a:r>
            <a:r>
              <a:rPr lang="zh-CN" altLang="zh-CN" dirty="0"/>
              <a:t>自动）</a:t>
            </a:r>
          </a:p>
          <a:p>
            <a:r>
              <a:rPr lang="zh-CN" altLang="zh-CN" dirty="0"/>
              <a:t>选择自动模式，如果没有触发信号，时基线会自动扫描轨迹，只有</a:t>
            </a:r>
            <a:r>
              <a:rPr lang="en-US" altLang="zh-CN" dirty="0"/>
              <a:t>TRIGGER LEVEL </a:t>
            </a:r>
            <a:r>
              <a:rPr lang="zh-CN" altLang="zh-CN" dirty="0"/>
              <a:t>控制钮倍调整到新的电平设定时触发电平才会改变。</a:t>
            </a:r>
          </a:p>
          <a:p>
            <a:r>
              <a:rPr lang="en-US" altLang="zh-CN" dirty="0"/>
              <a:t>NML(NORMAL)</a:t>
            </a:r>
            <a:endParaRPr lang="zh-CN" altLang="zh-CN" dirty="0"/>
          </a:p>
          <a:p>
            <a:r>
              <a:rPr lang="zh-CN" altLang="zh-CN" dirty="0"/>
              <a:t>选取一般模式，当</a:t>
            </a:r>
            <a:r>
              <a:rPr lang="en-US" altLang="zh-CN" dirty="0"/>
              <a:t>TRIGGER LEVEL </a:t>
            </a:r>
            <a:r>
              <a:rPr lang="zh-CN" altLang="zh-CN" dirty="0"/>
              <a:t>控制钮设定在信号峰之间的范围有足够的触发信号，输入信号会触发扫描，当信号未被触发，就不会显示时基线轨迹。当使同步信号变成低频信号时，使用这一模式。（</a:t>
            </a:r>
            <a:r>
              <a:rPr lang="en-US" altLang="zh-CN" dirty="0"/>
              <a:t>25Hz </a:t>
            </a:r>
            <a:r>
              <a:rPr lang="zh-CN" altLang="zh-CN" dirty="0"/>
              <a:t>或更少）</a:t>
            </a:r>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677397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702934" y="1225689"/>
            <a:ext cx="10736592" cy="5078313"/>
          </a:xfrm>
          <a:prstGeom prst="rect">
            <a:avLst/>
          </a:prstGeom>
          <a:noFill/>
        </p:spPr>
        <p:txBody>
          <a:bodyPr wrap="square" rtlCol="0">
            <a:spAutoFit/>
          </a:bodyPr>
          <a:lstStyle/>
          <a:p>
            <a:r>
              <a:rPr lang="zh-CN" altLang="zh-CN" dirty="0" smtClean="0"/>
              <a:t>（</a:t>
            </a:r>
            <a:r>
              <a:rPr lang="zh-CN" altLang="zh-CN" dirty="0"/>
              <a:t>（</a:t>
            </a:r>
            <a:r>
              <a:rPr lang="en-US" altLang="zh-CN" dirty="0"/>
              <a:t>29</a:t>
            </a:r>
            <a:r>
              <a:rPr lang="zh-CN" altLang="zh-CN" dirty="0"/>
              <a:t>）</a:t>
            </a:r>
            <a:r>
              <a:rPr lang="en-US" altLang="zh-CN" dirty="0"/>
              <a:t>SOURCE</a:t>
            </a:r>
            <a:endParaRPr lang="zh-CN" altLang="zh-CN" dirty="0"/>
          </a:p>
          <a:p>
            <a:r>
              <a:rPr lang="zh-CN" altLang="zh-CN" dirty="0"/>
              <a:t>此按钮选择触发信号源</a:t>
            </a:r>
          </a:p>
          <a:p>
            <a:r>
              <a:rPr lang="zh-CN" altLang="zh-CN" dirty="0"/>
              <a:t>当按钮按下时， 触发源以下列顺序改变</a:t>
            </a:r>
            <a:r>
              <a:rPr lang="en-US" altLang="zh-CN" dirty="0"/>
              <a:t>VERT—CH1—CH2—LINE—EXT—VERT</a:t>
            </a:r>
            <a:endParaRPr lang="zh-CN" altLang="zh-CN" dirty="0"/>
          </a:p>
          <a:p>
            <a:r>
              <a:rPr lang="en-US" altLang="zh-CN" dirty="0"/>
              <a:t>ERT(</a:t>
            </a:r>
            <a:r>
              <a:rPr lang="zh-CN" altLang="zh-CN" dirty="0"/>
              <a:t>垂直模式</a:t>
            </a:r>
            <a:r>
              <a:rPr lang="en-US" altLang="zh-CN" dirty="0"/>
              <a:t>)</a:t>
            </a:r>
            <a:endParaRPr lang="zh-CN" altLang="zh-CN" dirty="0"/>
          </a:p>
          <a:p>
            <a:r>
              <a:rPr lang="zh-CN" altLang="zh-CN" dirty="0"/>
              <a:t>为了观察两个波形，同步信号将随着</a:t>
            </a:r>
            <a:r>
              <a:rPr lang="en-US" altLang="zh-CN" dirty="0"/>
              <a:t> CH1 </a:t>
            </a:r>
            <a:r>
              <a:rPr lang="zh-CN" altLang="zh-CN" dirty="0"/>
              <a:t>和</a:t>
            </a:r>
            <a:r>
              <a:rPr lang="en-US" altLang="zh-CN" dirty="0"/>
              <a:t>CH2 </a:t>
            </a:r>
            <a:r>
              <a:rPr lang="zh-CN" altLang="zh-CN" dirty="0"/>
              <a:t>上的信号轮流改变。</a:t>
            </a:r>
          </a:p>
          <a:p>
            <a:r>
              <a:rPr lang="en-US" altLang="zh-CN" dirty="0"/>
              <a:t>CH1 </a:t>
            </a:r>
            <a:r>
              <a:rPr lang="zh-CN" altLang="zh-CN" dirty="0"/>
              <a:t>触发信号源，来自</a:t>
            </a:r>
            <a:r>
              <a:rPr lang="en-US" altLang="zh-CN" dirty="0"/>
              <a:t>CH1 </a:t>
            </a:r>
            <a:r>
              <a:rPr lang="zh-CN" altLang="zh-CN" dirty="0"/>
              <a:t>的输入端</a:t>
            </a:r>
          </a:p>
          <a:p>
            <a:r>
              <a:rPr lang="en-US" altLang="zh-CN" dirty="0"/>
              <a:t>CH2 </a:t>
            </a:r>
            <a:r>
              <a:rPr lang="zh-CN" altLang="zh-CN" dirty="0"/>
              <a:t>触发信号源，来自</a:t>
            </a:r>
            <a:r>
              <a:rPr lang="en-US" altLang="zh-CN" dirty="0"/>
              <a:t>CH2 </a:t>
            </a:r>
            <a:r>
              <a:rPr lang="zh-CN" altLang="zh-CN" dirty="0"/>
              <a:t>的输入端</a:t>
            </a:r>
          </a:p>
          <a:p>
            <a:r>
              <a:rPr lang="en-US" altLang="zh-CN" dirty="0"/>
              <a:t>LINE </a:t>
            </a:r>
            <a:r>
              <a:rPr lang="zh-CN" altLang="zh-CN" dirty="0"/>
              <a:t>触发信号源，从交流电源取样波形获得。对显示与交流电源频率相关的波形极有帮助。</a:t>
            </a:r>
          </a:p>
          <a:p>
            <a:r>
              <a:rPr lang="en-US" altLang="zh-CN" dirty="0"/>
              <a:t>EXT </a:t>
            </a:r>
            <a:r>
              <a:rPr lang="zh-CN" altLang="zh-CN" dirty="0"/>
              <a:t>触发信号源从外部连接器输入，作为外部触发源信号。</a:t>
            </a:r>
          </a:p>
          <a:p>
            <a:r>
              <a:rPr lang="zh-CN" altLang="zh-CN" dirty="0"/>
              <a:t>（</a:t>
            </a:r>
            <a:r>
              <a:rPr lang="en-US" altLang="zh-CN" dirty="0"/>
              <a:t>30</a:t>
            </a:r>
            <a:r>
              <a:rPr lang="zh-CN" altLang="zh-CN" dirty="0"/>
              <a:t>）</a:t>
            </a:r>
            <a:r>
              <a:rPr lang="en-US" altLang="zh-CN" dirty="0"/>
              <a:t>TV—</a:t>
            </a:r>
            <a:r>
              <a:rPr lang="zh-CN" altLang="zh-CN" dirty="0"/>
              <a:t>选择视频同步信号的按钮。</a:t>
            </a:r>
          </a:p>
          <a:p>
            <a:r>
              <a:rPr lang="zh-CN" altLang="zh-CN" dirty="0"/>
              <a:t>从混合波形中分离出视频同步信号，直接连接到触发电路。</a:t>
            </a:r>
          </a:p>
          <a:p>
            <a:r>
              <a:rPr lang="zh-CN" altLang="zh-CN" dirty="0"/>
              <a:t>（</a:t>
            </a:r>
            <a:r>
              <a:rPr lang="en-US" altLang="zh-CN" dirty="0"/>
              <a:t>31</a:t>
            </a:r>
            <a:r>
              <a:rPr lang="zh-CN" altLang="zh-CN" dirty="0"/>
              <a:t>）</a:t>
            </a:r>
            <a:r>
              <a:rPr lang="en-US" altLang="zh-CN" dirty="0"/>
              <a:t>SLOPE—</a:t>
            </a:r>
            <a:r>
              <a:rPr lang="zh-CN" altLang="zh-CN" dirty="0"/>
              <a:t>触发斜率选择按钮。</a:t>
            </a:r>
          </a:p>
          <a:p>
            <a:r>
              <a:rPr lang="zh-CN" altLang="zh-CN" dirty="0"/>
              <a:t>按一下此按钮选择信号的触发斜率以产生时基。每按一下此钮，斜率方向会从下降缘移动到上升缘，反之以然。</a:t>
            </a:r>
          </a:p>
          <a:p>
            <a:r>
              <a:rPr lang="zh-CN" altLang="zh-CN" dirty="0"/>
              <a:t>（</a:t>
            </a:r>
            <a:r>
              <a:rPr lang="en-US" altLang="zh-CN" dirty="0"/>
              <a:t>32</a:t>
            </a:r>
            <a:r>
              <a:rPr lang="zh-CN" altLang="zh-CN" dirty="0"/>
              <a:t>）</a:t>
            </a:r>
            <a:r>
              <a:rPr lang="en-US" altLang="zh-CN" dirty="0"/>
              <a:t>COUPLING</a:t>
            </a:r>
            <a:endParaRPr lang="zh-CN" altLang="zh-CN" dirty="0"/>
          </a:p>
          <a:p>
            <a:r>
              <a:rPr lang="zh-CN" altLang="zh-CN" dirty="0"/>
              <a:t>按 下 此 钮 选 择 触 发 耦 合 ， 实 际 的 设 定 由 读 出 显 示 。</a:t>
            </a:r>
          </a:p>
          <a:p>
            <a:r>
              <a:rPr lang="zh-CN" altLang="zh-CN" dirty="0"/>
              <a:t>每次按下此钮，触发耦合以下列次序改变</a:t>
            </a:r>
            <a:r>
              <a:rPr lang="en-US" altLang="zh-CN" dirty="0"/>
              <a:t>AC-HFR-LFR-AC</a:t>
            </a:r>
            <a:endParaRPr lang="zh-CN" altLang="zh-CN" dirty="0"/>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4186850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   </a:t>
            </a:r>
            <a:r>
              <a:rPr lang="zh-CN" altLang="en-US" sz="1600" b="1" dirty="0" smtClean="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702934" y="1225689"/>
            <a:ext cx="10736592" cy="5078313"/>
          </a:xfrm>
          <a:prstGeom prst="rect">
            <a:avLst/>
          </a:prstGeom>
          <a:noFill/>
        </p:spPr>
        <p:txBody>
          <a:bodyPr wrap="square" rtlCol="0">
            <a:spAutoFit/>
          </a:bodyPr>
          <a:lstStyle/>
          <a:p>
            <a:r>
              <a:rPr lang="zh-CN" altLang="zh-CN" dirty="0"/>
              <a:t>（</a:t>
            </a:r>
            <a:r>
              <a:rPr lang="en-US" altLang="zh-CN" dirty="0"/>
              <a:t>33</a:t>
            </a:r>
            <a:r>
              <a:rPr lang="zh-CN" altLang="zh-CN" dirty="0"/>
              <a:t>）</a:t>
            </a:r>
            <a:r>
              <a:rPr lang="en-US" altLang="zh-CN" dirty="0"/>
              <a:t>COUPLING</a:t>
            </a:r>
            <a:endParaRPr lang="zh-CN" altLang="zh-CN" dirty="0"/>
          </a:p>
          <a:p>
            <a:r>
              <a:rPr lang="en-US" altLang="zh-CN" dirty="0"/>
              <a:t>AC</a:t>
            </a:r>
            <a:r>
              <a:rPr lang="zh-CN" altLang="zh-CN" dirty="0"/>
              <a:t>耦合又称电容耦合。它只允许用触发信号的交流分量触发，触发信号的直流分量被隔断。通常在不考虑</a:t>
            </a:r>
            <a:r>
              <a:rPr lang="en-US" altLang="zh-CN" dirty="0"/>
              <a:t>DC</a:t>
            </a:r>
            <a:r>
              <a:rPr lang="zh-CN" altLang="zh-CN" dirty="0"/>
              <a:t>分量时使用这种耦合方式，以形成稳定触发。但是如果触发信号的频率小于</a:t>
            </a:r>
            <a:r>
              <a:rPr lang="en-US" altLang="zh-CN" dirty="0"/>
              <a:t>10 Hz</a:t>
            </a:r>
            <a:r>
              <a:rPr lang="zh-CN" altLang="zh-CN" dirty="0"/>
              <a:t>，会造成触发困难。</a:t>
            </a:r>
          </a:p>
          <a:p>
            <a:r>
              <a:rPr lang="zh-CN" altLang="zh-CN" dirty="0"/>
              <a:t>直流耦合</a:t>
            </a:r>
            <a:r>
              <a:rPr lang="en-US" altLang="zh-CN" dirty="0"/>
              <a:t>(DC)</a:t>
            </a:r>
            <a:r>
              <a:rPr lang="zh-CN" altLang="zh-CN" dirty="0"/>
              <a:t>：不隔断触发信号的直流分量。当触发信号的频率较低或者触发信号的占空比很大时，使用直流耦合较好。</a:t>
            </a:r>
          </a:p>
          <a:p>
            <a:r>
              <a:rPr lang="zh-CN" altLang="zh-CN" dirty="0"/>
              <a:t>低频抑制</a:t>
            </a:r>
            <a:r>
              <a:rPr lang="en-US" altLang="zh-CN" dirty="0"/>
              <a:t>(LFR)</a:t>
            </a:r>
            <a:r>
              <a:rPr lang="zh-CN" altLang="zh-CN" dirty="0"/>
              <a:t>：触发时触发信号经过高通滤波器加到触发电路，触发信号的低频成分被抑制；</a:t>
            </a:r>
          </a:p>
          <a:p>
            <a:r>
              <a:rPr lang="zh-CN" altLang="zh-CN" dirty="0"/>
              <a:t>高频抑制</a:t>
            </a:r>
            <a:r>
              <a:rPr lang="en-US" altLang="zh-CN" dirty="0"/>
              <a:t>(HFR)</a:t>
            </a:r>
            <a:r>
              <a:rPr lang="zh-CN" altLang="zh-CN" dirty="0"/>
              <a:t>：触发时，触发信号通过低通滤波器加到触发电路，触发信号的高频成分被抑制</a:t>
            </a:r>
          </a:p>
          <a:p>
            <a:r>
              <a:rPr lang="zh-CN" altLang="zh-CN" dirty="0"/>
              <a:t>（</a:t>
            </a:r>
            <a:r>
              <a:rPr lang="en-US" altLang="zh-CN" dirty="0"/>
              <a:t>34</a:t>
            </a:r>
            <a:r>
              <a:rPr lang="zh-CN" altLang="zh-CN" dirty="0"/>
              <a:t>）</a:t>
            </a:r>
            <a:r>
              <a:rPr lang="en-US" altLang="zh-CN" dirty="0"/>
              <a:t>TRIGGER LEVEL—</a:t>
            </a:r>
            <a:r>
              <a:rPr lang="zh-CN" altLang="zh-CN" dirty="0"/>
              <a:t>带有</a:t>
            </a:r>
            <a:r>
              <a:rPr lang="en-US" altLang="zh-CN" dirty="0"/>
              <a:t>TRG</a:t>
            </a:r>
            <a:r>
              <a:rPr lang="zh-CN" altLang="zh-CN" dirty="0"/>
              <a:t>，</a:t>
            </a:r>
            <a:r>
              <a:rPr lang="en-US" altLang="zh-CN" dirty="0"/>
              <a:t>LED </a:t>
            </a:r>
            <a:r>
              <a:rPr lang="zh-CN" altLang="zh-CN" dirty="0"/>
              <a:t>的控制钮。</a:t>
            </a:r>
          </a:p>
          <a:p>
            <a:r>
              <a:rPr lang="zh-CN" altLang="zh-CN" dirty="0"/>
              <a:t>旋转控制钮可以输入一个不同的触发信号（电压），设定在适合的触发位置，开始波形触发扫描。触发电平的大约值会显示在读出装置上。顺时针调整控制钮，触发点向触发信号正峰值移动，反时针则向负峰值移动，当设定值超过观测波形的变化部分，稳定的扫描将停止。</a:t>
            </a:r>
          </a:p>
          <a:p>
            <a:r>
              <a:rPr lang="en-US" altLang="zh-CN" dirty="0"/>
              <a:t>TRG LED</a:t>
            </a:r>
            <a:r>
              <a:rPr lang="zh-CN" altLang="zh-CN" dirty="0"/>
              <a:t>如果触发条件符合时，</a:t>
            </a:r>
            <a:r>
              <a:rPr lang="en-US" altLang="zh-CN" dirty="0"/>
              <a:t>TRG LED </a:t>
            </a:r>
            <a:r>
              <a:rPr lang="zh-CN" altLang="zh-CN" dirty="0"/>
              <a:t>亮。</a:t>
            </a:r>
          </a:p>
          <a:p>
            <a:r>
              <a:rPr lang="zh-CN" altLang="zh-CN" dirty="0"/>
              <a:t>（</a:t>
            </a:r>
            <a:r>
              <a:rPr lang="en-US" altLang="zh-CN" dirty="0"/>
              <a:t>35</a:t>
            </a:r>
            <a:r>
              <a:rPr lang="zh-CN" altLang="zh-CN" dirty="0"/>
              <a:t>）</a:t>
            </a:r>
            <a:r>
              <a:rPr lang="en-US" altLang="zh-CN" dirty="0"/>
              <a:t>HOLD OFF—</a:t>
            </a:r>
            <a:r>
              <a:rPr lang="zh-CN" altLang="zh-CN" dirty="0"/>
              <a:t>控制钮</a:t>
            </a:r>
          </a:p>
          <a:p>
            <a:r>
              <a:rPr lang="zh-CN" altLang="zh-CN" dirty="0"/>
              <a:t>当信号波形复杂，使用</a:t>
            </a:r>
            <a:r>
              <a:rPr lang="en-US" altLang="zh-CN" dirty="0"/>
              <a:t> TRIGGER LEVEL (35)</a:t>
            </a:r>
            <a:r>
              <a:rPr lang="zh-CN" altLang="zh-CN" dirty="0"/>
              <a:t>不可获得稳定的触发，旋转此钮可以调节</a:t>
            </a:r>
            <a:r>
              <a:rPr lang="en-US" altLang="zh-CN" dirty="0"/>
              <a:t>HOLD-OFF </a:t>
            </a:r>
            <a:r>
              <a:rPr lang="zh-CN" altLang="zh-CN" dirty="0"/>
              <a:t>时间（禁止触发周期超过扫描周期）</a:t>
            </a:r>
          </a:p>
          <a:p>
            <a:r>
              <a:rPr lang="zh-CN" altLang="zh-CN" dirty="0"/>
              <a:t>当此钮顺时针旋转到头时，</a:t>
            </a:r>
            <a:r>
              <a:rPr lang="en-US" altLang="zh-CN" dirty="0"/>
              <a:t>HOLD-OFF </a:t>
            </a:r>
            <a:r>
              <a:rPr lang="zh-CN" altLang="zh-CN" dirty="0"/>
              <a:t>周期最小，反时针旋转时，</a:t>
            </a:r>
            <a:r>
              <a:rPr lang="en-US" altLang="zh-CN" dirty="0"/>
              <a:t>HOLD-OFF</a:t>
            </a:r>
            <a:r>
              <a:rPr lang="zh-CN" altLang="zh-CN" dirty="0"/>
              <a:t>周期增加。</a:t>
            </a:r>
          </a:p>
          <a:p>
            <a:r>
              <a:rPr lang="zh-CN" altLang="zh-CN" dirty="0"/>
              <a:t>（</a:t>
            </a:r>
            <a:r>
              <a:rPr lang="en-US" altLang="zh-CN" dirty="0"/>
              <a:t>36</a:t>
            </a:r>
            <a:r>
              <a:rPr lang="zh-CN" altLang="zh-CN" dirty="0"/>
              <a:t>）</a:t>
            </a:r>
            <a:r>
              <a:rPr lang="en-US" altLang="zh-CN" dirty="0"/>
              <a:t>TRIG EXT</a:t>
            </a:r>
            <a:r>
              <a:rPr lang="zh-CN" altLang="zh-CN" dirty="0"/>
              <a:t>：外部触发信号的输入端</a:t>
            </a:r>
            <a:r>
              <a:rPr lang="en-US" altLang="zh-CN" dirty="0"/>
              <a:t>BNC </a:t>
            </a:r>
            <a:r>
              <a:rPr lang="zh-CN" altLang="zh-CN" dirty="0"/>
              <a:t>插头</a:t>
            </a:r>
          </a:p>
          <a:p>
            <a:endParaRPr lang="zh-CN" altLang="zh-CN" dirty="0"/>
          </a:p>
        </p:txBody>
      </p:sp>
      <p:sp>
        <p:nvSpPr>
          <p:cNvPr id="13" name="TextBox 12"/>
          <p:cNvSpPr txBox="1"/>
          <p:nvPr/>
        </p:nvSpPr>
        <p:spPr>
          <a:xfrm>
            <a:off x="490494" y="702380"/>
            <a:ext cx="3671668" cy="830997"/>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a:t>
            </a:r>
            <a:r>
              <a:rPr lang="zh-CN" altLang="en-US" sz="2000" b="1" dirty="0" smtClean="0">
                <a:solidFill>
                  <a:schemeClr val="accent2">
                    <a:lumMod val="50000"/>
                  </a:schemeClr>
                </a:solidFill>
                <a:latin typeface="微软雅黑" pitchFamily="34" charset="-122"/>
                <a:ea typeface="微软雅黑" pitchFamily="34" charset="-122"/>
              </a:rPr>
              <a:t>示波器</a:t>
            </a:r>
            <a:r>
              <a:rPr lang="zh-CN" altLang="en-US" sz="2000" b="1" dirty="0">
                <a:solidFill>
                  <a:schemeClr val="accent2">
                    <a:lumMod val="50000"/>
                  </a:schemeClr>
                </a:solidFill>
                <a:latin typeface="微软雅黑" pitchFamily="34" charset="-122"/>
                <a:ea typeface="微软雅黑" pitchFamily="34" charset="-122"/>
              </a:rPr>
              <a:t>按键功能介绍</a:t>
            </a:r>
            <a:endParaRPr lang="en-US" altLang="zh-CN" sz="2000" b="1" dirty="0">
              <a:solidFill>
                <a:schemeClr val="accent2">
                  <a:lumMod val="50000"/>
                </a:schemeClr>
              </a:solidFill>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728561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2.1   </a:t>
            </a:r>
            <a:r>
              <a:rPr lang="zh-CN" altLang="en-US" sz="1600" b="1" dirty="0">
                <a:solidFill>
                  <a:schemeClr val="bg1"/>
                </a:solidFill>
                <a:latin typeface="微软雅黑" panose="020B0503020204020204" pitchFamily="34" charset="-122"/>
                <a:ea typeface="微软雅黑" panose="020B0503020204020204" pitchFamily="34" charset="-122"/>
              </a:rPr>
              <a:t>示波器按键功能介绍</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7EC08210-A297-4CCC-9708-E667C8C66993}"/>
              </a:ext>
            </a:extLst>
          </p:cNvPr>
          <p:cNvSpPr txBox="1"/>
          <p:nvPr/>
        </p:nvSpPr>
        <p:spPr>
          <a:xfrm>
            <a:off x="390408" y="704264"/>
            <a:ext cx="11215438" cy="6691575"/>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  2.1</a:t>
            </a:r>
            <a:r>
              <a:rPr lang="zh-CN" altLang="zh-CN" sz="2000" b="1" dirty="0" smtClean="0">
                <a:solidFill>
                  <a:schemeClr val="accent2">
                    <a:lumMod val="50000"/>
                  </a:schemeClr>
                </a:solidFill>
                <a:latin typeface="微软雅黑" pitchFamily="34" charset="-122"/>
                <a:ea typeface="微软雅黑" pitchFamily="34" charset="-122"/>
              </a:rPr>
              <a:t>探头</a:t>
            </a:r>
            <a:r>
              <a:rPr lang="zh-CN" altLang="zh-CN" sz="2000" b="1" dirty="0">
                <a:solidFill>
                  <a:schemeClr val="accent2">
                    <a:lumMod val="50000"/>
                  </a:schemeClr>
                </a:solidFill>
                <a:latin typeface="微软雅黑" pitchFamily="34" charset="-122"/>
                <a:ea typeface="微软雅黑" pitchFamily="34" charset="-122"/>
              </a:rPr>
              <a:t>校准</a:t>
            </a:r>
          </a:p>
          <a:p>
            <a:r>
              <a:rPr lang="zh-CN" altLang="zh-CN" dirty="0"/>
              <a:t>可将测试波形的失真减小到最小。使用前检查探头的补偿。任何时候当探头移至不同的输入通道时，定期检查其补偿。</a:t>
            </a:r>
          </a:p>
          <a:p>
            <a:r>
              <a:rPr lang="en-US" altLang="zh-CN" dirty="0"/>
              <a:t>1.</a:t>
            </a:r>
            <a:r>
              <a:rPr lang="zh-CN" altLang="zh-CN" dirty="0"/>
              <a:t>将测试棒安装到示波器上（锁住</a:t>
            </a:r>
            <a:r>
              <a:rPr lang="en-US" altLang="zh-CN" dirty="0"/>
              <a:t> BNC </a:t>
            </a:r>
            <a:r>
              <a:rPr lang="zh-CN" altLang="zh-CN" dirty="0"/>
              <a:t>接头插入通道输入端）</a:t>
            </a:r>
          </a:p>
          <a:p>
            <a:r>
              <a:rPr lang="en-US" altLang="zh-CN" dirty="0"/>
              <a:t>2.</a:t>
            </a:r>
            <a:r>
              <a:rPr lang="zh-CN" altLang="zh-CN" dirty="0"/>
              <a:t>将测试棒滑动开关推至</a:t>
            </a:r>
            <a:r>
              <a:rPr lang="en-US" altLang="zh-CN" dirty="0"/>
              <a:t>×10 </a:t>
            </a:r>
            <a:r>
              <a:rPr lang="zh-CN" altLang="zh-CN" dirty="0"/>
              <a:t>位置。</a:t>
            </a:r>
          </a:p>
          <a:p>
            <a:r>
              <a:rPr lang="en-US" altLang="zh-CN" dirty="0"/>
              <a:t>3.</a:t>
            </a:r>
            <a:r>
              <a:rPr lang="zh-CN" altLang="zh-CN" dirty="0"/>
              <a:t>按示波器上</a:t>
            </a:r>
            <a:r>
              <a:rPr lang="en-US" altLang="zh-CN" dirty="0"/>
              <a:t> CH1/CH2 </a:t>
            </a:r>
            <a:r>
              <a:rPr lang="zh-CN" altLang="zh-CN" dirty="0"/>
              <a:t>钮，将示波器设定到通道</a:t>
            </a:r>
            <a:r>
              <a:rPr lang="en-US" altLang="zh-CN" dirty="0"/>
              <a:t>1/</a:t>
            </a:r>
            <a:r>
              <a:rPr lang="zh-CN" altLang="zh-CN" dirty="0"/>
              <a:t>通道</a:t>
            </a:r>
            <a:r>
              <a:rPr lang="en-US" altLang="zh-CN" dirty="0"/>
              <a:t>2</a:t>
            </a:r>
            <a:r>
              <a:rPr lang="zh-CN" altLang="zh-CN" dirty="0"/>
              <a:t>。</a:t>
            </a:r>
          </a:p>
          <a:p>
            <a:r>
              <a:rPr lang="en-US" altLang="zh-CN" dirty="0"/>
              <a:t>4.</a:t>
            </a:r>
            <a:r>
              <a:rPr lang="zh-CN" altLang="zh-CN" dirty="0"/>
              <a:t>按住</a:t>
            </a:r>
            <a:r>
              <a:rPr lang="en-US" altLang="zh-CN" dirty="0"/>
              <a:t> P×10 </a:t>
            </a:r>
            <a:r>
              <a:rPr lang="zh-CN" altLang="zh-CN" dirty="0"/>
              <a:t>钮，设定波到指示的偏向系数</a:t>
            </a:r>
            <a:r>
              <a:rPr lang="en-US" altLang="zh-CN" dirty="0"/>
              <a:t>“P10”</a:t>
            </a:r>
            <a:r>
              <a:rPr lang="zh-CN" altLang="zh-CN" dirty="0"/>
              <a:t>符号读出。</a:t>
            </a:r>
          </a:p>
          <a:p>
            <a:r>
              <a:rPr lang="en-US" altLang="zh-CN" dirty="0"/>
              <a:t>5.</a:t>
            </a:r>
            <a:r>
              <a:rPr lang="zh-CN" altLang="zh-CN" dirty="0"/>
              <a:t>将探棒顶端与示波器前面的</a:t>
            </a:r>
            <a:r>
              <a:rPr lang="en-US" altLang="zh-CN" dirty="0"/>
              <a:t> CAL </a:t>
            </a:r>
            <a:r>
              <a:rPr lang="zh-CN" altLang="zh-CN" dirty="0"/>
              <a:t>端子连接。</a:t>
            </a:r>
          </a:p>
          <a:p>
            <a:r>
              <a:rPr lang="en-US" altLang="zh-CN" dirty="0"/>
              <a:t>6.</a:t>
            </a:r>
            <a:r>
              <a:rPr lang="zh-CN" altLang="zh-CN" dirty="0"/>
              <a:t>设定示波器控制钮显示双波道功能如下：</a:t>
            </a:r>
          </a:p>
          <a:p>
            <a:r>
              <a:rPr lang="zh-CN" altLang="zh-CN" dirty="0"/>
              <a:t>垂直：</a:t>
            </a:r>
            <a:r>
              <a:rPr lang="en-US" altLang="zh-CN" dirty="0"/>
              <a:t>VOLTS/DIV 	0.2V</a:t>
            </a:r>
            <a:endParaRPr lang="zh-CN" altLang="zh-CN" dirty="0"/>
          </a:p>
          <a:p>
            <a:r>
              <a:rPr lang="en-US" altLang="zh-CN" dirty="0"/>
              <a:t>COUPLING  DC</a:t>
            </a:r>
            <a:endParaRPr lang="zh-CN" altLang="zh-CN" dirty="0"/>
          </a:p>
          <a:p>
            <a:r>
              <a:rPr lang="en-US" altLang="zh-CN" dirty="0"/>
              <a:t>ALT/CHOP  </a:t>
            </a:r>
            <a:r>
              <a:rPr lang="en-US" altLang="zh-CN" dirty="0" err="1"/>
              <a:t>CHOP</a:t>
            </a:r>
            <a:endParaRPr lang="zh-CN" altLang="zh-CN" dirty="0"/>
          </a:p>
          <a:p>
            <a:r>
              <a:rPr lang="zh-CN" altLang="zh-CN" dirty="0"/>
              <a:t>水平：</a:t>
            </a:r>
            <a:r>
              <a:rPr lang="en-US" altLang="zh-CN" dirty="0"/>
              <a:t>TIME/DIV  0.5ms</a:t>
            </a:r>
            <a:endParaRPr lang="zh-CN" altLang="zh-CN" dirty="0"/>
          </a:p>
          <a:p>
            <a:r>
              <a:rPr lang="zh-CN" altLang="zh-CN" dirty="0"/>
              <a:t>触发：</a:t>
            </a:r>
            <a:r>
              <a:rPr lang="en-US" altLang="zh-CN" dirty="0"/>
              <a:t> MODE  ATO</a:t>
            </a:r>
            <a:endParaRPr lang="zh-CN" altLang="zh-CN" dirty="0"/>
          </a:p>
          <a:p>
            <a:r>
              <a:rPr lang="en-US" altLang="zh-CN" dirty="0"/>
              <a:t>SOURCE  VERT</a:t>
            </a:r>
            <a:endParaRPr lang="zh-CN" altLang="zh-CN" dirty="0"/>
          </a:p>
          <a:p>
            <a:r>
              <a:rPr lang="en-US" altLang="zh-CN" dirty="0"/>
              <a:t>COUPLING  AC</a:t>
            </a:r>
            <a:endParaRPr lang="zh-CN" altLang="zh-CN" dirty="0"/>
          </a:p>
          <a:p>
            <a:r>
              <a:rPr lang="en-US" altLang="zh-CN" dirty="0"/>
              <a:t>SLOPE</a:t>
            </a:r>
            <a:endParaRPr lang="zh-CN" altLang="zh-CN" dirty="0"/>
          </a:p>
          <a:p>
            <a:r>
              <a:rPr lang="en-US" altLang="zh-CN" dirty="0"/>
              <a:t>7.</a:t>
            </a:r>
            <a:r>
              <a:rPr lang="zh-CN" altLang="zh-CN" dirty="0"/>
              <a:t>观察显示波形相比较。若任何一端的探棒需要调整，照步骤</a:t>
            </a:r>
            <a:r>
              <a:rPr lang="en-US" altLang="zh-CN" dirty="0"/>
              <a:t>8 </a:t>
            </a:r>
            <a:r>
              <a:rPr lang="zh-CN" altLang="zh-CN" dirty="0"/>
              <a:t>的指示进行，若不需进一步调整，请进行</a:t>
            </a:r>
            <a:r>
              <a:rPr lang="en-US" altLang="zh-CN" dirty="0"/>
              <a:t>“</a:t>
            </a:r>
            <a:r>
              <a:rPr lang="zh-CN" altLang="zh-CN" dirty="0"/>
              <a:t>功能检查</a:t>
            </a:r>
            <a:r>
              <a:rPr lang="en-US" altLang="zh-CN" dirty="0"/>
              <a:t>”</a:t>
            </a:r>
            <a:r>
              <a:rPr lang="zh-CN" altLang="zh-CN" dirty="0"/>
              <a:t>部分。</a:t>
            </a:r>
          </a:p>
          <a:p>
            <a:r>
              <a:rPr lang="en-US" altLang="zh-CN" dirty="0"/>
              <a:t>8.</a:t>
            </a:r>
            <a:r>
              <a:rPr lang="zh-CN" altLang="zh-CN" dirty="0"/>
              <a:t>使用绝缘的小螺丝起子调整探棒，慢慢的旋转调整钮直到探棒得到适当的补偿。</a:t>
            </a:r>
          </a:p>
          <a:p>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5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166229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2.2  </a:t>
            </a:r>
            <a:r>
              <a:rPr lang="zh-CN" altLang="en-US" sz="1600" b="1" dirty="0">
                <a:solidFill>
                  <a:schemeClr val="bg1"/>
                </a:solidFill>
                <a:latin typeface="微软雅黑" panose="020B0503020204020204" pitchFamily="34" charset="-122"/>
                <a:ea typeface="微软雅黑" panose="020B0503020204020204" pitchFamily="34" charset="-122"/>
              </a:rPr>
              <a:t>函数发生器功能按键介绍</a:t>
            </a:r>
            <a:endParaRPr lang="en-US" altLang="zh-CN" sz="1600" b="1" dirty="0">
              <a:solidFill>
                <a:schemeClr val="bg1"/>
              </a:solidFill>
              <a:latin typeface="微软雅黑" pitchFamily="34" charset="-122"/>
              <a:ea typeface="微软雅黑" pitchFamily="34" charset="-122"/>
            </a:endParaRPr>
          </a:p>
        </p:txBody>
      </p:sp>
      <p:pic>
        <p:nvPicPr>
          <p:cNvPr id="14" name="Picture 2">
            <a:extLst>
              <a:ext uri="{FF2B5EF4-FFF2-40B4-BE49-F238E27FC236}">
                <a16:creationId xmlns="" xmlns:a16="http://schemas.microsoft.com/office/drawing/2014/main" id="{620A50B2-CE37-4374-A3FA-0A02CF7C679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6465" y="1073499"/>
            <a:ext cx="11110905" cy="5008881"/>
          </a:xfrm>
          <a:prstGeom prst="rect">
            <a:avLst/>
          </a:prstGeom>
          <a:noFill/>
          <a:ln>
            <a:noFill/>
          </a:ln>
          <a:effectLst/>
        </p:spPr>
      </p:pic>
      <p:sp>
        <p:nvSpPr>
          <p:cNvPr id="2" name="TextBox 1"/>
          <p:cNvSpPr txBox="1"/>
          <p:nvPr/>
        </p:nvSpPr>
        <p:spPr>
          <a:xfrm>
            <a:off x="4453012" y="6078026"/>
            <a:ext cx="3362178" cy="646331"/>
          </a:xfrm>
          <a:prstGeom prst="rect">
            <a:avLst/>
          </a:prstGeom>
          <a:noFill/>
        </p:spPr>
        <p:txBody>
          <a:bodyPr wrap="square" rtlCol="0">
            <a:spAutoFit/>
          </a:bodyPr>
          <a:lstStyle/>
          <a:p>
            <a:r>
              <a:rPr lang="zh-CN" altLang="zh-CN" dirty="0"/>
              <a:t>图</a:t>
            </a:r>
            <a:r>
              <a:rPr lang="en-US" altLang="zh-CN" dirty="0"/>
              <a:t>2-3-12 </a:t>
            </a:r>
            <a:r>
              <a:rPr lang="zh-CN" altLang="zh-CN" dirty="0"/>
              <a:t>函数发生器界面</a:t>
            </a:r>
          </a:p>
          <a:p>
            <a:endParaRPr lang="zh-CN" altLang="en-US" dirty="0"/>
          </a:p>
        </p:txBody>
      </p:sp>
      <p:sp>
        <p:nvSpPr>
          <p:cNvPr id="10" name="TextBox 9"/>
          <p:cNvSpPr txBox="1"/>
          <p:nvPr/>
        </p:nvSpPr>
        <p:spPr>
          <a:xfrm>
            <a:off x="490494" y="796500"/>
            <a:ext cx="4276578" cy="553998"/>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2.2  </a:t>
            </a:r>
            <a:r>
              <a:rPr lang="zh-CN" altLang="en-US" sz="2000" b="1" dirty="0">
                <a:solidFill>
                  <a:schemeClr val="accent2">
                    <a:lumMod val="50000"/>
                  </a:schemeClr>
                </a:solidFill>
                <a:latin typeface="微软雅黑" pitchFamily="34" charset="-122"/>
                <a:ea typeface="微软雅黑" pitchFamily="34" charset="-122"/>
              </a:rPr>
              <a:t>函数发生器功能按键介绍</a:t>
            </a:r>
            <a:endParaRPr lang="en-US"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48312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2.2  </a:t>
            </a:r>
            <a:r>
              <a:rPr lang="zh-CN" altLang="en-US" sz="1600" b="1" dirty="0">
                <a:solidFill>
                  <a:schemeClr val="bg1"/>
                </a:solidFill>
                <a:latin typeface="微软雅黑" panose="020B0503020204020204" pitchFamily="34" charset="-122"/>
                <a:ea typeface="微软雅黑" panose="020B0503020204020204" pitchFamily="34" charset="-122"/>
              </a:rPr>
              <a:t>函数发生器功能按键介绍</a:t>
            </a:r>
            <a:endParaRPr lang="en-US" altLang="zh-CN" sz="1600" b="1" dirty="0">
              <a:solidFill>
                <a:schemeClr val="bg1"/>
              </a:solidFill>
              <a:latin typeface="微软雅黑" pitchFamily="34" charset="-122"/>
              <a:ea typeface="微软雅黑" pitchFamily="34" charset="-122"/>
            </a:endParaRPr>
          </a:p>
        </p:txBody>
      </p:sp>
      <p:sp>
        <p:nvSpPr>
          <p:cNvPr id="2" name="TextBox 1"/>
          <p:cNvSpPr txBox="1"/>
          <p:nvPr/>
        </p:nvSpPr>
        <p:spPr>
          <a:xfrm>
            <a:off x="666271" y="1350498"/>
            <a:ext cx="10935659" cy="5355312"/>
          </a:xfrm>
          <a:prstGeom prst="rect">
            <a:avLst/>
          </a:prstGeom>
          <a:noFill/>
        </p:spPr>
        <p:txBody>
          <a:bodyPr wrap="square" rtlCol="0">
            <a:spAutoFit/>
          </a:bodyPr>
          <a:lstStyle/>
          <a:p>
            <a:r>
              <a:rPr lang="zh-CN" altLang="zh-CN" dirty="0"/>
              <a:t>【</a:t>
            </a:r>
            <a:r>
              <a:rPr lang="en-US" altLang="zh-CN" dirty="0"/>
              <a:t>Continuous</a:t>
            </a:r>
            <a:r>
              <a:rPr lang="zh-CN" altLang="zh-CN" dirty="0"/>
              <a:t>】键：选择连续模式。</a:t>
            </a:r>
          </a:p>
          <a:p>
            <a:r>
              <a:rPr lang="zh-CN" altLang="zh-CN" dirty="0"/>
              <a:t>按【</a:t>
            </a:r>
            <a:r>
              <a:rPr lang="en-US" altLang="zh-CN" dirty="0"/>
              <a:t>Continuous</a:t>
            </a:r>
            <a:r>
              <a:rPr lang="zh-CN" altLang="zh-CN" dirty="0"/>
              <a:t>】键，选择连续工作模式，显示出</a:t>
            </a:r>
            <a:r>
              <a:rPr lang="en-US" altLang="zh-CN" dirty="0"/>
              <a:t>Continuous</a:t>
            </a:r>
            <a:r>
              <a:rPr lang="zh-CN" altLang="zh-CN" dirty="0"/>
              <a:t>，并显示出连续波形示意图和连续模式菜单。</a:t>
            </a:r>
          </a:p>
          <a:p>
            <a:r>
              <a:rPr lang="zh-CN" altLang="zh-CN" dirty="0"/>
              <a:t>连续输出是指输出信号是稳态连续的，信号的波形、频率和幅度都不跟随时间变化</a:t>
            </a:r>
          </a:p>
          <a:p>
            <a:r>
              <a:rPr lang="zh-CN" altLang="zh-CN" dirty="0"/>
              <a:t>【</a:t>
            </a:r>
            <a:r>
              <a:rPr lang="en-US" altLang="zh-CN" dirty="0"/>
              <a:t>Modulate</a:t>
            </a:r>
            <a:r>
              <a:rPr lang="zh-CN" altLang="zh-CN" dirty="0"/>
              <a:t>】键：选择调制模式。</a:t>
            </a:r>
          </a:p>
          <a:p>
            <a:r>
              <a:rPr lang="zh-CN" altLang="zh-CN" dirty="0"/>
              <a:t>【</a:t>
            </a:r>
            <a:r>
              <a:rPr lang="en-US" altLang="zh-CN" dirty="0"/>
              <a:t>Sweep</a:t>
            </a:r>
            <a:r>
              <a:rPr lang="zh-CN" altLang="zh-CN" dirty="0"/>
              <a:t>】键：选择扫描模式。</a:t>
            </a:r>
          </a:p>
          <a:p>
            <a:r>
              <a:rPr lang="zh-CN" altLang="zh-CN" dirty="0"/>
              <a:t>【</a:t>
            </a:r>
            <a:r>
              <a:rPr lang="en-US" altLang="zh-CN" dirty="0"/>
              <a:t>Burst</a:t>
            </a:r>
            <a:r>
              <a:rPr lang="zh-CN" altLang="zh-CN" dirty="0"/>
              <a:t>】键：选择猝发模式。</a:t>
            </a:r>
          </a:p>
          <a:p>
            <a:r>
              <a:rPr lang="zh-CN" altLang="zh-CN" dirty="0"/>
              <a:t>一个周期内输出一个或多个脉冲。</a:t>
            </a:r>
          </a:p>
          <a:p>
            <a:r>
              <a:rPr lang="zh-CN" altLang="zh-CN" dirty="0"/>
              <a:t>脉冲：波形在短时间内突变，随后又迅速返回其初始值的物理量称之为脉冲。</a:t>
            </a:r>
          </a:p>
          <a:p>
            <a:r>
              <a:rPr lang="zh-CN" altLang="zh-CN" dirty="0"/>
              <a:t>【</a:t>
            </a:r>
            <a:r>
              <a:rPr lang="en-US" altLang="zh-CN" dirty="0"/>
              <a:t>Dual Channel</a:t>
            </a:r>
            <a:r>
              <a:rPr lang="zh-CN" altLang="zh-CN" dirty="0"/>
              <a:t>】键：选择双通道操作模式。</a:t>
            </a:r>
          </a:p>
          <a:p>
            <a:r>
              <a:rPr lang="zh-CN" altLang="zh-CN" dirty="0"/>
              <a:t>双通道操作包含两种模式：参数耦合和波形组合，其中参数耦合又包含频率耦合和幅度耦合</a:t>
            </a:r>
          </a:p>
          <a:p>
            <a:r>
              <a:rPr lang="zh-CN" altLang="zh-CN" dirty="0"/>
              <a:t>【</a:t>
            </a:r>
            <a:r>
              <a:rPr lang="en-US" altLang="zh-CN" dirty="0"/>
              <a:t>Counter</a:t>
            </a:r>
            <a:r>
              <a:rPr lang="zh-CN" altLang="zh-CN" dirty="0"/>
              <a:t>】键：选择计数器模式</a:t>
            </a:r>
          </a:p>
          <a:p>
            <a:r>
              <a:rPr lang="zh-CN" altLang="zh-CN" dirty="0"/>
              <a:t>可测量外部波形的频率、周期、占空比等。</a:t>
            </a:r>
          </a:p>
          <a:p>
            <a:r>
              <a:rPr lang="zh-CN" altLang="zh-CN" dirty="0"/>
              <a:t>仪器前面板的《</a:t>
            </a:r>
            <a:r>
              <a:rPr lang="en-US" altLang="zh-CN" dirty="0"/>
              <a:t>Sync/Counter</a:t>
            </a:r>
            <a:r>
              <a:rPr lang="zh-CN" altLang="zh-CN" dirty="0"/>
              <a:t>》端口输入被测</a:t>
            </a:r>
            <a:r>
              <a:rPr lang="zh-CN" altLang="zh-CN" dirty="0" smtClean="0"/>
              <a:t>信号</a:t>
            </a:r>
            <a:endParaRPr lang="en-US" altLang="zh-CN" dirty="0" smtClean="0"/>
          </a:p>
          <a:p>
            <a:r>
              <a:rPr lang="zh-CN" altLang="zh-CN" dirty="0"/>
              <a:t>【</a:t>
            </a:r>
            <a:r>
              <a:rPr lang="en-US" altLang="zh-CN" dirty="0"/>
              <a:t>CHA/CHB</a:t>
            </a:r>
            <a:r>
              <a:rPr lang="zh-CN" altLang="zh-CN" dirty="0"/>
              <a:t>】键：通道选择键。</a:t>
            </a:r>
          </a:p>
          <a:p>
            <a:r>
              <a:rPr lang="zh-CN" altLang="zh-CN" dirty="0"/>
              <a:t>按【</a:t>
            </a:r>
            <a:r>
              <a:rPr lang="en-US" altLang="zh-CN" dirty="0"/>
              <a:t>CHA/CHB</a:t>
            </a:r>
            <a:r>
              <a:rPr lang="zh-CN" altLang="zh-CN" dirty="0"/>
              <a:t>】键，可以循环选择通道</a:t>
            </a:r>
            <a:r>
              <a:rPr lang="en-US" altLang="zh-CN" dirty="0"/>
              <a:t> A </a:t>
            </a:r>
            <a:r>
              <a:rPr lang="zh-CN" altLang="zh-CN" dirty="0"/>
              <a:t>和通道</a:t>
            </a:r>
            <a:r>
              <a:rPr lang="en-US" altLang="zh-CN" dirty="0"/>
              <a:t> B</a:t>
            </a:r>
            <a:r>
              <a:rPr lang="zh-CN" altLang="zh-CN" dirty="0"/>
              <a:t>。</a:t>
            </a:r>
          </a:p>
          <a:p>
            <a:r>
              <a:rPr lang="zh-CN" altLang="zh-CN" dirty="0"/>
              <a:t>屏幕上方显示通道名称、工作模式、输出波形和负载设置，被选中的通道显示为绿色字符，未被选中的通道显示为白色字符。</a:t>
            </a:r>
          </a:p>
          <a:p>
            <a:endParaRPr lang="zh-CN" altLang="zh-CN" dirty="0"/>
          </a:p>
          <a:p>
            <a:endParaRPr lang="zh-CN" altLang="en-US" dirty="0"/>
          </a:p>
        </p:txBody>
      </p:sp>
      <p:sp>
        <p:nvSpPr>
          <p:cNvPr id="10" name="TextBox 9"/>
          <p:cNvSpPr txBox="1"/>
          <p:nvPr/>
        </p:nvSpPr>
        <p:spPr>
          <a:xfrm>
            <a:off x="490494" y="796500"/>
            <a:ext cx="4276578" cy="553998"/>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2.2  </a:t>
            </a:r>
            <a:r>
              <a:rPr lang="zh-CN" altLang="en-US" sz="2000" b="1" dirty="0">
                <a:solidFill>
                  <a:schemeClr val="accent2">
                    <a:lumMod val="50000"/>
                  </a:schemeClr>
                </a:solidFill>
                <a:latin typeface="微软雅黑" pitchFamily="34" charset="-122"/>
                <a:ea typeface="微软雅黑" pitchFamily="34" charset="-122"/>
              </a:rPr>
              <a:t>函数发生器功能按键介绍</a:t>
            </a:r>
            <a:endParaRPr lang="en-US"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47265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2.2  </a:t>
            </a:r>
            <a:r>
              <a:rPr lang="zh-CN" altLang="en-US" sz="1600" b="1" dirty="0">
                <a:solidFill>
                  <a:schemeClr val="bg1"/>
                </a:solidFill>
                <a:latin typeface="微软雅黑" panose="020B0503020204020204" pitchFamily="34" charset="-122"/>
                <a:ea typeface="微软雅黑" panose="020B0503020204020204" pitchFamily="34" charset="-122"/>
              </a:rPr>
              <a:t>函数发生器功能按键介绍</a:t>
            </a:r>
            <a:endParaRPr lang="en-US" altLang="zh-CN" sz="1600" b="1" dirty="0">
              <a:solidFill>
                <a:schemeClr val="bg1"/>
              </a:solidFill>
              <a:latin typeface="微软雅黑" pitchFamily="34" charset="-122"/>
              <a:ea typeface="微软雅黑" pitchFamily="34" charset="-122"/>
            </a:endParaRPr>
          </a:p>
        </p:txBody>
      </p:sp>
      <p:sp>
        <p:nvSpPr>
          <p:cNvPr id="2" name="TextBox 1"/>
          <p:cNvSpPr txBox="1"/>
          <p:nvPr/>
        </p:nvSpPr>
        <p:spPr>
          <a:xfrm>
            <a:off x="666271" y="1350498"/>
            <a:ext cx="10935659" cy="3139321"/>
          </a:xfrm>
          <a:prstGeom prst="rect">
            <a:avLst/>
          </a:prstGeom>
          <a:noFill/>
        </p:spPr>
        <p:txBody>
          <a:bodyPr wrap="square" rtlCol="0">
            <a:spAutoFit/>
          </a:bodyPr>
          <a:lstStyle/>
          <a:p>
            <a:r>
              <a:rPr lang="zh-CN" altLang="zh-CN" dirty="0"/>
              <a:t>【</a:t>
            </a:r>
            <a:r>
              <a:rPr lang="en-US" altLang="zh-CN" dirty="0"/>
              <a:t>Waveform</a:t>
            </a:r>
            <a:r>
              <a:rPr lang="zh-CN" altLang="zh-CN" dirty="0"/>
              <a:t>】键：波形选择键。</a:t>
            </a:r>
          </a:p>
          <a:p>
            <a:r>
              <a:rPr lang="zh-CN" altLang="zh-CN" dirty="0"/>
              <a:t>按【</a:t>
            </a:r>
            <a:r>
              <a:rPr lang="en-US" altLang="zh-CN" dirty="0"/>
              <a:t>Waveform</a:t>
            </a:r>
            <a:r>
              <a:rPr lang="zh-CN" altLang="zh-CN" dirty="0"/>
              <a:t>】键，显示出波形菜单，使用翻页软键，可以循环显示出</a:t>
            </a:r>
            <a:r>
              <a:rPr lang="en-US" altLang="zh-CN" dirty="0"/>
              <a:t>60 </a:t>
            </a:r>
            <a:r>
              <a:rPr lang="zh-CN" altLang="zh-CN" dirty="0"/>
              <a:t>种波形。按菜单软键选中一种波形，波形名称和波形示意图也会随之改变。按〖返回〗软键，可以返回到当前菜单。</a:t>
            </a:r>
          </a:p>
          <a:p>
            <a:r>
              <a:rPr lang="zh-CN" altLang="zh-CN" dirty="0"/>
              <a:t>波形示意图只是一种简单的模拟图形，分辨率很低，失真也较大。仪器输出的真实波形，需要使用示波器从输出端口进行观察和测试。</a:t>
            </a:r>
          </a:p>
          <a:p>
            <a:r>
              <a:rPr lang="zh-CN" altLang="zh-CN" dirty="0"/>
              <a:t>【</a:t>
            </a:r>
            <a:r>
              <a:rPr lang="en-US" altLang="zh-CN" dirty="0"/>
              <a:t>Utility</a:t>
            </a:r>
            <a:r>
              <a:rPr lang="zh-CN" altLang="zh-CN" dirty="0"/>
              <a:t>】键：通用设置键。</a:t>
            </a:r>
          </a:p>
          <a:p>
            <a:r>
              <a:rPr lang="zh-CN" altLang="zh-CN" dirty="0"/>
              <a:t>按相应的软键，可以选择四种通用操作特性：系统设置、参数校准、波形编辑、颜色设置。</a:t>
            </a:r>
          </a:p>
          <a:p>
            <a:r>
              <a:rPr lang="zh-CN" altLang="zh-CN" dirty="0"/>
              <a:t>这个按键请不要随便按！</a:t>
            </a:r>
          </a:p>
          <a:p>
            <a:r>
              <a:rPr lang="zh-CN" altLang="zh-CN" dirty="0"/>
              <a:t>【</a:t>
            </a:r>
            <a:r>
              <a:rPr lang="en-US" altLang="zh-CN" dirty="0"/>
              <a:t>Output</a:t>
            </a:r>
            <a:r>
              <a:rPr lang="zh-CN" altLang="zh-CN" dirty="0"/>
              <a:t>】键：输出端口开关键。</a:t>
            </a:r>
          </a:p>
          <a:p>
            <a:endParaRPr lang="zh-CN" altLang="zh-CN" dirty="0"/>
          </a:p>
          <a:p>
            <a:endParaRPr lang="zh-CN" altLang="en-US" dirty="0"/>
          </a:p>
        </p:txBody>
      </p:sp>
      <p:sp>
        <p:nvSpPr>
          <p:cNvPr id="10" name="TextBox 9"/>
          <p:cNvSpPr txBox="1"/>
          <p:nvPr/>
        </p:nvSpPr>
        <p:spPr>
          <a:xfrm>
            <a:off x="490494" y="796500"/>
            <a:ext cx="4276578" cy="553998"/>
          </a:xfrm>
          <a:prstGeom prst="rect">
            <a:avLst/>
          </a:prstGeom>
          <a:noFill/>
        </p:spPr>
        <p:txBody>
          <a:bodyPr wrap="square" rtlCol="0">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2.2  </a:t>
            </a:r>
            <a:r>
              <a:rPr lang="zh-CN" altLang="en-US" sz="2000" b="1" dirty="0">
                <a:solidFill>
                  <a:schemeClr val="accent2">
                    <a:lumMod val="50000"/>
                  </a:schemeClr>
                </a:solidFill>
                <a:latin typeface="微软雅黑" pitchFamily="34" charset="-122"/>
                <a:ea typeface="微软雅黑" pitchFamily="34" charset="-122"/>
              </a:rPr>
              <a:t>函数发生器功能按键介绍</a:t>
            </a:r>
            <a:endParaRPr lang="en-US" altLang="zh-CN" sz="2000" b="1" dirty="0">
              <a:solidFill>
                <a:schemeClr val="accent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75143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29986" y="998015"/>
            <a:ext cx="7720012" cy="1000274"/>
          </a:xfrm>
          <a:prstGeom prst="rect">
            <a:avLst/>
          </a:prstGeom>
          <a:noFill/>
        </p:spPr>
        <p:txBody>
          <a:bodyPr wrap="square" rtlCol="0">
            <a:spAutoFit/>
          </a:bodyPr>
          <a:lstStyle/>
          <a:p>
            <a:pPr>
              <a:lnSpc>
                <a:spcPct val="150000"/>
              </a:lnSpc>
              <a:spcAft>
                <a:spcPts val="600"/>
              </a:spcAft>
            </a:pPr>
            <a:r>
              <a:rPr lang="en-US" altLang="zh-CN" dirty="0">
                <a:ea typeface="微软雅黑" pitchFamily="34" charset="-122"/>
              </a:rPr>
              <a:t>1.</a:t>
            </a:r>
            <a:r>
              <a:rPr lang="zh-CN" altLang="zh-CN" dirty="0">
                <a:ea typeface="微软雅黑" pitchFamily="34" charset="-122"/>
              </a:rPr>
              <a:t>了解直流电路的基本知识</a:t>
            </a:r>
          </a:p>
          <a:p>
            <a:pPr>
              <a:lnSpc>
                <a:spcPct val="150000"/>
              </a:lnSpc>
              <a:spcAft>
                <a:spcPts val="600"/>
              </a:spcAft>
            </a:pPr>
            <a:r>
              <a:rPr lang="en-US" altLang="zh-CN" dirty="0">
                <a:ea typeface="微软雅黑" pitchFamily="34" charset="-122"/>
              </a:rPr>
              <a:t>2.</a:t>
            </a:r>
            <a:r>
              <a:rPr lang="zh-CN" altLang="zh-CN" dirty="0">
                <a:ea typeface="微软雅黑" pitchFamily="34" charset="-122"/>
              </a:rPr>
              <a:t>掌握直流电路的应用</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111276233"/>
              </p:ext>
            </p:extLst>
          </p:nvPr>
        </p:nvGraphicFramePr>
        <p:xfrm>
          <a:off x="1229986" y="2387688"/>
          <a:ext cx="9550751" cy="379020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任务一：直流电路的基本知识。</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7000" algn="ctr" defTabSz="914400" rtl="0" eaLnBrk="1" latinLnBrk="0" hangingPunct="1">
                        <a:lnSpc>
                          <a:spcPct val="150000"/>
                        </a:lnSpc>
                        <a:spcAft>
                          <a:spcPts val="0"/>
                        </a:spcAft>
                      </a:pPr>
                      <a:r>
                        <a:rPr 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了解了示波器、函数发生器等仪器</a:t>
                      </a:r>
                    </a:p>
                    <a:p>
                      <a:pPr marL="0" indent="127000" algn="ctr" defTabSz="914400" rtl="0" eaLnBrk="1" latinLnBrk="0" hangingPunct="1">
                        <a:lnSpc>
                          <a:spcPct val="150000"/>
                        </a:lnSpc>
                        <a:spcAft>
                          <a:spcPts val="0"/>
                        </a:spcAft>
                      </a:pPr>
                      <a:r>
                        <a:rPr 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掌握了示波器、函数发生器等仪器功能按键及使用</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通过结合实物认示波器、函数发生器等仪器</a:t>
                      </a:r>
                    </a:p>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完成示波器、函数发生器等仪器案例操作，掌握其使用。</a:t>
                      </a:r>
                    </a:p>
                    <a:p>
                      <a:pPr marL="0" indent="126000" algn="l" defTabSz="914400" rtl="0" eaLnBrk="1" latinLnBrk="0" hangingPunct="1">
                        <a:lnSpc>
                          <a:spcPts val="2000"/>
                        </a:lnSpc>
                      </a:pPr>
                      <a:endParaRPr 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剪去对角 1">
            <a:extLst>
              <a:ext uri="{FF2B5EF4-FFF2-40B4-BE49-F238E27FC236}">
                <a16:creationId xmlns="" xmlns:a16="http://schemas.microsoft.com/office/drawing/2014/main" id="{2D966BEC-AA77-4BC3-9A76-7AC115470CF6}"/>
              </a:ext>
            </a:extLst>
          </p:cNvPr>
          <p:cNvSpPr/>
          <p:nvPr/>
        </p:nvSpPr>
        <p:spPr>
          <a:xfrm>
            <a:off x="702933" y="863994"/>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itchFamily="34" charset="-122"/>
                <a:ea typeface="微软雅黑" pitchFamily="34" charset="-122"/>
              </a:rPr>
              <a:t>1</a:t>
            </a:r>
            <a:r>
              <a:rPr lang="zh-CN" altLang="en-US" b="1" dirty="0">
                <a:solidFill>
                  <a:schemeClr val="bg1"/>
                </a:solidFill>
                <a:latin typeface="微软雅黑" pitchFamily="34" charset="-122"/>
                <a:ea typeface="微软雅黑" pitchFamily="34" charset="-122"/>
              </a:rPr>
              <a:t>、调试方波</a:t>
            </a:r>
          </a:p>
        </p:txBody>
      </p:sp>
      <p:cxnSp>
        <p:nvCxnSpPr>
          <p:cNvPr id="28" name="直接连接符 27">
            <a:extLst>
              <a:ext uri="{FF2B5EF4-FFF2-40B4-BE49-F238E27FC236}">
                <a16:creationId xmlns="" xmlns:a16="http://schemas.microsoft.com/office/drawing/2014/main" id="{36FAB3D4-22F4-4FAB-8759-B7590329ECCD}"/>
              </a:ext>
            </a:extLst>
          </p:cNvPr>
          <p:cNvCxnSpPr>
            <a:cxnSpLocks/>
          </p:cNvCxnSpPr>
          <p:nvPr/>
        </p:nvCxnSpPr>
        <p:spPr>
          <a:xfrm>
            <a:off x="4295775" y="1093327"/>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BFC017AC-BC90-4CEA-A994-10F7A6647B19}"/>
              </a:ext>
            </a:extLst>
          </p:cNvPr>
          <p:cNvSpPr txBox="1"/>
          <p:nvPr/>
        </p:nvSpPr>
        <p:spPr>
          <a:xfrm>
            <a:off x="490494" y="1459970"/>
            <a:ext cx="10516597" cy="4447371"/>
          </a:xfrm>
          <a:prstGeom prst="rect">
            <a:avLst/>
          </a:prstGeom>
          <a:noFill/>
        </p:spPr>
        <p:txBody>
          <a:bodyPr wrap="square" rtlCol="0">
            <a:spAutoFit/>
          </a:bodyPr>
          <a:lstStyle/>
          <a:p>
            <a:pPr indent="266700" algn="just">
              <a:lnSpc>
                <a:spcPct val="150000"/>
              </a:lnSpc>
              <a:spcAft>
                <a:spcPts val="600"/>
              </a:spcAft>
            </a:pPr>
            <a:r>
              <a:rPr lang="zh-CN" altLang="en-US" sz="1800" kern="100" dirty="0">
                <a:effectLst/>
                <a:latin typeface="+mn-ea"/>
                <a:cs typeface="Times New Roman" panose="02020603050405020304" pitchFamily="18" charset="0"/>
              </a:rPr>
              <a:t>使用函数信号发生器</a:t>
            </a:r>
            <a:r>
              <a:rPr lang="en-US" altLang="zh-CN" sz="1800" kern="100" dirty="0">
                <a:effectLst/>
                <a:latin typeface="+mn-ea"/>
                <a:cs typeface="Times New Roman" panose="02020603050405020304" pitchFamily="18" charset="0"/>
              </a:rPr>
              <a:t>CH1</a:t>
            </a:r>
            <a:r>
              <a:rPr lang="zh-CN" altLang="en-US" sz="1800" kern="100" dirty="0">
                <a:effectLst/>
                <a:latin typeface="+mn-ea"/>
                <a:cs typeface="Times New Roman" panose="02020603050405020304" pitchFamily="18" charset="0"/>
              </a:rPr>
              <a:t>通道输出频率为</a:t>
            </a:r>
            <a:r>
              <a:rPr lang="en-US" altLang="zh-CN" sz="1800" kern="100" dirty="0">
                <a:effectLst/>
                <a:latin typeface="+mn-ea"/>
                <a:cs typeface="Times New Roman" panose="02020603050405020304" pitchFamily="18" charset="0"/>
              </a:rPr>
              <a:t>2KHz</a:t>
            </a:r>
            <a:r>
              <a:rPr lang="zh-CN" altLang="en-US" sz="1800" kern="100" dirty="0">
                <a:effectLst/>
                <a:latin typeface="+mn-ea"/>
                <a:cs typeface="Times New Roman" panose="02020603050405020304" pitchFamily="18" charset="0"/>
              </a:rPr>
              <a:t>，幅度为</a:t>
            </a:r>
            <a:r>
              <a:rPr lang="en-US" altLang="zh-CN" sz="1800" kern="100" dirty="0">
                <a:effectLst/>
                <a:latin typeface="+mn-ea"/>
                <a:cs typeface="Times New Roman" panose="02020603050405020304" pitchFamily="18" charset="0"/>
              </a:rPr>
              <a:t>2V</a:t>
            </a:r>
            <a:r>
              <a:rPr lang="zh-CN" altLang="en-US" sz="1800" kern="100" dirty="0">
                <a:effectLst/>
                <a:latin typeface="+mn-ea"/>
                <a:cs typeface="Times New Roman" panose="02020603050405020304" pitchFamily="18" charset="0"/>
              </a:rPr>
              <a:t>，占空比为</a:t>
            </a:r>
            <a:r>
              <a:rPr lang="en-US" altLang="zh-CN" sz="1800" kern="100" dirty="0">
                <a:effectLst/>
                <a:latin typeface="+mn-ea"/>
                <a:cs typeface="Times New Roman" panose="02020603050405020304" pitchFamily="18" charset="0"/>
              </a:rPr>
              <a:t>40%</a:t>
            </a:r>
            <a:r>
              <a:rPr lang="zh-CN" altLang="en-US" sz="1800" kern="100" dirty="0">
                <a:effectLst/>
                <a:latin typeface="+mn-ea"/>
                <a:cs typeface="Times New Roman" panose="02020603050405020304" pitchFamily="18" charset="0"/>
              </a:rPr>
              <a:t>的方波。</a:t>
            </a:r>
          </a:p>
          <a:p>
            <a:pPr indent="266700" algn="just">
              <a:lnSpc>
                <a:spcPct val="150000"/>
              </a:lnSpc>
              <a:spcAft>
                <a:spcPts val="600"/>
              </a:spcAft>
            </a:pPr>
            <a:r>
              <a:rPr lang="en-US" altLang="zh-CN" sz="1800" kern="100" dirty="0">
                <a:effectLst/>
                <a:latin typeface="+mn-ea"/>
                <a:cs typeface="Times New Roman" panose="02020603050405020304" pitchFamily="18" charset="0"/>
              </a:rPr>
              <a:t>1</a:t>
            </a:r>
            <a:r>
              <a:rPr lang="zh-CN" altLang="en-US" sz="1800" kern="100" dirty="0">
                <a:effectLst/>
                <a:latin typeface="+mn-ea"/>
                <a:cs typeface="Times New Roman" panose="02020603050405020304" pitchFamily="18" charset="0"/>
              </a:rPr>
              <a:t>：按下 波形选择键“</a:t>
            </a:r>
            <a:r>
              <a:rPr lang="en-US" altLang="zh-CN" sz="1800" kern="100" dirty="0">
                <a:effectLst/>
                <a:latin typeface="+mn-ea"/>
                <a:cs typeface="Times New Roman" panose="02020603050405020304" pitchFamily="18" charset="0"/>
              </a:rPr>
              <a:t>Waveform” </a:t>
            </a:r>
            <a:r>
              <a:rPr lang="zh-CN" altLang="en-US" sz="1800" kern="100" dirty="0">
                <a:effectLst/>
                <a:latin typeface="+mn-ea"/>
                <a:cs typeface="Times New Roman" panose="02020603050405020304" pitchFamily="18" charset="0"/>
              </a:rPr>
              <a:t>。</a:t>
            </a:r>
          </a:p>
          <a:p>
            <a:pPr indent="266700" algn="just">
              <a:lnSpc>
                <a:spcPct val="150000"/>
              </a:lnSpc>
              <a:spcAft>
                <a:spcPts val="600"/>
              </a:spcAft>
            </a:pPr>
            <a:r>
              <a:rPr lang="en-US" altLang="zh-CN" sz="1800" kern="100" dirty="0">
                <a:effectLst/>
                <a:latin typeface="+mn-ea"/>
                <a:cs typeface="Times New Roman" panose="02020603050405020304" pitchFamily="18" charset="0"/>
              </a:rPr>
              <a:t>2</a:t>
            </a:r>
            <a:r>
              <a:rPr lang="zh-CN" altLang="en-US" sz="1800" kern="100" dirty="0">
                <a:effectLst/>
                <a:latin typeface="+mn-ea"/>
                <a:cs typeface="Times New Roman" panose="02020603050405020304" pitchFamily="18" charset="0"/>
              </a:rPr>
              <a:t>：选择方波。</a:t>
            </a:r>
          </a:p>
          <a:p>
            <a:pPr indent="266700" algn="just">
              <a:lnSpc>
                <a:spcPct val="150000"/>
              </a:lnSpc>
              <a:spcAft>
                <a:spcPts val="600"/>
              </a:spcAft>
            </a:pPr>
            <a:r>
              <a:rPr lang="en-US" altLang="zh-CN" sz="1800" kern="100" dirty="0">
                <a:effectLst/>
                <a:latin typeface="+mn-ea"/>
                <a:cs typeface="Times New Roman" panose="02020603050405020304" pitchFamily="18" charset="0"/>
              </a:rPr>
              <a:t>3</a:t>
            </a:r>
            <a:r>
              <a:rPr lang="zh-CN" altLang="en-US" sz="1800" kern="100" dirty="0">
                <a:effectLst/>
                <a:latin typeface="+mn-ea"/>
                <a:cs typeface="Times New Roman" panose="02020603050405020304" pitchFamily="18" charset="0"/>
              </a:rPr>
              <a:t>：按下返回键。</a:t>
            </a:r>
          </a:p>
          <a:p>
            <a:pPr indent="266700" algn="just">
              <a:lnSpc>
                <a:spcPct val="150000"/>
              </a:lnSpc>
              <a:spcAft>
                <a:spcPts val="600"/>
              </a:spcAft>
            </a:pPr>
            <a:r>
              <a:rPr lang="en-US" altLang="zh-CN" sz="1800" kern="100" dirty="0">
                <a:effectLst/>
                <a:latin typeface="+mn-ea"/>
                <a:cs typeface="Times New Roman" panose="02020603050405020304" pitchFamily="18" charset="0"/>
              </a:rPr>
              <a:t>4</a:t>
            </a:r>
            <a:r>
              <a:rPr lang="zh-CN" altLang="en-US" sz="1800" kern="100" dirty="0">
                <a:effectLst/>
                <a:latin typeface="+mn-ea"/>
                <a:cs typeface="Times New Roman" panose="02020603050405020304" pitchFamily="18" charset="0"/>
              </a:rPr>
              <a:t>：设置频率：按下“</a:t>
            </a:r>
            <a:r>
              <a:rPr lang="en-US" altLang="zh-CN" sz="1800" kern="100" dirty="0">
                <a:effectLst/>
                <a:latin typeface="+mn-ea"/>
                <a:cs typeface="Times New Roman" panose="02020603050405020304" pitchFamily="18" charset="0"/>
              </a:rPr>
              <a:t>Frequency” </a:t>
            </a:r>
            <a:r>
              <a:rPr lang="zh-CN" altLang="en-US" sz="1800" kern="100" dirty="0">
                <a:effectLst/>
                <a:latin typeface="+mn-ea"/>
                <a:cs typeface="Times New Roman" panose="02020603050405020304" pitchFamily="18" charset="0"/>
              </a:rPr>
              <a:t>键，将频率改为</a:t>
            </a:r>
            <a:r>
              <a:rPr lang="en-US" altLang="zh-CN" sz="1800" kern="100" dirty="0">
                <a:effectLst/>
                <a:latin typeface="+mn-ea"/>
                <a:cs typeface="Times New Roman" panose="02020603050405020304" pitchFamily="18" charset="0"/>
              </a:rPr>
              <a:t>2KHz</a:t>
            </a:r>
          </a:p>
          <a:p>
            <a:pPr indent="266700" algn="just">
              <a:lnSpc>
                <a:spcPct val="150000"/>
              </a:lnSpc>
              <a:spcAft>
                <a:spcPts val="600"/>
              </a:spcAft>
            </a:pPr>
            <a:r>
              <a:rPr lang="zh-CN" altLang="en-US" sz="1800" kern="100" dirty="0">
                <a:effectLst/>
                <a:latin typeface="+mn-ea"/>
                <a:cs typeface="Times New Roman" panose="02020603050405020304" pitchFamily="18" charset="0"/>
              </a:rPr>
              <a:t>设置幅度：按下“</a:t>
            </a:r>
            <a:r>
              <a:rPr lang="en-US" altLang="zh-CN" sz="1800" kern="100" dirty="0">
                <a:effectLst/>
                <a:latin typeface="+mn-ea"/>
                <a:cs typeface="Times New Roman" panose="02020603050405020304" pitchFamily="18" charset="0"/>
              </a:rPr>
              <a:t>Amplitude” </a:t>
            </a:r>
            <a:r>
              <a:rPr lang="zh-CN" altLang="en-US" sz="1800" kern="100" dirty="0">
                <a:effectLst/>
                <a:latin typeface="+mn-ea"/>
                <a:cs typeface="Times New Roman" panose="02020603050405020304" pitchFamily="18" charset="0"/>
              </a:rPr>
              <a:t>键，将幅度改为</a:t>
            </a:r>
            <a:r>
              <a:rPr lang="en-US" altLang="zh-CN" sz="1800" kern="100" dirty="0">
                <a:effectLst/>
                <a:latin typeface="+mn-ea"/>
                <a:cs typeface="Times New Roman" panose="02020603050405020304" pitchFamily="18" charset="0"/>
              </a:rPr>
              <a:t>2Vpp</a:t>
            </a:r>
          </a:p>
          <a:p>
            <a:pPr indent="266700" algn="just">
              <a:lnSpc>
                <a:spcPct val="150000"/>
              </a:lnSpc>
              <a:spcAft>
                <a:spcPts val="600"/>
              </a:spcAft>
            </a:pPr>
            <a:r>
              <a:rPr lang="zh-CN" altLang="en-US" sz="1800" kern="100" dirty="0">
                <a:effectLst/>
                <a:latin typeface="+mn-ea"/>
                <a:cs typeface="Times New Roman" panose="02020603050405020304" pitchFamily="18" charset="0"/>
              </a:rPr>
              <a:t>设置占空比：按下“</a:t>
            </a:r>
            <a:r>
              <a:rPr lang="en-US" altLang="zh-CN" sz="1800" kern="100" dirty="0">
                <a:effectLst/>
                <a:latin typeface="+mn-ea"/>
                <a:cs typeface="Times New Roman" panose="02020603050405020304" pitchFamily="18" charset="0"/>
              </a:rPr>
              <a:t>Duty </a:t>
            </a:r>
            <a:r>
              <a:rPr lang="en-US" altLang="zh-CN" sz="1800" kern="100" dirty="0" err="1">
                <a:effectLst/>
                <a:latin typeface="+mn-ea"/>
                <a:cs typeface="Times New Roman" panose="02020603050405020304" pitchFamily="18" charset="0"/>
              </a:rPr>
              <a:t>lyc</a:t>
            </a:r>
            <a:r>
              <a:rPr lang="en-US" altLang="zh-CN" sz="1800" kern="100" dirty="0">
                <a:effectLst/>
                <a:latin typeface="+mn-ea"/>
                <a:cs typeface="Times New Roman" panose="02020603050405020304" pitchFamily="18" charset="0"/>
              </a:rPr>
              <a:t>” </a:t>
            </a:r>
            <a:r>
              <a:rPr lang="zh-CN" altLang="en-US" sz="1800" kern="100" dirty="0">
                <a:effectLst/>
                <a:latin typeface="+mn-ea"/>
                <a:cs typeface="Times New Roman" panose="02020603050405020304" pitchFamily="18" charset="0"/>
              </a:rPr>
              <a:t>键，将占空比改为</a:t>
            </a:r>
            <a:r>
              <a:rPr lang="en-US" altLang="zh-CN" sz="1800" kern="100" dirty="0">
                <a:effectLst/>
                <a:latin typeface="+mn-ea"/>
                <a:cs typeface="Times New Roman" panose="02020603050405020304" pitchFamily="18" charset="0"/>
              </a:rPr>
              <a:t>40%</a:t>
            </a:r>
          </a:p>
          <a:p>
            <a:pPr indent="266700" algn="just">
              <a:lnSpc>
                <a:spcPct val="150000"/>
              </a:lnSpc>
              <a:spcAft>
                <a:spcPts val="600"/>
              </a:spcAft>
            </a:pPr>
            <a:r>
              <a:rPr lang="en-US" altLang="zh-CN" sz="1800" kern="100" dirty="0">
                <a:effectLst/>
                <a:latin typeface="+mn-ea"/>
                <a:cs typeface="Times New Roman" panose="02020603050405020304" pitchFamily="18" charset="0"/>
              </a:rPr>
              <a:t>5</a:t>
            </a:r>
            <a:r>
              <a:rPr lang="zh-CN" altLang="en-US" sz="1800" kern="100" dirty="0">
                <a:effectLst/>
                <a:latin typeface="+mn-ea"/>
                <a:cs typeface="Times New Roman" panose="02020603050405020304" pitchFamily="18" charset="0"/>
              </a:rPr>
              <a:t>：按下“</a:t>
            </a:r>
            <a:r>
              <a:rPr lang="en-US" altLang="zh-CN" sz="1800" kern="100" dirty="0">
                <a:effectLst/>
                <a:latin typeface="+mn-ea"/>
                <a:cs typeface="Times New Roman" panose="02020603050405020304" pitchFamily="18" charset="0"/>
              </a:rPr>
              <a:t>output”</a:t>
            </a:r>
            <a:r>
              <a:rPr lang="zh-CN" altLang="en-US" sz="1800" kern="100" dirty="0">
                <a:effectLst/>
                <a:latin typeface="+mn-ea"/>
                <a:cs typeface="Times New Roman" panose="02020603050405020304" pitchFamily="18" charset="0"/>
              </a:rPr>
              <a:t>键，输出波形。</a:t>
            </a:r>
          </a:p>
          <a:p>
            <a:pPr indent="266700" algn="just">
              <a:lnSpc>
                <a:spcPct val="150000"/>
              </a:lnSpc>
              <a:spcAft>
                <a:spcPts val="600"/>
              </a:spcAft>
            </a:pPr>
            <a:r>
              <a:rPr lang="en-US" altLang="zh-CN" sz="1800" kern="100" dirty="0">
                <a:effectLst/>
                <a:latin typeface="+mn-ea"/>
                <a:cs typeface="Times New Roman" panose="02020603050405020304" pitchFamily="18" charset="0"/>
              </a:rPr>
              <a:t>6</a:t>
            </a:r>
            <a:r>
              <a:rPr lang="zh-CN" altLang="en-US" sz="1800" kern="100" dirty="0">
                <a:effectLst/>
                <a:latin typeface="+mn-ea"/>
                <a:cs typeface="Times New Roman" panose="02020603050405020304" pitchFamily="18" charset="0"/>
              </a:rPr>
              <a:t>：用示波器显示函数信号发生器的方波</a:t>
            </a:r>
            <a:r>
              <a:rPr lang="zh-CN" altLang="en-US" sz="1800" kern="100" dirty="0" smtClean="0">
                <a:effectLst/>
                <a:latin typeface="+mn-ea"/>
                <a:cs typeface="Times New Roman" panose="02020603050405020304" pitchFamily="18" charset="0"/>
              </a:rPr>
              <a:t>。</a:t>
            </a:r>
            <a:endParaRPr lang="zh-CN" altLang="en-US" sz="1800"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38657479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剪去对角 1">
            <a:extLst>
              <a:ext uri="{FF2B5EF4-FFF2-40B4-BE49-F238E27FC236}">
                <a16:creationId xmlns="" xmlns:a16="http://schemas.microsoft.com/office/drawing/2014/main" id="{2D966BEC-AA77-4BC3-9A76-7AC115470CF6}"/>
              </a:ext>
            </a:extLst>
          </p:cNvPr>
          <p:cNvSpPr/>
          <p:nvPr/>
        </p:nvSpPr>
        <p:spPr>
          <a:xfrm>
            <a:off x="702932" y="863994"/>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2</a:t>
            </a:r>
            <a:r>
              <a:rPr lang="zh-CN" altLang="en-US" b="1" dirty="0" smtClean="0">
                <a:solidFill>
                  <a:schemeClr val="bg1"/>
                </a:solidFill>
                <a:latin typeface="微软雅黑" pitchFamily="34" charset="-122"/>
                <a:ea typeface="微软雅黑" pitchFamily="34" charset="-122"/>
              </a:rPr>
              <a:t>、调试正弦波</a:t>
            </a:r>
            <a:endParaRPr lang="zh-CN" altLang="en-US" b="1" dirty="0">
              <a:solidFill>
                <a:schemeClr val="bg1"/>
              </a:solidFill>
              <a:latin typeface="微软雅黑" pitchFamily="34" charset="-122"/>
              <a:ea typeface="微软雅黑" pitchFamily="34" charset="-122"/>
            </a:endParaRPr>
          </a:p>
        </p:txBody>
      </p:sp>
      <p:cxnSp>
        <p:nvCxnSpPr>
          <p:cNvPr id="28" name="直接连接符 27">
            <a:extLst>
              <a:ext uri="{FF2B5EF4-FFF2-40B4-BE49-F238E27FC236}">
                <a16:creationId xmlns="" xmlns:a16="http://schemas.microsoft.com/office/drawing/2014/main" id="{36FAB3D4-22F4-4FAB-8759-B7590329ECCD}"/>
              </a:ext>
            </a:extLst>
          </p:cNvPr>
          <p:cNvCxnSpPr>
            <a:cxnSpLocks/>
          </p:cNvCxnSpPr>
          <p:nvPr/>
        </p:nvCxnSpPr>
        <p:spPr>
          <a:xfrm>
            <a:off x="4266914" y="1083069"/>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07348" y="1616230"/>
            <a:ext cx="8061238" cy="2970044"/>
          </a:xfrm>
          <a:prstGeom prst="rect">
            <a:avLst/>
          </a:prstGeom>
          <a:noFill/>
        </p:spPr>
        <p:txBody>
          <a:bodyPr wrap="square" rtlCol="0">
            <a:spAutoFit/>
          </a:bodyPr>
          <a:lstStyle/>
          <a:p>
            <a:pPr indent="457200">
              <a:lnSpc>
                <a:spcPct val="150000"/>
              </a:lnSpc>
              <a:spcAft>
                <a:spcPts val="600"/>
              </a:spcAft>
            </a:pPr>
            <a:r>
              <a:rPr lang="zh-CN" altLang="zh-CN" b="1" dirty="0">
                <a:latin typeface="+mn-ea"/>
              </a:rPr>
              <a:t>调试正弦波</a:t>
            </a:r>
            <a:endParaRPr lang="zh-CN" altLang="zh-CN" dirty="0">
              <a:latin typeface="+mn-ea"/>
            </a:endParaRPr>
          </a:p>
          <a:p>
            <a:pPr indent="457200">
              <a:lnSpc>
                <a:spcPct val="150000"/>
              </a:lnSpc>
              <a:spcAft>
                <a:spcPts val="600"/>
              </a:spcAft>
            </a:pPr>
            <a:r>
              <a:rPr lang="en-US" altLang="zh-CN" dirty="0">
                <a:latin typeface="+mn-ea"/>
              </a:rPr>
              <a:t>1</a:t>
            </a:r>
            <a:r>
              <a:rPr lang="zh-CN" altLang="zh-CN" dirty="0">
                <a:latin typeface="+mn-ea"/>
              </a:rPr>
              <a:t>、按下</a:t>
            </a:r>
            <a:r>
              <a:rPr lang="en-US" altLang="zh-CN" dirty="0">
                <a:latin typeface="+mn-ea"/>
              </a:rPr>
              <a:t>waveform</a:t>
            </a:r>
            <a:endParaRPr lang="zh-CN" altLang="zh-CN" dirty="0">
              <a:latin typeface="+mn-ea"/>
            </a:endParaRPr>
          </a:p>
          <a:p>
            <a:pPr indent="457200">
              <a:lnSpc>
                <a:spcPct val="150000"/>
              </a:lnSpc>
              <a:spcAft>
                <a:spcPts val="600"/>
              </a:spcAft>
            </a:pPr>
            <a:r>
              <a:rPr lang="en-US" altLang="zh-CN" dirty="0">
                <a:latin typeface="+mn-ea"/>
              </a:rPr>
              <a:t>2</a:t>
            </a:r>
            <a:r>
              <a:rPr lang="zh-CN" altLang="zh-CN" dirty="0">
                <a:latin typeface="+mn-ea"/>
              </a:rPr>
              <a:t>、选择正弦波</a:t>
            </a:r>
          </a:p>
          <a:p>
            <a:pPr indent="457200">
              <a:lnSpc>
                <a:spcPct val="150000"/>
              </a:lnSpc>
              <a:spcAft>
                <a:spcPts val="600"/>
              </a:spcAft>
            </a:pPr>
            <a:r>
              <a:rPr lang="en-US" altLang="zh-CN" dirty="0">
                <a:latin typeface="+mn-ea"/>
              </a:rPr>
              <a:t>3</a:t>
            </a:r>
            <a:r>
              <a:rPr lang="zh-CN" altLang="zh-CN" dirty="0">
                <a:latin typeface="+mn-ea"/>
              </a:rPr>
              <a:t>、按下返回键</a:t>
            </a:r>
          </a:p>
          <a:p>
            <a:pPr indent="457200">
              <a:lnSpc>
                <a:spcPct val="150000"/>
              </a:lnSpc>
              <a:spcAft>
                <a:spcPts val="600"/>
              </a:spcAft>
            </a:pPr>
            <a:r>
              <a:rPr lang="en-US" altLang="zh-CN" dirty="0">
                <a:latin typeface="+mn-ea"/>
              </a:rPr>
              <a:t>4</a:t>
            </a:r>
            <a:r>
              <a:rPr lang="zh-CN" altLang="zh-CN" dirty="0">
                <a:latin typeface="+mn-ea"/>
              </a:rPr>
              <a:t>、选择频率为</a:t>
            </a:r>
            <a:r>
              <a:rPr lang="en-US" altLang="zh-CN" dirty="0">
                <a:latin typeface="+mn-ea"/>
              </a:rPr>
              <a:t>50Hz</a:t>
            </a:r>
            <a:endParaRPr lang="zh-CN" altLang="zh-CN" dirty="0">
              <a:latin typeface="+mn-ea"/>
            </a:endParaRPr>
          </a:p>
          <a:p>
            <a:pPr indent="457200">
              <a:lnSpc>
                <a:spcPct val="150000"/>
              </a:lnSpc>
              <a:spcAft>
                <a:spcPts val="600"/>
              </a:spcAft>
            </a:pPr>
            <a:r>
              <a:rPr lang="en-US" altLang="zh-CN" dirty="0">
                <a:latin typeface="+mn-ea"/>
              </a:rPr>
              <a:t>5</a:t>
            </a:r>
            <a:r>
              <a:rPr lang="zh-CN" altLang="zh-CN" dirty="0">
                <a:latin typeface="+mn-ea"/>
              </a:rPr>
              <a:t>、幅度为</a:t>
            </a:r>
            <a:r>
              <a:rPr lang="en-US" altLang="zh-CN" dirty="0">
                <a:latin typeface="+mn-ea"/>
              </a:rPr>
              <a:t>12Vpp</a:t>
            </a:r>
            <a:endParaRPr lang="zh-CN" altLang="zh-CN" dirty="0">
              <a:latin typeface="+mn-ea"/>
            </a:endParaRPr>
          </a:p>
        </p:txBody>
      </p:sp>
    </p:spTree>
    <p:extLst>
      <p:ext uri="{BB962C8B-B14F-4D97-AF65-F5344CB8AC3E}">
        <p14:creationId xmlns:p14="http://schemas.microsoft.com/office/powerpoint/2010/main" val="19057875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剪去对角 1">
            <a:extLst>
              <a:ext uri="{FF2B5EF4-FFF2-40B4-BE49-F238E27FC236}">
                <a16:creationId xmlns="" xmlns:a16="http://schemas.microsoft.com/office/drawing/2014/main" id="{2D966BEC-AA77-4BC3-9A76-7AC115470CF6}"/>
              </a:ext>
            </a:extLst>
          </p:cNvPr>
          <p:cNvSpPr/>
          <p:nvPr/>
        </p:nvSpPr>
        <p:spPr>
          <a:xfrm>
            <a:off x="915375" y="863994"/>
            <a:ext cx="2911037"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3</a:t>
            </a:r>
            <a:r>
              <a:rPr lang="zh-CN" altLang="en-US" b="1" dirty="0" smtClean="0">
                <a:solidFill>
                  <a:schemeClr val="bg1"/>
                </a:solidFill>
                <a:latin typeface="微软雅黑" pitchFamily="34" charset="-122"/>
                <a:ea typeface="微软雅黑" pitchFamily="34" charset="-122"/>
              </a:rPr>
              <a:t>、调试锯齿波</a:t>
            </a:r>
            <a:endParaRPr lang="zh-CN" altLang="en-US" b="1" dirty="0">
              <a:solidFill>
                <a:schemeClr val="bg1"/>
              </a:solidFill>
              <a:latin typeface="微软雅黑" pitchFamily="34" charset="-122"/>
              <a:ea typeface="微软雅黑" pitchFamily="34" charset="-122"/>
            </a:endParaRPr>
          </a:p>
        </p:txBody>
      </p:sp>
      <p:sp>
        <p:nvSpPr>
          <p:cNvPr id="15" name="TextBox 14"/>
          <p:cNvSpPr txBox="1"/>
          <p:nvPr/>
        </p:nvSpPr>
        <p:spPr>
          <a:xfrm>
            <a:off x="1180380" y="1614324"/>
            <a:ext cx="3498027" cy="4370427"/>
          </a:xfrm>
          <a:prstGeom prst="rect">
            <a:avLst/>
          </a:prstGeom>
          <a:noFill/>
        </p:spPr>
        <p:txBody>
          <a:bodyPr wrap="square" rtlCol="0">
            <a:spAutoFit/>
          </a:bodyPr>
          <a:lstStyle/>
          <a:p>
            <a:pPr>
              <a:lnSpc>
                <a:spcPct val="150000"/>
              </a:lnSpc>
              <a:spcAft>
                <a:spcPts val="600"/>
              </a:spcAft>
            </a:pPr>
            <a:r>
              <a:rPr lang="zh-CN" altLang="zh-CN" b="1" dirty="0">
                <a:latin typeface="+mn-ea"/>
              </a:rPr>
              <a:t>调试锯齿波</a:t>
            </a:r>
            <a:endParaRPr lang="zh-CN" altLang="zh-CN" dirty="0">
              <a:latin typeface="+mn-ea"/>
            </a:endParaRPr>
          </a:p>
          <a:p>
            <a:pPr>
              <a:lnSpc>
                <a:spcPct val="150000"/>
              </a:lnSpc>
              <a:spcAft>
                <a:spcPts val="600"/>
              </a:spcAft>
            </a:pPr>
            <a:r>
              <a:rPr lang="zh-CN" altLang="zh-CN" dirty="0">
                <a:latin typeface="+mn-ea"/>
              </a:rPr>
              <a:t>输出频率为</a:t>
            </a:r>
            <a:r>
              <a:rPr lang="en-US" altLang="zh-CN" dirty="0">
                <a:latin typeface="+mn-ea"/>
              </a:rPr>
              <a:t>3Khz</a:t>
            </a:r>
            <a:r>
              <a:rPr lang="zh-CN" altLang="zh-CN" dirty="0">
                <a:latin typeface="+mn-ea"/>
              </a:rPr>
              <a:t>，幅度为</a:t>
            </a:r>
            <a:r>
              <a:rPr lang="en-US" altLang="zh-CN" dirty="0">
                <a:latin typeface="+mn-ea"/>
              </a:rPr>
              <a:t>8V</a:t>
            </a:r>
            <a:r>
              <a:rPr lang="zh-CN" altLang="zh-CN" dirty="0">
                <a:latin typeface="+mn-ea"/>
              </a:rPr>
              <a:t>的锯齿波，并用示波器测量出来</a:t>
            </a:r>
          </a:p>
          <a:p>
            <a:pPr>
              <a:lnSpc>
                <a:spcPct val="150000"/>
              </a:lnSpc>
              <a:spcAft>
                <a:spcPts val="600"/>
              </a:spcAft>
            </a:pPr>
            <a:r>
              <a:rPr lang="en-US" altLang="zh-CN" dirty="0">
                <a:latin typeface="+mn-ea"/>
              </a:rPr>
              <a:t>1</a:t>
            </a:r>
            <a:r>
              <a:rPr lang="zh-CN" altLang="zh-CN" dirty="0">
                <a:latin typeface="+mn-ea"/>
              </a:rPr>
              <a:t>、按下</a:t>
            </a:r>
            <a:r>
              <a:rPr lang="en-US" altLang="zh-CN" dirty="0">
                <a:latin typeface="+mn-ea"/>
              </a:rPr>
              <a:t>waveform</a:t>
            </a:r>
            <a:endParaRPr lang="zh-CN" altLang="zh-CN" dirty="0">
              <a:latin typeface="+mn-ea"/>
            </a:endParaRPr>
          </a:p>
          <a:p>
            <a:pPr>
              <a:lnSpc>
                <a:spcPct val="150000"/>
              </a:lnSpc>
              <a:spcAft>
                <a:spcPts val="600"/>
              </a:spcAft>
            </a:pPr>
            <a:r>
              <a:rPr lang="en-US" altLang="zh-CN" dirty="0">
                <a:latin typeface="+mn-ea"/>
              </a:rPr>
              <a:t>2</a:t>
            </a:r>
            <a:r>
              <a:rPr lang="zh-CN" altLang="zh-CN" dirty="0">
                <a:latin typeface="+mn-ea"/>
              </a:rPr>
              <a:t>、选择锯齿波</a:t>
            </a:r>
          </a:p>
          <a:p>
            <a:pPr>
              <a:lnSpc>
                <a:spcPct val="150000"/>
              </a:lnSpc>
              <a:spcAft>
                <a:spcPts val="600"/>
              </a:spcAft>
            </a:pPr>
            <a:r>
              <a:rPr lang="en-US" altLang="zh-CN" dirty="0">
                <a:latin typeface="+mn-ea"/>
              </a:rPr>
              <a:t>3</a:t>
            </a:r>
            <a:r>
              <a:rPr lang="zh-CN" altLang="zh-CN" dirty="0">
                <a:latin typeface="+mn-ea"/>
              </a:rPr>
              <a:t>、按下返回键</a:t>
            </a:r>
          </a:p>
          <a:p>
            <a:pPr>
              <a:lnSpc>
                <a:spcPct val="150000"/>
              </a:lnSpc>
              <a:spcAft>
                <a:spcPts val="600"/>
              </a:spcAft>
            </a:pPr>
            <a:r>
              <a:rPr lang="en-US" altLang="zh-CN" dirty="0">
                <a:latin typeface="+mn-ea"/>
              </a:rPr>
              <a:t>4</a:t>
            </a:r>
            <a:r>
              <a:rPr lang="zh-CN" altLang="zh-CN" dirty="0">
                <a:latin typeface="+mn-ea"/>
              </a:rPr>
              <a:t>、选择频率为</a:t>
            </a:r>
            <a:r>
              <a:rPr lang="en-US" altLang="zh-CN" dirty="0">
                <a:latin typeface="+mn-ea"/>
              </a:rPr>
              <a:t>3KHz</a:t>
            </a:r>
            <a:endParaRPr lang="zh-CN" altLang="zh-CN" dirty="0">
              <a:latin typeface="+mn-ea"/>
            </a:endParaRPr>
          </a:p>
          <a:p>
            <a:pPr>
              <a:lnSpc>
                <a:spcPct val="150000"/>
              </a:lnSpc>
              <a:spcAft>
                <a:spcPts val="600"/>
              </a:spcAft>
            </a:pPr>
            <a:r>
              <a:rPr lang="en-US" altLang="zh-CN" dirty="0">
                <a:latin typeface="+mn-ea"/>
              </a:rPr>
              <a:t>5</a:t>
            </a:r>
            <a:r>
              <a:rPr lang="zh-CN" altLang="zh-CN" dirty="0">
                <a:latin typeface="+mn-ea"/>
              </a:rPr>
              <a:t>、幅度为</a:t>
            </a:r>
            <a:r>
              <a:rPr lang="en-US" altLang="zh-CN" dirty="0">
                <a:latin typeface="+mn-ea"/>
              </a:rPr>
              <a:t>8Vpp</a:t>
            </a:r>
            <a:endParaRPr lang="zh-CN" altLang="zh-CN" dirty="0">
              <a:latin typeface="+mn-ea"/>
            </a:endParaRPr>
          </a:p>
          <a:p>
            <a:pPr>
              <a:lnSpc>
                <a:spcPct val="150000"/>
              </a:lnSpc>
              <a:spcAft>
                <a:spcPts val="600"/>
              </a:spcAft>
            </a:pPr>
            <a:r>
              <a:rPr lang="en-US" altLang="zh-CN" dirty="0">
                <a:latin typeface="+mn-ea"/>
              </a:rPr>
              <a:t>6</a:t>
            </a:r>
            <a:r>
              <a:rPr lang="zh-CN" altLang="zh-CN" dirty="0">
                <a:latin typeface="+mn-ea"/>
              </a:rPr>
              <a:t>、偏移量</a:t>
            </a:r>
            <a:r>
              <a:rPr lang="en-US" altLang="zh-CN" dirty="0">
                <a:latin typeface="+mn-ea"/>
              </a:rPr>
              <a:t>offset</a:t>
            </a:r>
            <a:r>
              <a:rPr lang="zh-CN" altLang="zh-CN" dirty="0">
                <a:latin typeface="+mn-ea"/>
              </a:rPr>
              <a:t>为</a:t>
            </a:r>
            <a:r>
              <a:rPr lang="en-US" altLang="zh-CN" dirty="0" smtClean="0">
                <a:latin typeface="+mn-ea"/>
              </a:rPr>
              <a:t>0V</a:t>
            </a:r>
            <a:endParaRPr lang="zh-CN" altLang="zh-CN" dirty="0">
              <a:latin typeface="+mn-ea"/>
            </a:endParaRPr>
          </a:p>
        </p:txBody>
      </p:sp>
      <p:sp>
        <p:nvSpPr>
          <p:cNvPr id="20" name="TextBox 19"/>
          <p:cNvSpPr txBox="1"/>
          <p:nvPr/>
        </p:nvSpPr>
        <p:spPr>
          <a:xfrm>
            <a:off x="5743576" y="1429658"/>
            <a:ext cx="1828800" cy="369332"/>
          </a:xfrm>
          <a:prstGeom prst="rect">
            <a:avLst/>
          </a:prstGeom>
          <a:noFill/>
        </p:spPr>
        <p:txBody>
          <a:bodyPr wrap="square" rtlCol="0">
            <a:spAutoFit/>
          </a:bodyPr>
          <a:lstStyle/>
          <a:p>
            <a:endParaRPr lang="zh-CN" altLang="en-US" dirty="0"/>
          </a:p>
        </p:txBody>
      </p:sp>
      <p:cxnSp>
        <p:nvCxnSpPr>
          <p:cNvPr id="21" name="直接连接符 20">
            <a:extLst>
              <a:ext uri="{FF2B5EF4-FFF2-40B4-BE49-F238E27FC236}">
                <a16:creationId xmlns="" xmlns:a16="http://schemas.microsoft.com/office/drawing/2014/main" id="{36FAB3D4-22F4-4FAB-8759-B7590329ECCD}"/>
              </a:ext>
            </a:extLst>
          </p:cNvPr>
          <p:cNvCxnSpPr>
            <a:cxnSpLocks/>
          </p:cNvCxnSpPr>
          <p:nvPr/>
        </p:nvCxnSpPr>
        <p:spPr>
          <a:xfrm>
            <a:off x="4093260" y="1083069"/>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3989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剪去对角 1">
            <a:extLst>
              <a:ext uri="{FF2B5EF4-FFF2-40B4-BE49-F238E27FC236}">
                <a16:creationId xmlns="" xmlns:a16="http://schemas.microsoft.com/office/drawing/2014/main" id="{2D966BEC-AA77-4BC3-9A76-7AC115470CF6}"/>
              </a:ext>
            </a:extLst>
          </p:cNvPr>
          <p:cNvSpPr/>
          <p:nvPr/>
        </p:nvSpPr>
        <p:spPr>
          <a:xfrm>
            <a:off x="915375" y="863994"/>
            <a:ext cx="2911037"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4</a:t>
            </a:r>
            <a:r>
              <a:rPr lang="zh-CN" altLang="en-US" b="1" dirty="0" smtClean="0">
                <a:solidFill>
                  <a:schemeClr val="bg1"/>
                </a:solidFill>
                <a:latin typeface="微软雅黑" pitchFamily="34" charset="-122"/>
                <a:ea typeface="微软雅黑" pitchFamily="34" charset="-122"/>
              </a:rPr>
              <a:t>、</a:t>
            </a:r>
            <a:r>
              <a:rPr lang="zh-CN" altLang="en-US" b="1" dirty="0" smtClean="0">
                <a:solidFill>
                  <a:schemeClr val="bg1"/>
                </a:solidFill>
                <a:latin typeface="微软雅黑" pitchFamily="34" charset="-122"/>
                <a:ea typeface="微软雅黑" pitchFamily="34" charset="-122"/>
              </a:rPr>
              <a:t>调试脉冲波</a:t>
            </a:r>
            <a:endParaRPr lang="zh-CN" altLang="en-US" b="1" dirty="0">
              <a:solidFill>
                <a:schemeClr val="bg1"/>
              </a:solidFill>
              <a:latin typeface="微软雅黑" pitchFamily="34" charset="-122"/>
              <a:ea typeface="微软雅黑" pitchFamily="34" charset="-122"/>
            </a:endParaRPr>
          </a:p>
        </p:txBody>
      </p:sp>
      <p:sp>
        <p:nvSpPr>
          <p:cNvPr id="15" name="TextBox 14"/>
          <p:cNvSpPr txBox="1"/>
          <p:nvPr/>
        </p:nvSpPr>
        <p:spPr>
          <a:xfrm>
            <a:off x="1180380" y="1614324"/>
            <a:ext cx="5232946" cy="4862870"/>
          </a:xfrm>
          <a:prstGeom prst="rect">
            <a:avLst/>
          </a:prstGeom>
          <a:noFill/>
        </p:spPr>
        <p:txBody>
          <a:bodyPr wrap="square" rtlCol="0">
            <a:spAutoFit/>
          </a:bodyPr>
          <a:lstStyle/>
          <a:p>
            <a:pPr>
              <a:lnSpc>
                <a:spcPct val="150000"/>
              </a:lnSpc>
              <a:spcAft>
                <a:spcPts val="600"/>
              </a:spcAft>
            </a:pPr>
            <a:r>
              <a:rPr lang="zh-CN" altLang="zh-CN" b="1" dirty="0">
                <a:latin typeface="+mn-ea"/>
              </a:rPr>
              <a:t>调试脉冲波</a:t>
            </a:r>
            <a:endParaRPr lang="zh-CN" altLang="zh-CN" dirty="0">
              <a:latin typeface="+mn-ea"/>
            </a:endParaRPr>
          </a:p>
          <a:p>
            <a:pPr>
              <a:lnSpc>
                <a:spcPct val="150000"/>
              </a:lnSpc>
              <a:spcAft>
                <a:spcPts val="600"/>
              </a:spcAft>
            </a:pPr>
            <a:r>
              <a:rPr lang="zh-CN" altLang="zh-CN" dirty="0">
                <a:latin typeface="+mn-ea"/>
              </a:rPr>
              <a:t>输出周期</a:t>
            </a:r>
            <a:r>
              <a:rPr lang="en-US" altLang="zh-CN" dirty="0">
                <a:latin typeface="+mn-ea"/>
              </a:rPr>
              <a:t>1ms</a:t>
            </a:r>
            <a:r>
              <a:rPr lang="zh-CN" altLang="zh-CN" dirty="0">
                <a:latin typeface="+mn-ea"/>
              </a:rPr>
              <a:t>，幅度为</a:t>
            </a:r>
            <a:r>
              <a:rPr lang="en-US" altLang="zh-CN" dirty="0">
                <a:latin typeface="+mn-ea"/>
              </a:rPr>
              <a:t>10V</a:t>
            </a:r>
            <a:r>
              <a:rPr lang="zh-CN" altLang="zh-CN" dirty="0">
                <a:latin typeface="+mn-ea"/>
              </a:rPr>
              <a:t>，脉冲宽度为</a:t>
            </a:r>
            <a:r>
              <a:rPr lang="en-US" altLang="zh-CN" dirty="0">
                <a:latin typeface="+mn-ea"/>
              </a:rPr>
              <a:t>500us</a:t>
            </a:r>
            <a:r>
              <a:rPr lang="zh-CN" altLang="zh-CN" dirty="0">
                <a:latin typeface="+mn-ea"/>
              </a:rPr>
              <a:t>的脉冲波，并用示波器测量出来。</a:t>
            </a:r>
          </a:p>
          <a:p>
            <a:pPr>
              <a:lnSpc>
                <a:spcPct val="150000"/>
              </a:lnSpc>
              <a:spcAft>
                <a:spcPts val="600"/>
              </a:spcAft>
            </a:pPr>
            <a:r>
              <a:rPr lang="en-US" altLang="zh-CN" dirty="0">
                <a:latin typeface="+mn-ea"/>
              </a:rPr>
              <a:t>1</a:t>
            </a:r>
            <a:r>
              <a:rPr lang="zh-CN" altLang="zh-CN" dirty="0">
                <a:latin typeface="+mn-ea"/>
              </a:rPr>
              <a:t>、按下</a:t>
            </a:r>
            <a:r>
              <a:rPr lang="en-US" altLang="zh-CN" dirty="0">
                <a:latin typeface="+mn-ea"/>
              </a:rPr>
              <a:t>waveform</a:t>
            </a:r>
            <a:endParaRPr lang="zh-CN" altLang="zh-CN" dirty="0">
              <a:latin typeface="+mn-ea"/>
            </a:endParaRPr>
          </a:p>
          <a:p>
            <a:pPr>
              <a:lnSpc>
                <a:spcPct val="150000"/>
              </a:lnSpc>
              <a:spcAft>
                <a:spcPts val="600"/>
              </a:spcAft>
            </a:pPr>
            <a:r>
              <a:rPr lang="en-US" altLang="zh-CN" dirty="0">
                <a:latin typeface="+mn-ea"/>
              </a:rPr>
              <a:t>2</a:t>
            </a:r>
            <a:r>
              <a:rPr lang="zh-CN" altLang="zh-CN" dirty="0">
                <a:latin typeface="+mn-ea"/>
              </a:rPr>
              <a:t>、选择脉冲波</a:t>
            </a:r>
          </a:p>
          <a:p>
            <a:pPr>
              <a:lnSpc>
                <a:spcPct val="150000"/>
              </a:lnSpc>
              <a:spcAft>
                <a:spcPts val="600"/>
              </a:spcAft>
            </a:pPr>
            <a:r>
              <a:rPr lang="en-US" altLang="zh-CN" dirty="0">
                <a:latin typeface="+mn-ea"/>
              </a:rPr>
              <a:t>3</a:t>
            </a:r>
            <a:r>
              <a:rPr lang="zh-CN" altLang="zh-CN" dirty="0">
                <a:latin typeface="+mn-ea"/>
              </a:rPr>
              <a:t>、按下返回键</a:t>
            </a:r>
          </a:p>
          <a:p>
            <a:pPr>
              <a:lnSpc>
                <a:spcPct val="150000"/>
              </a:lnSpc>
              <a:spcAft>
                <a:spcPts val="600"/>
              </a:spcAft>
            </a:pPr>
            <a:r>
              <a:rPr lang="en-US" altLang="zh-CN" dirty="0">
                <a:latin typeface="+mn-ea"/>
              </a:rPr>
              <a:t>4</a:t>
            </a:r>
            <a:r>
              <a:rPr lang="zh-CN" altLang="zh-CN" dirty="0">
                <a:latin typeface="+mn-ea"/>
              </a:rPr>
              <a:t>、选择周期为</a:t>
            </a:r>
            <a:r>
              <a:rPr lang="en-US" altLang="zh-CN" dirty="0">
                <a:latin typeface="+mn-ea"/>
              </a:rPr>
              <a:t>1ms</a:t>
            </a:r>
            <a:endParaRPr lang="zh-CN" altLang="zh-CN" dirty="0">
              <a:latin typeface="+mn-ea"/>
            </a:endParaRPr>
          </a:p>
          <a:p>
            <a:pPr>
              <a:lnSpc>
                <a:spcPct val="150000"/>
              </a:lnSpc>
              <a:spcAft>
                <a:spcPts val="600"/>
              </a:spcAft>
            </a:pPr>
            <a:r>
              <a:rPr lang="en-US" altLang="zh-CN" dirty="0">
                <a:latin typeface="+mn-ea"/>
              </a:rPr>
              <a:t>5</a:t>
            </a:r>
            <a:r>
              <a:rPr lang="zh-CN" altLang="zh-CN" dirty="0">
                <a:latin typeface="+mn-ea"/>
              </a:rPr>
              <a:t>、幅度为</a:t>
            </a:r>
            <a:r>
              <a:rPr lang="en-US" altLang="zh-CN" dirty="0">
                <a:latin typeface="+mn-ea"/>
              </a:rPr>
              <a:t>10Vpp</a:t>
            </a:r>
            <a:endParaRPr lang="zh-CN" altLang="zh-CN" dirty="0">
              <a:latin typeface="+mn-ea"/>
            </a:endParaRPr>
          </a:p>
          <a:p>
            <a:pPr>
              <a:lnSpc>
                <a:spcPct val="150000"/>
              </a:lnSpc>
              <a:spcAft>
                <a:spcPts val="600"/>
              </a:spcAft>
            </a:pPr>
            <a:r>
              <a:rPr lang="en-US" altLang="zh-CN" dirty="0">
                <a:latin typeface="+mn-ea"/>
              </a:rPr>
              <a:t>6</a:t>
            </a:r>
            <a:r>
              <a:rPr lang="zh-CN" altLang="zh-CN" dirty="0">
                <a:latin typeface="+mn-ea"/>
              </a:rPr>
              <a:t>、偏移量</a:t>
            </a:r>
            <a:r>
              <a:rPr lang="en-US" altLang="zh-CN" dirty="0">
                <a:latin typeface="+mn-ea"/>
              </a:rPr>
              <a:t>offset</a:t>
            </a:r>
            <a:r>
              <a:rPr lang="zh-CN" altLang="zh-CN" dirty="0">
                <a:latin typeface="+mn-ea"/>
              </a:rPr>
              <a:t>为</a:t>
            </a:r>
            <a:r>
              <a:rPr lang="en-US" altLang="zh-CN" dirty="0">
                <a:latin typeface="+mn-ea"/>
              </a:rPr>
              <a:t>0V</a:t>
            </a:r>
            <a:endParaRPr lang="zh-CN" altLang="zh-CN" dirty="0">
              <a:latin typeface="+mn-ea"/>
            </a:endParaRPr>
          </a:p>
          <a:p>
            <a:pPr>
              <a:lnSpc>
                <a:spcPct val="150000"/>
              </a:lnSpc>
              <a:spcAft>
                <a:spcPts val="600"/>
              </a:spcAft>
            </a:pPr>
            <a:r>
              <a:rPr lang="en-US" altLang="zh-CN" dirty="0">
                <a:latin typeface="+mn-ea"/>
              </a:rPr>
              <a:t>7</a:t>
            </a:r>
            <a:r>
              <a:rPr lang="zh-CN" altLang="zh-CN" dirty="0">
                <a:latin typeface="+mn-ea"/>
              </a:rPr>
              <a:t>、脉冲宽度</a:t>
            </a:r>
            <a:r>
              <a:rPr lang="en-US" altLang="zh-CN" dirty="0">
                <a:latin typeface="+mn-ea"/>
              </a:rPr>
              <a:t>width</a:t>
            </a:r>
            <a:r>
              <a:rPr lang="zh-CN" altLang="zh-CN" dirty="0">
                <a:latin typeface="+mn-ea"/>
              </a:rPr>
              <a:t>设置为</a:t>
            </a:r>
            <a:r>
              <a:rPr lang="en-US" altLang="zh-CN" dirty="0">
                <a:latin typeface="+mn-ea"/>
              </a:rPr>
              <a:t>500us</a:t>
            </a:r>
            <a:r>
              <a:rPr lang="zh-CN" altLang="zh-CN" dirty="0" smtClean="0">
                <a:latin typeface="+mn-ea"/>
              </a:rPr>
              <a:t>。</a:t>
            </a:r>
            <a:endParaRPr lang="zh-CN" altLang="zh-CN" dirty="0">
              <a:latin typeface="+mn-ea"/>
            </a:endParaRPr>
          </a:p>
        </p:txBody>
      </p:sp>
      <p:sp>
        <p:nvSpPr>
          <p:cNvPr id="20" name="TextBox 19"/>
          <p:cNvSpPr txBox="1"/>
          <p:nvPr/>
        </p:nvSpPr>
        <p:spPr>
          <a:xfrm>
            <a:off x="5743576" y="1429658"/>
            <a:ext cx="1828800" cy="369332"/>
          </a:xfrm>
          <a:prstGeom prst="rect">
            <a:avLst/>
          </a:prstGeom>
          <a:noFill/>
        </p:spPr>
        <p:txBody>
          <a:bodyPr wrap="square" rtlCol="0">
            <a:spAutoFit/>
          </a:bodyPr>
          <a:lstStyle/>
          <a:p>
            <a:endParaRPr lang="zh-CN" altLang="en-US" dirty="0"/>
          </a:p>
        </p:txBody>
      </p:sp>
      <p:cxnSp>
        <p:nvCxnSpPr>
          <p:cNvPr id="21" name="直接连接符 20">
            <a:extLst>
              <a:ext uri="{FF2B5EF4-FFF2-40B4-BE49-F238E27FC236}">
                <a16:creationId xmlns="" xmlns:a16="http://schemas.microsoft.com/office/drawing/2014/main" id="{36FAB3D4-22F4-4FAB-8759-B7590329ECCD}"/>
              </a:ext>
            </a:extLst>
          </p:cNvPr>
          <p:cNvCxnSpPr>
            <a:cxnSpLocks/>
          </p:cNvCxnSpPr>
          <p:nvPr/>
        </p:nvCxnSpPr>
        <p:spPr>
          <a:xfrm>
            <a:off x="4093260" y="1083069"/>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031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463432" y="2251827"/>
            <a:ext cx="5376143" cy="3038781"/>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请稍等，安装家庭线路除了要用的电工工具、量具、仪表外，还需用到常用的电工仪器。</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 name="图片 9">
            <a:extLst>
              <a:ext uri="{FF2B5EF4-FFF2-40B4-BE49-F238E27FC236}">
                <a16:creationId xmlns="" xmlns:a16="http://schemas.microsoft.com/office/drawing/2014/main" id="{13C64BBA-3D2E-4427-916F-B0E9F99CF3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74300" y="2078461"/>
            <a:ext cx="4954269" cy="3465090"/>
          </a:xfrm>
          <a:prstGeom prst="rect">
            <a:avLst/>
          </a:prstGeom>
          <a:noFill/>
          <a:ln>
            <a:noFill/>
          </a:ln>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FAT32</a:t>
            </a:r>
            <a:r>
              <a:rPr lang="zh-CN" altLang="zh-CN" sz="1600" b="1" dirty="0">
                <a:solidFill>
                  <a:schemeClr val="bg1"/>
                </a:solidFill>
                <a:latin typeface="微软雅黑" panose="020B0503020204020204" pitchFamily="34" charset="-122"/>
                <a:ea typeface="微软雅黑" panose="020B0503020204020204" pitchFamily="34" charset="-122"/>
              </a:rPr>
              <a:t>文件系统的基本结构</a:t>
            </a: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797563" y="1717320"/>
            <a:ext cx="5743575" cy="1277351"/>
            <a:chOff x="859536" y="1549889"/>
            <a:chExt cx="5742745" cy="1276338"/>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773097"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solidFill>
                    <a:srgbClr val="000000"/>
                  </a:solidFill>
                  <a:latin typeface="微软雅黑" pitchFamily="34" charset="-122"/>
                  <a:ea typeface="微软雅黑" pitchFamily="34" charset="-122"/>
                </a:rPr>
                <a:t>1.</a:t>
              </a:r>
              <a:r>
                <a:rPr lang="zh-CN" altLang="en-US" sz="1400" dirty="0">
                  <a:solidFill>
                    <a:srgbClr val="000000"/>
                  </a:solidFill>
                  <a:latin typeface="微软雅黑" pitchFamily="34" charset="-122"/>
                  <a:ea typeface="微软雅黑" pitchFamily="34" charset="-122"/>
                </a:rPr>
                <a:t>了解了示波器、函数发生器等仪器</a:t>
              </a:r>
            </a:p>
            <a:p>
              <a:r>
                <a:rPr lang="en-US" altLang="zh-CN" sz="1400" dirty="0">
                  <a:solidFill>
                    <a:srgbClr val="000000"/>
                  </a:solidFill>
                  <a:latin typeface="微软雅黑" pitchFamily="34" charset="-122"/>
                  <a:ea typeface="微软雅黑" pitchFamily="34" charset="-122"/>
                </a:rPr>
                <a:t>2.</a:t>
              </a:r>
              <a:r>
                <a:rPr lang="zh-CN" altLang="en-US" sz="1400" dirty="0">
                  <a:solidFill>
                    <a:srgbClr val="000000"/>
                  </a:solidFill>
                  <a:latin typeface="微软雅黑" pitchFamily="34" charset="-122"/>
                  <a:ea typeface="微软雅黑" pitchFamily="34" charset="-122"/>
                </a:rPr>
                <a:t>掌握了示波器、函数发生器等仪器功能按键及使用</a:t>
              </a: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837884" y="3649148"/>
            <a:ext cx="5743575" cy="1277351"/>
            <a:chOff x="859536" y="1549889"/>
            <a:chExt cx="5742745" cy="1276338"/>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773097"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a:solidFill>
                    <a:srgbClr val="000000"/>
                  </a:solidFill>
                  <a:latin typeface="微软雅黑" pitchFamily="34" charset="-122"/>
                  <a:ea typeface="微软雅黑" pitchFamily="34" charset="-122"/>
                </a:rPr>
                <a:t>1.</a:t>
              </a:r>
              <a:r>
                <a:rPr lang="zh-CN" altLang="en-US" sz="1400" dirty="0">
                  <a:solidFill>
                    <a:srgbClr val="000000"/>
                  </a:solidFill>
                  <a:latin typeface="微软雅黑" pitchFamily="34" charset="-122"/>
                  <a:ea typeface="微软雅黑" pitchFamily="34" charset="-122"/>
                </a:rPr>
                <a:t>通过结合实物认示波器、函数发生器等仪器</a:t>
              </a:r>
            </a:p>
            <a:p>
              <a:r>
                <a:rPr lang="en-US" altLang="zh-CN" sz="1400" dirty="0">
                  <a:solidFill>
                    <a:srgbClr val="000000"/>
                  </a:solidFill>
                  <a:latin typeface="微软雅黑" pitchFamily="34" charset="-122"/>
                  <a:ea typeface="微软雅黑" pitchFamily="34" charset="-122"/>
                </a:rPr>
                <a:t>2.</a:t>
              </a:r>
              <a:r>
                <a:rPr lang="zh-CN" altLang="en-US" sz="1400" dirty="0">
                  <a:solidFill>
                    <a:srgbClr val="000000"/>
                  </a:solidFill>
                  <a:latin typeface="微软雅黑" pitchFamily="34" charset="-122"/>
                  <a:ea typeface="微软雅黑" pitchFamily="34" charset="-122"/>
                </a:rPr>
                <a:t>完成示波器、函数发生器等仪器案例操作，掌握其使用。</a:t>
              </a:r>
            </a:p>
          </p:txBody>
        </p:sp>
      </p:grpSp>
      <p:pic>
        <p:nvPicPr>
          <p:cNvPr id="27" name="图片 26">
            <a:extLst>
              <a:ext uri="{FF2B5EF4-FFF2-40B4-BE49-F238E27FC236}">
                <a16:creationId xmlns="" xmlns:a16="http://schemas.microsoft.com/office/drawing/2014/main" id="{B9D85FA6-724C-4F0D-8700-A263EEAC4BD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74562" y="1334611"/>
            <a:ext cx="6290869" cy="4188778"/>
          </a:xfrm>
          <a:prstGeom prst="rect">
            <a:avLst/>
          </a:prstGeom>
          <a:noFill/>
          <a:ln>
            <a:noFill/>
          </a:ln>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440471" y="4184450"/>
            <a:ext cx="6096000" cy="369332"/>
          </a:xfrm>
          <a:prstGeom prst="rect">
            <a:avLst/>
          </a:prstGeom>
        </p:spPr>
        <p:txBody>
          <a:bodyPr>
            <a:spAutoFit/>
          </a:bodyPr>
          <a:lstStyle/>
          <a:p>
            <a:pPr marL="285750" indent="-285750">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示波器</a:t>
            </a:r>
            <a:endParaRPr lang="en-US" altLang="zh-CN" b="1" dirty="0">
              <a:solidFill>
                <a:schemeClr val="bg1"/>
              </a:solidFill>
              <a:latin typeface="微软雅黑" pitchFamily="34" charset="-122"/>
              <a:ea typeface="微软雅黑" pitchFamily="34" charset="-122"/>
            </a:endParaRPr>
          </a:p>
        </p:txBody>
      </p:sp>
      <p:sp>
        <p:nvSpPr>
          <p:cNvPr id="7" name="矩形 6"/>
          <p:cNvSpPr/>
          <p:nvPr/>
        </p:nvSpPr>
        <p:spPr>
          <a:xfrm>
            <a:off x="5440471" y="4632958"/>
            <a:ext cx="1627369" cy="369332"/>
          </a:xfrm>
          <a:prstGeom prst="rect">
            <a:avLst/>
          </a:prstGeom>
        </p:spPr>
        <p:txBody>
          <a:bodyPr wrap="none">
            <a:spAutoFit/>
          </a:bodyPr>
          <a:lstStyle/>
          <a:p>
            <a:pPr marL="285750" indent="-285750">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信号发生器</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a:solidFill>
                  <a:schemeClr val="bg1"/>
                </a:solidFill>
                <a:latin typeface="微软雅黑" panose="020B0503020204020204" pitchFamily="34" charset="-122"/>
                <a:ea typeface="微软雅黑" panose="020B0503020204020204" pitchFamily="34" charset="-122"/>
              </a:rPr>
              <a:t>示波器</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8C684F7B-235C-46A5-867F-91FCE3E9FB65}"/>
              </a:ext>
            </a:extLst>
          </p:cNvPr>
          <p:cNvSpPr txBox="1"/>
          <p:nvPr/>
        </p:nvSpPr>
        <p:spPr>
          <a:xfrm>
            <a:off x="642895" y="674614"/>
            <a:ext cx="11320506" cy="1384995"/>
          </a:xfrm>
          <a:prstGeom prst="rect">
            <a:avLst/>
          </a:prstGeom>
          <a:noFill/>
        </p:spPr>
        <p:txBody>
          <a:bodyPr wrap="square" rtlCol="0">
            <a:spAutoFit/>
          </a:bodyPr>
          <a:lstStyle/>
          <a:p>
            <a:pPr indent="532800" algn="just">
              <a:lnSpc>
                <a:spcPct val="150000"/>
              </a:lnSpc>
            </a:pPr>
            <a:r>
              <a:rPr lang="zh-CN" altLang="en-US" dirty="0"/>
              <a:t>    </a:t>
            </a:r>
            <a:r>
              <a:rPr lang="en-US" altLang="zh-CN" sz="2000" b="1" dirty="0">
                <a:solidFill>
                  <a:schemeClr val="accent2">
                    <a:lumMod val="50000"/>
                  </a:schemeClr>
                </a:solidFill>
                <a:latin typeface="微软雅黑" pitchFamily="34" charset="-122"/>
                <a:ea typeface="微软雅黑" pitchFamily="34" charset="-122"/>
              </a:rPr>
              <a:t>1</a:t>
            </a:r>
            <a:r>
              <a:rPr lang="en-US" altLang="zh-CN" sz="2000" b="1" dirty="0" smtClean="0">
                <a:solidFill>
                  <a:schemeClr val="accent2">
                    <a:lumMod val="50000"/>
                  </a:schemeClr>
                </a:solidFill>
                <a:latin typeface="微软雅黑" pitchFamily="34" charset="-122"/>
                <a:ea typeface="微软雅黑" pitchFamily="34" charset="-122"/>
              </a:rPr>
              <a:t>.1</a:t>
            </a:r>
            <a:r>
              <a:rPr lang="zh-CN" altLang="zh-CN" sz="2000" b="1" dirty="0">
                <a:solidFill>
                  <a:schemeClr val="accent2">
                    <a:lumMod val="50000"/>
                  </a:schemeClr>
                </a:solidFill>
                <a:latin typeface="微软雅黑" pitchFamily="34" charset="-122"/>
                <a:ea typeface="微软雅黑" pitchFamily="34" charset="-122"/>
              </a:rPr>
              <a:t>示波器</a:t>
            </a:r>
          </a:p>
          <a:p>
            <a:pPr indent="457200"/>
            <a:r>
              <a:rPr lang="zh-CN" altLang="en-US" dirty="0" smtClean="0"/>
              <a:t> 示波器</a:t>
            </a:r>
            <a:r>
              <a:rPr lang="zh-CN" altLang="en-US" dirty="0"/>
              <a:t>全名为阴极射线示波器。它是观察和测量电信号的一种电子仪器。一切可以转化为电压的其它电学量</a:t>
            </a:r>
            <a:r>
              <a:rPr lang="en-US" altLang="zh-CN" dirty="0"/>
              <a:t>(</a:t>
            </a:r>
            <a:r>
              <a:rPr lang="zh-CN" altLang="en-US" dirty="0"/>
              <a:t>如电流、电功率、阻抗、位相等</a:t>
            </a:r>
            <a:r>
              <a:rPr lang="en-US" altLang="zh-CN" dirty="0"/>
              <a:t>)</a:t>
            </a:r>
            <a:r>
              <a:rPr lang="zh-CN" altLang="en-US" dirty="0"/>
              <a:t>和非电学量</a:t>
            </a:r>
            <a:r>
              <a:rPr lang="en-US" altLang="zh-CN" dirty="0"/>
              <a:t>(</a:t>
            </a:r>
            <a:r>
              <a:rPr lang="zh-CN" altLang="en-US" dirty="0"/>
              <a:t>温度、位移、压强、磁场、频率等</a:t>
            </a:r>
            <a:r>
              <a:rPr lang="en-US" altLang="zh-CN" dirty="0"/>
              <a:t>)</a:t>
            </a:r>
            <a:r>
              <a:rPr lang="zh-CN" altLang="en-US" dirty="0"/>
              <a:t>以及它们随时间的变化过程，都可以用示波器来进行实时观察，如图</a:t>
            </a:r>
            <a:r>
              <a:rPr lang="en-US" altLang="zh-CN" dirty="0"/>
              <a:t>2-1-1</a:t>
            </a:r>
            <a:r>
              <a:rPr lang="zh-CN" altLang="en-US" dirty="0"/>
              <a:t>所示。</a:t>
            </a:r>
          </a:p>
        </p:txBody>
      </p:sp>
      <p:pic>
        <p:nvPicPr>
          <p:cNvPr id="16" name="图片 15">
            <a:extLst>
              <a:ext uri="{FF2B5EF4-FFF2-40B4-BE49-F238E27FC236}">
                <a16:creationId xmlns="" xmlns:a16="http://schemas.microsoft.com/office/drawing/2014/main" id="{6B7E7512-CA67-4D4A-BE7F-ED02E56DE1B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54625" y="2359311"/>
            <a:ext cx="4558383" cy="3338103"/>
          </a:xfrm>
          <a:prstGeom prst="rect">
            <a:avLst/>
          </a:prstGeom>
          <a:noFill/>
          <a:ln>
            <a:noFill/>
          </a:ln>
        </p:spPr>
      </p:pic>
      <p:sp>
        <p:nvSpPr>
          <p:cNvPr id="17" name="文本框 16">
            <a:extLst>
              <a:ext uri="{FF2B5EF4-FFF2-40B4-BE49-F238E27FC236}">
                <a16:creationId xmlns="" xmlns:a16="http://schemas.microsoft.com/office/drawing/2014/main" id="{BA9A170E-5080-4E2C-A7E6-3E13ABB93951}"/>
              </a:ext>
            </a:extLst>
          </p:cNvPr>
          <p:cNvSpPr txBox="1"/>
          <p:nvPr/>
        </p:nvSpPr>
        <p:spPr>
          <a:xfrm>
            <a:off x="213360" y="5906274"/>
            <a:ext cx="609600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示波器</a:t>
            </a:r>
          </a:p>
        </p:txBody>
      </p:sp>
      <p:sp>
        <p:nvSpPr>
          <p:cNvPr id="18" name="文本框 17">
            <a:extLst>
              <a:ext uri="{FF2B5EF4-FFF2-40B4-BE49-F238E27FC236}">
                <a16:creationId xmlns="" xmlns:a16="http://schemas.microsoft.com/office/drawing/2014/main" id="{03739906-E027-4001-AABD-805CB33BA7F3}"/>
              </a:ext>
            </a:extLst>
          </p:cNvPr>
          <p:cNvSpPr txBox="1"/>
          <p:nvPr/>
        </p:nvSpPr>
        <p:spPr>
          <a:xfrm>
            <a:off x="6705600" y="2049822"/>
            <a:ext cx="5042533" cy="4524315"/>
          </a:xfrm>
          <a:prstGeom prst="rect">
            <a:avLst/>
          </a:prstGeom>
          <a:noFill/>
        </p:spPr>
        <p:txBody>
          <a:bodyPr wrap="square" rtlCol="0">
            <a:spAutoFit/>
          </a:bodyPr>
          <a:lstStyle/>
          <a:p>
            <a:pPr indent="457200"/>
            <a:r>
              <a:rPr lang="zh-CN" altLang="en-US" dirty="0"/>
              <a:t>按照信号的不同分类</a:t>
            </a:r>
          </a:p>
          <a:p>
            <a:pPr indent="457200"/>
            <a:r>
              <a:rPr lang="zh-CN" altLang="en-US" dirty="0"/>
              <a:t>模拟示波器采用的是模拟电路（示波管，其基础是电子枪）电子枪向屏幕发射电子</a:t>
            </a:r>
            <a:r>
              <a:rPr lang="en-US" altLang="zh-CN" dirty="0"/>
              <a:t>,</a:t>
            </a:r>
            <a:r>
              <a:rPr lang="zh-CN" altLang="en-US" dirty="0"/>
              <a:t>发射的电子经聚焦形成电子束</a:t>
            </a:r>
            <a:r>
              <a:rPr lang="en-US" altLang="zh-CN" dirty="0"/>
              <a:t>,</a:t>
            </a:r>
            <a:r>
              <a:rPr lang="zh-CN" altLang="en-US" dirty="0"/>
              <a:t>并打到屏幕上。屏幕的内表面涂有荧光物质</a:t>
            </a:r>
            <a:r>
              <a:rPr lang="en-US" altLang="zh-CN" dirty="0"/>
              <a:t>,</a:t>
            </a:r>
            <a:r>
              <a:rPr lang="zh-CN" altLang="en-US" dirty="0"/>
              <a:t>这样电子束打中的点就会发出光来。</a:t>
            </a:r>
          </a:p>
          <a:p>
            <a:pPr indent="457200"/>
            <a:r>
              <a:rPr lang="zh-CN" altLang="en-US" dirty="0"/>
              <a:t>数字示波器则是数据采集，</a:t>
            </a:r>
            <a:r>
              <a:rPr lang="en-US" altLang="zh-CN" dirty="0"/>
              <a:t>A/D</a:t>
            </a:r>
            <a:r>
              <a:rPr lang="zh-CN" altLang="en-US" dirty="0"/>
              <a:t>转换，软件编程等一系列的技术制造出来的高性能示波器。数字示波器的工作方式是通过模拟转换器（</a:t>
            </a:r>
            <a:r>
              <a:rPr lang="en-US" altLang="zh-CN" dirty="0"/>
              <a:t>ADC</a:t>
            </a:r>
            <a:r>
              <a:rPr lang="zh-CN" altLang="en-US" dirty="0"/>
              <a:t>）把被测电压转换为数字信息。数字示波器捕获的是波形的一系列样值，并对样值进行存储，存储限度是判断累计的样值是否能描绘出波形为止，随后，数字示波器重构波形。数字示波器可以分为数字存储示波器（</a:t>
            </a:r>
            <a:r>
              <a:rPr lang="en-US" altLang="zh-CN" dirty="0"/>
              <a:t>DSO</a:t>
            </a:r>
            <a:r>
              <a:rPr lang="zh-CN" altLang="en-US" dirty="0"/>
              <a:t>），数字荧光示波器（</a:t>
            </a:r>
            <a:r>
              <a:rPr lang="en-US" altLang="zh-CN" dirty="0"/>
              <a:t>DPO</a:t>
            </a:r>
            <a:r>
              <a:rPr lang="zh-CN" altLang="en-US" dirty="0"/>
              <a:t>）和采样示波器。</a:t>
            </a:r>
          </a:p>
          <a:p>
            <a:endParaRPr lang="zh-CN" altLang="en-US" dirty="0"/>
          </a:p>
        </p:txBody>
      </p:sp>
      <p:sp>
        <p:nvSpPr>
          <p:cNvPr id="14"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950005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a:solidFill>
                  <a:schemeClr val="bg1"/>
                </a:solidFill>
                <a:latin typeface="微软雅黑" panose="020B0503020204020204" pitchFamily="34" charset="-122"/>
                <a:ea typeface="微软雅黑" panose="020B0503020204020204" pitchFamily="34" charset="-122"/>
              </a:rPr>
              <a:t>示波器</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8C684F7B-235C-46A5-867F-91FCE3E9FB65}"/>
              </a:ext>
            </a:extLst>
          </p:cNvPr>
          <p:cNvSpPr txBox="1"/>
          <p:nvPr/>
        </p:nvSpPr>
        <p:spPr>
          <a:xfrm>
            <a:off x="164350" y="674614"/>
            <a:ext cx="11320506" cy="830997"/>
          </a:xfrm>
          <a:prstGeom prst="rect">
            <a:avLst/>
          </a:prstGeom>
          <a:noFill/>
        </p:spPr>
        <p:txBody>
          <a:bodyPr wrap="square" rtlCol="0">
            <a:spAutoFit/>
          </a:bodyPr>
          <a:lstStyle/>
          <a:p>
            <a:pPr indent="532800" algn="just">
              <a:lnSpc>
                <a:spcPct val="150000"/>
              </a:lnSpc>
            </a:pPr>
            <a:r>
              <a:rPr lang="zh-CN" altLang="en-US" dirty="0"/>
              <a:t>   </a:t>
            </a:r>
            <a:r>
              <a:rPr lang="zh-CN" altLang="en-US" dirty="0" smtClean="0"/>
              <a:t>  </a:t>
            </a:r>
            <a:r>
              <a:rPr lang="en-US" altLang="zh-CN" sz="2000" b="1" dirty="0">
                <a:solidFill>
                  <a:schemeClr val="accent2">
                    <a:lumMod val="50000"/>
                  </a:schemeClr>
                </a:solidFill>
                <a:latin typeface="微软雅黑" pitchFamily="34" charset="-122"/>
                <a:ea typeface="微软雅黑" pitchFamily="34" charset="-122"/>
              </a:rPr>
              <a:t>1</a:t>
            </a:r>
            <a:r>
              <a:rPr lang="en-US" altLang="zh-CN" sz="2000" b="1" dirty="0" smtClean="0">
                <a:solidFill>
                  <a:schemeClr val="accent2">
                    <a:lumMod val="50000"/>
                  </a:schemeClr>
                </a:solidFill>
                <a:latin typeface="微软雅黑" pitchFamily="34" charset="-122"/>
                <a:ea typeface="微软雅黑" pitchFamily="34" charset="-122"/>
              </a:rPr>
              <a:t>.1</a:t>
            </a:r>
            <a:r>
              <a:rPr lang="zh-CN" altLang="zh-CN" sz="2000" b="1" dirty="0">
                <a:solidFill>
                  <a:schemeClr val="accent2">
                    <a:lumMod val="50000"/>
                  </a:schemeClr>
                </a:solidFill>
                <a:latin typeface="微软雅黑" pitchFamily="34" charset="-122"/>
                <a:ea typeface="微软雅黑" pitchFamily="34" charset="-122"/>
              </a:rPr>
              <a:t>示波器</a:t>
            </a:r>
          </a:p>
          <a:p>
            <a:pPr indent="457200"/>
            <a:r>
              <a:rPr lang="zh-CN" altLang="en-US" dirty="0" smtClean="0"/>
              <a:t> </a:t>
            </a:r>
            <a:endParaRPr lang="zh-CN" altLang="en-US" dirty="0"/>
          </a:p>
        </p:txBody>
      </p:sp>
      <p:sp>
        <p:nvSpPr>
          <p:cNvPr id="18" name="文本框 17">
            <a:extLst>
              <a:ext uri="{FF2B5EF4-FFF2-40B4-BE49-F238E27FC236}">
                <a16:creationId xmlns="" xmlns:a16="http://schemas.microsoft.com/office/drawing/2014/main" id="{03739906-E027-4001-AABD-805CB33BA7F3}"/>
              </a:ext>
            </a:extLst>
          </p:cNvPr>
          <p:cNvSpPr txBox="1"/>
          <p:nvPr/>
        </p:nvSpPr>
        <p:spPr>
          <a:xfrm>
            <a:off x="715256" y="1351234"/>
            <a:ext cx="10769599" cy="5401479"/>
          </a:xfrm>
          <a:prstGeom prst="rect">
            <a:avLst/>
          </a:prstGeom>
          <a:noFill/>
        </p:spPr>
        <p:txBody>
          <a:bodyPr wrap="square" rtlCol="0">
            <a:spAutoFit/>
          </a:bodyPr>
          <a:lstStyle/>
          <a:p>
            <a:pPr>
              <a:spcBef>
                <a:spcPts val="600"/>
              </a:spcBef>
              <a:spcAft>
                <a:spcPts val="600"/>
              </a:spcAft>
            </a:pPr>
            <a:r>
              <a:rPr lang="zh-CN" altLang="zh-CN" dirty="0"/>
              <a:t>按照结构和性能不同分类</a:t>
            </a:r>
          </a:p>
          <a:p>
            <a:pPr>
              <a:spcBef>
                <a:spcPts val="600"/>
              </a:spcBef>
              <a:spcAft>
                <a:spcPts val="600"/>
              </a:spcAft>
            </a:pPr>
            <a:r>
              <a:rPr lang="zh-CN" altLang="zh-CN" dirty="0"/>
              <a:t>①普通示波器。电路结构简单，频带较窄，扫描线性差，仅用于观察波形。</a:t>
            </a:r>
          </a:p>
          <a:p>
            <a:pPr>
              <a:spcBef>
                <a:spcPts val="600"/>
              </a:spcBef>
              <a:spcAft>
                <a:spcPts val="600"/>
              </a:spcAft>
            </a:pPr>
            <a:r>
              <a:rPr lang="zh-CN" altLang="zh-CN" dirty="0"/>
              <a:t>②多用示波器。频带较宽，扫描线性好，能对直流、低频、高频、超高频信号和脉冲信号进行定量测试。借助幅度校准器和时间校准器，测量的准确度可达</a:t>
            </a:r>
            <a:r>
              <a:rPr lang="en-US" altLang="zh-CN" dirty="0"/>
              <a:t>±5%</a:t>
            </a:r>
            <a:r>
              <a:rPr lang="zh-CN" altLang="zh-CN" dirty="0"/>
              <a:t>。</a:t>
            </a:r>
          </a:p>
          <a:p>
            <a:pPr>
              <a:spcBef>
                <a:spcPts val="600"/>
              </a:spcBef>
              <a:spcAft>
                <a:spcPts val="600"/>
              </a:spcAft>
            </a:pPr>
            <a:r>
              <a:rPr lang="zh-CN" altLang="zh-CN" dirty="0"/>
              <a:t>③多线示波器。采用多束示波管，能在荧光屏上同时显示两个以上同频信号的波形，没有时差，时序关系准确。</a:t>
            </a:r>
          </a:p>
          <a:p>
            <a:pPr>
              <a:spcBef>
                <a:spcPts val="600"/>
              </a:spcBef>
              <a:spcAft>
                <a:spcPts val="600"/>
              </a:spcAft>
            </a:pPr>
            <a:r>
              <a:rPr lang="zh-CN" altLang="zh-CN" dirty="0"/>
              <a:t>④多踪示波器。具有电子开关和门控电路的结构，可在单束示波管的荧光屏上同时显示两个以上同频信号的波形。但存在时差，时序关系不准确。</a:t>
            </a:r>
          </a:p>
          <a:p>
            <a:pPr>
              <a:spcBef>
                <a:spcPts val="600"/>
              </a:spcBef>
              <a:spcAft>
                <a:spcPts val="600"/>
              </a:spcAft>
            </a:pPr>
            <a:r>
              <a:rPr lang="zh-CN" altLang="zh-CN" dirty="0"/>
              <a:t>⑤取样示波器。采用取样技术将高频信号转换成模拟低频信号进行显示，有效频带可达</a:t>
            </a:r>
            <a:r>
              <a:rPr lang="en-US" altLang="zh-CN" dirty="0"/>
              <a:t>GHz</a:t>
            </a:r>
            <a:r>
              <a:rPr lang="zh-CN" altLang="zh-CN" dirty="0"/>
              <a:t>级。</a:t>
            </a:r>
          </a:p>
          <a:p>
            <a:pPr>
              <a:spcBef>
                <a:spcPts val="600"/>
              </a:spcBef>
              <a:spcAft>
                <a:spcPts val="600"/>
              </a:spcAft>
            </a:pPr>
            <a:r>
              <a:rPr lang="zh-CN" altLang="zh-CN" dirty="0"/>
              <a:t>⑥记忆示波器。采用存储示波管或数字存储技术，将单次电信号瞬变过程、非周期现象和超低频信号长时间保留在示波管的荧光屏上或存储在电路中，以供重复测试。</a:t>
            </a:r>
          </a:p>
          <a:p>
            <a:pPr>
              <a:spcBef>
                <a:spcPts val="600"/>
              </a:spcBef>
              <a:spcAft>
                <a:spcPts val="600"/>
              </a:spcAft>
            </a:pPr>
            <a:r>
              <a:rPr lang="zh-CN" altLang="zh-CN" dirty="0"/>
              <a:t>⑦数字示波器。内部带有微处理器，外部装有数字显示器，有的产品在示波管荧光屏上既可显示波形，又可显示字符。被测信号经模一数变换器（</a:t>
            </a:r>
            <a:r>
              <a:rPr lang="en-US" altLang="zh-CN" dirty="0"/>
              <a:t>A/D</a:t>
            </a:r>
            <a:r>
              <a:rPr lang="zh-CN" altLang="zh-CN" dirty="0"/>
              <a:t>变换器）送入数据存储器，通过键盘操作，可对捕获的波形参数的数据，进行加、减、乘、除、求平均值、求平方根值、求均方根值等的运算，并显示出答案数字。</a:t>
            </a:r>
          </a:p>
          <a:p>
            <a:endParaRPr lang="zh-CN" altLang="en-US" dirty="0"/>
          </a:p>
        </p:txBody>
      </p:sp>
      <p:sp>
        <p:nvSpPr>
          <p:cNvPr id="12"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3"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4"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5"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6"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387511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1039</TotalTime>
  <Words>4242</Words>
  <Application>Microsoft Office PowerPoint</Application>
  <PresentationFormat>宽屏</PresentationFormat>
  <Paragraphs>481</Paragraphs>
  <Slides>31</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59</cp:revision>
  <dcterms:created xsi:type="dcterms:W3CDTF">2020-10-28T01:48:22Z</dcterms:created>
  <dcterms:modified xsi:type="dcterms:W3CDTF">2021-02-27T12:46:47Z</dcterms:modified>
</cp:coreProperties>
</file>