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7.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9.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7" r:id="rId2"/>
    <p:sldId id="258" r:id="rId3"/>
    <p:sldId id="260" r:id="rId4"/>
    <p:sldId id="256" r:id="rId5"/>
    <p:sldId id="261" r:id="rId6"/>
    <p:sldId id="259" r:id="rId7"/>
    <p:sldId id="262" r:id="rId8"/>
    <p:sldId id="268" r:id="rId9"/>
    <p:sldId id="300" r:id="rId10"/>
    <p:sldId id="299" r:id="rId11"/>
    <p:sldId id="291" r:id="rId12"/>
    <p:sldId id="292" r:id="rId13"/>
    <p:sldId id="301" r:id="rId14"/>
    <p:sldId id="293" r:id="rId15"/>
    <p:sldId id="288" r:id="rId16"/>
    <p:sldId id="294" r:id="rId17"/>
    <p:sldId id="295" r:id="rId18"/>
    <p:sldId id="289" r:id="rId19"/>
    <p:sldId id="290" r:id="rId20"/>
    <p:sldId id="302" r:id="rId21"/>
    <p:sldId id="263" r:id="rId22"/>
    <p:sldId id="303" r:id="rId23"/>
    <p:sldId id="266" r:id="rId24"/>
    <p:sldId id="285" r:id="rId25"/>
    <p:sldId id="304" r:id="rId26"/>
    <p:sldId id="286" r:id="rId27"/>
    <p:sldId id="305" r:id="rId28"/>
    <p:sldId id="306" r:id="rId29"/>
    <p:sldId id="307" r:id="rId30"/>
    <p:sldId id="287" r:id="rId31"/>
    <p:sldId id="308" r:id="rId32"/>
    <p:sldId id="309" r:id="rId33"/>
    <p:sldId id="264" r:id="rId34"/>
    <p:sldId id="276" r:id="rId35"/>
    <p:sldId id="265" r:id="rId36"/>
    <p:sldId id="297" r:id="rId37"/>
    <p:sldId id="280"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4" d="100"/>
          <a:sy n="84" d="100"/>
        </p:scale>
        <p:origin x="-52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2018/11/17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45025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245025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45025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2347547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3064554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3064554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3292745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32927454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3487821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4878215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3487821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3487821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3785125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3785125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3785125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973C572-8DCA-49D5-B280-F1BF4EBE52FE}"/>
              </a:ext>
            </a:extLst>
          </p:cNvPr>
          <p:cNvSpPr>
            <a:spLocks noGrp="1"/>
          </p:cNvSpPr>
          <p:nvPr>
            <p:ph type="dt" sz="half" idx="10"/>
          </p:nvPr>
        </p:nvSpPr>
        <p:spPr/>
        <p:txBody>
          <a:bodyPr/>
          <a:lstStyle/>
          <a:p>
            <a:fld id="{3672B384-4B7D-4D10-B9E5-378208D96E06}" type="datetimeFigureOut">
              <a:rPr lang="zh-CN" altLang="en-US" smtClean="0"/>
              <a:t>2018/11/17</a:t>
            </a:fld>
            <a:endParaRPr lang="zh-CN" altLang="en-US"/>
          </a:p>
        </p:txBody>
      </p:sp>
      <p:sp>
        <p:nvSpPr>
          <p:cNvPr id="3" name="页脚占位符 2">
            <a:extLst>
              <a:ext uri="{FF2B5EF4-FFF2-40B4-BE49-F238E27FC236}">
                <a16:creationId xmlns:a16="http://schemas.microsoft.com/office/drawing/2014/main" xmlns=""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2018/11/17</a:t>
            </a:fld>
            <a:endParaRPr lang="zh-CN" altLang="en-US"/>
          </a:p>
        </p:txBody>
      </p:sp>
      <p:sp>
        <p:nvSpPr>
          <p:cNvPr id="5" name="页脚占位符 4">
            <a:extLst>
              <a:ext uri="{FF2B5EF4-FFF2-40B4-BE49-F238E27FC236}">
                <a16:creationId xmlns:a16="http://schemas.microsoft.com/office/drawing/2014/main" xmlns=""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hyperlink" Target="https://baike.baidu.com/item/%E7%94%B5%E5%8E%8B" TargetMode="External"/><Relationship Id="rId3" Type="http://schemas.openxmlformats.org/officeDocument/2006/relationships/hyperlink" Target="https://baike.baidu.com/item/%E5%88%86%E6%B5%81%E5%99%A8" TargetMode="External"/><Relationship Id="rId7" Type="http://schemas.openxmlformats.org/officeDocument/2006/relationships/hyperlink" Target="https://baike.baidu.com/item/%E8%AF%AF%E5%B7%AE"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s://baike.baidu.com/item/%E6%8E%A5%E8%A7%A6%E7%94%B5%E9%98%BB" TargetMode="External"/><Relationship Id="rId5" Type="http://schemas.openxmlformats.org/officeDocument/2006/relationships/hyperlink" Target="https://baike.baidu.com/item/%E7%94%B5%E9%98%BB" TargetMode="External"/><Relationship Id="rId4" Type="http://schemas.openxmlformats.org/officeDocument/2006/relationships/hyperlink" Target="https://baike.baidu.com/item/%E7%94%B5%E8%A1%A8" TargetMode="External"/><Relationship Id="rId9"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baike.baidu.com/item/%E9%87%8F%E7%A8%8B"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hyperlink" Target="https://baike.baidu.com/item/%E5%86%85%E9%98%BB"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baike.baidu.com/item/%E4%BA%A4%E6%B5%81%E7%94%B5%E5%8E%8B/5135972"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s://baike.baidu.com/item/%E4%BA%92%E6%84%9F%E5%99%A8" TargetMode="External"/><Relationship Id="rId5" Type="http://schemas.openxmlformats.org/officeDocument/2006/relationships/hyperlink" Target="https://baike.baidu.com/item/%E7%9B%B4%E6%B5%81%E7%94%B5%E6%B5%81%E8%A1%A8/2938870" TargetMode="Externa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hyperlink" Target="https://baike.baidu.com/item/%E7%81%B5%E6%95%8F%E7%94%B5%E6%B5%81%E8%AE%A1" TargetMode="External"/><Relationship Id="rId3" Type="http://schemas.openxmlformats.org/officeDocument/2006/relationships/hyperlink" Target="https://baike.baidu.com/item/%E4%BC%8F%E7%89%B9/5490202" TargetMode="External"/><Relationship Id="rId7" Type="http://schemas.openxmlformats.org/officeDocument/2006/relationships/hyperlink" Target="https://baike.baidu.com/item/%E6%8C%87%E9%92%88%E5%BC%8F%E7%94%B5%E5%8E%8B%E8%A1%A8"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baike.baidu.com/item/%E6%96%AD%E8%B7%AF/7639338" TargetMode="External"/><Relationship Id="rId4" Type="http://schemas.openxmlformats.org/officeDocument/2006/relationships/hyperlink" Target="https://baike.baidu.com/item/%E7%94%B5%E9%98%BB%E5%99%A8/10614576" TargetMode="External"/><Relationship Id="rId9" Type="http://schemas.openxmlformats.org/officeDocument/2006/relationships/hyperlink" Target="https://baike.baidu.com/item/%E7%BA%BF%E5%9C%88"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baike.baidu.com/item/%E7%94%B5%E5%8E%8B%E8%A1%A8" TargetMode="External"/><Relationship Id="rId7" Type="http://schemas.openxmlformats.org/officeDocument/2006/relationships/hyperlink" Target="https://baike.baidu.com/item/%E7%94%B5%E9%95%80/1839646"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s://baike.baidu.com/item/%E8%93%84%E7%94%B5%E6%B1%A0/990661" TargetMode="External"/><Relationship Id="rId5" Type="http://schemas.openxmlformats.org/officeDocument/2006/relationships/hyperlink" Target="https://baike.baidu.com/item/%E5%A4%AA%E9%98%B3%E8%83%BD%E5%85%89%E4%BC%8F/6672056" TargetMode="External"/><Relationship Id="rId4" Type="http://schemas.openxmlformats.org/officeDocument/2006/relationships/hyperlink" Target="https://baike.baidu.com/item/%E7%9B%B4%E6%B5%81%E5%B1%8F/10356504"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baike.baidu.com/item/%E4%BA%A4%E6%B5%81%E7%94%B5%E5%8E%8B/5135972"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hyperlink" Target="https://baike.baidu.com/item/%E4%BA%92%E6%84%9F%E5%99%A8" TargetMode="External"/><Relationship Id="rId4" Type="http://schemas.openxmlformats.org/officeDocument/2006/relationships/hyperlink" Target="https://baike.baidu.com/item/%E7%9B%B4%E6%B5%81%E7%94%B5%E6%B5%81%E8%A1%A8/2938870"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baike.baidu.com/item/dBm/7518227" TargetMode="External"/><Relationship Id="rId13" Type="http://schemas.openxmlformats.org/officeDocument/2006/relationships/hyperlink" Target="https://baike.baidu.com/item/%E7%94%B5%E5%8A%9F%E7%8E%87/2304222" TargetMode="External"/><Relationship Id="rId3" Type="http://schemas.openxmlformats.org/officeDocument/2006/relationships/hyperlink" Target="https://baike.baidu.com/item/%E7%84%A6%E8%80%B3/5489626" TargetMode="External"/><Relationship Id="rId7" Type="http://schemas.openxmlformats.org/officeDocument/2006/relationships/hyperlink" Target="https://baike.baidu.com/item/%E7%9A%AE%E7%93%A6" TargetMode="External"/><Relationship Id="rId12"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s://baike.baidu.com/item/%E5%8D%83%E7%93%A6/6149815" TargetMode="External"/><Relationship Id="rId11" Type="http://schemas.openxmlformats.org/officeDocument/2006/relationships/hyperlink" Target="https://baike.baidu.com/item/dBW/4446599" TargetMode="External"/><Relationship Id="rId5" Type="http://schemas.openxmlformats.org/officeDocument/2006/relationships/hyperlink" Target="https://baike.baidu.com/item/%E5%85%86%E7%93%A6/8974110" TargetMode="External"/><Relationship Id="rId15" Type="http://schemas.openxmlformats.org/officeDocument/2006/relationships/hyperlink" Target="https://baike.baidu.com/item/%E6%97%A0%E5%8A%9F%E5%8A%9F%E7%8E%87/1016928" TargetMode="External"/><Relationship Id="rId10" Type="http://schemas.openxmlformats.org/officeDocument/2006/relationships/hyperlink" Target="https://baike.baidu.com/item/%E5%AF%B9%E6%95%B0/91326" TargetMode="External"/><Relationship Id="rId4" Type="http://schemas.openxmlformats.org/officeDocument/2006/relationships/hyperlink" Target="https://baike.baidu.com/item/%E5%8A%9F%E7%8E%87%E5%8D%95%E4%BD%8D/4576896" TargetMode="External"/><Relationship Id="rId9" Type="http://schemas.openxmlformats.org/officeDocument/2006/relationships/hyperlink" Target="https://baike.baidu.com/item/%E5%AE%9E%E9%99%85%E5%8A%9F%E7%8E%87" TargetMode="External"/><Relationship Id="rId14" Type="http://schemas.openxmlformats.org/officeDocument/2006/relationships/hyperlink" Target="https://baike.baidu.com/item/%E6%9C%89%E5%8A%9F%E5%8A%9F%E7%8E%87/1016888"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hyperlink" Target="https://baike.baidu.com/item/Rx" TargetMode="External"/><Relationship Id="rId4" Type="http://schemas.openxmlformats.org/officeDocument/2006/relationships/hyperlink" Target="https://baike.baidu.com/item/%E7%94%B5%E9%98%BB"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hyperlink" Target="https://baike.baidu.com/item/%E7%94%B5%E6%B5%81%E8%A1%A8"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hyperlink" Target="https://baike.baidu.com/item/%E7%94%B5%E5%8E%8B%E8%A1%A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hyperlink" Target="https://baike.baidu.com/item/%E6%8C%89%E9%92%AE"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hyperlink" Target="https://baike.baidu.com/item/%E8%A1%A8%E7%9B%98" TargetMode="External"/><Relationship Id="rId4" Type="http://schemas.openxmlformats.org/officeDocument/2006/relationships/hyperlink" Target="https://baike.baidu.com/item/%E6%8C%87%E9%92%88"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baike.baidu.com/item/%E7%94%B5%E8%B7%AF"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https://baike.baidu.com/item/%E7%9F%AD%E8%B7%AF"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baike.baidu.com/item/%E7%94%B5%E6%B5%81%E8%A1%A8"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baike.baidu.com/item/%E9%87%8F%E7%A8%8B"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https://baike.baidu.com/item/%E8%B4%9F%E8%BD%BD%E7%94%B5%E6%B5%81/9570816"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baike.baidu.com/item/%E8%B4%9F%E8%BD%BD%E7%94%B5%E9%98%BB/1136575"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hyperlink" Target="https://baike.baidu.com/item/%E8%B4%9F%E8%BD%BD%E7%94%B5%E6%B5%81/9570816" TargetMode="External"/><Relationship Id="rId5" Type="http://schemas.openxmlformats.org/officeDocument/2006/relationships/hyperlink" Target="https://baike.baidu.com/item/%E5%AE%9E%E9%99%85%E5%8A%9F%E7%8E%87/3786599" TargetMode="External"/><Relationship Id="rId4" Type="http://schemas.openxmlformats.org/officeDocument/2006/relationships/hyperlink" Target="https://baike.baidu.com/item/%E5%88%86%E5%8E%8B/10633805"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baike.baidu.com/item/%E7%9B%B4%E8%AF%BB"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hyperlink" Target="https://baike.baidu.com/item/%E9%87%8F%E7%A8%8B/10810054"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baike.baidu.com/item/%E7%81%B5%E6%95%8F%E7%94%B5%E6%B5%81%E8%A1%A8" TargetMode="External"/><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hyperlink" Target="https://baike.baidu.com/item/%E4%BA%A4%E6%B5%81%E7%94%B5%E5%8E%8B"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baike.baidu.com/item/%E6%B5%8B%E9%87%8F/398072"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hyperlink" Target="https://baike.baidu.com/item/%E7%94%B5%E8%B7%AF%E5%9B%BE/1705457" TargetMode="External"/><Relationship Id="rId4" Type="http://schemas.openxmlformats.org/officeDocument/2006/relationships/hyperlink" Target="https://baike.baidu.com/item/%E7%9B%B4%E6%B5%81%E7%94%B5%E8%B7%AF/116208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a16="http://schemas.microsoft.com/office/drawing/2014/main" xmlns=""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2797789" y="1812237"/>
            <a:ext cx="5724644" cy="1107996"/>
          </a:xfrm>
          <a:prstGeom prst="rect">
            <a:avLst/>
          </a:prstGeom>
          <a:noFill/>
        </p:spPr>
        <p:txBody>
          <a:bodyPr wrap="none" rtlCol="0">
            <a:spAutoFit/>
          </a:bodyPr>
          <a:lstStyle/>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电工基础知识</a:t>
            </a:r>
          </a:p>
        </p:txBody>
      </p:sp>
      <p:grpSp>
        <p:nvGrpSpPr>
          <p:cNvPr id="14" name="组合 13">
            <a:extLst>
              <a:ext uri="{FF2B5EF4-FFF2-40B4-BE49-F238E27FC236}">
                <a16:creationId xmlns:a16="http://schemas.microsoft.com/office/drawing/2014/main" xmlns="" id="{E47F37AD-6CE7-4E2E-9BD0-23FB79FAA011}"/>
              </a:ext>
            </a:extLst>
          </p:cNvPr>
          <p:cNvGrpSpPr/>
          <p:nvPr/>
        </p:nvGrpSpPr>
        <p:grpSpPr>
          <a:xfrm>
            <a:off x="4087515" y="3404368"/>
            <a:ext cx="3528310" cy="936104"/>
            <a:chOff x="4328610" y="4016474"/>
            <a:chExt cx="3528310" cy="936104"/>
          </a:xfrm>
        </p:grpSpPr>
        <p:sp>
          <p:nvSpPr>
            <p:cNvPr id="9" name="圆角矩形 9">
              <a:extLst>
                <a:ext uri="{FF2B5EF4-FFF2-40B4-BE49-F238E27FC236}">
                  <a16:creationId xmlns:a16="http://schemas.microsoft.com/office/drawing/2014/main" xmlns=""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a16="http://schemas.microsoft.com/office/drawing/2014/main" xmlns="" id="{04590644-A2D8-4E2D-8712-882A077CDE03}"/>
                </a:ext>
              </a:extLst>
            </p:cNvPr>
            <p:cNvSpPr/>
            <p:nvPr/>
          </p:nvSpPr>
          <p:spPr>
            <a:xfrm>
              <a:off x="4470195" y="4016474"/>
              <a:ext cx="3276600"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effectLst/>
                  <a:latin typeface="Calibri" panose="020F0502020204030204" pitchFamily="34" charset="0"/>
                  <a:ea typeface="宋体" panose="02010600030101010101" pitchFamily="2" charset="-122"/>
                  <a:cs typeface="Times New Roman" panose="02020603050405020304" pitchFamily="18" charset="0"/>
                </a:rPr>
                <a:t>常用电工仪表及其使用</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extLst>
      <p:ext uri="{BB962C8B-B14F-4D97-AF65-F5344CB8AC3E}">
        <p14:creationId xmlns:p14="http://schemas.microsoft.com/office/powerpoint/2010/main" val="2388698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a:extLst>
              <a:ext uri="{FF2B5EF4-FFF2-40B4-BE49-F238E27FC236}">
                <a16:creationId xmlns:a16="http://schemas.microsoft.com/office/drawing/2014/main" xmlns="" id="{EBFAB2AB-5291-4D9C-AED0-6C0D881045F9}"/>
              </a:ext>
            </a:extLst>
          </p:cNvPr>
          <p:cNvSpPr txBox="1"/>
          <p:nvPr/>
        </p:nvSpPr>
        <p:spPr>
          <a:xfrm>
            <a:off x="386218" y="746759"/>
            <a:ext cx="11320506" cy="1015663"/>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1.1 </a:t>
            </a:r>
            <a:r>
              <a:rPr lang="zh-CN" altLang="zh-CN" dirty="0"/>
              <a:t>电流表（安培表）</a:t>
            </a:r>
          </a:p>
          <a:p>
            <a:endParaRPr lang="zh-CN" altLang="en-US" dirty="0"/>
          </a:p>
        </p:txBody>
      </p:sp>
      <p:sp>
        <p:nvSpPr>
          <p:cNvPr id="27" name="文本框 26">
            <a:extLst>
              <a:ext uri="{FF2B5EF4-FFF2-40B4-BE49-F238E27FC236}">
                <a16:creationId xmlns:a16="http://schemas.microsoft.com/office/drawing/2014/main" xmlns="" id="{400445B7-FCBE-4F03-B02F-BC3138825D59}"/>
              </a:ext>
            </a:extLst>
          </p:cNvPr>
          <p:cNvSpPr txBox="1"/>
          <p:nvPr/>
        </p:nvSpPr>
        <p:spPr>
          <a:xfrm>
            <a:off x="849320" y="1464386"/>
            <a:ext cx="4975283" cy="4601260"/>
          </a:xfrm>
          <a:prstGeom prst="rect">
            <a:avLst/>
          </a:prstGeom>
          <a:noFill/>
        </p:spPr>
        <p:txBody>
          <a:bodyPr wrap="square" rtlCol="0">
            <a:spAutoFit/>
          </a:bodyPr>
          <a:lstStyle/>
          <a:p>
            <a:pPr indent="457200">
              <a:lnSpc>
                <a:spcPct val="150000"/>
              </a:lnSpc>
              <a:spcBef>
                <a:spcPts val="600"/>
              </a:spcBef>
              <a:spcAft>
                <a:spcPts val="600"/>
              </a:spcAft>
            </a:pPr>
            <a:r>
              <a:rPr lang="zh-CN" altLang="zh-CN" dirty="0">
                <a:latin typeface="+mn-ea"/>
              </a:rPr>
              <a:t>一般可直接测量微安或毫安数量级的电流，为测更大的电流，电流表应有并联电阻器（又称</a:t>
            </a:r>
            <a:r>
              <a:rPr lang="en-US" altLang="zh-CN" dirty="0" err="1">
                <a:latin typeface="+mn-ea"/>
                <a:hlinkClick r:id="rId3">
                  <a:extLst>
                    <a:ext uri="{A12FA001-AC4F-418D-AE19-62706E023703}">
                      <ahyp:hlinkClr xmlns:ahyp="http://schemas.microsoft.com/office/drawing/2018/hyperlinkcolor" xmlns="" val="tx"/>
                    </a:ext>
                  </a:extLst>
                </a:hlinkClick>
              </a:rPr>
              <a:t>分流器</a:t>
            </a:r>
            <a:r>
              <a:rPr lang="zh-CN" altLang="zh-CN" dirty="0">
                <a:latin typeface="+mn-ea"/>
              </a:rPr>
              <a:t>）。主要采用磁电系</a:t>
            </a:r>
            <a:r>
              <a:rPr lang="en-US" altLang="zh-CN" dirty="0" err="1">
                <a:latin typeface="+mn-ea"/>
                <a:hlinkClick r:id="rId4">
                  <a:extLst>
                    <a:ext uri="{A12FA001-AC4F-418D-AE19-62706E023703}">
                      <ahyp:hlinkClr xmlns:ahyp="http://schemas.microsoft.com/office/drawing/2018/hyperlinkcolor" xmlns="" val="tx"/>
                    </a:ext>
                  </a:extLst>
                </a:hlinkClick>
              </a:rPr>
              <a:t>电表</a:t>
            </a:r>
            <a:r>
              <a:rPr lang="zh-CN" altLang="zh-CN" dirty="0">
                <a:latin typeface="+mn-ea"/>
              </a:rPr>
              <a:t>的测量机构。分流器的</a:t>
            </a:r>
            <a:r>
              <a:rPr lang="en-US" altLang="zh-CN" dirty="0" err="1">
                <a:latin typeface="+mn-ea"/>
                <a:hlinkClick r:id="rId5">
                  <a:extLst>
                    <a:ext uri="{A12FA001-AC4F-418D-AE19-62706E023703}">
                      <ahyp:hlinkClr xmlns:ahyp="http://schemas.microsoft.com/office/drawing/2018/hyperlinkcolor" xmlns="" val="tx"/>
                    </a:ext>
                  </a:extLst>
                </a:hlinkClick>
              </a:rPr>
              <a:t>电阻</a:t>
            </a:r>
            <a:r>
              <a:rPr lang="zh-CN" altLang="zh-CN" dirty="0">
                <a:latin typeface="+mn-ea"/>
              </a:rPr>
              <a:t>值要使满量程电流通过时，电流表满偏转，即电流表指示达到最大。对于几安的电流，可在电流表内设置专用分流器。对于几安以上的电流，则采用外附分流器。大电流分流器的电阻值很小，为避免引线电阻和</a:t>
            </a:r>
            <a:r>
              <a:rPr lang="en-US" altLang="zh-CN" dirty="0" err="1">
                <a:latin typeface="+mn-ea"/>
                <a:hlinkClick r:id="rId6">
                  <a:extLst>
                    <a:ext uri="{A12FA001-AC4F-418D-AE19-62706E023703}">
                      <ahyp:hlinkClr xmlns:ahyp="http://schemas.microsoft.com/office/drawing/2018/hyperlinkcolor" xmlns="" val="tx"/>
                    </a:ext>
                  </a:extLst>
                </a:hlinkClick>
              </a:rPr>
              <a:t>接触电阻</a:t>
            </a:r>
            <a:r>
              <a:rPr lang="zh-CN" altLang="zh-CN" dirty="0">
                <a:latin typeface="+mn-ea"/>
              </a:rPr>
              <a:t>附加于分流器而引起</a:t>
            </a:r>
            <a:r>
              <a:rPr lang="en-US" altLang="zh-CN" dirty="0" err="1">
                <a:latin typeface="+mn-ea"/>
                <a:hlinkClick r:id="rId7">
                  <a:extLst>
                    <a:ext uri="{A12FA001-AC4F-418D-AE19-62706E023703}">
                      <ahyp:hlinkClr xmlns:ahyp="http://schemas.microsoft.com/office/drawing/2018/hyperlinkcolor" xmlns="" val="tx"/>
                    </a:ext>
                  </a:extLst>
                </a:hlinkClick>
              </a:rPr>
              <a:t>误差</a:t>
            </a:r>
            <a:r>
              <a:rPr lang="zh-CN" altLang="zh-CN" dirty="0">
                <a:latin typeface="+mn-ea"/>
              </a:rPr>
              <a:t>，分流器要制成四端形式，即有两个电流端，两个</a:t>
            </a:r>
            <a:r>
              <a:rPr lang="en-US" altLang="zh-CN" dirty="0" err="1">
                <a:latin typeface="+mn-ea"/>
                <a:hlinkClick r:id="rId8">
                  <a:extLst>
                    <a:ext uri="{A12FA001-AC4F-418D-AE19-62706E023703}">
                      <ahyp:hlinkClr xmlns:ahyp="http://schemas.microsoft.com/office/drawing/2018/hyperlinkcolor" xmlns="" val="tx"/>
                    </a:ext>
                  </a:extLst>
                </a:hlinkClick>
              </a:rPr>
              <a:t>电压</a:t>
            </a:r>
            <a:r>
              <a:rPr lang="zh-CN" altLang="zh-CN" dirty="0">
                <a:latin typeface="+mn-ea"/>
              </a:rPr>
              <a:t>端。</a:t>
            </a:r>
            <a:endParaRPr lang="zh-CN" altLang="en-US" dirty="0">
              <a:latin typeface="+mn-ea"/>
            </a:endParaRPr>
          </a:p>
          <a:p>
            <a:endParaRPr lang="zh-CN" altLang="en-US" dirty="0"/>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pic>
        <p:nvPicPr>
          <p:cNvPr id="15" name="图片 14">
            <a:extLst>
              <a:ext uri="{FF2B5EF4-FFF2-40B4-BE49-F238E27FC236}">
                <a16:creationId xmlns:a16="http://schemas.microsoft.com/office/drawing/2014/main" xmlns="" id="{4D355248-F614-4E91-B9CB-E43578B64C24}"/>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7534559" y="1647005"/>
            <a:ext cx="3528060" cy="3528060"/>
          </a:xfrm>
          <a:prstGeom prst="rect">
            <a:avLst/>
          </a:prstGeom>
          <a:noFill/>
          <a:ln>
            <a:noFill/>
          </a:ln>
        </p:spPr>
      </p:pic>
      <p:sp>
        <p:nvSpPr>
          <p:cNvPr id="16" name="文本框 27">
            <a:extLst>
              <a:ext uri="{FF2B5EF4-FFF2-40B4-BE49-F238E27FC236}">
                <a16:creationId xmlns:a16="http://schemas.microsoft.com/office/drawing/2014/main" xmlns="" id="{1FCAF6AC-22C3-4C67-A381-43D18D521D1B}"/>
              </a:ext>
            </a:extLst>
          </p:cNvPr>
          <p:cNvSpPr txBox="1"/>
          <p:nvPr/>
        </p:nvSpPr>
        <p:spPr>
          <a:xfrm>
            <a:off x="7864124" y="5439735"/>
            <a:ext cx="2868930"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电流表</a:t>
            </a:r>
          </a:p>
        </p:txBody>
      </p: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9760616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a:extLst>
              <a:ext uri="{FF2B5EF4-FFF2-40B4-BE49-F238E27FC236}">
                <a16:creationId xmlns:a16="http://schemas.microsoft.com/office/drawing/2014/main" xmlns="" id="{EBFAB2AB-5291-4D9C-AED0-6C0D881045F9}"/>
              </a:ext>
            </a:extLst>
          </p:cNvPr>
          <p:cNvSpPr txBox="1"/>
          <p:nvPr/>
        </p:nvSpPr>
        <p:spPr>
          <a:xfrm>
            <a:off x="659585" y="746760"/>
            <a:ext cx="10972972" cy="2733056"/>
          </a:xfrm>
          <a:prstGeom prst="rect">
            <a:avLst/>
          </a:prstGeom>
          <a:noFill/>
        </p:spPr>
        <p:txBody>
          <a:bodyPr wrap="square" rtlCol="0">
            <a:spAutoFit/>
          </a:bodyPr>
          <a:lstStyle/>
          <a:p>
            <a:pPr indent="532800" algn="just">
              <a:lnSpc>
                <a:spcPct val="150000"/>
              </a:lnSpc>
            </a:pPr>
            <a:r>
              <a:rPr lang="zh-CN" altLang="zh-CN" sz="2000" b="1" dirty="0" smtClean="0">
                <a:solidFill>
                  <a:schemeClr val="accent2">
                    <a:lumMod val="50000"/>
                  </a:schemeClr>
                </a:solidFill>
                <a:latin typeface="微软雅黑" pitchFamily="34" charset="-122"/>
                <a:ea typeface="微软雅黑" pitchFamily="34" charset="-122"/>
              </a:rPr>
              <a:t>电流表</a:t>
            </a:r>
            <a:r>
              <a:rPr lang="zh-CN" altLang="zh-CN" sz="2000" b="1" dirty="0">
                <a:solidFill>
                  <a:schemeClr val="accent2">
                    <a:lumMod val="50000"/>
                  </a:schemeClr>
                </a:solidFill>
                <a:latin typeface="微软雅黑" pitchFamily="34" charset="-122"/>
                <a:ea typeface="微软雅黑" pitchFamily="34" charset="-122"/>
              </a:rPr>
              <a:t>分类</a:t>
            </a:r>
          </a:p>
          <a:p>
            <a:pPr indent="457200">
              <a:lnSpc>
                <a:spcPct val="130000"/>
              </a:lnSpc>
              <a:spcBef>
                <a:spcPts val="600"/>
              </a:spcBef>
              <a:spcAft>
                <a:spcPts val="600"/>
              </a:spcAft>
            </a:pPr>
            <a:r>
              <a:rPr lang="en-US" altLang="zh-CN" b="1" dirty="0"/>
              <a:t> </a:t>
            </a:r>
            <a:r>
              <a:rPr lang="zh-CN" altLang="zh-CN" b="1" dirty="0" smtClean="0"/>
              <a:t>直流</a:t>
            </a:r>
            <a:r>
              <a:rPr lang="zh-CN" altLang="zh-CN" b="1" dirty="0"/>
              <a:t>电流表</a:t>
            </a:r>
            <a:endParaRPr lang="zh-CN" altLang="zh-CN" dirty="0"/>
          </a:p>
          <a:p>
            <a:pPr indent="457200">
              <a:lnSpc>
                <a:spcPct val="130000"/>
              </a:lnSpc>
              <a:spcBef>
                <a:spcPts val="600"/>
              </a:spcBef>
              <a:spcAft>
                <a:spcPts val="600"/>
              </a:spcAft>
            </a:pPr>
            <a:r>
              <a:rPr lang="zh-CN" altLang="zh-CN" dirty="0"/>
              <a:t>直流电流表是指用来测量直流电路中电流强度的仪表。在需要测量较大电流时，可在两输入端并联上一定阻值的低电阻，以扩大量程。它的刻度零点一般是放在刻度盘的最左端。</a:t>
            </a:r>
          </a:p>
          <a:p>
            <a:pPr indent="457200">
              <a:lnSpc>
                <a:spcPct val="130000"/>
              </a:lnSpc>
              <a:spcBef>
                <a:spcPts val="600"/>
              </a:spcBef>
              <a:spcAft>
                <a:spcPts val="600"/>
              </a:spcAft>
            </a:pPr>
            <a:r>
              <a:rPr lang="zh-CN" altLang="zh-CN" dirty="0"/>
              <a:t>直流电流表按量程可分为安培表、毫安表、微安表，分别以符号</a:t>
            </a:r>
            <a:r>
              <a:rPr lang="en-US" altLang="zh-CN" dirty="0"/>
              <a:t>A</a:t>
            </a:r>
            <a:r>
              <a:rPr lang="zh-CN" altLang="zh-CN" dirty="0"/>
              <a:t>、</a:t>
            </a:r>
            <a:r>
              <a:rPr lang="en-US" altLang="zh-CN" dirty="0"/>
              <a:t>mA</a:t>
            </a:r>
            <a:r>
              <a:rPr lang="zh-CN" altLang="zh-CN" dirty="0"/>
              <a:t>和</a:t>
            </a:r>
            <a:r>
              <a:rPr lang="en-US" altLang="zh-CN" dirty="0" err="1"/>
              <a:t>uA</a:t>
            </a:r>
            <a:r>
              <a:rPr lang="zh-CN" altLang="zh-CN" dirty="0"/>
              <a:t>表示，如图</a:t>
            </a:r>
            <a:r>
              <a:rPr lang="en-US" altLang="zh-CN" dirty="0"/>
              <a:t>2-3-2</a:t>
            </a:r>
            <a:r>
              <a:rPr lang="zh-CN" altLang="zh-CN" dirty="0"/>
              <a:t>所示。</a:t>
            </a:r>
          </a:p>
          <a:p>
            <a:endParaRPr lang="zh-CN"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054" y="3246998"/>
            <a:ext cx="4249232" cy="2687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4434413" y="6059326"/>
            <a:ext cx="2262158" cy="369332"/>
          </a:xfrm>
          <a:prstGeom prst="rect">
            <a:avLst/>
          </a:prstGeom>
          <a:noFill/>
        </p:spPr>
        <p:txBody>
          <a:bodyPr wrap="none" rtlCol="0">
            <a:spAutoFit/>
          </a:bodyPr>
          <a:lstStyle/>
          <a:p>
            <a:r>
              <a:rPr lang="zh-CN" altLang="zh-CN" dirty="0"/>
              <a:t>图</a:t>
            </a:r>
            <a:r>
              <a:rPr lang="en-US" altLang="zh-CN" dirty="0"/>
              <a:t>2-3-2 </a:t>
            </a:r>
            <a:r>
              <a:rPr lang="zh-CN" altLang="zh-CN" dirty="0"/>
              <a:t>直流</a:t>
            </a:r>
            <a:r>
              <a:rPr lang="zh-CN" altLang="zh-CN" dirty="0" smtClean="0"/>
              <a:t>电流表</a:t>
            </a:r>
            <a:endParaRPr lang="zh-CN" altLang="zh-CN" dirty="0"/>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15"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6"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8"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0"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1"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700408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a:extLst>
              <a:ext uri="{FF2B5EF4-FFF2-40B4-BE49-F238E27FC236}">
                <a16:creationId xmlns:a16="http://schemas.microsoft.com/office/drawing/2014/main" xmlns="" id="{EBFAB2AB-5291-4D9C-AED0-6C0D881045F9}"/>
              </a:ext>
            </a:extLst>
          </p:cNvPr>
          <p:cNvSpPr txBox="1"/>
          <p:nvPr/>
        </p:nvSpPr>
        <p:spPr>
          <a:xfrm>
            <a:off x="490493" y="777606"/>
            <a:ext cx="11472907" cy="5515356"/>
          </a:xfrm>
          <a:prstGeom prst="rect">
            <a:avLst/>
          </a:prstGeom>
          <a:noFill/>
        </p:spPr>
        <p:txBody>
          <a:bodyPr wrap="square" rtlCol="0">
            <a:spAutoFit/>
          </a:bodyPr>
          <a:lstStyle/>
          <a:p>
            <a:pPr indent="532800" algn="just">
              <a:lnSpc>
                <a:spcPct val="150000"/>
              </a:lnSpc>
            </a:pPr>
            <a:r>
              <a:rPr lang="zh-CN" altLang="zh-CN" sz="2000" b="1" dirty="0" smtClean="0">
                <a:solidFill>
                  <a:schemeClr val="accent2">
                    <a:lumMod val="50000"/>
                  </a:schemeClr>
                </a:solidFill>
                <a:latin typeface="微软雅黑" pitchFamily="34" charset="-122"/>
                <a:ea typeface="微软雅黑" pitchFamily="34" charset="-122"/>
              </a:rPr>
              <a:t>电流表</a:t>
            </a:r>
            <a:r>
              <a:rPr lang="zh-CN" altLang="zh-CN" sz="2000" b="1" dirty="0">
                <a:solidFill>
                  <a:schemeClr val="accent2">
                    <a:lumMod val="50000"/>
                  </a:schemeClr>
                </a:solidFill>
                <a:latin typeface="微软雅黑" pitchFamily="34" charset="-122"/>
                <a:ea typeface="微软雅黑" pitchFamily="34" charset="-122"/>
              </a:rPr>
              <a:t>分类</a:t>
            </a:r>
          </a:p>
          <a:p>
            <a:pPr indent="457200">
              <a:lnSpc>
                <a:spcPct val="130000"/>
              </a:lnSpc>
              <a:spcBef>
                <a:spcPts val="600"/>
              </a:spcBef>
              <a:spcAft>
                <a:spcPts val="600"/>
              </a:spcAft>
            </a:pPr>
            <a:r>
              <a:rPr lang="zh-CN" altLang="zh-CN" dirty="0" smtClean="0"/>
              <a:t>直流</a:t>
            </a:r>
            <a:r>
              <a:rPr lang="zh-CN" altLang="zh-CN" dirty="0"/>
              <a:t>电流表的主要参数</a:t>
            </a:r>
          </a:p>
          <a:p>
            <a:pPr indent="457200">
              <a:lnSpc>
                <a:spcPct val="130000"/>
              </a:lnSpc>
              <a:spcBef>
                <a:spcPts val="600"/>
              </a:spcBef>
              <a:spcAft>
                <a:spcPts val="600"/>
              </a:spcAft>
            </a:pPr>
            <a:r>
              <a:rPr lang="zh-CN" altLang="zh-CN" dirty="0"/>
              <a:t>（</a:t>
            </a:r>
            <a:r>
              <a:rPr lang="en-US" altLang="zh-CN" dirty="0"/>
              <a:t>1</a:t>
            </a:r>
            <a:r>
              <a:rPr lang="zh-CN" altLang="zh-CN" dirty="0"/>
              <a:t>）量程：即满刻度时的电流值，以</a:t>
            </a:r>
            <a:r>
              <a:rPr lang="en-US" altLang="zh-CN" dirty="0" err="1"/>
              <a:t>Im</a:t>
            </a:r>
            <a:r>
              <a:rPr lang="zh-CN" altLang="zh-CN" dirty="0"/>
              <a:t>表示，实验室常用的直流电流表有时有几个量程可供选择，相应地有两个以上的接线柱，一个是公用端，另外几个接线柱上标有对应的量程：</a:t>
            </a:r>
          </a:p>
          <a:p>
            <a:pPr indent="457200">
              <a:lnSpc>
                <a:spcPct val="130000"/>
              </a:lnSpc>
              <a:spcBef>
                <a:spcPts val="600"/>
              </a:spcBef>
              <a:spcAft>
                <a:spcPts val="600"/>
              </a:spcAft>
            </a:pPr>
            <a:r>
              <a:rPr lang="zh-CN" altLang="zh-CN" dirty="0"/>
              <a:t>（</a:t>
            </a:r>
            <a:r>
              <a:rPr lang="en-US" altLang="zh-CN" dirty="0"/>
              <a:t>2</a:t>
            </a:r>
            <a:r>
              <a:rPr lang="zh-CN" altLang="zh-CN" dirty="0"/>
              <a:t>）内阻：电流表的内阻非常小，用以减小测量时电流表上的压降。</a:t>
            </a:r>
          </a:p>
          <a:p>
            <a:pPr indent="457200">
              <a:lnSpc>
                <a:spcPct val="130000"/>
              </a:lnSpc>
              <a:spcBef>
                <a:spcPts val="600"/>
              </a:spcBef>
              <a:spcAft>
                <a:spcPts val="600"/>
              </a:spcAft>
            </a:pPr>
            <a:r>
              <a:rPr lang="zh-CN" altLang="zh-CN" dirty="0"/>
              <a:t>（</a:t>
            </a:r>
            <a:r>
              <a:rPr lang="en-US" altLang="zh-CN" dirty="0"/>
              <a:t>3</a:t>
            </a:r>
            <a:r>
              <a:rPr lang="zh-CN" altLang="zh-CN" dirty="0"/>
              <a:t>）精度等级：按国家标准规定，电流表一般分为</a:t>
            </a:r>
            <a:r>
              <a:rPr lang="en-US" altLang="zh-CN" dirty="0"/>
              <a:t>7</a:t>
            </a:r>
            <a:r>
              <a:rPr lang="zh-CN" altLang="zh-CN" dirty="0"/>
              <a:t>个准确度等级，不同准确度等级的电流表测量</a:t>
            </a:r>
            <a:r>
              <a:rPr lang="zh-CN" altLang="zh-CN" dirty="0"/>
              <a:t>结果具有不同的精度</a:t>
            </a:r>
            <a:r>
              <a:rPr lang="zh-CN" altLang="zh-CN" dirty="0"/>
              <a:t>。</a:t>
            </a:r>
            <a:endParaRPr lang="zh-CN" altLang="zh-CN" dirty="0"/>
          </a:p>
          <a:p>
            <a:pPr indent="457200">
              <a:lnSpc>
                <a:spcPct val="130000"/>
              </a:lnSpc>
              <a:spcBef>
                <a:spcPts val="600"/>
              </a:spcBef>
              <a:spcAft>
                <a:spcPts val="600"/>
              </a:spcAft>
            </a:pPr>
            <a:r>
              <a:rPr lang="zh-CN" altLang="zh-CN" dirty="0"/>
              <a:t>在选择和使用直流电流表时应注意以下几点</a:t>
            </a:r>
            <a:r>
              <a:rPr lang="zh-CN" altLang="zh-CN" dirty="0"/>
              <a:t>。</a:t>
            </a:r>
            <a:endParaRPr lang="zh-CN" altLang="zh-CN" dirty="0"/>
          </a:p>
          <a:p>
            <a:pPr indent="457200">
              <a:lnSpc>
                <a:spcPct val="130000"/>
              </a:lnSpc>
              <a:spcBef>
                <a:spcPts val="600"/>
              </a:spcBef>
              <a:spcAft>
                <a:spcPts val="600"/>
              </a:spcAft>
            </a:pPr>
            <a:r>
              <a:rPr lang="zh-CN" altLang="zh-CN" dirty="0"/>
              <a:t>①类型的选择。在直流电流的测量中主要用磁电系测量机构的仪表。</a:t>
            </a:r>
          </a:p>
          <a:p>
            <a:pPr indent="457200">
              <a:lnSpc>
                <a:spcPct val="130000"/>
              </a:lnSpc>
              <a:spcBef>
                <a:spcPts val="600"/>
              </a:spcBef>
              <a:spcAft>
                <a:spcPts val="600"/>
              </a:spcAft>
            </a:pPr>
            <a:r>
              <a:rPr lang="zh-CN" altLang="zh-CN" dirty="0"/>
              <a:t>②准确度的选择。仪表的准确度不能选得过高，要从测量要求的实际出发。通常</a:t>
            </a:r>
            <a:r>
              <a:rPr lang="en-US" altLang="zh-CN" dirty="0"/>
              <a:t>0.1</a:t>
            </a:r>
            <a:r>
              <a:rPr lang="zh-CN" altLang="zh-CN" dirty="0"/>
              <a:t>级和</a:t>
            </a:r>
            <a:r>
              <a:rPr lang="en-US" altLang="zh-CN" dirty="0"/>
              <a:t>0.2</a:t>
            </a:r>
            <a:r>
              <a:rPr lang="zh-CN" altLang="zh-CN" dirty="0"/>
              <a:t>级仪表作为标准表选用；</a:t>
            </a:r>
            <a:r>
              <a:rPr lang="en-US" altLang="zh-CN" dirty="0"/>
              <a:t>0.2</a:t>
            </a:r>
            <a:r>
              <a:rPr lang="zh-CN" altLang="zh-CN" dirty="0"/>
              <a:t>级仪表作为计量仪表选用；</a:t>
            </a:r>
            <a:r>
              <a:rPr lang="en-US" altLang="zh-CN" dirty="0"/>
              <a:t>0.5</a:t>
            </a:r>
            <a:r>
              <a:rPr lang="zh-CN" altLang="zh-CN" dirty="0"/>
              <a:t>级和</a:t>
            </a:r>
            <a:r>
              <a:rPr lang="en-US" altLang="zh-CN" dirty="0"/>
              <a:t>1.0</a:t>
            </a:r>
            <a:r>
              <a:rPr lang="zh-CN" altLang="zh-CN" dirty="0"/>
              <a:t>级仪表作为实验室测量选用；</a:t>
            </a:r>
            <a:r>
              <a:rPr lang="en-US" altLang="zh-CN" dirty="0"/>
              <a:t>1.5</a:t>
            </a:r>
            <a:r>
              <a:rPr lang="zh-CN" altLang="zh-CN" dirty="0"/>
              <a:t>级以下的仪表一般作为工程测量选用</a:t>
            </a:r>
            <a:r>
              <a:rPr lang="zh-CN" altLang="zh-CN" dirty="0" smtClean="0"/>
              <a:t>。</a:t>
            </a:r>
            <a:endParaRPr lang="zh-CN" altLang="zh-CN" dirty="0"/>
          </a:p>
        </p:txBody>
      </p:sp>
      <p:sp>
        <p:nvSpPr>
          <p:cNvPr id="12"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1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6"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5758206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TextBox 1"/>
          <p:cNvSpPr txBox="1"/>
          <p:nvPr/>
        </p:nvSpPr>
        <p:spPr>
          <a:xfrm>
            <a:off x="753199" y="899202"/>
            <a:ext cx="10942089" cy="5155257"/>
          </a:xfrm>
          <a:prstGeom prst="rect">
            <a:avLst/>
          </a:prstGeom>
          <a:noFill/>
        </p:spPr>
        <p:txBody>
          <a:bodyPr wrap="square" rtlCol="0">
            <a:spAutoFit/>
          </a:bodyPr>
          <a:lstStyle/>
          <a:p>
            <a:pPr indent="532800" algn="just">
              <a:lnSpc>
                <a:spcPct val="150000"/>
              </a:lnSpc>
            </a:pPr>
            <a:r>
              <a:rPr lang="zh-CN" altLang="zh-CN" b="1" dirty="0" smtClean="0"/>
              <a:t>直流</a:t>
            </a:r>
            <a:r>
              <a:rPr lang="zh-CN" altLang="zh-CN" b="1" dirty="0"/>
              <a:t>电流表</a:t>
            </a:r>
            <a:endParaRPr lang="zh-CN" altLang="zh-CN" dirty="0"/>
          </a:p>
          <a:p>
            <a:pPr indent="457200">
              <a:lnSpc>
                <a:spcPct val="130000"/>
              </a:lnSpc>
              <a:spcBef>
                <a:spcPts val="600"/>
              </a:spcBef>
              <a:spcAft>
                <a:spcPts val="600"/>
              </a:spcAft>
            </a:pPr>
            <a:r>
              <a:rPr lang="zh-CN" altLang="zh-CN" dirty="0" smtClean="0">
                <a:latin typeface="+mn-ea"/>
              </a:rPr>
              <a:t>③</a:t>
            </a:r>
            <a:r>
              <a:rPr lang="zh-CN" altLang="zh-CN" dirty="0">
                <a:latin typeface="+mn-ea"/>
              </a:rPr>
              <a:t>量程的选择。正确估计被测量的数值范围，合理地选择</a:t>
            </a:r>
            <a:r>
              <a:rPr lang="en-US" altLang="zh-CN" dirty="0" err="1">
                <a:latin typeface="+mn-ea"/>
                <a:hlinkClick r:id="rId3"/>
              </a:rPr>
              <a:t>量程</a:t>
            </a:r>
            <a:r>
              <a:rPr lang="zh-CN" altLang="zh-CN" dirty="0">
                <a:latin typeface="+mn-ea"/>
              </a:rPr>
              <a:t>，一般使仪表对被测量的指示大于仪表最大量程的</a:t>
            </a:r>
            <a:r>
              <a:rPr lang="en-US" altLang="zh-CN" dirty="0">
                <a:latin typeface="+mn-ea"/>
              </a:rPr>
              <a:t>2/3</a:t>
            </a:r>
            <a:r>
              <a:rPr lang="zh-CN" altLang="zh-CN" dirty="0">
                <a:latin typeface="+mn-ea"/>
              </a:rPr>
              <a:t>，而又不能超过其最大量程。</a:t>
            </a:r>
          </a:p>
          <a:p>
            <a:pPr indent="457200">
              <a:lnSpc>
                <a:spcPct val="130000"/>
              </a:lnSpc>
              <a:spcBef>
                <a:spcPts val="600"/>
              </a:spcBef>
              <a:spcAft>
                <a:spcPts val="600"/>
              </a:spcAft>
            </a:pPr>
            <a:r>
              <a:rPr lang="zh-CN" altLang="zh-CN" dirty="0">
                <a:latin typeface="+mn-ea"/>
              </a:rPr>
              <a:t>④内阻的选择。仪表内阻反映仪表本身功率的损耗；为了减小测量误差，测量电流时，应选用</a:t>
            </a:r>
            <a:r>
              <a:rPr lang="en-US" altLang="zh-CN" dirty="0" err="1">
                <a:latin typeface="+mn-ea"/>
                <a:hlinkClick r:id="rId4"/>
              </a:rPr>
              <a:t>内阻</a:t>
            </a:r>
            <a:r>
              <a:rPr lang="zh-CN" altLang="zh-CN" dirty="0">
                <a:latin typeface="+mn-ea"/>
              </a:rPr>
              <a:t>尽可能小的电流表。</a:t>
            </a:r>
          </a:p>
          <a:p>
            <a:pPr indent="457200">
              <a:lnSpc>
                <a:spcPct val="130000"/>
              </a:lnSpc>
              <a:spcBef>
                <a:spcPts val="600"/>
              </a:spcBef>
              <a:spcAft>
                <a:spcPts val="600"/>
              </a:spcAft>
            </a:pPr>
            <a:r>
              <a:rPr lang="zh-CN" altLang="zh-CN" dirty="0">
                <a:latin typeface="+mn-ea"/>
              </a:rPr>
              <a:t>⑤正确接线。测量电流时，电流表应与被测电路串联；测量直流电流时，必须注意仪表的极性，应使仪表的极性与被测量的极性一致。</a:t>
            </a:r>
          </a:p>
          <a:p>
            <a:pPr indent="457200">
              <a:lnSpc>
                <a:spcPct val="130000"/>
              </a:lnSpc>
              <a:spcBef>
                <a:spcPts val="600"/>
              </a:spcBef>
              <a:spcAft>
                <a:spcPts val="600"/>
              </a:spcAft>
            </a:pPr>
            <a:r>
              <a:rPr lang="zh-CN" altLang="zh-CN" dirty="0">
                <a:latin typeface="+mn-ea"/>
              </a:rPr>
              <a:t>⑥量程的扩大。当电路中的被测量超过仪表的量程时，可采用外附分流器或分压器，但应注意其准确度等级应与仪表的准确度等级相符。</a:t>
            </a:r>
          </a:p>
          <a:p>
            <a:pPr indent="457200">
              <a:lnSpc>
                <a:spcPct val="130000"/>
              </a:lnSpc>
              <a:spcBef>
                <a:spcPts val="600"/>
              </a:spcBef>
              <a:spcAft>
                <a:spcPts val="600"/>
              </a:spcAft>
            </a:pPr>
            <a:r>
              <a:rPr lang="zh-CN" altLang="zh-CN" dirty="0">
                <a:latin typeface="+mn-ea"/>
              </a:rPr>
              <a:t>另外，还应注意仪表的使用环境要符合要求，要远离外磁场。使用前应使指针处于零位，读数时应使视线与标度尺平面垂直等。</a:t>
            </a:r>
          </a:p>
          <a:p>
            <a:endParaRPr lang="zh-CN" altLang="en-US" dirty="0">
              <a:latin typeface="+mn-ea"/>
            </a:endParaRPr>
          </a:p>
        </p:txBody>
      </p:sp>
      <p:sp>
        <p:nvSpPr>
          <p:cNvPr id="12"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1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4"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6"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185677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a:extLst>
              <a:ext uri="{FF2B5EF4-FFF2-40B4-BE49-F238E27FC236}">
                <a16:creationId xmlns:a16="http://schemas.microsoft.com/office/drawing/2014/main" xmlns="" id="{EBFAB2AB-5291-4D9C-AED0-6C0D881045F9}"/>
              </a:ext>
            </a:extLst>
          </p:cNvPr>
          <p:cNvSpPr txBox="1"/>
          <p:nvPr/>
        </p:nvSpPr>
        <p:spPr>
          <a:xfrm>
            <a:off x="645810" y="746759"/>
            <a:ext cx="4967199" cy="2154436"/>
          </a:xfrm>
          <a:prstGeom prst="rect">
            <a:avLst/>
          </a:prstGeom>
          <a:noFill/>
        </p:spPr>
        <p:txBody>
          <a:bodyPr wrap="square" rtlCol="0">
            <a:spAutoFit/>
          </a:bodyPr>
          <a:lstStyle/>
          <a:p>
            <a:pPr indent="532800" algn="just">
              <a:lnSpc>
                <a:spcPct val="150000"/>
              </a:lnSpc>
            </a:pPr>
            <a:r>
              <a:rPr lang="zh-CN" altLang="zh-CN" sz="2000" b="1" dirty="0" smtClean="0">
                <a:solidFill>
                  <a:schemeClr val="accent2">
                    <a:lumMod val="50000"/>
                  </a:schemeClr>
                </a:solidFill>
                <a:latin typeface="微软雅黑" pitchFamily="34" charset="-122"/>
                <a:ea typeface="微软雅黑" pitchFamily="34" charset="-122"/>
              </a:rPr>
              <a:t>电流表</a:t>
            </a:r>
            <a:r>
              <a:rPr lang="zh-CN" altLang="zh-CN" sz="2000" b="1" dirty="0">
                <a:solidFill>
                  <a:schemeClr val="accent2">
                    <a:lumMod val="50000"/>
                  </a:schemeClr>
                </a:solidFill>
                <a:latin typeface="微软雅黑" pitchFamily="34" charset="-122"/>
                <a:ea typeface="微软雅黑" pitchFamily="34" charset="-122"/>
              </a:rPr>
              <a:t>分类</a:t>
            </a:r>
          </a:p>
          <a:p>
            <a:r>
              <a:rPr lang="en-US" altLang="zh-CN" b="1" dirty="0"/>
              <a:t> </a:t>
            </a:r>
            <a:r>
              <a:rPr lang="en-US" altLang="zh-CN" b="1" dirty="0" smtClean="0"/>
              <a:t>    </a:t>
            </a:r>
            <a:r>
              <a:rPr lang="zh-CN" altLang="zh-CN" b="1" dirty="0" smtClean="0"/>
              <a:t>交流</a:t>
            </a:r>
            <a:r>
              <a:rPr lang="zh-CN" altLang="zh-CN" b="1" dirty="0"/>
              <a:t>电流表</a:t>
            </a:r>
            <a:endParaRPr lang="zh-CN" altLang="zh-CN" dirty="0"/>
          </a:p>
          <a:p>
            <a:pPr indent="457200">
              <a:lnSpc>
                <a:spcPct val="150000"/>
              </a:lnSpc>
              <a:spcBef>
                <a:spcPts val="600"/>
              </a:spcBef>
              <a:spcAft>
                <a:spcPts val="600"/>
              </a:spcAft>
            </a:pPr>
            <a:r>
              <a:rPr lang="zh-CN" altLang="zh-CN" dirty="0"/>
              <a:t>交流电流表是嵌入安装船舶或其他场合电力设备装置上，测量额定工作频率为</a:t>
            </a:r>
            <a:r>
              <a:rPr lang="en-US" altLang="zh-CN" dirty="0"/>
              <a:t>50Hz</a:t>
            </a:r>
            <a:r>
              <a:rPr lang="zh-CN" altLang="zh-CN" dirty="0"/>
              <a:t>、</a:t>
            </a:r>
            <a:r>
              <a:rPr lang="en-US" altLang="zh-CN" dirty="0"/>
              <a:t>60Hz</a:t>
            </a:r>
            <a:r>
              <a:rPr lang="zh-CN" altLang="zh-CN" dirty="0"/>
              <a:t>的</a:t>
            </a:r>
            <a:r>
              <a:rPr lang="en-US" altLang="zh-CN" dirty="0" err="1">
                <a:hlinkClick r:id="rId3"/>
              </a:rPr>
              <a:t>交流电压</a:t>
            </a:r>
            <a:r>
              <a:rPr lang="zh-CN" altLang="zh-CN" dirty="0"/>
              <a:t>，如图</a:t>
            </a:r>
            <a:r>
              <a:rPr lang="en-US" altLang="zh-CN" dirty="0"/>
              <a:t>2-3-3</a:t>
            </a:r>
            <a:r>
              <a:rPr lang="zh-CN" altLang="zh-CN" dirty="0"/>
              <a:t>所示</a:t>
            </a:r>
            <a:r>
              <a:rPr lang="zh-CN" altLang="zh-CN" dirty="0" smtClean="0"/>
              <a:t>。</a:t>
            </a:r>
            <a:endParaRPr lang="zh-CN" altLang="zh-CN" dirty="0"/>
          </a:p>
        </p:txBody>
      </p:sp>
      <p:pic>
        <p:nvPicPr>
          <p:cNvPr id="12" name="图片 11" descr="C:\Users\407_5\AppData\Roaming\Tencent\Users\532440458\QQ\WinTemp\RichOle\V@`@[H)ROAHPY~NVLC(WPB2.png"/>
          <p:cNvPicPr/>
          <p:nvPr/>
        </p:nvPicPr>
        <p:blipFill>
          <a:blip r:embed="rId4">
            <a:extLst>
              <a:ext uri="{28A0092B-C50C-407E-A947-70E740481C1C}">
                <a14:useLocalDpi xmlns:a14="http://schemas.microsoft.com/office/drawing/2010/main" val="0"/>
              </a:ext>
            </a:extLst>
          </a:blip>
          <a:srcRect/>
          <a:stretch>
            <a:fillRect/>
          </a:stretch>
        </p:blipFill>
        <p:spPr bwMode="auto">
          <a:xfrm>
            <a:off x="1339191" y="3227899"/>
            <a:ext cx="3208655" cy="2523490"/>
          </a:xfrm>
          <a:prstGeom prst="rect">
            <a:avLst/>
          </a:prstGeom>
          <a:noFill/>
          <a:ln>
            <a:noFill/>
          </a:ln>
        </p:spPr>
      </p:pic>
      <p:sp>
        <p:nvSpPr>
          <p:cNvPr id="13" name="TextBox 12"/>
          <p:cNvSpPr txBox="1"/>
          <p:nvPr/>
        </p:nvSpPr>
        <p:spPr>
          <a:xfrm>
            <a:off x="6271611" y="1839366"/>
            <a:ext cx="4968388" cy="3970318"/>
          </a:xfrm>
          <a:prstGeom prst="rect">
            <a:avLst/>
          </a:prstGeom>
          <a:noFill/>
        </p:spPr>
        <p:txBody>
          <a:bodyPr wrap="square" rtlCol="0">
            <a:spAutoFit/>
          </a:bodyPr>
          <a:lstStyle/>
          <a:p>
            <a:pPr indent="457200">
              <a:lnSpc>
                <a:spcPct val="200000"/>
              </a:lnSpc>
              <a:spcBef>
                <a:spcPts val="600"/>
              </a:spcBef>
              <a:spcAft>
                <a:spcPts val="600"/>
              </a:spcAft>
            </a:pPr>
            <a:r>
              <a:rPr lang="en-US" altLang="zh-CN" dirty="0" err="1" smtClean="0">
                <a:hlinkClick r:id="rId5"/>
              </a:rPr>
              <a:t>直流电流表</a:t>
            </a:r>
            <a:r>
              <a:rPr lang="zh-CN" altLang="zh-CN" dirty="0"/>
              <a:t>和交流电流表区别很大，不能交换测量，而且也没有办法交换测量，对大电流电流表来说，直流电流表实际上仅仅是一个</a:t>
            </a:r>
            <a:r>
              <a:rPr lang="en-US" altLang="zh-CN" dirty="0"/>
              <a:t>75</a:t>
            </a:r>
            <a:r>
              <a:rPr lang="zh-CN" altLang="zh-CN" dirty="0"/>
              <a:t>毫伏的直流电压表（测量的是分流器上的毫伏电压），而交流电流表的内阻很小（测量的是</a:t>
            </a:r>
            <a:r>
              <a:rPr lang="en-US" altLang="zh-CN" dirty="0" err="1">
                <a:hlinkClick r:id="rId6"/>
              </a:rPr>
              <a:t>互感器</a:t>
            </a:r>
            <a:r>
              <a:rPr lang="zh-CN" altLang="zh-CN" dirty="0"/>
              <a:t>次级的短路的电流），对电路来说是短路的，电流可以允许交流</a:t>
            </a:r>
            <a:r>
              <a:rPr lang="en-US" altLang="zh-CN" dirty="0"/>
              <a:t>5</a:t>
            </a:r>
            <a:r>
              <a:rPr lang="zh-CN" altLang="zh-CN" dirty="0"/>
              <a:t>安培流过。</a:t>
            </a:r>
          </a:p>
        </p:txBody>
      </p:sp>
      <p:sp>
        <p:nvSpPr>
          <p:cNvPr id="14" name="TextBox 13"/>
          <p:cNvSpPr txBox="1"/>
          <p:nvPr/>
        </p:nvSpPr>
        <p:spPr>
          <a:xfrm>
            <a:off x="1725270" y="5880295"/>
            <a:ext cx="2436495" cy="646331"/>
          </a:xfrm>
          <a:prstGeom prst="rect">
            <a:avLst/>
          </a:prstGeom>
          <a:noFill/>
        </p:spPr>
        <p:txBody>
          <a:bodyPr wrap="square" rtlCol="0">
            <a:spAutoFit/>
          </a:bodyPr>
          <a:lstStyle/>
          <a:p>
            <a:r>
              <a:rPr lang="zh-CN" altLang="zh-CN" dirty="0"/>
              <a:t>图</a:t>
            </a:r>
            <a:r>
              <a:rPr lang="en-US" altLang="zh-CN" dirty="0"/>
              <a:t>2-3-3 </a:t>
            </a:r>
            <a:r>
              <a:rPr lang="zh-CN" altLang="zh-CN" dirty="0"/>
              <a:t>交流电流表</a:t>
            </a:r>
          </a:p>
          <a:p>
            <a:endParaRPr lang="zh-CN" altLang="en-US" dirty="0"/>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16"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7"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8"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5873112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a:extLst>
              <a:ext uri="{FF2B5EF4-FFF2-40B4-BE49-F238E27FC236}">
                <a16:creationId xmlns:a16="http://schemas.microsoft.com/office/drawing/2014/main" xmlns="" id="{FA91098A-39B8-4A5A-A50C-730693960907}"/>
              </a:ext>
            </a:extLst>
          </p:cNvPr>
          <p:cNvSpPr txBox="1"/>
          <p:nvPr/>
        </p:nvSpPr>
        <p:spPr>
          <a:xfrm>
            <a:off x="490494" y="1212173"/>
            <a:ext cx="4623172" cy="1481624"/>
          </a:xfrm>
          <a:prstGeom prst="rect">
            <a:avLst/>
          </a:prstGeom>
          <a:noFill/>
        </p:spPr>
        <p:txBody>
          <a:bodyPr wrap="square" rtlCol="0">
            <a:spAutoFit/>
          </a:bodyPr>
          <a:lstStyle>
            <a:defPPr>
              <a:defRPr lang="zh-CN"/>
            </a:defPPr>
            <a:lvl1pPr>
              <a:defRPr kern="100">
                <a:effectLst/>
                <a:latin typeface="Calibri" panose="020F0502020204030204" pitchFamily="34" charset="0"/>
                <a:ea typeface="宋体" panose="02010600030101010101" pitchFamily="2" charset="-122"/>
                <a:cs typeface="Times New Roman" panose="02020603050405020304" pitchFamily="18" charset="0"/>
              </a:defRPr>
            </a:lvl1pPr>
          </a:lstStyle>
          <a:p>
            <a:pPr indent="457200">
              <a:lnSpc>
                <a:spcPct val="130000"/>
              </a:lnSpc>
              <a:spcBef>
                <a:spcPts val="600"/>
              </a:spcBef>
              <a:spcAft>
                <a:spcPts val="600"/>
              </a:spcAft>
            </a:pPr>
            <a:r>
              <a:rPr lang="zh-CN" altLang="zh-CN" kern="1200" dirty="0" smtClean="0">
                <a:latin typeface="+mn-ea"/>
                <a:ea typeface="+mn-ea"/>
                <a:cs typeface="+mn-cs"/>
              </a:rPr>
              <a:t>电压表</a:t>
            </a:r>
            <a:r>
              <a:rPr lang="zh-CN" altLang="zh-CN" kern="1200" dirty="0" smtClean="0">
                <a:latin typeface="+mn-ea"/>
                <a:ea typeface="+mn-ea"/>
                <a:cs typeface="+mn-cs"/>
              </a:rPr>
              <a:t>是测量电压的一种仪器。常用电压表</a:t>
            </a:r>
            <a:r>
              <a:rPr lang="en-US" altLang="zh-CN" kern="1200" dirty="0" smtClean="0">
                <a:latin typeface="+mn-ea"/>
                <a:ea typeface="+mn-ea"/>
                <a:cs typeface="+mn-cs"/>
              </a:rPr>
              <a:t>——</a:t>
            </a:r>
            <a:r>
              <a:rPr lang="en-US" altLang="zh-CN" kern="1200" dirty="0" err="1" smtClean="0">
                <a:latin typeface="+mn-ea"/>
                <a:ea typeface="+mn-ea"/>
                <a:cs typeface="+mn-cs"/>
                <a:hlinkClick r:id="rId3">
                  <a:extLst>
                    <a:ext uri="{A12FA001-AC4F-418D-AE19-62706E023703}">
                      <ahyp:hlinkClr xmlns:ahyp="http://schemas.microsoft.com/office/drawing/2018/hyperlinkcolor" xmlns="" val="tx"/>
                    </a:ext>
                  </a:extLst>
                </a:hlinkClick>
              </a:rPr>
              <a:t>伏特</a:t>
            </a:r>
            <a:r>
              <a:rPr lang="zh-CN" altLang="zh-CN" kern="1200" dirty="0" smtClean="0">
                <a:latin typeface="+mn-ea"/>
                <a:ea typeface="+mn-ea"/>
                <a:cs typeface="+mn-cs"/>
              </a:rPr>
              <a:t>表的符号为</a:t>
            </a:r>
            <a:r>
              <a:rPr lang="en-US" altLang="zh-CN" kern="1200" dirty="0" smtClean="0">
                <a:latin typeface="+mn-ea"/>
                <a:ea typeface="+mn-ea"/>
                <a:cs typeface="+mn-cs"/>
              </a:rPr>
              <a:t>“V”</a:t>
            </a:r>
            <a:r>
              <a:rPr lang="zh-CN" altLang="zh-CN" kern="1200" dirty="0" smtClean="0">
                <a:latin typeface="+mn-ea"/>
                <a:ea typeface="+mn-ea"/>
                <a:cs typeface="+mn-cs"/>
              </a:rPr>
              <a:t>。由永磁体、线圈等构成。电压表是个相当大的</a:t>
            </a:r>
            <a:r>
              <a:rPr lang="en-US" altLang="zh-CN" kern="1200" dirty="0" err="1" smtClean="0">
                <a:latin typeface="+mn-ea"/>
                <a:ea typeface="+mn-ea"/>
                <a:cs typeface="+mn-cs"/>
                <a:hlinkClick r:id="rId4">
                  <a:extLst>
                    <a:ext uri="{A12FA001-AC4F-418D-AE19-62706E023703}">
                      <ahyp:hlinkClr xmlns:ahyp="http://schemas.microsoft.com/office/drawing/2018/hyperlinkcolor" xmlns="" val="tx"/>
                    </a:ext>
                  </a:extLst>
                </a:hlinkClick>
              </a:rPr>
              <a:t>电阻器</a:t>
            </a:r>
            <a:r>
              <a:rPr lang="zh-CN" altLang="zh-CN" kern="1200" dirty="0" smtClean="0">
                <a:latin typeface="+mn-ea"/>
                <a:ea typeface="+mn-ea"/>
                <a:cs typeface="+mn-cs"/>
              </a:rPr>
              <a:t>，理想的认为是</a:t>
            </a:r>
            <a:r>
              <a:rPr lang="en-US" altLang="zh-CN" kern="1200" dirty="0" err="1" smtClean="0">
                <a:latin typeface="+mn-ea"/>
                <a:ea typeface="+mn-ea"/>
                <a:cs typeface="+mn-cs"/>
                <a:hlinkClick r:id="rId5">
                  <a:extLst>
                    <a:ext uri="{A12FA001-AC4F-418D-AE19-62706E023703}">
                      <ahyp:hlinkClr xmlns:ahyp="http://schemas.microsoft.com/office/drawing/2018/hyperlinkcolor" xmlns="" val="tx"/>
                    </a:ext>
                  </a:extLst>
                </a:hlinkClick>
              </a:rPr>
              <a:t>断路</a:t>
            </a:r>
            <a:r>
              <a:rPr lang="zh-CN" altLang="zh-CN" kern="1200" dirty="0" smtClean="0">
                <a:latin typeface="+mn-ea"/>
                <a:ea typeface="+mn-ea"/>
                <a:cs typeface="+mn-cs"/>
              </a:rPr>
              <a:t>，如图</a:t>
            </a:r>
            <a:r>
              <a:rPr lang="en-US" altLang="zh-CN" kern="1200" dirty="0" smtClean="0">
                <a:latin typeface="+mn-ea"/>
                <a:ea typeface="+mn-ea"/>
                <a:cs typeface="+mn-cs"/>
              </a:rPr>
              <a:t>2-2-1</a:t>
            </a:r>
            <a:r>
              <a:rPr lang="zh-CN" altLang="zh-CN" kern="1200" dirty="0" smtClean="0">
                <a:latin typeface="+mn-ea"/>
                <a:ea typeface="+mn-ea"/>
                <a:cs typeface="+mn-cs"/>
              </a:rPr>
              <a:t>所示</a:t>
            </a:r>
            <a:r>
              <a:rPr lang="zh-CN" altLang="zh-CN" kern="1200" dirty="0" smtClean="0">
                <a:latin typeface="+mn-ea"/>
                <a:ea typeface="+mn-ea"/>
                <a:cs typeface="+mn-cs"/>
              </a:rPr>
              <a:t>。</a:t>
            </a:r>
            <a:endParaRPr lang="zh-CN" altLang="zh-CN" kern="1200" dirty="0" smtClean="0">
              <a:latin typeface="+mn-ea"/>
              <a:ea typeface="+mn-ea"/>
              <a:cs typeface="+mn-cs"/>
            </a:endParaRPr>
          </a:p>
        </p:txBody>
      </p:sp>
      <p:pic>
        <p:nvPicPr>
          <p:cNvPr id="15" name="图片 14">
            <a:extLst>
              <a:ext uri="{FF2B5EF4-FFF2-40B4-BE49-F238E27FC236}">
                <a16:creationId xmlns:a16="http://schemas.microsoft.com/office/drawing/2014/main" xmlns="" id="{DA91AB84-09D2-4E9B-8176-BD82E8FAD87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915375" y="2953108"/>
            <a:ext cx="3607172" cy="2888456"/>
          </a:xfrm>
          <a:prstGeom prst="rect">
            <a:avLst/>
          </a:prstGeom>
          <a:noFill/>
          <a:ln>
            <a:noFill/>
          </a:ln>
        </p:spPr>
      </p:pic>
      <p:sp>
        <p:nvSpPr>
          <p:cNvPr id="17" name="文本框 16">
            <a:extLst>
              <a:ext uri="{FF2B5EF4-FFF2-40B4-BE49-F238E27FC236}">
                <a16:creationId xmlns:a16="http://schemas.microsoft.com/office/drawing/2014/main" xmlns="" id="{84C892AC-F473-4CC0-9162-174B9545E733}"/>
              </a:ext>
            </a:extLst>
          </p:cNvPr>
          <p:cNvSpPr txBox="1"/>
          <p:nvPr/>
        </p:nvSpPr>
        <p:spPr>
          <a:xfrm>
            <a:off x="1368324" y="6060931"/>
            <a:ext cx="2867512"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电压表</a:t>
            </a:r>
          </a:p>
        </p:txBody>
      </p:sp>
      <p:sp>
        <p:nvSpPr>
          <p:cNvPr id="13" name="文本框 12">
            <a:extLst>
              <a:ext uri="{FF2B5EF4-FFF2-40B4-BE49-F238E27FC236}">
                <a16:creationId xmlns:a16="http://schemas.microsoft.com/office/drawing/2014/main" xmlns="" id="{2F1B8C96-C342-4695-B52A-8A1BEADFB407}"/>
              </a:ext>
            </a:extLst>
          </p:cNvPr>
          <p:cNvSpPr txBox="1"/>
          <p:nvPr/>
        </p:nvSpPr>
        <p:spPr>
          <a:xfrm>
            <a:off x="6657976" y="1567939"/>
            <a:ext cx="4251750" cy="3831818"/>
          </a:xfrm>
          <a:prstGeom prst="rect">
            <a:avLst/>
          </a:prstGeom>
          <a:noFill/>
        </p:spPr>
        <p:txBody>
          <a:bodyPr wrap="square" rtlCol="0">
            <a:spAutoFit/>
          </a:bodyPr>
          <a:lstStyle/>
          <a:p>
            <a:pPr indent="457200">
              <a:lnSpc>
                <a:spcPct val="150000"/>
              </a:lnSpc>
              <a:spcBef>
                <a:spcPts val="600"/>
              </a:spcBef>
              <a:spcAft>
                <a:spcPts val="600"/>
              </a:spcAft>
            </a:pPr>
            <a:r>
              <a:rPr lang="zh-CN" altLang="zh-CN" dirty="0" smtClean="0">
                <a:ea typeface="微软雅黑" pitchFamily="34" charset="-122"/>
              </a:rPr>
              <a:t>传统的</a:t>
            </a:r>
            <a:r>
              <a:rPr lang="en-US" altLang="zh-CN" dirty="0" err="1" smtClean="0">
                <a:ea typeface="微软雅黑" pitchFamily="34" charset="-122"/>
                <a:hlinkClick r:id="rId7">
                  <a:extLst>
                    <a:ext uri="{A12FA001-AC4F-418D-AE19-62706E023703}">
                      <ahyp:hlinkClr xmlns:ahyp="http://schemas.microsoft.com/office/drawing/2018/hyperlinkcolor" xmlns="" val="tx"/>
                    </a:ext>
                  </a:extLst>
                </a:hlinkClick>
              </a:rPr>
              <a:t>指针式电压表</a:t>
            </a:r>
            <a:r>
              <a:rPr lang="zh-CN" altLang="zh-CN" dirty="0" smtClean="0">
                <a:ea typeface="微软雅黑" pitchFamily="34" charset="-122"/>
              </a:rPr>
              <a:t>包括一个</a:t>
            </a:r>
            <a:r>
              <a:rPr lang="en-US" altLang="zh-CN" dirty="0" err="1" smtClean="0">
                <a:ea typeface="微软雅黑" pitchFamily="34" charset="-122"/>
                <a:hlinkClick r:id="rId8">
                  <a:extLst>
                    <a:ext uri="{A12FA001-AC4F-418D-AE19-62706E023703}">
                      <ahyp:hlinkClr xmlns:ahyp="http://schemas.microsoft.com/office/drawing/2018/hyperlinkcolor" xmlns="" val="tx"/>
                    </a:ext>
                  </a:extLst>
                </a:hlinkClick>
              </a:rPr>
              <a:t>灵敏电流计</a:t>
            </a:r>
            <a:r>
              <a:rPr lang="zh-CN" altLang="zh-CN" dirty="0" smtClean="0">
                <a:ea typeface="微软雅黑" pitchFamily="34" charset="-122"/>
              </a:rPr>
              <a:t>，在灵敏电流计里面有一个永磁体，在电流计的两个接线柱之间串联一个由导线构成的</a:t>
            </a:r>
            <a:r>
              <a:rPr lang="en-US" altLang="zh-CN" dirty="0" err="1" smtClean="0">
                <a:ea typeface="微软雅黑" pitchFamily="34" charset="-122"/>
                <a:hlinkClick r:id="rId9">
                  <a:extLst>
                    <a:ext uri="{A12FA001-AC4F-418D-AE19-62706E023703}">
                      <ahyp:hlinkClr xmlns:ahyp="http://schemas.microsoft.com/office/drawing/2018/hyperlinkcolor" xmlns="" val="tx"/>
                    </a:ext>
                  </a:extLst>
                </a:hlinkClick>
              </a:rPr>
              <a:t>线圈</a:t>
            </a:r>
            <a:r>
              <a:rPr lang="zh-CN" altLang="zh-CN" dirty="0" smtClean="0">
                <a:ea typeface="微软雅黑" pitchFamily="34" charset="-122"/>
              </a:rPr>
              <a:t>，线圈放置在永磁体的磁场中，并通过传动装置与表的指针相连。大部分电压表都分为两个量程。电压表有三个接线柱，一个负接线柱，两个正接线柱，电压表的正极与电路的正极连接，负极与电路的负极连接。</a:t>
            </a:r>
            <a:endParaRPr lang="zh-CN" altLang="en-US" dirty="0">
              <a:ea typeface="微软雅黑" pitchFamily="34" charset="-122"/>
            </a:endParaRP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2" name="矩形 1"/>
          <p:cNvSpPr/>
          <p:nvPr/>
        </p:nvSpPr>
        <p:spPr>
          <a:xfrm>
            <a:off x="947759" y="726214"/>
            <a:ext cx="1297150" cy="458908"/>
          </a:xfrm>
          <a:prstGeom prst="rect">
            <a:avLst/>
          </a:prstGeom>
        </p:spPr>
        <p:txBody>
          <a:bodyPr wrap="none">
            <a:spAutoFit/>
          </a:bodyPr>
          <a:lstStyle/>
          <a:p>
            <a:pPr algn="just">
              <a:lnSpc>
                <a:spcPct val="150000"/>
              </a:lnSpc>
            </a:pPr>
            <a:r>
              <a:rPr lang="en-US" altLang="zh-CN" b="1" dirty="0">
                <a:solidFill>
                  <a:schemeClr val="accent2">
                    <a:lumMod val="50000"/>
                  </a:schemeClr>
                </a:solidFill>
                <a:latin typeface="微软雅黑" pitchFamily="34" charset="-122"/>
                <a:ea typeface="微软雅黑" pitchFamily="34" charset="-122"/>
              </a:rPr>
              <a:t>1.2 </a:t>
            </a:r>
            <a:r>
              <a:rPr lang="zh-CN" altLang="zh-CN" b="1" dirty="0">
                <a:solidFill>
                  <a:schemeClr val="accent2">
                    <a:lumMod val="50000"/>
                  </a:schemeClr>
                </a:solidFill>
                <a:latin typeface="微软雅黑" pitchFamily="34" charset="-122"/>
                <a:ea typeface="微软雅黑" pitchFamily="34" charset="-122"/>
              </a:rPr>
              <a:t>电</a:t>
            </a:r>
            <a:r>
              <a:rPr lang="zh-CN" altLang="en-US" b="1" dirty="0">
                <a:solidFill>
                  <a:schemeClr val="accent2">
                    <a:lumMod val="50000"/>
                  </a:schemeClr>
                </a:solidFill>
                <a:latin typeface="微软雅黑" pitchFamily="34" charset="-122"/>
                <a:ea typeface="微软雅黑" pitchFamily="34" charset="-122"/>
              </a:rPr>
              <a:t>压</a:t>
            </a:r>
            <a:r>
              <a:rPr lang="zh-CN" altLang="zh-CN" b="1" dirty="0">
                <a:solidFill>
                  <a:schemeClr val="accent2">
                    <a:lumMod val="50000"/>
                  </a:schemeClr>
                </a:solidFill>
                <a:latin typeface="微软雅黑" pitchFamily="34" charset="-122"/>
                <a:ea typeface="微软雅黑" pitchFamily="34" charset="-122"/>
              </a:rPr>
              <a:t>表</a:t>
            </a:r>
            <a:endParaRPr lang="en-US" altLang="zh-CN" b="1" dirty="0">
              <a:solidFill>
                <a:schemeClr val="accent2">
                  <a:lumMod val="50000"/>
                </a:schemeClr>
              </a:solidFill>
              <a:latin typeface="微软雅黑" pitchFamily="34" charset="-122"/>
              <a:ea typeface="微软雅黑" pitchFamily="34" charset="-122"/>
            </a:endParaRPr>
          </a:p>
        </p:txBody>
      </p:sp>
      <p:sp>
        <p:nvSpPr>
          <p:cNvPr id="16"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9860251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a:extLst>
              <a:ext uri="{FF2B5EF4-FFF2-40B4-BE49-F238E27FC236}">
                <a16:creationId xmlns:a16="http://schemas.microsoft.com/office/drawing/2014/main" xmlns="" id="{FA91098A-39B8-4A5A-A50C-730693960907}"/>
              </a:ext>
            </a:extLst>
          </p:cNvPr>
          <p:cNvSpPr txBox="1"/>
          <p:nvPr/>
        </p:nvSpPr>
        <p:spPr>
          <a:xfrm>
            <a:off x="603967" y="1209979"/>
            <a:ext cx="11060265" cy="442878"/>
          </a:xfrm>
          <a:prstGeom prst="rect">
            <a:avLst/>
          </a:prstGeom>
          <a:noFill/>
        </p:spPr>
        <p:txBody>
          <a:bodyPr wrap="square" rtlCol="0">
            <a:spAutoFit/>
          </a:bodyPr>
          <a:lstStyle>
            <a:defPPr>
              <a:defRPr lang="zh-CN"/>
            </a:defPPr>
            <a:lvl1pPr>
              <a:defRPr kern="100">
                <a:effectLst/>
                <a:latin typeface="Calibri" panose="020F0502020204030204" pitchFamily="34" charset="0"/>
                <a:ea typeface="宋体" panose="02010600030101010101" pitchFamily="2" charset="-122"/>
                <a:cs typeface="Times New Roman" panose="02020603050405020304" pitchFamily="18" charset="0"/>
              </a:defRPr>
            </a:lvl1pPr>
          </a:lstStyle>
          <a:p>
            <a:pPr indent="532800" algn="just">
              <a:lnSpc>
                <a:spcPct val="150000"/>
              </a:lnSpc>
            </a:pPr>
            <a:r>
              <a:rPr lang="zh-CN" altLang="zh-CN" dirty="0" smtClean="0">
                <a:latin typeface="+mn-ea"/>
                <a:ea typeface="+mn-ea"/>
              </a:rPr>
              <a:t>用于测量</a:t>
            </a:r>
            <a:r>
              <a:rPr lang="en-US" altLang="zh-CN" dirty="0" smtClean="0">
                <a:latin typeface="+mn-ea"/>
                <a:ea typeface="+mn-ea"/>
              </a:rPr>
              <a:t>直流电压</a:t>
            </a:r>
            <a:r>
              <a:rPr lang="zh-CN" altLang="zh-CN" dirty="0" smtClean="0">
                <a:latin typeface="+mn-ea"/>
                <a:ea typeface="+mn-ea"/>
              </a:rPr>
              <a:t>、</a:t>
            </a:r>
            <a:r>
              <a:rPr lang="en-US" altLang="zh-CN" dirty="0" err="1" smtClean="0">
                <a:latin typeface="+mn-ea"/>
                <a:ea typeface="+mn-ea"/>
              </a:rPr>
              <a:t>交流电压</a:t>
            </a:r>
            <a:r>
              <a:rPr lang="zh-CN" altLang="zh-CN" dirty="0" smtClean="0">
                <a:latin typeface="+mn-ea"/>
                <a:ea typeface="+mn-ea"/>
              </a:rPr>
              <a:t>的</a:t>
            </a:r>
            <a:r>
              <a:rPr lang="en-US" altLang="zh-CN" dirty="0" err="1" smtClean="0">
                <a:latin typeface="+mn-ea"/>
                <a:ea typeface="+mn-ea"/>
              </a:rPr>
              <a:t>机械式指示电表</a:t>
            </a:r>
            <a:r>
              <a:rPr lang="zh-CN" altLang="zh-CN" dirty="0" smtClean="0">
                <a:latin typeface="+mn-ea"/>
                <a:ea typeface="+mn-ea"/>
              </a:rPr>
              <a:t>。分为</a:t>
            </a:r>
            <a:r>
              <a:rPr lang="en-US" altLang="zh-CN" dirty="0" err="1" smtClean="0">
                <a:latin typeface="+mn-ea"/>
                <a:ea typeface="+mn-ea"/>
              </a:rPr>
              <a:t>直流电压表</a:t>
            </a:r>
            <a:r>
              <a:rPr lang="zh-CN" altLang="zh-CN" dirty="0" smtClean="0">
                <a:latin typeface="+mn-ea"/>
                <a:ea typeface="+mn-ea"/>
              </a:rPr>
              <a:t>和</a:t>
            </a:r>
            <a:r>
              <a:rPr lang="en-US" altLang="zh-CN" dirty="0" err="1" smtClean="0">
                <a:latin typeface="+mn-ea"/>
                <a:ea typeface="+mn-ea"/>
              </a:rPr>
              <a:t>交流电压表</a:t>
            </a:r>
            <a:r>
              <a:rPr lang="zh-CN" altLang="zh-CN" dirty="0" smtClean="0">
                <a:latin typeface="+mn-ea"/>
                <a:ea typeface="+mn-ea"/>
              </a:rPr>
              <a:t>。</a:t>
            </a:r>
            <a:r>
              <a:rPr lang="zh-CN" altLang="en-US" dirty="0" smtClean="0">
                <a:latin typeface="+mn-ea"/>
                <a:ea typeface="+mn-ea"/>
              </a:rPr>
              <a:t> </a:t>
            </a:r>
            <a:endParaRPr lang="zh-CN" altLang="en-US" dirty="0">
              <a:latin typeface="+mn-ea"/>
              <a:ea typeface="+mn-ea"/>
            </a:endParaRPr>
          </a:p>
        </p:txBody>
      </p:sp>
      <p:sp>
        <p:nvSpPr>
          <p:cNvPr id="17" name="文本框 16">
            <a:extLst>
              <a:ext uri="{FF2B5EF4-FFF2-40B4-BE49-F238E27FC236}">
                <a16:creationId xmlns:a16="http://schemas.microsoft.com/office/drawing/2014/main" xmlns="" id="{84C892AC-F473-4CC0-9162-174B9545E733}"/>
              </a:ext>
            </a:extLst>
          </p:cNvPr>
          <p:cNvSpPr txBox="1"/>
          <p:nvPr/>
        </p:nvSpPr>
        <p:spPr>
          <a:xfrm>
            <a:off x="8138161" y="5894623"/>
            <a:ext cx="3048000" cy="369332"/>
          </a:xfrm>
          <a:prstGeom prst="rect">
            <a:avLst/>
          </a:prstGeom>
          <a:noFill/>
        </p:spPr>
        <p:txBody>
          <a:bodyPr wrap="square">
            <a:spAutoFit/>
          </a:bodyPr>
          <a:lstStyle/>
          <a:p>
            <a:r>
              <a:rPr lang="zh-CN" altLang="zh-CN" dirty="0"/>
              <a:t>图</a:t>
            </a:r>
            <a:r>
              <a:rPr lang="en-US" altLang="zh-CN" dirty="0"/>
              <a:t>2-3-5 </a:t>
            </a:r>
            <a:r>
              <a:rPr lang="zh-CN" altLang="zh-CN" dirty="0"/>
              <a:t>直流电压表</a:t>
            </a:r>
          </a:p>
        </p:txBody>
      </p:sp>
      <p:sp>
        <p:nvSpPr>
          <p:cNvPr id="13" name="文本框 12">
            <a:extLst>
              <a:ext uri="{FF2B5EF4-FFF2-40B4-BE49-F238E27FC236}">
                <a16:creationId xmlns:a16="http://schemas.microsoft.com/office/drawing/2014/main" xmlns="" id="{2F1B8C96-C342-4695-B52A-8A1BEADFB407}"/>
              </a:ext>
            </a:extLst>
          </p:cNvPr>
          <p:cNvSpPr txBox="1"/>
          <p:nvPr/>
        </p:nvSpPr>
        <p:spPr>
          <a:xfrm>
            <a:off x="490494" y="2174694"/>
            <a:ext cx="6455020" cy="4089261"/>
          </a:xfrm>
          <a:prstGeom prst="rect">
            <a:avLst/>
          </a:prstGeom>
          <a:noFill/>
        </p:spPr>
        <p:txBody>
          <a:bodyPr wrap="square" rtlCol="0">
            <a:spAutoFit/>
          </a:bodyPr>
          <a:lstStyle/>
          <a:p>
            <a:pPr indent="457200">
              <a:lnSpc>
                <a:spcPct val="120000"/>
              </a:lnSpc>
              <a:spcAft>
                <a:spcPts val="600"/>
              </a:spcAft>
            </a:pPr>
            <a:r>
              <a:rPr lang="zh-CN" altLang="zh-CN" dirty="0" smtClean="0">
                <a:latin typeface="+mn-ea"/>
              </a:rPr>
              <a:t>直流</a:t>
            </a:r>
            <a:r>
              <a:rPr lang="en-US" altLang="zh-CN" dirty="0" err="1" smtClean="0">
                <a:latin typeface="+mn-ea"/>
                <a:hlinkClick r:id="rId3"/>
              </a:rPr>
              <a:t>电压</a:t>
            </a:r>
            <a:r>
              <a:rPr lang="en-US" altLang="zh-CN" dirty="0" err="1">
                <a:latin typeface="+mn-ea"/>
                <a:hlinkClick r:id="rId3"/>
              </a:rPr>
              <a:t>表</a:t>
            </a:r>
            <a:r>
              <a:rPr lang="zh-CN" altLang="zh-CN" dirty="0">
                <a:latin typeface="+mn-ea"/>
              </a:rPr>
              <a:t>是针对</a:t>
            </a:r>
            <a:r>
              <a:rPr lang="en-US" altLang="zh-CN" dirty="0" err="1">
                <a:latin typeface="+mn-ea"/>
                <a:hlinkClick r:id="rId4"/>
              </a:rPr>
              <a:t>直流屏</a:t>
            </a:r>
            <a:r>
              <a:rPr lang="zh-CN" altLang="zh-CN" dirty="0">
                <a:latin typeface="+mn-ea"/>
              </a:rPr>
              <a:t>、</a:t>
            </a:r>
            <a:r>
              <a:rPr lang="en-US" altLang="zh-CN" dirty="0" err="1">
                <a:latin typeface="+mn-ea"/>
                <a:hlinkClick r:id="rId5"/>
              </a:rPr>
              <a:t>太阳能光伏</a:t>
            </a:r>
            <a:r>
              <a:rPr lang="zh-CN" altLang="zh-CN" dirty="0">
                <a:latin typeface="+mn-ea"/>
              </a:rPr>
              <a:t>、</a:t>
            </a:r>
            <a:r>
              <a:rPr lang="en-US" altLang="zh-CN" dirty="0" err="1">
                <a:latin typeface="+mn-ea"/>
                <a:hlinkClick r:id="rId6"/>
              </a:rPr>
              <a:t>蓄电池</a:t>
            </a:r>
            <a:r>
              <a:rPr lang="zh-CN" altLang="zh-CN" dirty="0">
                <a:latin typeface="+mn-ea"/>
              </a:rPr>
              <a:t>、</a:t>
            </a:r>
            <a:r>
              <a:rPr lang="en-US" altLang="zh-CN" dirty="0" err="1">
                <a:latin typeface="+mn-ea"/>
                <a:hlinkClick r:id="rId7"/>
              </a:rPr>
              <a:t>电镀</a:t>
            </a:r>
            <a:r>
              <a:rPr lang="zh-CN" altLang="zh-CN" dirty="0">
                <a:latin typeface="+mn-ea"/>
              </a:rPr>
              <a:t>、通信电源、直流电动工具等应用场合设计的。该系列的直流电量仪表包含直流电流表、直流电压表、安培小时计、电压小时计、直流功率表、直流电能表等，如图</a:t>
            </a:r>
            <a:r>
              <a:rPr lang="en-US" altLang="zh-CN" dirty="0">
                <a:latin typeface="+mn-ea"/>
              </a:rPr>
              <a:t>2-3-5</a:t>
            </a:r>
            <a:r>
              <a:rPr lang="zh-CN" altLang="zh-CN" dirty="0">
                <a:latin typeface="+mn-ea"/>
              </a:rPr>
              <a:t>所示</a:t>
            </a:r>
            <a:r>
              <a:rPr lang="zh-CN" altLang="zh-CN" dirty="0" smtClean="0">
                <a:latin typeface="+mn-ea"/>
              </a:rPr>
              <a:t>。</a:t>
            </a:r>
            <a:endParaRPr lang="en-US" altLang="zh-CN" dirty="0" smtClean="0">
              <a:latin typeface="+mn-ea"/>
            </a:endParaRPr>
          </a:p>
          <a:p>
            <a:pPr indent="457200">
              <a:lnSpc>
                <a:spcPct val="120000"/>
              </a:lnSpc>
              <a:spcAft>
                <a:spcPts val="600"/>
              </a:spcAft>
            </a:pPr>
            <a:r>
              <a:rPr lang="zh-CN" altLang="zh-CN" dirty="0" smtClean="0">
                <a:latin typeface="+mn-ea"/>
              </a:rPr>
              <a:t>测量</a:t>
            </a:r>
            <a:r>
              <a:rPr lang="zh-CN" altLang="zh-CN" dirty="0">
                <a:latin typeface="+mn-ea"/>
              </a:rPr>
              <a:t>：直流电流、直流电压、安培小时、直流功率、直流电能等</a:t>
            </a:r>
          </a:p>
          <a:p>
            <a:pPr indent="457200">
              <a:lnSpc>
                <a:spcPct val="120000"/>
              </a:lnSpc>
              <a:spcAft>
                <a:spcPts val="600"/>
              </a:spcAft>
            </a:pPr>
            <a:r>
              <a:rPr lang="zh-CN" altLang="zh-CN" dirty="0">
                <a:latin typeface="+mn-ea"/>
              </a:rPr>
              <a:t>精度：</a:t>
            </a:r>
            <a:r>
              <a:rPr lang="en-US" altLang="zh-CN" dirty="0">
                <a:latin typeface="+mn-ea"/>
              </a:rPr>
              <a:t>≤±0.1%RO</a:t>
            </a:r>
            <a:endParaRPr lang="zh-CN" altLang="zh-CN" dirty="0">
              <a:latin typeface="+mn-ea"/>
            </a:endParaRPr>
          </a:p>
          <a:p>
            <a:pPr indent="457200">
              <a:lnSpc>
                <a:spcPct val="120000"/>
              </a:lnSpc>
              <a:spcAft>
                <a:spcPts val="600"/>
              </a:spcAft>
            </a:pPr>
            <a:r>
              <a:rPr lang="zh-CN" altLang="zh-CN" dirty="0">
                <a:latin typeface="+mn-ea"/>
              </a:rPr>
              <a:t>显示：直流电流、直流电压、</a:t>
            </a:r>
          </a:p>
          <a:p>
            <a:pPr indent="457200">
              <a:lnSpc>
                <a:spcPct val="120000"/>
              </a:lnSpc>
              <a:spcAft>
                <a:spcPts val="600"/>
              </a:spcAft>
            </a:pPr>
            <a:r>
              <a:rPr lang="zh-CN" altLang="zh-CN" dirty="0">
                <a:latin typeface="+mn-ea"/>
              </a:rPr>
              <a:t>输出：继电器报警输出、通讯</a:t>
            </a:r>
            <a:r>
              <a:rPr lang="en-US" altLang="zh-CN" dirty="0">
                <a:latin typeface="+mn-ea"/>
              </a:rPr>
              <a:t>RS485</a:t>
            </a:r>
            <a:r>
              <a:rPr lang="zh-CN" altLang="zh-CN" dirty="0">
                <a:latin typeface="+mn-ea"/>
              </a:rPr>
              <a:t>、模拟量信号</a:t>
            </a:r>
            <a:r>
              <a:rPr lang="en-US" altLang="zh-CN" dirty="0">
                <a:latin typeface="+mn-ea"/>
              </a:rPr>
              <a:t>4-20mA</a:t>
            </a:r>
            <a:r>
              <a:rPr lang="zh-CN" altLang="zh-CN" dirty="0">
                <a:latin typeface="+mn-ea"/>
              </a:rPr>
              <a:t>、</a:t>
            </a:r>
            <a:r>
              <a:rPr lang="en-US" altLang="zh-CN" dirty="0">
                <a:latin typeface="+mn-ea"/>
              </a:rPr>
              <a:t>0-10Vdc</a:t>
            </a:r>
            <a:r>
              <a:rPr lang="zh-CN" altLang="zh-CN" dirty="0">
                <a:latin typeface="+mn-ea"/>
              </a:rPr>
              <a:t>、</a:t>
            </a:r>
            <a:r>
              <a:rPr lang="en-US" altLang="zh-CN" dirty="0">
                <a:latin typeface="+mn-ea"/>
              </a:rPr>
              <a:t>0-5Vdc</a:t>
            </a:r>
            <a:r>
              <a:rPr lang="zh-CN" altLang="zh-CN" dirty="0">
                <a:latin typeface="+mn-ea"/>
              </a:rPr>
              <a:t>等</a:t>
            </a:r>
          </a:p>
          <a:p>
            <a:pPr indent="457200">
              <a:lnSpc>
                <a:spcPct val="120000"/>
              </a:lnSpc>
              <a:spcAft>
                <a:spcPts val="600"/>
              </a:spcAft>
            </a:pPr>
            <a:r>
              <a:rPr lang="zh-CN" altLang="zh-CN" dirty="0">
                <a:latin typeface="+mn-ea"/>
              </a:rPr>
              <a:t>电源：</a:t>
            </a:r>
            <a:r>
              <a:rPr lang="en-US" altLang="zh-CN" dirty="0">
                <a:latin typeface="+mn-ea"/>
              </a:rPr>
              <a:t>AC220V</a:t>
            </a:r>
            <a:r>
              <a:rPr lang="zh-CN" altLang="zh-CN" dirty="0">
                <a:latin typeface="+mn-ea"/>
              </a:rPr>
              <a:t>、</a:t>
            </a:r>
            <a:r>
              <a:rPr lang="en-US" altLang="zh-CN" dirty="0">
                <a:latin typeface="+mn-ea"/>
              </a:rPr>
              <a:t>DC12V</a:t>
            </a:r>
            <a:r>
              <a:rPr lang="zh-CN" altLang="zh-CN" dirty="0">
                <a:latin typeface="+mn-ea"/>
              </a:rPr>
              <a:t>、</a:t>
            </a:r>
            <a:r>
              <a:rPr lang="en-US" altLang="zh-CN" dirty="0">
                <a:latin typeface="+mn-ea"/>
              </a:rPr>
              <a:t>DC24V</a:t>
            </a:r>
            <a:r>
              <a:rPr lang="zh-CN" altLang="zh-CN" dirty="0">
                <a:latin typeface="+mn-ea"/>
              </a:rPr>
              <a:t>、</a:t>
            </a:r>
            <a:r>
              <a:rPr lang="en-US" altLang="zh-CN" dirty="0">
                <a:latin typeface="+mn-ea"/>
              </a:rPr>
              <a:t>DC48V</a:t>
            </a:r>
            <a:r>
              <a:rPr lang="zh-CN" altLang="zh-CN" dirty="0">
                <a:latin typeface="+mn-ea"/>
              </a:rPr>
              <a:t>或其它特殊</a:t>
            </a:r>
            <a:r>
              <a:rPr lang="zh-CN" altLang="zh-CN" dirty="0" smtClean="0">
                <a:latin typeface="+mn-ea"/>
              </a:rPr>
              <a:t>规格</a:t>
            </a:r>
            <a:endParaRPr lang="zh-CN" altLang="zh-CN" dirty="0">
              <a:latin typeface="+mn-ea"/>
            </a:endParaRPr>
          </a:p>
        </p:txBody>
      </p:sp>
      <p:pic>
        <p:nvPicPr>
          <p:cNvPr id="18" name="图片 17" descr="C:\Users\407_5\AppData\Roaming\Tencent\Users\532440458\QQ\WinTemp\RichOle\LC16{W2QO_S]872ZRYV}S)S.png"/>
          <p:cNvPicPr/>
          <p:nvPr/>
        </p:nvPicPr>
        <p:blipFill>
          <a:blip r:embed="rId8">
            <a:extLst>
              <a:ext uri="{28A0092B-C50C-407E-A947-70E740481C1C}">
                <a14:useLocalDpi xmlns:a14="http://schemas.microsoft.com/office/drawing/2010/main" val="0"/>
              </a:ext>
            </a:extLst>
          </a:blip>
          <a:srcRect/>
          <a:stretch>
            <a:fillRect/>
          </a:stretch>
        </p:blipFill>
        <p:spPr bwMode="auto">
          <a:xfrm>
            <a:off x="7725158" y="2409653"/>
            <a:ext cx="3631464" cy="3225089"/>
          </a:xfrm>
          <a:prstGeom prst="rect">
            <a:avLst/>
          </a:prstGeom>
          <a:noFill/>
          <a:ln>
            <a:noFill/>
          </a:ln>
        </p:spPr>
      </p:pic>
      <p:sp>
        <p:nvSpPr>
          <p:cNvPr id="15"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2" name="矩形 1"/>
          <p:cNvSpPr/>
          <p:nvPr/>
        </p:nvSpPr>
        <p:spPr>
          <a:xfrm>
            <a:off x="1216743" y="751071"/>
            <a:ext cx="1569660" cy="458908"/>
          </a:xfrm>
          <a:prstGeom prst="rect">
            <a:avLst/>
          </a:prstGeom>
        </p:spPr>
        <p:txBody>
          <a:bodyPr wrap="none">
            <a:spAutoFit/>
          </a:bodyPr>
          <a:lstStyle/>
          <a:p>
            <a:pPr algn="just">
              <a:lnSpc>
                <a:spcPct val="150000"/>
              </a:lnSpc>
            </a:pPr>
            <a:r>
              <a:rPr lang="zh-CN" altLang="zh-CN" b="1" dirty="0">
                <a:solidFill>
                  <a:schemeClr val="accent2">
                    <a:lumMod val="50000"/>
                  </a:schemeClr>
                </a:solidFill>
                <a:latin typeface="微软雅黑" pitchFamily="34" charset="-122"/>
                <a:ea typeface="微软雅黑" pitchFamily="34" charset="-122"/>
              </a:rPr>
              <a:t>电</a:t>
            </a:r>
            <a:r>
              <a:rPr lang="zh-CN" altLang="en-US" b="1" dirty="0">
                <a:solidFill>
                  <a:schemeClr val="accent2">
                    <a:lumMod val="50000"/>
                  </a:schemeClr>
                </a:solidFill>
                <a:latin typeface="微软雅黑" pitchFamily="34" charset="-122"/>
                <a:ea typeface="微软雅黑" pitchFamily="34" charset="-122"/>
              </a:rPr>
              <a:t>压</a:t>
            </a:r>
            <a:r>
              <a:rPr lang="zh-CN" altLang="zh-CN" b="1" dirty="0">
                <a:solidFill>
                  <a:schemeClr val="accent2">
                    <a:lumMod val="50000"/>
                  </a:schemeClr>
                </a:solidFill>
                <a:latin typeface="微软雅黑" pitchFamily="34" charset="-122"/>
                <a:ea typeface="微软雅黑" pitchFamily="34" charset="-122"/>
              </a:rPr>
              <a:t>表</a:t>
            </a:r>
            <a:r>
              <a:rPr lang="zh-CN" altLang="en-US" b="1" dirty="0">
                <a:solidFill>
                  <a:schemeClr val="accent2">
                    <a:lumMod val="50000"/>
                  </a:schemeClr>
                </a:solidFill>
                <a:latin typeface="微软雅黑" pitchFamily="34" charset="-122"/>
                <a:ea typeface="微软雅黑" pitchFamily="34" charset="-122"/>
              </a:rPr>
              <a:t>的分类</a:t>
            </a:r>
            <a:endParaRPr lang="en-US" altLang="zh-CN" b="1" dirty="0">
              <a:solidFill>
                <a:schemeClr val="accent2">
                  <a:lumMod val="50000"/>
                </a:schemeClr>
              </a:solidFill>
              <a:latin typeface="微软雅黑" pitchFamily="34" charset="-122"/>
              <a:ea typeface="微软雅黑" pitchFamily="34" charset="-122"/>
            </a:endParaRPr>
          </a:p>
        </p:txBody>
      </p:sp>
      <p:sp>
        <p:nvSpPr>
          <p:cNvPr id="20" name="矩形 19"/>
          <p:cNvSpPr/>
          <p:nvPr/>
        </p:nvSpPr>
        <p:spPr>
          <a:xfrm>
            <a:off x="1332159" y="1652857"/>
            <a:ext cx="1338828" cy="458908"/>
          </a:xfrm>
          <a:prstGeom prst="rect">
            <a:avLst/>
          </a:prstGeom>
        </p:spPr>
        <p:txBody>
          <a:bodyPr wrap="none">
            <a:spAutoFit/>
          </a:bodyPr>
          <a:lstStyle/>
          <a:p>
            <a:pPr algn="just">
              <a:lnSpc>
                <a:spcPct val="150000"/>
              </a:lnSpc>
            </a:pPr>
            <a:r>
              <a:rPr lang="zh-CN" altLang="en-US" b="1" dirty="0" smtClean="0">
                <a:solidFill>
                  <a:schemeClr val="accent2">
                    <a:lumMod val="50000"/>
                  </a:schemeClr>
                </a:solidFill>
                <a:latin typeface="微软雅黑" pitchFamily="34" charset="-122"/>
                <a:ea typeface="微软雅黑" pitchFamily="34" charset="-122"/>
              </a:rPr>
              <a:t>直流电压表</a:t>
            </a:r>
            <a:endParaRPr lang="en-US" altLang="zh-CN" b="1" dirty="0">
              <a:solidFill>
                <a:schemeClr val="accent2">
                  <a:lumMod val="50000"/>
                </a:schemeClr>
              </a:solidFill>
              <a:latin typeface="微软雅黑" pitchFamily="34" charset="-122"/>
              <a:ea typeface="微软雅黑" pitchFamily="34" charset="-122"/>
            </a:endParaRPr>
          </a:p>
        </p:txBody>
      </p:sp>
      <p:sp>
        <p:nvSpPr>
          <p:cNvPr id="21"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2"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3"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4"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5"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6"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4254355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a:extLst>
              <a:ext uri="{FF2B5EF4-FFF2-40B4-BE49-F238E27FC236}">
                <a16:creationId xmlns:a16="http://schemas.microsoft.com/office/drawing/2014/main" xmlns="" id="{FA91098A-39B8-4A5A-A50C-730693960907}"/>
              </a:ext>
            </a:extLst>
          </p:cNvPr>
          <p:cNvSpPr txBox="1"/>
          <p:nvPr/>
        </p:nvSpPr>
        <p:spPr>
          <a:xfrm>
            <a:off x="1072094" y="1150047"/>
            <a:ext cx="11060265" cy="460382"/>
          </a:xfrm>
          <a:prstGeom prst="rect">
            <a:avLst/>
          </a:prstGeom>
          <a:noFill/>
        </p:spPr>
        <p:txBody>
          <a:bodyPr wrap="square" rtlCol="0">
            <a:spAutoFit/>
          </a:bodyPr>
          <a:lstStyle>
            <a:defPPr>
              <a:defRPr lang="zh-CN"/>
            </a:defPPr>
            <a:lvl1pPr>
              <a:defRPr kern="100">
                <a:effectLst/>
                <a:latin typeface="Calibri" panose="020F0502020204030204" pitchFamily="34" charset="0"/>
                <a:ea typeface="宋体" panose="02010600030101010101" pitchFamily="2" charset="-122"/>
                <a:cs typeface="Times New Roman" panose="02020603050405020304" pitchFamily="18" charset="0"/>
              </a:defRPr>
            </a:lvl1pPr>
          </a:lstStyle>
          <a:p>
            <a:pPr>
              <a:lnSpc>
                <a:spcPct val="150000"/>
              </a:lnSpc>
              <a:spcBef>
                <a:spcPts val="600"/>
              </a:spcBef>
              <a:spcAft>
                <a:spcPts val="600"/>
              </a:spcAft>
            </a:pPr>
            <a:r>
              <a:rPr lang="zh-CN" altLang="zh-CN" dirty="0" smtClean="0">
                <a:latin typeface="+mn-ea"/>
                <a:ea typeface="+mn-ea"/>
              </a:rPr>
              <a:t>嵌入安装船舶或其他场合电力设备装置上，测量额定工作频率为</a:t>
            </a:r>
            <a:r>
              <a:rPr lang="en-US" altLang="zh-CN" dirty="0" smtClean="0">
                <a:latin typeface="+mn-ea"/>
                <a:ea typeface="+mn-ea"/>
              </a:rPr>
              <a:t>50Hz</a:t>
            </a:r>
            <a:r>
              <a:rPr lang="zh-CN" altLang="zh-CN" dirty="0" smtClean="0">
                <a:latin typeface="+mn-ea"/>
                <a:ea typeface="+mn-ea"/>
              </a:rPr>
              <a:t>、</a:t>
            </a:r>
            <a:r>
              <a:rPr lang="en-US" altLang="zh-CN" dirty="0" smtClean="0">
                <a:latin typeface="+mn-ea"/>
                <a:ea typeface="+mn-ea"/>
              </a:rPr>
              <a:t>60Hz</a:t>
            </a:r>
            <a:r>
              <a:rPr lang="zh-CN" altLang="zh-CN" dirty="0" smtClean="0">
                <a:latin typeface="+mn-ea"/>
                <a:ea typeface="+mn-ea"/>
              </a:rPr>
              <a:t>的</a:t>
            </a:r>
            <a:r>
              <a:rPr lang="en-US" altLang="zh-CN" dirty="0" err="1" smtClean="0">
                <a:latin typeface="+mn-ea"/>
                <a:ea typeface="+mn-ea"/>
                <a:hlinkClick r:id="rId3"/>
              </a:rPr>
              <a:t>交流电压</a:t>
            </a:r>
            <a:r>
              <a:rPr lang="zh-CN" altLang="zh-CN" dirty="0" smtClean="0">
                <a:latin typeface="+mn-ea"/>
                <a:ea typeface="+mn-ea"/>
              </a:rPr>
              <a:t>，如图</a:t>
            </a:r>
            <a:r>
              <a:rPr lang="en-US" altLang="zh-CN" dirty="0" smtClean="0">
                <a:latin typeface="+mn-ea"/>
                <a:ea typeface="+mn-ea"/>
              </a:rPr>
              <a:t>2-3-6</a:t>
            </a:r>
            <a:r>
              <a:rPr lang="zh-CN" altLang="zh-CN" dirty="0" smtClean="0">
                <a:latin typeface="+mn-ea"/>
                <a:ea typeface="+mn-ea"/>
              </a:rPr>
              <a:t>所示</a:t>
            </a:r>
            <a:r>
              <a:rPr lang="zh-CN" altLang="zh-CN" dirty="0" smtClean="0"/>
              <a:t>。</a:t>
            </a:r>
            <a:r>
              <a:rPr lang="zh-CN" altLang="en-US" dirty="0" smtClean="0"/>
              <a:t> </a:t>
            </a:r>
            <a:endParaRPr lang="zh-CN" altLang="en-US" dirty="0"/>
          </a:p>
        </p:txBody>
      </p:sp>
      <p:sp>
        <p:nvSpPr>
          <p:cNvPr id="17" name="文本框 16">
            <a:extLst>
              <a:ext uri="{FF2B5EF4-FFF2-40B4-BE49-F238E27FC236}">
                <a16:creationId xmlns:a16="http://schemas.microsoft.com/office/drawing/2014/main" xmlns="" id="{84C892AC-F473-4CC0-9162-174B9545E733}"/>
              </a:ext>
            </a:extLst>
          </p:cNvPr>
          <p:cNvSpPr txBox="1"/>
          <p:nvPr/>
        </p:nvSpPr>
        <p:spPr>
          <a:xfrm>
            <a:off x="7754530" y="5545952"/>
            <a:ext cx="3048000" cy="369332"/>
          </a:xfrm>
          <a:prstGeom prst="rect">
            <a:avLst/>
          </a:prstGeom>
          <a:noFill/>
        </p:spPr>
        <p:txBody>
          <a:bodyPr wrap="square">
            <a:spAutoFit/>
          </a:bodyPr>
          <a:lstStyle/>
          <a:p>
            <a:r>
              <a:rPr lang="zh-CN" altLang="zh-CN" dirty="0"/>
              <a:t>图</a:t>
            </a:r>
            <a:r>
              <a:rPr lang="en-US" altLang="zh-CN" dirty="0"/>
              <a:t>2-3-5 </a:t>
            </a:r>
            <a:r>
              <a:rPr lang="zh-CN" altLang="zh-CN" dirty="0"/>
              <a:t>直流电压表</a:t>
            </a:r>
          </a:p>
        </p:txBody>
      </p:sp>
      <p:sp>
        <p:nvSpPr>
          <p:cNvPr id="19" name="TextBox 18"/>
          <p:cNvSpPr txBox="1"/>
          <p:nvPr/>
        </p:nvSpPr>
        <p:spPr>
          <a:xfrm>
            <a:off x="803109" y="1806467"/>
            <a:ext cx="5166141" cy="3924151"/>
          </a:xfrm>
          <a:prstGeom prst="rect">
            <a:avLst/>
          </a:prstGeom>
          <a:noFill/>
        </p:spPr>
        <p:txBody>
          <a:bodyPr wrap="square" rtlCol="0">
            <a:spAutoFit/>
          </a:bodyPr>
          <a:lstStyle/>
          <a:p>
            <a:pPr indent="457200">
              <a:lnSpc>
                <a:spcPct val="150000"/>
              </a:lnSpc>
              <a:spcBef>
                <a:spcPts val="600"/>
              </a:spcBef>
              <a:spcAft>
                <a:spcPts val="600"/>
              </a:spcAft>
            </a:pPr>
            <a:r>
              <a:rPr lang="zh-CN" altLang="zh-CN" b="1" dirty="0"/>
              <a:t>直流与交流的区别</a:t>
            </a:r>
            <a:endParaRPr lang="zh-CN" altLang="zh-CN" dirty="0"/>
          </a:p>
          <a:p>
            <a:pPr indent="457200">
              <a:lnSpc>
                <a:spcPct val="150000"/>
              </a:lnSpc>
              <a:spcBef>
                <a:spcPts val="600"/>
              </a:spcBef>
              <a:spcAft>
                <a:spcPts val="600"/>
              </a:spcAft>
            </a:pPr>
            <a:r>
              <a:rPr lang="en-US" altLang="zh-CN" dirty="0" err="1">
                <a:hlinkClick r:id="rId4"/>
              </a:rPr>
              <a:t>直流电流表</a:t>
            </a:r>
            <a:r>
              <a:rPr lang="zh-CN" altLang="zh-CN" dirty="0"/>
              <a:t>和交流电流表区别很大，不能交换测量，而且也没有办法交换测量，对大电流电流表来说，直流电流表实际上仅仅是一个</a:t>
            </a:r>
            <a:r>
              <a:rPr lang="en-US" altLang="zh-CN" dirty="0"/>
              <a:t>75</a:t>
            </a:r>
            <a:r>
              <a:rPr lang="zh-CN" altLang="zh-CN" dirty="0"/>
              <a:t>毫伏的直流电压表（测量的是分流器上的毫伏电压），而交流电流表的内阻很小（测量的是</a:t>
            </a:r>
            <a:r>
              <a:rPr lang="en-US" altLang="zh-CN" dirty="0" err="1">
                <a:hlinkClick r:id="rId5"/>
              </a:rPr>
              <a:t>互感器</a:t>
            </a:r>
            <a:r>
              <a:rPr lang="zh-CN" altLang="zh-CN" dirty="0"/>
              <a:t>次级的短路的电流），对电路来说是短路的，电流可以允许交流</a:t>
            </a:r>
            <a:r>
              <a:rPr lang="en-US" altLang="zh-CN" dirty="0"/>
              <a:t>5</a:t>
            </a:r>
            <a:r>
              <a:rPr lang="zh-CN" altLang="zh-CN" dirty="0"/>
              <a:t>安培流过。</a:t>
            </a:r>
          </a:p>
          <a:p>
            <a:endParaRPr lang="zh-CN" altLang="en-US" dirty="0"/>
          </a:p>
        </p:txBody>
      </p:sp>
      <p:pic>
        <p:nvPicPr>
          <p:cNvPr id="15" name="图片 14" descr="C:\Users\407_5\AppData\Roaming\Tencent\Users\532440458\QQ\WinTemp\RichOle\AGHD0DXDJLY]G[LKJL68IUO.png"/>
          <p:cNvPicPr/>
          <p:nvPr/>
        </p:nvPicPr>
        <p:blipFill>
          <a:blip r:embed="rId6">
            <a:extLst>
              <a:ext uri="{28A0092B-C50C-407E-A947-70E740481C1C}">
                <a14:useLocalDpi xmlns:a14="http://schemas.microsoft.com/office/drawing/2010/main" val="0"/>
              </a:ext>
            </a:extLst>
          </a:blip>
          <a:srcRect/>
          <a:stretch>
            <a:fillRect/>
          </a:stretch>
        </p:blipFill>
        <p:spPr bwMode="auto">
          <a:xfrm>
            <a:off x="6612387" y="2166866"/>
            <a:ext cx="4508183" cy="2943344"/>
          </a:xfrm>
          <a:prstGeom prst="rect">
            <a:avLst/>
          </a:prstGeom>
          <a:noFill/>
          <a:ln>
            <a:noFill/>
          </a:ln>
        </p:spPr>
      </p:pic>
      <p:sp>
        <p:nvSpPr>
          <p:cNvPr id="1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2" name="矩形 1"/>
          <p:cNvSpPr/>
          <p:nvPr/>
        </p:nvSpPr>
        <p:spPr>
          <a:xfrm>
            <a:off x="1072094" y="736685"/>
            <a:ext cx="1569660" cy="458908"/>
          </a:xfrm>
          <a:prstGeom prst="rect">
            <a:avLst/>
          </a:prstGeom>
        </p:spPr>
        <p:txBody>
          <a:bodyPr wrap="none">
            <a:spAutoFit/>
          </a:bodyPr>
          <a:lstStyle/>
          <a:p>
            <a:pPr algn="just">
              <a:lnSpc>
                <a:spcPct val="150000"/>
              </a:lnSpc>
            </a:pPr>
            <a:r>
              <a:rPr lang="zh-CN" altLang="zh-CN" b="1" dirty="0">
                <a:solidFill>
                  <a:schemeClr val="accent2">
                    <a:lumMod val="50000"/>
                  </a:schemeClr>
                </a:solidFill>
                <a:latin typeface="微软雅黑" pitchFamily="34" charset="-122"/>
                <a:ea typeface="微软雅黑" pitchFamily="34" charset="-122"/>
              </a:rPr>
              <a:t>电</a:t>
            </a:r>
            <a:r>
              <a:rPr lang="zh-CN" altLang="en-US" b="1" dirty="0">
                <a:solidFill>
                  <a:schemeClr val="accent2">
                    <a:lumMod val="50000"/>
                  </a:schemeClr>
                </a:solidFill>
                <a:latin typeface="微软雅黑" pitchFamily="34" charset="-122"/>
                <a:ea typeface="微软雅黑" pitchFamily="34" charset="-122"/>
              </a:rPr>
              <a:t>压</a:t>
            </a:r>
            <a:r>
              <a:rPr lang="zh-CN" altLang="zh-CN" b="1" dirty="0">
                <a:solidFill>
                  <a:schemeClr val="accent2">
                    <a:lumMod val="50000"/>
                  </a:schemeClr>
                </a:solidFill>
                <a:latin typeface="微软雅黑" pitchFamily="34" charset="-122"/>
                <a:ea typeface="微软雅黑" pitchFamily="34" charset="-122"/>
              </a:rPr>
              <a:t>表</a:t>
            </a:r>
            <a:r>
              <a:rPr lang="zh-CN" altLang="en-US" b="1" dirty="0">
                <a:solidFill>
                  <a:schemeClr val="accent2">
                    <a:lumMod val="50000"/>
                  </a:schemeClr>
                </a:solidFill>
                <a:latin typeface="微软雅黑" pitchFamily="34" charset="-122"/>
                <a:ea typeface="微软雅黑" pitchFamily="34" charset="-122"/>
              </a:rPr>
              <a:t>的分类</a:t>
            </a:r>
            <a:endParaRPr lang="en-US" altLang="zh-CN" b="1" dirty="0">
              <a:solidFill>
                <a:schemeClr val="accent2">
                  <a:lumMod val="50000"/>
                </a:schemeClr>
              </a:solidFill>
              <a:latin typeface="微软雅黑" pitchFamily="34" charset="-122"/>
              <a:ea typeface="微软雅黑" pitchFamily="34" charset="-122"/>
            </a:endParaRPr>
          </a:p>
        </p:txBody>
      </p:sp>
      <p:sp>
        <p:nvSpPr>
          <p:cNvPr id="16"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0"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1"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2"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3"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2572835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文本框 1">
            <a:extLst>
              <a:ext uri="{FF2B5EF4-FFF2-40B4-BE49-F238E27FC236}">
                <a16:creationId xmlns:a16="http://schemas.microsoft.com/office/drawing/2014/main" xmlns="" id="{EA63134B-B421-40CC-8F0D-F68A7D24C5F5}"/>
              </a:ext>
            </a:extLst>
          </p:cNvPr>
          <p:cNvSpPr txBox="1"/>
          <p:nvPr/>
        </p:nvSpPr>
        <p:spPr>
          <a:xfrm>
            <a:off x="646442" y="2275936"/>
            <a:ext cx="5479475" cy="3967496"/>
          </a:xfrm>
          <a:prstGeom prst="rect">
            <a:avLst/>
          </a:prstGeom>
          <a:noFill/>
        </p:spPr>
        <p:txBody>
          <a:bodyPr wrap="square" rtlCol="0">
            <a:spAutoFit/>
          </a:bodyPr>
          <a:lstStyle/>
          <a:p>
            <a:pPr indent="457200" algn="just">
              <a:lnSpc>
                <a:spcPct val="130000"/>
              </a:lnSpc>
              <a:spcBef>
                <a:spcPts val="600"/>
              </a:spcBef>
              <a:spcAft>
                <a:spcPts val="600"/>
              </a:spcAft>
            </a:pPr>
            <a:r>
              <a:rPr lang="zh-CN" altLang="zh-CN" kern="100" dirty="0" smtClean="0">
                <a:latin typeface="+mn-ea"/>
                <a:cs typeface="Times New Roman" panose="02020603050405020304" pitchFamily="18" charset="0"/>
              </a:rPr>
              <a:t>功率</a:t>
            </a:r>
            <a:r>
              <a:rPr lang="zh-CN" altLang="zh-CN" kern="100" dirty="0">
                <a:latin typeface="+mn-ea"/>
                <a:cs typeface="Times New Roman" panose="02020603050405020304" pitchFamily="18" charset="0"/>
              </a:rPr>
              <a:t>定义为单位时间内所做的功。基本单位为瓦（</a:t>
            </a:r>
            <a:r>
              <a:rPr lang="en-US" altLang="zh-CN" kern="100" dirty="0">
                <a:latin typeface="+mn-ea"/>
                <a:cs typeface="Times New Roman" panose="02020603050405020304" pitchFamily="18" charset="0"/>
              </a:rPr>
              <a:t>W</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1W</a:t>
            </a:r>
            <a:r>
              <a:rPr lang="zh-CN" altLang="zh-CN" kern="100" dirty="0">
                <a:latin typeface="+mn-ea"/>
                <a:cs typeface="Times New Roman" panose="02020603050405020304" pitchFamily="18" charset="0"/>
              </a:rPr>
              <a:t>等于在</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秒内做</a:t>
            </a:r>
            <a:r>
              <a:rPr lang="en-US" altLang="zh-CN" kern="100" dirty="0">
                <a:latin typeface="+mn-ea"/>
                <a:cs typeface="Times New Roman" panose="02020603050405020304" pitchFamily="18" charset="0"/>
              </a:rPr>
              <a:t>1</a:t>
            </a:r>
            <a:r>
              <a:rPr lang="en-US" altLang="zh-CN" kern="100" dirty="0">
                <a:latin typeface="+mn-ea"/>
                <a:cs typeface="Times New Roman" panose="02020603050405020304" pitchFamily="18" charset="0"/>
                <a:hlinkClick r:id="rId3"/>
              </a:rPr>
              <a:t>焦耳</a:t>
            </a:r>
            <a:r>
              <a:rPr lang="zh-CN" altLang="zh-CN" kern="100" dirty="0">
                <a:latin typeface="+mn-ea"/>
                <a:cs typeface="Times New Roman" panose="02020603050405020304" pitchFamily="18" charset="0"/>
              </a:rPr>
              <a:t>的功。常用的</a:t>
            </a:r>
            <a:r>
              <a:rPr lang="en-US" altLang="zh-CN" kern="100" dirty="0" err="1">
                <a:latin typeface="+mn-ea"/>
                <a:cs typeface="Times New Roman" panose="02020603050405020304" pitchFamily="18" charset="0"/>
                <a:hlinkClick r:id="rId4"/>
              </a:rPr>
              <a:t>功率单位</a:t>
            </a:r>
            <a:r>
              <a:rPr lang="zh-CN" altLang="zh-CN" kern="100" dirty="0">
                <a:latin typeface="+mn-ea"/>
                <a:cs typeface="Times New Roman" panose="02020603050405020304" pitchFamily="18" charset="0"/>
              </a:rPr>
              <a:t>还有</a:t>
            </a:r>
            <a:r>
              <a:rPr lang="en-US" altLang="zh-CN" kern="100" dirty="0" err="1">
                <a:latin typeface="+mn-ea"/>
                <a:cs typeface="Times New Roman" panose="02020603050405020304" pitchFamily="18" charset="0"/>
                <a:hlinkClick r:id="rId5"/>
              </a:rPr>
              <a:t>兆瓦</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1MW=10^6W</a:t>
            </a:r>
            <a:r>
              <a:rPr lang="zh-CN" altLang="zh-CN" kern="100" dirty="0">
                <a:latin typeface="+mn-ea"/>
                <a:cs typeface="Times New Roman" panose="02020603050405020304" pitchFamily="18" charset="0"/>
              </a:rPr>
              <a:t>）、</a:t>
            </a:r>
            <a:r>
              <a:rPr lang="en-US" altLang="zh-CN" kern="100" dirty="0" err="1">
                <a:latin typeface="+mn-ea"/>
                <a:cs typeface="Times New Roman" panose="02020603050405020304" pitchFamily="18" charset="0"/>
                <a:hlinkClick r:id="rId6"/>
              </a:rPr>
              <a:t>千瓦</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1KW=10^3W</a:t>
            </a:r>
            <a:r>
              <a:rPr lang="zh-CN" altLang="zh-CN" kern="100" dirty="0">
                <a:latin typeface="+mn-ea"/>
                <a:cs typeface="Times New Roman" panose="02020603050405020304" pitchFamily="18" charset="0"/>
              </a:rPr>
              <a:t>）、毫瓦（</a:t>
            </a:r>
            <a:r>
              <a:rPr lang="en-US" altLang="zh-CN" kern="100" dirty="0">
                <a:latin typeface="+mn-ea"/>
                <a:cs typeface="Times New Roman" panose="02020603050405020304" pitchFamily="18" charset="0"/>
              </a:rPr>
              <a:t>1mW=10-3W</a:t>
            </a:r>
            <a:r>
              <a:rPr lang="zh-CN" altLang="zh-CN" kern="100" dirty="0">
                <a:latin typeface="+mn-ea"/>
                <a:cs typeface="Times New Roman" panose="02020603050405020304" pitchFamily="18" charset="0"/>
              </a:rPr>
              <a:t>）、微瓦（</a:t>
            </a:r>
            <a:r>
              <a:rPr lang="en-US" altLang="zh-CN" kern="100" dirty="0">
                <a:latin typeface="+mn-ea"/>
                <a:cs typeface="Times New Roman" panose="02020603050405020304" pitchFamily="18" charset="0"/>
              </a:rPr>
              <a:t>1μW=10-6W</a:t>
            </a:r>
            <a:r>
              <a:rPr lang="zh-CN" altLang="zh-CN" kern="100" dirty="0">
                <a:latin typeface="+mn-ea"/>
                <a:cs typeface="Times New Roman" panose="02020603050405020304" pitchFamily="18" charset="0"/>
              </a:rPr>
              <a:t>）、</a:t>
            </a:r>
            <a:r>
              <a:rPr lang="en-US" altLang="zh-CN" kern="100" dirty="0" err="1">
                <a:latin typeface="+mn-ea"/>
                <a:cs typeface="Times New Roman" panose="02020603050405020304" pitchFamily="18" charset="0"/>
                <a:hlinkClick r:id="rId7"/>
              </a:rPr>
              <a:t>皮瓦</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1Pw=10-12W</a:t>
            </a:r>
            <a:r>
              <a:rPr lang="zh-CN" altLang="zh-CN" kern="100" dirty="0">
                <a:latin typeface="+mn-ea"/>
                <a:cs typeface="Times New Roman" panose="02020603050405020304" pitchFamily="18" charset="0"/>
              </a:rPr>
              <a:t>）。</a:t>
            </a:r>
          </a:p>
          <a:p>
            <a:pPr indent="457200" algn="just">
              <a:lnSpc>
                <a:spcPct val="130000"/>
              </a:lnSpc>
              <a:spcBef>
                <a:spcPts val="600"/>
              </a:spcBef>
              <a:spcAft>
                <a:spcPts val="600"/>
              </a:spcAft>
            </a:pPr>
            <a:r>
              <a:rPr lang="zh-CN" altLang="zh-CN" kern="100" dirty="0">
                <a:latin typeface="+mn-ea"/>
                <a:cs typeface="Times New Roman" panose="02020603050405020304" pitchFamily="18" charset="0"/>
              </a:rPr>
              <a:t>另一种常用的功率单位以分贝毫瓦（</a:t>
            </a:r>
            <a:r>
              <a:rPr lang="en-US" altLang="zh-CN" kern="100" dirty="0">
                <a:latin typeface="+mn-ea"/>
                <a:cs typeface="Times New Roman" panose="02020603050405020304" pitchFamily="18" charset="0"/>
                <a:hlinkClick r:id="rId8"/>
              </a:rPr>
              <a:t>dBm</a:t>
            </a:r>
            <a:r>
              <a:rPr lang="zh-CN" altLang="zh-CN" kern="100" dirty="0">
                <a:latin typeface="+mn-ea"/>
                <a:cs typeface="Times New Roman" panose="02020603050405020304" pitchFamily="18" charset="0"/>
              </a:rPr>
              <a:t>）表示。它以</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毫瓦为基准电平</a:t>
            </a:r>
            <a:r>
              <a:rPr lang="en-US" altLang="zh-CN" kern="100" dirty="0">
                <a:latin typeface="+mn-ea"/>
                <a:cs typeface="Times New Roman" panose="02020603050405020304" pitchFamily="18" charset="0"/>
              </a:rPr>
              <a:t>P0=1mW</a:t>
            </a:r>
            <a:r>
              <a:rPr lang="zh-CN" altLang="zh-CN" kern="100" dirty="0">
                <a:latin typeface="+mn-ea"/>
                <a:cs typeface="Times New Roman" panose="02020603050405020304" pitchFamily="18" charset="0"/>
              </a:rPr>
              <a:t>，</a:t>
            </a:r>
            <a:r>
              <a:rPr lang="en-US" altLang="zh-CN" kern="100" dirty="0" err="1">
                <a:latin typeface="+mn-ea"/>
                <a:cs typeface="Times New Roman" panose="02020603050405020304" pitchFamily="18" charset="0"/>
                <a:hlinkClick r:id="rId9"/>
              </a:rPr>
              <a:t>实际功率</a:t>
            </a:r>
            <a:r>
              <a:rPr lang="zh-CN" altLang="zh-CN" kern="100" dirty="0">
                <a:latin typeface="+mn-ea"/>
                <a:cs typeface="Times New Roman" panose="02020603050405020304" pitchFamily="18" charset="0"/>
              </a:rPr>
              <a:t>值</a:t>
            </a:r>
            <a:r>
              <a:rPr lang="en-US" altLang="zh-CN" kern="100" dirty="0">
                <a:latin typeface="+mn-ea"/>
                <a:cs typeface="Times New Roman" panose="02020603050405020304" pitchFamily="18" charset="0"/>
              </a:rPr>
              <a:t>P</a:t>
            </a:r>
            <a:r>
              <a:rPr lang="zh-CN" altLang="zh-CN" kern="100" dirty="0">
                <a:latin typeface="+mn-ea"/>
                <a:cs typeface="Times New Roman" panose="02020603050405020304" pitchFamily="18" charset="0"/>
              </a:rPr>
              <a:t>（</a:t>
            </a:r>
            <a:r>
              <a:rPr lang="en-US" altLang="zh-CN" kern="100" dirty="0" err="1">
                <a:latin typeface="+mn-ea"/>
                <a:cs typeface="Times New Roman" panose="02020603050405020304" pitchFamily="18" charset="0"/>
              </a:rPr>
              <a:t>mW</a:t>
            </a:r>
            <a:r>
              <a:rPr lang="zh-CN" altLang="zh-CN" kern="100" dirty="0">
                <a:latin typeface="+mn-ea"/>
                <a:cs typeface="Times New Roman" panose="02020603050405020304" pitchFamily="18" charset="0"/>
              </a:rPr>
              <a:t>）与</a:t>
            </a:r>
            <a:r>
              <a:rPr lang="en-US" altLang="zh-CN" kern="100" dirty="0">
                <a:latin typeface="+mn-ea"/>
                <a:cs typeface="Times New Roman" panose="02020603050405020304" pitchFamily="18" charset="0"/>
              </a:rPr>
              <a:t>P0</a:t>
            </a:r>
            <a:r>
              <a:rPr lang="zh-CN" altLang="zh-CN" kern="100" dirty="0">
                <a:latin typeface="+mn-ea"/>
                <a:cs typeface="Times New Roman" panose="02020603050405020304" pitchFamily="18" charset="0"/>
              </a:rPr>
              <a:t>比较后取</a:t>
            </a:r>
            <a:r>
              <a:rPr lang="en-US" altLang="zh-CN" kern="100" dirty="0" err="1">
                <a:latin typeface="+mn-ea"/>
                <a:cs typeface="Times New Roman" panose="02020603050405020304" pitchFamily="18" charset="0"/>
                <a:hlinkClick r:id="rId10"/>
              </a:rPr>
              <a:t>对数</a:t>
            </a:r>
            <a:r>
              <a:rPr lang="zh-CN" altLang="zh-CN" kern="100" dirty="0">
                <a:latin typeface="+mn-ea"/>
                <a:cs typeface="Times New Roman" panose="02020603050405020304" pitchFamily="18" charset="0"/>
              </a:rPr>
              <a:t>。这是功率的绝对单位。</a:t>
            </a:r>
          </a:p>
          <a:p>
            <a:pPr indent="457200" algn="just">
              <a:lnSpc>
                <a:spcPct val="130000"/>
              </a:lnSpc>
              <a:spcBef>
                <a:spcPts val="600"/>
              </a:spcBef>
              <a:spcAft>
                <a:spcPts val="600"/>
              </a:spcAft>
            </a:pPr>
            <a:r>
              <a:rPr lang="zh-CN" altLang="zh-CN" kern="100" dirty="0">
                <a:latin typeface="+mn-ea"/>
                <a:cs typeface="Times New Roman" panose="02020603050405020304" pitchFamily="18" charset="0"/>
              </a:rPr>
              <a:t>也可用分贝瓦（</a:t>
            </a:r>
            <a:r>
              <a:rPr lang="en-US" altLang="zh-CN" kern="100" dirty="0" err="1">
                <a:latin typeface="+mn-ea"/>
                <a:cs typeface="Times New Roman" panose="02020603050405020304" pitchFamily="18" charset="0"/>
                <a:hlinkClick r:id="rId11"/>
              </a:rPr>
              <a:t>dBW</a:t>
            </a:r>
            <a:r>
              <a:rPr lang="zh-CN" altLang="zh-CN" kern="100" dirty="0">
                <a:latin typeface="+mn-ea"/>
                <a:cs typeface="Times New Roman" panose="02020603050405020304" pitchFamily="18" charset="0"/>
              </a:rPr>
              <a:t>）作为功率单位，此时</a:t>
            </a:r>
            <a:r>
              <a:rPr lang="en-US" altLang="zh-CN" kern="100" dirty="0">
                <a:latin typeface="+mn-ea"/>
                <a:cs typeface="Times New Roman" panose="02020603050405020304" pitchFamily="18" charset="0"/>
              </a:rPr>
              <a:t>P0=1W</a:t>
            </a:r>
            <a:r>
              <a:rPr lang="zh-CN" altLang="zh-CN" kern="100" dirty="0">
                <a:latin typeface="+mn-ea"/>
                <a:cs typeface="Times New Roman" panose="02020603050405020304" pitchFamily="18" charset="0"/>
              </a:rPr>
              <a:t>，即</a:t>
            </a:r>
            <a:r>
              <a:rPr lang="en-US" altLang="zh-CN" kern="100" dirty="0">
                <a:latin typeface="+mn-ea"/>
                <a:cs typeface="Times New Roman" panose="02020603050405020304" pitchFamily="18" charset="0"/>
              </a:rPr>
              <a:t>1 </a:t>
            </a:r>
            <a:r>
              <a:rPr lang="en-US" altLang="zh-CN" kern="100" dirty="0" err="1">
                <a:latin typeface="+mn-ea"/>
                <a:cs typeface="Times New Roman" panose="02020603050405020304" pitchFamily="18" charset="0"/>
              </a:rPr>
              <a:t>dBW</a:t>
            </a:r>
            <a:r>
              <a:rPr lang="en-US" altLang="zh-CN" kern="100" dirty="0">
                <a:latin typeface="+mn-ea"/>
                <a:cs typeface="Times New Roman" panose="02020603050405020304" pitchFamily="18" charset="0"/>
              </a:rPr>
              <a:t>=3 </a:t>
            </a:r>
            <a:r>
              <a:rPr lang="en-US" altLang="zh-CN" kern="100" dirty="0" err="1">
                <a:latin typeface="+mn-ea"/>
                <a:cs typeface="Times New Roman" panose="02020603050405020304" pitchFamily="18" charset="0"/>
              </a:rPr>
              <a:t>dBm</a:t>
            </a:r>
            <a:r>
              <a:rPr lang="zh-CN" altLang="zh-CN" kern="100" dirty="0" smtClean="0">
                <a:latin typeface="+mn-ea"/>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8" name="图片 17">
            <a:extLst>
              <a:ext uri="{FF2B5EF4-FFF2-40B4-BE49-F238E27FC236}">
                <a16:creationId xmlns:a16="http://schemas.microsoft.com/office/drawing/2014/main" xmlns="" id="{50019D17-5331-48F8-BC1F-6414C2E5487E}"/>
              </a:ext>
            </a:extLst>
          </p:cNvPr>
          <p:cNvPicPr/>
          <p:nvPr/>
        </p:nvPicPr>
        <p:blipFill>
          <a:blip r:embed="rId12">
            <a:extLst>
              <a:ext uri="{28A0092B-C50C-407E-A947-70E740481C1C}">
                <a14:useLocalDpi xmlns:a14="http://schemas.microsoft.com/office/drawing/2010/main" val="0"/>
              </a:ext>
            </a:extLst>
          </a:blip>
          <a:srcRect/>
          <a:stretch>
            <a:fillRect/>
          </a:stretch>
        </p:blipFill>
        <p:spPr bwMode="auto">
          <a:xfrm>
            <a:off x="6695596" y="2275936"/>
            <a:ext cx="4797750" cy="3491986"/>
          </a:xfrm>
          <a:prstGeom prst="rect">
            <a:avLst/>
          </a:prstGeom>
          <a:noFill/>
          <a:ln>
            <a:noFill/>
          </a:ln>
        </p:spPr>
      </p:pic>
      <p:sp>
        <p:nvSpPr>
          <p:cNvPr id="20" name="文本框 19">
            <a:extLst>
              <a:ext uri="{FF2B5EF4-FFF2-40B4-BE49-F238E27FC236}">
                <a16:creationId xmlns:a16="http://schemas.microsoft.com/office/drawing/2014/main" xmlns="" id="{5890B1EC-FF42-4B84-A68F-C50C87C1922E}"/>
              </a:ext>
            </a:extLst>
          </p:cNvPr>
          <p:cNvSpPr txBox="1"/>
          <p:nvPr/>
        </p:nvSpPr>
        <p:spPr>
          <a:xfrm>
            <a:off x="5883952" y="5963766"/>
            <a:ext cx="6096000"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功率表</a:t>
            </a:r>
          </a:p>
        </p:txBody>
      </p:sp>
      <p:sp>
        <p:nvSpPr>
          <p:cNvPr id="11" name="TextBox 10"/>
          <p:cNvSpPr txBox="1"/>
          <p:nvPr/>
        </p:nvSpPr>
        <p:spPr>
          <a:xfrm>
            <a:off x="490494" y="717454"/>
            <a:ext cx="10949032" cy="1274195"/>
          </a:xfrm>
          <a:prstGeom prst="rect">
            <a:avLst/>
          </a:prstGeom>
          <a:noFill/>
        </p:spPr>
        <p:txBody>
          <a:bodyPr wrap="square" rtlCol="0">
            <a:spAutoFit/>
          </a:bodyPr>
          <a:lstStyle/>
          <a:p>
            <a:pPr indent="532800" algn="just">
              <a:lnSpc>
                <a:spcPct val="150000"/>
              </a:lnSpc>
            </a:pPr>
            <a:r>
              <a:rPr lang="en-US" altLang="zh-CN" sz="2000" b="1" dirty="0" smtClean="0">
                <a:solidFill>
                  <a:schemeClr val="accent2">
                    <a:lumMod val="50000"/>
                  </a:schemeClr>
                </a:solidFill>
                <a:latin typeface="微软雅黑" pitchFamily="34" charset="-122"/>
                <a:ea typeface="微软雅黑" pitchFamily="34" charset="-122"/>
              </a:rPr>
              <a:t>1.3</a:t>
            </a:r>
            <a:r>
              <a:rPr lang="en-US" altLang="zh-CN" sz="2000" b="1" dirty="0">
                <a:solidFill>
                  <a:schemeClr val="accent2">
                    <a:lumMod val="50000"/>
                  </a:schemeClr>
                </a:solidFill>
                <a:latin typeface="微软雅黑" pitchFamily="34" charset="-122"/>
                <a:ea typeface="微软雅黑" pitchFamily="34" charset="-122"/>
              </a:rPr>
              <a:t> </a:t>
            </a:r>
            <a:r>
              <a:rPr lang="en-US" altLang="zh-CN" sz="2000" b="1" dirty="0" smtClean="0">
                <a:solidFill>
                  <a:schemeClr val="accent2">
                    <a:lumMod val="50000"/>
                  </a:schemeClr>
                </a:solidFill>
                <a:latin typeface="微软雅黑" pitchFamily="34" charset="-122"/>
                <a:ea typeface="微软雅黑" pitchFamily="34" charset="-122"/>
              </a:rPr>
              <a:t> </a:t>
            </a:r>
            <a:r>
              <a:rPr lang="zh-CN" altLang="zh-CN" sz="2000" b="1" dirty="0" smtClean="0">
                <a:solidFill>
                  <a:schemeClr val="accent2">
                    <a:lumMod val="50000"/>
                  </a:schemeClr>
                </a:solidFill>
                <a:latin typeface="微软雅黑" pitchFamily="34" charset="-122"/>
                <a:ea typeface="微软雅黑" pitchFamily="34" charset="-122"/>
              </a:rPr>
              <a:t>功率表</a:t>
            </a:r>
            <a:r>
              <a:rPr lang="zh-CN" altLang="zh-CN" sz="2000" b="1" dirty="0">
                <a:solidFill>
                  <a:schemeClr val="accent2">
                    <a:lumMod val="50000"/>
                  </a:schemeClr>
                </a:solidFill>
                <a:latin typeface="微软雅黑" pitchFamily="34" charset="-122"/>
                <a:ea typeface="微软雅黑" pitchFamily="34" charset="-122"/>
              </a:rPr>
              <a:t>（瓦特表</a:t>
            </a:r>
            <a:r>
              <a:rPr lang="zh-CN" altLang="zh-CN" sz="2000" b="1" dirty="0" smtClean="0">
                <a:solidFill>
                  <a:schemeClr val="accent2">
                    <a:lumMod val="50000"/>
                  </a:schemeClr>
                </a:solidFill>
                <a:latin typeface="微软雅黑" pitchFamily="34" charset="-122"/>
                <a:ea typeface="微软雅黑" pitchFamily="34" charset="-122"/>
              </a:rPr>
              <a:t>）</a:t>
            </a:r>
            <a:endParaRPr lang="en-US" altLang="zh-CN" sz="2000" b="1" dirty="0" smtClean="0">
              <a:solidFill>
                <a:schemeClr val="accent2">
                  <a:lumMod val="50000"/>
                </a:schemeClr>
              </a:solidFill>
              <a:latin typeface="微软雅黑" pitchFamily="34" charset="-122"/>
              <a:ea typeface="微软雅黑" pitchFamily="34" charset="-122"/>
            </a:endParaRPr>
          </a:p>
          <a:p>
            <a:pPr indent="532800" algn="just">
              <a:lnSpc>
                <a:spcPct val="130000"/>
              </a:lnSpc>
            </a:pPr>
            <a:r>
              <a:rPr lang="zh-CN" altLang="zh-CN" kern="100" dirty="0" smtClean="0">
                <a:latin typeface="+mn-ea"/>
                <a:cs typeface="Times New Roman" panose="02020603050405020304" pitchFamily="18" charset="0"/>
              </a:rPr>
              <a:t>功率表</a:t>
            </a:r>
            <a:r>
              <a:rPr lang="zh-CN" altLang="zh-CN" kern="100" dirty="0">
                <a:latin typeface="+mn-ea"/>
                <a:cs typeface="Times New Roman" panose="02020603050405020304" pitchFamily="18" charset="0"/>
              </a:rPr>
              <a:t>也叫瓦特表，是一种测量</a:t>
            </a:r>
            <a:r>
              <a:rPr lang="en-US" altLang="zh-CN" kern="100" dirty="0" err="1">
                <a:solidFill>
                  <a:srgbClr val="0000FF"/>
                </a:solidFill>
                <a:latin typeface="+mn-ea"/>
                <a:cs typeface="Times New Roman" panose="02020603050405020304" pitchFamily="18" charset="0"/>
                <a:hlinkClick r:id="rId13"/>
              </a:rPr>
              <a:t>电功率</a:t>
            </a:r>
            <a:r>
              <a:rPr lang="zh-CN" altLang="zh-CN" kern="100" dirty="0">
                <a:latin typeface="+mn-ea"/>
                <a:cs typeface="Times New Roman" panose="02020603050405020304" pitchFamily="18" charset="0"/>
              </a:rPr>
              <a:t>的仪器。电功率包括</a:t>
            </a:r>
            <a:r>
              <a:rPr lang="en-US" altLang="zh-CN" kern="100" dirty="0" err="1">
                <a:solidFill>
                  <a:srgbClr val="0000FF"/>
                </a:solidFill>
                <a:latin typeface="+mn-ea"/>
                <a:cs typeface="Times New Roman" panose="02020603050405020304" pitchFamily="18" charset="0"/>
                <a:hlinkClick r:id="rId14"/>
              </a:rPr>
              <a:t>有功功率</a:t>
            </a:r>
            <a:r>
              <a:rPr lang="zh-CN" altLang="zh-CN" kern="100" dirty="0">
                <a:latin typeface="+mn-ea"/>
                <a:cs typeface="Times New Roman" panose="02020603050405020304" pitchFamily="18" charset="0"/>
              </a:rPr>
              <a:t>、</a:t>
            </a:r>
            <a:r>
              <a:rPr lang="en-US" altLang="zh-CN" kern="100" dirty="0" err="1">
                <a:solidFill>
                  <a:srgbClr val="0000FF"/>
                </a:solidFill>
                <a:latin typeface="+mn-ea"/>
                <a:cs typeface="Times New Roman" panose="02020603050405020304" pitchFamily="18" charset="0"/>
                <a:hlinkClick r:id="rId15"/>
              </a:rPr>
              <a:t>无功功率</a:t>
            </a:r>
            <a:r>
              <a:rPr lang="zh-CN" altLang="zh-CN" kern="100" dirty="0">
                <a:latin typeface="+mn-ea"/>
                <a:cs typeface="Times New Roman" panose="02020603050405020304" pitchFamily="18" charset="0"/>
              </a:rPr>
              <a:t>和视在功率。未作特殊说明时，功率表一般是指测量有功功率的仪表，如图</a:t>
            </a:r>
            <a:r>
              <a:rPr lang="en-US" altLang="zh-CN" kern="100" dirty="0">
                <a:latin typeface="+mn-ea"/>
                <a:cs typeface="Times New Roman" panose="02020603050405020304" pitchFamily="18" charset="0"/>
              </a:rPr>
              <a:t>2-3-7</a:t>
            </a:r>
            <a:r>
              <a:rPr lang="zh-CN" altLang="zh-CN" kern="100" dirty="0">
                <a:latin typeface="+mn-ea"/>
                <a:cs typeface="Times New Roman" panose="02020603050405020304" pitchFamily="18" charset="0"/>
              </a:rPr>
              <a:t>所示</a:t>
            </a:r>
            <a:r>
              <a:rPr lang="zh-CN" altLang="zh-CN" kern="100" dirty="0" smtClean="0">
                <a:latin typeface="+mn-ea"/>
                <a:cs typeface="Times New Roman" panose="02020603050405020304" pitchFamily="18" charset="0"/>
              </a:rPr>
              <a:t>。</a:t>
            </a:r>
            <a:endParaRPr lang="zh-CN" altLang="zh-CN" b="1" dirty="0">
              <a:solidFill>
                <a:schemeClr val="accent2">
                  <a:lumMod val="50000"/>
                </a:schemeClr>
              </a:solidFill>
              <a:latin typeface="+mn-ea"/>
            </a:endParaRP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15"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6"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19"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2718859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文本框 10">
            <a:extLst>
              <a:ext uri="{FF2B5EF4-FFF2-40B4-BE49-F238E27FC236}">
                <a16:creationId xmlns:a16="http://schemas.microsoft.com/office/drawing/2014/main" xmlns="" id="{63E452DB-D3D9-444A-8941-161D75E9CBFC}"/>
              </a:ext>
            </a:extLst>
          </p:cNvPr>
          <p:cNvSpPr txBox="1"/>
          <p:nvPr/>
        </p:nvSpPr>
        <p:spPr>
          <a:xfrm>
            <a:off x="595768" y="1184364"/>
            <a:ext cx="9717275" cy="412934"/>
          </a:xfrm>
          <a:prstGeom prst="rect">
            <a:avLst/>
          </a:prstGeom>
          <a:noFill/>
        </p:spPr>
        <p:txBody>
          <a:bodyPr wrap="square" rtlCol="0">
            <a:spAutoFit/>
          </a:bodyPr>
          <a:lstStyle/>
          <a:p>
            <a:pPr indent="266700" algn="just">
              <a:lnSpc>
                <a:spcPts val="2500"/>
              </a:lnSpc>
            </a:pPr>
            <a:r>
              <a:rPr lang="zh-CN" altLang="zh-CN" sz="1800" kern="100" dirty="0" smtClean="0">
                <a:effectLst/>
                <a:latin typeface="+mn-ea"/>
                <a:cs typeface="Times New Roman" panose="02020603050405020304" pitchFamily="18" charset="0"/>
              </a:rPr>
              <a:t>欧姆表是直接测量电阻值的仪表。它是根据闭合电路的欧姆定律制成的，如图</a:t>
            </a:r>
            <a:r>
              <a:rPr lang="en-US" altLang="zh-CN" sz="1800" kern="100" dirty="0" smtClean="0">
                <a:effectLst/>
                <a:latin typeface="+mn-ea"/>
                <a:cs typeface="Times New Roman" panose="02020603050405020304" pitchFamily="18" charset="0"/>
              </a:rPr>
              <a:t>2-3-8</a:t>
            </a:r>
            <a:r>
              <a:rPr lang="zh-CN" altLang="zh-CN" sz="1800" kern="100" dirty="0" smtClean="0">
                <a:effectLst/>
                <a:latin typeface="+mn-ea"/>
                <a:cs typeface="Times New Roman" panose="02020603050405020304" pitchFamily="18" charset="0"/>
              </a:rPr>
              <a:t>所示。</a:t>
            </a:r>
            <a:endParaRPr lang="zh-CN" altLang="zh-CN" sz="1800" kern="100" dirty="0">
              <a:effectLst/>
              <a:latin typeface="+mn-ea"/>
              <a:cs typeface="Times New Roman" panose="02020603050405020304" pitchFamily="18" charset="0"/>
            </a:endParaRPr>
          </a:p>
        </p:txBody>
      </p:sp>
      <p:pic>
        <p:nvPicPr>
          <p:cNvPr id="14" name="图片 13">
            <a:extLst>
              <a:ext uri="{FF2B5EF4-FFF2-40B4-BE49-F238E27FC236}">
                <a16:creationId xmlns:a16="http://schemas.microsoft.com/office/drawing/2014/main" xmlns="" id="{8A1C22AB-3CB7-4191-896B-983D0ECC233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14286" y="1874591"/>
            <a:ext cx="4189106" cy="4001869"/>
          </a:xfrm>
          <a:prstGeom prst="rect">
            <a:avLst/>
          </a:prstGeom>
          <a:noFill/>
          <a:ln>
            <a:noFill/>
          </a:ln>
        </p:spPr>
      </p:pic>
      <p:sp>
        <p:nvSpPr>
          <p:cNvPr id="16" name="文本框 15">
            <a:extLst>
              <a:ext uri="{FF2B5EF4-FFF2-40B4-BE49-F238E27FC236}">
                <a16:creationId xmlns:a16="http://schemas.microsoft.com/office/drawing/2014/main" xmlns="" id="{F0DA1238-13C7-4435-A478-D268EF8055E3}"/>
              </a:ext>
            </a:extLst>
          </p:cNvPr>
          <p:cNvSpPr txBox="1"/>
          <p:nvPr/>
        </p:nvSpPr>
        <p:spPr>
          <a:xfrm>
            <a:off x="8259551" y="5903440"/>
            <a:ext cx="2636659" cy="412934"/>
          </a:xfrm>
          <a:prstGeom prst="rect">
            <a:avLst/>
          </a:prstGeom>
          <a:noFill/>
        </p:spPr>
        <p:txBody>
          <a:bodyPr wrap="square">
            <a:spAutoFit/>
          </a:bodyPr>
          <a:lstStyle/>
          <a:p>
            <a:pPr indent="266700" algn="ctr">
              <a:lnSpc>
                <a:spcPts val="25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2-4-1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欧姆表</a:t>
            </a:r>
          </a:p>
        </p:txBody>
      </p:sp>
      <p:sp>
        <p:nvSpPr>
          <p:cNvPr id="13" name="文本框 12">
            <a:extLst>
              <a:ext uri="{FF2B5EF4-FFF2-40B4-BE49-F238E27FC236}">
                <a16:creationId xmlns:a16="http://schemas.microsoft.com/office/drawing/2014/main" xmlns="" id="{03A7D12A-1B81-430F-A985-2307443E8F97}"/>
              </a:ext>
            </a:extLst>
          </p:cNvPr>
          <p:cNvSpPr txBox="1"/>
          <p:nvPr/>
        </p:nvSpPr>
        <p:spPr>
          <a:xfrm>
            <a:off x="595768" y="1617858"/>
            <a:ext cx="6563785" cy="4801314"/>
          </a:xfrm>
          <a:prstGeom prst="rect">
            <a:avLst/>
          </a:prstGeom>
          <a:noFill/>
        </p:spPr>
        <p:txBody>
          <a:bodyPr wrap="square" rtlCol="0">
            <a:spAutoFit/>
          </a:bodyPr>
          <a:lstStyle/>
          <a:p>
            <a:pPr indent="280670" algn="just"/>
            <a:r>
              <a:rPr lang="zh-CN" altLang="zh-CN" sz="1800" b="1" kern="100" dirty="0">
                <a:effectLst/>
                <a:latin typeface="+mn-ea"/>
              </a:rPr>
              <a:t>特征</a:t>
            </a:r>
          </a:p>
          <a:p>
            <a:pPr indent="266700" algn="just"/>
            <a:r>
              <a:rPr lang="zh-CN" altLang="zh-CN" sz="1800" kern="100" dirty="0">
                <a:effectLst/>
                <a:latin typeface="+mn-ea"/>
                <a:cs typeface="Times New Roman" panose="02020603050405020304" pitchFamily="18" charset="0"/>
              </a:rPr>
              <a:t>欧姆表的刻度特点与电流表和电压表不同，欧姆表有以下几个显著特点：</a:t>
            </a:r>
          </a:p>
          <a:p>
            <a:pPr indent="266700" algn="just"/>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）电流表和电压表刻度越向右数值越大，欧姆表则相反，这是因为</a:t>
            </a:r>
            <a:r>
              <a:rPr lang="en-US" altLang="zh-CN" sz="1800" kern="100" dirty="0">
                <a:effectLst/>
                <a:latin typeface="+mn-ea"/>
                <a:cs typeface="Times New Roman" panose="02020603050405020304" pitchFamily="18" charset="0"/>
              </a:rPr>
              <a:t>Rx</a:t>
            </a:r>
            <a:r>
              <a:rPr lang="zh-CN" altLang="zh-CN" sz="1800" kern="100" dirty="0">
                <a:effectLst/>
                <a:latin typeface="+mn-ea"/>
                <a:cs typeface="Times New Roman" panose="02020603050405020304" pitchFamily="18" charset="0"/>
              </a:rPr>
              <a:t>越小</a:t>
            </a:r>
            <a:r>
              <a:rPr lang="en-US" altLang="zh-CN" sz="1800" kern="100" dirty="0">
                <a:effectLst/>
                <a:latin typeface="+mn-ea"/>
                <a:cs typeface="Times New Roman" panose="02020603050405020304" pitchFamily="18" charset="0"/>
              </a:rPr>
              <a:t>I</a:t>
            </a:r>
            <a:r>
              <a:rPr lang="zh-CN" altLang="zh-CN" sz="1800" kern="100" dirty="0">
                <a:effectLst/>
                <a:latin typeface="+mn-ea"/>
                <a:cs typeface="Times New Roman" panose="02020603050405020304" pitchFamily="18" charset="0"/>
              </a:rPr>
              <a:t>越大造成的．当</a:t>
            </a:r>
            <a:r>
              <a:rPr lang="en-US" altLang="zh-CN" sz="1800" kern="100" dirty="0">
                <a:effectLst/>
                <a:latin typeface="+mn-ea"/>
                <a:cs typeface="Times New Roman" panose="02020603050405020304" pitchFamily="18" charset="0"/>
              </a:rPr>
              <a:t>Rx=∞</a:t>
            </a:r>
            <a:r>
              <a:rPr lang="zh-CN" altLang="zh-CN" sz="1800" kern="100" dirty="0">
                <a:effectLst/>
                <a:latin typeface="+mn-ea"/>
                <a:cs typeface="Times New Roman" panose="02020603050405020304" pitchFamily="18" charset="0"/>
              </a:rPr>
              <a:t>时（断路电路），</a:t>
            </a:r>
            <a:r>
              <a:rPr lang="en-US" altLang="zh-CN" sz="1800" kern="100" dirty="0">
                <a:effectLst/>
                <a:latin typeface="+mn-ea"/>
                <a:cs typeface="Times New Roman" panose="02020603050405020304" pitchFamily="18" charset="0"/>
              </a:rPr>
              <a:t>I=0</a:t>
            </a:r>
            <a:r>
              <a:rPr lang="zh-CN" altLang="zh-CN" sz="1800" kern="100" dirty="0">
                <a:effectLst/>
                <a:latin typeface="+mn-ea"/>
                <a:cs typeface="Times New Roman" panose="02020603050405020304" pitchFamily="18" charset="0"/>
              </a:rPr>
              <a:t>，则在最左端；当</a:t>
            </a:r>
            <a:r>
              <a:rPr lang="en-US" altLang="zh-CN" sz="1800" kern="100" dirty="0">
                <a:effectLst/>
                <a:latin typeface="+mn-ea"/>
                <a:cs typeface="Times New Roman" panose="02020603050405020304" pitchFamily="18" charset="0"/>
              </a:rPr>
              <a:t>Rx=0</a:t>
            </a:r>
            <a:r>
              <a:rPr lang="zh-CN" altLang="zh-CN" sz="1800" kern="100" dirty="0">
                <a:effectLst/>
                <a:latin typeface="+mn-ea"/>
                <a:cs typeface="Times New Roman" panose="02020603050405020304" pitchFamily="18" charset="0"/>
              </a:rPr>
              <a:t>时（两表笔短接）</a:t>
            </a:r>
            <a:r>
              <a:rPr lang="en-US" altLang="zh-CN" sz="1800" kern="100" dirty="0">
                <a:effectLst/>
                <a:latin typeface="+mn-ea"/>
                <a:cs typeface="Times New Roman" panose="02020603050405020304" pitchFamily="18" charset="0"/>
              </a:rPr>
              <a:t>I</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Ig</a:t>
            </a:r>
            <a:r>
              <a:rPr lang="zh-CN" altLang="zh-CN" sz="1800" kern="100" dirty="0">
                <a:effectLst/>
                <a:latin typeface="+mn-ea"/>
                <a:cs typeface="Times New Roman" panose="02020603050405020304" pitchFamily="18" charset="0"/>
              </a:rPr>
              <a:t>，电流表满刻度处</a:t>
            </a:r>
            <a:r>
              <a:rPr lang="en-US" altLang="zh-CN" sz="1800" u="none" strike="noStrike" kern="100" dirty="0" err="1">
                <a:solidFill>
                  <a:srgbClr val="0000FF"/>
                </a:solidFill>
                <a:effectLst/>
                <a:latin typeface="+mn-ea"/>
                <a:cs typeface="Times New Roman" panose="02020603050405020304" pitchFamily="18" charset="0"/>
                <a:hlinkClick r:id="rId4"/>
              </a:rPr>
              <a:t>电阻</a:t>
            </a:r>
            <a:r>
              <a:rPr lang="zh-CN" altLang="zh-CN" sz="1800" kern="100" dirty="0">
                <a:effectLst/>
                <a:latin typeface="+mn-ea"/>
                <a:cs typeface="Times New Roman" panose="02020603050405020304" pitchFamily="18" charset="0"/>
              </a:rPr>
              <a:t>为</a:t>
            </a:r>
            <a:r>
              <a:rPr lang="en-US" altLang="zh-CN" sz="1800" kern="100" dirty="0">
                <a:effectLst/>
                <a:latin typeface="+mn-ea"/>
                <a:cs typeface="Times New Roman" panose="02020603050405020304" pitchFamily="18" charset="0"/>
              </a:rPr>
              <a:t>“0”</a:t>
            </a:r>
            <a:r>
              <a:rPr lang="zh-CN" altLang="zh-CN" sz="1800" kern="100" dirty="0">
                <a:effectLst/>
                <a:latin typeface="+mn-ea"/>
                <a:cs typeface="Times New Roman" panose="02020603050405020304" pitchFamily="18" charset="0"/>
              </a:rPr>
              <a:t>在最右端．</a:t>
            </a:r>
          </a:p>
          <a:p>
            <a:pPr indent="266700" algn="just"/>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）电流表和电压表刻度均匀．欧姆表刻度很不均匀，越向左越密．这是因为在零点调正后，</a:t>
            </a:r>
            <a:r>
              <a:rPr lang="en-US" altLang="zh-CN" sz="1800" kern="100" dirty="0">
                <a:effectLst/>
                <a:latin typeface="+mn-ea"/>
                <a:cs typeface="Times New Roman" panose="02020603050405020304" pitchFamily="18" charset="0"/>
              </a:rPr>
              <a:t>E</a:t>
            </a: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R</a:t>
            </a: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Rx</a:t>
            </a:r>
            <a:r>
              <a:rPr lang="zh-CN" altLang="zh-CN" sz="1800" kern="100" dirty="0">
                <a:effectLst/>
                <a:latin typeface="+mn-ea"/>
                <a:cs typeface="Times New Roman" panose="02020603050405020304" pitchFamily="18" charset="0"/>
              </a:rPr>
              <a:t>都是恒定的，</a:t>
            </a:r>
            <a:r>
              <a:rPr lang="en-US" altLang="zh-CN" sz="1800" kern="100" dirty="0">
                <a:effectLst/>
                <a:latin typeface="+mn-ea"/>
                <a:cs typeface="Times New Roman" panose="02020603050405020304" pitchFamily="18" charset="0"/>
              </a:rPr>
              <a:t>I</a:t>
            </a:r>
            <a:r>
              <a:rPr lang="zh-CN" altLang="zh-CN" sz="1800" kern="100" dirty="0">
                <a:effectLst/>
                <a:latin typeface="+mn-ea"/>
                <a:cs typeface="Times New Roman" panose="02020603050405020304" pitchFamily="18" charset="0"/>
              </a:rPr>
              <a:t>随</a:t>
            </a:r>
            <a:r>
              <a:rPr lang="en-US" altLang="zh-CN" sz="1800" u="none" strike="noStrike" kern="100" dirty="0">
                <a:solidFill>
                  <a:srgbClr val="0000FF"/>
                </a:solidFill>
                <a:effectLst/>
                <a:latin typeface="+mn-ea"/>
                <a:cs typeface="Times New Roman" panose="02020603050405020304" pitchFamily="18" charset="0"/>
                <a:hlinkClick r:id="rId5"/>
              </a:rPr>
              <a:t>Rx</a:t>
            </a:r>
            <a:r>
              <a:rPr lang="zh-CN" altLang="zh-CN" sz="1800" kern="100" dirty="0">
                <a:effectLst/>
                <a:latin typeface="+mn-ea"/>
                <a:cs typeface="Times New Roman" panose="02020603050405020304" pitchFamily="18" charset="0"/>
              </a:rPr>
              <a:t>而变．但他们不是简单的线性比例关系．所以表盘刻度不均匀．</a:t>
            </a:r>
          </a:p>
          <a:p>
            <a:pPr indent="266700" algn="just"/>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）电流表和电压表的刻度都是从</a:t>
            </a:r>
            <a:r>
              <a:rPr lang="en-US" altLang="zh-CN" sz="1800" kern="100" dirty="0">
                <a:effectLst/>
                <a:latin typeface="+mn-ea"/>
                <a:cs typeface="Times New Roman" panose="02020603050405020304" pitchFamily="18" charset="0"/>
              </a:rPr>
              <a:t>0</a:t>
            </a:r>
            <a:r>
              <a:rPr lang="zh-CN" altLang="zh-CN" sz="1800" kern="100" dirty="0">
                <a:effectLst/>
                <a:latin typeface="+mn-ea"/>
                <a:cs typeface="Times New Roman" panose="02020603050405020304" pitchFamily="18" charset="0"/>
              </a:rPr>
              <a:t>到某一确定值，因此，每个表都有确定的量程．而欧姆表的刻度总是从</a:t>
            </a:r>
            <a:r>
              <a:rPr lang="en-US" altLang="zh-CN" sz="1800" kern="100" dirty="0">
                <a:effectLst/>
                <a:latin typeface="+mn-ea"/>
                <a:cs typeface="Times New Roman" panose="02020603050405020304" pitchFamily="18" charset="0"/>
              </a:rPr>
              <a:t>0→∞Ω</a:t>
            </a:r>
            <a:r>
              <a:rPr lang="zh-CN" altLang="zh-CN" sz="1800" kern="100" dirty="0">
                <a:effectLst/>
                <a:latin typeface="+mn-ea"/>
                <a:cs typeface="Times New Roman" panose="02020603050405020304" pitchFamily="18" charset="0"/>
              </a:rPr>
              <a:t>．这是否说明所有欧姆表都有相同的刻度？是否欧姆表不存在量程的问题</a:t>
            </a:r>
            <a:r>
              <a:rPr lang="en-US" altLang="zh-CN" sz="1800" kern="100" dirty="0">
                <a:effectLst/>
                <a:latin typeface="+mn-ea"/>
                <a:cs typeface="Times New Roman" panose="02020603050405020304" pitchFamily="18" charset="0"/>
              </a:rPr>
              <a:t>?</a:t>
            </a:r>
            <a:r>
              <a:rPr lang="zh-CN" altLang="zh-CN" sz="1800" kern="100" dirty="0">
                <a:effectLst/>
                <a:latin typeface="+mn-ea"/>
                <a:cs typeface="Times New Roman" panose="02020603050405020304" pitchFamily="18" charset="0"/>
              </a:rPr>
              <a:t>不是的．下面会对这两个问题分别进行分析．</a:t>
            </a:r>
          </a:p>
          <a:p>
            <a:r>
              <a:rPr lang="en-US" altLang="zh-CN" sz="1800" dirty="0">
                <a:effectLst/>
                <a:latin typeface="+mn-ea"/>
                <a:cs typeface="Times New Roman" panose="02020603050405020304" pitchFamily="18" charset="0"/>
              </a:rPr>
              <a:t>(4)</a:t>
            </a:r>
            <a:r>
              <a:rPr lang="zh-CN" altLang="zh-CN" sz="1800" dirty="0">
                <a:effectLst/>
                <a:latin typeface="+mn-ea"/>
                <a:cs typeface="Times New Roman" panose="02020603050405020304" pitchFamily="18" charset="0"/>
              </a:rPr>
              <a:t>电流表和电压表在使用时都需要电路连接（即串联或并联），但欧姆表可以不用连接电路而直接读取其示数。</a:t>
            </a:r>
            <a:endParaRPr lang="zh-CN" altLang="en-US" dirty="0">
              <a:latin typeface="+mn-ea"/>
            </a:endParaRPr>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12" name="矩形 11"/>
          <p:cNvSpPr/>
          <p:nvPr/>
        </p:nvSpPr>
        <p:spPr>
          <a:xfrm>
            <a:off x="1064482" y="725456"/>
            <a:ext cx="1366080" cy="458908"/>
          </a:xfrm>
          <a:prstGeom prst="rect">
            <a:avLst/>
          </a:prstGeom>
        </p:spPr>
        <p:txBody>
          <a:bodyPr wrap="none">
            <a:spAutoFit/>
          </a:bodyPr>
          <a:lstStyle/>
          <a:p>
            <a:pPr algn="just">
              <a:lnSpc>
                <a:spcPct val="150000"/>
              </a:lnSpc>
              <a:spcBef>
                <a:spcPts val="120"/>
              </a:spcBef>
              <a:spcAft>
                <a:spcPts val="120"/>
              </a:spcAft>
            </a:pPr>
            <a:r>
              <a:rPr lang="en-US" altLang="zh-CN" b="1" dirty="0">
                <a:solidFill>
                  <a:schemeClr val="accent2">
                    <a:lumMod val="50000"/>
                  </a:schemeClr>
                </a:solidFill>
                <a:latin typeface="微软雅黑" pitchFamily="34" charset="-122"/>
                <a:ea typeface="微软雅黑" pitchFamily="34" charset="-122"/>
              </a:rPr>
              <a:t>1.4  </a:t>
            </a:r>
            <a:r>
              <a:rPr lang="zh-CN" altLang="zh-CN" b="1" dirty="0">
                <a:solidFill>
                  <a:schemeClr val="accent2">
                    <a:lumMod val="50000"/>
                  </a:schemeClr>
                </a:solidFill>
                <a:latin typeface="微软雅黑" pitchFamily="34" charset="-122"/>
                <a:ea typeface="微软雅黑" pitchFamily="34" charset="-122"/>
              </a:rPr>
              <a:t>欧姆表</a:t>
            </a:r>
            <a:endParaRPr lang="zh-CN" altLang="zh-CN" b="1" dirty="0">
              <a:solidFill>
                <a:schemeClr val="accent2">
                  <a:lumMod val="50000"/>
                </a:schemeClr>
              </a:solidFill>
              <a:latin typeface="微软雅黑" pitchFamily="34" charset="-122"/>
              <a:ea typeface="微软雅黑" pitchFamily="34" charset="-122"/>
            </a:endParaRPr>
          </a:p>
        </p:txBody>
      </p: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147930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a16="http://schemas.microsoft.com/office/drawing/2014/main" xmlns=""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a16="http://schemas.microsoft.com/office/drawing/2014/main" xmlns=""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a16="http://schemas.microsoft.com/office/drawing/2014/main" xmlns=""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a16="http://schemas.microsoft.com/office/drawing/2014/main" xmlns=""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a16="http://schemas.microsoft.com/office/drawing/2014/main" xmlns=""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a16="http://schemas.microsoft.com/office/drawing/2014/main" xmlns=""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a16="http://schemas.microsoft.com/office/drawing/2014/main" xmlns=""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a16="http://schemas.microsoft.com/office/drawing/2014/main" xmlns=""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a16="http://schemas.microsoft.com/office/drawing/2014/main" xmlns=""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a16="http://schemas.microsoft.com/office/drawing/2014/main" xmlns=""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a16="http://schemas.microsoft.com/office/drawing/2014/main" xmlns=""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a16="http://schemas.microsoft.com/office/drawing/2014/main" xmlns=""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a16="http://schemas.microsoft.com/office/drawing/2014/main" xmlns=""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a16="http://schemas.microsoft.com/office/drawing/2014/main" xmlns=""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a16="http://schemas.microsoft.com/office/drawing/2014/main" xmlns=""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a16="http://schemas.microsoft.com/office/drawing/2014/main" xmlns=""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a16="http://schemas.microsoft.com/office/drawing/2014/main" xmlns=""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a16="http://schemas.microsoft.com/office/drawing/2014/main" xmlns=""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a16="http://schemas.microsoft.com/office/drawing/2014/main" xmlns=""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a16="http://schemas.microsoft.com/office/drawing/2014/main" xmlns=""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a16="http://schemas.microsoft.com/office/drawing/2014/main" xmlns=""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a16="http://schemas.microsoft.com/office/drawing/2014/main" xmlns=""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a16="http://schemas.microsoft.com/office/drawing/2014/main" xmlns=""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a16="http://schemas.microsoft.com/office/drawing/2014/main" xmlns=""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文本框 12">
            <a:extLst>
              <a:ext uri="{FF2B5EF4-FFF2-40B4-BE49-F238E27FC236}">
                <a16:creationId xmlns:a16="http://schemas.microsoft.com/office/drawing/2014/main" xmlns="" id="{03A7D12A-1B81-430F-A985-2307443E8F97}"/>
              </a:ext>
            </a:extLst>
          </p:cNvPr>
          <p:cNvSpPr txBox="1"/>
          <p:nvPr/>
        </p:nvSpPr>
        <p:spPr>
          <a:xfrm>
            <a:off x="915375" y="1324347"/>
            <a:ext cx="10091716" cy="4875181"/>
          </a:xfrm>
          <a:prstGeom prst="rect">
            <a:avLst/>
          </a:prstGeom>
          <a:noFill/>
        </p:spPr>
        <p:txBody>
          <a:bodyPr wrap="square" rtlCol="0">
            <a:spAutoFit/>
          </a:bodyPr>
          <a:lstStyle/>
          <a:p>
            <a:pPr indent="280670" algn="just">
              <a:lnSpc>
                <a:spcPct val="130000"/>
              </a:lnSpc>
              <a:spcBef>
                <a:spcPts val="600"/>
              </a:spcBef>
              <a:spcAft>
                <a:spcPts val="600"/>
              </a:spcAft>
            </a:pPr>
            <a:r>
              <a:rPr lang="zh-CN" altLang="zh-CN" sz="1800" b="1" kern="100" dirty="0" smtClean="0">
                <a:effectLst/>
                <a:latin typeface="+mn-ea"/>
              </a:rPr>
              <a:t>特征</a:t>
            </a:r>
            <a:endParaRPr lang="en-US" altLang="zh-CN" sz="1800" b="1" kern="100" dirty="0" smtClean="0">
              <a:effectLst/>
              <a:latin typeface="+mn-ea"/>
            </a:endParaRPr>
          </a:p>
          <a:p>
            <a:pPr indent="280670" algn="just">
              <a:lnSpc>
                <a:spcPct val="130000"/>
              </a:lnSpc>
              <a:spcBef>
                <a:spcPts val="600"/>
              </a:spcBef>
              <a:spcAft>
                <a:spcPts val="600"/>
              </a:spcAft>
            </a:pPr>
            <a:r>
              <a:rPr lang="zh-CN" altLang="zh-CN" dirty="0">
                <a:latin typeface="+mn-ea"/>
              </a:rPr>
              <a:t>虽然任何欧姆表的测量范围都是从</a:t>
            </a:r>
            <a:r>
              <a:rPr lang="en-US" altLang="zh-CN" dirty="0">
                <a:latin typeface="+mn-ea"/>
              </a:rPr>
              <a:t>0→∞Ω</a:t>
            </a:r>
            <a:r>
              <a:rPr lang="zh-CN" altLang="zh-CN" dirty="0">
                <a:latin typeface="+mn-ea"/>
              </a:rPr>
              <a:t>，但越向左刻度越密．中值电阻为</a:t>
            </a:r>
            <a:r>
              <a:rPr lang="en-US" altLang="zh-CN" dirty="0">
                <a:latin typeface="+mn-ea"/>
              </a:rPr>
              <a:t>100Ω</a:t>
            </a:r>
            <a:r>
              <a:rPr lang="zh-CN" altLang="zh-CN" dirty="0">
                <a:latin typeface="+mn-ea"/>
              </a:rPr>
              <a:t>的欧姆表当</a:t>
            </a:r>
            <a:r>
              <a:rPr lang="en-US" altLang="zh-CN" dirty="0">
                <a:latin typeface="+mn-ea"/>
              </a:rPr>
              <a:t>Rx</a:t>
            </a:r>
            <a:r>
              <a:rPr lang="zh-CN" altLang="zh-CN" dirty="0">
                <a:latin typeface="+mn-ea"/>
              </a:rPr>
              <a:t>在</a:t>
            </a:r>
            <a:r>
              <a:rPr lang="en-US" altLang="zh-CN" dirty="0">
                <a:latin typeface="+mn-ea"/>
              </a:rPr>
              <a:t>200Ω</a:t>
            </a:r>
            <a:r>
              <a:rPr lang="zh-CN" altLang="zh-CN" dirty="0">
                <a:latin typeface="+mn-ea"/>
              </a:rPr>
              <a:t>以上时，读数已很困难，当</a:t>
            </a:r>
            <a:r>
              <a:rPr lang="en-US" altLang="zh-CN" dirty="0">
                <a:latin typeface="+mn-ea"/>
              </a:rPr>
              <a:t>Rx</a:t>
            </a:r>
            <a:r>
              <a:rPr lang="zh-CN" altLang="zh-CN" dirty="0">
                <a:latin typeface="+mn-ea"/>
              </a:rPr>
              <a:t>为</a:t>
            </a:r>
            <a:r>
              <a:rPr lang="en-US" altLang="zh-CN" dirty="0">
                <a:latin typeface="+mn-ea"/>
              </a:rPr>
              <a:t>1000Ω</a:t>
            </a:r>
            <a:r>
              <a:rPr lang="zh-CN" altLang="zh-CN" dirty="0">
                <a:latin typeface="+mn-ea"/>
              </a:rPr>
              <a:t>时．已无法读数了．要想准确地测出大电阻，应换用一个中值电阻较大的欧姆表（就是换挡）．为了使欧姆表各挡共用一个标尺，一般都以</a:t>
            </a:r>
            <a:r>
              <a:rPr lang="en-US" altLang="zh-CN" dirty="0">
                <a:latin typeface="+mn-ea"/>
              </a:rPr>
              <a:t>R×1</a:t>
            </a:r>
            <a:r>
              <a:rPr lang="zh-CN" altLang="zh-CN" dirty="0">
                <a:latin typeface="+mn-ea"/>
              </a:rPr>
              <a:t>中值电阻为标准，成</a:t>
            </a:r>
            <a:r>
              <a:rPr lang="en-US" altLang="zh-CN" dirty="0">
                <a:latin typeface="+mn-ea"/>
              </a:rPr>
              <a:t>10</a:t>
            </a:r>
            <a:r>
              <a:rPr lang="zh-CN" altLang="zh-CN" dirty="0">
                <a:latin typeface="+mn-ea"/>
              </a:rPr>
              <a:t>倍扩大．例如</a:t>
            </a:r>
            <a:r>
              <a:rPr lang="en-US" altLang="zh-CN" dirty="0">
                <a:latin typeface="+mn-ea"/>
              </a:rPr>
              <a:t>R×1</a:t>
            </a:r>
            <a:r>
              <a:rPr lang="zh-CN" altLang="zh-CN" dirty="0">
                <a:latin typeface="+mn-ea"/>
              </a:rPr>
              <a:t>挡中值电阻</a:t>
            </a:r>
            <a:r>
              <a:rPr lang="en-US" altLang="zh-CN" dirty="0">
                <a:latin typeface="+mn-ea"/>
              </a:rPr>
              <a:t>R</a:t>
            </a:r>
            <a:r>
              <a:rPr lang="zh-CN" altLang="zh-CN" dirty="0">
                <a:latin typeface="+mn-ea"/>
              </a:rPr>
              <a:t>中</a:t>
            </a:r>
            <a:r>
              <a:rPr lang="en-US" altLang="zh-CN" dirty="0">
                <a:latin typeface="+mn-ea"/>
              </a:rPr>
              <a:t>=10Ω</a:t>
            </a:r>
            <a:r>
              <a:rPr lang="zh-CN" altLang="zh-CN" dirty="0">
                <a:latin typeface="+mn-ea"/>
              </a:rPr>
              <a:t>，</a:t>
            </a:r>
            <a:r>
              <a:rPr lang="en-US" altLang="zh-CN" dirty="0">
                <a:latin typeface="+mn-ea"/>
              </a:rPr>
              <a:t>R×10</a:t>
            </a:r>
            <a:r>
              <a:rPr lang="zh-CN" altLang="zh-CN" dirty="0">
                <a:latin typeface="+mn-ea"/>
              </a:rPr>
              <a:t>挡为</a:t>
            </a:r>
            <a:r>
              <a:rPr lang="en-US" altLang="zh-CN" dirty="0">
                <a:latin typeface="+mn-ea"/>
              </a:rPr>
              <a:t>100Ω</a:t>
            </a:r>
            <a:r>
              <a:rPr lang="zh-CN" altLang="zh-CN" dirty="0">
                <a:latin typeface="+mn-ea"/>
              </a:rPr>
              <a:t>，</a:t>
            </a:r>
            <a:r>
              <a:rPr lang="en-US" altLang="zh-CN" dirty="0">
                <a:latin typeface="+mn-ea"/>
              </a:rPr>
              <a:t>R×100Ω</a:t>
            </a:r>
            <a:r>
              <a:rPr lang="zh-CN" altLang="zh-CN" dirty="0">
                <a:latin typeface="+mn-ea"/>
              </a:rPr>
              <a:t>挡为</a:t>
            </a:r>
            <a:r>
              <a:rPr lang="en-US" altLang="zh-CN" dirty="0">
                <a:latin typeface="+mn-ea"/>
              </a:rPr>
              <a:t>1000Ω</a:t>
            </a:r>
            <a:r>
              <a:rPr lang="zh-CN" altLang="zh-CN" dirty="0">
                <a:latin typeface="+mn-ea"/>
              </a:rPr>
              <a:t>等，依次类推，扩大欧姆表的量程就是扩大欧姆表的总内阻，实际是通过欧姆表的另一附加电路来实现。</a:t>
            </a:r>
          </a:p>
          <a:p>
            <a:pPr indent="280670" algn="just">
              <a:lnSpc>
                <a:spcPct val="130000"/>
              </a:lnSpc>
              <a:spcBef>
                <a:spcPts val="600"/>
              </a:spcBef>
              <a:spcAft>
                <a:spcPts val="600"/>
              </a:spcAft>
            </a:pPr>
            <a:r>
              <a:rPr lang="zh-CN" altLang="zh-CN" b="1" kern="100" dirty="0">
                <a:latin typeface="+mn-ea"/>
              </a:rPr>
              <a:t>误差</a:t>
            </a:r>
            <a:endParaRPr lang="en-US" altLang="zh-CN" b="1" kern="100" dirty="0">
              <a:latin typeface="+mn-ea"/>
            </a:endParaRPr>
          </a:p>
          <a:p>
            <a:pPr indent="280670" algn="just">
              <a:lnSpc>
                <a:spcPct val="130000"/>
              </a:lnSpc>
              <a:spcBef>
                <a:spcPts val="600"/>
              </a:spcBef>
              <a:spcAft>
                <a:spcPts val="600"/>
              </a:spcAft>
            </a:pPr>
            <a:r>
              <a:rPr lang="zh-CN" altLang="zh-CN" dirty="0">
                <a:latin typeface="+mn-ea"/>
              </a:rPr>
              <a:t>欧姆表的示值误差对分度均匀的</a:t>
            </a:r>
            <a:r>
              <a:rPr lang="en-US" altLang="zh-CN" dirty="0" err="1">
                <a:latin typeface="+mn-ea"/>
                <a:hlinkClick r:id="rId3"/>
              </a:rPr>
              <a:t>电流表</a:t>
            </a:r>
            <a:r>
              <a:rPr lang="zh-CN" altLang="zh-CN" dirty="0">
                <a:latin typeface="+mn-ea"/>
              </a:rPr>
              <a:t>和</a:t>
            </a:r>
            <a:r>
              <a:rPr lang="en-US" altLang="zh-CN" dirty="0" err="1">
                <a:latin typeface="+mn-ea"/>
                <a:hlinkClick r:id="rId4"/>
              </a:rPr>
              <a:t>电压表</a:t>
            </a:r>
            <a:r>
              <a:rPr lang="zh-CN" altLang="zh-CN" dirty="0">
                <a:latin typeface="+mn-ea"/>
              </a:rPr>
              <a:t>．示值越大则相对误差越小，对欧姆表的总内阻等于标尺的中值电阻</a:t>
            </a:r>
            <a:r>
              <a:rPr lang="en-US" altLang="zh-CN" dirty="0">
                <a:latin typeface="+mn-ea"/>
              </a:rPr>
              <a:t>R</a:t>
            </a:r>
            <a:r>
              <a:rPr lang="zh-CN" altLang="zh-CN" dirty="0">
                <a:latin typeface="+mn-ea"/>
              </a:rPr>
              <a:t>中时，用微分法可导出△</a:t>
            </a:r>
            <a:r>
              <a:rPr lang="en-US" altLang="zh-CN" dirty="0">
                <a:latin typeface="+mn-ea"/>
              </a:rPr>
              <a:t>R/R=</a:t>
            </a:r>
            <a:r>
              <a:rPr lang="zh-CN" altLang="zh-CN" dirty="0">
                <a:latin typeface="+mn-ea"/>
              </a:rPr>
              <a:t>（△</a:t>
            </a:r>
            <a:r>
              <a:rPr lang="en-US" altLang="zh-CN" dirty="0">
                <a:latin typeface="+mn-ea"/>
              </a:rPr>
              <a:t>x/L</a:t>
            </a:r>
            <a:r>
              <a:rPr lang="zh-CN" altLang="zh-CN" dirty="0">
                <a:latin typeface="+mn-ea"/>
              </a:rPr>
              <a:t>）</a:t>
            </a:r>
            <a:r>
              <a:rPr lang="en-US" altLang="zh-CN" dirty="0">
                <a:latin typeface="+mn-ea"/>
              </a:rPr>
              <a:t>[</a:t>
            </a:r>
            <a:r>
              <a:rPr lang="zh-CN" altLang="zh-CN" dirty="0">
                <a:latin typeface="+mn-ea"/>
              </a:rPr>
              <a:t>（</a:t>
            </a:r>
            <a:r>
              <a:rPr lang="en-US" altLang="zh-CN" dirty="0">
                <a:latin typeface="+mn-ea"/>
              </a:rPr>
              <a:t>R</a:t>
            </a:r>
            <a:r>
              <a:rPr lang="zh-CN" altLang="zh-CN" dirty="0">
                <a:latin typeface="+mn-ea"/>
              </a:rPr>
              <a:t>中</a:t>
            </a:r>
            <a:r>
              <a:rPr lang="en-US" altLang="zh-CN" dirty="0">
                <a:latin typeface="+mn-ea"/>
              </a:rPr>
              <a:t>-R</a:t>
            </a:r>
            <a:r>
              <a:rPr lang="zh-CN" altLang="zh-CN" dirty="0">
                <a:latin typeface="+mn-ea"/>
              </a:rPr>
              <a:t>）</a:t>
            </a:r>
            <a:r>
              <a:rPr lang="en-US" altLang="zh-CN" dirty="0">
                <a:latin typeface="+mn-ea"/>
              </a:rPr>
              <a:t>2/</a:t>
            </a:r>
            <a:r>
              <a:rPr lang="zh-CN" altLang="zh-CN" dirty="0">
                <a:latin typeface="+mn-ea"/>
              </a:rPr>
              <a:t>（</a:t>
            </a:r>
            <a:r>
              <a:rPr lang="en-US" altLang="zh-CN" dirty="0">
                <a:latin typeface="+mn-ea"/>
              </a:rPr>
              <a:t>R</a:t>
            </a:r>
            <a:r>
              <a:rPr lang="zh-CN" altLang="zh-CN" dirty="0">
                <a:latin typeface="+mn-ea"/>
              </a:rPr>
              <a:t>中</a:t>
            </a:r>
            <a:r>
              <a:rPr lang="en-US" altLang="zh-CN" dirty="0">
                <a:latin typeface="+mn-ea"/>
              </a:rPr>
              <a:t>×R</a:t>
            </a:r>
            <a:r>
              <a:rPr lang="zh-CN" altLang="zh-CN" dirty="0">
                <a:latin typeface="+mn-ea"/>
              </a:rPr>
              <a:t>）</a:t>
            </a:r>
            <a:r>
              <a:rPr lang="en-US" altLang="zh-CN" dirty="0">
                <a:latin typeface="+mn-ea"/>
              </a:rPr>
              <a:t>+4].</a:t>
            </a:r>
            <a:r>
              <a:rPr lang="zh-CN" altLang="zh-CN" dirty="0">
                <a:latin typeface="+mn-ea"/>
              </a:rPr>
              <a:t>（</a:t>
            </a:r>
            <a:r>
              <a:rPr lang="en-US" altLang="zh-CN" dirty="0">
                <a:latin typeface="+mn-ea"/>
              </a:rPr>
              <a:t>2</a:t>
            </a:r>
            <a:r>
              <a:rPr lang="zh-CN" altLang="zh-CN" dirty="0">
                <a:latin typeface="+mn-ea"/>
              </a:rPr>
              <a:t>）（</a:t>
            </a:r>
            <a:r>
              <a:rPr lang="en-US" altLang="zh-CN" dirty="0">
                <a:latin typeface="+mn-ea"/>
              </a:rPr>
              <a:t>2</a:t>
            </a:r>
            <a:r>
              <a:rPr lang="zh-CN" altLang="zh-CN" dirty="0">
                <a:latin typeface="+mn-ea"/>
              </a:rPr>
              <a:t>）式中字母表示意义如图</a:t>
            </a:r>
            <a:r>
              <a:rPr lang="en-US" altLang="zh-CN" dirty="0">
                <a:latin typeface="+mn-ea"/>
              </a:rPr>
              <a:t>2</a:t>
            </a:r>
            <a:r>
              <a:rPr lang="zh-CN" altLang="zh-CN" dirty="0">
                <a:latin typeface="+mn-ea"/>
              </a:rPr>
              <a:t>所示。当</a:t>
            </a:r>
            <a:r>
              <a:rPr lang="en-US" altLang="zh-CN" dirty="0">
                <a:latin typeface="+mn-ea"/>
              </a:rPr>
              <a:t>R=R</a:t>
            </a:r>
            <a:r>
              <a:rPr lang="zh-CN" altLang="zh-CN" dirty="0">
                <a:latin typeface="+mn-ea"/>
              </a:rPr>
              <a:t>中时误差最小，所以为测得较准确的结果．应尽可能利用标尺的中部</a:t>
            </a:r>
            <a:r>
              <a:rPr lang="zh-CN" altLang="zh-CN" dirty="0" smtClean="0">
                <a:latin typeface="+mn-ea"/>
              </a:rPr>
              <a:t>。</a:t>
            </a:r>
            <a:endParaRPr lang="zh-CN" altLang="zh-CN" dirty="0">
              <a:latin typeface="+mn-ea"/>
            </a:endParaRPr>
          </a:p>
        </p:txBody>
      </p:sp>
      <p:sp>
        <p:nvSpPr>
          <p:cNvPr id="15"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12" name="矩形 11"/>
          <p:cNvSpPr/>
          <p:nvPr/>
        </p:nvSpPr>
        <p:spPr>
          <a:xfrm>
            <a:off x="1064482" y="725456"/>
            <a:ext cx="1366080" cy="458908"/>
          </a:xfrm>
          <a:prstGeom prst="rect">
            <a:avLst/>
          </a:prstGeom>
        </p:spPr>
        <p:txBody>
          <a:bodyPr wrap="none">
            <a:spAutoFit/>
          </a:bodyPr>
          <a:lstStyle/>
          <a:p>
            <a:pPr algn="just">
              <a:lnSpc>
                <a:spcPct val="150000"/>
              </a:lnSpc>
              <a:spcBef>
                <a:spcPts val="120"/>
              </a:spcBef>
              <a:spcAft>
                <a:spcPts val="120"/>
              </a:spcAft>
            </a:pPr>
            <a:r>
              <a:rPr lang="en-US" altLang="zh-CN" b="1" dirty="0">
                <a:solidFill>
                  <a:schemeClr val="accent2">
                    <a:lumMod val="50000"/>
                  </a:schemeClr>
                </a:solidFill>
                <a:latin typeface="微软雅黑" pitchFamily="34" charset="-122"/>
                <a:ea typeface="微软雅黑" pitchFamily="34" charset="-122"/>
              </a:rPr>
              <a:t>1.4  </a:t>
            </a:r>
            <a:r>
              <a:rPr lang="zh-CN" altLang="zh-CN" b="1" dirty="0">
                <a:solidFill>
                  <a:schemeClr val="accent2">
                    <a:lumMod val="50000"/>
                  </a:schemeClr>
                </a:solidFill>
                <a:latin typeface="微软雅黑" pitchFamily="34" charset="-122"/>
                <a:ea typeface="微软雅黑" pitchFamily="34" charset="-122"/>
              </a:rPr>
              <a:t>欧姆表</a:t>
            </a:r>
            <a:endParaRPr lang="zh-CN" altLang="zh-CN" b="1" dirty="0">
              <a:solidFill>
                <a:schemeClr val="accent2">
                  <a:lumMod val="50000"/>
                </a:schemeClr>
              </a:solidFill>
              <a:latin typeface="微软雅黑" pitchFamily="34" charset="-122"/>
              <a:ea typeface="微软雅黑" pitchFamily="34" charset="-122"/>
            </a:endParaRPr>
          </a:p>
        </p:txBody>
      </p:sp>
      <p:sp>
        <p:nvSpPr>
          <p:cNvPr id="17"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9683589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a16="http://schemas.microsoft.com/office/drawing/2014/main" xmlns=""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a16="http://schemas.microsoft.com/office/drawing/2014/main" xmlns="" id="{EAF27085-81E8-47DC-BC7E-7DF837C74E87}"/>
              </a:ext>
            </a:extLst>
          </p:cNvPr>
          <p:cNvSpPr/>
          <p:nvPr/>
        </p:nvSpPr>
        <p:spPr>
          <a:xfrm>
            <a:off x="5210021" y="4225485"/>
            <a:ext cx="6077104" cy="458908"/>
          </a:xfrm>
          <a:prstGeom prst="rect">
            <a:avLst/>
          </a:prstGeom>
        </p:spPr>
        <p:txBody>
          <a:bodyPr wrap="square">
            <a:spAutoFit/>
          </a:bodyPr>
          <a:lstStyle/>
          <a:p>
            <a:pPr marL="285750" indent="-285750">
              <a:lnSpc>
                <a:spcPct val="150000"/>
              </a:lnSpc>
              <a:spcAft>
                <a:spcPts val="600"/>
              </a:spcAft>
              <a:buFont typeface="Arial" panose="020B0604020202020204" pitchFamily="34" charset="0"/>
              <a:buChar char="•"/>
            </a:pPr>
            <a:r>
              <a:rPr lang="zh-CN" altLang="en-US" b="1" dirty="0" smtClean="0">
                <a:solidFill>
                  <a:schemeClr val="bg1"/>
                </a:solidFill>
                <a:latin typeface="微软雅黑" pitchFamily="34" charset="-122"/>
                <a:ea typeface="微软雅黑" pitchFamily="34" charset="-122"/>
              </a:rPr>
              <a:t>常用仪表的使用方法</a:t>
            </a:r>
            <a:endParaRPr lang="en-US" altLang="zh-CN" b="1"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36012891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常用仪表</a:t>
            </a:r>
            <a:r>
              <a:rPr lang="zh-CN" altLang="zh-CN" sz="1600" b="1" dirty="0" smtClean="0">
                <a:solidFill>
                  <a:schemeClr val="bg1"/>
                </a:solidFill>
                <a:latin typeface="微软雅黑" pitchFamily="34" charset="-122"/>
                <a:ea typeface="微软雅黑" pitchFamily="34" charset="-122"/>
              </a:rPr>
              <a:t>的</a:t>
            </a:r>
            <a:r>
              <a:rPr lang="zh-CN" altLang="zh-CN" sz="1600" b="1" dirty="0">
                <a:solidFill>
                  <a:schemeClr val="bg1"/>
                </a:solidFill>
                <a:latin typeface="微软雅黑" pitchFamily="34" charset="-122"/>
                <a:ea typeface="微软雅黑" pitchFamily="34" charset="-122"/>
              </a:rPr>
              <a:t>使用</a:t>
            </a:r>
            <a:r>
              <a:rPr lang="zh-CN" altLang="zh-CN" sz="1600" b="1" dirty="0" smtClean="0">
                <a:solidFill>
                  <a:schemeClr val="bg1"/>
                </a:solidFill>
                <a:latin typeface="微软雅黑" pitchFamily="34" charset="-122"/>
                <a:ea typeface="微软雅黑" pitchFamily="34" charset="-122"/>
              </a:rPr>
              <a:t>方法</a:t>
            </a:r>
            <a:endParaRPr lang="en-US" altLang="zh-CN" sz="1600" b="1" dirty="0">
              <a:solidFill>
                <a:schemeClr val="bg1"/>
              </a:solidFill>
              <a:latin typeface="微软雅黑" pitchFamily="34" charset="-122"/>
              <a:ea typeface="微软雅黑"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5975652"/>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2.1 </a:t>
            </a:r>
            <a:r>
              <a:rPr lang="zh-CN" altLang="zh-CN" b="1" dirty="0" smtClean="0">
                <a:solidFill>
                  <a:schemeClr val="accent2">
                    <a:lumMod val="50000"/>
                  </a:schemeClr>
                </a:solidFill>
                <a:latin typeface="微软雅黑" pitchFamily="34" charset="-122"/>
                <a:ea typeface="微软雅黑" pitchFamily="34" charset="-122"/>
              </a:rPr>
              <a:t>电流表</a:t>
            </a:r>
            <a:r>
              <a:rPr lang="zh-CN" altLang="zh-CN" b="1" dirty="0">
                <a:solidFill>
                  <a:schemeClr val="accent2">
                    <a:lumMod val="50000"/>
                  </a:schemeClr>
                </a:solidFill>
                <a:latin typeface="微软雅黑" pitchFamily="34" charset="-122"/>
                <a:ea typeface="微软雅黑" pitchFamily="34" charset="-122"/>
              </a:rPr>
              <a:t>的使用方法</a:t>
            </a:r>
          </a:p>
          <a:p>
            <a:pPr indent="457200">
              <a:lnSpc>
                <a:spcPct val="130000"/>
              </a:lnSpc>
              <a:spcBef>
                <a:spcPts val="600"/>
              </a:spcBef>
              <a:spcAft>
                <a:spcPts val="600"/>
              </a:spcAft>
            </a:pPr>
            <a:r>
              <a:rPr lang="zh-CN" altLang="zh-CN" dirty="0">
                <a:solidFill>
                  <a:schemeClr val="tx1"/>
                </a:solidFill>
                <a:latin typeface="+mn-ea"/>
              </a:rPr>
              <a:t>校零，用平口改锥调整校零</a:t>
            </a:r>
            <a:r>
              <a:rPr lang="en-US" altLang="zh-CN" dirty="0" err="1">
                <a:solidFill>
                  <a:schemeClr val="tx1"/>
                </a:solidFill>
                <a:latin typeface="+mn-ea"/>
                <a:hlinkClick r:id="rId3">
                  <a:extLst>
                    <a:ext uri="{A12FA001-AC4F-418D-AE19-62706E023703}">
                      <ahyp:hlinkClr xmlns:ahyp="http://schemas.microsoft.com/office/drawing/2018/hyperlinkcolor" xmlns="" val="tx"/>
                    </a:ext>
                  </a:extLst>
                </a:hlinkClick>
              </a:rPr>
              <a:t>按钮</a:t>
            </a:r>
            <a:r>
              <a:rPr lang="zh-CN" altLang="zh-CN" dirty="0">
                <a:solidFill>
                  <a:schemeClr val="tx1"/>
                </a:solidFill>
                <a:latin typeface="+mn-ea"/>
              </a:rPr>
              <a:t>。</a:t>
            </a:r>
          </a:p>
          <a:p>
            <a:pPr indent="457200">
              <a:lnSpc>
                <a:spcPct val="130000"/>
              </a:lnSpc>
              <a:spcBef>
                <a:spcPts val="600"/>
              </a:spcBef>
              <a:spcAft>
                <a:spcPts val="600"/>
              </a:spcAft>
            </a:pPr>
            <a:r>
              <a:rPr lang="zh-CN" altLang="zh-CN" dirty="0">
                <a:solidFill>
                  <a:schemeClr val="tx1"/>
                </a:solidFill>
                <a:latin typeface="+mn-ea"/>
              </a:rPr>
              <a:t>选用量程（用经验估计或采用试触法）</a:t>
            </a:r>
          </a:p>
          <a:p>
            <a:pPr indent="457200">
              <a:lnSpc>
                <a:spcPct val="130000"/>
              </a:lnSpc>
              <a:spcBef>
                <a:spcPts val="600"/>
              </a:spcBef>
              <a:spcAft>
                <a:spcPts val="600"/>
              </a:spcAft>
            </a:pPr>
            <a:r>
              <a:rPr lang="zh-CN" altLang="zh-CN" dirty="0">
                <a:solidFill>
                  <a:schemeClr val="tx1"/>
                </a:solidFill>
                <a:latin typeface="+mn-ea"/>
              </a:rPr>
              <a:t>归结起来有三看和三问先看清电流表的量程，一般在表盘上有标记。确认最格的一个表示多少安培把电流表的正负接线柱接入电路后，观察</a:t>
            </a:r>
            <a:r>
              <a:rPr lang="en-US" altLang="zh-CN" dirty="0" err="1">
                <a:solidFill>
                  <a:schemeClr val="tx1"/>
                </a:solidFill>
                <a:latin typeface="+mn-ea"/>
                <a:hlinkClick r:id="rId4">
                  <a:extLst>
                    <a:ext uri="{A12FA001-AC4F-418D-AE19-62706E023703}">
                      <ahyp:hlinkClr xmlns:ahyp="http://schemas.microsoft.com/office/drawing/2018/hyperlinkcolor" xmlns="" val="tx"/>
                    </a:ext>
                  </a:extLst>
                </a:hlinkClick>
              </a:rPr>
              <a:t>指针</a:t>
            </a:r>
            <a:r>
              <a:rPr lang="zh-CN" altLang="zh-CN" dirty="0">
                <a:solidFill>
                  <a:schemeClr val="tx1"/>
                </a:solidFill>
                <a:latin typeface="+mn-ea"/>
              </a:rPr>
              <a:t>位置，就可以读数了。此外还要选择合适量程的电流表。可以先试触一下，若指针摆动不明显，则换小量程的表。若指针摆动大角度，则换大量程的表。一般指针在</a:t>
            </a:r>
            <a:r>
              <a:rPr lang="en-US" altLang="zh-CN" dirty="0" err="1">
                <a:solidFill>
                  <a:schemeClr val="tx1"/>
                </a:solidFill>
                <a:latin typeface="+mn-ea"/>
                <a:hlinkClick r:id="rId5">
                  <a:extLst>
                    <a:ext uri="{A12FA001-AC4F-418D-AE19-62706E023703}">
                      <ahyp:hlinkClr xmlns:ahyp="http://schemas.microsoft.com/office/drawing/2018/hyperlinkcolor" xmlns="" val="tx"/>
                    </a:ext>
                  </a:extLst>
                </a:hlinkClick>
              </a:rPr>
              <a:t>表盘</a:t>
            </a:r>
            <a:r>
              <a:rPr lang="zh-CN" altLang="zh-CN" dirty="0">
                <a:solidFill>
                  <a:schemeClr val="tx1"/>
                </a:solidFill>
                <a:latin typeface="+mn-ea"/>
              </a:rPr>
              <a:t>中间左右，读数比较合适。</a:t>
            </a:r>
          </a:p>
          <a:p>
            <a:pPr indent="457200">
              <a:lnSpc>
                <a:spcPct val="130000"/>
              </a:lnSpc>
              <a:spcBef>
                <a:spcPts val="600"/>
              </a:spcBef>
              <a:spcAft>
                <a:spcPts val="600"/>
              </a:spcAft>
            </a:pPr>
            <a:r>
              <a:rPr lang="zh-CN" altLang="zh-CN" dirty="0">
                <a:solidFill>
                  <a:schemeClr val="tx1"/>
                </a:solidFill>
                <a:latin typeface="+mn-ea"/>
              </a:rPr>
              <a:t>一看：量程。电流表的测量范围。</a:t>
            </a:r>
          </a:p>
          <a:p>
            <a:pPr indent="457200">
              <a:lnSpc>
                <a:spcPct val="130000"/>
              </a:lnSpc>
              <a:spcBef>
                <a:spcPts val="600"/>
              </a:spcBef>
              <a:spcAft>
                <a:spcPts val="600"/>
              </a:spcAft>
            </a:pPr>
            <a:r>
              <a:rPr lang="zh-CN" altLang="zh-CN" dirty="0">
                <a:solidFill>
                  <a:schemeClr val="tx1"/>
                </a:solidFill>
                <a:latin typeface="+mn-ea"/>
              </a:rPr>
              <a:t>二看：分度值。表盘的一小格代表多少。</a:t>
            </a:r>
          </a:p>
          <a:p>
            <a:pPr indent="457200">
              <a:lnSpc>
                <a:spcPct val="130000"/>
              </a:lnSpc>
              <a:spcBef>
                <a:spcPts val="600"/>
              </a:spcBef>
              <a:spcAft>
                <a:spcPts val="600"/>
              </a:spcAft>
            </a:pPr>
            <a:r>
              <a:rPr lang="zh-CN" altLang="zh-CN" dirty="0">
                <a:solidFill>
                  <a:schemeClr val="tx1"/>
                </a:solidFill>
                <a:latin typeface="+mn-ea"/>
              </a:rPr>
              <a:t>三看：指针位置。</a:t>
            </a:r>
            <a:r>
              <a:rPr lang="en-US" altLang="zh-CN" dirty="0" err="1">
                <a:solidFill>
                  <a:schemeClr val="tx1"/>
                </a:solidFill>
                <a:latin typeface="+mn-ea"/>
                <a:hlinkClick r:id="rId4">
                  <a:extLst>
                    <a:ext uri="{A12FA001-AC4F-418D-AE19-62706E023703}">
                      <ahyp:hlinkClr xmlns:ahyp="http://schemas.microsoft.com/office/drawing/2018/hyperlinkcolor" xmlns="" val="tx"/>
                    </a:ext>
                  </a:extLst>
                </a:hlinkClick>
              </a:rPr>
              <a:t>指针</a:t>
            </a:r>
            <a:r>
              <a:rPr lang="zh-CN" altLang="zh-CN" dirty="0">
                <a:solidFill>
                  <a:schemeClr val="tx1"/>
                </a:solidFill>
                <a:latin typeface="+mn-ea"/>
              </a:rPr>
              <a:t>的位置包含了多少个分度值</a:t>
            </a:r>
            <a:r>
              <a:rPr lang="zh-CN" altLang="zh-CN" dirty="0" smtClean="0">
                <a:solidFill>
                  <a:schemeClr val="tx1"/>
                </a:solidFill>
                <a:latin typeface="+mn-ea"/>
              </a:rPr>
              <a:t>。</a:t>
            </a:r>
            <a:endParaRPr lang="en-US" altLang="zh-CN" dirty="0" smtClean="0">
              <a:solidFill>
                <a:schemeClr val="tx1"/>
              </a:solidFill>
              <a:latin typeface="+mn-ea"/>
            </a:endParaRPr>
          </a:p>
          <a:p>
            <a:pPr indent="457200">
              <a:lnSpc>
                <a:spcPct val="130000"/>
              </a:lnSpc>
              <a:spcBef>
                <a:spcPts val="600"/>
              </a:spcBef>
              <a:spcAft>
                <a:spcPts val="600"/>
              </a:spcAft>
            </a:pPr>
            <a:r>
              <a:rPr lang="zh-CN" altLang="zh-CN" dirty="0">
                <a:latin typeface="+mn-ea"/>
              </a:rPr>
              <a:t>读数</a:t>
            </a:r>
          </a:p>
          <a:p>
            <a:pPr indent="457200">
              <a:lnSpc>
                <a:spcPct val="130000"/>
              </a:lnSpc>
              <a:spcBef>
                <a:spcPts val="600"/>
              </a:spcBef>
              <a:spcAft>
                <a:spcPts val="600"/>
              </a:spcAft>
            </a:pPr>
            <a:r>
              <a:rPr lang="zh-CN" altLang="zh-CN" dirty="0">
                <a:latin typeface="+mn-ea"/>
              </a:rPr>
              <a:t>⒈看清</a:t>
            </a:r>
            <a:r>
              <a:rPr lang="zh-CN" altLang="zh-CN" dirty="0" smtClean="0">
                <a:latin typeface="+mn-ea"/>
              </a:rPr>
              <a:t>量程</a:t>
            </a:r>
            <a:endParaRPr lang="zh-CN" altLang="zh-CN" dirty="0">
              <a:latin typeface="+mn-ea"/>
            </a:endParaRPr>
          </a:p>
        </p:txBody>
      </p:sp>
      <p:sp>
        <p:nvSpPr>
          <p:cNvPr id="17"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564238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  </a:t>
            </a:r>
            <a:r>
              <a:rPr lang="zh-CN" altLang="en-US" sz="1600" b="1" dirty="0" smtClean="0">
                <a:solidFill>
                  <a:schemeClr val="bg1"/>
                </a:solidFill>
                <a:latin typeface="微软雅黑" panose="020B0503020204020204" pitchFamily="34" charset="-122"/>
                <a:ea typeface="微软雅黑" panose="020B0503020204020204" pitchFamily="34" charset="-122"/>
              </a:rPr>
              <a:t>常用仪表</a:t>
            </a:r>
            <a:r>
              <a:rPr lang="zh-CN" altLang="zh-CN" sz="1600" b="1" dirty="0" smtClean="0">
                <a:solidFill>
                  <a:schemeClr val="bg1"/>
                </a:solidFill>
                <a:latin typeface="微软雅黑" pitchFamily="34" charset="-122"/>
                <a:ea typeface="微软雅黑" pitchFamily="34" charset="-122"/>
              </a:rPr>
              <a:t>的</a:t>
            </a:r>
            <a:r>
              <a:rPr lang="zh-CN" altLang="zh-CN" sz="1600" b="1" dirty="0">
                <a:solidFill>
                  <a:schemeClr val="bg1"/>
                </a:solidFill>
                <a:latin typeface="微软雅黑" pitchFamily="34" charset="-122"/>
                <a:ea typeface="微软雅黑" pitchFamily="34" charset="-122"/>
              </a:rPr>
              <a:t>使用</a:t>
            </a:r>
            <a:r>
              <a:rPr lang="zh-CN" altLang="zh-CN" sz="1600" b="1" dirty="0" smtClean="0">
                <a:solidFill>
                  <a:schemeClr val="bg1"/>
                </a:solidFill>
                <a:latin typeface="微软雅黑" pitchFamily="34" charset="-122"/>
                <a:ea typeface="微软雅黑" pitchFamily="34" charset="-122"/>
              </a:rPr>
              <a:t>方法</a:t>
            </a:r>
            <a:endParaRPr lang="en-US" altLang="zh-CN" sz="1600" b="1" dirty="0">
              <a:solidFill>
                <a:schemeClr val="bg1"/>
              </a:solidFill>
              <a:latin typeface="微软雅黑" pitchFamily="34" charset="-122"/>
              <a:ea typeface="微软雅黑"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5701391"/>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2.1 </a:t>
            </a:r>
            <a:r>
              <a:rPr lang="zh-CN" altLang="zh-CN" b="1" dirty="0" smtClean="0">
                <a:solidFill>
                  <a:schemeClr val="accent2">
                    <a:lumMod val="50000"/>
                  </a:schemeClr>
                </a:solidFill>
                <a:latin typeface="微软雅黑" pitchFamily="34" charset="-122"/>
                <a:ea typeface="微软雅黑" pitchFamily="34" charset="-122"/>
              </a:rPr>
              <a:t>电流表</a:t>
            </a:r>
            <a:r>
              <a:rPr lang="zh-CN" altLang="zh-CN" b="1" dirty="0">
                <a:solidFill>
                  <a:schemeClr val="accent2">
                    <a:lumMod val="50000"/>
                  </a:schemeClr>
                </a:solidFill>
                <a:latin typeface="微软雅黑" pitchFamily="34" charset="-122"/>
                <a:ea typeface="微软雅黑" pitchFamily="34" charset="-122"/>
              </a:rPr>
              <a:t>的使用</a:t>
            </a:r>
            <a:r>
              <a:rPr lang="zh-CN" altLang="zh-CN" b="1" dirty="0">
                <a:solidFill>
                  <a:schemeClr val="accent2">
                    <a:lumMod val="50000"/>
                  </a:schemeClr>
                </a:solidFill>
                <a:latin typeface="微软雅黑" pitchFamily="34" charset="-122"/>
                <a:ea typeface="微软雅黑" pitchFamily="34" charset="-122"/>
              </a:rPr>
              <a:t>方法</a:t>
            </a:r>
            <a:endParaRPr lang="en-US" altLang="zh-CN" b="1" dirty="0">
              <a:solidFill>
                <a:schemeClr val="accent2">
                  <a:lumMod val="50000"/>
                </a:schemeClr>
              </a:solidFill>
              <a:latin typeface="微软雅黑" pitchFamily="34" charset="-122"/>
              <a:ea typeface="微软雅黑" pitchFamily="34" charset="-122"/>
            </a:endParaRPr>
          </a:p>
          <a:p>
            <a:pPr indent="457200">
              <a:lnSpc>
                <a:spcPct val="130000"/>
              </a:lnSpc>
              <a:spcBef>
                <a:spcPts val="600"/>
              </a:spcBef>
              <a:spcAft>
                <a:spcPts val="600"/>
              </a:spcAft>
            </a:pPr>
            <a:r>
              <a:rPr lang="zh-CN" altLang="zh-CN" dirty="0" smtClean="0">
                <a:latin typeface="+mn-ea"/>
              </a:rPr>
              <a:t>⒉</a:t>
            </a:r>
            <a:r>
              <a:rPr lang="zh-CN" altLang="zh-CN" dirty="0">
                <a:latin typeface="+mn-ea"/>
              </a:rPr>
              <a:t>看清分度值（一般而言，量程</a:t>
            </a:r>
            <a:r>
              <a:rPr lang="en-US" altLang="zh-CN" dirty="0">
                <a:latin typeface="+mn-ea"/>
              </a:rPr>
              <a:t>0~3A</a:t>
            </a:r>
            <a:r>
              <a:rPr lang="zh-CN" altLang="zh-CN" dirty="0">
                <a:latin typeface="+mn-ea"/>
              </a:rPr>
              <a:t>分度值为</a:t>
            </a:r>
            <a:r>
              <a:rPr lang="en-US" altLang="zh-CN" dirty="0">
                <a:latin typeface="+mn-ea"/>
              </a:rPr>
              <a:t>0.1A,0~0.6A</a:t>
            </a:r>
            <a:r>
              <a:rPr lang="zh-CN" altLang="zh-CN" dirty="0">
                <a:latin typeface="+mn-ea"/>
              </a:rPr>
              <a:t>为</a:t>
            </a:r>
            <a:r>
              <a:rPr lang="en-US" altLang="zh-CN" dirty="0">
                <a:latin typeface="+mn-ea"/>
              </a:rPr>
              <a:t>0.02A</a:t>
            </a:r>
            <a:r>
              <a:rPr lang="en-US" altLang="zh-CN" dirty="0" smtClean="0">
                <a:latin typeface="+mn-ea"/>
              </a:rPr>
              <a:t>)</a:t>
            </a:r>
            <a:endParaRPr lang="zh-CN" altLang="zh-CN" dirty="0">
              <a:solidFill>
                <a:schemeClr val="tx1"/>
              </a:solidFill>
              <a:latin typeface="+mn-ea"/>
            </a:endParaRPr>
          </a:p>
          <a:p>
            <a:pPr indent="457200">
              <a:lnSpc>
                <a:spcPct val="130000"/>
              </a:lnSpc>
              <a:spcBef>
                <a:spcPts val="600"/>
              </a:spcBef>
              <a:spcAft>
                <a:spcPts val="600"/>
              </a:spcAft>
            </a:pPr>
            <a:r>
              <a:rPr lang="zh-CN" altLang="zh-CN" dirty="0" smtClean="0">
                <a:solidFill>
                  <a:schemeClr val="tx1"/>
                </a:solidFill>
                <a:latin typeface="+mn-ea"/>
              </a:rPr>
              <a:t>⒊</a:t>
            </a:r>
            <a:r>
              <a:rPr lang="zh-CN" altLang="zh-CN" dirty="0">
                <a:solidFill>
                  <a:schemeClr val="tx1"/>
                </a:solidFill>
                <a:latin typeface="+mn-ea"/>
              </a:rPr>
              <a:t>看清表针停留位置（一定从正面观察）</a:t>
            </a:r>
          </a:p>
          <a:p>
            <a:pPr indent="457200">
              <a:lnSpc>
                <a:spcPct val="130000"/>
              </a:lnSpc>
              <a:spcBef>
                <a:spcPts val="600"/>
              </a:spcBef>
              <a:spcAft>
                <a:spcPts val="600"/>
              </a:spcAft>
            </a:pPr>
            <a:r>
              <a:rPr lang="zh-CN" altLang="zh-CN" dirty="0">
                <a:solidFill>
                  <a:schemeClr val="tx1"/>
                </a:solidFill>
                <a:latin typeface="+mn-ea"/>
              </a:rPr>
              <a:t>⒋选用量程</a:t>
            </a:r>
            <a:r>
              <a:rPr lang="en-US" altLang="zh-CN" dirty="0">
                <a:solidFill>
                  <a:schemeClr val="tx1"/>
                </a:solidFill>
                <a:latin typeface="+mn-ea"/>
              </a:rPr>
              <a:t>{</a:t>
            </a:r>
            <a:r>
              <a:rPr lang="zh-CN" altLang="zh-CN" dirty="0">
                <a:solidFill>
                  <a:schemeClr val="tx1"/>
                </a:solidFill>
                <a:latin typeface="+mn-ea"/>
              </a:rPr>
              <a:t>用经验估计或采用试触法</a:t>
            </a:r>
            <a:r>
              <a:rPr lang="en-US" altLang="zh-CN" dirty="0">
                <a:solidFill>
                  <a:schemeClr val="tx1"/>
                </a:solidFill>
                <a:latin typeface="+mn-ea"/>
              </a:rPr>
              <a:t>}</a:t>
            </a:r>
            <a:endParaRPr lang="zh-CN" altLang="zh-CN" dirty="0">
              <a:solidFill>
                <a:schemeClr val="tx1"/>
              </a:solidFill>
              <a:latin typeface="+mn-ea"/>
            </a:endParaRPr>
          </a:p>
          <a:p>
            <a:pPr indent="457200">
              <a:lnSpc>
                <a:spcPct val="130000"/>
              </a:lnSpc>
              <a:spcBef>
                <a:spcPts val="600"/>
              </a:spcBef>
              <a:spcAft>
                <a:spcPts val="600"/>
              </a:spcAft>
            </a:pPr>
            <a:r>
              <a:rPr lang="zh-CN" altLang="zh-CN" dirty="0">
                <a:solidFill>
                  <a:schemeClr val="tx1"/>
                </a:solidFill>
                <a:latin typeface="+mn-ea"/>
              </a:rPr>
              <a:t>使用规则</a:t>
            </a:r>
          </a:p>
          <a:p>
            <a:pPr indent="457200">
              <a:lnSpc>
                <a:spcPct val="130000"/>
              </a:lnSpc>
              <a:spcBef>
                <a:spcPts val="600"/>
              </a:spcBef>
              <a:spcAft>
                <a:spcPts val="600"/>
              </a:spcAft>
            </a:pPr>
            <a:r>
              <a:rPr lang="zh-CN" altLang="zh-CN" dirty="0">
                <a:solidFill>
                  <a:schemeClr val="tx1"/>
                </a:solidFill>
                <a:latin typeface="+mn-ea"/>
              </a:rPr>
              <a:t>①电流表要与用电器串联在</a:t>
            </a:r>
            <a:r>
              <a:rPr lang="en-US" altLang="zh-CN" dirty="0" err="1">
                <a:solidFill>
                  <a:schemeClr val="tx1"/>
                </a:solidFill>
                <a:latin typeface="+mn-ea"/>
                <a:hlinkClick r:id="rId3">
                  <a:extLst>
                    <a:ext uri="{A12FA001-AC4F-418D-AE19-62706E023703}">
                      <ahyp:hlinkClr xmlns:ahyp="http://schemas.microsoft.com/office/drawing/2018/hyperlinkcolor" xmlns="" val="tx"/>
                    </a:ext>
                  </a:extLst>
                </a:hlinkClick>
              </a:rPr>
              <a:t>电路</a:t>
            </a:r>
            <a:r>
              <a:rPr lang="zh-CN" altLang="zh-CN" dirty="0">
                <a:solidFill>
                  <a:schemeClr val="tx1"/>
                </a:solidFill>
                <a:latin typeface="+mn-ea"/>
              </a:rPr>
              <a:t>中（不能接在电池两端否则</a:t>
            </a:r>
            <a:r>
              <a:rPr lang="en-US" altLang="zh-CN" dirty="0" err="1">
                <a:solidFill>
                  <a:schemeClr val="tx1"/>
                </a:solidFill>
                <a:latin typeface="+mn-ea"/>
                <a:hlinkClick r:id="rId4">
                  <a:extLst>
                    <a:ext uri="{A12FA001-AC4F-418D-AE19-62706E023703}">
                      <ahyp:hlinkClr xmlns:ahyp="http://schemas.microsoft.com/office/drawing/2018/hyperlinkcolor" xmlns="" val="tx"/>
                    </a:ext>
                  </a:extLst>
                </a:hlinkClick>
              </a:rPr>
              <a:t>短路</a:t>
            </a:r>
            <a:r>
              <a:rPr lang="zh-CN" altLang="zh-CN" dirty="0">
                <a:solidFill>
                  <a:schemeClr val="tx1"/>
                </a:solidFill>
                <a:latin typeface="+mn-ea"/>
              </a:rPr>
              <a:t>，就会烧坏电流表。）；</a:t>
            </a:r>
          </a:p>
          <a:p>
            <a:pPr indent="457200">
              <a:lnSpc>
                <a:spcPct val="130000"/>
              </a:lnSpc>
              <a:spcBef>
                <a:spcPts val="600"/>
              </a:spcBef>
              <a:spcAft>
                <a:spcPts val="600"/>
              </a:spcAft>
            </a:pPr>
            <a:r>
              <a:rPr lang="zh-CN" altLang="zh-CN" dirty="0">
                <a:solidFill>
                  <a:schemeClr val="tx1"/>
                </a:solidFill>
                <a:latin typeface="+mn-ea"/>
              </a:rPr>
              <a:t>②电流要从</a:t>
            </a:r>
            <a:r>
              <a:rPr lang="en-US" altLang="zh-CN" dirty="0">
                <a:solidFill>
                  <a:schemeClr val="tx1"/>
                </a:solidFill>
                <a:latin typeface="+mn-ea"/>
              </a:rPr>
              <a:t>"+"</a:t>
            </a:r>
            <a:r>
              <a:rPr lang="zh-CN" altLang="zh-CN" dirty="0">
                <a:solidFill>
                  <a:schemeClr val="tx1"/>
                </a:solidFill>
                <a:latin typeface="+mn-ea"/>
              </a:rPr>
              <a:t>接线柱入，从</a:t>
            </a:r>
            <a:r>
              <a:rPr lang="en-US" altLang="zh-CN" dirty="0">
                <a:solidFill>
                  <a:schemeClr val="tx1"/>
                </a:solidFill>
                <a:latin typeface="+mn-ea"/>
              </a:rPr>
              <a:t>"-"</a:t>
            </a:r>
            <a:r>
              <a:rPr lang="zh-CN" altLang="zh-CN" dirty="0">
                <a:solidFill>
                  <a:schemeClr val="tx1"/>
                </a:solidFill>
                <a:latin typeface="+mn-ea"/>
              </a:rPr>
              <a:t>接线柱出（否则指针反转，容易把针打弯。）；</a:t>
            </a:r>
          </a:p>
          <a:p>
            <a:pPr indent="457200">
              <a:lnSpc>
                <a:spcPct val="130000"/>
              </a:lnSpc>
              <a:spcBef>
                <a:spcPts val="600"/>
              </a:spcBef>
              <a:spcAft>
                <a:spcPts val="600"/>
              </a:spcAft>
            </a:pPr>
            <a:r>
              <a:rPr lang="zh-CN" altLang="zh-CN" dirty="0">
                <a:solidFill>
                  <a:schemeClr val="tx1"/>
                </a:solidFill>
                <a:latin typeface="+mn-ea"/>
              </a:rPr>
              <a:t>③被测电流不要超过电流表的量程（可以采用试触的方法来看是否超过量程。）；</a:t>
            </a:r>
          </a:p>
          <a:p>
            <a:pPr indent="457200">
              <a:lnSpc>
                <a:spcPct val="130000"/>
              </a:lnSpc>
              <a:spcBef>
                <a:spcPts val="600"/>
              </a:spcBef>
              <a:spcAft>
                <a:spcPts val="600"/>
              </a:spcAft>
            </a:pPr>
            <a:r>
              <a:rPr lang="zh-CN" altLang="zh-CN" dirty="0">
                <a:solidFill>
                  <a:schemeClr val="tx1"/>
                </a:solidFill>
                <a:latin typeface="+mn-ea"/>
              </a:rPr>
              <a:t>④绝对不允许不经过用电器而把电流表连到电源的两极上（电流表内阻很小，相当于一根导线。若将电流表连到电源的两极上，轻则指针打歪，重则烧坏电流表、电源、导线。）</a:t>
            </a:r>
            <a:r>
              <a:rPr lang="en-US" altLang="zh-CN" dirty="0">
                <a:solidFill>
                  <a:schemeClr val="tx1"/>
                </a:solidFill>
                <a:latin typeface="+mn-ea"/>
              </a:rPr>
              <a:t>.</a:t>
            </a:r>
            <a:endParaRPr lang="zh-CN" altLang="zh-CN" dirty="0">
              <a:solidFill>
                <a:schemeClr val="tx1"/>
              </a:solidFill>
              <a:latin typeface="+mn-ea"/>
            </a:endParaRPr>
          </a:p>
          <a:p>
            <a:pPr indent="457200">
              <a:lnSpc>
                <a:spcPct val="130000"/>
              </a:lnSpc>
              <a:spcBef>
                <a:spcPts val="600"/>
              </a:spcBef>
              <a:spcAft>
                <a:spcPts val="600"/>
              </a:spcAft>
            </a:pPr>
            <a:r>
              <a:rPr lang="zh-CN" altLang="zh-CN" dirty="0">
                <a:solidFill>
                  <a:schemeClr val="tx1"/>
                </a:solidFill>
                <a:latin typeface="+mn-ea"/>
              </a:rPr>
              <a:t>注意是：先烧表（电流表），后毁源（电源</a:t>
            </a:r>
            <a:r>
              <a:rPr lang="zh-CN" altLang="zh-CN" dirty="0" smtClean="0">
                <a:solidFill>
                  <a:schemeClr val="tx1"/>
                </a:solidFill>
                <a:latin typeface="+mn-ea"/>
              </a:rPr>
              <a:t>）</a:t>
            </a:r>
            <a:endParaRPr lang="zh-CN" altLang="zh-CN" dirty="0">
              <a:solidFill>
                <a:schemeClr val="tx1"/>
              </a:solidFill>
              <a:latin typeface="+mn-ea"/>
            </a:endParaRPr>
          </a:p>
        </p:txBody>
      </p:sp>
      <p:sp>
        <p:nvSpPr>
          <p:cNvPr id="17"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8"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9"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20"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21"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2"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534382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电压表的使用方法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5369590"/>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2.2 </a:t>
            </a:r>
            <a:r>
              <a:rPr lang="zh-CN" altLang="zh-CN" b="1" dirty="0" smtClean="0">
                <a:solidFill>
                  <a:schemeClr val="accent2">
                    <a:lumMod val="50000"/>
                  </a:schemeClr>
                </a:solidFill>
                <a:latin typeface="微软雅黑" pitchFamily="34" charset="-122"/>
                <a:ea typeface="微软雅黑" pitchFamily="34" charset="-122"/>
              </a:rPr>
              <a:t>电压表</a:t>
            </a:r>
            <a:r>
              <a:rPr lang="zh-CN" altLang="zh-CN" b="1" dirty="0">
                <a:solidFill>
                  <a:schemeClr val="accent2">
                    <a:lumMod val="50000"/>
                  </a:schemeClr>
                </a:solidFill>
                <a:latin typeface="微软雅黑" pitchFamily="34" charset="-122"/>
                <a:ea typeface="微软雅黑" pitchFamily="34" charset="-122"/>
              </a:rPr>
              <a:t>的使用方法</a:t>
            </a:r>
          </a:p>
          <a:p>
            <a:pPr indent="457200">
              <a:lnSpc>
                <a:spcPct val="130000"/>
              </a:lnSpc>
              <a:spcBef>
                <a:spcPts val="600"/>
              </a:spcBef>
              <a:spcAft>
                <a:spcPts val="600"/>
              </a:spcAft>
            </a:pPr>
            <a:r>
              <a:rPr lang="en-US" altLang="zh-CN" dirty="0">
                <a:solidFill>
                  <a:schemeClr val="tx1"/>
                </a:solidFill>
                <a:latin typeface="+mn-ea"/>
              </a:rPr>
              <a:t>1.</a:t>
            </a:r>
            <a:r>
              <a:rPr lang="zh-CN" altLang="zh-CN" dirty="0">
                <a:solidFill>
                  <a:schemeClr val="tx1"/>
                </a:solidFill>
                <a:latin typeface="+mn-ea"/>
              </a:rPr>
              <a:t>合理选择电流表</a:t>
            </a:r>
          </a:p>
          <a:p>
            <a:pPr indent="457200">
              <a:lnSpc>
                <a:spcPct val="130000"/>
              </a:lnSpc>
              <a:spcBef>
                <a:spcPts val="600"/>
              </a:spcBef>
              <a:spcAft>
                <a:spcPts val="600"/>
              </a:spcAft>
            </a:pPr>
            <a:r>
              <a:rPr lang="en-US" altLang="zh-CN" dirty="0">
                <a:solidFill>
                  <a:schemeClr val="tx1"/>
                </a:solidFill>
                <a:latin typeface="+mn-ea"/>
              </a:rPr>
              <a:t>(1)</a:t>
            </a:r>
            <a:r>
              <a:rPr lang="zh-CN" altLang="zh-CN" dirty="0">
                <a:solidFill>
                  <a:schemeClr val="tx1"/>
                </a:solidFill>
                <a:latin typeface="+mn-ea"/>
              </a:rPr>
              <a:t>根据被测量准确度要求，合理选择电流表的准确度。一般地讲，</a:t>
            </a:r>
            <a:r>
              <a:rPr lang="en-US" altLang="zh-CN" dirty="0">
                <a:solidFill>
                  <a:schemeClr val="tx1"/>
                </a:solidFill>
                <a:latin typeface="+mn-ea"/>
              </a:rPr>
              <a:t>0.1-0.2</a:t>
            </a:r>
            <a:r>
              <a:rPr lang="zh-CN" altLang="zh-CN" dirty="0">
                <a:solidFill>
                  <a:schemeClr val="tx1"/>
                </a:solidFill>
                <a:latin typeface="+mn-ea"/>
              </a:rPr>
              <a:t>级的磁电系电流表适合用于标准表及精密测量中</a:t>
            </a:r>
            <a:r>
              <a:rPr lang="en-US" altLang="zh-CN" dirty="0">
                <a:solidFill>
                  <a:schemeClr val="tx1"/>
                </a:solidFill>
                <a:latin typeface="+mn-ea"/>
              </a:rPr>
              <a:t>;0.5-1.5</a:t>
            </a:r>
            <a:r>
              <a:rPr lang="zh-CN" altLang="zh-CN" dirty="0">
                <a:solidFill>
                  <a:schemeClr val="tx1"/>
                </a:solidFill>
                <a:latin typeface="+mn-ea"/>
              </a:rPr>
              <a:t>级磁电系电流表适合用于实验室中进行测量</a:t>
            </a:r>
            <a:r>
              <a:rPr lang="en-US" altLang="zh-CN" dirty="0">
                <a:solidFill>
                  <a:schemeClr val="tx1"/>
                </a:solidFill>
                <a:latin typeface="+mn-ea"/>
              </a:rPr>
              <a:t>;1.0—5.0</a:t>
            </a:r>
            <a:r>
              <a:rPr lang="zh-CN" altLang="zh-CN" dirty="0">
                <a:solidFill>
                  <a:schemeClr val="tx1"/>
                </a:solidFill>
                <a:latin typeface="+mn-ea"/>
              </a:rPr>
              <a:t>级磁电系仪表适合用于工矿企业中作为电气设备运行监测和电气设备检修使用。</a:t>
            </a:r>
          </a:p>
          <a:p>
            <a:pPr indent="457200">
              <a:lnSpc>
                <a:spcPct val="130000"/>
              </a:lnSpc>
              <a:spcBef>
                <a:spcPts val="600"/>
              </a:spcBef>
              <a:spcAft>
                <a:spcPts val="600"/>
              </a:spcAft>
            </a:pPr>
            <a:r>
              <a:rPr lang="en-US" altLang="zh-CN" dirty="0">
                <a:solidFill>
                  <a:schemeClr val="tx1"/>
                </a:solidFill>
                <a:latin typeface="+mn-ea"/>
              </a:rPr>
              <a:t>(2)</a:t>
            </a:r>
            <a:r>
              <a:rPr lang="zh-CN" altLang="zh-CN" dirty="0">
                <a:solidFill>
                  <a:schemeClr val="tx1"/>
                </a:solidFill>
                <a:latin typeface="+mn-ea"/>
              </a:rPr>
              <a:t>根据被侧电流大小选择相应量限的电流表。量限过大会造成测量准确度下降，量限过小会造成电流表损坏。为充分利用仪表的准确度，应当按尽量使用标尺度的后</a:t>
            </a:r>
            <a:r>
              <a:rPr lang="en-US" altLang="zh-CN" dirty="0">
                <a:solidFill>
                  <a:schemeClr val="tx1"/>
                </a:solidFill>
                <a:latin typeface="+mn-ea"/>
              </a:rPr>
              <a:t>1/4</a:t>
            </a:r>
            <a:r>
              <a:rPr lang="zh-CN" altLang="zh-CN" dirty="0">
                <a:solidFill>
                  <a:schemeClr val="tx1"/>
                </a:solidFill>
                <a:latin typeface="+mn-ea"/>
              </a:rPr>
              <a:t>段的原则选择仪表的量程。</a:t>
            </a:r>
          </a:p>
          <a:p>
            <a:pPr indent="457200">
              <a:lnSpc>
                <a:spcPct val="130000"/>
              </a:lnSpc>
              <a:spcBef>
                <a:spcPts val="600"/>
              </a:spcBef>
              <a:spcAft>
                <a:spcPts val="600"/>
              </a:spcAft>
            </a:pPr>
            <a:r>
              <a:rPr lang="en-US" altLang="zh-CN" dirty="0">
                <a:solidFill>
                  <a:schemeClr val="tx1"/>
                </a:solidFill>
                <a:latin typeface="+mn-ea"/>
              </a:rPr>
              <a:t>(3)</a:t>
            </a:r>
            <a:r>
              <a:rPr lang="zh-CN" altLang="zh-CN" dirty="0">
                <a:solidFill>
                  <a:schemeClr val="tx1"/>
                </a:solidFill>
                <a:latin typeface="+mn-ea"/>
              </a:rPr>
              <a:t>合理选择电流表内阻。对电流表要求其内阻越小越好。</a:t>
            </a:r>
          </a:p>
          <a:p>
            <a:pPr indent="457200">
              <a:lnSpc>
                <a:spcPct val="130000"/>
              </a:lnSpc>
              <a:spcBef>
                <a:spcPts val="600"/>
              </a:spcBef>
              <a:spcAft>
                <a:spcPts val="600"/>
              </a:spcAft>
            </a:pPr>
            <a:r>
              <a:rPr lang="en-US" altLang="zh-CN" dirty="0">
                <a:solidFill>
                  <a:schemeClr val="tx1"/>
                </a:solidFill>
                <a:latin typeface="+mn-ea"/>
              </a:rPr>
              <a:t>2.</a:t>
            </a:r>
            <a:r>
              <a:rPr lang="zh-CN" altLang="zh-CN" dirty="0">
                <a:solidFill>
                  <a:schemeClr val="tx1"/>
                </a:solidFill>
                <a:latin typeface="+mn-ea"/>
              </a:rPr>
              <a:t>测量前的检查</a:t>
            </a:r>
          </a:p>
          <a:p>
            <a:pPr indent="457200">
              <a:lnSpc>
                <a:spcPct val="130000"/>
              </a:lnSpc>
              <a:spcBef>
                <a:spcPts val="600"/>
              </a:spcBef>
              <a:spcAft>
                <a:spcPts val="600"/>
              </a:spcAft>
            </a:pPr>
            <a:r>
              <a:rPr lang="zh-CN" altLang="zh-CN" dirty="0">
                <a:solidFill>
                  <a:schemeClr val="tx1"/>
                </a:solidFill>
                <a:latin typeface="+mn-ea"/>
              </a:rPr>
              <a:t>测量前，应检查电流表指针是否对准</a:t>
            </a:r>
            <a:r>
              <a:rPr lang="en-US" altLang="zh-CN" dirty="0">
                <a:solidFill>
                  <a:schemeClr val="tx1"/>
                </a:solidFill>
                <a:latin typeface="+mn-ea"/>
              </a:rPr>
              <a:t>“0”</a:t>
            </a:r>
            <a:r>
              <a:rPr lang="zh-CN" altLang="zh-CN" dirty="0">
                <a:solidFill>
                  <a:schemeClr val="tx1"/>
                </a:solidFill>
                <a:latin typeface="+mn-ea"/>
              </a:rPr>
              <a:t>刻度线。如果没对准，应调节</a:t>
            </a:r>
            <a:r>
              <a:rPr lang="en-US" altLang="zh-CN" dirty="0">
                <a:solidFill>
                  <a:schemeClr val="tx1"/>
                </a:solidFill>
                <a:latin typeface="+mn-ea"/>
              </a:rPr>
              <a:t>“</a:t>
            </a:r>
            <a:r>
              <a:rPr lang="zh-CN" altLang="zh-CN" dirty="0">
                <a:solidFill>
                  <a:schemeClr val="tx1"/>
                </a:solidFill>
                <a:latin typeface="+mn-ea"/>
              </a:rPr>
              <a:t>调零器</a:t>
            </a:r>
            <a:r>
              <a:rPr lang="en-US" altLang="zh-CN" dirty="0">
                <a:solidFill>
                  <a:schemeClr val="tx1"/>
                </a:solidFill>
                <a:latin typeface="+mn-ea"/>
              </a:rPr>
              <a:t>”</a:t>
            </a:r>
            <a:r>
              <a:rPr lang="zh-CN" altLang="zh-CN" dirty="0">
                <a:solidFill>
                  <a:schemeClr val="tx1"/>
                </a:solidFill>
                <a:latin typeface="+mn-ea"/>
              </a:rPr>
              <a:t>，使指针归零。</a:t>
            </a:r>
          </a:p>
          <a:p>
            <a:pPr indent="457200">
              <a:lnSpc>
                <a:spcPct val="130000"/>
              </a:lnSpc>
              <a:spcBef>
                <a:spcPts val="600"/>
              </a:spcBef>
              <a:spcAft>
                <a:spcPts val="600"/>
              </a:spcAft>
            </a:pPr>
            <a:r>
              <a:rPr lang="en-US" altLang="zh-CN" dirty="0">
                <a:solidFill>
                  <a:schemeClr val="tx1"/>
                </a:solidFill>
                <a:latin typeface="+mn-ea"/>
              </a:rPr>
              <a:t>3.</a:t>
            </a:r>
            <a:r>
              <a:rPr lang="en-US" altLang="zh-CN" dirty="0">
                <a:solidFill>
                  <a:schemeClr val="tx1"/>
                </a:solidFill>
                <a:latin typeface="+mn-ea"/>
                <a:hlinkClick r:id="rId3">
                  <a:extLst>
                    <a:ext uri="{A12FA001-AC4F-418D-AE19-62706E023703}">
                      <ahyp:hlinkClr xmlns:ahyp="http://schemas.microsoft.com/office/drawing/2018/hyperlinkcolor" xmlns="" val="tx"/>
                    </a:ext>
                  </a:extLst>
                </a:hlinkClick>
              </a:rPr>
              <a:t>电流表</a:t>
            </a:r>
            <a:r>
              <a:rPr lang="zh-CN" altLang="zh-CN" dirty="0">
                <a:solidFill>
                  <a:schemeClr val="tx1"/>
                </a:solidFill>
                <a:latin typeface="+mn-ea"/>
              </a:rPr>
              <a:t>与被测电路的</a:t>
            </a:r>
            <a:r>
              <a:rPr lang="zh-CN" altLang="zh-CN" dirty="0" smtClean="0">
                <a:solidFill>
                  <a:schemeClr val="tx1"/>
                </a:solidFill>
                <a:latin typeface="+mn-ea"/>
              </a:rPr>
              <a:t>连接</a:t>
            </a:r>
            <a:endParaRPr lang="zh-CN" altLang="zh-CN" dirty="0">
              <a:solidFill>
                <a:schemeClr val="tx1"/>
              </a:solidFill>
              <a:latin typeface="+mn-ea"/>
            </a:endParaRPr>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7548131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电压表的使用方法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4727498"/>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2.2 </a:t>
            </a:r>
            <a:r>
              <a:rPr lang="zh-CN" altLang="zh-CN" b="1" dirty="0" smtClean="0">
                <a:solidFill>
                  <a:schemeClr val="accent2">
                    <a:lumMod val="50000"/>
                  </a:schemeClr>
                </a:solidFill>
                <a:latin typeface="微软雅黑" pitchFamily="34" charset="-122"/>
                <a:ea typeface="微软雅黑" pitchFamily="34" charset="-122"/>
              </a:rPr>
              <a:t>电压表</a:t>
            </a:r>
            <a:r>
              <a:rPr lang="zh-CN" altLang="zh-CN" b="1" dirty="0">
                <a:solidFill>
                  <a:schemeClr val="accent2">
                    <a:lumMod val="50000"/>
                  </a:schemeClr>
                </a:solidFill>
                <a:latin typeface="微软雅黑" pitchFamily="34" charset="-122"/>
                <a:ea typeface="微软雅黑" pitchFamily="34" charset="-122"/>
              </a:rPr>
              <a:t>的使用方法</a:t>
            </a:r>
          </a:p>
          <a:p>
            <a:pPr indent="457200">
              <a:lnSpc>
                <a:spcPct val="130000"/>
              </a:lnSpc>
              <a:spcBef>
                <a:spcPts val="600"/>
              </a:spcBef>
              <a:spcAft>
                <a:spcPts val="600"/>
              </a:spcAft>
            </a:pPr>
            <a:r>
              <a:rPr lang="en-US" altLang="zh-CN" dirty="0" smtClean="0">
                <a:solidFill>
                  <a:schemeClr val="tx1"/>
                </a:solidFill>
                <a:latin typeface="+mn-ea"/>
              </a:rPr>
              <a:t>(</a:t>
            </a:r>
            <a:r>
              <a:rPr lang="en-US" altLang="zh-CN" dirty="0">
                <a:solidFill>
                  <a:schemeClr val="tx1"/>
                </a:solidFill>
                <a:latin typeface="+mn-ea"/>
              </a:rPr>
              <a:t>1)</a:t>
            </a:r>
            <a:r>
              <a:rPr lang="zh-CN" altLang="zh-CN" dirty="0">
                <a:solidFill>
                  <a:schemeClr val="tx1"/>
                </a:solidFill>
                <a:latin typeface="+mn-ea"/>
              </a:rPr>
              <a:t>测量时，应将电流表串接于被测电路的低电位一侧。</a:t>
            </a:r>
          </a:p>
          <a:p>
            <a:pPr indent="457200">
              <a:lnSpc>
                <a:spcPct val="130000"/>
              </a:lnSpc>
              <a:spcBef>
                <a:spcPts val="600"/>
              </a:spcBef>
              <a:spcAft>
                <a:spcPts val="600"/>
              </a:spcAft>
            </a:pPr>
            <a:r>
              <a:rPr lang="en-US" altLang="zh-CN" dirty="0">
                <a:solidFill>
                  <a:schemeClr val="tx1"/>
                </a:solidFill>
                <a:latin typeface="+mn-ea"/>
              </a:rPr>
              <a:t>(2)</a:t>
            </a:r>
            <a:r>
              <a:rPr lang="zh-CN" altLang="zh-CN" dirty="0">
                <a:solidFill>
                  <a:schemeClr val="tx1"/>
                </a:solidFill>
                <a:latin typeface="+mn-ea"/>
              </a:rPr>
              <a:t>测量直流时，需要注意电流表端钮的符号，对单量限电流表，被测量电流应从标有</a:t>
            </a:r>
            <a:r>
              <a:rPr lang="en-US" altLang="zh-CN" dirty="0">
                <a:solidFill>
                  <a:schemeClr val="tx1"/>
                </a:solidFill>
                <a:latin typeface="+mn-ea"/>
              </a:rPr>
              <a:t> “+”</a:t>
            </a:r>
            <a:r>
              <a:rPr lang="zh-CN" altLang="zh-CN" dirty="0">
                <a:solidFill>
                  <a:schemeClr val="tx1"/>
                </a:solidFill>
                <a:latin typeface="+mn-ea"/>
              </a:rPr>
              <a:t>的端钮流人电流表，从标有</a:t>
            </a:r>
            <a:r>
              <a:rPr lang="en-US" altLang="zh-CN" dirty="0">
                <a:solidFill>
                  <a:schemeClr val="tx1"/>
                </a:solidFill>
                <a:latin typeface="+mn-ea"/>
              </a:rPr>
              <a:t>“—”</a:t>
            </a:r>
            <a:r>
              <a:rPr lang="zh-CN" altLang="zh-CN" dirty="0">
                <a:solidFill>
                  <a:schemeClr val="tx1"/>
                </a:solidFill>
                <a:latin typeface="+mn-ea"/>
              </a:rPr>
              <a:t>的端钮流出电流表</a:t>
            </a:r>
            <a:r>
              <a:rPr lang="en-US" altLang="zh-CN" dirty="0">
                <a:solidFill>
                  <a:schemeClr val="tx1"/>
                </a:solidFill>
                <a:latin typeface="+mn-ea"/>
              </a:rPr>
              <a:t>;</a:t>
            </a:r>
            <a:r>
              <a:rPr lang="zh-CN" altLang="zh-CN" dirty="0">
                <a:solidFill>
                  <a:schemeClr val="tx1"/>
                </a:solidFill>
                <a:latin typeface="+mn-ea"/>
              </a:rPr>
              <a:t>对多量限电流表，标有</a:t>
            </a:r>
            <a:r>
              <a:rPr lang="en-US" altLang="zh-CN" dirty="0">
                <a:solidFill>
                  <a:schemeClr val="tx1"/>
                </a:solidFill>
                <a:latin typeface="+mn-ea"/>
              </a:rPr>
              <a:t>“*”</a:t>
            </a:r>
            <a:r>
              <a:rPr lang="zh-CN" altLang="zh-CN" dirty="0">
                <a:solidFill>
                  <a:schemeClr val="tx1"/>
                </a:solidFill>
                <a:latin typeface="+mn-ea"/>
              </a:rPr>
              <a:t>的是公共端钮，如果其他端钮标有</a:t>
            </a:r>
            <a:r>
              <a:rPr lang="en-US" altLang="zh-CN" dirty="0">
                <a:solidFill>
                  <a:schemeClr val="tx1"/>
                </a:solidFill>
                <a:latin typeface="+mn-ea"/>
              </a:rPr>
              <a:t>“+”</a:t>
            </a:r>
            <a:r>
              <a:rPr lang="zh-CN" altLang="zh-CN" dirty="0">
                <a:solidFill>
                  <a:schemeClr val="tx1"/>
                </a:solidFill>
                <a:latin typeface="+mn-ea"/>
              </a:rPr>
              <a:t>符号</a:t>
            </a:r>
            <a:r>
              <a:rPr lang="en-US" altLang="zh-CN" dirty="0">
                <a:solidFill>
                  <a:schemeClr val="tx1"/>
                </a:solidFill>
                <a:latin typeface="+mn-ea"/>
              </a:rPr>
              <a:t>.</a:t>
            </a:r>
            <a:r>
              <a:rPr lang="zh-CN" altLang="zh-CN" dirty="0">
                <a:solidFill>
                  <a:schemeClr val="tx1"/>
                </a:solidFill>
                <a:latin typeface="+mn-ea"/>
              </a:rPr>
              <a:t>则应使被测电流从</a:t>
            </a:r>
            <a:r>
              <a:rPr lang="en-US" altLang="zh-CN" dirty="0">
                <a:solidFill>
                  <a:schemeClr val="tx1"/>
                </a:solidFill>
                <a:latin typeface="+mn-ea"/>
              </a:rPr>
              <a:t>“+”</a:t>
            </a:r>
            <a:r>
              <a:rPr lang="zh-CN" altLang="zh-CN" dirty="0">
                <a:solidFill>
                  <a:schemeClr val="tx1"/>
                </a:solidFill>
                <a:latin typeface="+mn-ea"/>
              </a:rPr>
              <a:t>端钮流入，从</a:t>
            </a:r>
            <a:r>
              <a:rPr lang="en-US" altLang="zh-CN" dirty="0">
                <a:solidFill>
                  <a:schemeClr val="tx1"/>
                </a:solidFill>
                <a:latin typeface="+mn-ea"/>
              </a:rPr>
              <a:t>“*”</a:t>
            </a:r>
            <a:r>
              <a:rPr lang="zh-CN" altLang="zh-CN" dirty="0">
                <a:solidFill>
                  <a:schemeClr val="tx1"/>
                </a:solidFill>
                <a:latin typeface="+mn-ea"/>
              </a:rPr>
              <a:t>端钮流出</a:t>
            </a:r>
            <a:r>
              <a:rPr lang="en-US" altLang="zh-CN" dirty="0">
                <a:solidFill>
                  <a:schemeClr val="tx1"/>
                </a:solidFill>
                <a:latin typeface="+mn-ea"/>
              </a:rPr>
              <a:t>;</a:t>
            </a:r>
            <a:r>
              <a:rPr lang="zh-CN" altLang="zh-CN" dirty="0">
                <a:solidFill>
                  <a:schemeClr val="tx1"/>
                </a:solidFill>
                <a:latin typeface="+mn-ea"/>
              </a:rPr>
              <a:t>如果其他端钮标有</a:t>
            </a:r>
            <a:r>
              <a:rPr lang="en-US" altLang="zh-CN" dirty="0">
                <a:solidFill>
                  <a:schemeClr val="tx1"/>
                </a:solidFill>
                <a:latin typeface="+mn-ea"/>
              </a:rPr>
              <a:t>“—”</a:t>
            </a:r>
            <a:r>
              <a:rPr lang="zh-CN" altLang="zh-CN" dirty="0">
                <a:solidFill>
                  <a:schemeClr val="tx1"/>
                </a:solidFill>
                <a:latin typeface="+mn-ea"/>
              </a:rPr>
              <a:t>符号，则连接正好与上述情况相反。</a:t>
            </a:r>
          </a:p>
          <a:p>
            <a:pPr indent="457200">
              <a:lnSpc>
                <a:spcPct val="130000"/>
              </a:lnSpc>
              <a:spcBef>
                <a:spcPts val="600"/>
              </a:spcBef>
              <a:spcAft>
                <a:spcPts val="600"/>
              </a:spcAft>
            </a:pPr>
            <a:r>
              <a:rPr lang="en-US" altLang="zh-CN" dirty="0">
                <a:solidFill>
                  <a:schemeClr val="tx1"/>
                </a:solidFill>
                <a:latin typeface="+mn-ea"/>
              </a:rPr>
              <a:t>4.</a:t>
            </a:r>
            <a:r>
              <a:rPr lang="zh-CN" altLang="zh-CN" dirty="0">
                <a:solidFill>
                  <a:schemeClr val="tx1"/>
                </a:solidFill>
                <a:latin typeface="+mn-ea"/>
              </a:rPr>
              <a:t>正确读数</a:t>
            </a:r>
          </a:p>
          <a:p>
            <a:pPr indent="457200">
              <a:lnSpc>
                <a:spcPct val="130000"/>
              </a:lnSpc>
              <a:spcBef>
                <a:spcPts val="600"/>
              </a:spcBef>
              <a:spcAft>
                <a:spcPts val="600"/>
              </a:spcAft>
            </a:pPr>
            <a:r>
              <a:rPr lang="zh-CN" altLang="zh-CN" dirty="0">
                <a:solidFill>
                  <a:schemeClr val="tx1"/>
                </a:solidFill>
                <a:latin typeface="+mn-ea"/>
              </a:rPr>
              <a:t>读数时，应让指针稳定后再进行读数，并尽旦保持视线与刻度盘垂直。如果刻度盘有反射镜，应使指针和指针在镜中的影保重合，以减小误差。</a:t>
            </a:r>
          </a:p>
          <a:p>
            <a:pPr indent="457200">
              <a:lnSpc>
                <a:spcPct val="150000"/>
              </a:lnSpc>
              <a:spcBef>
                <a:spcPts val="600"/>
              </a:spcBef>
              <a:spcAft>
                <a:spcPts val="600"/>
              </a:spcAft>
            </a:pPr>
            <a:endParaRPr lang="zh-CN" altLang="en-US" dirty="0">
              <a:solidFill>
                <a:schemeClr val="tx1"/>
              </a:solidFill>
              <a:latin typeface="+mn-ea"/>
            </a:endParaRPr>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3571900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功率表的使用方法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5801953"/>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2.3 </a:t>
            </a:r>
            <a:r>
              <a:rPr lang="zh-CN" altLang="zh-CN" b="1" dirty="0" smtClean="0">
                <a:solidFill>
                  <a:schemeClr val="accent2">
                    <a:lumMod val="50000"/>
                  </a:schemeClr>
                </a:solidFill>
                <a:latin typeface="微软雅黑" pitchFamily="34" charset="-122"/>
                <a:ea typeface="微软雅黑" pitchFamily="34" charset="-122"/>
              </a:rPr>
              <a:t>功率表</a:t>
            </a:r>
            <a:r>
              <a:rPr lang="zh-CN" altLang="zh-CN" b="1" dirty="0">
                <a:solidFill>
                  <a:schemeClr val="accent2">
                    <a:lumMod val="50000"/>
                  </a:schemeClr>
                </a:solidFill>
                <a:latin typeface="微软雅黑" pitchFamily="34" charset="-122"/>
                <a:ea typeface="微软雅黑" pitchFamily="34" charset="-122"/>
              </a:rPr>
              <a:t>的使用方法</a:t>
            </a:r>
          </a:p>
          <a:p>
            <a:pPr indent="457200">
              <a:lnSpc>
                <a:spcPct val="130000"/>
              </a:lnSpc>
              <a:spcBef>
                <a:spcPts val="600"/>
              </a:spcBef>
              <a:spcAft>
                <a:spcPts val="600"/>
              </a:spcAft>
            </a:pPr>
            <a:r>
              <a:rPr lang="zh-CN" altLang="zh-CN" dirty="0">
                <a:solidFill>
                  <a:schemeClr val="tx1"/>
                </a:solidFill>
                <a:latin typeface="+mn-ea"/>
              </a:rPr>
              <a:t>对大多数从事电气方面工作的人员来说，功率表的使用并非难事。但真正做到正确使用功率表，即在准确度一定的情况下确保测量的精度及仪表的使用寿命又并非易事。以单相电动系功率表为例，就功率表的使用及使用中应注意的问题作一介绍。</a:t>
            </a:r>
          </a:p>
          <a:p>
            <a:pPr indent="457200">
              <a:lnSpc>
                <a:spcPct val="130000"/>
              </a:lnSpc>
              <a:spcBef>
                <a:spcPts val="600"/>
              </a:spcBef>
              <a:spcAft>
                <a:spcPts val="600"/>
              </a:spcAft>
            </a:pPr>
            <a:r>
              <a:rPr lang="en-US" altLang="zh-CN" dirty="0">
                <a:solidFill>
                  <a:schemeClr val="tx1"/>
                </a:solidFill>
                <a:latin typeface="+mn-ea"/>
              </a:rPr>
              <a:t>1 </a:t>
            </a:r>
            <a:r>
              <a:rPr lang="zh-CN" altLang="zh-CN" dirty="0">
                <a:solidFill>
                  <a:schemeClr val="tx1"/>
                </a:solidFill>
                <a:latin typeface="+mn-ea"/>
              </a:rPr>
              <a:t>要遵守</a:t>
            </a:r>
            <a:r>
              <a:rPr lang="en-US" altLang="zh-CN" dirty="0">
                <a:solidFill>
                  <a:schemeClr val="tx1"/>
                </a:solidFill>
                <a:latin typeface="+mn-ea"/>
              </a:rPr>
              <a:t>“</a:t>
            </a:r>
            <a:r>
              <a:rPr lang="zh-CN" altLang="zh-CN" dirty="0">
                <a:solidFill>
                  <a:schemeClr val="tx1"/>
                </a:solidFill>
                <a:latin typeface="+mn-ea"/>
              </a:rPr>
              <a:t>发电机端守则</a:t>
            </a:r>
            <a:r>
              <a:rPr lang="en-US" altLang="zh-CN" dirty="0">
                <a:solidFill>
                  <a:schemeClr val="tx1"/>
                </a:solidFill>
                <a:latin typeface="+mn-ea"/>
              </a:rPr>
              <a:t>”</a:t>
            </a:r>
            <a:endParaRPr lang="zh-CN" altLang="zh-CN" dirty="0">
              <a:solidFill>
                <a:schemeClr val="tx1"/>
              </a:solidFill>
              <a:latin typeface="+mn-ea"/>
            </a:endParaRPr>
          </a:p>
          <a:p>
            <a:pPr indent="457200">
              <a:lnSpc>
                <a:spcPct val="130000"/>
              </a:lnSpc>
              <a:spcBef>
                <a:spcPts val="600"/>
              </a:spcBef>
              <a:spcAft>
                <a:spcPts val="600"/>
              </a:spcAft>
            </a:pPr>
            <a:r>
              <a:rPr lang="zh-CN" altLang="zh-CN" dirty="0">
                <a:solidFill>
                  <a:schemeClr val="tx1"/>
                </a:solidFill>
                <a:latin typeface="+mn-ea"/>
              </a:rPr>
              <a:t>由电动系功率表的原理可知，功率表的转矩与流过表内线圈的电流方向有关，一旦其中一个线圈的电流方向改变，转矩方向也会改变。为此，在功率表两个线圈对应于电流流进的端钮上，都注有称为发电机端的</a:t>
            </a:r>
            <a:r>
              <a:rPr lang="en-US" altLang="zh-CN" dirty="0">
                <a:solidFill>
                  <a:schemeClr val="tx1"/>
                </a:solidFill>
                <a:latin typeface="+mn-ea"/>
              </a:rPr>
              <a:t>“*”</a:t>
            </a:r>
            <a:r>
              <a:rPr lang="zh-CN" altLang="zh-CN" dirty="0">
                <a:solidFill>
                  <a:schemeClr val="tx1"/>
                </a:solidFill>
                <a:latin typeface="+mn-ea"/>
              </a:rPr>
              <a:t>标志。功率表在接线时，应使电流或电压线圈带</a:t>
            </a:r>
            <a:r>
              <a:rPr lang="en-US" altLang="zh-CN" dirty="0">
                <a:solidFill>
                  <a:schemeClr val="tx1"/>
                </a:solidFill>
                <a:latin typeface="+mn-ea"/>
              </a:rPr>
              <a:t>“*”</a:t>
            </a:r>
            <a:r>
              <a:rPr lang="zh-CN" altLang="zh-CN" dirty="0">
                <a:solidFill>
                  <a:schemeClr val="tx1"/>
                </a:solidFill>
                <a:latin typeface="+mn-ea"/>
              </a:rPr>
              <a:t>标志的端钮接到电源同极性的端子上，以保证两线圈的电流方向都从发电机端流入。这就是功率表接线的</a:t>
            </a:r>
            <a:r>
              <a:rPr lang="en-US" altLang="zh-CN" dirty="0">
                <a:solidFill>
                  <a:schemeClr val="tx1"/>
                </a:solidFill>
                <a:latin typeface="+mn-ea"/>
              </a:rPr>
              <a:t>“</a:t>
            </a:r>
            <a:r>
              <a:rPr lang="zh-CN" altLang="zh-CN" dirty="0">
                <a:solidFill>
                  <a:schemeClr val="tx1"/>
                </a:solidFill>
                <a:latin typeface="+mn-ea"/>
              </a:rPr>
              <a:t>发电机端守则</a:t>
            </a:r>
            <a:r>
              <a:rPr lang="en-US" altLang="zh-CN" dirty="0">
                <a:solidFill>
                  <a:schemeClr val="tx1"/>
                </a:solidFill>
                <a:latin typeface="+mn-ea"/>
              </a:rPr>
              <a:t>”</a:t>
            </a:r>
            <a:r>
              <a:rPr lang="zh-CN" altLang="zh-CN" dirty="0">
                <a:solidFill>
                  <a:schemeClr val="tx1"/>
                </a:solidFill>
                <a:latin typeface="+mn-ea"/>
              </a:rPr>
              <a:t>。</a:t>
            </a:r>
          </a:p>
          <a:p>
            <a:pPr indent="457200">
              <a:lnSpc>
                <a:spcPct val="130000"/>
              </a:lnSpc>
              <a:spcBef>
                <a:spcPts val="600"/>
              </a:spcBef>
              <a:spcAft>
                <a:spcPts val="600"/>
              </a:spcAft>
            </a:pPr>
            <a:r>
              <a:rPr lang="en-US" altLang="zh-CN" dirty="0">
                <a:solidFill>
                  <a:schemeClr val="tx1"/>
                </a:solidFill>
                <a:latin typeface="+mn-ea"/>
              </a:rPr>
              <a:t>2 </a:t>
            </a:r>
            <a:r>
              <a:rPr lang="zh-CN" altLang="zh-CN" dirty="0">
                <a:solidFill>
                  <a:schemeClr val="tx1"/>
                </a:solidFill>
                <a:latin typeface="+mn-ea"/>
              </a:rPr>
              <a:t>合理选择电压线圈的前、后接方式</a:t>
            </a:r>
          </a:p>
          <a:p>
            <a:pPr indent="457200">
              <a:lnSpc>
                <a:spcPct val="130000"/>
              </a:lnSpc>
              <a:spcBef>
                <a:spcPts val="600"/>
              </a:spcBef>
              <a:spcAft>
                <a:spcPts val="600"/>
              </a:spcAft>
            </a:pPr>
            <a:r>
              <a:rPr lang="zh-CN" altLang="zh-CN" dirty="0">
                <a:solidFill>
                  <a:schemeClr val="tx1"/>
                </a:solidFill>
                <a:latin typeface="+mn-ea"/>
              </a:rPr>
              <a:t>尽管电压线圈不论前接还是后接，功率表都能正偏，对于某些负载来说，测量的结果相差较小，这时两种接法采用哪种均可。但对于那些电阻（或阻抗）过大或过小的负载来说，两种接法所得结果相差较大，有时甚至出现与理论相矛盾的结果</a:t>
            </a:r>
            <a:r>
              <a:rPr lang="zh-CN" altLang="zh-CN" dirty="0" smtClean="0">
                <a:solidFill>
                  <a:schemeClr val="tx1"/>
                </a:solidFill>
                <a:latin typeface="+mn-ea"/>
              </a:rPr>
              <a:t>。</a:t>
            </a:r>
            <a:endParaRPr lang="zh-CN" altLang="zh-CN" dirty="0">
              <a:solidFill>
                <a:schemeClr val="tx1"/>
              </a:solidFill>
              <a:latin typeface="+mn-ea"/>
            </a:endParaRPr>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2039619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功率表的使用方法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5801953"/>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2.3 </a:t>
            </a:r>
            <a:r>
              <a:rPr lang="zh-CN" altLang="zh-CN" b="1" dirty="0" smtClean="0">
                <a:solidFill>
                  <a:schemeClr val="accent2">
                    <a:lumMod val="50000"/>
                  </a:schemeClr>
                </a:solidFill>
                <a:latin typeface="微软雅黑" pitchFamily="34" charset="-122"/>
                <a:ea typeface="微软雅黑" pitchFamily="34" charset="-122"/>
              </a:rPr>
              <a:t>功率表</a:t>
            </a:r>
            <a:r>
              <a:rPr lang="zh-CN" altLang="zh-CN" b="1" dirty="0">
                <a:solidFill>
                  <a:schemeClr val="accent2">
                    <a:lumMod val="50000"/>
                  </a:schemeClr>
                </a:solidFill>
                <a:latin typeface="微软雅黑" pitchFamily="34" charset="-122"/>
                <a:ea typeface="微软雅黑" pitchFamily="34" charset="-122"/>
              </a:rPr>
              <a:t>的使用</a:t>
            </a:r>
            <a:r>
              <a:rPr lang="zh-CN" altLang="zh-CN" b="1" dirty="0" smtClean="0">
                <a:solidFill>
                  <a:schemeClr val="accent2">
                    <a:lumMod val="50000"/>
                  </a:schemeClr>
                </a:solidFill>
                <a:latin typeface="微软雅黑" pitchFamily="34" charset="-122"/>
                <a:ea typeface="微软雅黑" pitchFamily="34" charset="-122"/>
              </a:rPr>
              <a:t>方法</a:t>
            </a:r>
            <a:endParaRPr lang="en-US" altLang="zh-CN" b="1" dirty="0" smtClean="0">
              <a:solidFill>
                <a:schemeClr val="accent2">
                  <a:lumMod val="50000"/>
                </a:schemeClr>
              </a:solidFill>
              <a:latin typeface="微软雅黑" pitchFamily="34" charset="-122"/>
              <a:ea typeface="微软雅黑" pitchFamily="34" charset="-122"/>
            </a:endParaRPr>
          </a:p>
          <a:p>
            <a:pPr indent="457200">
              <a:lnSpc>
                <a:spcPct val="130000"/>
              </a:lnSpc>
              <a:spcBef>
                <a:spcPts val="600"/>
              </a:spcBef>
              <a:spcAft>
                <a:spcPts val="600"/>
              </a:spcAft>
            </a:pPr>
            <a:r>
              <a:rPr lang="zh-CN" altLang="zh-CN" dirty="0">
                <a:latin typeface="+mn-ea"/>
              </a:rPr>
              <a:t>电压线圈前接方式</a:t>
            </a:r>
          </a:p>
          <a:p>
            <a:pPr indent="457200">
              <a:lnSpc>
                <a:spcPct val="130000"/>
              </a:lnSpc>
              <a:spcBef>
                <a:spcPts val="600"/>
              </a:spcBef>
              <a:spcAft>
                <a:spcPts val="600"/>
              </a:spcAft>
            </a:pPr>
            <a:r>
              <a:rPr lang="zh-CN" altLang="zh-CN" dirty="0">
                <a:latin typeface="+mn-ea"/>
              </a:rPr>
              <a:t>这种方式的接线，功率表电流线圈的电流虽然等于负载电流，但功率表电压支路两端电压却等于负载电压与功率表电流线圈的电压之和，在功率表读数中多了电流线圈的功率消耗。这种接线方式适用于负载电阻（或阻抗）远比功率表电流线圈电阻（或阻抗）大得多的情况，这样才能保证功率表本身的功率消耗对测量结果的影响比较小</a:t>
            </a:r>
            <a:r>
              <a:rPr lang="zh-CN" altLang="zh-CN" dirty="0" smtClean="0">
                <a:latin typeface="+mn-ea"/>
              </a:rPr>
              <a:t>。</a:t>
            </a:r>
            <a:endParaRPr lang="en-US" altLang="zh-CN" dirty="0" smtClean="0">
              <a:latin typeface="+mn-ea"/>
            </a:endParaRPr>
          </a:p>
          <a:p>
            <a:pPr indent="457200">
              <a:lnSpc>
                <a:spcPct val="130000"/>
              </a:lnSpc>
              <a:spcBef>
                <a:spcPts val="600"/>
              </a:spcBef>
              <a:spcAft>
                <a:spcPts val="600"/>
              </a:spcAft>
            </a:pPr>
            <a:r>
              <a:rPr lang="zh-CN" altLang="zh-CN" dirty="0">
                <a:latin typeface="+mn-ea"/>
              </a:rPr>
              <a:t>注意事项</a:t>
            </a:r>
          </a:p>
          <a:p>
            <a:pPr indent="457200">
              <a:lnSpc>
                <a:spcPct val="130000"/>
              </a:lnSpc>
              <a:spcBef>
                <a:spcPts val="600"/>
              </a:spcBef>
              <a:spcAft>
                <a:spcPts val="600"/>
              </a:spcAft>
            </a:pPr>
            <a:r>
              <a:rPr lang="zh-CN" altLang="zh-CN" dirty="0">
                <a:latin typeface="+mn-ea"/>
              </a:rPr>
              <a:t>量程选择</a:t>
            </a:r>
          </a:p>
          <a:p>
            <a:pPr indent="457200">
              <a:lnSpc>
                <a:spcPct val="130000"/>
              </a:lnSpc>
              <a:spcBef>
                <a:spcPts val="600"/>
              </a:spcBef>
              <a:spcAft>
                <a:spcPts val="600"/>
              </a:spcAft>
            </a:pPr>
            <a:r>
              <a:rPr lang="zh-CN" altLang="zh-CN" dirty="0">
                <a:latin typeface="+mn-ea"/>
              </a:rPr>
              <a:t>选择功率表的</a:t>
            </a:r>
            <a:r>
              <a:rPr lang="en-US" altLang="zh-CN" dirty="0" err="1">
                <a:latin typeface="+mn-ea"/>
                <a:hlinkClick r:id="rId3"/>
              </a:rPr>
              <a:t>量程</a:t>
            </a:r>
            <a:r>
              <a:rPr lang="zh-CN" altLang="zh-CN" dirty="0">
                <a:latin typeface="+mn-ea"/>
              </a:rPr>
              <a:t>就是选择功率表中的电流量程和电压量程。使用时应使功率表中的电流量程不小于</a:t>
            </a:r>
            <a:r>
              <a:rPr lang="en-US" altLang="zh-CN" dirty="0" err="1">
                <a:latin typeface="+mn-ea"/>
                <a:hlinkClick r:id="rId4"/>
              </a:rPr>
              <a:t>负载电流</a:t>
            </a:r>
            <a:r>
              <a:rPr lang="zh-CN" altLang="zh-CN" dirty="0">
                <a:latin typeface="+mn-ea"/>
              </a:rPr>
              <a:t>，电压量程不低于负载电压，而不能仅从功率量程来考虑。例如，两只功率表，量程分别是</a:t>
            </a:r>
            <a:r>
              <a:rPr lang="en-US" altLang="zh-CN" dirty="0">
                <a:latin typeface="+mn-ea"/>
              </a:rPr>
              <a:t>IA</a:t>
            </a:r>
            <a:r>
              <a:rPr lang="zh-CN" altLang="zh-CN" dirty="0">
                <a:latin typeface="+mn-ea"/>
              </a:rPr>
              <a:t>、</a:t>
            </a:r>
            <a:r>
              <a:rPr lang="en-US" altLang="zh-CN" dirty="0">
                <a:latin typeface="+mn-ea"/>
              </a:rPr>
              <a:t>300V</a:t>
            </a:r>
            <a:r>
              <a:rPr lang="zh-CN" altLang="zh-CN" dirty="0">
                <a:latin typeface="+mn-ea"/>
              </a:rPr>
              <a:t>和</a:t>
            </a:r>
            <a:r>
              <a:rPr lang="en-US" altLang="zh-CN" dirty="0">
                <a:latin typeface="+mn-ea"/>
              </a:rPr>
              <a:t>2A</a:t>
            </a:r>
            <a:r>
              <a:rPr lang="zh-CN" altLang="zh-CN" dirty="0">
                <a:latin typeface="+mn-ea"/>
              </a:rPr>
              <a:t>、</a:t>
            </a:r>
            <a:r>
              <a:rPr lang="en-US" altLang="zh-CN" dirty="0">
                <a:latin typeface="+mn-ea"/>
              </a:rPr>
              <a:t>150V</a:t>
            </a:r>
            <a:r>
              <a:rPr lang="zh-CN" altLang="zh-CN" dirty="0">
                <a:latin typeface="+mn-ea"/>
              </a:rPr>
              <a:t>，由计算可知其功率量程均为</a:t>
            </a:r>
            <a:r>
              <a:rPr lang="en-US" altLang="zh-CN" dirty="0">
                <a:latin typeface="+mn-ea"/>
              </a:rPr>
              <a:t>300W</a:t>
            </a:r>
            <a:r>
              <a:rPr lang="zh-CN" altLang="zh-CN" dirty="0">
                <a:latin typeface="+mn-ea"/>
              </a:rPr>
              <a:t>，如果要测量一负载电压为</a:t>
            </a:r>
            <a:r>
              <a:rPr lang="en-US" altLang="zh-CN" dirty="0">
                <a:latin typeface="+mn-ea"/>
              </a:rPr>
              <a:t>220V</a:t>
            </a:r>
            <a:r>
              <a:rPr lang="zh-CN" altLang="zh-CN" dirty="0">
                <a:latin typeface="+mn-ea"/>
              </a:rPr>
              <a:t>、电流为</a:t>
            </a:r>
            <a:r>
              <a:rPr lang="en-US" altLang="zh-CN" dirty="0">
                <a:latin typeface="+mn-ea"/>
              </a:rPr>
              <a:t>IA</a:t>
            </a:r>
            <a:r>
              <a:rPr lang="zh-CN" altLang="zh-CN" dirty="0">
                <a:latin typeface="+mn-ea"/>
              </a:rPr>
              <a:t>的负载功率时应逸用</a:t>
            </a:r>
            <a:r>
              <a:rPr lang="en-US" altLang="zh-CN" dirty="0">
                <a:latin typeface="+mn-ea"/>
              </a:rPr>
              <a:t>IA</a:t>
            </a:r>
            <a:r>
              <a:rPr lang="zh-CN" altLang="zh-CN" dirty="0">
                <a:latin typeface="+mn-ea"/>
              </a:rPr>
              <a:t>、</a:t>
            </a:r>
            <a:r>
              <a:rPr lang="en-US" altLang="zh-CN" dirty="0">
                <a:latin typeface="+mn-ea"/>
              </a:rPr>
              <a:t>300V</a:t>
            </a:r>
            <a:r>
              <a:rPr lang="zh-CN" altLang="zh-CN" dirty="0">
                <a:latin typeface="+mn-ea"/>
              </a:rPr>
              <a:t>的功率表，而</a:t>
            </a:r>
            <a:r>
              <a:rPr lang="en-US" altLang="zh-CN" dirty="0">
                <a:latin typeface="+mn-ea"/>
              </a:rPr>
              <a:t>2A</a:t>
            </a:r>
            <a:r>
              <a:rPr lang="zh-CN" altLang="zh-CN" dirty="0">
                <a:latin typeface="+mn-ea"/>
              </a:rPr>
              <a:t>、</a:t>
            </a:r>
            <a:r>
              <a:rPr lang="en-US" altLang="zh-CN" dirty="0">
                <a:latin typeface="+mn-ea"/>
              </a:rPr>
              <a:t>150V</a:t>
            </a:r>
            <a:r>
              <a:rPr lang="zh-CN" altLang="zh-CN" dirty="0">
                <a:latin typeface="+mn-ea"/>
              </a:rPr>
              <a:t>的功率表虽功率量程也大于负载功率，但是由于负载电压高于功率表所能承受的电压</a:t>
            </a:r>
            <a:r>
              <a:rPr lang="en-US" altLang="zh-CN" dirty="0">
                <a:latin typeface="+mn-ea"/>
              </a:rPr>
              <a:t>150V</a:t>
            </a:r>
            <a:r>
              <a:rPr lang="zh-CN" altLang="zh-CN" dirty="0">
                <a:latin typeface="+mn-ea"/>
              </a:rPr>
              <a:t>，故不能使用。所以，在测量功率前要根据负载的额定电压和额定电流来选择功率表的量程</a:t>
            </a:r>
            <a:r>
              <a:rPr lang="zh-CN" altLang="zh-CN" dirty="0" smtClean="0">
                <a:latin typeface="+mn-ea"/>
              </a:rPr>
              <a:t>。</a:t>
            </a:r>
            <a:endParaRPr lang="zh-CN" altLang="zh-CN" dirty="0">
              <a:latin typeface="+mn-ea"/>
            </a:endParaRPr>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926541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功率表的使用方法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5640624"/>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2.3 </a:t>
            </a:r>
            <a:r>
              <a:rPr lang="zh-CN" altLang="zh-CN" b="1" dirty="0" smtClean="0">
                <a:solidFill>
                  <a:schemeClr val="accent2">
                    <a:lumMod val="50000"/>
                  </a:schemeClr>
                </a:solidFill>
                <a:latin typeface="微软雅黑" pitchFamily="34" charset="-122"/>
                <a:ea typeface="微软雅黑" pitchFamily="34" charset="-122"/>
              </a:rPr>
              <a:t>功率表</a:t>
            </a:r>
            <a:r>
              <a:rPr lang="zh-CN" altLang="zh-CN" b="1" dirty="0">
                <a:solidFill>
                  <a:schemeClr val="accent2">
                    <a:lumMod val="50000"/>
                  </a:schemeClr>
                </a:solidFill>
                <a:latin typeface="微软雅黑" pitchFamily="34" charset="-122"/>
                <a:ea typeface="微软雅黑" pitchFamily="34" charset="-122"/>
              </a:rPr>
              <a:t>的使用</a:t>
            </a:r>
            <a:r>
              <a:rPr lang="zh-CN" altLang="zh-CN" b="1" dirty="0" smtClean="0">
                <a:solidFill>
                  <a:schemeClr val="accent2">
                    <a:lumMod val="50000"/>
                  </a:schemeClr>
                </a:solidFill>
                <a:latin typeface="微软雅黑" pitchFamily="34" charset="-122"/>
                <a:ea typeface="微软雅黑" pitchFamily="34" charset="-122"/>
              </a:rPr>
              <a:t>方法</a:t>
            </a:r>
            <a:endParaRPr lang="en-US" altLang="zh-CN" b="1" dirty="0" smtClean="0">
              <a:solidFill>
                <a:schemeClr val="accent2">
                  <a:lumMod val="50000"/>
                </a:schemeClr>
              </a:solidFill>
              <a:latin typeface="微软雅黑" pitchFamily="34" charset="-122"/>
              <a:ea typeface="微软雅黑" pitchFamily="34" charset="-122"/>
            </a:endParaRPr>
          </a:p>
          <a:p>
            <a:pPr indent="457200">
              <a:lnSpc>
                <a:spcPct val="130000"/>
              </a:lnSpc>
              <a:spcBef>
                <a:spcPts val="600"/>
              </a:spcBef>
              <a:spcAft>
                <a:spcPts val="600"/>
              </a:spcAft>
            </a:pPr>
            <a:r>
              <a:rPr lang="zh-CN" altLang="zh-CN" dirty="0">
                <a:latin typeface="+mn-ea"/>
              </a:rPr>
              <a:t>测量线路</a:t>
            </a:r>
          </a:p>
          <a:p>
            <a:pPr indent="457200">
              <a:lnSpc>
                <a:spcPct val="130000"/>
              </a:lnSpc>
              <a:spcBef>
                <a:spcPts val="600"/>
              </a:spcBef>
              <a:spcAft>
                <a:spcPts val="600"/>
              </a:spcAft>
            </a:pPr>
            <a:r>
              <a:rPr lang="zh-CN" altLang="zh-CN" dirty="0">
                <a:latin typeface="+mn-ea"/>
              </a:rPr>
              <a:t>电动系测量机构的转动力矩方向和两线圈中的电流方向有关，为了防止电动系功率表的指针反偏，接线时功率表电流线圈标有</a:t>
            </a:r>
            <a:r>
              <a:rPr lang="en-US" altLang="zh-CN" dirty="0">
                <a:latin typeface="+mn-ea"/>
              </a:rPr>
              <a:t>“·”</a:t>
            </a:r>
            <a:r>
              <a:rPr lang="zh-CN" altLang="zh-CN" dirty="0">
                <a:latin typeface="+mn-ea"/>
              </a:rPr>
              <a:t>号的端钮必须接到电源的正极端，而电流线圈的另一端则与负载相连，电流线圈以串联形式接入电路中。功率表电压线圈标有</a:t>
            </a:r>
            <a:r>
              <a:rPr lang="en-US" altLang="zh-CN" dirty="0">
                <a:latin typeface="+mn-ea"/>
              </a:rPr>
              <a:t>“·”</a:t>
            </a:r>
            <a:r>
              <a:rPr lang="zh-CN" altLang="zh-CN" dirty="0">
                <a:latin typeface="+mn-ea"/>
              </a:rPr>
              <a:t>号的端钮可以接到电源端钮的任一端上，而另一电压端钮则跨接到负载的另一端。</a:t>
            </a:r>
          </a:p>
          <a:p>
            <a:pPr indent="457200">
              <a:lnSpc>
                <a:spcPct val="130000"/>
              </a:lnSpc>
              <a:spcBef>
                <a:spcPts val="600"/>
              </a:spcBef>
              <a:spcAft>
                <a:spcPts val="600"/>
              </a:spcAft>
            </a:pPr>
            <a:r>
              <a:rPr lang="zh-CN" altLang="zh-CN" dirty="0">
                <a:latin typeface="+mn-ea"/>
              </a:rPr>
              <a:t>当</a:t>
            </a:r>
            <a:r>
              <a:rPr lang="en-US" altLang="zh-CN" dirty="0" err="1">
                <a:latin typeface="+mn-ea"/>
                <a:hlinkClick r:id="rId3"/>
              </a:rPr>
              <a:t>负载电阻</a:t>
            </a:r>
            <a:r>
              <a:rPr lang="zh-CN" altLang="zh-CN" dirty="0">
                <a:latin typeface="+mn-ea"/>
              </a:rPr>
              <a:t>远远大于电流线圈的电阻时，应采用电压线圈前接法。这时电压线圈的电压是负载电压和电流线圈电压之和，功率表测量的是负载功率和电流线圈功率之和。如果负载电阻远远大于电流线圈的电阻，则可以略去电流线圈</a:t>
            </a:r>
            <a:r>
              <a:rPr lang="en-US" altLang="zh-CN" dirty="0" err="1">
                <a:latin typeface="+mn-ea"/>
                <a:hlinkClick r:id="rId4"/>
              </a:rPr>
              <a:t>分压</a:t>
            </a:r>
            <a:r>
              <a:rPr lang="zh-CN" altLang="zh-CN" dirty="0">
                <a:latin typeface="+mn-ea"/>
              </a:rPr>
              <a:t>所造成的影响，测量结果比较接近负载的</a:t>
            </a:r>
            <a:r>
              <a:rPr lang="en-US" altLang="zh-CN" dirty="0" err="1">
                <a:latin typeface="+mn-ea"/>
                <a:hlinkClick r:id="rId5"/>
              </a:rPr>
              <a:t>实际功率</a:t>
            </a:r>
            <a:r>
              <a:rPr lang="zh-CN" altLang="zh-CN" dirty="0">
                <a:latin typeface="+mn-ea"/>
              </a:rPr>
              <a:t>值</a:t>
            </a:r>
            <a:r>
              <a:rPr lang="zh-CN" altLang="zh-CN" dirty="0" smtClean="0">
                <a:latin typeface="+mn-ea"/>
              </a:rPr>
              <a:t>。</a:t>
            </a:r>
            <a:endParaRPr lang="en-US" altLang="zh-CN" dirty="0" smtClean="0">
              <a:latin typeface="+mn-ea"/>
            </a:endParaRPr>
          </a:p>
          <a:p>
            <a:pPr indent="457200">
              <a:lnSpc>
                <a:spcPct val="130000"/>
              </a:lnSpc>
              <a:spcBef>
                <a:spcPts val="600"/>
              </a:spcBef>
              <a:spcAft>
                <a:spcPts val="600"/>
              </a:spcAft>
            </a:pPr>
            <a:r>
              <a:rPr lang="zh-CN" altLang="zh-CN" dirty="0"/>
              <a:t>当负载电阻远远小于电压线圈电阻时，应采用电压线圈后接法 。这时电压线圈两端的电压虽然等于负载电压，但电流线圈中的电流却等于</a:t>
            </a:r>
            <a:r>
              <a:rPr lang="en-US" altLang="zh-CN" dirty="0" err="1">
                <a:hlinkClick r:id="rId6"/>
              </a:rPr>
              <a:t>负载电流</a:t>
            </a:r>
            <a:r>
              <a:rPr lang="zh-CN" altLang="zh-CN" dirty="0"/>
              <a:t>与功率表电压线圈中的电流之和，测量时功率读数为负载功率与电压线圈功率之和。由于此时负载电阻远小于电压线圈电阻，所以电压线圈分流作用大大减小，其对测量结果的影响也可以大为减小</a:t>
            </a:r>
            <a:r>
              <a:rPr lang="zh-CN" altLang="zh-CN" dirty="0" smtClean="0"/>
              <a:t>。</a:t>
            </a:r>
            <a:endParaRPr lang="zh-CN" altLang="zh-CN" dirty="0"/>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947567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功率表的使用方法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43840" y="666374"/>
            <a:ext cx="11719561" cy="3998287"/>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2.3 </a:t>
            </a:r>
            <a:r>
              <a:rPr lang="zh-CN" altLang="zh-CN" b="1" dirty="0" smtClean="0">
                <a:solidFill>
                  <a:schemeClr val="accent2">
                    <a:lumMod val="50000"/>
                  </a:schemeClr>
                </a:solidFill>
                <a:latin typeface="微软雅黑" pitchFamily="34" charset="-122"/>
                <a:ea typeface="微软雅黑" pitchFamily="34" charset="-122"/>
              </a:rPr>
              <a:t>功率表</a:t>
            </a:r>
            <a:r>
              <a:rPr lang="zh-CN" altLang="zh-CN" b="1" dirty="0">
                <a:solidFill>
                  <a:schemeClr val="accent2">
                    <a:lumMod val="50000"/>
                  </a:schemeClr>
                </a:solidFill>
                <a:latin typeface="微软雅黑" pitchFamily="34" charset="-122"/>
                <a:ea typeface="微软雅黑" pitchFamily="34" charset="-122"/>
              </a:rPr>
              <a:t>的使用</a:t>
            </a:r>
            <a:r>
              <a:rPr lang="zh-CN" altLang="zh-CN" b="1" dirty="0" smtClean="0">
                <a:solidFill>
                  <a:schemeClr val="accent2">
                    <a:lumMod val="50000"/>
                  </a:schemeClr>
                </a:solidFill>
                <a:latin typeface="微软雅黑" pitchFamily="34" charset="-122"/>
                <a:ea typeface="微软雅黑" pitchFamily="34" charset="-122"/>
              </a:rPr>
              <a:t>方法</a:t>
            </a:r>
            <a:endParaRPr lang="en-US" altLang="zh-CN" b="1" dirty="0" smtClean="0">
              <a:solidFill>
                <a:schemeClr val="accent2">
                  <a:lumMod val="50000"/>
                </a:schemeClr>
              </a:solidFill>
              <a:latin typeface="微软雅黑" pitchFamily="34" charset="-122"/>
              <a:ea typeface="微软雅黑" pitchFamily="34" charset="-122"/>
            </a:endParaRPr>
          </a:p>
          <a:p>
            <a:pPr indent="457200">
              <a:lnSpc>
                <a:spcPct val="150000"/>
              </a:lnSpc>
              <a:spcBef>
                <a:spcPts val="600"/>
              </a:spcBef>
              <a:spcAft>
                <a:spcPts val="600"/>
              </a:spcAft>
            </a:pPr>
            <a:r>
              <a:rPr lang="zh-CN" altLang="zh-CN" dirty="0">
                <a:latin typeface="+mn-ea"/>
              </a:rPr>
              <a:t>如界被测负载本身功率较大，可以不考虑功率表本身的功率对测量结果的影响，则两种接法可以任意选择。但最好选用电压线圈前接法，因为功率表中电流线圈的功率一般都小于电压线圈支路的功率。</a:t>
            </a:r>
          </a:p>
          <a:p>
            <a:pPr indent="457200">
              <a:lnSpc>
                <a:spcPct val="150000"/>
              </a:lnSpc>
              <a:spcBef>
                <a:spcPts val="600"/>
              </a:spcBef>
              <a:spcAft>
                <a:spcPts val="600"/>
              </a:spcAft>
            </a:pPr>
            <a:r>
              <a:rPr lang="zh-CN" altLang="zh-CN" dirty="0">
                <a:latin typeface="+mn-ea"/>
              </a:rPr>
              <a:t>正确读数</a:t>
            </a:r>
          </a:p>
          <a:p>
            <a:pPr indent="457200">
              <a:lnSpc>
                <a:spcPct val="150000"/>
              </a:lnSpc>
              <a:spcBef>
                <a:spcPts val="600"/>
              </a:spcBef>
              <a:spcAft>
                <a:spcPts val="600"/>
              </a:spcAft>
            </a:pPr>
            <a:r>
              <a:rPr lang="zh-CN" altLang="zh-CN" dirty="0">
                <a:latin typeface="+mn-ea"/>
              </a:rPr>
              <a:t>一般安装式功率表为</a:t>
            </a:r>
            <a:r>
              <a:rPr lang="en-US" altLang="zh-CN" dirty="0" err="1">
                <a:latin typeface="+mn-ea"/>
                <a:hlinkClick r:id="rId3"/>
              </a:rPr>
              <a:t>直读</a:t>
            </a:r>
            <a:r>
              <a:rPr lang="zh-CN" altLang="zh-CN" dirty="0">
                <a:latin typeface="+mn-ea"/>
              </a:rPr>
              <a:t>单量程式，表上的示数即为功率数。但便携式功率表一般为多量程式，在表的标度尺上不直接标注示数，只标注分格。在选用不同的电流与电压</a:t>
            </a:r>
            <a:r>
              <a:rPr lang="en-US" altLang="zh-CN" dirty="0" err="1">
                <a:latin typeface="+mn-ea"/>
                <a:hlinkClick r:id="rId4"/>
              </a:rPr>
              <a:t>量程</a:t>
            </a:r>
            <a:r>
              <a:rPr lang="zh-CN" altLang="zh-CN" dirty="0">
                <a:latin typeface="+mn-ea"/>
              </a:rPr>
              <a:t>时，每一分格都可以表示不同的功率数。在读数时，应先根据所选的电压量程</a:t>
            </a:r>
            <a:r>
              <a:rPr lang="en-US" altLang="zh-CN" dirty="0">
                <a:latin typeface="+mn-ea"/>
              </a:rPr>
              <a:t>U</a:t>
            </a:r>
            <a:r>
              <a:rPr lang="zh-CN" altLang="zh-CN" dirty="0">
                <a:latin typeface="+mn-ea"/>
              </a:rPr>
              <a:t>、电流量程</a:t>
            </a:r>
            <a:r>
              <a:rPr lang="en-US" altLang="zh-CN" dirty="0">
                <a:latin typeface="+mn-ea"/>
              </a:rPr>
              <a:t>I</a:t>
            </a:r>
            <a:r>
              <a:rPr lang="zh-CN" altLang="zh-CN" dirty="0">
                <a:latin typeface="+mn-ea"/>
              </a:rPr>
              <a:t>以及标度尺满量程时的格数</a:t>
            </a:r>
            <a:r>
              <a:rPr lang="en-US" altLang="zh-CN" dirty="0">
                <a:latin typeface="+mn-ea"/>
              </a:rPr>
              <a:t>&amp;</a:t>
            </a:r>
            <a:r>
              <a:rPr lang="zh-CN" altLang="zh-CN" dirty="0">
                <a:latin typeface="+mn-ea"/>
              </a:rPr>
              <a:t>，求出每格瓦数（又称功率表常数）</a:t>
            </a:r>
            <a:r>
              <a:rPr lang="en-US" altLang="zh-CN" dirty="0">
                <a:latin typeface="+mn-ea"/>
              </a:rPr>
              <a:t>C</a:t>
            </a:r>
            <a:r>
              <a:rPr lang="zh-CN" altLang="zh-CN" dirty="0">
                <a:latin typeface="+mn-ea"/>
              </a:rPr>
              <a:t>，然后再乘上指针偏转的格数夕，就可得到所测功率</a:t>
            </a:r>
            <a:r>
              <a:rPr lang="en-US" altLang="zh-CN" dirty="0">
                <a:latin typeface="+mn-ea"/>
              </a:rPr>
              <a:t>P</a:t>
            </a:r>
            <a:r>
              <a:rPr lang="zh-CN" altLang="zh-CN" dirty="0" smtClean="0">
                <a:latin typeface="+mn-ea"/>
              </a:rPr>
              <a:t>。</a:t>
            </a:r>
            <a:endParaRPr lang="zh-CN" altLang="zh-CN" dirty="0">
              <a:latin typeface="+mn-ea"/>
            </a:endParaRPr>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947567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欧姆表的使用方法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36219" y="666374"/>
            <a:ext cx="11719561" cy="5789047"/>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4</a:t>
            </a:r>
            <a:r>
              <a:rPr lang="en-US" altLang="zh-CN" b="1" dirty="0">
                <a:solidFill>
                  <a:schemeClr val="accent2">
                    <a:lumMod val="50000"/>
                  </a:schemeClr>
                </a:solidFill>
                <a:latin typeface="微软雅黑" pitchFamily="34" charset="-122"/>
                <a:ea typeface="微软雅黑" pitchFamily="34" charset="-122"/>
              </a:rPr>
              <a:t>.</a:t>
            </a:r>
            <a:r>
              <a:rPr lang="zh-CN" altLang="zh-CN" b="1" dirty="0">
                <a:solidFill>
                  <a:schemeClr val="accent2">
                    <a:lumMod val="50000"/>
                  </a:schemeClr>
                </a:solidFill>
                <a:latin typeface="微软雅黑" pitchFamily="34" charset="-122"/>
                <a:ea typeface="微软雅黑" pitchFamily="34" charset="-122"/>
              </a:rPr>
              <a:t>欧姆表的使用方法</a:t>
            </a:r>
          </a:p>
          <a:p>
            <a:pPr indent="457200">
              <a:lnSpc>
                <a:spcPct val="150000"/>
              </a:lnSpc>
              <a:spcBef>
                <a:spcPts val="600"/>
              </a:spcBef>
              <a:spcAft>
                <a:spcPts val="600"/>
              </a:spcAft>
            </a:pPr>
            <a:r>
              <a:rPr lang="zh-CN" altLang="zh-CN" dirty="0">
                <a:solidFill>
                  <a:schemeClr val="tx1"/>
                </a:solidFill>
                <a:latin typeface="+mn-ea"/>
              </a:rPr>
              <a:t>操作步骤</a:t>
            </a:r>
          </a:p>
          <a:p>
            <a:pPr indent="457200">
              <a:lnSpc>
                <a:spcPct val="150000"/>
              </a:lnSpc>
              <a:spcBef>
                <a:spcPts val="600"/>
              </a:spcBef>
              <a:spcAft>
                <a:spcPts val="600"/>
              </a:spcAft>
            </a:pPr>
            <a:r>
              <a:rPr lang="zh-CN" altLang="zh-CN" dirty="0">
                <a:solidFill>
                  <a:schemeClr val="tx1"/>
                </a:solidFill>
                <a:latin typeface="+mn-ea"/>
              </a:rPr>
              <a:t>（</a:t>
            </a:r>
            <a:r>
              <a:rPr lang="en-US" altLang="zh-CN" dirty="0">
                <a:solidFill>
                  <a:schemeClr val="tx1"/>
                </a:solidFill>
                <a:latin typeface="+mn-ea"/>
              </a:rPr>
              <a:t>1</a:t>
            </a:r>
            <a:r>
              <a:rPr lang="zh-CN" altLang="zh-CN" dirty="0">
                <a:solidFill>
                  <a:schemeClr val="tx1"/>
                </a:solidFill>
                <a:latin typeface="+mn-ea"/>
              </a:rPr>
              <a:t>）选挡：把选择开关旋到欧姆挡上，并根据估测电阻的大小，选择好选择开关的量程。</a:t>
            </a:r>
          </a:p>
          <a:p>
            <a:pPr indent="457200">
              <a:lnSpc>
                <a:spcPct val="150000"/>
              </a:lnSpc>
              <a:spcBef>
                <a:spcPts val="600"/>
              </a:spcBef>
              <a:spcAft>
                <a:spcPts val="600"/>
              </a:spcAft>
            </a:pPr>
            <a:r>
              <a:rPr lang="zh-CN" altLang="zh-CN" dirty="0">
                <a:solidFill>
                  <a:schemeClr val="tx1"/>
                </a:solidFill>
                <a:latin typeface="+mn-ea"/>
              </a:rPr>
              <a:t>（</a:t>
            </a:r>
            <a:r>
              <a:rPr lang="en-US" altLang="zh-CN" dirty="0">
                <a:solidFill>
                  <a:schemeClr val="tx1"/>
                </a:solidFill>
                <a:latin typeface="+mn-ea"/>
              </a:rPr>
              <a:t>2</a:t>
            </a:r>
            <a:r>
              <a:rPr lang="zh-CN" altLang="zh-CN" dirty="0">
                <a:solidFill>
                  <a:schemeClr val="tx1"/>
                </a:solidFill>
                <a:latin typeface="+mn-ea"/>
              </a:rPr>
              <a:t>）调零：把两支表笔相接触，调整欧姆挡的调整旋钮，使指针指在电阻刻度的零位上。</a:t>
            </a:r>
            <a:r>
              <a:rPr lang="en-US" altLang="zh-CN" dirty="0">
                <a:solidFill>
                  <a:schemeClr val="tx1"/>
                </a:solidFill>
                <a:latin typeface="+mn-ea"/>
              </a:rPr>
              <a:t>(</a:t>
            </a:r>
            <a:r>
              <a:rPr lang="zh-CN" altLang="zh-CN" dirty="0">
                <a:solidFill>
                  <a:schemeClr val="tx1"/>
                </a:solidFill>
                <a:latin typeface="+mn-ea"/>
              </a:rPr>
              <a:t>注意电阻挡的零位在刻度的右端</a:t>
            </a:r>
            <a:r>
              <a:rPr lang="en-US" altLang="zh-CN" dirty="0">
                <a:solidFill>
                  <a:schemeClr val="tx1"/>
                </a:solidFill>
                <a:latin typeface="+mn-ea"/>
              </a:rPr>
              <a:t>)</a:t>
            </a:r>
            <a:endParaRPr lang="zh-CN" altLang="zh-CN" dirty="0">
              <a:solidFill>
                <a:schemeClr val="tx1"/>
              </a:solidFill>
              <a:latin typeface="+mn-ea"/>
            </a:endParaRPr>
          </a:p>
          <a:p>
            <a:pPr indent="457200">
              <a:lnSpc>
                <a:spcPct val="150000"/>
              </a:lnSpc>
              <a:spcBef>
                <a:spcPts val="600"/>
              </a:spcBef>
              <a:spcAft>
                <a:spcPts val="600"/>
              </a:spcAft>
            </a:pPr>
            <a:r>
              <a:rPr lang="zh-CN" altLang="zh-CN" dirty="0">
                <a:solidFill>
                  <a:schemeClr val="tx1"/>
                </a:solidFill>
                <a:latin typeface="+mn-ea"/>
              </a:rPr>
              <a:t>（</a:t>
            </a:r>
            <a:r>
              <a:rPr lang="en-US" altLang="zh-CN" dirty="0">
                <a:solidFill>
                  <a:schemeClr val="tx1"/>
                </a:solidFill>
                <a:latin typeface="+mn-ea"/>
              </a:rPr>
              <a:t>3</a:t>
            </a:r>
            <a:r>
              <a:rPr lang="zh-CN" altLang="zh-CN" dirty="0">
                <a:solidFill>
                  <a:schemeClr val="tx1"/>
                </a:solidFill>
                <a:latin typeface="+mn-ea"/>
              </a:rPr>
              <a:t>）测量</a:t>
            </a:r>
            <a:r>
              <a:rPr lang="en-US" altLang="zh-CN" dirty="0">
                <a:solidFill>
                  <a:schemeClr val="tx1"/>
                </a:solidFill>
                <a:latin typeface="+mn-ea"/>
              </a:rPr>
              <a:t>(</a:t>
            </a:r>
            <a:r>
              <a:rPr lang="zh-CN" altLang="zh-CN" dirty="0">
                <a:solidFill>
                  <a:schemeClr val="tx1"/>
                </a:solidFill>
                <a:latin typeface="+mn-ea"/>
              </a:rPr>
              <a:t>读数</a:t>
            </a:r>
            <a:r>
              <a:rPr lang="en-US" altLang="zh-CN" dirty="0">
                <a:solidFill>
                  <a:schemeClr val="tx1"/>
                </a:solidFill>
                <a:latin typeface="+mn-ea"/>
              </a:rPr>
              <a:t>)</a:t>
            </a:r>
            <a:r>
              <a:rPr lang="zh-CN" altLang="zh-CN" dirty="0">
                <a:solidFill>
                  <a:schemeClr val="tx1"/>
                </a:solidFill>
                <a:latin typeface="+mn-ea"/>
              </a:rPr>
              <a:t>：把两支表笔分别与待测电阻的两端相接，进行测量，指针示数乘以倍率数，即为待测电阻的阻值。</a:t>
            </a:r>
          </a:p>
          <a:p>
            <a:pPr indent="457200">
              <a:lnSpc>
                <a:spcPct val="150000"/>
              </a:lnSpc>
              <a:spcBef>
                <a:spcPts val="600"/>
              </a:spcBef>
              <a:spcAft>
                <a:spcPts val="600"/>
              </a:spcAft>
            </a:pPr>
            <a:r>
              <a:rPr lang="zh-CN" altLang="zh-CN" dirty="0">
                <a:solidFill>
                  <a:schemeClr val="tx1"/>
                </a:solidFill>
                <a:latin typeface="+mn-ea"/>
              </a:rPr>
              <a:t>（</a:t>
            </a:r>
            <a:r>
              <a:rPr lang="en-US" altLang="zh-CN" dirty="0">
                <a:solidFill>
                  <a:schemeClr val="tx1"/>
                </a:solidFill>
                <a:latin typeface="+mn-ea"/>
              </a:rPr>
              <a:t>4</a:t>
            </a:r>
            <a:r>
              <a:rPr lang="zh-CN" altLang="zh-CN" dirty="0">
                <a:solidFill>
                  <a:schemeClr val="tx1"/>
                </a:solidFill>
                <a:latin typeface="+mn-ea"/>
              </a:rPr>
              <a:t>）实验完毕，应将两表笔从插孔中拔出，并将选择开关置于</a:t>
            </a:r>
            <a:r>
              <a:rPr lang="en-US" altLang="zh-CN" dirty="0">
                <a:solidFill>
                  <a:schemeClr val="tx1"/>
                </a:solidFill>
                <a:latin typeface="+mn-ea"/>
              </a:rPr>
              <a:t>“OFF”</a:t>
            </a:r>
            <a:r>
              <a:rPr lang="zh-CN" altLang="zh-CN" dirty="0">
                <a:solidFill>
                  <a:schemeClr val="tx1"/>
                </a:solidFill>
                <a:latin typeface="+mn-ea"/>
              </a:rPr>
              <a:t>挡或交流电压最高挡。如果欧姆表长期不用，应取出表内的电池。</a:t>
            </a:r>
          </a:p>
          <a:p>
            <a:pPr indent="457200">
              <a:lnSpc>
                <a:spcPct val="150000"/>
              </a:lnSpc>
              <a:spcBef>
                <a:spcPts val="600"/>
              </a:spcBef>
              <a:spcAft>
                <a:spcPts val="600"/>
              </a:spcAft>
            </a:pPr>
            <a:r>
              <a:rPr lang="zh-CN" altLang="zh-CN" dirty="0">
                <a:solidFill>
                  <a:schemeClr val="tx1"/>
                </a:solidFill>
                <a:latin typeface="+mn-ea"/>
              </a:rPr>
              <a:t>（</a:t>
            </a:r>
            <a:r>
              <a:rPr lang="en-US" altLang="zh-CN" dirty="0">
                <a:solidFill>
                  <a:schemeClr val="tx1"/>
                </a:solidFill>
                <a:latin typeface="+mn-ea"/>
              </a:rPr>
              <a:t>5</a:t>
            </a:r>
            <a:r>
              <a:rPr lang="zh-CN" altLang="zh-CN" dirty="0">
                <a:solidFill>
                  <a:schemeClr val="tx1"/>
                </a:solidFill>
                <a:latin typeface="+mn-ea"/>
              </a:rPr>
              <a:t>）欧姆表内电池的电动势</a:t>
            </a:r>
            <a:r>
              <a:rPr lang="en-US" altLang="zh-CN" dirty="0">
                <a:solidFill>
                  <a:schemeClr val="tx1"/>
                </a:solidFill>
                <a:latin typeface="+mn-ea"/>
              </a:rPr>
              <a:t>E</a:t>
            </a:r>
            <a:r>
              <a:rPr lang="zh-CN" altLang="zh-CN" dirty="0">
                <a:solidFill>
                  <a:schemeClr val="tx1"/>
                </a:solidFill>
                <a:latin typeface="+mn-ea"/>
              </a:rPr>
              <a:t>，内阻</a:t>
            </a:r>
            <a:r>
              <a:rPr lang="en-US" altLang="zh-CN" dirty="0">
                <a:solidFill>
                  <a:schemeClr val="tx1"/>
                </a:solidFill>
                <a:latin typeface="+mn-ea"/>
              </a:rPr>
              <a:t>r</a:t>
            </a:r>
            <a:r>
              <a:rPr lang="zh-CN" altLang="zh-CN" dirty="0">
                <a:solidFill>
                  <a:schemeClr val="tx1"/>
                </a:solidFill>
                <a:latin typeface="+mn-ea"/>
              </a:rPr>
              <a:t>，用久后会改变数值，会造成测量误差变大。此时，测量电阻不够准确，较准确测量电阻应使用电路法。</a:t>
            </a:r>
            <a:endParaRPr lang="zh-CN" altLang="en-US" dirty="0">
              <a:solidFill>
                <a:schemeClr val="tx1"/>
              </a:solidFill>
              <a:latin typeface="+mn-ea"/>
            </a:endParaRPr>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10942270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欧姆表的使用方法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36219" y="666374"/>
            <a:ext cx="11719561" cy="5853579"/>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2.4</a:t>
            </a:r>
            <a:r>
              <a:rPr lang="zh-CN" altLang="zh-CN" b="1" dirty="0" smtClean="0">
                <a:solidFill>
                  <a:schemeClr val="accent2">
                    <a:lumMod val="50000"/>
                  </a:schemeClr>
                </a:solidFill>
                <a:latin typeface="微软雅黑" pitchFamily="34" charset="-122"/>
                <a:ea typeface="微软雅黑" pitchFamily="34" charset="-122"/>
              </a:rPr>
              <a:t>欧姆表</a:t>
            </a:r>
            <a:r>
              <a:rPr lang="zh-CN" altLang="zh-CN" b="1" dirty="0">
                <a:solidFill>
                  <a:schemeClr val="accent2">
                    <a:lumMod val="50000"/>
                  </a:schemeClr>
                </a:solidFill>
                <a:latin typeface="微软雅黑" pitchFamily="34" charset="-122"/>
                <a:ea typeface="微软雅黑" pitchFamily="34" charset="-122"/>
              </a:rPr>
              <a:t>的使用</a:t>
            </a:r>
            <a:r>
              <a:rPr lang="zh-CN" altLang="zh-CN" b="1" dirty="0" smtClean="0">
                <a:solidFill>
                  <a:schemeClr val="accent2">
                    <a:lumMod val="50000"/>
                  </a:schemeClr>
                </a:solidFill>
                <a:latin typeface="微软雅黑" pitchFamily="34" charset="-122"/>
                <a:ea typeface="微软雅黑" pitchFamily="34" charset="-122"/>
              </a:rPr>
              <a:t>方法</a:t>
            </a:r>
            <a:endParaRPr lang="en-US" altLang="zh-CN" b="1" dirty="0" smtClean="0">
              <a:solidFill>
                <a:schemeClr val="accent2">
                  <a:lumMod val="50000"/>
                </a:schemeClr>
              </a:solidFill>
              <a:latin typeface="微软雅黑" pitchFamily="34" charset="-122"/>
              <a:ea typeface="微软雅黑" pitchFamily="34" charset="-122"/>
            </a:endParaRPr>
          </a:p>
          <a:p>
            <a:pPr indent="457200">
              <a:spcBef>
                <a:spcPts val="600"/>
              </a:spcBef>
              <a:spcAft>
                <a:spcPts val="600"/>
              </a:spcAft>
            </a:pPr>
            <a:r>
              <a:rPr lang="zh-CN" altLang="zh-CN" dirty="0"/>
              <a:t>使用注意事项</a:t>
            </a:r>
          </a:p>
          <a:p>
            <a:pPr indent="457200">
              <a:spcBef>
                <a:spcPts val="600"/>
              </a:spcBef>
              <a:spcAft>
                <a:spcPts val="600"/>
              </a:spcAft>
            </a:pPr>
            <a:r>
              <a:rPr lang="zh-CN" altLang="zh-CN" dirty="0"/>
              <a:t>（</a:t>
            </a:r>
            <a:r>
              <a:rPr lang="en-US" altLang="zh-CN" dirty="0"/>
              <a:t>1</a:t>
            </a:r>
            <a:r>
              <a:rPr lang="zh-CN" altLang="zh-CN" dirty="0"/>
              <a:t>）用欧姆表测电阻，每次换挡后和测量前都要重新调零。</a:t>
            </a:r>
          </a:p>
          <a:p>
            <a:pPr indent="457200">
              <a:spcBef>
                <a:spcPts val="600"/>
              </a:spcBef>
              <a:spcAft>
                <a:spcPts val="600"/>
              </a:spcAft>
            </a:pPr>
            <a:r>
              <a:rPr lang="zh-CN" altLang="zh-CN" dirty="0"/>
              <a:t>（</a:t>
            </a:r>
            <a:r>
              <a:rPr lang="en-US" altLang="zh-CN" dirty="0"/>
              <a:t>2</a:t>
            </a:r>
            <a:r>
              <a:rPr lang="zh-CN" altLang="zh-CN" dirty="0"/>
              <a:t>）测电阻时待测电阻不仅要和电源断开，而且要和别的元件断开。</a:t>
            </a:r>
          </a:p>
          <a:p>
            <a:pPr indent="457200">
              <a:spcBef>
                <a:spcPts val="600"/>
              </a:spcBef>
              <a:spcAft>
                <a:spcPts val="600"/>
              </a:spcAft>
            </a:pPr>
            <a:r>
              <a:rPr lang="zh-CN" altLang="zh-CN" dirty="0"/>
              <a:t>（</a:t>
            </a:r>
            <a:r>
              <a:rPr lang="en-US" altLang="zh-CN" dirty="0"/>
              <a:t>3</a:t>
            </a:r>
            <a:r>
              <a:rPr lang="zh-CN" altLang="zh-CN" dirty="0"/>
              <a:t>）测量时注意手不要碰表笔的金属部分，否则将人体的电阻并联进去，影响测量结果。</a:t>
            </a:r>
          </a:p>
          <a:p>
            <a:pPr indent="457200">
              <a:spcBef>
                <a:spcPts val="600"/>
              </a:spcBef>
              <a:spcAft>
                <a:spcPts val="600"/>
              </a:spcAft>
            </a:pPr>
            <a:r>
              <a:rPr lang="zh-CN" altLang="zh-CN" dirty="0"/>
              <a:t>（</a:t>
            </a:r>
            <a:r>
              <a:rPr lang="en-US" altLang="zh-CN" dirty="0"/>
              <a:t>4</a:t>
            </a:r>
            <a:r>
              <a:rPr lang="zh-CN" altLang="zh-CN" dirty="0"/>
              <a:t>）合理选择量程，使指针尽可能在中间刻度附近，参考指针偏转在</a:t>
            </a:r>
            <a:r>
              <a:rPr lang="en-US" altLang="zh-CN" dirty="0"/>
              <a:t>R</a:t>
            </a:r>
            <a:r>
              <a:rPr lang="zh-CN" altLang="zh-CN" dirty="0"/>
              <a:t>中</a:t>
            </a:r>
            <a:r>
              <a:rPr lang="en-US" altLang="zh-CN" dirty="0"/>
              <a:t>/5→5R</a:t>
            </a:r>
            <a:r>
              <a:rPr lang="zh-CN" altLang="zh-CN" dirty="0"/>
              <a:t>中的范围（或电流表指针偏转满度电流的</a:t>
            </a:r>
            <a:r>
              <a:rPr lang="en-US" altLang="zh-CN" dirty="0"/>
              <a:t>1/3</a:t>
            </a:r>
            <a:r>
              <a:rPr lang="zh-CN" altLang="zh-CN" dirty="0"/>
              <a:t>～</a:t>
            </a:r>
            <a:r>
              <a:rPr lang="en-US" altLang="zh-CN" dirty="0"/>
              <a:t>2/3</a:t>
            </a:r>
            <a:r>
              <a:rPr lang="zh-CN" altLang="zh-CN" dirty="0"/>
              <a:t>），若指针偏角太大，应改接低挡位，反之就改换高挡位．读数时应将指针示数乘以挡位倍数。</a:t>
            </a:r>
          </a:p>
          <a:p>
            <a:pPr indent="457200">
              <a:spcBef>
                <a:spcPts val="600"/>
              </a:spcBef>
              <a:spcAft>
                <a:spcPts val="600"/>
              </a:spcAft>
            </a:pPr>
            <a:r>
              <a:rPr lang="zh-CN" altLang="zh-CN" dirty="0"/>
              <a:t>（</a:t>
            </a:r>
            <a:r>
              <a:rPr lang="en-US" altLang="zh-CN" dirty="0"/>
              <a:t>5</a:t>
            </a:r>
            <a:r>
              <a:rPr lang="zh-CN" altLang="zh-CN" dirty="0"/>
              <a:t>）实际应用中要防止超量程，不得测额定电流极小的电器的电阻（如</a:t>
            </a:r>
            <a:r>
              <a:rPr lang="en-US" altLang="zh-CN" dirty="0" err="1">
                <a:hlinkClick r:id="rId3"/>
              </a:rPr>
              <a:t>灵敏电流表</a:t>
            </a:r>
            <a:r>
              <a:rPr lang="zh-CN" altLang="zh-CN" dirty="0"/>
              <a:t>的内阻）。</a:t>
            </a:r>
          </a:p>
          <a:p>
            <a:pPr indent="457200">
              <a:spcBef>
                <a:spcPts val="600"/>
              </a:spcBef>
              <a:spcAft>
                <a:spcPts val="600"/>
              </a:spcAft>
            </a:pPr>
            <a:r>
              <a:rPr lang="zh-CN" altLang="zh-CN" dirty="0"/>
              <a:t>（</a:t>
            </a:r>
            <a:r>
              <a:rPr lang="en-US" altLang="zh-CN" dirty="0"/>
              <a:t>6</a:t>
            </a:r>
            <a:r>
              <a:rPr lang="zh-CN" altLang="zh-CN" dirty="0"/>
              <a:t>）测量完毕后，应拔出表笔，选择开关置于</a:t>
            </a:r>
            <a:r>
              <a:rPr lang="en-US" altLang="zh-CN" dirty="0"/>
              <a:t> OFF</a:t>
            </a:r>
            <a:r>
              <a:rPr lang="zh-CN" altLang="zh-CN" dirty="0"/>
              <a:t>挡位置，或</a:t>
            </a:r>
            <a:r>
              <a:rPr lang="en-US" altLang="zh-CN" dirty="0" err="1">
                <a:hlinkClick r:id="rId4"/>
              </a:rPr>
              <a:t>交流电压</a:t>
            </a:r>
            <a:r>
              <a:rPr lang="zh-CN" altLang="zh-CN" dirty="0"/>
              <a:t>最高挡；长期不用时，应取出电池，以防电池漏电。</a:t>
            </a:r>
          </a:p>
          <a:p>
            <a:pPr indent="457200">
              <a:spcBef>
                <a:spcPts val="600"/>
              </a:spcBef>
              <a:spcAft>
                <a:spcPts val="600"/>
              </a:spcAft>
            </a:pPr>
            <a:r>
              <a:rPr lang="zh-CN" altLang="zh-CN" dirty="0"/>
              <a:t>（</a:t>
            </a:r>
            <a:r>
              <a:rPr lang="en-US" altLang="zh-CN" dirty="0"/>
              <a:t>7</a:t>
            </a:r>
            <a:r>
              <a:rPr lang="zh-CN" altLang="zh-CN" dirty="0"/>
              <a:t>）欧姆表功能</a:t>
            </a:r>
            <a:r>
              <a:rPr lang="en-US" altLang="zh-CN" dirty="0"/>
              <a:t>:</a:t>
            </a:r>
            <a:r>
              <a:rPr lang="zh-CN" altLang="zh-CN" dirty="0"/>
              <a:t>测量电阻、测二极管正负极。</a:t>
            </a:r>
          </a:p>
          <a:p>
            <a:pPr indent="457200">
              <a:spcBef>
                <a:spcPts val="600"/>
              </a:spcBef>
              <a:spcAft>
                <a:spcPts val="600"/>
              </a:spcAft>
            </a:pPr>
            <a:r>
              <a:rPr lang="zh-CN" altLang="zh-CN" dirty="0"/>
              <a:t>（</a:t>
            </a:r>
            <a:r>
              <a:rPr lang="en-US" altLang="zh-CN" dirty="0"/>
              <a:t>8</a:t>
            </a:r>
            <a:r>
              <a:rPr lang="zh-CN" altLang="zh-CN" dirty="0"/>
              <a:t>）用法</a:t>
            </a:r>
            <a:r>
              <a:rPr lang="en-US" altLang="zh-CN" dirty="0"/>
              <a:t>:</a:t>
            </a:r>
            <a:r>
              <a:rPr lang="zh-CN" altLang="zh-CN" dirty="0"/>
              <a:t>最好指针打到中间将误差减小。</a:t>
            </a:r>
          </a:p>
          <a:p>
            <a:pPr indent="457200">
              <a:spcBef>
                <a:spcPts val="600"/>
              </a:spcBef>
              <a:spcAft>
                <a:spcPts val="600"/>
              </a:spcAft>
            </a:pPr>
            <a:r>
              <a:rPr lang="zh-CN" altLang="zh-CN" dirty="0"/>
              <a:t>（</a:t>
            </a:r>
            <a:r>
              <a:rPr lang="en-US" altLang="zh-CN" dirty="0"/>
              <a:t>9</a:t>
            </a:r>
            <a:r>
              <a:rPr lang="zh-CN" altLang="zh-CN" dirty="0"/>
              <a:t>）欧姆表的选挡</a:t>
            </a:r>
            <a:r>
              <a:rPr lang="zh-CN" altLang="zh-CN" dirty="0" smtClean="0"/>
              <a:t>。</a:t>
            </a:r>
            <a:endParaRPr lang="zh-CN" altLang="zh-CN" dirty="0"/>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9191682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584775"/>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a:t>
            </a:r>
            <a:r>
              <a:rPr lang="zh-CN" altLang="zh-CN" sz="1600" b="1" dirty="0">
                <a:solidFill>
                  <a:schemeClr val="bg1"/>
                </a:solidFill>
                <a:latin typeface="微软雅黑" pitchFamily="34" charset="-122"/>
                <a:ea typeface="微软雅黑" pitchFamily="34" charset="-122"/>
              </a:rPr>
              <a:t>欧姆表的使用方法</a:t>
            </a:r>
            <a:endParaRPr lang="en-US" altLang="zh-CN" sz="1600" b="1" dirty="0">
              <a:solidFill>
                <a:schemeClr val="bg1"/>
              </a:solidFill>
              <a:latin typeface="微软雅黑" pitchFamily="34" charset="-122"/>
              <a:ea typeface="微软雅黑" pitchFamily="34" charset="-122"/>
            </a:endParaRPr>
          </a:p>
          <a:p>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矩形: 圆角 40">
            <a:extLst>
              <a:ext uri="{FF2B5EF4-FFF2-40B4-BE49-F238E27FC236}">
                <a16:creationId xmlns:a16="http://schemas.microsoft.com/office/drawing/2014/main" xmlns="" id="{8883F737-B92E-4DB7-AF7C-D7CBE5AB8850}"/>
              </a:ext>
            </a:extLst>
          </p:cNvPr>
          <p:cNvSpPr/>
          <p:nvPr/>
        </p:nvSpPr>
        <p:spPr>
          <a:xfrm>
            <a:off x="236218" y="805914"/>
            <a:ext cx="11719561" cy="3836958"/>
          </a:xfrm>
          <a:prstGeom prst="roundRect">
            <a:avLst>
              <a:gd name="adj" fmla="val 8712"/>
            </a:avLst>
          </a:prstGeom>
          <a:noFill/>
        </p:spPr>
        <p:txBody>
          <a:bodyPr wrap="square" rtlCol="0">
            <a:spAutoFit/>
          </a:bodyPr>
          <a:lstStyle/>
          <a:p>
            <a:pPr indent="457200" algn="just">
              <a:lnSpc>
                <a:spcPct val="150000"/>
              </a:lnSpc>
              <a:spcBef>
                <a:spcPts val="120"/>
              </a:spcBef>
              <a:spcAft>
                <a:spcPts val="120"/>
              </a:spcAft>
            </a:pPr>
            <a:r>
              <a:rPr lang="en-US" altLang="zh-CN" b="1" dirty="0" smtClean="0">
                <a:solidFill>
                  <a:schemeClr val="accent2">
                    <a:lumMod val="50000"/>
                  </a:schemeClr>
                </a:solidFill>
                <a:latin typeface="微软雅黑" pitchFamily="34" charset="-122"/>
                <a:ea typeface="微软雅黑" pitchFamily="34" charset="-122"/>
              </a:rPr>
              <a:t>4</a:t>
            </a:r>
            <a:r>
              <a:rPr lang="en-US" altLang="zh-CN" b="1" dirty="0">
                <a:solidFill>
                  <a:schemeClr val="accent2">
                    <a:lumMod val="50000"/>
                  </a:schemeClr>
                </a:solidFill>
                <a:latin typeface="微软雅黑" pitchFamily="34" charset="-122"/>
                <a:ea typeface="微软雅黑" pitchFamily="34" charset="-122"/>
              </a:rPr>
              <a:t>.</a:t>
            </a:r>
            <a:r>
              <a:rPr lang="zh-CN" altLang="zh-CN" b="1" dirty="0">
                <a:solidFill>
                  <a:schemeClr val="accent2">
                    <a:lumMod val="50000"/>
                  </a:schemeClr>
                </a:solidFill>
                <a:latin typeface="微软雅黑" pitchFamily="34" charset="-122"/>
                <a:ea typeface="微软雅黑" pitchFamily="34" charset="-122"/>
              </a:rPr>
              <a:t>欧姆表的使用方法</a:t>
            </a:r>
          </a:p>
          <a:p>
            <a:pPr indent="457200">
              <a:lnSpc>
                <a:spcPct val="150000"/>
              </a:lnSpc>
              <a:spcBef>
                <a:spcPts val="600"/>
              </a:spcBef>
              <a:spcAft>
                <a:spcPts val="600"/>
              </a:spcAft>
            </a:pPr>
            <a:r>
              <a:rPr lang="zh-CN" altLang="zh-CN" dirty="0"/>
              <a:t>从理论上讲，欧姆表可直接测量从零至无限大之间任何阻值的电阻，但由于面板刻度的不均匀</a:t>
            </a:r>
            <a:r>
              <a:rPr lang="en-US" altLang="zh-CN" dirty="0"/>
              <a:t>(</a:t>
            </a:r>
            <a:r>
              <a:rPr lang="zh-CN" altLang="zh-CN" dirty="0"/>
              <a:t>即</a:t>
            </a:r>
            <a:r>
              <a:rPr lang="en-US" altLang="zh-CN" dirty="0"/>
              <a:t>I</a:t>
            </a:r>
            <a:r>
              <a:rPr lang="zh-CN" altLang="zh-CN" dirty="0"/>
              <a:t>与</a:t>
            </a:r>
            <a:r>
              <a:rPr lang="en-US" altLang="zh-CN" dirty="0"/>
              <a:t>Rx</a:t>
            </a:r>
            <a:r>
              <a:rPr lang="zh-CN" altLang="zh-CN" dirty="0"/>
              <a:t>的非线性关系</a:t>
            </a:r>
            <a:r>
              <a:rPr lang="en-US" altLang="zh-CN" dirty="0"/>
              <a:t>)</a:t>
            </a:r>
            <a:r>
              <a:rPr lang="zh-CN" altLang="zh-CN" dirty="0"/>
              <a:t>，使得在零值附近和无限大值附近很难比较准确地读出被测电阻的数值</a:t>
            </a:r>
            <a:r>
              <a:rPr lang="en-US" altLang="zh-CN" dirty="0"/>
              <a:t>(</a:t>
            </a:r>
            <a:r>
              <a:rPr lang="zh-CN" altLang="zh-CN" dirty="0"/>
              <a:t>测量误差很大</a:t>
            </a:r>
            <a:r>
              <a:rPr lang="en-US" altLang="zh-CN" dirty="0"/>
              <a:t>)</a:t>
            </a:r>
            <a:r>
              <a:rPr lang="zh-CN" altLang="zh-CN" dirty="0"/>
              <a:t>。当</a:t>
            </a:r>
            <a:r>
              <a:rPr lang="en-US" altLang="zh-CN" dirty="0"/>
              <a:t>Rx=R</a:t>
            </a:r>
            <a:r>
              <a:rPr lang="zh-CN" altLang="zh-CN" dirty="0"/>
              <a:t>内时，即在中值附近时，指针偏角与</a:t>
            </a:r>
            <a:r>
              <a:rPr lang="en-US" altLang="zh-CN" dirty="0"/>
              <a:t>Rx</a:t>
            </a:r>
            <a:r>
              <a:rPr lang="zh-CN" altLang="zh-CN" dirty="0"/>
              <a:t>的关系比较接近线性，刻度较均匀，因此具体测量时，最好使指针位于中央附近，这就是选挡的依据。</a:t>
            </a:r>
          </a:p>
          <a:p>
            <a:pPr indent="457200">
              <a:lnSpc>
                <a:spcPct val="150000"/>
              </a:lnSpc>
              <a:spcBef>
                <a:spcPts val="600"/>
              </a:spcBef>
              <a:spcAft>
                <a:spcPts val="600"/>
              </a:spcAft>
            </a:pPr>
            <a:r>
              <a:rPr lang="zh-CN" altLang="zh-CN" dirty="0"/>
              <a:t>在使用欧姆表前，首先应估测待测电阻的大小，选择合适的挡位</a:t>
            </a:r>
            <a:r>
              <a:rPr lang="en-US" altLang="zh-CN" dirty="0"/>
              <a:t>(</a:t>
            </a:r>
            <a:r>
              <a:rPr lang="zh-CN" altLang="zh-CN" dirty="0"/>
              <a:t>通常按大量程挡向小量程挡次序选择</a:t>
            </a:r>
            <a:r>
              <a:rPr lang="en-US" altLang="zh-CN" dirty="0"/>
              <a:t>)</a:t>
            </a:r>
            <a:r>
              <a:rPr lang="zh-CN" altLang="zh-CN" dirty="0"/>
              <a:t>。如果选择的挡不合适，则应重新选挡。即若指针偏角较小，则应选倍率高一挡的挡位，反之则选低一挡的挡位。每次换挡需重新调零后方可进行测量。</a:t>
            </a:r>
          </a:p>
        </p:txBody>
      </p:sp>
      <p:sp>
        <p:nvSpPr>
          <p:cNvPr id="11"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12"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3"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4"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15"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6"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9191682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a16="http://schemas.microsoft.com/office/drawing/2014/main" xmlns=""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a16="http://schemas.microsoft.com/office/drawing/2014/main" xmlns="" id="{87F54F14-2219-4BC2-83EC-23C8ABD6460E}"/>
              </a:ext>
            </a:extLst>
          </p:cNvPr>
          <p:cNvSpPr txBox="1"/>
          <p:nvPr/>
        </p:nvSpPr>
        <p:spPr>
          <a:xfrm>
            <a:off x="1229986" y="998015"/>
            <a:ext cx="10565774" cy="956609"/>
          </a:xfrm>
          <a:prstGeom prst="rect">
            <a:avLst/>
          </a:prstGeom>
          <a:noFill/>
        </p:spPr>
        <p:txBody>
          <a:bodyPr wrap="square" rtlCol="0">
            <a:spAutoFit/>
          </a:bodyPr>
          <a:lstStyle/>
          <a:p>
            <a:pPr>
              <a:lnSpc>
                <a:spcPct val="150000"/>
              </a:lnSpc>
              <a:spcAft>
                <a:spcPts val="600"/>
              </a:spcAft>
            </a:pPr>
            <a:r>
              <a:rPr lang="en-US" altLang="zh-CN" dirty="0">
                <a:ea typeface="微软雅黑" pitchFamily="34" charset="-122"/>
              </a:rPr>
              <a:t>1.</a:t>
            </a:r>
            <a:r>
              <a:rPr lang="zh-CN" altLang="en-US" dirty="0">
                <a:ea typeface="微软雅黑" pitchFamily="34" charset="-122"/>
              </a:rPr>
              <a:t>了解了电流表（安培表）、电压表 （伏特表）、功率表（瓦特表）、欧姆表等常用仪表</a:t>
            </a:r>
            <a:endParaRPr lang="en-US" altLang="zh-CN" dirty="0">
              <a:ea typeface="微软雅黑" pitchFamily="34" charset="-122"/>
            </a:endParaRPr>
          </a:p>
          <a:p>
            <a:pPr>
              <a:lnSpc>
                <a:spcPct val="150000"/>
              </a:lnSpc>
              <a:spcAft>
                <a:spcPts val="600"/>
              </a:spcAft>
            </a:pPr>
            <a:r>
              <a:rPr lang="en-US" altLang="zh-CN" dirty="0">
                <a:ea typeface="微软雅黑" pitchFamily="34" charset="-122"/>
              </a:rPr>
              <a:t>2.</a:t>
            </a:r>
            <a:r>
              <a:rPr lang="zh-CN" altLang="en-US" dirty="0">
                <a:ea typeface="微软雅黑" pitchFamily="34" charset="-122"/>
              </a:rPr>
              <a:t>掌握了电流表（安培表）、电压表 （伏特表）、功率表（瓦特表）、欧姆表等常用仪表的使用方法</a:t>
            </a:r>
            <a:endParaRPr lang="zh-CN" altLang="zh-CN" dirty="0">
              <a:ea typeface="微软雅黑" pitchFamily="34" charset="-122"/>
            </a:endParaRPr>
          </a:p>
        </p:txBody>
      </p:sp>
      <p:graphicFrame>
        <p:nvGraphicFramePr>
          <p:cNvPr id="14" name="表格 13">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2225135033"/>
              </p:ext>
            </p:extLst>
          </p:nvPr>
        </p:nvGraphicFramePr>
        <p:xfrm>
          <a:off x="609600" y="2370122"/>
          <a:ext cx="10988041" cy="3892806"/>
        </p:xfrm>
        <a:graphic>
          <a:graphicData uri="http://schemas.openxmlformats.org/drawingml/2006/table">
            <a:tbl>
              <a:tblPr firstRow="1" firstCol="1" bandRow="1">
                <a:tableStyleId>{ED083AE6-46FA-4A59-8FB0-9F97EB10719F}</a:tableStyleId>
              </a:tblPr>
              <a:tblGrid>
                <a:gridCol w="1150355">
                  <a:extLst>
                    <a:ext uri="{9D8B030D-6E8A-4147-A177-3AD203B41FA5}">
                      <a16:colId xmlns:a16="http://schemas.microsoft.com/office/drawing/2014/main" xmlns="" val="20000"/>
                    </a:ext>
                  </a:extLst>
                </a:gridCol>
                <a:gridCol w="1852906">
                  <a:extLst>
                    <a:ext uri="{9D8B030D-6E8A-4147-A177-3AD203B41FA5}">
                      <a16:colId xmlns:a16="http://schemas.microsoft.com/office/drawing/2014/main" xmlns="" val="20001"/>
                    </a:ext>
                  </a:extLst>
                </a:gridCol>
                <a:gridCol w="3777190">
                  <a:extLst>
                    <a:ext uri="{9D8B030D-6E8A-4147-A177-3AD203B41FA5}">
                      <a16:colId xmlns:a16="http://schemas.microsoft.com/office/drawing/2014/main" xmlns="" val="20002"/>
                    </a:ext>
                  </a:extLst>
                </a:gridCol>
                <a:gridCol w="1402530">
                  <a:extLst>
                    <a:ext uri="{9D8B030D-6E8A-4147-A177-3AD203B41FA5}">
                      <a16:colId xmlns:a16="http://schemas.microsoft.com/office/drawing/2014/main" xmlns="" val="20003"/>
                    </a:ext>
                  </a:extLst>
                </a:gridCol>
                <a:gridCol w="1402530">
                  <a:extLst>
                    <a:ext uri="{9D8B030D-6E8A-4147-A177-3AD203B41FA5}">
                      <a16:colId xmlns:a16="http://schemas.microsoft.com/office/drawing/2014/main" xmlns="" val="20004"/>
                    </a:ext>
                  </a:extLst>
                </a:gridCol>
                <a:gridCol w="1402530">
                  <a:extLst>
                    <a:ext uri="{9D8B030D-6E8A-4147-A177-3AD203B41FA5}">
                      <a16:colId xmlns:a16="http://schemas.microsoft.com/office/drawing/2014/main" xmlns="" val="20005"/>
                    </a:ext>
                  </a:extLst>
                </a:gridCol>
              </a:tblGrid>
              <a:tr h="76402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xmlns="" val="10000"/>
                  </a:ext>
                </a:extLst>
              </a:tr>
              <a:tr h="1174490">
                <a:tc rowSpan="2">
                  <a:txBody>
                    <a:bodyPr/>
                    <a:lstStyle/>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任务一：</a:t>
                      </a:r>
                      <a:r>
                        <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常用电工工具及其使用</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indent="126000">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了解了电流表（安培表）、电压表 （伏特表）、功率表（瓦特表）、欧姆表等常用仪表</a:t>
                      </a:r>
                    </a:p>
                    <a:p>
                      <a:pPr indent="126000">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掌握了电流表（安培表）、电压表 （伏特表）、功率表（瓦特表）、欧姆表等常用仪表的使用方法</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1414537">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通过图片结合实物认识电流表（安培表）、电压表 （伏特表）、功率表（瓦特表）、欧姆表等常用仪表</a:t>
                      </a:r>
                    </a:p>
                    <a:p>
                      <a:pPr marL="0" indent="126000" algn="l" defTabSz="914400" rtl="0" eaLnBrk="1" latinLnBrk="0" hangingPunct="1">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掌握电流表（安培表）、电压表 （伏特表）、功率表（瓦特表）、欧姆表等常用仪表使用方法</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539757">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7974335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a16="http://schemas.microsoft.com/office/drawing/2014/main" xmlns=""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a16="http://schemas.microsoft.com/office/drawing/2014/main" xmlns="" id="{2D966BEC-AA77-4BC3-9A76-7AC115470CF6}"/>
              </a:ext>
            </a:extLst>
          </p:cNvPr>
          <p:cNvSpPr/>
          <p:nvPr/>
        </p:nvSpPr>
        <p:spPr>
          <a:xfrm>
            <a:off x="915374" y="857250"/>
            <a:ext cx="3256575"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、电工仪表正确运用</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a16="http://schemas.microsoft.com/office/drawing/2014/main" xmlns="" id="{36FAB3D4-22F4-4FAB-8759-B7590329ECCD}"/>
              </a:ext>
            </a:extLst>
          </p:cNvPr>
          <p:cNvCxnSpPr/>
          <p:nvPr/>
        </p:nvCxnSpPr>
        <p:spPr>
          <a:xfrm>
            <a:off x="4336721" y="1086583"/>
            <a:ext cx="7239000"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a16="http://schemas.microsoft.com/office/drawing/2014/main" xmlns=""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自主学习</a:t>
            </a:r>
          </a:p>
        </p:txBody>
      </p:sp>
      <p:sp>
        <p:nvSpPr>
          <p:cNvPr id="53"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a16="http://schemas.microsoft.com/office/drawing/2014/main" xmlns=""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3" name="TextBox 2"/>
          <p:cNvSpPr txBox="1"/>
          <p:nvPr/>
        </p:nvSpPr>
        <p:spPr>
          <a:xfrm>
            <a:off x="1828800" y="2061029"/>
            <a:ext cx="5785486" cy="1254639"/>
          </a:xfrm>
          <a:prstGeom prst="rect">
            <a:avLst/>
          </a:prstGeom>
          <a:noFill/>
        </p:spPr>
        <p:txBody>
          <a:bodyPr wrap="square" rtlCol="0">
            <a:spAutoFit/>
          </a:bodyPr>
          <a:lstStyle/>
          <a:p>
            <a:pPr>
              <a:lnSpc>
                <a:spcPct val="200000"/>
              </a:lnSpc>
              <a:spcBef>
                <a:spcPts val="600"/>
              </a:spcBef>
              <a:spcAft>
                <a:spcPts val="600"/>
              </a:spcAft>
            </a:pPr>
            <a:r>
              <a:rPr lang="zh-CN" altLang="en-US" dirty="0" smtClean="0"/>
              <a:t>一、使用电流表测量正常家庭电路的各路电流</a:t>
            </a:r>
            <a:endParaRPr lang="en-US" altLang="zh-CN" dirty="0" smtClean="0"/>
          </a:p>
          <a:p>
            <a:pPr>
              <a:lnSpc>
                <a:spcPct val="200000"/>
              </a:lnSpc>
              <a:spcBef>
                <a:spcPts val="600"/>
              </a:spcBef>
              <a:spcAft>
                <a:spcPts val="600"/>
              </a:spcAft>
            </a:pPr>
            <a:r>
              <a:rPr lang="zh-CN" altLang="en-US" dirty="0" smtClean="0"/>
              <a:t>二、</a:t>
            </a:r>
            <a:r>
              <a:rPr lang="zh-CN" altLang="en-US" dirty="0"/>
              <a:t>使用电流表测量正常家庭电路</a:t>
            </a:r>
            <a:r>
              <a:rPr lang="zh-CN" altLang="en-US" dirty="0" smtClean="0"/>
              <a:t>的各路电压</a:t>
            </a:r>
            <a:endParaRPr lang="en-US" altLang="zh-CN" dirty="0" smtClean="0"/>
          </a:p>
        </p:txBody>
      </p:sp>
    </p:spTree>
    <p:extLst>
      <p:ext uri="{BB962C8B-B14F-4D97-AF65-F5344CB8AC3E}">
        <p14:creationId xmlns:p14="http://schemas.microsoft.com/office/powerpoint/2010/main" val="2662253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a16="http://schemas.microsoft.com/office/drawing/2014/main" xmlns="" id="{27FAE5CA-01FC-4670-862C-38248DB2406C}"/>
              </a:ext>
            </a:extLst>
          </p:cNvPr>
          <p:cNvSpPr txBox="1"/>
          <p:nvPr/>
        </p:nvSpPr>
        <p:spPr>
          <a:xfrm>
            <a:off x="6463432" y="2251827"/>
            <a:ext cx="5376143" cy="2577116"/>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电工师傅：请稍等，安装家庭线路除了要用的电工工具、量具外，还需用到常用的电工仪表。</a:t>
            </a:r>
          </a:p>
        </p:txBody>
      </p:sp>
      <p:sp>
        <p:nvSpPr>
          <p:cNvPr id="13" name="矩形: 对角圆角 12">
            <a:extLst>
              <a:ext uri="{FF2B5EF4-FFF2-40B4-BE49-F238E27FC236}">
                <a16:creationId xmlns:a16="http://schemas.microsoft.com/office/drawing/2014/main" xmlns=""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a16="http://schemas.microsoft.com/office/drawing/2014/main" xmlns=""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a16="http://schemas.microsoft.com/office/drawing/2014/main" xmlns=""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a16="http://schemas.microsoft.com/office/drawing/2014/main" xmlns=""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a16="http://schemas.microsoft.com/office/drawing/2014/main" xmlns=""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a16="http://schemas.microsoft.com/office/drawing/2014/main" xmlns=""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10" name="图片 9">
            <a:extLst>
              <a:ext uri="{FF2B5EF4-FFF2-40B4-BE49-F238E27FC236}">
                <a16:creationId xmlns:a16="http://schemas.microsoft.com/office/drawing/2014/main" xmlns="" id="{3C2DDB2F-4CFC-4DEE-83B8-6AB8C889A62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95363" y="1780338"/>
            <a:ext cx="4239895" cy="3863223"/>
          </a:xfrm>
          <a:prstGeom prst="rect">
            <a:avLst/>
          </a:prstGeom>
          <a:noFill/>
          <a:ln>
            <a:noFill/>
          </a:ln>
        </p:spPr>
      </p:pic>
    </p:spTree>
    <p:extLst>
      <p:ext uri="{BB962C8B-B14F-4D97-AF65-F5344CB8AC3E}">
        <p14:creationId xmlns:p14="http://schemas.microsoft.com/office/powerpoint/2010/main" val="946132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a16="http://schemas.microsoft.com/office/drawing/2014/main" xmlns=""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a16="http://schemas.microsoft.com/office/drawing/2014/main" xmlns=""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1.1   FAT32</a:t>
            </a:r>
            <a:r>
              <a:rPr lang="zh-CN" altLang="zh-CN" sz="1600" b="1" dirty="0">
                <a:solidFill>
                  <a:schemeClr val="bg1"/>
                </a:solidFill>
                <a:latin typeface="微软雅黑" panose="020B0503020204020204" pitchFamily="34" charset="-122"/>
                <a:ea typeface="微软雅黑" panose="020B0503020204020204" pitchFamily="34" charset="-122"/>
              </a:rPr>
              <a:t>文件系统的基本结构</a:t>
            </a:r>
          </a:p>
        </p:txBody>
      </p:sp>
      <p:grpSp>
        <p:nvGrpSpPr>
          <p:cNvPr id="11" name="组合 1">
            <a:extLst>
              <a:ext uri="{FF2B5EF4-FFF2-40B4-BE49-F238E27FC236}">
                <a16:creationId xmlns:a16="http://schemas.microsoft.com/office/drawing/2014/main" xmlns="" id="{0BFB10AC-7DC4-43FD-81DF-2F18F1F6EBE1}"/>
              </a:ext>
            </a:extLst>
          </p:cNvPr>
          <p:cNvGrpSpPr>
            <a:grpSpLocks/>
          </p:cNvGrpSpPr>
          <p:nvPr/>
        </p:nvGrpSpPr>
        <p:grpSpPr bwMode="auto">
          <a:xfrm>
            <a:off x="1325563" y="1713896"/>
            <a:ext cx="5743575" cy="1400461"/>
            <a:chOff x="859536" y="1549889"/>
            <a:chExt cx="5742745" cy="1399351"/>
          </a:xfrm>
        </p:grpSpPr>
        <p:sp>
          <p:nvSpPr>
            <p:cNvPr id="12" name="Title 1">
              <a:extLst>
                <a:ext uri="{FF2B5EF4-FFF2-40B4-BE49-F238E27FC236}">
                  <a16:creationId xmlns:a16="http://schemas.microsoft.com/office/drawing/2014/main" xmlns=""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a16="http://schemas.microsoft.com/office/drawing/2014/main" xmlns=""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a16="http://schemas.microsoft.com/office/drawing/2014/main" xmlns=""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a16="http://schemas.microsoft.com/office/drawing/2014/main" xmlns=""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a16="http://schemas.microsoft.com/office/drawing/2014/main" xmlns=""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a16="http://schemas.microsoft.com/office/drawing/2014/main" xmlns=""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a16="http://schemas.microsoft.com/office/drawing/2014/main" xmlns="" id="{07554EEA-2A3B-48CC-BFCD-089553AA5C34}"/>
                </a:ext>
              </a:extLst>
            </p:cNvPr>
            <p:cNvSpPr txBox="1">
              <a:spLocks noChangeArrowheads="1"/>
            </p:cNvSpPr>
            <p:nvPr/>
          </p:nvSpPr>
          <p:spPr bwMode="auto">
            <a:xfrm>
              <a:off x="1722447" y="2088149"/>
              <a:ext cx="3773097" cy="86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indent="127000" algn="just">
                <a:lnSpc>
                  <a:spcPts val="2000"/>
                </a:lnSpc>
              </a:pPr>
              <a:r>
                <a:rPr lang="en-US" altLang="zh-CN" sz="1400" dirty="0" smtClean="0">
                  <a:solidFill>
                    <a:srgbClr val="000000"/>
                  </a:solidFill>
                  <a:latin typeface="微软雅黑" pitchFamily="34" charset="-122"/>
                  <a:ea typeface="微软雅黑" pitchFamily="34" charset="-122"/>
                </a:rPr>
                <a:t>1.</a:t>
              </a:r>
              <a:r>
                <a:rPr lang="zh-CN" altLang="en-US" sz="1400" dirty="0">
                  <a:solidFill>
                    <a:srgbClr val="000000"/>
                  </a:solidFill>
                  <a:latin typeface="微软雅黑" pitchFamily="34" charset="-122"/>
                  <a:ea typeface="微软雅黑" pitchFamily="34" charset="-122"/>
                </a:rPr>
                <a:t>常用</a:t>
              </a:r>
              <a:r>
                <a:rPr lang="zh-CN" altLang="en-US" sz="1400" dirty="0" smtClean="0">
                  <a:solidFill>
                    <a:srgbClr val="000000"/>
                  </a:solidFill>
                  <a:latin typeface="微软雅黑" pitchFamily="34" charset="-122"/>
                  <a:ea typeface="微软雅黑" pitchFamily="34" charset="-122"/>
                </a:rPr>
                <a:t>电工仪表的分类</a:t>
              </a:r>
              <a:endParaRPr lang="en-US" altLang="zh-CN" sz="1400" dirty="0" smtClean="0">
                <a:solidFill>
                  <a:srgbClr val="000000"/>
                </a:solidFill>
                <a:latin typeface="微软雅黑" pitchFamily="34" charset="-122"/>
                <a:ea typeface="微软雅黑" pitchFamily="34" charset="-122"/>
              </a:endParaRPr>
            </a:p>
            <a:p>
              <a:pPr indent="127000" algn="just">
                <a:lnSpc>
                  <a:spcPts val="2000"/>
                </a:lnSpc>
              </a:pPr>
              <a:r>
                <a:rPr lang="en-US" altLang="zh-CN" sz="1400" dirty="0" smtClean="0">
                  <a:solidFill>
                    <a:srgbClr val="000000"/>
                  </a:solidFill>
                  <a:latin typeface="微软雅黑" pitchFamily="34" charset="-122"/>
                  <a:ea typeface="微软雅黑" pitchFamily="34" charset="-122"/>
                </a:rPr>
                <a:t>2.</a:t>
              </a:r>
              <a:r>
                <a:rPr lang="zh-CN" altLang="zh-CN" sz="1400" dirty="0" smtClean="0">
                  <a:solidFill>
                    <a:srgbClr val="000000"/>
                  </a:solidFill>
                  <a:latin typeface="微软雅黑" pitchFamily="34" charset="-122"/>
                  <a:ea typeface="微软雅黑" pitchFamily="34" charset="-122"/>
                </a:rPr>
                <a:t>了解电流表</a:t>
              </a:r>
              <a:r>
                <a:rPr lang="zh-CN" altLang="zh-CN" sz="1400" dirty="0">
                  <a:solidFill>
                    <a:srgbClr val="000000"/>
                  </a:solidFill>
                  <a:latin typeface="微软雅黑" pitchFamily="34" charset="-122"/>
                  <a:ea typeface="微软雅黑" pitchFamily="34" charset="-122"/>
                </a:rPr>
                <a:t>（安培表）、电压表 （伏特表）、功率表（瓦特表）、欧姆表等常用仪表</a:t>
              </a:r>
            </a:p>
          </p:txBody>
        </p:sp>
      </p:grpSp>
      <p:grpSp>
        <p:nvGrpSpPr>
          <p:cNvPr id="19" name="组合 9">
            <a:extLst>
              <a:ext uri="{FF2B5EF4-FFF2-40B4-BE49-F238E27FC236}">
                <a16:creationId xmlns:a16="http://schemas.microsoft.com/office/drawing/2014/main" xmlns="" id="{7F20DD38-1105-4A84-B50C-1E208CAE6B2A}"/>
              </a:ext>
            </a:extLst>
          </p:cNvPr>
          <p:cNvGrpSpPr>
            <a:grpSpLocks/>
          </p:cNvGrpSpPr>
          <p:nvPr/>
        </p:nvGrpSpPr>
        <p:grpSpPr bwMode="auto">
          <a:xfrm>
            <a:off x="1325563" y="3661322"/>
            <a:ext cx="5743575" cy="1400461"/>
            <a:chOff x="859536" y="1549889"/>
            <a:chExt cx="5742745" cy="1399351"/>
          </a:xfrm>
        </p:grpSpPr>
        <p:sp>
          <p:nvSpPr>
            <p:cNvPr id="20" name="Title 1">
              <a:extLst>
                <a:ext uri="{FF2B5EF4-FFF2-40B4-BE49-F238E27FC236}">
                  <a16:creationId xmlns:a16="http://schemas.microsoft.com/office/drawing/2014/main" xmlns=""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a16="http://schemas.microsoft.com/office/drawing/2014/main" xmlns=""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a16="http://schemas.microsoft.com/office/drawing/2014/main" xmlns=""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a16="http://schemas.microsoft.com/office/drawing/2014/main" xmlns=""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a16="http://schemas.microsoft.com/office/drawing/2014/main" xmlns=""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a16="http://schemas.microsoft.com/office/drawing/2014/main" xmlns=""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a16="http://schemas.microsoft.com/office/drawing/2014/main" xmlns="" id="{4D7B38B1-6CDB-4E12-B999-5F3144B4F336}"/>
                </a:ext>
              </a:extLst>
            </p:cNvPr>
            <p:cNvSpPr txBox="1">
              <a:spLocks noChangeArrowheads="1"/>
            </p:cNvSpPr>
            <p:nvPr/>
          </p:nvSpPr>
          <p:spPr bwMode="auto">
            <a:xfrm>
              <a:off x="1722447" y="2088149"/>
              <a:ext cx="3773097" cy="86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indent="127000" algn="just">
                <a:lnSpc>
                  <a:spcPts val="2000"/>
                </a:lnSpc>
              </a:pPr>
              <a:r>
                <a:rPr lang="en-US" altLang="zh-CN" sz="1400" dirty="0" smtClean="0">
                  <a:solidFill>
                    <a:srgbClr val="000000"/>
                  </a:solidFill>
                  <a:latin typeface="微软雅黑" pitchFamily="34" charset="-122"/>
                  <a:ea typeface="微软雅黑" pitchFamily="34" charset="-122"/>
                </a:rPr>
                <a:t>1.</a:t>
              </a:r>
              <a:r>
                <a:rPr lang="zh-CN" altLang="zh-CN" sz="1400" dirty="0" smtClean="0">
                  <a:solidFill>
                    <a:srgbClr val="000000"/>
                  </a:solidFill>
                  <a:latin typeface="微软雅黑" pitchFamily="34" charset="-122"/>
                  <a:ea typeface="微软雅黑" pitchFamily="34" charset="-122"/>
                </a:rPr>
                <a:t>掌握</a:t>
              </a:r>
              <a:r>
                <a:rPr lang="zh-CN" altLang="zh-CN" sz="1400" dirty="0">
                  <a:solidFill>
                    <a:srgbClr val="000000"/>
                  </a:solidFill>
                  <a:latin typeface="微软雅黑" pitchFamily="34" charset="-122"/>
                  <a:ea typeface="微软雅黑" pitchFamily="34" charset="-122"/>
                </a:rPr>
                <a:t>了电流表（安培表）、电压表 （伏特表）、功率表（瓦特表）、欧姆表等常用仪表的使用方法</a:t>
              </a:r>
            </a:p>
          </p:txBody>
        </p:sp>
      </p:grpSp>
      <p:pic>
        <p:nvPicPr>
          <p:cNvPr id="27" name="图片 26">
            <a:extLst>
              <a:ext uri="{FF2B5EF4-FFF2-40B4-BE49-F238E27FC236}">
                <a16:creationId xmlns:a16="http://schemas.microsoft.com/office/drawing/2014/main" xmlns="" id="{B9EA2017-E849-493F-97E6-605A3341DBF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229761" y="1816909"/>
            <a:ext cx="5323522" cy="3507392"/>
          </a:xfrm>
          <a:prstGeom prst="rect">
            <a:avLst/>
          </a:prstGeom>
          <a:noFill/>
          <a:ln>
            <a:noFill/>
          </a:ln>
        </p:spPr>
      </p:pic>
    </p:spTree>
    <p:extLst>
      <p:ext uri="{BB962C8B-B14F-4D97-AF65-F5344CB8AC3E}">
        <p14:creationId xmlns:p14="http://schemas.microsoft.com/office/powerpoint/2010/main" val="4204723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a16="http://schemas.microsoft.com/office/drawing/2014/main" xmlns=""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4" name="矩形 3"/>
          <p:cNvSpPr/>
          <p:nvPr/>
        </p:nvSpPr>
        <p:spPr>
          <a:xfrm>
            <a:off x="5440471" y="4184450"/>
            <a:ext cx="6096000" cy="369332"/>
          </a:xfrm>
          <a:prstGeom prst="rect">
            <a:avLst/>
          </a:prstGeom>
        </p:spPr>
        <p:txBody>
          <a:bodyPr>
            <a:spAutoFit/>
          </a:bodyPr>
          <a:lstStyle/>
          <a:p>
            <a:pPr marL="285750" indent="-285750">
              <a:buFont typeface="Arial" panose="020B0604020202020204" pitchFamily="34" charset="0"/>
              <a:buChar char="•"/>
            </a:pPr>
            <a:r>
              <a:rPr lang="zh-CN" altLang="en-US" b="1" dirty="0" smtClean="0">
                <a:solidFill>
                  <a:schemeClr val="bg1"/>
                </a:solidFill>
                <a:latin typeface="微软雅黑" pitchFamily="34" charset="-122"/>
                <a:ea typeface="微软雅黑" pitchFamily="34" charset="-122"/>
              </a:rPr>
              <a:t>常用电工仪表的分类</a:t>
            </a:r>
            <a:endParaRPr lang="en-US"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2" name="矩形 1"/>
          <p:cNvSpPr/>
          <p:nvPr/>
        </p:nvSpPr>
        <p:spPr>
          <a:xfrm>
            <a:off x="301613" y="833361"/>
            <a:ext cx="10181603" cy="2939266"/>
          </a:xfrm>
          <a:prstGeom prst="rect">
            <a:avLst/>
          </a:prstGeom>
        </p:spPr>
        <p:txBody>
          <a:bodyPr wrap="square">
            <a:spAutoFit/>
          </a:bodyPr>
          <a:lstStyle/>
          <a:p>
            <a:pPr indent="532800" algn="just">
              <a:lnSpc>
                <a:spcPct val="150000"/>
              </a:lnSpc>
            </a:pPr>
            <a:r>
              <a:rPr lang="en-US" altLang="zh-CN" sz="2000" b="1" dirty="0">
                <a:solidFill>
                  <a:schemeClr val="accent2">
                    <a:lumMod val="50000"/>
                  </a:schemeClr>
                </a:solidFill>
                <a:latin typeface="微软雅黑" pitchFamily="34" charset="-122"/>
                <a:ea typeface="微软雅黑" pitchFamily="34" charset="-122"/>
              </a:rPr>
              <a:t>1.</a:t>
            </a:r>
            <a:r>
              <a:rPr lang="zh-CN" altLang="zh-CN" sz="2000" b="1" dirty="0">
                <a:solidFill>
                  <a:schemeClr val="accent2">
                    <a:lumMod val="50000"/>
                  </a:schemeClr>
                </a:solidFill>
                <a:latin typeface="微软雅黑" pitchFamily="34" charset="-122"/>
                <a:ea typeface="微软雅黑" pitchFamily="34" charset="-122"/>
              </a:rPr>
              <a:t>常用电工仪表的分类 </a:t>
            </a:r>
          </a:p>
          <a:p>
            <a:pPr indent="457200">
              <a:lnSpc>
                <a:spcPct val="150000"/>
              </a:lnSpc>
              <a:spcAft>
                <a:spcPts val="600"/>
              </a:spcAft>
            </a:pPr>
            <a:r>
              <a:rPr lang="zh-CN" altLang="zh-CN" dirty="0"/>
              <a:t>按测量对象不同：分为电流表（安培表）、电压表 （伏特表）、功率表（瓦特表）、欧姆表等</a:t>
            </a:r>
          </a:p>
          <a:p>
            <a:pPr indent="457200">
              <a:lnSpc>
                <a:spcPct val="150000"/>
              </a:lnSpc>
              <a:spcAft>
                <a:spcPts val="600"/>
              </a:spcAft>
            </a:pPr>
            <a:r>
              <a:rPr lang="zh-CN" altLang="zh-CN" dirty="0"/>
              <a:t>按仪表工作原理的不同：分为磁电式、电磁式、电动式、感应式等</a:t>
            </a:r>
          </a:p>
          <a:p>
            <a:pPr indent="457200">
              <a:lnSpc>
                <a:spcPct val="150000"/>
              </a:lnSpc>
              <a:spcAft>
                <a:spcPts val="600"/>
              </a:spcAft>
            </a:pPr>
            <a:r>
              <a:rPr lang="zh-CN" altLang="zh-CN" dirty="0"/>
              <a:t>按被测电量种类的不同：分为交流表、直流表、交直流两用表等</a:t>
            </a:r>
          </a:p>
          <a:p>
            <a:pPr indent="457200">
              <a:lnSpc>
                <a:spcPct val="150000"/>
              </a:lnSpc>
              <a:spcAft>
                <a:spcPts val="600"/>
              </a:spcAft>
            </a:pPr>
            <a:r>
              <a:rPr lang="zh-CN" altLang="zh-CN" dirty="0"/>
              <a:t>按使用性质和装置方法的不同：分为固定式</a:t>
            </a:r>
            <a:r>
              <a:rPr lang="en-US" altLang="zh-CN" dirty="0"/>
              <a:t>(</a:t>
            </a:r>
            <a:r>
              <a:rPr lang="zh-CN" altLang="zh-CN" dirty="0"/>
              <a:t>开关板式</a:t>
            </a:r>
            <a:r>
              <a:rPr lang="en-US" altLang="zh-CN" dirty="0"/>
              <a:t>)</a:t>
            </a:r>
            <a:r>
              <a:rPr lang="zh-CN" altLang="zh-CN" dirty="0"/>
              <a:t>、携带式</a:t>
            </a:r>
          </a:p>
          <a:p>
            <a:pPr indent="457200">
              <a:lnSpc>
                <a:spcPct val="150000"/>
              </a:lnSpc>
              <a:spcAft>
                <a:spcPts val="600"/>
              </a:spcAft>
            </a:pPr>
            <a:r>
              <a:rPr lang="zh-CN" altLang="zh-CN" dirty="0"/>
              <a:t>按误差等级不同：分为</a:t>
            </a:r>
            <a:r>
              <a:rPr lang="en-US" altLang="zh-CN" dirty="0"/>
              <a:t>0</a:t>
            </a:r>
            <a:r>
              <a:rPr lang="zh-CN" altLang="zh-CN" dirty="0"/>
              <a:t>．</a:t>
            </a:r>
            <a:r>
              <a:rPr lang="en-US" altLang="zh-CN" dirty="0"/>
              <a:t>1</a:t>
            </a:r>
            <a:r>
              <a:rPr lang="zh-CN" altLang="zh-CN" dirty="0"/>
              <a:t>级、</a:t>
            </a:r>
            <a:r>
              <a:rPr lang="en-US" altLang="zh-CN" dirty="0"/>
              <a:t>0</a:t>
            </a:r>
            <a:r>
              <a:rPr lang="zh-CN" altLang="zh-CN" dirty="0"/>
              <a:t>．</a:t>
            </a:r>
            <a:r>
              <a:rPr lang="en-US" altLang="zh-CN" dirty="0"/>
              <a:t>2</a:t>
            </a:r>
            <a:r>
              <a:rPr lang="zh-CN" altLang="zh-CN" dirty="0"/>
              <a:t>级、</a:t>
            </a:r>
            <a:r>
              <a:rPr lang="en-US" altLang="zh-CN" dirty="0"/>
              <a:t>0</a:t>
            </a:r>
            <a:r>
              <a:rPr lang="zh-CN" altLang="zh-CN" dirty="0"/>
              <a:t>．</a:t>
            </a:r>
            <a:r>
              <a:rPr lang="en-US" altLang="zh-CN" dirty="0"/>
              <a:t>5</a:t>
            </a:r>
            <a:r>
              <a:rPr lang="zh-CN" altLang="zh-CN" dirty="0"/>
              <a:t>级、</a:t>
            </a:r>
            <a:r>
              <a:rPr lang="en-US" altLang="zh-CN" dirty="0"/>
              <a:t>1</a:t>
            </a:r>
            <a:r>
              <a:rPr lang="zh-CN" altLang="zh-CN" dirty="0"/>
              <a:t>．</a:t>
            </a:r>
            <a:r>
              <a:rPr lang="en-US" altLang="zh-CN" dirty="0"/>
              <a:t>0</a:t>
            </a:r>
            <a:r>
              <a:rPr lang="zh-CN" altLang="zh-CN" dirty="0"/>
              <a:t>级、</a:t>
            </a:r>
            <a:r>
              <a:rPr lang="en-US" altLang="zh-CN" dirty="0"/>
              <a:t>1</a:t>
            </a:r>
            <a:r>
              <a:rPr lang="zh-CN" altLang="zh-CN" dirty="0"/>
              <a:t>．</a:t>
            </a:r>
            <a:r>
              <a:rPr lang="en-US" altLang="zh-CN" dirty="0"/>
              <a:t>5</a:t>
            </a:r>
            <a:r>
              <a:rPr lang="zh-CN" altLang="zh-CN" dirty="0"/>
              <a:t>级、</a:t>
            </a:r>
            <a:r>
              <a:rPr lang="en-US" altLang="zh-CN" dirty="0"/>
              <a:t>2</a:t>
            </a:r>
            <a:r>
              <a:rPr lang="zh-CN" altLang="zh-CN" dirty="0"/>
              <a:t>．</a:t>
            </a:r>
            <a:r>
              <a:rPr lang="en-US" altLang="zh-CN" dirty="0"/>
              <a:t>5</a:t>
            </a:r>
            <a:r>
              <a:rPr lang="zh-CN" altLang="zh-CN" dirty="0"/>
              <a:t>级和</a:t>
            </a:r>
            <a:r>
              <a:rPr lang="en-US" altLang="zh-CN" dirty="0"/>
              <a:t>4</a:t>
            </a:r>
            <a:r>
              <a:rPr lang="zh-CN" altLang="zh-CN" dirty="0"/>
              <a:t>级共七个等级。</a:t>
            </a:r>
          </a:p>
        </p:txBody>
      </p:sp>
      <p:sp>
        <p:nvSpPr>
          <p:cNvPr id="21"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2"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3"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5"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27"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2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36976176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a:extLst>
              <a:ext uri="{FF2B5EF4-FFF2-40B4-BE49-F238E27FC236}">
                <a16:creationId xmlns:a16="http://schemas.microsoft.com/office/drawing/2014/main" xmlns="" id="{EBFAB2AB-5291-4D9C-AED0-6C0D881045F9}"/>
              </a:ext>
            </a:extLst>
          </p:cNvPr>
          <p:cNvSpPr txBox="1"/>
          <p:nvPr/>
        </p:nvSpPr>
        <p:spPr>
          <a:xfrm>
            <a:off x="386217" y="746759"/>
            <a:ext cx="6167483" cy="1800493"/>
          </a:xfrm>
          <a:prstGeom prst="rect">
            <a:avLst/>
          </a:prstGeom>
        </p:spPr>
        <p:txBody>
          <a:bodyPr wrap="square">
            <a:spAutoFit/>
          </a:bodyPr>
          <a:lstStyle>
            <a:defPPr>
              <a:defRPr lang="zh-CN"/>
            </a:defPPr>
            <a:lvl1pPr indent="532800" algn="just">
              <a:lnSpc>
                <a:spcPct val="150000"/>
              </a:lnSpc>
              <a:spcAft>
                <a:spcPts val="0"/>
              </a:spcAft>
              <a:defRPr sz="2000" b="1">
                <a:solidFill>
                  <a:schemeClr val="accent2">
                    <a:lumMod val="50000"/>
                  </a:schemeClr>
                </a:solidFill>
                <a:latin typeface="微软雅黑" pitchFamily="34" charset="-122"/>
                <a:ea typeface="微软雅黑" pitchFamily="34" charset="-122"/>
              </a:defRPr>
            </a:lvl1pPr>
          </a:lstStyle>
          <a:p>
            <a:r>
              <a:rPr lang="en-US" altLang="zh-CN" dirty="0" smtClean="0"/>
              <a:t>1.1 </a:t>
            </a:r>
            <a:r>
              <a:rPr lang="zh-CN" altLang="zh-CN" dirty="0"/>
              <a:t>电流表（安培表）</a:t>
            </a:r>
          </a:p>
          <a:p>
            <a:r>
              <a:rPr lang="zh-CN" altLang="zh-CN" sz="1800" b="0" dirty="0">
                <a:solidFill>
                  <a:schemeClr val="tx1"/>
                </a:solidFill>
                <a:latin typeface="+mn-ea"/>
                <a:ea typeface="+mn-ea"/>
              </a:rPr>
              <a:t>电流表是指用来</a:t>
            </a:r>
            <a:r>
              <a:rPr lang="en-US" altLang="zh-CN" sz="1800" b="0" dirty="0" err="1">
                <a:solidFill>
                  <a:schemeClr val="tx1"/>
                </a:solidFill>
                <a:latin typeface="+mn-ea"/>
                <a:ea typeface="+mn-ea"/>
                <a:hlinkClick r:id="rId3">
                  <a:extLst>
                    <a:ext uri="{A12FA001-AC4F-418D-AE19-62706E023703}">
                      <ahyp:hlinkClr xmlns:ahyp="http://schemas.microsoft.com/office/drawing/2018/hyperlinkcolor" xmlns="" val="tx"/>
                    </a:ext>
                  </a:extLst>
                </a:hlinkClick>
              </a:rPr>
              <a:t>测量</a:t>
            </a:r>
            <a:r>
              <a:rPr lang="zh-CN" altLang="zh-CN" sz="1800" b="0" dirty="0">
                <a:solidFill>
                  <a:schemeClr val="tx1"/>
                </a:solidFill>
                <a:latin typeface="+mn-ea"/>
                <a:ea typeface="+mn-ea"/>
              </a:rPr>
              <a:t>交、</a:t>
            </a:r>
            <a:r>
              <a:rPr lang="en-US" altLang="zh-CN" sz="1800" b="0" dirty="0" err="1">
                <a:solidFill>
                  <a:schemeClr val="tx1"/>
                </a:solidFill>
                <a:latin typeface="+mn-ea"/>
                <a:ea typeface="+mn-ea"/>
                <a:hlinkClick r:id="rId4">
                  <a:extLst>
                    <a:ext uri="{A12FA001-AC4F-418D-AE19-62706E023703}">
                      <ahyp:hlinkClr xmlns:ahyp="http://schemas.microsoft.com/office/drawing/2018/hyperlinkcolor" xmlns="" val="tx"/>
                    </a:ext>
                  </a:extLst>
                </a:hlinkClick>
              </a:rPr>
              <a:t>直流电路</a:t>
            </a:r>
            <a:r>
              <a:rPr lang="zh-CN" altLang="zh-CN" sz="1800" b="0" dirty="0">
                <a:solidFill>
                  <a:schemeClr val="tx1"/>
                </a:solidFill>
                <a:latin typeface="+mn-ea"/>
                <a:ea typeface="+mn-ea"/>
              </a:rPr>
              <a:t>中电流的仪表。在</a:t>
            </a:r>
            <a:r>
              <a:rPr lang="en-US" altLang="zh-CN" sz="1800" b="0" dirty="0" err="1">
                <a:solidFill>
                  <a:schemeClr val="tx1"/>
                </a:solidFill>
                <a:latin typeface="+mn-ea"/>
                <a:ea typeface="+mn-ea"/>
                <a:hlinkClick r:id="rId5">
                  <a:extLst>
                    <a:ext uri="{A12FA001-AC4F-418D-AE19-62706E023703}">
                      <ahyp:hlinkClr xmlns:ahyp="http://schemas.microsoft.com/office/drawing/2018/hyperlinkcolor" xmlns="" val="tx"/>
                    </a:ext>
                  </a:extLst>
                </a:hlinkClick>
              </a:rPr>
              <a:t>电路图</a:t>
            </a:r>
            <a:r>
              <a:rPr lang="zh-CN" altLang="zh-CN" sz="1800" b="0" dirty="0">
                <a:solidFill>
                  <a:schemeClr val="tx1"/>
                </a:solidFill>
                <a:latin typeface="+mn-ea"/>
                <a:ea typeface="+mn-ea"/>
              </a:rPr>
              <a:t>中，电流表的符号为</a:t>
            </a:r>
            <a:r>
              <a:rPr lang="en-US" altLang="zh-CN" sz="1800" b="0" dirty="0">
                <a:solidFill>
                  <a:schemeClr val="tx1"/>
                </a:solidFill>
                <a:latin typeface="+mn-ea"/>
                <a:ea typeface="+mn-ea"/>
              </a:rPr>
              <a:t>"</a:t>
            </a:r>
            <a:r>
              <a:rPr lang="zh-CN" altLang="zh-CN" sz="1800" b="0" dirty="0">
                <a:solidFill>
                  <a:schemeClr val="tx1"/>
                </a:solidFill>
                <a:latin typeface="+mn-ea"/>
                <a:ea typeface="+mn-ea"/>
              </a:rPr>
              <a:t>圈</a:t>
            </a:r>
            <a:r>
              <a:rPr lang="en-US" altLang="zh-CN" sz="1800" b="0" dirty="0">
                <a:solidFill>
                  <a:schemeClr val="tx1"/>
                </a:solidFill>
                <a:latin typeface="+mn-ea"/>
                <a:ea typeface="+mn-ea"/>
              </a:rPr>
              <a:t>A"</a:t>
            </a:r>
            <a:r>
              <a:rPr lang="zh-CN" altLang="zh-CN" sz="1800" b="0" dirty="0">
                <a:solidFill>
                  <a:schemeClr val="tx1"/>
                </a:solidFill>
                <a:latin typeface="+mn-ea"/>
                <a:ea typeface="+mn-ea"/>
              </a:rPr>
              <a:t>。电流值以</a:t>
            </a:r>
            <a:r>
              <a:rPr lang="en-US" altLang="zh-CN" sz="1800" b="0" dirty="0">
                <a:solidFill>
                  <a:schemeClr val="tx1"/>
                </a:solidFill>
                <a:latin typeface="+mn-ea"/>
                <a:ea typeface="+mn-ea"/>
              </a:rPr>
              <a:t>“</a:t>
            </a:r>
            <a:r>
              <a:rPr lang="zh-CN" altLang="zh-CN" sz="1800" b="0" dirty="0">
                <a:solidFill>
                  <a:schemeClr val="tx1"/>
                </a:solidFill>
                <a:latin typeface="+mn-ea"/>
                <a:ea typeface="+mn-ea"/>
              </a:rPr>
              <a:t>安</a:t>
            </a:r>
            <a:r>
              <a:rPr lang="en-US" altLang="zh-CN" sz="1800" b="0" dirty="0">
                <a:solidFill>
                  <a:schemeClr val="tx1"/>
                </a:solidFill>
                <a:latin typeface="+mn-ea"/>
                <a:ea typeface="+mn-ea"/>
              </a:rPr>
              <a:t>”</a:t>
            </a:r>
            <a:r>
              <a:rPr lang="zh-CN" altLang="zh-CN" sz="1800" b="0" dirty="0">
                <a:solidFill>
                  <a:schemeClr val="tx1"/>
                </a:solidFill>
                <a:latin typeface="+mn-ea"/>
                <a:ea typeface="+mn-ea"/>
              </a:rPr>
              <a:t>或</a:t>
            </a:r>
            <a:r>
              <a:rPr lang="en-US" altLang="zh-CN" sz="1800" b="0" dirty="0">
                <a:solidFill>
                  <a:schemeClr val="tx1"/>
                </a:solidFill>
                <a:latin typeface="+mn-ea"/>
                <a:ea typeface="+mn-ea"/>
              </a:rPr>
              <a:t>“A"</a:t>
            </a:r>
            <a:r>
              <a:rPr lang="zh-CN" altLang="zh-CN" sz="1800" b="0" dirty="0">
                <a:solidFill>
                  <a:schemeClr val="tx1"/>
                </a:solidFill>
                <a:latin typeface="+mn-ea"/>
                <a:ea typeface="+mn-ea"/>
              </a:rPr>
              <a:t>为标准单位，如图</a:t>
            </a:r>
            <a:r>
              <a:rPr lang="en-US" altLang="zh-CN" sz="1800" b="0" dirty="0">
                <a:solidFill>
                  <a:schemeClr val="tx1"/>
                </a:solidFill>
                <a:latin typeface="+mn-ea"/>
                <a:ea typeface="+mn-ea"/>
              </a:rPr>
              <a:t>2-1-1</a:t>
            </a:r>
            <a:r>
              <a:rPr lang="zh-CN" altLang="zh-CN" sz="1800" b="0" dirty="0">
                <a:solidFill>
                  <a:schemeClr val="tx1"/>
                </a:solidFill>
                <a:latin typeface="+mn-ea"/>
                <a:ea typeface="+mn-ea"/>
              </a:rPr>
              <a:t>所示</a:t>
            </a:r>
            <a:r>
              <a:rPr lang="zh-CN" altLang="zh-CN" sz="1800" b="0" dirty="0" smtClean="0">
                <a:solidFill>
                  <a:schemeClr val="tx1"/>
                </a:solidFill>
                <a:latin typeface="+mn-ea"/>
                <a:ea typeface="+mn-ea"/>
              </a:rPr>
              <a:t>。</a:t>
            </a:r>
            <a:endParaRPr lang="zh-CN" altLang="zh-CN" sz="1800" b="0" dirty="0">
              <a:solidFill>
                <a:schemeClr val="tx1"/>
              </a:solidFill>
              <a:latin typeface="+mn-ea"/>
              <a:ea typeface="+mn-ea"/>
            </a:endParaRPr>
          </a:p>
        </p:txBody>
      </p:sp>
      <p:pic>
        <p:nvPicPr>
          <p:cNvPr id="26" name="图片 25">
            <a:extLst>
              <a:ext uri="{FF2B5EF4-FFF2-40B4-BE49-F238E27FC236}">
                <a16:creationId xmlns:a16="http://schemas.microsoft.com/office/drawing/2014/main" xmlns="" id="{4D355248-F614-4E91-B9CB-E43578B64C24}"/>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7534559" y="1647005"/>
            <a:ext cx="3528060" cy="3528060"/>
          </a:xfrm>
          <a:prstGeom prst="rect">
            <a:avLst/>
          </a:prstGeom>
          <a:noFill/>
          <a:ln>
            <a:noFill/>
          </a:ln>
        </p:spPr>
      </p:pic>
      <p:sp>
        <p:nvSpPr>
          <p:cNvPr id="28" name="文本框 27">
            <a:extLst>
              <a:ext uri="{FF2B5EF4-FFF2-40B4-BE49-F238E27FC236}">
                <a16:creationId xmlns:a16="http://schemas.microsoft.com/office/drawing/2014/main" xmlns="" id="{1FCAF6AC-22C3-4C67-A381-43D18D521D1B}"/>
              </a:ext>
            </a:extLst>
          </p:cNvPr>
          <p:cNvSpPr txBox="1"/>
          <p:nvPr/>
        </p:nvSpPr>
        <p:spPr>
          <a:xfrm>
            <a:off x="7864124" y="5439735"/>
            <a:ext cx="2868930" cy="348813"/>
          </a:xfrm>
          <a:prstGeom prst="rect">
            <a:avLst/>
          </a:prstGeom>
          <a:noFill/>
        </p:spPr>
        <p:txBody>
          <a:bodyPr wrap="square">
            <a:spAutoFit/>
          </a:bodyPr>
          <a:lstStyle/>
          <a:p>
            <a:pPr indent="266700" algn="ctr">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电流表</a:t>
            </a:r>
          </a:p>
        </p:txBody>
      </p:sp>
      <p:sp>
        <p:nvSpPr>
          <p:cNvPr id="24" name="文本框 23">
            <a:extLst>
              <a:ext uri="{FF2B5EF4-FFF2-40B4-BE49-F238E27FC236}">
                <a16:creationId xmlns:a16="http://schemas.microsoft.com/office/drawing/2014/main" xmlns="" id="{A00D21D5-4FE9-4C95-A140-D8F0D9267336}"/>
              </a:ext>
            </a:extLst>
          </p:cNvPr>
          <p:cNvSpPr txBox="1"/>
          <p:nvPr/>
        </p:nvSpPr>
        <p:spPr>
          <a:xfrm>
            <a:off x="386217" y="2576286"/>
            <a:ext cx="6167483" cy="4185761"/>
          </a:xfrm>
          <a:prstGeom prst="rect">
            <a:avLst/>
          </a:prstGeom>
          <a:noFill/>
        </p:spPr>
        <p:txBody>
          <a:bodyPr wrap="square" rtlCol="0">
            <a:spAutoFit/>
          </a:bodyPr>
          <a:lstStyle/>
          <a:p>
            <a:pPr indent="457200">
              <a:lnSpc>
                <a:spcPct val="150000"/>
              </a:lnSpc>
              <a:spcBef>
                <a:spcPts val="600"/>
              </a:spcBef>
              <a:spcAft>
                <a:spcPts val="600"/>
              </a:spcAft>
            </a:pPr>
            <a:r>
              <a:rPr lang="zh-CN" altLang="zh-CN" dirty="0">
                <a:latin typeface="+mn-ea"/>
              </a:rPr>
              <a:t>电流表是根据通电导体在磁场中受磁场力的作用而制成的。电流表内部有一永磁体，在极间产生磁场，在磁场中有一个线圈，线圈两端各有一个游丝弹簧，弹簧各连接电流表的一个接线柱，在弹簧与线圈间由一个转轴连接，在转轴相对于电流表的前端，有一个指针。当有电流通过时，电流沿弹簧、转轴通过磁场，电流切磁感线，所以受磁场力的作用，使线圈发生偏转，带动转轴、指针偏转。由于磁场力的大小随电流增大而增大，所以就可以通过指针的偏转程度来观察电流的大小。这叫磁电式电流表。</a:t>
            </a:r>
          </a:p>
          <a:p>
            <a:endParaRPr lang="zh-CN" altLang="en-US" dirty="0"/>
          </a:p>
        </p:txBody>
      </p:sp>
      <p:sp>
        <p:nvSpPr>
          <p:cNvPr id="22"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  </a:t>
            </a:r>
            <a:r>
              <a:rPr lang="zh-CN" altLang="en-US" sz="1600" b="1" dirty="0" smtClean="0">
                <a:solidFill>
                  <a:schemeClr val="bg1"/>
                </a:solidFill>
                <a:latin typeface="微软雅黑" panose="020B0503020204020204" pitchFamily="34" charset="-122"/>
                <a:ea typeface="微软雅黑" panose="020B0503020204020204" pitchFamily="34" charset="-122"/>
              </a:rPr>
              <a:t>常用电工仪表的分类</a:t>
            </a:r>
            <a:endParaRPr lang="en-US" altLang="zh-CN" sz="1600" b="1" dirty="0">
              <a:solidFill>
                <a:schemeClr val="bg1"/>
              </a:solidFill>
              <a:latin typeface="微软雅黑" pitchFamily="34" charset="-122"/>
              <a:ea typeface="微软雅黑" pitchFamily="34" charset="-122"/>
            </a:endParaRPr>
          </a:p>
        </p:txBody>
      </p:sp>
      <p:sp>
        <p:nvSpPr>
          <p:cNvPr id="2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2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27"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29"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30"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31"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Tree>
    <p:extLst>
      <p:ext uri="{BB962C8B-B14F-4D97-AF65-F5344CB8AC3E}">
        <p14:creationId xmlns:p14="http://schemas.microsoft.com/office/powerpoint/2010/main" val="88987070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1162</TotalTime>
  <Words>5515</Words>
  <Application>Microsoft Office PowerPoint</Application>
  <PresentationFormat>自定义</PresentationFormat>
  <Paragraphs>446</Paragraphs>
  <Slides>37</Slides>
  <Notes>37</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jiy</cp:lastModifiedBy>
  <cp:revision>68</cp:revision>
  <dcterms:created xsi:type="dcterms:W3CDTF">2020-10-28T01:48:22Z</dcterms:created>
  <dcterms:modified xsi:type="dcterms:W3CDTF">2018-11-17T11:54:30Z</dcterms:modified>
</cp:coreProperties>
</file>