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6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7.xml" ContentType="application/vnd.openxmlformats-officedocument.presentationml.tags+xml"/>
  <Override PartName="/ppt/notesSlides/notesSlide14.xml" ContentType="application/vnd.openxmlformats-officedocument.presentationml.notesSlide+xml"/>
  <Override PartName="/ppt/tags/tag8.xml" ContentType="application/vnd.openxmlformats-officedocument.presentationml.tags+xml"/>
  <Override PartName="/ppt/notesSlides/notesSlide15.xml" ContentType="application/vnd.openxmlformats-officedocument.presentationml.notesSlide+xml"/>
  <Override PartName="/ppt/tags/tag9.xml" ContentType="application/vnd.openxmlformats-officedocument.presentationml.tags+xml"/>
  <Override PartName="/ppt/notesSlides/notesSlide16.xml" ContentType="application/vnd.openxmlformats-officedocument.presentationml.notesSlide+xml"/>
  <Override PartName="/ppt/tags/tag10.xml" ContentType="application/vnd.openxmlformats-officedocument.presentationml.tags+xml"/>
  <Override PartName="/ppt/notesSlides/notesSlide17.xml" ContentType="application/vnd.openxmlformats-officedocument.presentationml.notesSlide+xml"/>
  <Override PartName="/ppt/tags/tag11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2.xml" ContentType="application/vnd.openxmlformats-officedocument.presentationml.tags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2"/>
  </p:sldMasterIdLst>
  <p:notesMasterIdLst>
    <p:notesMasterId r:id="rId23"/>
  </p:notesMasterIdLst>
  <p:sldIdLst>
    <p:sldId id="257" r:id="rId3"/>
    <p:sldId id="258" r:id="rId4"/>
    <p:sldId id="260" r:id="rId5"/>
    <p:sldId id="256" r:id="rId6"/>
    <p:sldId id="261" r:id="rId7"/>
    <p:sldId id="259" r:id="rId8"/>
    <p:sldId id="262" r:id="rId9"/>
    <p:sldId id="267" r:id="rId10"/>
    <p:sldId id="266" r:id="rId11"/>
    <p:sldId id="282" r:id="rId12"/>
    <p:sldId id="263" r:id="rId13"/>
    <p:sldId id="272" r:id="rId14"/>
    <p:sldId id="298" r:id="rId15"/>
    <p:sldId id="300" r:id="rId16"/>
    <p:sldId id="269" r:id="rId17"/>
    <p:sldId id="264" r:id="rId18"/>
    <p:sldId id="276" r:id="rId19"/>
    <p:sldId id="303" r:id="rId20"/>
    <p:sldId id="268" r:id="rId21"/>
    <p:sldId id="280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D083AE6-46FA-4A59-8FB0-9F97EB10719F}" styleName="浅色样式 3 - 强调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393" autoAdjust="0"/>
    <p:restoredTop sz="96229" autoAdjust="0"/>
  </p:normalViewPr>
  <p:slideViewPr>
    <p:cSldViewPr snapToGrid="0">
      <p:cViewPr varScale="1">
        <p:scale>
          <a:sx n="87" d="100"/>
          <a:sy n="87" d="100"/>
        </p:scale>
        <p:origin x="108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4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AA5671-5726-47C2-932C-C6CDA48235F4}" type="datetimeFigureOut">
              <a:rPr lang="zh-CN" altLang="en-US" smtClean="0"/>
              <a:t>2021-02-28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274400-4281-4B48-A669-12BA5BF129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8061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9358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4824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14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5527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4305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1047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43979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1528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005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0230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5645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5231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9042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4897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797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1089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7176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5825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4728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6215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 userDrawn="1"/>
        </p:nvSpPr>
        <p:spPr>
          <a:xfrm>
            <a:off x="248817" y="653144"/>
            <a:ext cx="11694368" cy="5906276"/>
          </a:xfrm>
          <a:prstGeom prst="roundRect">
            <a:avLst>
              <a:gd name="adj" fmla="val 36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2B384-4B7D-4D10-B9E5-378208D96E06}" type="datetimeFigureOut">
              <a:rPr lang="zh-CN" altLang="en-US" smtClean="0"/>
              <a:t>2021-02-28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EEAB3-198B-4715-B3CD-C357C0232E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 userDrawn="1"/>
        </p:nvSpPr>
        <p:spPr>
          <a:xfrm>
            <a:off x="248817" y="653144"/>
            <a:ext cx="11694368" cy="5906276"/>
          </a:xfrm>
          <a:prstGeom prst="roundRect">
            <a:avLst>
              <a:gd name="adj" fmla="val 36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2B384-4B7D-4D10-B9E5-378208D96E06}" type="datetimeFigureOut">
              <a:rPr lang="zh-CN" altLang="en-US" smtClean="0"/>
              <a:t>2021-02-28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EEAB3-198B-4715-B3CD-C357C0232E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72B384-4B7D-4D10-B9E5-378208D96E06}" type="datetimeFigureOut">
              <a:rPr lang="zh-CN" altLang="en-US" smtClean="0"/>
              <a:t>2021-02-28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EEAB3-198B-4715-B3CD-C357C0232E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72B384-4B7D-4D10-B9E5-378208D96E06}" type="datetimeFigureOut">
              <a:rPr lang="zh-CN" altLang="en-US" smtClean="0"/>
              <a:t>2021-02-28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EEAB3-198B-4715-B3CD-C357C0232E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3.wmf"/><Relationship Id="rId2" Type="http://schemas.openxmlformats.org/officeDocument/2006/relationships/tags" Target="../tags/tag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0" Type="http://schemas.openxmlformats.org/officeDocument/2006/relationships/image" Target="../media/image12.wmf"/><Relationship Id="rId4" Type="http://schemas.openxmlformats.org/officeDocument/2006/relationships/notesSlide" Target="../notesSlides/notesSlide14.xml"/><Relationship Id="rId9" Type="http://schemas.openxmlformats.org/officeDocument/2006/relationships/oleObject" Target="../embeddings/oleObject3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57185" y="266699"/>
            <a:ext cx="8758944" cy="1967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4911765" y="3404368"/>
            <a:ext cx="3528310" cy="936104"/>
            <a:chOff x="4328610" y="4016474"/>
            <a:chExt cx="3528310" cy="936104"/>
          </a:xfrm>
        </p:grpSpPr>
        <p:sp>
          <p:nvSpPr>
            <p:cNvPr id="9" name="圆角矩形 9"/>
            <p:cNvSpPr/>
            <p:nvPr/>
          </p:nvSpPr>
          <p:spPr>
            <a:xfrm flipH="1">
              <a:off x="4328610" y="4016474"/>
              <a:ext cx="3528310" cy="720000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r"/>
              <a:endParaRPr lang="zh-CN" altLang="en-US" sz="4400" dirty="0">
                <a:solidFill>
                  <a:srgbClr val="FF9300"/>
                </a:solidFill>
                <a:latin typeface="华康俪金黑W8(P)" pitchFamily="34" charset="-122"/>
                <a:ea typeface="华康俪金黑W8(P)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4800569" y="4016474"/>
              <a:ext cx="2705622" cy="7009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三极管的基础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328610" y="4016474"/>
              <a:ext cx="2015449" cy="9361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sz="2000" dirty="0">
                <a:solidFill>
                  <a:srgbClr val="FF9300"/>
                </a:solidFill>
                <a:latin typeface="华康俪金黑W8(P)" pitchFamily="34" charset="-122"/>
                <a:ea typeface="华康俪金黑W8(P)" pitchFamily="34" charset="-122"/>
              </a:endParaRPr>
            </a:p>
          </p:txBody>
        </p:sp>
      </p:grpSp>
      <p:sp>
        <p:nvSpPr>
          <p:cNvPr id="11" name="TextBox 13">
            <a:extLst>
              <a:ext uri="{FF2B5EF4-FFF2-40B4-BE49-F238E27FC236}">
                <a16:creationId xmlns="" xmlns:a16="http://schemas.microsoft.com/office/drawing/2014/main" id="{92E74F4C-CB8E-4B2E-BBF3-968C12FABE28}"/>
              </a:ext>
            </a:extLst>
          </p:cNvPr>
          <p:cNvSpPr txBox="1"/>
          <p:nvPr/>
        </p:nvSpPr>
        <p:spPr>
          <a:xfrm>
            <a:off x="2797789" y="1812237"/>
            <a:ext cx="757130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spc="600" dirty="0" smtClean="0">
                <a:blipFill dpi="0" rotWithShape="1">
                  <a:blip r:embed="rId4"/>
                  <a:srcRect/>
                  <a:stretch>
                    <a:fillRect/>
                  </a:stretch>
                </a:blip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电子技术基础知识</a:t>
            </a:r>
            <a:endParaRPr lang="zh-CN" altLang="en-US" sz="6600" b="1" spc="600" dirty="0">
              <a:blipFill dpi="0" rotWithShape="1">
                <a:blip r:embed="rId4"/>
                <a:srcRect/>
                <a:stretch>
                  <a:fillRect/>
                </a:stretch>
              </a:blipFill>
              <a:effectLst>
                <a:glow rad="127000">
                  <a:schemeClr val="bg1"/>
                </a:glow>
                <a:outerShdw dist="25400" dir="5400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2" name="矩形 11"/>
          <p:cNvSpPr/>
          <p:nvPr/>
        </p:nvSpPr>
        <p:spPr>
          <a:xfrm>
            <a:off x="364731" y="843337"/>
            <a:ext cx="48754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76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三极管的原理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79713" y="1397335"/>
            <a:ext cx="10598394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dirty="0"/>
              <a:t>三极管有截止、放大、饱和三种工作状态。放大状态主要应用于模拟电路中，且用法和计算方法也比较复杂，我们暂时用不到。而数字电路主要使用的是三极管的开关特性，只用到了截止与饱和两种状态，所以我们也只来讲解这两种用法。三极管的类型和用法有个总结：箭头朝内 PNP，箭头朝外NPN，导通电压顺箭头过，电压导通，电流控制。三极管的用法特点，关键点在于 b 极（基极）和 e 级（发射极）之间的电压情况，对于PNP 而言，e 极电压只要高于 b 级 0.7V以上（硅三极管的PN结道导通电压，如果是锗三极管，这个电压大概为0.3V）， 这个三极管 e 级和 c 级之间就可以顺利导通。也就是说，控制端在 b 和 e 之间，被控制端是 e 和 c 之间。同理，NPN 型三极管的导通电压是 b 极比 e 极高 0.7V，总之是箭头的始端比末端高 0.7V 就可以导通三极管的 e 极和 c 极。这就是关于“导通电压顺箭头过，电压导通”的解释。 </a:t>
            </a:r>
          </a:p>
          <a:p>
            <a:endParaRPr lang="zh-CN" altLang="en-US" dirty="0"/>
          </a:p>
        </p:txBody>
      </p:sp>
      <p:sp>
        <p:nvSpPr>
          <p:cNvPr id="15" name="TextBox 8"/>
          <p:cNvSpPr txBox="1"/>
          <p:nvPr/>
        </p:nvSpPr>
        <p:spPr>
          <a:xfrm>
            <a:off x="979713" y="200631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了解三极管的</a:t>
            </a:r>
            <a:r>
              <a:rPr lang="zh-CN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</a:t>
            </a:r>
            <a:endParaRPr lang="zh-CN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grpSp>
        <p:nvGrpSpPr>
          <p:cNvPr id="12" name="Group 21"/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13" name="椭圆 12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/>
            <p:cNvSpPr>
              <a:spLocks noChangeAspect="1"/>
            </p:cNvSpPr>
            <p:nvPr/>
          </p:nvSpPr>
          <p:spPr bwMode="auto">
            <a:xfrm>
              <a:off x="2195469" y="2892204"/>
              <a:ext cx="609685" cy="598393"/>
            </a:xfrm>
            <a:custGeom>
              <a:avLst/>
              <a:gdLst>
                <a:gd name="T0" fmla="*/ 5204 w 6300"/>
                <a:gd name="T1" fmla="*/ 4432 h 6181"/>
                <a:gd name="T2" fmla="*/ 3924 w 6300"/>
                <a:gd name="T3" fmla="*/ 3151 h 6181"/>
                <a:gd name="T4" fmla="*/ 4963 w 6300"/>
                <a:gd name="T5" fmla="*/ 2112 h 6181"/>
                <a:gd name="T6" fmla="*/ 5932 w 6300"/>
                <a:gd name="T7" fmla="*/ 1837 h 6181"/>
                <a:gd name="T8" fmla="*/ 6179 w 6300"/>
                <a:gd name="T9" fmla="*/ 773 h 6181"/>
                <a:gd name="T10" fmla="*/ 5690 w 6300"/>
                <a:gd name="T11" fmla="*/ 1262 h 6181"/>
                <a:gd name="T12" fmla="*/ 5051 w 6300"/>
                <a:gd name="T13" fmla="*/ 1250 h 6181"/>
                <a:gd name="T14" fmla="*/ 5038 w 6300"/>
                <a:gd name="T15" fmla="*/ 611 h 6181"/>
                <a:gd name="T16" fmla="*/ 5527 w 6300"/>
                <a:gd name="T17" fmla="*/ 122 h 6181"/>
                <a:gd name="T18" fmla="*/ 4463 w 6300"/>
                <a:gd name="T19" fmla="*/ 368 h 6181"/>
                <a:gd name="T20" fmla="*/ 4189 w 6300"/>
                <a:gd name="T21" fmla="*/ 1338 h 6181"/>
                <a:gd name="T22" fmla="*/ 3150 w 6300"/>
                <a:gd name="T23" fmla="*/ 2376 h 6181"/>
                <a:gd name="T24" fmla="*/ 2111 w 6300"/>
                <a:gd name="T25" fmla="*/ 1338 h 6181"/>
                <a:gd name="T26" fmla="*/ 1837 w 6300"/>
                <a:gd name="T27" fmla="*/ 368 h 6181"/>
                <a:gd name="T28" fmla="*/ 773 w 6300"/>
                <a:gd name="T29" fmla="*/ 122 h 6181"/>
                <a:gd name="T30" fmla="*/ 1261 w 6300"/>
                <a:gd name="T31" fmla="*/ 611 h 6181"/>
                <a:gd name="T32" fmla="*/ 1249 w 6300"/>
                <a:gd name="T33" fmla="*/ 1250 h 6181"/>
                <a:gd name="T34" fmla="*/ 610 w 6300"/>
                <a:gd name="T35" fmla="*/ 1262 h 6181"/>
                <a:gd name="T36" fmla="*/ 122 w 6300"/>
                <a:gd name="T37" fmla="*/ 773 h 6181"/>
                <a:gd name="T38" fmla="*/ 368 w 6300"/>
                <a:gd name="T39" fmla="*/ 1838 h 6181"/>
                <a:gd name="T40" fmla="*/ 1338 w 6300"/>
                <a:gd name="T41" fmla="*/ 2112 h 6181"/>
                <a:gd name="T42" fmla="*/ 2376 w 6300"/>
                <a:gd name="T43" fmla="*/ 3150 h 6181"/>
                <a:gd name="T44" fmla="*/ 1096 w 6300"/>
                <a:gd name="T45" fmla="*/ 4430 h 6181"/>
                <a:gd name="T46" fmla="*/ 448 w 6300"/>
                <a:gd name="T47" fmla="*/ 4670 h 6181"/>
                <a:gd name="T48" fmla="*/ 448 w 6300"/>
                <a:gd name="T49" fmla="*/ 5854 h 6181"/>
                <a:gd name="T50" fmla="*/ 1631 w 6300"/>
                <a:gd name="T51" fmla="*/ 5854 h 6181"/>
                <a:gd name="T52" fmla="*/ 1871 w 6300"/>
                <a:gd name="T53" fmla="*/ 5204 h 6181"/>
                <a:gd name="T54" fmla="*/ 3150 w 6300"/>
                <a:gd name="T55" fmla="*/ 3925 h 6181"/>
                <a:gd name="T56" fmla="*/ 4430 w 6300"/>
                <a:gd name="T57" fmla="*/ 5205 h 6181"/>
                <a:gd name="T58" fmla="*/ 4670 w 6300"/>
                <a:gd name="T59" fmla="*/ 5854 h 6181"/>
                <a:gd name="T60" fmla="*/ 5853 w 6300"/>
                <a:gd name="T61" fmla="*/ 5854 h 6181"/>
                <a:gd name="T62" fmla="*/ 5853 w 6300"/>
                <a:gd name="T63" fmla="*/ 4670 h 6181"/>
                <a:gd name="T64" fmla="*/ 5204 w 6300"/>
                <a:gd name="T65" fmla="*/ 4432 h 6181"/>
                <a:gd name="T66" fmla="*/ 1153 w 6300"/>
                <a:gd name="T67" fmla="*/ 5687 h 6181"/>
                <a:gd name="T68" fmla="*/ 727 w 6300"/>
                <a:gd name="T69" fmla="*/ 5573 h 6181"/>
                <a:gd name="T70" fmla="*/ 614 w 6300"/>
                <a:gd name="T71" fmla="*/ 5148 h 6181"/>
                <a:gd name="T72" fmla="*/ 925 w 6300"/>
                <a:gd name="T73" fmla="*/ 4836 h 6181"/>
                <a:gd name="T74" fmla="*/ 1350 w 6300"/>
                <a:gd name="T75" fmla="*/ 4950 h 6181"/>
                <a:gd name="T76" fmla="*/ 1464 w 6300"/>
                <a:gd name="T77" fmla="*/ 5375 h 6181"/>
                <a:gd name="T78" fmla="*/ 1153 w 6300"/>
                <a:gd name="T79" fmla="*/ 5687 h 6181"/>
                <a:gd name="T80" fmla="*/ 5573 w 6300"/>
                <a:gd name="T81" fmla="*/ 5574 h 6181"/>
                <a:gd name="T82" fmla="*/ 5147 w 6300"/>
                <a:gd name="T83" fmla="*/ 5688 h 6181"/>
                <a:gd name="T84" fmla="*/ 4836 w 6300"/>
                <a:gd name="T85" fmla="*/ 5376 h 6181"/>
                <a:gd name="T86" fmla="*/ 4949 w 6300"/>
                <a:gd name="T87" fmla="*/ 4951 h 6181"/>
                <a:gd name="T88" fmla="*/ 5375 w 6300"/>
                <a:gd name="T89" fmla="*/ 4837 h 6181"/>
                <a:gd name="T90" fmla="*/ 5687 w 6300"/>
                <a:gd name="T91" fmla="*/ 5148 h 6181"/>
                <a:gd name="T92" fmla="*/ 5573 w 6300"/>
                <a:gd name="T93" fmla="*/ 5574 h 6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300" h="6181">
                  <a:moveTo>
                    <a:pt x="5204" y="4432"/>
                  </a:moveTo>
                  <a:lnTo>
                    <a:pt x="3924" y="3151"/>
                  </a:lnTo>
                  <a:lnTo>
                    <a:pt x="4963" y="2112"/>
                  </a:lnTo>
                  <a:cubicBezTo>
                    <a:pt x="5300" y="2191"/>
                    <a:pt x="5669" y="2101"/>
                    <a:pt x="5932" y="1837"/>
                  </a:cubicBezTo>
                  <a:cubicBezTo>
                    <a:pt x="6221" y="1549"/>
                    <a:pt x="6300" y="1135"/>
                    <a:pt x="6179" y="773"/>
                  </a:cubicBezTo>
                  <a:lnTo>
                    <a:pt x="5690" y="1262"/>
                  </a:lnTo>
                  <a:cubicBezTo>
                    <a:pt x="5516" y="1435"/>
                    <a:pt x="5231" y="1430"/>
                    <a:pt x="5051" y="1250"/>
                  </a:cubicBezTo>
                  <a:cubicBezTo>
                    <a:pt x="4871" y="1070"/>
                    <a:pt x="4865" y="784"/>
                    <a:pt x="5038" y="611"/>
                  </a:cubicBezTo>
                  <a:lnTo>
                    <a:pt x="5527" y="122"/>
                  </a:lnTo>
                  <a:cubicBezTo>
                    <a:pt x="5166" y="0"/>
                    <a:pt x="4752" y="80"/>
                    <a:pt x="4463" y="368"/>
                  </a:cubicBezTo>
                  <a:cubicBezTo>
                    <a:pt x="4200" y="631"/>
                    <a:pt x="4111" y="1000"/>
                    <a:pt x="4189" y="1338"/>
                  </a:cubicBezTo>
                  <a:lnTo>
                    <a:pt x="3150" y="2376"/>
                  </a:lnTo>
                  <a:lnTo>
                    <a:pt x="2111" y="1338"/>
                  </a:lnTo>
                  <a:cubicBezTo>
                    <a:pt x="2190" y="1000"/>
                    <a:pt x="2099" y="632"/>
                    <a:pt x="1837" y="368"/>
                  </a:cubicBezTo>
                  <a:cubicBezTo>
                    <a:pt x="1549" y="80"/>
                    <a:pt x="1135" y="1"/>
                    <a:pt x="773" y="122"/>
                  </a:cubicBezTo>
                  <a:lnTo>
                    <a:pt x="1261" y="611"/>
                  </a:lnTo>
                  <a:cubicBezTo>
                    <a:pt x="1435" y="784"/>
                    <a:pt x="1430" y="1070"/>
                    <a:pt x="1249" y="1250"/>
                  </a:cubicBezTo>
                  <a:cubicBezTo>
                    <a:pt x="1069" y="1430"/>
                    <a:pt x="784" y="1435"/>
                    <a:pt x="610" y="1262"/>
                  </a:cubicBezTo>
                  <a:lnTo>
                    <a:pt x="122" y="773"/>
                  </a:lnTo>
                  <a:cubicBezTo>
                    <a:pt x="0" y="1135"/>
                    <a:pt x="80" y="1549"/>
                    <a:pt x="368" y="1838"/>
                  </a:cubicBezTo>
                  <a:cubicBezTo>
                    <a:pt x="631" y="2101"/>
                    <a:pt x="999" y="2190"/>
                    <a:pt x="1338" y="2112"/>
                  </a:cubicBezTo>
                  <a:lnTo>
                    <a:pt x="2376" y="3150"/>
                  </a:lnTo>
                  <a:lnTo>
                    <a:pt x="1096" y="4430"/>
                  </a:lnTo>
                  <a:cubicBezTo>
                    <a:pt x="863" y="4414"/>
                    <a:pt x="625" y="4492"/>
                    <a:pt x="448" y="4670"/>
                  </a:cubicBezTo>
                  <a:cubicBezTo>
                    <a:pt x="120" y="4997"/>
                    <a:pt x="120" y="5527"/>
                    <a:pt x="448" y="5854"/>
                  </a:cubicBezTo>
                  <a:cubicBezTo>
                    <a:pt x="774" y="6180"/>
                    <a:pt x="1304" y="6180"/>
                    <a:pt x="1631" y="5854"/>
                  </a:cubicBezTo>
                  <a:cubicBezTo>
                    <a:pt x="1809" y="5676"/>
                    <a:pt x="1886" y="5437"/>
                    <a:pt x="1871" y="5204"/>
                  </a:cubicBezTo>
                  <a:lnTo>
                    <a:pt x="3150" y="3925"/>
                  </a:lnTo>
                  <a:lnTo>
                    <a:pt x="4430" y="5205"/>
                  </a:lnTo>
                  <a:cubicBezTo>
                    <a:pt x="4414" y="5438"/>
                    <a:pt x="4492" y="5676"/>
                    <a:pt x="4670" y="5854"/>
                  </a:cubicBezTo>
                  <a:cubicBezTo>
                    <a:pt x="4996" y="6181"/>
                    <a:pt x="5527" y="6181"/>
                    <a:pt x="5853" y="5854"/>
                  </a:cubicBezTo>
                  <a:cubicBezTo>
                    <a:pt x="6180" y="5527"/>
                    <a:pt x="6180" y="4997"/>
                    <a:pt x="5853" y="4670"/>
                  </a:cubicBezTo>
                  <a:cubicBezTo>
                    <a:pt x="5675" y="4493"/>
                    <a:pt x="5437" y="4415"/>
                    <a:pt x="5204" y="4432"/>
                  </a:cubicBezTo>
                  <a:close/>
                  <a:moveTo>
                    <a:pt x="1153" y="5687"/>
                  </a:moveTo>
                  <a:lnTo>
                    <a:pt x="727" y="5573"/>
                  </a:lnTo>
                  <a:lnTo>
                    <a:pt x="614" y="5148"/>
                  </a:lnTo>
                  <a:lnTo>
                    <a:pt x="925" y="4836"/>
                  </a:lnTo>
                  <a:lnTo>
                    <a:pt x="1350" y="4950"/>
                  </a:lnTo>
                  <a:lnTo>
                    <a:pt x="1464" y="5375"/>
                  </a:lnTo>
                  <a:lnTo>
                    <a:pt x="1153" y="5687"/>
                  </a:lnTo>
                  <a:close/>
                  <a:moveTo>
                    <a:pt x="5573" y="5574"/>
                  </a:moveTo>
                  <a:lnTo>
                    <a:pt x="5147" y="5688"/>
                  </a:lnTo>
                  <a:lnTo>
                    <a:pt x="4836" y="5376"/>
                  </a:lnTo>
                  <a:lnTo>
                    <a:pt x="4949" y="4951"/>
                  </a:lnTo>
                  <a:lnTo>
                    <a:pt x="5375" y="4837"/>
                  </a:lnTo>
                  <a:lnTo>
                    <a:pt x="5687" y="5148"/>
                  </a:lnTo>
                  <a:lnTo>
                    <a:pt x="5573" y="55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4891129" y="4117332"/>
            <a:ext cx="6077104" cy="164660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r>
              <a:rPr lang="zh-CN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三级的放大特性</a:t>
            </a: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三极管</a:t>
            </a:r>
            <a:r>
              <a:rPr lang="zh-CN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设计简单</a:t>
            </a:r>
            <a:r>
              <a:rPr lang="zh-CN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的电流</a:t>
            </a:r>
            <a:r>
              <a:rPr lang="zh-CN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放大电路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915375" y="770155"/>
            <a:ext cx="101284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sz="20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20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三极管的电流放大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特性</a:t>
            </a:r>
            <a:endParaRPr lang="zh-CN" altLang="zh-CN" sz="20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9" name="图片 99" descr="C:\Users\407_5\AppData\Roaming\Tencent\Users\532440458\QQ\WinTemp\RichOle\BOPRG~SG[AA9`VFMRGM_~N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89861" y="2402885"/>
            <a:ext cx="6404610" cy="282447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2993390" y="1996440"/>
            <a:ext cx="61341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971549" y="1293843"/>
            <a:ext cx="10786861" cy="943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/>
              <a:t>三极管的主要功能是实现电流放大。其实质是三极管能以基极电流IB微小的变化量来控制集电极电流IC较大的变化量。其电流放大特性如图2-6-20所示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572001" y="5573696"/>
            <a:ext cx="35661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图2-6-20 三极管电流放大特性</a:t>
            </a:r>
          </a:p>
        </p:txBody>
      </p:sp>
      <p:sp>
        <p:nvSpPr>
          <p:cNvPr id="17" name="TextBox 8"/>
          <p:cNvSpPr txBox="1"/>
          <p:nvPr/>
        </p:nvSpPr>
        <p:spPr>
          <a:xfrm>
            <a:off x="852509" y="211356"/>
            <a:ext cx="4876844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三极管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的电流放大特性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955562" y="1133415"/>
            <a:ext cx="10128416" cy="943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4572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 sz="2000"/>
            </a:lvl1pPr>
          </a:lstStyle>
          <a:p>
            <a:r>
              <a:rPr dirty="0"/>
              <a:t>要使三极管具有放大作用，必须给管子的发射结加正偏电压，集电结加反偏电压，如图2-6-21所示</a:t>
            </a:r>
            <a:r>
              <a:rPr lang="zh-CN" dirty="0"/>
              <a:t>：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993390" y="1996440"/>
            <a:ext cx="61341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5137167" y="5690610"/>
            <a:ext cx="35661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图2-6-21 三极管加正电压分析</a:t>
            </a:r>
          </a:p>
        </p:txBody>
      </p:sp>
      <p:pic>
        <p:nvPicPr>
          <p:cNvPr id="100" name="图片 100" descr="C:\Users\407_5\AppData\Roaming\Tencent\Users\532440458\QQ\WinTemp\RichOle\95QERKEN28RT1`Z(OUP`KG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20137" y="2085430"/>
            <a:ext cx="6851967" cy="340097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Box 6"/>
          <p:cNvSpPr txBox="1"/>
          <p:nvPr/>
        </p:nvSpPr>
        <p:spPr>
          <a:xfrm>
            <a:off x="915375" y="770155"/>
            <a:ext cx="101284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sz="20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20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三极管的电流放大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特性</a:t>
            </a:r>
            <a:endParaRPr lang="zh-CN" altLang="zh-CN" sz="20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8"/>
          <p:cNvSpPr txBox="1"/>
          <p:nvPr/>
        </p:nvSpPr>
        <p:spPr>
          <a:xfrm>
            <a:off x="852509" y="211356"/>
            <a:ext cx="4876844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三极管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的电流放大特性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490494" y="1251376"/>
            <a:ext cx="10128416" cy="481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4572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 sz="2000"/>
            </a:lvl1pPr>
          </a:lstStyle>
          <a:p>
            <a:r>
              <a:rPr dirty="0"/>
              <a:t>三极管电流放大作用实验数据，表2-6-8</a:t>
            </a:r>
            <a:r>
              <a:rPr lang="zh-CN" dirty="0"/>
              <a:t>：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960370" y="1990725"/>
            <a:ext cx="61341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560190266"/>
              </p:ext>
            </p:extLst>
          </p:nvPr>
        </p:nvGraphicFramePr>
        <p:xfrm>
          <a:off x="1232055" y="2359025"/>
          <a:ext cx="7336138" cy="13758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6067"/>
                <a:gridCol w="661863"/>
                <a:gridCol w="662518"/>
                <a:gridCol w="663827"/>
                <a:gridCol w="661863"/>
              </a:tblGrid>
              <a:tr h="316636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IB/</a:t>
                      </a:r>
                      <a:r>
                        <a:rPr lang="en-US" sz="1800" b="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uA</a:t>
                      </a:r>
                      <a:endParaRPr lang="en-US" altLang="en-US" sz="1800" b="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</a:t>
                      </a:r>
                      <a:endParaRPr lang="en-US" altLang="en-US" sz="18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</a:t>
                      </a:r>
                      <a:endParaRPr lang="en-US" altLang="en-US" sz="18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30</a:t>
                      </a:r>
                      <a:endParaRPr lang="en-US" altLang="en-US" sz="18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40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2642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IC/mA</a:t>
                      </a:r>
                      <a:endParaRPr lang="en-US" altLang="en-US" sz="1800" b="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0.78</a:t>
                      </a:r>
                      <a:endParaRPr lang="en-US" altLang="en-US" sz="18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1.58</a:t>
                      </a:r>
                      <a:endParaRPr lang="en-US" altLang="en-US" sz="18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2.37</a:t>
                      </a:r>
                      <a:endParaRPr lang="en-US" altLang="en-US" sz="18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3.16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657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IE/mA</a:t>
                      </a:r>
                      <a:endParaRPr lang="en-US" altLang="en-US" sz="18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0.80</a:t>
                      </a:r>
                      <a:endParaRPr lang="en-US" altLang="en-US" sz="18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1.60</a:t>
                      </a:r>
                      <a:endParaRPr lang="en-US" altLang="en-US" sz="18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2.40</a:t>
                      </a:r>
                      <a:endParaRPr lang="en-US" altLang="en-US" sz="18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3.20</a:t>
                      </a:r>
                      <a:endParaRPr lang="en-US" altLang="en-US" sz="1800" b="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574994" y="1824044"/>
            <a:ext cx="56078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4572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 sz="2000"/>
            </a:lvl1pPr>
          </a:lstStyle>
          <a:p>
            <a:r>
              <a:rPr lang="zh-CN" altLang="en-US"/>
              <a:t>表2-6-8 三极管电流放大电路数据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75646" y="3761345"/>
            <a:ext cx="1030741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4572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 sz="2000"/>
            </a:lvl1pPr>
          </a:lstStyle>
          <a:p>
            <a:r>
              <a:rPr lang="zh-CN" altLang="en-US" dirty="0"/>
              <a:t>1．直流电流放大系数   —— 表示三极管放大直流电流的能力</a:t>
            </a:r>
          </a:p>
          <a:p>
            <a:r>
              <a:rPr lang="zh-CN" altLang="en-US" dirty="0"/>
              <a:t>      </a:t>
            </a:r>
            <a:r>
              <a:rPr lang="en-US" altLang="zh-CN" dirty="0"/>
              <a:t>		</a:t>
            </a:r>
            <a:r>
              <a:rPr lang="zh-CN" altLang="en-US" dirty="0"/>
              <a:t> </a:t>
            </a:r>
          </a:p>
          <a:p>
            <a:r>
              <a:rPr lang="zh-CN" altLang="en-US" dirty="0"/>
              <a:t>2．交流电流放大系数  </a:t>
            </a:r>
            <a:r>
              <a:rPr lang="zh-CN" altLang="en-US" dirty="0" smtClean="0"/>
              <a:t> ——</a:t>
            </a:r>
            <a:r>
              <a:rPr lang="zh-CN" altLang="en-US" dirty="0"/>
              <a:t>表示三极管放大交流电流的能力                                                                                      </a:t>
            </a:r>
          </a:p>
        </p:txBody>
      </p:sp>
      <p:graphicFrame>
        <p:nvGraphicFramePr>
          <p:cNvPr id="13" name="对象 -21474825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1142108"/>
              </p:ext>
            </p:extLst>
          </p:nvPr>
        </p:nvGraphicFramePr>
        <p:xfrm>
          <a:off x="3848079" y="4245753"/>
          <a:ext cx="878467" cy="83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" r:id="rId5" imgW="482600" imgH="431800" progId="Equation.3">
                  <p:embed/>
                </p:oleObj>
              </mc:Choice>
              <mc:Fallback>
                <p:oleObj r:id="rId5" imgW="482600" imgH="4318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48079" y="4245753"/>
                        <a:ext cx="878467" cy="837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-21474825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9715597"/>
              </p:ext>
            </p:extLst>
          </p:nvPr>
        </p:nvGraphicFramePr>
        <p:xfrm>
          <a:off x="3783684" y="5610121"/>
          <a:ext cx="1035719" cy="8672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7" r:id="rId7" imgW="558800" imgH="431800" progId="Equation.3">
                  <p:embed/>
                </p:oleObj>
              </mc:Choice>
              <mc:Fallback>
                <p:oleObj r:id="rId7" imgW="558800" imgH="431800" progId="Equation.3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783684" y="5610121"/>
                        <a:ext cx="1035719" cy="867229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/>
          <p:nvPr>
            <p:extLst>
              <p:ext uri="{D42A27DB-BD31-4B8C-83A1-F6EECF244321}">
                <p14:modId xmlns:p14="http://schemas.microsoft.com/office/powerpoint/2010/main" val="3768850027"/>
              </p:ext>
            </p:extLst>
          </p:nvPr>
        </p:nvGraphicFramePr>
        <p:xfrm>
          <a:off x="3533575" y="3875784"/>
          <a:ext cx="314504" cy="434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8" r:id="rId9" imgW="152400" imgH="203200" progId="Equation.KSEE3">
                  <p:embed/>
                </p:oleObj>
              </mc:Choice>
              <mc:Fallback>
                <p:oleObj r:id="rId9" imgW="152400" imgH="203200" progId="Equation.KSEE3">
                  <p:embed/>
                  <p:pic>
                    <p:nvPicPr>
                      <p:cNvPr id="0" name="图片 1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533575" y="3875784"/>
                        <a:ext cx="314504" cy="4349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/>
          <p:cNvGraphicFramePr/>
          <p:nvPr>
            <p:extLst>
              <p:ext uri="{D42A27DB-BD31-4B8C-83A1-F6EECF244321}">
                <p14:modId xmlns:p14="http://schemas.microsoft.com/office/powerpoint/2010/main" val="2784106985"/>
              </p:ext>
            </p:extLst>
          </p:nvPr>
        </p:nvGraphicFramePr>
        <p:xfrm>
          <a:off x="3533575" y="5100723"/>
          <a:ext cx="314504" cy="4273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9" r:id="rId11" imgW="152400" imgH="203200" progId="Equation.KSEE3">
                  <p:embed/>
                </p:oleObj>
              </mc:Choice>
              <mc:Fallback>
                <p:oleObj r:id="rId11" imgW="152400" imgH="203200" progId="Equation.KSEE3">
                  <p:embed/>
                  <p:pic>
                    <p:nvPicPr>
                      <p:cNvPr id="0" name="图片 2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533575" y="5100723"/>
                        <a:ext cx="314504" cy="4273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6"/>
          <p:cNvSpPr txBox="1"/>
          <p:nvPr/>
        </p:nvSpPr>
        <p:spPr>
          <a:xfrm>
            <a:off x="915375" y="770155"/>
            <a:ext cx="101284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sz="20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20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三极管的电流放大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特性</a:t>
            </a:r>
            <a:endParaRPr lang="zh-CN" altLang="zh-CN" sz="20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852509" y="211356"/>
            <a:ext cx="4876844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三极管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的电流放大特性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graphicFrame>
        <p:nvGraphicFramePr>
          <p:cNvPr id="11" name="表格 10"/>
          <p:cNvGraphicFramePr/>
          <p:nvPr>
            <p:custDataLst>
              <p:tags r:id="rId1"/>
            </p:custDataLst>
          </p:nvPr>
        </p:nvGraphicFramePr>
        <p:xfrm>
          <a:off x="3068955" y="3058160"/>
          <a:ext cx="6067425" cy="14420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3485"/>
                <a:gridCol w="1213485"/>
                <a:gridCol w="1213485"/>
                <a:gridCol w="1213485"/>
                <a:gridCol w="1213485"/>
              </a:tblGrid>
              <a:tr h="48069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I</a:t>
                      </a:r>
                      <a:r>
                        <a:rPr lang="en-US" sz="1000" b="0" baseline="-250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</a:t>
                      </a:r>
                      <a:r>
                        <a:rPr lang="en-US" sz="10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/uA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</a:t>
                      </a:r>
                      <a:endParaRPr lang="en-US" altLang="en-US" sz="10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</a:t>
                      </a:r>
                      <a:endParaRPr lang="en-US" altLang="en-US" sz="10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30</a:t>
                      </a:r>
                      <a:endParaRPr lang="en-US" altLang="en-US" sz="10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40</a:t>
                      </a:r>
                      <a:endParaRPr lang="en-US" altLang="en-US" sz="10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069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</a:t>
                      </a:r>
                      <a:r>
                        <a:rPr lang="en-US" sz="1000" b="0" baseline="-250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</a:t>
                      </a:r>
                      <a:r>
                        <a:rPr lang="en-US" sz="10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/mA</a:t>
                      </a:r>
                      <a:endParaRPr lang="en-US" altLang="en-US" sz="10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0.78</a:t>
                      </a:r>
                      <a:endParaRPr lang="en-US" altLang="en-US" sz="10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1.58</a:t>
                      </a:r>
                      <a:endParaRPr lang="en-US" altLang="en-US" sz="10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2.37</a:t>
                      </a:r>
                      <a:endParaRPr lang="en-US" altLang="en-US" sz="10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3.16</a:t>
                      </a:r>
                      <a:endParaRPr lang="en-US" altLang="en-US" sz="10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069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</a:t>
                      </a:r>
                      <a:r>
                        <a:rPr lang="en-US" sz="1000" b="0" baseline="-250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</a:t>
                      </a:r>
                      <a:r>
                        <a:rPr lang="en-US" sz="10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/mA</a:t>
                      </a:r>
                      <a:endParaRPr lang="en-US" altLang="en-US" sz="10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0.80</a:t>
                      </a:r>
                      <a:endParaRPr lang="en-US" altLang="en-US" sz="10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1.60</a:t>
                      </a:r>
                      <a:endParaRPr lang="en-US" altLang="en-US" sz="10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2.40</a:t>
                      </a:r>
                      <a:endParaRPr lang="en-US" altLang="en-US" sz="10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3.20</a:t>
                      </a:r>
                      <a:endParaRPr lang="en-US" altLang="en-US" sz="10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3234055" y="1495425"/>
            <a:ext cx="57372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实验数据及电流分配关系</a:t>
            </a:r>
          </a:p>
          <a:p>
            <a:r>
              <a:rPr lang="zh-CN" altLang="en-US"/>
              <a:t>测得基极电流IB、集电极电流IC和发射极电流IE的对应数据如表2-6-7所示。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068955" y="4819650"/>
            <a:ext cx="63055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由表可见，三极管中电流分配关系如下：</a:t>
            </a:r>
          </a:p>
          <a:p>
            <a:r>
              <a:rPr lang="zh-CN" altLang="en-US"/>
              <a:t>I</a:t>
            </a:r>
            <a:r>
              <a:rPr lang="zh-CN" altLang="en-US" sz="1200"/>
              <a:t>E</a:t>
            </a:r>
            <a:r>
              <a:rPr lang="zh-CN" altLang="en-US"/>
              <a:t> = I</a:t>
            </a:r>
            <a:r>
              <a:rPr lang="zh-CN" altLang="en-US" sz="1200"/>
              <a:t>C</a:t>
            </a:r>
            <a:r>
              <a:rPr lang="zh-CN" altLang="en-US"/>
              <a:t> + I</a:t>
            </a:r>
            <a:r>
              <a:rPr lang="zh-CN" altLang="en-US" sz="1200"/>
              <a:t>B</a:t>
            </a:r>
            <a:endParaRPr lang="zh-CN" altLang="en-US"/>
          </a:p>
          <a:p>
            <a:r>
              <a:rPr lang="zh-CN" altLang="en-US"/>
              <a:t>因 I</a:t>
            </a:r>
            <a:r>
              <a:rPr lang="zh-CN" altLang="en-US" sz="1200"/>
              <a:t>B</a:t>
            </a:r>
            <a:r>
              <a:rPr lang="zh-CN" altLang="en-US"/>
              <a:t>很小，则　I</a:t>
            </a:r>
            <a:r>
              <a:rPr lang="zh-CN" altLang="en-US" sz="1200"/>
              <a:t>C</a:t>
            </a:r>
            <a:r>
              <a:rPr lang="zh-CN" altLang="en-US" sz="1200">
                <a:latin typeface="Arial" panose="020B0604020202020204" pitchFamily="34" charset="0"/>
                <a:cs typeface="Arial" panose="020B0604020202020204" pitchFamily="34" charset="0"/>
              </a:rPr>
              <a:t>≈</a:t>
            </a:r>
            <a:r>
              <a:rPr lang="zh-CN" altLang="en-US"/>
              <a:t>I</a:t>
            </a:r>
            <a:r>
              <a:rPr lang="zh-CN" altLang="en-US" sz="1200"/>
              <a:t>E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947795" y="2646680"/>
            <a:ext cx="459041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ym typeface="+mn-ea"/>
              </a:rPr>
              <a:t>      </a:t>
            </a:r>
            <a:r>
              <a:rPr lang="zh-CN" altLang="en-US" sz="1400">
                <a:sym typeface="+mn-ea"/>
              </a:rPr>
              <a:t>表2-6-7 三极管三个极电流测试数据表</a:t>
            </a:r>
            <a:endParaRPr lang="zh-CN" altLang="en-US" sz="1400"/>
          </a:p>
        </p:txBody>
      </p:sp>
      <p:sp>
        <p:nvSpPr>
          <p:cNvPr id="16" name="TextBox 8"/>
          <p:cNvSpPr txBox="1"/>
          <p:nvPr/>
        </p:nvSpPr>
        <p:spPr>
          <a:xfrm>
            <a:off x="852509" y="211356"/>
            <a:ext cx="4876844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三极管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的电流放大特性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grpSp>
        <p:nvGrpSpPr>
          <p:cNvPr id="12" name="Group 24"/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13" name="椭圆 12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/>
            <p:cNvSpPr>
              <a:spLocks noChangeAspect="1"/>
            </p:cNvSpPr>
            <p:nvPr/>
          </p:nvSpPr>
          <p:spPr bwMode="auto">
            <a:xfrm>
              <a:off x="2195469" y="2937263"/>
              <a:ext cx="609685" cy="508274"/>
            </a:xfrm>
            <a:custGeom>
              <a:avLst/>
              <a:gdLst>
                <a:gd name="connsiteX0" fmla="*/ 122377 w 606647"/>
                <a:gd name="connsiteY0" fmla="*/ 356214 h 505742"/>
                <a:gd name="connsiteX1" fmla="*/ 101023 w 606647"/>
                <a:gd name="connsiteY1" fmla="*/ 418139 h 505742"/>
                <a:gd name="connsiteX2" fmla="*/ 130361 w 606647"/>
                <a:gd name="connsiteY2" fmla="*/ 415914 h 505742"/>
                <a:gd name="connsiteX3" fmla="*/ 194600 w 606647"/>
                <a:gd name="connsiteY3" fmla="*/ 494964 h 505742"/>
                <a:gd name="connsiteX4" fmla="*/ 194714 w 606647"/>
                <a:gd name="connsiteY4" fmla="*/ 495298 h 505742"/>
                <a:gd name="connsiteX5" fmla="*/ 194761 w 606647"/>
                <a:gd name="connsiteY5" fmla="*/ 495162 h 505742"/>
                <a:gd name="connsiteX6" fmla="*/ 195072 w 606647"/>
                <a:gd name="connsiteY6" fmla="*/ 495545 h 505742"/>
                <a:gd name="connsiteX7" fmla="*/ 259783 w 606647"/>
                <a:gd name="connsiteY7" fmla="*/ 415914 h 505742"/>
                <a:gd name="connsiteX8" fmla="*/ 289121 w 606647"/>
                <a:gd name="connsiteY8" fmla="*/ 418139 h 505742"/>
                <a:gd name="connsiteX9" fmla="*/ 268139 w 606647"/>
                <a:gd name="connsiteY9" fmla="*/ 356214 h 505742"/>
                <a:gd name="connsiteX10" fmla="*/ 279373 w 606647"/>
                <a:gd name="connsiteY10" fmla="*/ 362240 h 505742"/>
                <a:gd name="connsiteX11" fmla="*/ 345941 w 606647"/>
                <a:gd name="connsiteY11" fmla="*/ 395056 h 505742"/>
                <a:gd name="connsiteX12" fmla="*/ 379178 w 606647"/>
                <a:gd name="connsiteY12" fmla="*/ 438904 h 505742"/>
                <a:gd name="connsiteX13" fmla="*/ 389762 w 606647"/>
                <a:gd name="connsiteY13" fmla="*/ 497492 h 505742"/>
                <a:gd name="connsiteX14" fmla="*/ 382892 w 606647"/>
                <a:gd name="connsiteY14" fmla="*/ 505742 h 505742"/>
                <a:gd name="connsiteX15" fmla="*/ 197393 w 606647"/>
                <a:gd name="connsiteY15" fmla="*/ 505742 h 505742"/>
                <a:gd name="connsiteX16" fmla="*/ 192472 w 606647"/>
                <a:gd name="connsiteY16" fmla="*/ 505742 h 505742"/>
                <a:gd name="connsiteX17" fmla="*/ 7067 w 606647"/>
                <a:gd name="connsiteY17" fmla="*/ 505742 h 505742"/>
                <a:gd name="connsiteX18" fmla="*/ 103 w 606647"/>
                <a:gd name="connsiteY18" fmla="*/ 497492 h 505742"/>
                <a:gd name="connsiteX19" fmla="*/ 10780 w 606647"/>
                <a:gd name="connsiteY19" fmla="*/ 438812 h 505742"/>
                <a:gd name="connsiteX20" fmla="*/ 43925 w 606647"/>
                <a:gd name="connsiteY20" fmla="*/ 394871 h 505742"/>
                <a:gd name="connsiteX21" fmla="*/ 108914 w 606647"/>
                <a:gd name="connsiteY21" fmla="*/ 362889 h 505742"/>
                <a:gd name="connsiteX22" fmla="*/ 587524 w 606647"/>
                <a:gd name="connsiteY22" fmla="*/ 186787 h 505742"/>
                <a:gd name="connsiteX23" fmla="*/ 570433 w 606647"/>
                <a:gd name="connsiteY23" fmla="*/ 208027 h 505742"/>
                <a:gd name="connsiteX24" fmla="*/ 560215 w 606647"/>
                <a:gd name="connsiteY24" fmla="*/ 197825 h 505742"/>
                <a:gd name="connsiteX25" fmla="*/ 602554 w 606647"/>
                <a:gd name="connsiteY25" fmla="*/ 152210 h 505742"/>
                <a:gd name="connsiteX26" fmla="*/ 596985 w 606647"/>
                <a:gd name="connsiteY26" fmla="*/ 168729 h 505742"/>
                <a:gd name="connsiteX27" fmla="*/ 550200 w 606647"/>
                <a:gd name="connsiteY27" fmla="*/ 187846 h 505742"/>
                <a:gd name="connsiteX28" fmla="*/ 540174 w 606647"/>
                <a:gd name="connsiteY28" fmla="*/ 177545 h 505742"/>
                <a:gd name="connsiteX29" fmla="*/ 606554 w 606647"/>
                <a:gd name="connsiteY29" fmla="*/ 122008 h 505742"/>
                <a:gd name="connsiteX30" fmla="*/ 606647 w 606647"/>
                <a:gd name="connsiteY30" fmla="*/ 122194 h 505742"/>
                <a:gd name="connsiteX31" fmla="*/ 605718 w 606647"/>
                <a:gd name="connsiteY31" fmla="*/ 136653 h 505742"/>
                <a:gd name="connsiteX32" fmla="*/ 530117 w 606647"/>
                <a:gd name="connsiteY32" fmla="*/ 167240 h 505742"/>
                <a:gd name="connsiteX33" fmla="*/ 519993 w 606647"/>
                <a:gd name="connsiteY33" fmla="*/ 157137 h 505742"/>
                <a:gd name="connsiteX34" fmla="*/ 603573 w 606647"/>
                <a:gd name="connsiteY34" fmla="*/ 94769 h 505742"/>
                <a:gd name="connsiteX35" fmla="*/ 605801 w 606647"/>
                <a:gd name="connsiteY35" fmla="*/ 108119 h 505742"/>
                <a:gd name="connsiteX36" fmla="*/ 509907 w 606647"/>
                <a:gd name="connsiteY36" fmla="*/ 147058 h 505742"/>
                <a:gd name="connsiteX37" fmla="*/ 499882 w 606647"/>
                <a:gd name="connsiteY37" fmla="*/ 136860 h 505742"/>
                <a:gd name="connsiteX38" fmla="*/ 594951 w 606647"/>
                <a:gd name="connsiteY38" fmla="*/ 69719 h 505742"/>
                <a:gd name="connsiteX39" fmla="*/ 599873 w 606647"/>
                <a:gd name="connsiteY39" fmla="*/ 81957 h 505742"/>
                <a:gd name="connsiteX40" fmla="*/ 489632 w 606647"/>
                <a:gd name="connsiteY40" fmla="*/ 126736 h 505742"/>
                <a:gd name="connsiteX41" fmla="*/ 484710 w 606647"/>
                <a:gd name="connsiteY41" fmla="*/ 121637 h 505742"/>
                <a:gd name="connsiteX42" fmla="*/ 484710 w 606647"/>
                <a:gd name="connsiteY42" fmla="*/ 114498 h 505742"/>
                <a:gd name="connsiteX43" fmla="*/ 187673 w 606647"/>
                <a:gd name="connsiteY43" fmla="*/ 51167 h 505742"/>
                <a:gd name="connsiteX44" fmla="*/ 232134 w 606647"/>
                <a:gd name="connsiteY44" fmla="*/ 69546 h 505742"/>
                <a:gd name="connsiteX45" fmla="*/ 302424 w 606647"/>
                <a:gd name="connsiteY45" fmla="*/ 206088 h 505742"/>
                <a:gd name="connsiteX46" fmla="*/ 336594 w 606647"/>
                <a:gd name="connsiteY46" fmla="*/ 293592 h 505742"/>
                <a:gd name="connsiteX47" fmla="*/ 247733 w 606647"/>
                <a:gd name="connsiteY47" fmla="*/ 320938 h 505742"/>
                <a:gd name="connsiteX48" fmla="*/ 247733 w 606647"/>
                <a:gd name="connsiteY48" fmla="*/ 339940 h 505742"/>
                <a:gd name="connsiteX49" fmla="*/ 247548 w 606647"/>
                <a:gd name="connsiteY49" fmla="*/ 341331 h 505742"/>
                <a:gd name="connsiteX50" fmla="*/ 194761 w 606647"/>
                <a:gd name="connsiteY50" fmla="*/ 495162 h 505742"/>
                <a:gd name="connsiteX51" fmla="*/ 194600 w 606647"/>
                <a:gd name="connsiteY51" fmla="*/ 494964 h 505742"/>
                <a:gd name="connsiteX52" fmla="*/ 141881 w 606647"/>
                <a:gd name="connsiteY52" fmla="*/ 340960 h 505742"/>
                <a:gd name="connsiteX53" fmla="*/ 141881 w 606647"/>
                <a:gd name="connsiteY53" fmla="*/ 321401 h 505742"/>
                <a:gd name="connsiteX54" fmla="*/ 51721 w 606647"/>
                <a:gd name="connsiteY54" fmla="*/ 292202 h 505742"/>
                <a:gd name="connsiteX55" fmla="*/ 89141 w 606647"/>
                <a:gd name="connsiteY55" fmla="*/ 186807 h 505742"/>
                <a:gd name="connsiteX56" fmla="*/ 153116 w 606647"/>
                <a:gd name="connsiteY56" fmla="*/ 57774 h 505742"/>
                <a:gd name="connsiteX57" fmla="*/ 187673 w 606647"/>
                <a:gd name="connsiteY57" fmla="*/ 51167 h 505742"/>
                <a:gd name="connsiteX58" fmla="*/ 580826 w 606647"/>
                <a:gd name="connsiteY58" fmla="*/ 46926 h 505742"/>
                <a:gd name="connsiteX59" fmla="*/ 588441 w 606647"/>
                <a:gd name="connsiteY59" fmla="*/ 58049 h 505742"/>
                <a:gd name="connsiteX60" fmla="*/ 484710 w 606647"/>
                <a:gd name="connsiteY60" fmla="*/ 100132 h 505742"/>
                <a:gd name="connsiteX61" fmla="*/ 484803 w 606647"/>
                <a:gd name="connsiteY61" fmla="*/ 85857 h 505742"/>
                <a:gd name="connsiteX62" fmla="*/ 560620 w 606647"/>
                <a:gd name="connsiteY62" fmla="*/ 26533 h 505742"/>
                <a:gd name="connsiteX63" fmla="*/ 571576 w 606647"/>
                <a:gd name="connsiteY63" fmla="*/ 36264 h 505742"/>
                <a:gd name="connsiteX64" fmla="*/ 484851 w 606647"/>
                <a:gd name="connsiteY64" fmla="*/ 71483 h 505742"/>
                <a:gd name="connsiteX65" fmla="*/ 485036 w 606647"/>
                <a:gd name="connsiteY65" fmla="*/ 57117 h 505742"/>
                <a:gd name="connsiteX66" fmla="*/ 531999 w 606647"/>
                <a:gd name="connsiteY66" fmla="*/ 9526 h 505742"/>
                <a:gd name="connsiteX67" fmla="*/ 547513 w 606647"/>
                <a:gd name="connsiteY67" fmla="*/ 17406 h 505742"/>
                <a:gd name="connsiteX68" fmla="*/ 484992 w 606647"/>
                <a:gd name="connsiteY68" fmla="*/ 42903 h 505742"/>
                <a:gd name="connsiteX69" fmla="*/ 485085 w 606647"/>
                <a:gd name="connsiteY69" fmla="*/ 28532 h 505742"/>
                <a:gd name="connsiteX70" fmla="*/ 465815 w 606647"/>
                <a:gd name="connsiteY70" fmla="*/ 8538 h 505742"/>
                <a:gd name="connsiteX71" fmla="*/ 465815 w 606647"/>
                <a:gd name="connsiteY71" fmla="*/ 130510 h 505742"/>
                <a:gd name="connsiteX72" fmla="*/ 552241 w 606647"/>
                <a:gd name="connsiteY72" fmla="*/ 216799 h 505742"/>
                <a:gd name="connsiteX73" fmla="*/ 465815 w 606647"/>
                <a:gd name="connsiteY73" fmla="*/ 252482 h 505742"/>
                <a:gd name="connsiteX74" fmla="*/ 403526 w 606647"/>
                <a:gd name="connsiteY74" fmla="*/ 235428 h 505742"/>
                <a:gd name="connsiteX75" fmla="*/ 351912 w 606647"/>
                <a:gd name="connsiteY75" fmla="*/ 249424 h 505742"/>
                <a:gd name="connsiteX76" fmla="*/ 350612 w 606647"/>
                <a:gd name="connsiteY76" fmla="*/ 240526 h 505742"/>
                <a:gd name="connsiteX77" fmla="*/ 375491 w 606647"/>
                <a:gd name="connsiteY77" fmla="*/ 212628 h 505742"/>
                <a:gd name="connsiteX78" fmla="*/ 343650 w 606647"/>
                <a:gd name="connsiteY78" fmla="*/ 130510 h 505742"/>
                <a:gd name="connsiteX79" fmla="*/ 465815 w 606647"/>
                <a:gd name="connsiteY79" fmla="*/ 8538 h 505742"/>
                <a:gd name="connsiteX80" fmla="*/ 485204 w 606647"/>
                <a:gd name="connsiteY80" fmla="*/ 0 h 505742"/>
                <a:gd name="connsiteX81" fmla="*/ 512513 w 606647"/>
                <a:gd name="connsiteY81" fmla="*/ 3147 h 505742"/>
                <a:gd name="connsiteX82" fmla="*/ 485204 w 606647"/>
                <a:gd name="connsiteY82" fmla="*/ 14254 h 505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606647" h="505742">
                  <a:moveTo>
                    <a:pt x="122377" y="356214"/>
                  </a:moveTo>
                  <a:lnTo>
                    <a:pt x="101023" y="418139"/>
                  </a:lnTo>
                  <a:lnTo>
                    <a:pt x="130361" y="415914"/>
                  </a:lnTo>
                  <a:lnTo>
                    <a:pt x="194600" y="494964"/>
                  </a:lnTo>
                  <a:lnTo>
                    <a:pt x="194714" y="495298"/>
                  </a:lnTo>
                  <a:lnTo>
                    <a:pt x="194761" y="495162"/>
                  </a:lnTo>
                  <a:lnTo>
                    <a:pt x="195072" y="495545"/>
                  </a:lnTo>
                  <a:lnTo>
                    <a:pt x="259783" y="415914"/>
                  </a:lnTo>
                  <a:lnTo>
                    <a:pt x="289121" y="418139"/>
                  </a:lnTo>
                  <a:lnTo>
                    <a:pt x="268139" y="356214"/>
                  </a:lnTo>
                  <a:cubicBezTo>
                    <a:pt x="271852" y="358346"/>
                    <a:pt x="275566" y="360386"/>
                    <a:pt x="279373" y="362240"/>
                  </a:cubicBezTo>
                  <a:lnTo>
                    <a:pt x="345941" y="395056"/>
                  </a:lnTo>
                  <a:cubicBezTo>
                    <a:pt x="363395" y="403585"/>
                    <a:pt x="375650" y="419900"/>
                    <a:pt x="379178" y="438904"/>
                  </a:cubicBezTo>
                  <a:lnTo>
                    <a:pt x="389762" y="497492"/>
                  </a:lnTo>
                  <a:cubicBezTo>
                    <a:pt x="390505" y="501849"/>
                    <a:pt x="387348" y="505742"/>
                    <a:pt x="382892" y="505742"/>
                  </a:cubicBezTo>
                  <a:lnTo>
                    <a:pt x="197393" y="505742"/>
                  </a:lnTo>
                  <a:lnTo>
                    <a:pt x="192472" y="505742"/>
                  </a:lnTo>
                  <a:lnTo>
                    <a:pt x="7067" y="505742"/>
                  </a:lnTo>
                  <a:cubicBezTo>
                    <a:pt x="2703" y="505742"/>
                    <a:pt x="-639" y="501849"/>
                    <a:pt x="103" y="497492"/>
                  </a:cubicBezTo>
                  <a:lnTo>
                    <a:pt x="10780" y="438812"/>
                  </a:lnTo>
                  <a:cubicBezTo>
                    <a:pt x="14215" y="419715"/>
                    <a:pt x="26564" y="403399"/>
                    <a:pt x="43925" y="394871"/>
                  </a:cubicBezTo>
                  <a:lnTo>
                    <a:pt x="108914" y="362889"/>
                  </a:lnTo>
                  <a:close/>
                  <a:moveTo>
                    <a:pt x="587524" y="186787"/>
                  </a:moveTo>
                  <a:cubicBezTo>
                    <a:pt x="582508" y="194578"/>
                    <a:pt x="576842" y="201627"/>
                    <a:pt x="570433" y="208027"/>
                  </a:cubicBezTo>
                  <a:lnTo>
                    <a:pt x="560215" y="197825"/>
                  </a:lnTo>
                  <a:close/>
                  <a:moveTo>
                    <a:pt x="602554" y="152210"/>
                  </a:moveTo>
                  <a:cubicBezTo>
                    <a:pt x="601069" y="157871"/>
                    <a:pt x="599212" y="163439"/>
                    <a:pt x="596985" y="168729"/>
                  </a:cubicBezTo>
                  <a:lnTo>
                    <a:pt x="550200" y="187846"/>
                  </a:lnTo>
                  <a:lnTo>
                    <a:pt x="540174" y="177545"/>
                  </a:lnTo>
                  <a:close/>
                  <a:moveTo>
                    <a:pt x="606554" y="122008"/>
                  </a:moveTo>
                  <a:cubicBezTo>
                    <a:pt x="606554" y="122194"/>
                    <a:pt x="606554" y="122194"/>
                    <a:pt x="606647" y="122194"/>
                  </a:cubicBezTo>
                  <a:cubicBezTo>
                    <a:pt x="606647" y="127106"/>
                    <a:pt x="606276" y="131926"/>
                    <a:pt x="605718" y="136653"/>
                  </a:cubicBezTo>
                  <a:lnTo>
                    <a:pt x="530117" y="167240"/>
                  </a:lnTo>
                  <a:lnTo>
                    <a:pt x="519993" y="157137"/>
                  </a:lnTo>
                  <a:close/>
                  <a:moveTo>
                    <a:pt x="603573" y="94769"/>
                  </a:moveTo>
                  <a:cubicBezTo>
                    <a:pt x="604594" y="99033"/>
                    <a:pt x="605337" y="103484"/>
                    <a:pt x="605801" y="108119"/>
                  </a:cubicBezTo>
                  <a:lnTo>
                    <a:pt x="509907" y="147058"/>
                  </a:lnTo>
                  <a:lnTo>
                    <a:pt x="499882" y="136860"/>
                  </a:lnTo>
                  <a:close/>
                  <a:moveTo>
                    <a:pt x="594951" y="69719"/>
                  </a:moveTo>
                  <a:cubicBezTo>
                    <a:pt x="596808" y="73705"/>
                    <a:pt x="598387" y="77785"/>
                    <a:pt x="599873" y="81957"/>
                  </a:cubicBezTo>
                  <a:lnTo>
                    <a:pt x="489632" y="126736"/>
                  </a:lnTo>
                  <a:lnTo>
                    <a:pt x="484710" y="121637"/>
                  </a:lnTo>
                  <a:lnTo>
                    <a:pt x="484710" y="114498"/>
                  </a:lnTo>
                  <a:close/>
                  <a:moveTo>
                    <a:pt x="187673" y="51167"/>
                  </a:moveTo>
                  <a:cubicBezTo>
                    <a:pt x="217301" y="51662"/>
                    <a:pt x="232134" y="69546"/>
                    <a:pt x="232134" y="69546"/>
                  </a:cubicBezTo>
                  <a:cubicBezTo>
                    <a:pt x="293139" y="63985"/>
                    <a:pt x="309852" y="130448"/>
                    <a:pt x="302424" y="206088"/>
                  </a:cubicBezTo>
                  <a:cubicBezTo>
                    <a:pt x="294996" y="281820"/>
                    <a:pt x="336594" y="293592"/>
                    <a:pt x="336594" y="293592"/>
                  </a:cubicBezTo>
                  <a:cubicBezTo>
                    <a:pt x="307995" y="322792"/>
                    <a:pt x="247733" y="320938"/>
                    <a:pt x="247733" y="320938"/>
                  </a:cubicBezTo>
                  <a:lnTo>
                    <a:pt x="247733" y="339940"/>
                  </a:lnTo>
                  <a:lnTo>
                    <a:pt x="247548" y="341331"/>
                  </a:lnTo>
                  <a:lnTo>
                    <a:pt x="194761" y="495162"/>
                  </a:lnTo>
                  <a:lnTo>
                    <a:pt x="194600" y="494964"/>
                  </a:lnTo>
                  <a:lnTo>
                    <a:pt x="141881" y="340960"/>
                  </a:lnTo>
                  <a:lnTo>
                    <a:pt x="141881" y="321401"/>
                  </a:lnTo>
                  <a:cubicBezTo>
                    <a:pt x="72241" y="322050"/>
                    <a:pt x="51721" y="292202"/>
                    <a:pt x="51721" y="292202"/>
                  </a:cubicBezTo>
                  <a:cubicBezTo>
                    <a:pt x="51721" y="292202"/>
                    <a:pt x="91555" y="291646"/>
                    <a:pt x="89141" y="186807"/>
                  </a:cubicBezTo>
                  <a:cubicBezTo>
                    <a:pt x="86633" y="81968"/>
                    <a:pt x="135010" y="64541"/>
                    <a:pt x="153116" y="57774"/>
                  </a:cubicBezTo>
                  <a:cubicBezTo>
                    <a:pt x="166278" y="52769"/>
                    <a:pt x="177798" y="51002"/>
                    <a:pt x="187673" y="51167"/>
                  </a:cubicBezTo>
                  <a:close/>
                  <a:moveTo>
                    <a:pt x="580826" y="46926"/>
                  </a:moveTo>
                  <a:cubicBezTo>
                    <a:pt x="583519" y="50448"/>
                    <a:pt x="586120" y="54156"/>
                    <a:pt x="588441" y="58049"/>
                  </a:cubicBezTo>
                  <a:lnTo>
                    <a:pt x="484710" y="100132"/>
                  </a:lnTo>
                  <a:lnTo>
                    <a:pt x="484803" y="85857"/>
                  </a:lnTo>
                  <a:close/>
                  <a:moveTo>
                    <a:pt x="560620" y="26533"/>
                  </a:moveTo>
                  <a:cubicBezTo>
                    <a:pt x="564519" y="29591"/>
                    <a:pt x="568048" y="32835"/>
                    <a:pt x="571576" y="36264"/>
                  </a:cubicBezTo>
                  <a:lnTo>
                    <a:pt x="484851" y="71483"/>
                  </a:lnTo>
                  <a:lnTo>
                    <a:pt x="485036" y="57117"/>
                  </a:lnTo>
                  <a:close/>
                  <a:moveTo>
                    <a:pt x="531999" y="9526"/>
                  </a:moveTo>
                  <a:cubicBezTo>
                    <a:pt x="537480" y="11751"/>
                    <a:pt x="542683" y="14440"/>
                    <a:pt x="547513" y="17406"/>
                  </a:cubicBezTo>
                  <a:lnTo>
                    <a:pt x="484992" y="42903"/>
                  </a:lnTo>
                  <a:lnTo>
                    <a:pt x="485085" y="28532"/>
                  </a:lnTo>
                  <a:close/>
                  <a:moveTo>
                    <a:pt x="465815" y="8538"/>
                  </a:moveTo>
                  <a:lnTo>
                    <a:pt x="465815" y="130510"/>
                  </a:lnTo>
                  <a:lnTo>
                    <a:pt x="552241" y="216799"/>
                  </a:lnTo>
                  <a:cubicBezTo>
                    <a:pt x="530055" y="238950"/>
                    <a:pt x="499606" y="252482"/>
                    <a:pt x="465815" y="252482"/>
                  </a:cubicBezTo>
                  <a:cubicBezTo>
                    <a:pt x="443072" y="252482"/>
                    <a:pt x="421721" y="246180"/>
                    <a:pt x="403526" y="235428"/>
                  </a:cubicBezTo>
                  <a:cubicBezTo>
                    <a:pt x="385238" y="249146"/>
                    <a:pt x="365651" y="251555"/>
                    <a:pt x="351912" y="249424"/>
                  </a:cubicBezTo>
                  <a:cubicBezTo>
                    <a:pt x="347363" y="248682"/>
                    <a:pt x="346342" y="242472"/>
                    <a:pt x="350612" y="240526"/>
                  </a:cubicBezTo>
                  <a:cubicBezTo>
                    <a:pt x="362959" y="234502"/>
                    <a:pt x="370849" y="222453"/>
                    <a:pt x="375491" y="212628"/>
                  </a:cubicBezTo>
                  <a:cubicBezTo>
                    <a:pt x="355625" y="190940"/>
                    <a:pt x="343650" y="162208"/>
                    <a:pt x="343650" y="130510"/>
                  </a:cubicBezTo>
                  <a:cubicBezTo>
                    <a:pt x="343650" y="63221"/>
                    <a:pt x="398327" y="8538"/>
                    <a:pt x="465815" y="8538"/>
                  </a:cubicBezTo>
                  <a:close/>
                  <a:moveTo>
                    <a:pt x="485204" y="0"/>
                  </a:moveTo>
                  <a:cubicBezTo>
                    <a:pt x="494678" y="0"/>
                    <a:pt x="503781" y="1110"/>
                    <a:pt x="512513" y="3147"/>
                  </a:cubicBezTo>
                  <a:lnTo>
                    <a:pt x="485204" y="142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/>
          <p:cNvSpPr txBox="1"/>
          <p:nvPr/>
        </p:nvSpPr>
        <p:spPr>
          <a:xfrm>
            <a:off x="947759" y="221139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学习总结及评价</a:t>
            </a:r>
          </a:p>
        </p:txBody>
      </p:sp>
      <p:sp>
        <p:nvSpPr>
          <p:cNvPr id="13" name="TextBox 6"/>
          <p:cNvSpPr txBox="1"/>
          <p:nvPr/>
        </p:nvSpPr>
        <p:spPr>
          <a:xfrm>
            <a:off x="1229986" y="998015"/>
            <a:ext cx="7720012" cy="99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dirty="0" smtClean="0">
                <a:ea typeface="微软雅黑" panose="020B0503020204020204" pitchFamily="34" charset="-122"/>
              </a:rPr>
              <a:t>1</a:t>
            </a:r>
            <a:r>
              <a:rPr lang="en-US" altLang="zh-CN" dirty="0">
                <a:ea typeface="微软雅黑" panose="020B0503020204020204" pitchFamily="34" charset="-122"/>
              </a:rPr>
              <a:t>.</a:t>
            </a:r>
            <a:r>
              <a:rPr lang="zh-CN" altLang="zh-CN" dirty="0">
                <a:ea typeface="微软雅黑" panose="020B0503020204020204" pitchFamily="34" charset="-122"/>
              </a:rPr>
              <a:t>三极管的基本知识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dirty="0">
                <a:ea typeface="微软雅黑" panose="020B0503020204020204" pitchFamily="34" charset="-122"/>
              </a:rPr>
              <a:t>2.</a:t>
            </a:r>
            <a:r>
              <a:rPr lang="zh-CN" altLang="zh-CN" dirty="0">
                <a:ea typeface="微软雅黑" panose="020B0503020204020204" pitchFamily="34" charset="-122"/>
              </a:rPr>
              <a:t>掌握</a:t>
            </a:r>
            <a:r>
              <a:rPr lang="zh-CN" altLang="en-US" dirty="0">
                <a:solidFill>
                  <a:schemeClr val="tx1"/>
                </a:solidFill>
                <a:ea typeface="微软雅黑" panose="020B0503020204020204" pitchFamily="34" charset="-122"/>
                <a:sym typeface="+mn-ea"/>
              </a:rPr>
              <a:t>三极管电流放大特性</a:t>
            </a:r>
          </a:p>
        </p:txBody>
      </p:sp>
      <p:graphicFrame>
        <p:nvGraphicFramePr>
          <p:cNvPr id="14" name="表格 1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229986" y="2387688"/>
          <a:ext cx="9550751" cy="3541722"/>
        </p:xfrm>
        <a:graphic>
          <a:graphicData uri="http://schemas.openxmlformats.org/drawingml/2006/table">
            <a:tbl>
              <a:tblPr firstRow="1" firstCol="1" bandRow="1">
                <a:tableStyleId>{ED083AE6-46FA-4A59-8FB0-9F97EB10719F}</a:tableStyleId>
              </a:tblPr>
              <a:tblGrid>
                <a:gridCol w="999883"/>
                <a:gridCol w="1610537"/>
                <a:gridCol w="3283115"/>
                <a:gridCol w="1219072"/>
                <a:gridCol w="1219072"/>
                <a:gridCol w="1219072"/>
              </a:tblGrid>
              <a:tr h="808355">
                <a:tc gridSpan="2">
                  <a:txBody>
                    <a:bodyPr/>
                    <a:lstStyle/>
                    <a:p>
                      <a:pPr indent="12573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评价主体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679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评分标准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分值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学生评价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教师评价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</a:tr>
              <a:tr h="1140646">
                <a:tc rowSpan="2">
                  <a:txBody>
                    <a:bodyPr/>
                    <a:lstStyle/>
                    <a:p>
                      <a:pPr marL="0" indent="12700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1400" b="1" kern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任务六：三极管的基本知识。</a:t>
                      </a:r>
                      <a:endParaRPr lang="zh-CN" sz="1400" b="1" kern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操作评价</a:t>
                      </a:r>
                      <a:endParaRPr lang="zh-CN" sz="1400" b="1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5730">
                        <a:lnSpc>
                          <a:spcPts val="2000"/>
                        </a:lnSpc>
                      </a:pPr>
                      <a:r>
                        <a:rPr lang="en-US" altLang="zh-CN" sz="1200" b="1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</a:t>
                      </a:r>
                      <a:r>
                        <a:rPr lang="zh-CN" altLang="zh-CN" sz="1200" b="1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了解三极管的结构。</a:t>
                      </a:r>
                    </a:p>
                    <a:p>
                      <a:pPr indent="125730">
                        <a:lnSpc>
                          <a:spcPts val="2000"/>
                        </a:lnSpc>
                      </a:pPr>
                      <a:r>
                        <a:rPr lang="en-US" altLang="zh-CN" sz="1200" b="1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</a:t>
                      </a:r>
                      <a:r>
                        <a:rPr lang="zh-CN" altLang="zh-CN" sz="1200" b="1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掌握三极管工作原理。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 smtClean="0">
                          <a:effectLst/>
                        </a:rPr>
                        <a:t>40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102159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成果评价</a:t>
                      </a:r>
                      <a:endParaRPr lang="zh-CN" sz="1400" b="1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25730" algn="l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en-US" altLang="zh-CN" sz="1200" b="1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</a:t>
                      </a:r>
                      <a:r>
                        <a:rPr lang="zh-CN" altLang="zh-CN" sz="1200" b="1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能够分析三极管的放大特性。</a:t>
                      </a:r>
                    </a:p>
                    <a:p>
                      <a:pPr marL="0" indent="125730" algn="l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en-US" altLang="zh-CN" sz="1200" b="1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 </a:t>
                      </a:r>
                      <a:r>
                        <a:rPr lang="zh-CN" altLang="zh-CN" sz="1200" b="1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会使用三极管设计简单的电流放大电路。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 smtClean="0">
                          <a:effectLst/>
                        </a:rPr>
                        <a:t>60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571131">
                <a:tc gridSpan="3">
                  <a:txBody>
                    <a:bodyPr/>
                    <a:lstStyle/>
                    <a:p>
                      <a:pPr indent="2679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solidFill>
                            <a:srgbClr val="C00000"/>
                          </a:solidFill>
                          <a:effectLst/>
                        </a:rPr>
                        <a:t>合计（满分</a:t>
                      </a:r>
                      <a:r>
                        <a:rPr lang="en-US" sz="1400" kern="0" dirty="0">
                          <a:solidFill>
                            <a:srgbClr val="C00000"/>
                          </a:solidFill>
                          <a:effectLst/>
                        </a:rPr>
                        <a:t>100</a:t>
                      </a:r>
                      <a:r>
                        <a:rPr lang="zh-CN" sz="1400" kern="0" dirty="0">
                          <a:solidFill>
                            <a:srgbClr val="C00000"/>
                          </a:solidFill>
                          <a:effectLst/>
                        </a:rPr>
                        <a:t>分）</a:t>
                      </a:r>
                      <a:r>
                        <a:rPr lang="en-US" sz="1400" kern="0" dirty="0">
                          <a:solidFill>
                            <a:srgbClr val="C00000"/>
                          </a:solidFill>
                          <a:effectLst/>
                        </a:rPr>
                        <a:t> </a:t>
                      </a:r>
                      <a:endParaRPr lang="zh-CN" sz="1400" kern="1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636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100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  <a:endParaRPr lang="zh-CN" altLang="en-US" sz="5000" b="1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Group 24"/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13" name="椭圆 12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/>
            <p:cNvSpPr>
              <a:spLocks noChangeAspect="1"/>
            </p:cNvSpPr>
            <p:nvPr/>
          </p:nvSpPr>
          <p:spPr bwMode="auto">
            <a:xfrm>
              <a:off x="2195469" y="2937263"/>
              <a:ext cx="609685" cy="508274"/>
            </a:xfrm>
            <a:custGeom>
              <a:avLst/>
              <a:gdLst>
                <a:gd name="connsiteX0" fmla="*/ 122377 w 606647"/>
                <a:gd name="connsiteY0" fmla="*/ 356214 h 505742"/>
                <a:gd name="connsiteX1" fmla="*/ 101023 w 606647"/>
                <a:gd name="connsiteY1" fmla="*/ 418139 h 505742"/>
                <a:gd name="connsiteX2" fmla="*/ 130361 w 606647"/>
                <a:gd name="connsiteY2" fmla="*/ 415914 h 505742"/>
                <a:gd name="connsiteX3" fmla="*/ 194600 w 606647"/>
                <a:gd name="connsiteY3" fmla="*/ 494964 h 505742"/>
                <a:gd name="connsiteX4" fmla="*/ 194714 w 606647"/>
                <a:gd name="connsiteY4" fmla="*/ 495298 h 505742"/>
                <a:gd name="connsiteX5" fmla="*/ 194761 w 606647"/>
                <a:gd name="connsiteY5" fmla="*/ 495162 h 505742"/>
                <a:gd name="connsiteX6" fmla="*/ 195072 w 606647"/>
                <a:gd name="connsiteY6" fmla="*/ 495545 h 505742"/>
                <a:gd name="connsiteX7" fmla="*/ 259783 w 606647"/>
                <a:gd name="connsiteY7" fmla="*/ 415914 h 505742"/>
                <a:gd name="connsiteX8" fmla="*/ 289121 w 606647"/>
                <a:gd name="connsiteY8" fmla="*/ 418139 h 505742"/>
                <a:gd name="connsiteX9" fmla="*/ 268139 w 606647"/>
                <a:gd name="connsiteY9" fmla="*/ 356214 h 505742"/>
                <a:gd name="connsiteX10" fmla="*/ 279373 w 606647"/>
                <a:gd name="connsiteY10" fmla="*/ 362240 h 505742"/>
                <a:gd name="connsiteX11" fmla="*/ 345941 w 606647"/>
                <a:gd name="connsiteY11" fmla="*/ 395056 h 505742"/>
                <a:gd name="connsiteX12" fmla="*/ 379178 w 606647"/>
                <a:gd name="connsiteY12" fmla="*/ 438904 h 505742"/>
                <a:gd name="connsiteX13" fmla="*/ 389762 w 606647"/>
                <a:gd name="connsiteY13" fmla="*/ 497492 h 505742"/>
                <a:gd name="connsiteX14" fmla="*/ 382892 w 606647"/>
                <a:gd name="connsiteY14" fmla="*/ 505742 h 505742"/>
                <a:gd name="connsiteX15" fmla="*/ 197393 w 606647"/>
                <a:gd name="connsiteY15" fmla="*/ 505742 h 505742"/>
                <a:gd name="connsiteX16" fmla="*/ 192472 w 606647"/>
                <a:gd name="connsiteY16" fmla="*/ 505742 h 505742"/>
                <a:gd name="connsiteX17" fmla="*/ 7067 w 606647"/>
                <a:gd name="connsiteY17" fmla="*/ 505742 h 505742"/>
                <a:gd name="connsiteX18" fmla="*/ 103 w 606647"/>
                <a:gd name="connsiteY18" fmla="*/ 497492 h 505742"/>
                <a:gd name="connsiteX19" fmla="*/ 10780 w 606647"/>
                <a:gd name="connsiteY19" fmla="*/ 438812 h 505742"/>
                <a:gd name="connsiteX20" fmla="*/ 43925 w 606647"/>
                <a:gd name="connsiteY20" fmla="*/ 394871 h 505742"/>
                <a:gd name="connsiteX21" fmla="*/ 108914 w 606647"/>
                <a:gd name="connsiteY21" fmla="*/ 362889 h 505742"/>
                <a:gd name="connsiteX22" fmla="*/ 587524 w 606647"/>
                <a:gd name="connsiteY22" fmla="*/ 186787 h 505742"/>
                <a:gd name="connsiteX23" fmla="*/ 570433 w 606647"/>
                <a:gd name="connsiteY23" fmla="*/ 208027 h 505742"/>
                <a:gd name="connsiteX24" fmla="*/ 560215 w 606647"/>
                <a:gd name="connsiteY24" fmla="*/ 197825 h 505742"/>
                <a:gd name="connsiteX25" fmla="*/ 602554 w 606647"/>
                <a:gd name="connsiteY25" fmla="*/ 152210 h 505742"/>
                <a:gd name="connsiteX26" fmla="*/ 596985 w 606647"/>
                <a:gd name="connsiteY26" fmla="*/ 168729 h 505742"/>
                <a:gd name="connsiteX27" fmla="*/ 550200 w 606647"/>
                <a:gd name="connsiteY27" fmla="*/ 187846 h 505742"/>
                <a:gd name="connsiteX28" fmla="*/ 540174 w 606647"/>
                <a:gd name="connsiteY28" fmla="*/ 177545 h 505742"/>
                <a:gd name="connsiteX29" fmla="*/ 606554 w 606647"/>
                <a:gd name="connsiteY29" fmla="*/ 122008 h 505742"/>
                <a:gd name="connsiteX30" fmla="*/ 606647 w 606647"/>
                <a:gd name="connsiteY30" fmla="*/ 122194 h 505742"/>
                <a:gd name="connsiteX31" fmla="*/ 605718 w 606647"/>
                <a:gd name="connsiteY31" fmla="*/ 136653 h 505742"/>
                <a:gd name="connsiteX32" fmla="*/ 530117 w 606647"/>
                <a:gd name="connsiteY32" fmla="*/ 167240 h 505742"/>
                <a:gd name="connsiteX33" fmla="*/ 519993 w 606647"/>
                <a:gd name="connsiteY33" fmla="*/ 157137 h 505742"/>
                <a:gd name="connsiteX34" fmla="*/ 603573 w 606647"/>
                <a:gd name="connsiteY34" fmla="*/ 94769 h 505742"/>
                <a:gd name="connsiteX35" fmla="*/ 605801 w 606647"/>
                <a:gd name="connsiteY35" fmla="*/ 108119 h 505742"/>
                <a:gd name="connsiteX36" fmla="*/ 509907 w 606647"/>
                <a:gd name="connsiteY36" fmla="*/ 147058 h 505742"/>
                <a:gd name="connsiteX37" fmla="*/ 499882 w 606647"/>
                <a:gd name="connsiteY37" fmla="*/ 136860 h 505742"/>
                <a:gd name="connsiteX38" fmla="*/ 594951 w 606647"/>
                <a:gd name="connsiteY38" fmla="*/ 69719 h 505742"/>
                <a:gd name="connsiteX39" fmla="*/ 599873 w 606647"/>
                <a:gd name="connsiteY39" fmla="*/ 81957 h 505742"/>
                <a:gd name="connsiteX40" fmla="*/ 489632 w 606647"/>
                <a:gd name="connsiteY40" fmla="*/ 126736 h 505742"/>
                <a:gd name="connsiteX41" fmla="*/ 484710 w 606647"/>
                <a:gd name="connsiteY41" fmla="*/ 121637 h 505742"/>
                <a:gd name="connsiteX42" fmla="*/ 484710 w 606647"/>
                <a:gd name="connsiteY42" fmla="*/ 114498 h 505742"/>
                <a:gd name="connsiteX43" fmla="*/ 187673 w 606647"/>
                <a:gd name="connsiteY43" fmla="*/ 51167 h 505742"/>
                <a:gd name="connsiteX44" fmla="*/ 232134 w 606647"/>
                <a:gd name="connsiteY44" fmla="*/ 69546 h 505742"/>
                <a:gd name="connsiteX45" fmla="*/ 302424 w 606647"/>
                <a:gd name="connsiteY45" fmla="*/ 206088 h 505742"/>
                <a:gd name="connsiteX46" fmla="*/ 336594 w 606647"/>
                <a:gd name="connsiteY46" fmla="*/ 293592 h 505742"/>
                <a:gd name="connsiteX47" fmla="*/ 247733 w 606647"/>
                <a:gd name="connsiteY47" fmla="*/ 320938 h 505742"/>
                <a:gd name="connsiteX48" fmla="*/ 247733 w 606647"/>
                <a:gd name="connsiteY48" fmla="*/ 339940 h 505742"/>
                <a:gd name="connsiteX49" fmla="*/ 247548 w 606647"/>
                <a:gd name="connsiteY49" fmla="*/ 341331 h 505742"/>
                <a:gd name="connsiteX50" fmla="*/ 194761 w 606647"/>
                <a:gd name="connsiteY50" fmla="*/ 495162 h 505742"/>
                <a:gd name="connsiteX51" fmla="*/ 194600 w 606647"/>
                <a:gd name="connsiteY51" fmla="*/ 494964 h 505742"/>
                <a:gd name="connsiteX52" fmla="*/ 141881 w 606647"/>
                <a:gd name="connsiteY52" fmla="*/ 340960 h 505742"/>
                <a:gd name="connsiteX53" fmla="*/ 141881 w 606647"/>
                <a:gd name="connsiteY53" fmla="*/ 321401 h 505742"/>
                <a:gd name="connsiteX54" fmla="*/ 51721 w 606647"/>
                <a:gd name="connsiteY54" fmla="*/ 292202 h 505742"/>
                <a:gd name="connsiteX55" fmla="*/ 89141 w 606647"/>
                <a:gd name="connsiteY55" fmla="*/ 186807 h 505742"/>
                <a:gd name="connsiteX56" fmla="*/ 153116 w 606647"/>
                <a:gd name="connsiteY56" fmla="*/ 57774 h 505742"/>
                <a:gd name="connsiteX57" fmla="*/ 187673 w 606647"/>
                <a:gd name="connsiteY57" fmla="*/ 51167 h 505742"/>
                <a:gd name="connsiteX58" fmla="*/ 580826 w 606647"/>
                <a:gd name="connsiteY58" fmla="*/ 46926 h 505742"/>
                <a:gd name="connsiteX59" fmla="*/ 588441 w 606647"/>
                <a:gd name="connsiteY59" fmla="*/ 58049 h 505742"/>
                <a:gd name="connsiteX60" fmla="*/ 484710 w 606647"/>
                <a:gd name="connsiteY60" fmla="*/ 100132 h 505742"/>
                <a:gd name="connsiteX61" fmla="*/ 484803 w 606647"/>
                <a:gd name="connsiteY61" fmla="*/ 85857 h 505742"/>
                <a:gd name="connsiteX62" fmla="*/ 560620 w 606647"/>
                <a:gd name="connsiteY62" fmla="*/ 26533 h 505742"/>
                <a:gd name="connsiteX63" fmla="*/ 571576 w 606647"/>
                <a:gd name="connsiteY63" fmla="*/ 36264 h 505742"/>
                <a:gd name="connsiteX64" fmla="*/ 484851 w 606647"/>
                <a:gd name="connsiteY64" fmla="*/ 71483 h 505742"/>
                <a:gd name="connsiteX65" fmla="*/ 485036 w 606647"/>
                <a:gd name="connsiteY65" fmla="*/ 57117 h 505742"/>
                <a:gd name="connsiteX66" fmla="*/ 531999 w 606647"/>
                <a:gd name="connsiteY66" fmla="*/ 9526 h 505742"/>
                <a:gd name="connsiteX67" fmla="*/ 547513 w 606647"/>
                <a:gd name="connsiteY67" fmla="*/ 17406 h 505742"/>
                <a:gd name="connsiteX68" fmla="*/ 484992 w 606647"/>
                <a:gd name="connsiteY68" fmla="*/ 42903 h 505742"/>
                <a:gd name="connsiteX69" fmla="*/ 485085 w 606647"/>
                <a:gd name="connsiteY69" fmla="*/ 28532 h 505742"/>
                <a:gd name="connsiteX70" fmla="*/ 465815 w 606647"/>
                <a:gd name="connsiteY70" fmla="*/ 8538 h 505742"/>
                <a:gd name="connsiteX71" fmla="*/ 465815 w 606647"/>
                <a:gd name="connsiteY71" fmla="*/ 130510 h 505742"/>
                <a:gd name="connsiteX72" fmla="*/ 552241 w 606647"/>
                <a:gd name="connsiteY72" fmla="*/ 216799 h 505742"/>
                <a:gd name="connsiteX73" fmla="*/ 465815 w 606647"/>
                <a:gd name="connsiteY73" fmla="*/ 252482 h 505742"/>
                <a:gd name="connsiteX74" fmla="*/ 403526 w 606647"/>
                <a:gd name="connsiteY74" fmla="*/ 235428 h 505742"/>
                <a:gd name="connsiteX75" fmla="*/ 351912 w 606647"/>
                <a:gd name="connsiteY75" fmla="*/ 249424 h 505742"/>
                <a:gd name="connsiteX76" fmla="*/ 350612 w 606647"/>
                <a:gd name="connsiteY76" fmla="*/ 240526 h 505742"/>
                <a:gd name="connsiteX77" fmla="*/ 375491 w 606647"/>
                <a:gd name="connsiteY77" fmla="*/ 212628 h 505742"/>
                <a:gd name="connsiteX78" fmla="*/ 343650 w 606647"/>
                <a:gd name="connsiteY78" fmla="*/ 130510 h 505742"/>
                <a:gd name="connsiteX79" fmla="*/ 465815 w 606647"/>
                <a:gd name="connsiteY79" fmla="*/ 8538 h 505742"/>
                <a:gd name="connsiteX80" fmla="*/ 485204 w 606647"/>
                <a:gd name="connsiteY80" fmla="*/ 0 h 505742"/>
                <a:gd name="connsiteX81" fmla="*/ 512513 w 606647"/>
                <a:gd name="connsiteY81" fmla="*/ 3147 h 505742"/>
                <a:gd name="connsiteX82" fmla="*/ 485204 w 606647"/>
                <a:gd name="connsiteY82" fmla="*/ 14254 h 505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606647" h="505742">
                  <a:moveTo>
                    <a:pt x="122377" y="356214"/>
                  </a:moveTo>
                  <a:lnTo>
                    <a:pt x="101023" y="418139"/>
                  </a:lnTo>
                  <a:lnTo>
                    <a:pt x="130361" y="415914"/>
                  </a:lnTo>
                  <a:lnTo>
                    <a:pt x="194600" y="494964"/>
                  </a:lnTo>
                  <a:lnTo>
                    <a:pt x="194714" y="495298"/>
                  </a:lnTo>
                  <a:lnTo>
                    <a:pt x="194761" y="495162"/>
                  </a:lnTo>
                  <a:lnTo>
                    <a:pt x="195072" y="495545"/>
                  </a:lnTo>
                  <a:lnTo>
                    <a:pt x="259783" y="415914"/>
                  </a:lnTo>
                  <a:lnTo>
                    <a:pt x="289121" y="418139"/>
                  </a:lnTo>
                  <a:lnTo>
                    <a:pt x="268139" y="356214"/>
                  </a:lnTo>
                  <a:cubicBezTo>
                    <a:pt x="271852" y="358346"/>
                    <a:pt x="275566" y="360386"/>
                    <a:pt x="279373" y="362240"/>
                  </a:cubicBezTo>
                  <a:lnTo>
                    <a:pt x="345941" y="395056"/>
                  </a:lnTo>
                  <a:cubicBezTo>
                    <a:pt x="363395" y="403585"/>
                    <a:pt x="375650" y="419900"/>
                    <a:pt x="379178" y="438904"/>
                  </a:cubicBezTo>
                  <a:lnTo>
                    <a:pt x="389762" y="497492"/>
                  </a:lnTo>
                  <a:cubicBezTo>
                    <a:pt x="390505" y="501849"/>
                    <a:pt x="387348" y="505742"/>
                    <a:pt x="382892" y="505742"/>
                  </a:cubicBezTo>
                  <a:lnTo>
                    <a:pt x="197393" y="505742"/>
                  </a:lnTo>
                  <a:lnTo>
                    <a:pt x="192472" y="505742"/>
                  </a:lnTo>
                  <a:lnTo>
                    <a:pt x="7067" y="505742"/>
                  </a:lnTo>
                  <a:cubicBezTo>
                    <a:pt x="2703" y="505742"/>
                    <a:pt x="-639" y="501849"/>
                    <a:pt x="103" y="497492"/>
                  </a:cubicBezTo>
                  <a:lnTo>
                    <a:pt x="10780" y="438812"/>
                  </a:lnTo>
                  <a:cubicBezTo>
                    <a:pt x="14215" y="419715"/>
                    <a:pt x="26564" y="403399"/>
                    <a:pt x="43925" y="394871"/>
                  </a:cubicBezTo>
                  <a:lnTo>
                    <a:pt x="108914" y="362889"/>
                  </a:lnTo>
                  <a:close/>
                  <a:moveTo>
                    <a:pt x="587524" y="186787"/>
                  </a:moveTo>
                  <a:cubicBezTo>
                    <a:pt x="582508" y="194578"/>
                    <a:pt x="576842" y="201627"/>
                    <a:pt x="570433" y="208027"/>
                  </a:cubicBezTo>
                  <a:lnTo>
                    <a:pt x="560215" y="197825"/>
                  </a:lnTo>
                  <a:close/>
                  <a:moveTo>
                    <a:pt x="602554" y="152210"/>
                  </a:moveTo>
                  <a:cubicBezTo>
                    <a:pt x="601069" y="157871"/>
                    <a:pt x="599212" y="163439"/>
                    <a:pt x="596985" y="168729"/>
                  </a:cubicBezTo>
                  <a:lnTo>
                    <a:pt x="550200" y="187846"/>
                  </a:lnTo>
                  <a:lnTo>
                    <a:pt x="540174" y="177545"/>
                  </a:lnTo>
                  <a:close/>
                  <a:moveTo>
                    <a:pt x="606554" y="122008"/>
                  </a:moveTo>
                  <a:cubicBezTo>
                    <a:pt x="606554" y="122194"/>
                    <a:pt x="606554" y="122194"/>
                    <a:pt x="606647" y="122194"/>
                  </a:cubicBezTo>
                  <a:cubicBezTo>
                    <a:pt x="606647" y="127106"/>
                    <a:pt x="606276" y="131926"/>
                    <a:pt x="605718" y="136653"/>
                  </a:cubicBezTo>
                  <a:lnTo>
                    <a:pt x="530117" y="167240"/>
                  </a:lnTo>
                  <a:lnTo>
                    <a:pt x="519993" y="157137"/>
                  </a:lnTo>
                  <a:close/>
                  <a:moveTo>
                    <a:pt x="603573" y="94769"/>
                  </a:moveTo>
                  <a:cubicBezTo>
                    <a:pt x="604594" y="99033"/>
                    <a:pt x="605337" y="103484"/>
                    <a:pt x="605801" y="108119"/>
                  </a:cubicBezTo>
                  <a:lnTo>
                    <a:pt x="509907" y="147058"/>
                  </a:lnTo>
                  <a:lnTo>
                    <a:pt x="499882" y="136860"/>
                  </a:lnTo>
                  <a:close/>
                  <a:moveTo>
                    <a:pt x="594951" y="69719"/>
                  </a:moveTo>
                  <a:cubicBezTo>
                    <a:pt x="596808" y="73705"/>
                    <a:pt x="598387" y="77785"/>
                    <a:pt x="599873" y="81957"/>
                  </a:cubicBezTo>
                  <a:lnTo>
                    <a:pt x="489632" y="126736"/>
                  </a:lnTo>
                  <a:lnTo>
                    <a:pt x="484710" y="121637"/>
                  </a:lnTo>
                  <a:lnTo>
                    <a:pt x="484710" y="114498"/>
                  </a:lnTo>
                  <a:close/>
                  <a:moveTo>
                    <a:pt x="187673" y="51167"/>
                  </a:moveTo>
                  <a:cubicBezTo>
                    <a:pt x="217301" y="51662"/>
                    <a:pt x="232134" y="69546"/>
                    <a:pt x="232134" y="69546"/>
                  </a:cubicBezTo>
                  <a:cubicBezTo>
                    <a:pt x="293139" y="63985"/>
                    <a:pt x="309852" y="130448"/>
                    <a:pt x="302424" y="206088"/>
                  </a:cubicBezTo>
                  <a:cubicBezTo>
                    <a:pt x="294996" y="281820"/>
                    <a:pt x="336594" y="293592"/>
                    <a:pt x="336594" y="293592"/>
                  </a:cubicBezTo>
                  <a:cubicBezTo>
                    <a:pt x="307995" y="322792"/>
                    <a:pt x="247733" y="320938"/>
                    <a:pt x="247733" y="320938"/>
                  </a:cubicBezTo>
                  <a:lnTo>
                    <a:pt x="247733" y="339940"/>
                  </a:lnTo>
                  <a:lnTo>
                    <a:pt x="247548" y="341331"/>
                  </a:lnTo>
                  <a:lnTo>
                    <a:pt x="194761" y="495162"/>
                  </a:lnTo>
                  <a:lnTo>
                    <a:pt x="194600" y="494964"/>
                  </a:lnTo>
                  <a:lnTo>
                    <a:pt x="141881" y="340960"/>
                  </a:lnTo>
                  <a:lnTo>
                    <a:pt x="141881" y="321401"/>
                  </a:lnTo>
                  <a:cubicBezTo>
                    <a:pt x="72241" y="322050"/>
                    <a:pt x="51721" y="292202"/>
                    <a:pt x="51721" y="292202"/>
                  </a:cubicBezTo>
                  <a:cubicBezTo>
                    <a:pt x="51721" y="292202"/>
                    <a:pt x="91555" y="291646"/>
                    <a:pt x="89141" y="186807"/>
                  </a:cubicBezTo>
                  <a:cubicBezTo>
                    <a:pt x="86633" y="81968"/>
                    <a:pt x="135010" y="64541"/>
                    <a:pt x="153116" y="57774"/>
                  </a:cubicBezTo>
                  <a:cubicBezTo>
                    <a:pt x="166278" y="52769"/>
                    <a:pt x="177798" y="51002"/>
                    <a:pt x="187673" y="51167"/>
                  </a:cubicBezTo>
                  <a:close/>
                  <a:moveTo>
                    <a:pt x="580826" y="46926"/>
                  </a:moveTo>
                  <a:cubicBezTo>
                    <a:pt x="583519" y="50448"/>
                    <a:pt x="586120" y="54156"/>
                    <a:pt x="588441" y="58049"/>
                  </a:cubicBezTo>
                  <a:lnTo>
                    <a:pt x="484710" y="100132"/>
                  </a:lnTo>
                  <a:lnTo>
                    <a:pt x="484803" y="85857"/>
                  </a:lnTo>
                  <a:close/>
                  <a:moveTo>
                    <a:pt x="560620" y="26533"/>
                  </a:moveTo>
                  <a:cubicBezTo>
                    <a:pt x="564519" y="29591"/>
                    <a:pt x="568048" y="32835"/>
                    <a:pt x="571576" y="36264"/>
                  </a:cubicBezTo>
                  <a:lnTo>
                    <a:pt x="484851" y="71483"/>
                  </a:lnTo>
                  <a:lnTo>
                    <a:pt x="485036" y="57117"/>
                  </a:lnTo>
                  <a:close/>
                  <a:moveTo>
                    <a:pt x="531999" y="9526"/>
                  </a:moveTo>
                  <a:cubicBezTo>
                    <a:pt x="537480" y="11751"/>
                    <a:pt x="542683" y="14440"/>
                    <a:pt x="547513" y="17406"/>
                  </a:cubicBezTo>
                  <a:lnTo>
                    <a:pt x="484992" y="42903"/>
                  </a:lnTo>
                  <a:lnTo>
                    <a:pt x="485085" y="28532"/>
                  </a:lnTo>
                  <a:close/>
                  <a:moveTo>
                    <a:pt x="465815" y="8538"/>
                  </a:moveTo>
                  <a:lnTo>
                    <a:pt x="465815" y="130510"/>
                  </a:lnTo>
                  <a:lnTo>
                    <a:pt x="552241" y="216799"/>
                  </a:lnTo>
                  <a:cubicBezTo>
                    <a:pt x="530055" y="238950"/>
                    <a:pt x="499606" y="252482"/>
                    <a:pt x="465815" y="252482"/>
                  </a:cubicBezTo>
                  <a:cubicBezTo>
                    <a:pt x="443072" y="252482"/>
                    <a:pt x="421721" y="246180"/>
                    <a:pt x="403526" y="235428"/>
                  </a:cubicBezTo>
                  <a:cubicBezTo>
                    <a:pt x="385238" y="249146"/>
                    <a:pt x="365651" y="251555"/>
                    <a:pt x="351912" y="249424"/>
                  </a:cubicBezTo>
                  <a:cubicBezTo>
                    <a:pt x="347363" y="248682"/>
                    <a:pt x="346342" y="242472"/>
                    <a:pt x="350612" y="240526"/>
                  </a:cubicBezTo>
                  <a:cubicBezTo>
                    <a:pt x="362959" y="234502"/>
                    <a:pt x="370849" y="222453"/>
                    <a:pt x="375491" y="212628"/>
                  </a:cubicBezTo>
                  <a:cubicBezTo>
                    <a:pt x="355625" y="190940"/>
                    <a:pt x="343650" y="162208"/>
                    <a:pt x="343650" y="130510"/>
                  </a:cubicBezTo>
                  <a:cubicBezTo>
                    <a:pt x="343650" y="63221"/>
                    <a:pt x="398327" y="8538"/>
                    <a:pt x="465815" y="8538"/>
                  </a:cubicBezTo>
                  <a:close/>
                  <a:moveTo>
                    <a:pt x="485204" y="0"/>
                  </a:moveTo>
                  <a:cubicBezTo>
                    <a:pt x="494678" y="0"/>
                    <a:pt x="503781" y="1110"/>
                    <a:pt x="512513" y="3147"/>
                  </a:cubicBezTo>
                  <a:lnTo>
                    <a:pt x="485204" y="142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7321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642259" y="5180507"/>
            <a:ext cx="3602783" cy="347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  <a:spcAft>
                <a:spcPts val="0"/>
              </a:spcAft>
            </a:pPr>
            <a:r>
              <a:rPr dirty="0" smtClean="0">
                <a:ea typeface="微软雅黑" panose="020B0503020204020204" pitchFamily="34" charset="-122"/>
              </a:rPr>
              <a:t>图 </a:t>
            </a:r>
            <a:r>
              <a:rPr dirty="0">
                <a:ea typeface="微软雅黑" panose="020B0503020204020204" pitchFamily="34" charset="-122"/>
              </a:rPr>
              <a:t>三极管放大电路</a:t>
            </a:r>
          </a:p>
        </p:txBody>
      </p:sp>
      <p:sp>
        <p:nvSpPr>
          <p:cNvPr id="14" name="TextBox 6"/>
          <p:cNvSpPr txBox="1"/>
          <p:nvPr/>
        </p:nvSpPr>
        <p:spPr>
          <a:xfrm>
            <a:off x="1066052" y="1079440"/>
            <a:ext cx="10128416" cy="968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endParaRPr altLang="zh-CN" sz="2000" dirty="0"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altLang="zh-CN" sz="2000" dirty="0">
                <a:ea typeface="微软雅黑" panose="020B0503020204020204" pitchFamily="34" charset="-122"/>
              </a:rPr>
              <a:t>    测量电路如图（其中VCC&gt;VBB），</a:t>
            </a:r>
            <a:r>
              <a:rPr altLang="zh-CN" sz="2000" dirty="0" err="1" smtClean="0">
                <a:ea typeface="微软雅黑" panose="020B0503020204020204" pitchFamily="34" charset="-122"/>
              </a:rPr>
              <a:t>如图所示</a:t>
            </a:r>
            <a:r>
              <a:rPr lang="zh-CN" altLang="en-US" sz="2000" dirty="0">
                <a:ea typeface="微软雅黑" panose="020B0503020204020204" pitchFamily="34" charset="-122"/>
              </a:rPr>
              <a:t>：</a:t>
            </a:r>
            <a:endParaRPr lang="zh-CN" altLang="zh-CN" sz="2000" dirty="0">
              <a:ea typeface="微软雅黑" panose="020B0503020204020204" pitchFamily="34" charset="-122"/>
            </a:endParaRPr>
          </a:p>
        </p:txBody>
      </p:sp>
      <p:pic>
        <p:nvPicPr>
          <p:cNvPr id="98" name="图片 98" descr="C:\Users\407_5\AppData\Roaming\Tencent\Users\532440458\QQ\WinTemp\RichOle\2K}3RZMLE0MYX$CM_]@JVD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45063" y="2171580"/>
            <a:ext cx="6359901" cy="2885162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文本框 18"/>
          <p:cNvSpPr txBox="1"/>
          <p:nvPr/>
        </p:nvSpPr>
        <p:spPr>
          <a:xfrm>
            <a:off x="1358265" y="955675"/>
            <a:ext cx="47758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三极管</a:t>
            </a:r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电流放大实验电路</a:t>
            </a:r>
          </a:p>
        </p:txBody>
      </p:sp>
      <p:sp>
        <p:nvSpPr>
          <p:cNvPr id="15" name="矩形: 对角圆角 2">
            <a:extLst>
              <a:ext uri="{FF2B5EF4-FFF2-40B4-BE49-F238E27FC236}">
                <a16:creationId xmlns="" xmlns:a16="http://schemas.microsoft.com/office/drawing/2014/main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16" name="矩形: 对角圆角 4">
            <a:extLst>
              <a:ext uri="{FF2B5EF4-FFF2-40B4-BE49-F238E27FC236}">
                <a16:creationId xmlns="" xmlns:a16="http://schemas.microsoft.com/office/drawing/2014/main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17" name="矩形: 对角圆角 5">
            <a:extLst>
              <a:ext uri="{FF2B5EF4-FFF2-40B4-BE49-F238E27FC236}">
                <a16:creationId xmlns="" xmlns:a16="http://schemas.microsoft.com/office/drawing/2014/main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18" name="矩形: 对角圆角 6">
            <a:extLst>
              <a:ext uri="{FF2B5EF4-FFF2-40B4-BE49-F238E27FC236}">
                <a16:creationId xmlns="" xmlns:a16="http://schemas.microsoft.com/office/drawing/2014/main" id="{D93EF659-CA10-488D-81D5-1BA47AC6891C}"/>
              </a:ext>
            </a:extLst>
          </p:cNvPr>
          <p:cNvSpPr/>
          <p:nvPr/>
        </p:nvSpPr>
        <p:spPr>
          <a:xfrm>
            <a:off x="10982039" y="147617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  <a:endParaRPr lang="zh-CN" altLang="en-US" sz="12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: 对角圆角 7">
            <a:extLst>
              <a:ext uri="{FF2B5EF4-FFF2-40B4-BE49-F238E27FC236}">
                <a16:creationId xmlns="" xmlns:a16="http://schemas.microsoft.com/office/drawing/2014/main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21" name="矩形: 对角圆角 8">
            <a:extLst>
              <a:ext uri="{FF2B5EF4-FFF2-40B4-BE49-F238E27FC236}">
                <a16:creationId xmlns="" xmlns:a16="http://schemas.microsoft.com/office/drawing/2014/main" id="{0E30B6CF-43F2-4614-A777-00A3CFCAA957}"/>
              </a:ext>
            </a:extLst>
          </p:cNvPr>
          <p:cNvSpPr/>
          <p:nvPr/>
        </p:nvSpPr>
        <p:spPr>
          <a:xfrm>
            <a:off x="9004964" y="168059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/>
          <p:cNvSpPr/>
          <p:nvPr/>
        </p:nvSpPr>
        <p:spPr>
          <a:xfrm>
            <a:off x="904875" y="2134652"/>
            <a:ext cx="10382250" cy="2552700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743075" y="2615139"/>
            <a:ext cx="1114425" cy="1114425"/>
            <a:chOff x="1924050" y="2615139"/>
            <a:chExt cx="1114425" cy="1114425"/>
          </a:xfrm>
        </p:grpSpPr>
        <p:sp>
          <p:nvSpPr>
            <p:cNvPr id="6" name="椭圆 5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iconfont-1187-868386"/>
            <p:cNvSpPr>
              <a:spLocks noChangeAspect="1"/>
            </p:cNvSpPr>
            <p:nvPr/>
          </p:nvSpPr>
          <p:spPr bwMode="auto">
            <a:xfrm>
              <a:off x="2195469" y="2931695"/>
              <a:ext cx="609685" cy="519412"/>
            </a:xfrm>
            <a:custGeom>
              <a:avLst/>
              <a:gdLst>
                <a:gd name="T0" fmla="*/ 12330 w 12804"/>
                <a:gd name="T1" fmla="*/ 2371 h 10907"/>
                <a:gd name="T2" fmla="*/ 11382 w 12804"/>
                <a:gd name="T3" fmla="*/ 2371 h 10907"/>
                <a:gd name="T4" fmla="*/ 11382 w 12804"/>
                <a:gd name="T5" fmla="*/ 3319 h 10907"/>
                <a:gd name="T6" fmla="*/ 10907 w 12804"/>
                <a:gd name="T7" fmla="*/ 3793 h 10907"/>
                <a:gd name="T8" fmla="*/ 10433 w 12804"/>
                <a:gd name="T9" fmla="*/ 3319 h 10907"/>
                <a:gd name="T10" fmla="*/ 10433 w 12804"/>
                <a:gd name="T11" fmla="*/ 2371 h 10907"/>
                <a:gd name="T12" fmla="*/ 9485 w 12804"/>
                <a:gd name="T13" fmla="*/ 2371 h 10907"/>
                <a:gd name="T14" fmla="*/ 9010 w 12804"/>
                <a:gd name="T15" fmla="*/ 1897 h 10907"/>
                <a:gd name="T16" fmla="*/ 9485 w 12804"/>
                <a:gd name="T17" fmla="*/ 1422 h 10907"/>
                <a:gd name="T18" fmla="*/ 10433 w 12804"/>
                <a:gd name="T19" fmla="*/ 1422 h 10907"/>
                <a:gd name="T20" fmla="*/ 10433 w 12804"/>
                <a:gd name="T21" fmla="*/ 474 h 10907"/>
                <a:gd name="T22" fmla="*/ 10907 w 12804"/>
                <a:gd name="T23" fmla="*/ 0 h 10907"/>
                <a:gd name="T24" fmla="*/ 11382 w 12804"/>
                <a:gd name="T25" fmla="*/ 474 h 10907"/>
                <a:gd name="T26" fmla="*/ 11382 w 12804"/>
                <a:gd name="T27" fmla="*/ 1422 h 10907"/>
                <a:gd name="T28" fmla="*/ 12330 w 12804"/>
                <a:gd name="T29" fmla="*/ 1422 h 10907"/>
                <a:gd name="T30" fmla="*/ 12804 w 12804"/>
                <a:gd name="T31" fmla="*/ 1897 h 10907"/>
                <a:gd name="T32" fmla="*/ 12330 w 12804"/>
                <a:gd name="T33" fmla="*/ 2371 h 10907"/>
                <a:gd name="T34" fmla="*/ 9485 w 12804"/>
                <a:gd name="T35" fmla="*/ 4031 h 10907"/>
                <a:gd name="T36" fmla="*/ 8773 w 12804"/>
                <a:gd name="T37" fmla="*/ 4742 h 10907"/>
                <a:gd name="T38" fmla="*/ 8062 w 12804"/>
                <a:gd name="T39" fmla="*/ 4031 h 10907"/>
                <a:gd name="T40" fmla="*/ 8773 w 12804"/>
                <a:gd name="T41" fmla="*/ 3319 h 10907"/>
                <a:gd name="T42" fmla="*/ 9485 w 12804"/>
                <a:gd name="T43" fmla="*/ 4031 h 10907"/>
                <a:gd name="T44" fmla="*/ 7588 w 12804"/>
                <a:gd name="T45" fmla="*/ 2371 h 10907"/>
                <a:gd name="T46" fmla="*/ 948 w 12804"/>
                <a:gd name="T47" fmla="*/ 2371 h 10907"/>
                <a:gd name="T48" fmla="*/ 948 w 12804"/>
                <a:gd name="T49" fmla="*/ 8980 h 10907"/>
                <a:gd name="T50" fmla="*/ 3764 w 12804"/>
                <a:gd name="T51" fmla="*/ 4327 h 10907"/>
                <a:gd name="T52" fmla="*/ 6868 w 12804"/>
                <a:gd name="T53" fmla="*/ 9010 h 10907"/>
                <a:gd name="T54" fmla="*/ 8454 w 12804"/>
                <a:gd name="T55" fmla="*/ 6639 h 10907"/>
                <a:gd name="T56" fmla="*/ 9959 w 12804"/>
                <a:gd name="T57" fmla="*/ 8980 h 10907"/>
                <a:gd name="T58" fmla="*/ 10433 w 12804"/>
                <a:gd name="T59" fmla="*/ 8980 h 10907"/>
                <a:gd name="T60" fmla="*/ 10433 w 12804"/>
                <a:gd name="T61" fmla="*/ 6165 h 10907"/>
                <a:gd name="T62" fmla="*/ 10907 w 12804"/>
                <a:gd name="T63" fmla="*/ 5690 h 10907"/>
                <a:gd name="T64" fmla="*/ 11382 w 12804"/>
                <a:gd name="T65" fmla="*/ 6165 h 10907"/>
                <a:gd name="T66" fmla="*/ 11382 w 12804"/>
                <a:gd name="T67" fmla="*/ 9959 h 10907"/>
                <a:gd name="T68" fmla="*/ 10433 w 12804"/>
                <a:gd name="T69" fmla="*/ 10907 h 10907"/>
                <a:gd name="T70" fmla="*/ 948 w 12804"/>
                <a:gd name="T71" fmla="*/ 10907 h 10907"/>
                <a:gd name="T72" fmla="*/ 0 w 12804"/>
                <a:gd name="T73" fmla="*/ 9959 h 10907"/>
                <a:gd name="T74" fmla="*/ 0 w 12804"/>
                <a:gd name="T75" fmla="*/ 2371 h 10907"/>
                <a:gd name="T76" fmla="*/ 948 w 12804"/>
                <a:gd name="T77" fmla="*/ 1422 h 10907"/>
                <a:gd name="T78" fmla="*/ 7588 w 12804"/>
                <a:gd name="T79" fmla="*/ 1422 h 10907"/>
                <a:gd name="T80" fmla="*/ 8062 w 12804"/>
                <a:gd name="T81" fmla="*/ 1897 h 10907"/>
                <a:gd name="T82" fmla="*/ 7588 w 12804"/>
                <a:gd name="T83" fmla="*/ 2371 h 10907"/>
                <a:gd name="T84" fmla="*/ 7588 w 12804"/>
                <a:gd name="T85" fmla="*/ 2371 h 10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04" h="10907">
                  <a:moveTo>
                    <a:pt x="12330" y="2371"/>
                  </a:moveTo>
                  <a:lnTo>
                    <a:pt x="11382" y="2371"/>
                  </a:lnTo>
                  <a:lnTo>
                    <a:pt x="11382" y="3319"/>
                  </a:lnTo>
                  <a:cubicBezTo>
                    <a:pt x="11382" y="3581"/>
                    <a:pt x="11169" y="3793"/>
                    <a:pt x="10907" y="3793"/>
                  </a:cubicBezTo>
                  <a:cubicBezTo>
                    <a:pt x="10646" y="3793"/>
                    <a:pt x="10433" y="3581"/>
                    <a:pt x="10433" y="3319"/>
                  </a:cubicBezTo>
                  <a:lnTo>
                    <a:pt x="10433" y="2371"/>
                  </a:lnTo>
                  <a:lnTo>
                    <a:pt x="9485" y="2371"/>
                  </a:lnTo>
                  <a:cubicBezTo>
                    <a:pt x="9223" y="2371"/>
                    <a:pt x="9010" y="2158"/>
                    <a:pt x="9010" y="1897"/>
                  </a:cubicBezTo>
                  <a:cubicBezTo>
                    <a:pt x="9010" y="1635"/>
                    <a:pt x="9223" y="1422"/>
                    <a:pt x="9485" y="1422"/>
                  </a:cubicBezTo>
                  <a:lnTo>
                    <a:pt x="10433" y="1422"/>
                  </a:lnTo>
                  <a:lnTo>
                    <a:pt x="10433" y="474"/>
                  </a:lnTo>
                  <a:cubicBezTo>
                    <a:pt x="10433" y="212"/>
                    <a:pt x="10646" y="0"/>
                    <a:pt x="10907" y="0"/>
                  </a:cubicBezTo>
                  <a:cubicBezTo>
                    <a:pt x="11169" y="0"/>
                    <a:pt x="11382" y="212"/>
                    <a:pt x="11382" y="474"/>
                  </a:cubicBezTo>
                  <a:lnTo>
                    <a:pt x="11382" y="1422"/>
                  </a:lnTo>
                  <a:lnTo>
                    <a:pt x="12330" y="1422"/>
                  </a:lnTo>
                  <a:cubicBezTo>
                    <a:pt x="12592" y="1422"/>
                    <a:pt x="12804" y="1635"/>
                    <a:pt x="12804" y="1897"/>
                  </a:cubicBezTo>
                  <a:cubicBezTo>
                    <a:pt x="12804" y="2158"/>
                    <a:pt x="12592" y="2371"/>
                    <a:pt x="12330" y="2371"/>
                  </a:cubicBezTo>
                  <a:close/>
                  <a:moveTo>
                    <a:pt x="9485" y="4031"/>
                  </a:moveTo>
                  <a:cubicBezTo>
                    <a:pt x="9485" y="4423"/>
                    <a:pt x="9166" y="4742"/>
                    <a:pt x="8773" y="4742"/>
                  </a:cubicBezTo>
                  <a:cubicBezTo>
                    <a:pt x="8381" y="4742"/>
                    <a:pt x="8062" y="4423"/>
                    <a:pt x="8062" y="4031"/>
                  </a:cubicBezTo>
                  <a:cubicBezTo>
                    <a:pt x="8062" y="3638"/>
                    <a:pt x="8381" y="3319"/>
                    <a:pt x="8773" y="3319"/>
                  </a:cubicBezTo>
                  <a:cubicBezTo>
                    <a:pt x="9166" y="3319"/>
                    <a:pt x="9485" y="3638"/>
                    <a:pt x="9485" y="4031"/>
                  </a:cubicBezTo>
                  <a:close/>
                  <a:moveTo>
                    <a:pt x="7588" y="2371"/>
                  </a:moveTo>
                  <a:lnTo>
                    <a:pt x="948" y="2371"/>
                  </a:lnTo>
                  <a:lnTo>
                    <a:pt x="948" y="8980"/>
                  </a:lnTo>
                  <a:cubicBezTo>
                    <a:pt x="949" y="8977"/>
                    <a:pt x="1987" y="4327"/>
                    <a:pt x="3764" y="4327"/>
                  </a:cubicBezTo>
                  <a:cubicBezTo>
                    <a:pt x="4935" y="4327"/>
                    <a:pt x="6126" y="7923"/>
                    <a:pt x="6868" y="9010"/>
                  </a:cubicBezTo>
                  <a:cubicBezTo>
                    <a:pt x="6868" y="9010"/>
                    <a:pt x="7450" y="6654"/>
                    <a:pt x="8454" y="6639"/>
                  </a:cubicBezTo>
                  <a:cubicBezTo>
                    <a:pt x="9447" y="6624"/>
                    <a:pt x="9959" y="8980"/>
                    <a:pt x="9959" y="8980"/>
                  </a:cubicBezTo>
                  <a:lnTo>
                    <a:pt x="10433" y="8980"/>
                  </a:lnTo>
                  <a:lnTo>
                    <a:pt x="10433" y="6165"/>
                  </a:lnTo>
                  <a:cubicBezTo>
                    <a:pt x="10433" y="5903"/>
                    <a:pt x="10646" y="5690"/>
                    <a:pt x="10907" y="5690"/>
                  </a:cubicBezTo>
                  <a:cubicBezTo>
                    <a:pt x="11169" y="5690"/>
                    <a:pt x="11382" y="5903"/>
                    <a:pt x="11382" y="6165"/>
                  </a:cubicBezTo>
                  <a:lnTo>
                    <a:pt x="11382" y="9959"/>
                  </a:lnTo>
                  <a:cubicBezTo>
                    <a:pt x="11382" y="10483"/>
                    <a:pt x="10957" y="10907"/>
                    <a:pt x="10433" y="10907"/>
                  </a:cubicBezTo>
                  <a:lnTo>
                    <a:pt x="948" y="10907"/>
                  </a:lnTo>
                  <a:cubicBezTo>
                    <a:pt x="424" y="10907"/>
                    <a:pt x="0" y="10483"/>
                    <a:pt x="0" y="9959"/>
                  </a:cubicBezTo>
                  <a:lnTo>
                    <a:pt x="0" y="2371"/>
                  </a:lnTo>
                  <a:cubicBezTo>
                    <a:pt x="0" y="1847"/>
                    <a:pt x="424" y="1422"/>
                    <a:pt x="948" y="1422"/>
                  </a:cubicBezTo>
                  <a:lnTo>
                    <a:pt x="7588" y="1422"/>
                  </a:lnTo>
                  <a:cubicBezTo>
                    <a:pt x="7850" y="1422"/>
                    <a:pt x="8062" y="1635"/>
                    <a:pt x="8062" y="1897"/>
                  </a:cubicBezTo>
                  <a:cubicBezTo>
                    <a:pt x="8062" y="2158"/>
                    <a:pt x="7850" y="2371"/>
                    <a:pt x="7588" y="2371"/>
                  </a:cubicBezTo>
                  <a:close/>
                  <a:moveTo>
                    <a:pt x="7588" y="2371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46" name="Group 15"/>
          <p:cNvGrpSpPr/>
          <p:nvPr/>
        </p:nvGrpSpPr>
        <p:grpSpPr>
          <a:xfrm>
            <a:off x="3276600" y="2615139"/>
            <a:ext cx="1114425" cy="1114425"/>
            <a:chOff x="1924050" y="2615139"/>
            <a:chExt cx="1114425" cy="1114425"/>
          </a:xfrm>
        </p:grpSpPr>
        <p:sp>
          <p:nvSpPr>
            <p:cNvPr id="47" name="椭圆 46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8" name="iconfont-1187-868386"/>
            <p:cNvSpPr>
              <a:spLocks noChangeAspect="1"/>
            </p:cNvSpPr>
            <p:nvPr/>
          </p:nvSpPr>
          <p:spPr bwMode="auto">
            <a:xfrm>
              <a:off x="2195469" y="2933108"/>
              <a:ext cx="609685" cy="516584"/>
            </a:xfrm>
            <a:custGeom>
              <a:avLst/>
              <a:gdLst>
                <a:gd name="connsiteX0" fmla="*/ 244050 w 587155"/>
                <a:gd name="connsiteY0" fmla="*/ 432975 h 497495"/>
                <a:gd name="connsiteX1" fmla="*/ 235436 w 587155"/>
                <a:gd name="connsiteY1" fmla="*/ 471687 h 497495"/>
                <a:gd name="connsiteX2" fmla="*/ 351719 w 587155"/>
                <a:gd name="connsiteY2" fmla="*/ 471687 h 497495"/>
                <a:gd name="connsiteX3" fmla="*/ 343105 w 587155"/>
                <a:gd name="connsiteY3" fmla="*/ 432975 h 497495"/>
                <a:gd name="connsiteX4" fmla="*/ 41632 w 587155"/>
                <a:gd name="connsiteY4" fmla="*/ 309670 h 497495"/>
                <a:gd name="connsiteX5" fmla="*/ 545523 w 587155"/>
                <a:gd name="connsiteY5" fmla="*/ 309670 h 497495"/>
                <a:gd name="connsiteX6" fmla="*/ 587155 w 587155"/>
                <a:gd name="connsiteY6" fmla="*/ 497495 h 497495"/>
                <a:gd name="connsiteX7" fmla="*/ 0 w 587155"/>
                <a:gd name="connsiteY7" fmla="*/ 497495 h 497495"/>
                <a:gd name="connsiteX8" fmla="*/ 109201 w 587155"/>
                <a:gd name="connsiteY8" fmla="*/ 225068 h 497495"/>
                <a:gd name="connsiteX9" fmla="*/ 480943 w 587155"/>
                <a:gd name="connsiteY9" fmla="*/ 225068 h 497495"/>
                <a:gd name="connsiteX10" fmla="*/ 480943 w 587155"/>
                <a:gd name="connsiteY10" fmla="*/ 242310 h 497495"/>
                <a:gd name="connsiteX11" fmla="*/ 109201 w 587155"/>
                <a:gd name="connsiteY11" fmla="*/ 242310 h 497495"/>
                <a:gd name="connsiteX12" fmla="*/ 109201 w 587155"/>
                <a:gd name="connsiteY12" fmla="*/ 185066 h 497495"/>
                <a:gd name="connsiteX13" fmla="*/ 480943 w 587155"/>
                <a:gd name="connsiteY13" fmla="*/ 185066 h 497495"/>
                <a:gd name="connsiteX14" fmla="*/ 480943 w 587155"/>
                <a:gd name="connsiteY14" fmla="*/ 202078 h 497495"/>
                <a:gd name="connsiteX15" fmla="*/ 109201 w 587155"/>
                <a:gd name="connsiteY15" fmla="*/ 202078 h 497495"/>
                <a:gd name="connsiteX16" fmla="*/ 228287 w 587155"/>
                <a:gd name="connsiteY16" fmla="*/ 147593 h 497495"/>
                <a:gd name="connsiteX17" fmla="*/ 480943 w 587155"/>
                <a:gd name="connsiteY17" fmla="*/ 147593 h 497495"/>
                <a:gd name="connsiteX18" fmla="*/ 480943 w 587155"/>
                <a:gd name="connsiteY18" fmla="*/ 164835 h 497495"/>
                <a:gd name="connsiteX19" fmla="*/ 228287 w 587155"/>
                <a:gd name="connsiteY19" fmla="*/ 164835 h 497495"/>
                <a:gd name="connsiteX20" fmla="*/ 228287 w 587155"/>
                <a:gd name="connsiteY20" fmla="*/ 106212 h 497495"/>
                <a:gd name="connsiteX21" fmla="*/ 480943 w 587155"/>
                <a:gd name="connsiteY21" fmla="*/ 106212 h 497495"/>
                <a:gd name="connsiteX22" fmla="*/ 480943 w 587155"/>
                <a:gd name="connsiteY22" fmla="*/ 123224 h 497495"/>
                <a:gd name="connsiteX23" fmla="*/ 228287 w 587155"/>
                <a:gd name="connsiteY23" fmla="*/ 123224 h 497495"/>
                <a:gd name="connsiteX24" fmla="*/ 228287 w 587155"/>
                <a:gd name="connsiteY24" fmla="*/ 64601 h 497495"/>
                <a:gd name="connsiteX25" fmla="*/ 480943 w 587155"/>
                <a:gd name="connsiteY25" fmla="*/ 64601 h 497495"/>
                <a:gd name="connsiteX26" fmla="*/ 480943 w 587155"/>
                <a:gd name="connsiteY26" fmla="*/ 81843 h 497495"/>
                <a:gd name="connsiteX27" fmla="*/ 228287 w 587155"/>
                <a:gd name="connsiteY27" fmla="*/ 81843 h 497495"/>
                <a:gd name="connsiteX28" fmla="*/ 109201 w 587155"/>
                <a:gd name="connsiteY28" fmla="*/ 64601 h 497495"/>
                <a:gd name="connsiteX29" fmla="*/ 203918 w 587155"/>
                <a:gd name="connsiteY29" fmla="*/ 64601 h 497495"/>
                <a:gd name="connsiteX30" fmla="*/ 203918 w 587155"/>
                <a:gd name="connsiteY30" fmla="*/ 164836 h 497495"/>
                <a:gd name="connsiteX31" fmla="*/ 109201 w 587155"/>
                <a:gd name="connsiteY31" fmla="*/ 164836 h 497495"/>
                <a:gd name="connsiteX32" fmla="*/ 78875 w 587155"/>
                <a:gd name="connsiteY32" fmla="*/ 35838 h 497495"/>
                <a:gd name="connsiteX33" fmla="*/ 78875 w 587155"/>
                <a:gd name="connsiteY33" fmla="*/ 268071 h 497495"/>
                <a:gd name="connsiteX34" fmla="*/ 509486 w 587155"/>
                <a:gd name="connsiteY34" fmla="*/ 268071 h 497495"/>
                <a:gd name="connsiteX35" fmla="*/ 509486 w 587155"/>
                <a:gd name="connsiteY35" fmla="*/ 35838 h 497495"/>
                <a:gd name="connsiteX36" fmla="*/ 347290 w 587155"/>
                <a:gd name="connsiteY36" fmla="*/ 35838 h 497495"/>
                <a:gd name="connsiteX37" fmla="*/ 239637 w 587155"/>
                <a:gd name="connsiteY37" fmla="*/ 35838 h 497495"/>
                <a:gd name="connsiteX38" fmla="*/ 42991 w 587155"/>
                <a:gd name="connsiteY38" fmla="*/ 0 h 497495"/>
                <a:gd name="connsiteX39" fmla="*/ 232460 w 587155"/>
                <a:gd name="connsiteY39" fmla="*/ 0 h 497495"/>
                <a:gd name="connsiteX40" fmla="*/ 355902 w 587155"/>
                <a:gd name="connsiteY40" fmla="*/ 0 h 497495"/>
                <a:gd name="connsiteX41" fmla="*/ 543935 w 587155"/>
                <a:gd name="connsiteY41" fmla="*/ 0 h 497495"/>
                <a:gd name="connsiteX42" fmla="*/ 543935 w 587155"/>
                <a:gd name="connsiteY42" fmla="*/ 182059 h 497495"/>
                <a:gd name="connsiteX43" fmla="*/ 543935 w 587155"/>
                <a:gd name="connsiteY43" fmla="*/ 298175 h 497495"/>
                <a:gd name="connsiteX44" fmla="*/ 42991 w 587155"/>
                <a:gd name="connsiteY44" fmla="*/ 298175 h 497495"/>
                <a:gd name="connsiteX45" fmla="*/ 42991 w 587155"/>
                <a:gd name="connsiteY45" fmla="*/ 182059 h 497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87155" h="497495">
                  <a:moveTo>
                    <a:pt x="244050" y="432975"/>
                  </a:moveTo>
                  <a:lnTo>
                    <a:pt x="235436" y="471687"/>
                  </a:lnTo>
                  <a:lnTo>
                    <a:pt x="351719" y="471687"/>
                  </a:lnTo>
                  <a:lnTo>
                    <a:pt x="343105" y="432975"/>
                  </a:lnTo>
                  <a:close/>
                  <a:moveTo>
                    <a:pt x="41632" y="309670"/>
                  </a:moveTo>
                  <a:lnTo>
                    <a:pt x="545523" y="309670"/>
                  </a:lnTo>
                  <a:lnTo>
                    <a:pt x="587155" y="497495"/>
                  </a:lnTo>
                  <a:lnTo>
                    <a:pt x="0" y="497495"/>
                  </a:lnTo>
                  <a:close/>
                  <a:moveTo>
                    <a:pt x="109201" y="225068"/>
                  </a:moveTo>
                  <a:lnTo>
                    <a:pt x="480943" y="225068"/>
                  </a:lnTo>
                  <a:lnTo>
                    <a:pt x="480943" y="242310"/>
                  </a:lnTo>
                  <a:lnTo>
                    <a:pt x="109201" y="242310"/>
                  </a:lnTo>
                  <a:close/>
                  <a:moveTo>
                    <a:pt x="109201" y="185066"/>
                  </a:moveTo>
                  <a:lnTo>
                    <a:pt x="480943" y="185066"/>
                  </a:lnTo>
                  <a:lnTo>
                    <a:pt x="480943" y="202078"/>
                  </a:lnTo>
                  <a:lnTo>
                    <a:pt x="109201" y="202078"/>
                  </a:lnTo>
                  <a:close/>
                  <a:moveTo>
                    <a:pt x="228287" y="147593"/>
                  </a:moveTo>
                  <a:lnTo>
                    <a:pt x="480943" y="147593"/>
                  </a:lnTo>
                  <a:lnTo>
                    <a:pt x="480943" y="164835"/>
                  </a:lnTo>
                  <a:lnTo>
                    <a:pt x="228287" y="164835"/>
                  </a:lnTo>
                  <a:close/>
                  <a:moveTo>
                    <a:pt x="228287" y="106212"/>
                  </a:moveTo>
                  <a:lnTo>
                    <a:pt x="480943" y="106212"/>
                  </a:lnTo>
                  <a:lnTo>
                    <a:pt x="480943" y="123224"/>
                  </a:lnTo>
                  <a:lnTo>
                    <a:pt x="228287" y="123224"/>
                  </a:lnTo>
                  <a:close/>
                  <a:moveTo>
                    <a:pt x="228287" y="64601"/>
                  </a:moveTo>
                  <a:lnTo>
                    <a:pt x="480943" y="64601"/>
                  </a:lnTo>
                  <a:lnTo>
                    <a:pt x="480943" y="81843"/>
                  </a:lnTo>
                  <a:lnTo>
                    <a:pt x="228287" y="81843"/>
                  </a:lnTo>
                  <a:close/>
                  <a:moveTo>
                    <a:pt x="109201" y="64601"/>
                  </a:moveTo>
                  <a:lnTo>
                    <a:pt x="203918" y="64601"/>
                  </a:lnTo>
                  <a:lnTo>
                    <a:pt x="203918" y="164836"/>
                  </a:lnTo>
                  <a:lnTo>
                    <a:pt x="109201" y="164836"/>
                  </a:lnTo>
                  <a:close/>
                  <a:moveTo>
                    <a:pt x="78875" y="35838"/>
                  </a:moveTo>
                  <a:lnTo>
                    <a:pt x="78875" y="268071"/>
                  </a:lnTo>
                  <a:lnTo>
                    <a:pt x="509486" y="268071"/>
                  </a:lnTo>
                  <a:lnTo>
                    <a:pt x="509486" y="35838"/>
                  </a:lnTo>
                  <a:lnTo>
                    <a:pt x="347290" y="35838"/>
                  </a:lnTo>
                  <a:lnTo>
                    <a:pt x="239637" y="35838"/>
                  </a:lnTo>
                  <a:close/>
                  <a:moveTo>
                    <a:pt x="42991" y="0"/>
                  </a:moveTo>
                  <a:lnTo>
                    <a:pt x="232460" y="0"/>
                  </a:lnTo>
                  <a:lnTo>
                    <a:pt x="355902" y="0"/>
                  </a:lnTo>
                  <a:lnTo>
                    <a:pt x="543935" y="0"/>
                  </a:lnTo>
                  <a:lnTo>
                    <a:pt x="543935" y="182059"/>
                  </a:lnTo>
                  <a:lnTo>
                    <a:pt x="543935" y="298175"/>
                  </a:lnTo>
                  <a:lnTo>
                    <a:pt x="42991" y="298175"/>
                  </a:lnTo>
                  <a:lnTo>
                    <a:pt x="42991" y="1820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4" name="Group 18"/>
          <p:cNvGrpSpPr/>
          <p:nvPr/>
        </p:nvGrpSpPr>
        <p:grpSpPr>
          <a:xfrm>
            <a:off x="4810125" y="2615139"/>
            <a:ext cx="1114425" cy="1114425"/>
            <a:chOff x="1924050" y="2615139"/>
            <a:chExt cx="1114425" cy="1114425"/>
          </a:xfrm>
        </p:grpSpPr>
        <p:sp>
          <p:nvSpPr>
            <p:cNvPr id="35" name="椭圆 34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6" name="iconfont-1187-868386"/>
            <p:cNvSpPr>
              <a:spLocks noChangeAspect="1"/>
            </p:cNvSpPr>
            <p:nvPr/>
          </p:nvSpPr>
          <p:spPr bwMode="auto">
            <a:xfrm>
              <a:off x="2195469" y="2980195"/>
              <a:ext cx="609685" cy="422410"/>
            </a:xfrm>
            <a:custGeom>
              <a:avLst/>
              <a:gdLst>
                <a:gd name="connsiteX0" fmla="*/ 446710 w 607639"/>
                <a:gd name="connsiteY0" fmla="*/ 256866 h 420993"/>
                <a:gd name="connsiteX1" fmla="*/ 364838 w 607639"/>
                <a:gd name="connsiteY1" fmla="*/ 267065 h 420993"/>
                <a:gd name="connsiteX2" fmla="*/ 373738 w 607639"/>
                <a:gd name="connsiteY2" fmla="*/ 301992 h 420993"/>
                <a:gd name="connsiteX3" fmla="*/ 519615 w 607639"/>
                <a:gd name="connsiteY3" fmla="*/ 301992 h 420993"/>
                <a:gd name="connsiteX4" fmla="*/ 528515 w 607639"/>
                <a:gd name="connsiteY4" fmla="*/ 267065 h 420993"/>
                <a:gd name="connsiteX5" fmla="*/ 446710 w 607639"/>
                <a:gd name="connsiteY5" fmla="*/ 256866 h 420993"/>
                <a:gd name="connsiteX6" fmla="*/ 160918 w 607639"/>
                <a:gd name="connsiteY6" fmla="*/ 256866 h 420993"/>
                <a:gd name="connsiteX7" fmla="*/ 79035 w 607639"/>
                <a:gd name="connsiteY7" fmla="*/ 267065 h 420993"/>
                <a:gd name="connsiteX8" fmla="*/ 87936 w 607639"/>
                <a:gd name="connsiteY8" fmla="*/ 301992 h 420993"/>
                <a:gd name="connsiteX9" fmla="*/ 233901 w 607639"/>
                <a:gd name="connsiteY9" fmla="*/ 301992 h 420993"/>
                <a:gd name="connsiteX10" fmla="*/ 242801 w 607639"/>
                <a:gd name="connsiteY10" fmla="*/ 267065 h 420993"/>
                <a:gd name="connsiteX11" fmla="*/ 160918 w 607639"/>
                <a:gd name="connsiteY11" fmla="*/ 256866 h 420993"/>
                <a:gd name="connsiteX12" fmla="*/ 446710 w 607639"/>
                <a:gd name="connsiteY12" fmla="*/ 194922 h 420993"/>
                <a:gd name="connsiteX13" fmla="*/ 364838 w 607639"/>
                <a:gd name="connsiteY13" fmla="*/ 205120 h 420993"/>
                <a:gd name="connsiteX14" fmla="*/ 373738 w 607639"/>
                <a:gd name="connsiteY14" fmla="*/ 240047 h 420993"/>
                <a:gd name="connsiteX15" fmla="*/ 519615 w 607639"/>
                <a:gd name="connsiteY15" fmla="*/ 240047 h 420993"/>
                <a:gd name="connsiteX16" fmla="*/ 528515 w 607639"/>
                <a:gd name="connsiteY16" fmla="*/ 205120 h 420993"/>
                <a:gd name="connsiteX17" fmla="*/ 446710 w 607639"/>
                <a:gd name="connsiteY17" fmla="*/ 194922 h 420993"/>
                <a:gd name="connsiteX18" fmla="*/ 160918 w 607639"/>
                <a:gd name="connsiteY18" fmla="*/ 194922 h 420993"/>
                <a:gd name="connsiteX19" fmla="*/ 79035 w 607639"/>
                <a:gd name="connsiteY19" fmla="*/ 205120 h 420993"/>
                <a:gd name="connsiteX20" fmla="*/ 87936 w 607639"/>
                <a:gd name="connsiteY20" fmla="*/ 240047 h 420993"/>
                <a:gd name="connsiteX21" fmla="*/ 233901 w 607639"/>
                <a:gd name="connsiteY21" fmla="*/ 240047 h 420993"/>
                <a:gd name="connsiteX22" fmla="*/ 242801 w 607639"/>
                <a:gd name="connsiteY22" fmla="*/ 205120 h 420993"/>
                <a:gd name="connsiteX23" fmla="*/ 160918 w 607639"/>
                <a:gd name="connsiteY23" fmla="*/ 194922 h 420993"/>
                <a:gd name="connsiteX24" fmla="*/ 446710 w 607639"/>
                <a:gd name="connsiteY24" fmla="*/ 132888 h 420993"/>
                <a:gd name="connsiteX25" fmla="*/ 364838 w 607639"/>
                <a:gd name="connsiteY25" fmla="*/ 143086 h 420993"/>
                <a:gd name="connsiteX26" fmla="*/ 373738 w 607639"/>
                <a:gd name="connsiteY26" fmla="*/ 178013 h 420993"/>
                <a:gd name="connsiteX27" fmla="*/ 519615 w 607639"/>
                <a:gd name="connsiteY27" fmla="*/ 178013 h 420993"/>
                <a:gd name="connsiteX28" fmla="*/ 528515 w 607639"/>
                <a:gd name="connsiteY28" fmla="*/ 143086 h 420993"/>
                <a:gd name="connsiteX29" fmla="*/ 446710 w 607639"/>
                <a:gd name="connsiteY29" fmla="*/ 132888 h 420993"/>
                <a:gd name="connsiteX30" fmla="*/ 160918 w 607639"/>
                <a:gd name="connsiteY30" fmla="*/ 132888 h 420993"/>
                <a:gd name="connsiteX31" fmla="*/ 79035 w 607639"/>
                <a:gd name="connsiteY31" fmla="*/ 143086 h 420993"/>
                <a:gd name="connsiteX32" fmla="*/ 87936 w 607639"/>
                <a:gd name="connsiteY32" fmla="*/ 178013 h 420993"/>
                <a:gd name="connsiteX33" fmla="*/ 233901 w 607639"/>
                <a:gd name="connsiteY33" fmla="*/ 178013 h 420993"/>
                <a:gd name="connsiteX34" fmla="*/ 242801 w 607639"/>
                <a:gd name="connsiteY34" fmla="*/ 143086 h 420993"/>
                <a:gd name="connsiteX35" fmla="*/ 160918 w 607639"/>
                <a:gd name="connsiteY35" fmla="*/ 132888 h 420993"/>
                <a:gd name="connsiteX36" fmla="*/ 446710 w 607639"/>
                <a:gd name="connsiteY36" fmla="*/ 70854 h 420993"/>
                <a:gd name="connsiteX37" fmla="*/ 364838 w 607639"/>
                <a:gd name="connsiteY37" fmla="*/ 81053 h 420993"/>
                <a:gd name="connsiteX38" fmla="*/ 373738 w 607639"/>
                <a:gd name="connsiteY38" fmla="*/ 115980 h 420993"/>
                <a:gd name="connsiteX39" fmla="*/ 519615 w 607639"/>
                <a:gd name="connsiteY39" fmla="*/ 115980 h 420993"/>
                <a:gd name="connsiteX40" fmla="*/ 528515 w 607639"/>
                <a:gd name="connsiteY40" fmla="*/ 81053 h 420993"/>
                <a:gd name="connsiteX41" fmla="*/ 446710 w 607639"/>
                <a:gd name="connsiteY41" fmla="*/ 70854 h 420993"/>
                <a:gd name="connsiteX42" fmla="*/ 160918 w 607639"/>
                <a:gd name="connsiteY42" fmla="*/ 70854 h 420993"/>
                <a:gd name="connsiteX43" fmla="*/ 79035 w 607639"/>
                <a:gd name="connsiteY43" fmla="*/ 81053 h 420993"/>
                <a:gd name="connsiteX44" fmla="*/ 87936 w 607639"/>
                <a:gd name="connsiteY44" fmla="*/ 115980 h 420993"/>
                <a:gd name="connsiteX45" fmla="*/ 233901 w 607639"/>
                <a:gd name="connsiteY45" fmla="*/ 115980 h 420993"/>
                <a:gd name="connsiteX46" fmla="*/ 242801 w 607639"/>
                <a:gd name="connsiteY46" fmla="*/ 81053 h 420993"/>
                <a:gd name="connsiteX47" fmla="*/ 160918 w 607639"/>
                <a:gd name="connsiteY47" fmla="*/ 70854 h 420993"/>
                <a:gd name="connsiteX48" fmla="*/ 446721 w 607639"/>
                <a:gd name="connsiteY48" fmla="*/ 0 h 420993"/>
                <a:gd name="connsiteX49" fmla="*/ 597760 w 607639"/>
                <a:gd name="connsiteY49" fmla="*/ 36349 h 420993"/>
                <a:gd name="connsiteX50" fmla="*/ 607639 w 607639"/>
                <a:gd name="connsiteY50" fmla="*/ 41415 h 420993"/>
                <a:gd name="connsiteX51" fmla="*/ 607639 w 607639"/>
                <a:gd name="connsiteY51" fmla="*/ 420993 h 420993"/>
                <a:gd name="connsiteX52" fmla="*/ 581294 w 607639"/>
                <a:gd name="connsiteY52" fmla="*/ 407484 h 420993"/>
                <a:gd name="connsiteX53" fmla="*/ 446721 w 607639"/>
                <a:gd name="connsiteY53" fmla="*/ 375134 h 420993"/>
                <a:gd name="connsiteX54" fmla="*/ 321849 w 607639"/>
                <a:gd name="connsiteY54" fmla="*/ 402774 h 420993"/>
                <a:gd name="connsiteX55" fmla="*/ 321849 w 607639"/>
                <a:gd name="connsiteY55" fmla="*/ 24351 h 420993"/>
                <a:gd name="connsiteX56" fmla="*/ 446721 w 607639"/>
                <a:gd name="connsiteY56" fmla="*/ 0 h 420993"/>
                <a:gd name="connsiteX57" fmla="*/ 160918 w 607639"/>
                <a:gd name="connsiteY57" fmla="*/ 0 h 420993"/>
                <a:gd name="connsiteX58" fmla="*/ 285790 w 607639"/>
                <a:gd name="connsiteY58" fmla="*/ 24351 h 420993"/>
                <a:gd name="connsiteX59" fmla="*/ 285790 w 607639"/>
                <a:gd name="connsiteY59" fmla="*/ 402774 h 420993"/>
                <a:gd name="connsiteX60" fmla="*/ 160918 w 607639"/>
                <a:gd name="connsiteY60" fmla="*/ 375134 h 420993"/>
                <a:gd name="connsiteX61" fmla="*/ 26256 w 607639"/>
                <a:gd name="connsiteY61" fmla="*/ 407484 h 420993"/>
                <a:gd name="connsiteX62" fmla="*/ 0 w 607639"/>
                <a:gd name="connsiteY62" fmla="*/ 420993 h 420993"/>
                <a:gd name="connsiteX63" fmla="*/ 0 w 607639"/>
                <a:gd name="connsiteY63" fmla="*/ 41415 h 420993"/>
                <a:gd name="connsiteX64" fmla="*/ 9791 w 607639"/>
                <a:gd name="connsiteY64" fmla="*/ 36349 h 420993"/>
                <a:gd name="connsiteX65" fmla="*/ 160918 w 607639"/>
                <a:gd name="connsiteY65" fmla="*/ 0 h 420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7639" h="420993">
                  <a:moveTo>
                    <a:pt x="446710" y="256866"/>
                  </a:moveTo>
                  <a:cubicBezTo>
                    <a:pt x="419174" y="256866"/>
                    <a:pt x="391628" y="260266"/>
                    <a:pt x="364838" y="267065"/>
                  </a:cubicBezTo>
                  <a:lnTo>
                    <a:pt x="373738" y="301992"/>
                  </a:lnTo>
                  <a:cubicBezTo>
                    <a:pt x="421444" y="289905"/>
                    <a:pt x="471909" y="289905"/>
                    <a:pt x="519615" y="301992"/>
                  </a:cubicBezTo>
                  <a:lnTo>
                    <a:pt x="528515" y="267065"/>
                  </a:lnTo>
                  <a:cubicBezTo>
                    <a:pt x="501770" y="260266"/>
                    <a:pt x="474245" y="256866"/>
                    <a:pt x="446710" y="256866"/>
                  </a:cubicBezTo>
                  <a:close/>
                  <a:moveTo>
                    <a:pt x="160918" y="256866"/>
                  </a:moveTo>
                  <a:cubicBezTo>
                    <a:pt x="133372" y="256866"/>
                    <a:pt x="105825" y="260266"/>
                    <a:pt x="79035" y="267065"/>
                  </a:cubicBezTo>
                  <a:lnTo>
                    <a:pt x="87936" y="301992"/>
                  </a:lnTo>
                  <a:cubicBezTo>
                    <a:pt x="135730" y="289905"/>
                    <a:pt x="186106" y="289905"/>
                    <a:pt x="233901" y="301992"/>
                  </a:cubicBezTo>
                  <a:lnTo>
                    <a:pt x="242801" y="267065"/>
                  </a:lnTo>
                  <a:cubicBezTo>
                    <a:pt x="216011" y="260266"/>
                    <a:pt x="188465" y="256866"/>
                    <a:pt x="160918" y="256866"/>
                  </a:cubicBezTo>
                  <a:close/>
                  <a:moveTo>
                    <a:pt x="446710" y="194922"/>
                  </a:moveTo>
                  <a:cubicBezTo>
                    <a:pt x="419174" y="194922"/>
                    <a:pt x="391628" y="198321"/>
                    <a:pt x="364838" y="205120"/>
                  </a:cubicBezTo>
                  <a:lnTo>
                    <a:pt x="373738" y="240047"/>
                  </a:lnTo>
                  <a:cubicBezTo>
                    <a:pt x="421444" y="227871"/>
                    <a:pt x="471909" y="227871"/>
                    <a:pt x="519615" y="240047"/>
                  </a:cubicBezTo>
                  <a:lnTo>
                    <a:pt x="528515" y="205120"/>
                  </a:lnTo>
                  <a:cubicBezTo>
                    <a:pt x="501770" y="198321"/>
                    <a:pt x="474245" y="194922"/>
                    <a:pt x="446710" y="194922"/>
                  </a:cubicBezTo>
                  <a:close/>
                  <a:moveTo>
                    <a:pt x="160918" y="194922"/>
                  </a:moveTo>
                  <a:cubicBezTo>
                    <a:pt x="133372" y="194922"/>
                    <a:pt x="105825" y="198321"/>
                    <a:pt x="79035" y="205120"/>
                  </a:cubicBezTo>
                  <a:lnTo>
                    <a:pt x="87936" y="240047"/>
                  </a:lnTo>
                  <a:cubicBezTo>
                    <a:pt x="135730" y="227871"/>
                    <a:pt x="186106" y="227871"/>
                    <a:pt x="233901" y="240047"/>
                  </a:cubicBezTo>
                  <a:lnTo>
                    <a:pt x="242801" y="205120"/>
                  </a:lnTo>
                  <a:cubicBezTo>
                    <a:pt x="216011" y="198321"/>
                    <a:pt x="188465" y="194922"/>
                    <a:pt x="160918" y="194922"/>
                  </a:cubicBezTo>
                  <a:close/>
                  <a:moveTo>
                    <a:pt x="446710" y="132888"/>
                  </a:moveTo>
                  <a:cubicBezTo>
                    <a:pt x="419174" y="132888"/>
                    <a:pt x="391628" y="136287"/>
                    <a:pt x="364838" y="143086"/>
                  </a:cubicBezTo>
                  <a:lnTo>
                    <a:pt x="373738" y="178013"/>
                  </a:lnTo>
                  <a:cubicBezTo>
                    <a:pt x="421444" y="165927"/>
                    <a:pt x="471909" y="165927"/>
                    <a:pt x="519615" y="178013"/>
                  </a:cubicBezTo>
                  <a:lnTo>
                    <a:pt x="528515" y="143086"/>
                  </a:lnTo>
                  <a:cubicBezTo>
                    <a:pt x="501770" y="136287"/>
                    <a:pt x="474245" y="132888"/>
                    <a:pt x="446710" y="132888"/>
                  </a:cubicBezTo>
                  <a:close/>
                  <a:moveTo>
                    <a:pt x="160918" y="132888"/>
                  </a:moveTo>
                  <a:cubicBezTo>
                    <a:pt x="133372" y="132888"/>
                    <a:pt x="105825" y="136287"/>
                    <a:pt x="79035" y="143086"/>
                  </a:cubicBezTo>
                  <a:lnTo>
                    <a:pt x="87936" y="178013"/>
                  </a:lnTo>
                  <a:cubicBezTo>
                    <a:pt x="135730" y="165927"/>
                    <a:pt x="186106" y="165927"/>
                    <a:pt x="233901" y="178013"/>
                  </a:cubicBezTo>
                  <a:lnTo>
                    <a:pt x="242801" y="143086"/>
                  </a:lnTo>
                  <a:cubicBezTo>
                    <a:pt x="216011" y="136287"/>
                    <a:pt x="188465" y="132888"/>
                    <a:pt x="160918" y="132888"/>
                  </a:cubicBezTo>
                  <a:close/>
                  <a:moveTo>
                    <a:pt x="446710" y="70854"/>
                  </a:moveTo>
                  <a:cubicBezTo>
                    <a:pt x="419174" y="70854"/>
                    <a:pt x="391628" y="74254"/>
                    <a:pt x="364838" y="81053"/>
                  </a:cubicBezTo>
                  <a:lnTo>
                    <a:pt x="373738" y="115980"/>
                  </a:lnTo>
                  <a:cubicBezTo>
                    <a:pt x="421444" y="103893"/>
                    <a:pt x="471909" y="103893"/>
                    <a:pt x="519615" y="115980"/>
                  </a:cubicBezTo>
                  <a:lnTo>
                    <a:pt x="528515" y="81053"/>
                  </a:lnTo>
                  <a:cubicBezTo>
                    <a:pt x="501770" y="74254"/>
                    <a:pt x="474245" y="70854"/>
                    <a:pt x="446710" y="70854"/>
                  </a:cubicBezTo>
                  <a:close/>
                  <a:moveTo>
                    <a:pt x="160918" y="70854"/>
                  </a:moveTo>
                  <a:cubicBezTo>
                    <a:pt x="133372" y="70854"/>
                    <a:pt x="105825" y="74254"/>
                    <a:pt x="79035" y="81053"/>
                  </a:cubicBezTo>
                  <a:lnTo>
                    <a:pt x="87936" y="115980"/>
                  </a:lnTo>
                  <a:cubicBezTo>
                    <a:pt x="135730" y="103893"/>
                    <a:pt x="186106" y="103893"/>
                    <a:pt x="233901" y="115980"/>
                  </a:cubicBezTo>
                  <a:lnTo>
                    <a:pt x="242801" y="81053"/>
                  </a:lnTo>
                  <a:cubicBezTo>
                    <a:pt x="216011" y="74254"/>
                    <a:pt x="188465" y="70854"/>
                    <a:pt x="160918" y="70854"/>
                  </a:cubicBezTo>
                  <a:close/>
                  <a:moveTo>
                    <a:pt x="446721" y="0"/>
                  </a:moveTo>
                  <a:cubicBezTo>
                    <a:pt x="498966" y="0"/>
                    <a:pt x="551211" y="12620"/>
                    <a:pt x="597760" y="36349"/>
                  </a:cubicBezTo>
                  <a:lnTo>
                    <a:pt x="607639" y="41415"/>
                  </a:lnTo>
                  <a:lnTo>
                    <a:pt x="607639" y="420993"/>
                  </a:lnTo>
                  <a:lnTo>
                    <a:pt x="581294" y="407484"/>
                  </a:lnTo>
                  <a:cubicBezTo>
                    <a:pt x="539908" y="386333"/>
                    <a:pt x="493270" y="375134"/>
                    <a:pt x="446721" y="375134"/>
                  </a:cubicBezTo>
                  <a:cubicBezTo>
                    <a:pt x="403732" y="375134"/>
                    <a:pt x="360833" y="384644"/>
                    <a:pt x="321849" y="402774"/>
                  </a:cubicBezTo>
                  <a:lnTo>
                    <a:pt x="321849" y="24351"/>
                  </a:lnTo>
                  <a:cubicBezTo>
                    <a:pt x="361367" y="8354"/>
                    <a:pt x="403999" y="0"/>
                    <a:pt x="446721" y="0"/>
                  </a:cubicBezTo>
                  <a:close/>
                  <a:moveTo>
                    <a:pt x="160918" y="0"/>
                  </a:moveTo>
                  <a:cubicBezTo>
                    <a:pt x="203640" y="0"/>
                    <a:pt x="246273" y="8354"/>
                    <a:pt x="285790" y="24351"/>
                  </a:cubicBezTo>
                  <a:lnTo>
                    <a:pt x="285790" y="402774"/>
                  </a:lnTo>
                  <a:cubicBezTo>
                    <a:pt x="246807" y="384644"/>
                    <a:pt x="203907" y="375134"/>
                    <a:pt x="160918" y="375134"/>
                  </a:cubicBezTo>
                  <a:cubicBezTo>
                    <a:pt x="114281" y="375134"/>
                    <a:pt x="67732" y="386333"/>
                    <a:pt x="26256" y="407484"/>
                  </a:cubicBezTo>
                  <a:lnTo>
                    <a:pt x="0" y="420993"/>
                  </a:lnTo>
                  <a:lnTo>
                    <a:pt x="0" y="41415"/>
                  </a:lnTo>
                  <a:lnTo>
                    <a:pt x="9791" y="36349"/>
                  </a:lnTo>
                  <a:cubicBezTo>
                    <a:pt x="56339" y="12620"/>
                    <a:pt x="108584" y="0"/>
                    <a:pt x="16091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" name="Group 21"/>
          <p:cNvGrpSpPr/>
          <p:nvPr/>
        </p:nvGrpSpPr>
        <p:grpSpPr>
          <a:xfrm>
            <a:off x="6343650" y="2615139"/>
            <a:ext cx="1114425" cy="1114425"/>
            <a:chOff x="1924050" y="2615139"/>
            <a:chExt cx="1114425" cy="1114425"/>
          </a:xfrm>
        </p:grpSpPr>
        <p:sp>
          <p:nvSpPr>
            <p:cNvPr id="38" name="椭圆 37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9" name="iconfont-1187-868386"/>
            <p:cNvSpPr>
              <a:spLocks noChangeAspect="1"/>
            </p:cNvSpPr>
            <p:nvPr/>
          </p:nvSpPr>
          <p:spPr bwMode="auto">
            <a:xfrm>
              <a:off x="2195469" y="2892204"/>
              <a:ext cx="609685" cy="598393"/>
            </a:xfrm>
            <a:custGeom>
              <a:avLst/>
              <a:gdLst>
                <a:gd name="T0" fmla="*/ 5204 w 6300"/>
                <a:gd name="T1" fmla="*/ 4432 h 6181"/>
                <a:gd name="T2" fmla="*/ 3924 w 6300"/>
                <a:gd name="T3" fmla="*/ 3151 h 6181"/>
                <a:gd name="T4" fmla="*/ 4963 w 6300"/>
                <a:gd name="T5" fmla="*/ 2112 h 6181"/>
                <a:gd name="T6" fmla="*/ 5932 w 6300"/>
                <a:gd name="T7" fmla="*/ 1837 h 6181"/>
                <a:gd name="T8" fmla="*/ 6179 w 6300"/>
                <a:gd name="T9" fmla="*/ 773 h 6181"/>
                <a:gd name="T10" fmla="*/ 5690 w 6300"/>
                <a:gd name="T11" fmla="*/ 1262 h 6181"/>
                <a:gd name="T12" fmla="*/ 5051 w 6300"/>
                <a:gd name="T13" fmla="*/ 1250 h 6181"/>
                <a:gd name="T14" fmla="*/ 5038 w 6300"/>
                <a:gd name="T15" fmla="*/ 611 h 6181"/>
                <a:gd name="T16" fmla="*/ 5527 w 6300"/>
                <a:gd name="T17" fmla="*/ 122 h 6181"/>
                <a:gd name="T18" fmla="*/ 4463 w 6300"/>
                <a:gd name="T19" fmla="*/ 368 h 6181"/>
                <a:gd name="T20" fmla="*/ 4189 w 6300"/>
                <a:gd name="T21" fmla="*/ 1338 h 6181"/>
                <a:gd name="T22" fmla="*/ 3150 w 6300"/>
                <a:gd name="T23" fmla="*/ 2376 h 6181"/>
                <a:gd name="T24" fmla="*/ 2111 w 6300"/>
                <a:gd name="T25" fmla="*/ 1338 h 6181"/>
                <a:gd name="T26" fmla="*/ 1837 w 6300"/>
                <a:gd name="T27" fmla="*/ 368 h 6181"/>
                <a:gd name="T28" fmla="*/ 773 w 6300"/>
                <a:gd name="T29" fmla="*/ 122 h 6181"/>
                <a:gd name="T30" fmla="*/ 1261 w 6300"/>
                <a:gd name="T31" fmla="*/ 611 h 6181"/>
                <a:gd name="T32" fmla="*/ 1249 w 6300"/>
                <a:gd name="T33" fmla="*/ 1250 h 6181"/>
                <a:gd name="T34" fmla="*/ 610 w 6300"/>
                <a:gd name="T35" fmla="*/ 1262 h 6181"/>
                <a:gd name="T36" fmla="*/ 122 w 6300"/>
                <a:gd name="T37" fmla="*/ 773 h 6181"/>
                <a:gd name="T38" fmla="*/ 368 w 6300"/>
                <a:gd name="T39" fmla="*/ 1838 h 6181"/>
                <a:gd name="T40" fmla="*/ 1338 w 6300"/>
                <a:gd name="T41" fmla="*/ 2112 h 6181"/>
                <a:gd name="T42" fmla="*/ 2376 w 6300"/>
                <a:gd name="T43" fmla="*/ 3150 h 6181"/>
                <a:gd name="T44" fmla="*/ 1096 w 6300"/>
                <a:gd name="T45" fmla="*/ 4430 h 6181"/>
                <a:gd name="T46" fmla="*/ 448 w 6300"/>
                <a:gd name="T47" fmla="*/ 4670 h 6181"/>
                <a:gd name="T48" fmla="*/ 448 w 6300"/>
                <a:gd name="T49" fmla="*/ 5854 h 6181"/>
                <a:gd name="T50" fmla="*/ 1631 w 6300"/>
                <a:gd name="T51" fmla="*/ 5854 h 6181"/>
                <a:gd name="T52" fmla="*/ 1871 w 6300"/>
                <a:gd name="T53" fmla="*/ 5204 h 6181"/>
                <a:gd name="T54" fmla="*/ 3150 w 6300"/>
                <a:gd name="T55" fmla="*/ 3925 h 6181"/>
                <a:gd name="T56" fmla="*/ 4430 w 6300"/>
                <a:gd name="T57" fmla="*/ 5205 h 6181"/>
                <a:gd name="T58" fmla="*/ 4670 w 6300"/>
                <a:gd name="T59" fmla="*/ 5854 h 6181"/>
                <a:gd name="T60" fmla="*/ 5853 w 6300"/>
                <a:gd name="T61" fmla="*/ 5854 h 6181"/>
                <a:gd name="T62" fmla="*/ 5853 w 6300"/>
                <a:gd name="T63" fmla="*/ 4670 h 6181"/>
                <a:gd name="T64" fmla="*/ 5204 w 6300"/>
                <a:gd name="T65" fmla="*/ 4432 h 6181"/>
                <a:gd name="T66" fmla="*/ 1153 w 6300"/>
                <a:gd name="T67" fmla="*/ 5687 h 6181"/>
                <a:gd name="T68" fmla="*/ 727 w 6300"/>
                <a:gd name="T69" fmla="*/ 5573 h 6181"/>
                <a:gd name="T70" fmla="*/ 614 w 6300"/>
                <a:gd name="T71" fmla="*/ 5148 h 6181"/>
                <a:gd name="T72" fmla="*/ 925 w 6300"/>
                <a:gd name="T73" fmla="*/ 4836 h 6181"/>
                <a:gd name="T74" fmla="*/ 1350 w 6300"/>
                <a:gd name="T75" fmla="*/ 4950 h 6181"/>
                <a:gd name="T76" fmla="*/ 1464 w 6300"/>
                <a:gd name="T77" fmla="*/ 5375 h 6181"/>
                <a:gd name="T78" fmla="*/ 1153 w 6300"/>
                <a:gd name="T79" fmla="*/ 5687 h 6181"/>
                <a:gd name="T80" fmla="*/ 5573 w 6300"/>
                <a:gd name="T81" fmla="*/ 5574 h 6181"/>
                <a:gd name="T82" fmla="*/ 5147 w 6300"/>
                <a:gd name="T83" fmla="*/ 5688 h 6181"/>
                <a:gd name="T84" fmla="*/ 4836 w 6300"/>
                <a:gd name="T85" fmla="*/ 5376 h 6181"/>
                <a:gd name="T86" fmla="*/ 4949 w 6300"/>
                <a:gd name="T87" fmla="*/ 4951 h 6181"/>
                <a:gd name="T88" fmla="*/ 5375 w 6300"/>
                <a:gd name="T89" fmla="*/ 4837 h 6181"/>
                <a:gd name="T90" fmla="*/ 5687 w 6300"/>
                <a:gd name="T91" fmla="*/ 5148 h 6181"/>
                <a:gd name="T92" fmla="*/ 5573 w 6300"/>
                <a:gd name="T93" fmla="*/ 5574 h 6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300" h="6181">
                  <a:moveTo>
                    <a:pt x="5204" y="4432"/>
                  </a:moveTo>
                  <a:lnTo>
                    <a:pt x="3924" y="3151"/>
                  </a:lnTo>
                  <a:lnTo>
                    <a:pt x="4963" y="2112"/>
                  </a:lnTo>
                  <a:cubicBezTo>
                    <a:pt x="5300" y="2191"/>
                    <a:pt x="5669" y="2101"/>
                    <a:pt x="5932" y="1837"/>
                  </a:cubicBezTo>
                  <a:cubicBezTo>
                    <a:pt x="6221" y="1549"/>
                    <a:pt x="6300" y="1135"/>
                    <a:pt x="6179" y="773"/>
                  </a:cubicBezTo>
                  <a:lnTo>
                    <a:pt x="5690" y="1262"/>
                  </a:lnTo>
                  <a:cubicBezTo>
                    <a:pt x="5516" y="1435"/>
                    <a:pt x="5231" y="1430"/>
                    <a:pt x="5051" y="1250"/>
                  </a:cubicBezTo>
                  <a:cubicBezTo>
                    <a:pt x="4871" y="1070"/>
                    <a:pt x="4865" y="784"/>
                    <a:pt x="5038" y="611"/>
                  </a:cubicBezTo>
                  <a:lnTo>
                    <a:pt x="5527" y="122"/>
                  </a:lnTo>
                  <a:cubicBezTo>
                    <a:pt x="5166" y="0"/>
                    <a:pt x="4752" y="80"/>
                    <a:pt x="4463" y="368"/>
                  </a:cubicBezTo>
                  <a:cubicBezTo>
                    <a:pt x="4200" y="631"/>
                    <a:pt x="4111" y="1000"/>
                    <a:pt x="4189" y="1338"/>
                  </a:cubicBezTo>
                  <a:lnTo>
                    <a:pt x="3150" y="2376"/>
                  </a:lnTo>
                  <a:lnTo>
                    <a:pt x="2111" y="1338"/>
                  </a:lnTo>
                  <a:cubicBezTo>
                    <a:pt x="2190" y="1000"/>
                    <a:pt x="2099" y="632"/>
                    <a:pt x="1837" y="368"/>
                  </a:cubicBezTo>
                  <a:cubicBezTo>
                    <a:pt x="1549" y="80"/>
                    <a:pt x="1135" y="1"/>
                    <a:pt x="773" y="122"/>
                  </a:cubicBezTo>
                  <a:lnTo>
                    <a:pt x="1261" y="611"/>
                  </a:lnTo>
                  <a:cubicBezTo>
                    <a:pt x="1435" y="784"/>
                    <a:pt x="1430" y="1070"/>
                    <a:pt x="1249" y="1250"/>
                  </a:cubicBezTo>
                  <a:cubicBezTo>
                    <a:pt x="1069" y="1430"/>
                    <a:pt x="784" y="1435"/>
                    <a:pt x="610" y="1262"/>
                  </a:cubicBezTo>
                  <a:lnTo>
                    <a:pt x="122" y="773"/>
                  </a:lnTo>
                  <a:cubicBezTo>
                    <a:pt x="0" y="1135"/>
                    <a:pt x="80" y="1549"/>
                    <a:pt x="368" y="1838"/>
                  </a:cubicBezTo>
                  <a:cubicBezTo>
                    <a:pt x="631" y="2101"/>
                    <a:pt x="999" y="2190"/>
                    <a:pt x="1338" y="2112"/>
                  </a:cubicBezTo>
                  <a:lnTo>
                    <a:pt x="2376" y="3150"/>
                  </a:lnTo>
                  <a:lnTo>
                    <a:pt x="1096" y="4430"/>
                  </a:lnTo>
                  <a:cubicBezTo>
                    <a:pt x="863" y="4414"/>
                    <a:pt x="625" y="4492"/>
                    <a:pt x="448" y="4670"/>
                  </a:cubicBezTo>
                  <a:cubicBezTo>
                    <a:pt x="120" y="4997"/>
                    <a:pt x="120" y="5527"/>
                    <a:pt x="448" y="5854"/>
                  </a:cubicBezTo>
                  <a:cubicBezTo>
                    <a:pt x="774" y="6180"/>
                    <a:pt x="1304" y="6180"/>
                    <a:pt x="1631" y="5854"/>
                  </a:cubicBezTo>
                  <a:cubicBezTo>
                    <a:pt x="1809" y="5676"/>
                    <a:pt x="1886" y="5437"/>
                    <a:pt x="1871" y="5204"/>
                  </a:cubicBezTo>
                  <a:lnTo>
                    <a:pt x="3150" y="3925"/>
                  </a:lnTo>
                  <a:lnTo>
                    <a:pt x="4430" y="5205"/>
                  </a:lnTo>
                  <a:cubicBezTo>
                    <a:pt x="4414" y="5438"/>
                    <a:pt x="4492" y="5676"/>
                    <a:pt x="4670" y="5854"/>
                  </a:cubicBezTo>
                  <a:cubicBezTo>
                    <a:pt x="4996" y="6181"/>
                    <a:pt x="5527" y="6181"/>
                    <a:pt x="5853" y="5854"/>
                  </a:cubicBezTo>
                  <a:cubicBezTo>
                    <a:pt x="6180" y="5527"/>
                    <a:pt x="6180" y="4997"/>
                    <a:pt x="5853" y="4670"/>
                  </a:cubicBezTo>
                  <a:cubicBezTo>
                    <a:pt x="5675" y="4493"/>
                    <a:pt x="5437" y="4415"/>
                    <a:pt x="5204" y="4432"/>
                  </a:cubicBezTo>
                  <a:close/>
                  <a:moveTo>
                    <a:pt x="1153" y="5687"/>
                  </a:moveTo>
                  <a:lnTo>
                    <a:pt x="727" y="5573"/>
                  </a:lnTo>
                  <a:lnTo>
                    <a:pt x="614" y="5148"/>
                  </a:lnTo>
                  <a:lnTo>
                    <a:pt x="925" y="4836"/>
                  </a:lnTo>
                  <a:lnTo>
                    <a:pt x="1350" y="4950"/>
                  </a:lnTo>
                  <a:lnTo>
                    <a:pt x="1464" y="5375"/>
                  </a:lnTo>
                  <a:lnTo>
                    <a:pt x="1153" y="5687"/>
                  </a:lnTo>
                  <a:close/>
                  <a:moveTo>
                    <a:pt x="5573" y="5574"/>
                  </a:moveTo>
                  <a:lnTo>
                    <a:pt x="5147" y="5688"/>
                  </a:lnTo>
                  <a:lnTo>
                    <a:pt x="4836" y="5376"/>
                  </a:lnTo>
                  <a:lnTo>
                    <a:pt x="4949" y="4951"/>
                  </a:lnTo>
                  <a:lnTo>
                    <a:pt x="5375" y="4837"/>
                  </a:lnTo>
                  <a:lnTo>
                    <a:pt x="5687" y="5148"/>
                  </a:lnTo>
                  <a:lnTo>
                    <a:pt x="5573" y="55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" name="Group 24"/>
          <p:cNvGrpSpPr/>
          <p:nvPr/>
        </p:nvGrpSpPr>
        <p:grpSpPr>
          <a:xfrm>
            <a:off x="7877175" y="2615139"/>
            <a:ext cx="1114425" cy="1114425"/>
            <a:chOff x="1924050" y="2615139"/>
            <a:chExt cx="1114425" cy="1114425"/>
          </a:xfrm>
        </p:grpSpPr>
        <p:sp>
          <p:nvSpPr>
            <p:cNvPr id="41" name="椭圆 40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2" name="iconfont-1187-868386"/>
            <p:cNvSpPr>
              <a:spLocks noChangeAspect="1"/>
            </p:cNvSpPr>
            <p:nvPr/>
          </p:nvSpPr>
          <p:spPr bwMode="auto">
            <a:xfrm>
              <a:off x="2195469" y="2937263"/>
              <a:ext cx="609685" cy="508274"/>
            </a:xfrm>
            <a:custGeom>
              <a:avLst/>
              <a:gdLst>
                <a:gd name="connsiteX0" fmla="*/ 122377 w 606647"/>
                <a:gd name="connsiteY0" fmla="*/ 356214 h 505742"/>
                <a:gd name="connsiteX1" fmla="*/ 101023 w 606647"/>
                <a:gd name="connsiteY1" fmla="*/ 418139 h 505742"/>
                <a:gd name="connsiteX2" fmla="*/ 130361 w 606647"/>
                <a:gd name="connsiteY2" fmla="*/ 415914 h 505742"/>
                <a:gd name="connsiteX3" fmla="*/ 194600 w 606647"/>
                <a:gd name="connsiteY3" fmla="*/ 494964 h 505742"/>
                <a:gd name="connsiteX4" fmla="*/ 194714 w 606647"/>
                <a:gd name="connsiteY4" fmla="*/ 495298 h 505742"/>
                <a:gd name="connsiteX5" fmla="*/ 194761 w 606647"/>
                <a:gd name="connsiteY5" fmla="*/ 495162 h 505742"/>
                <a:gd name="connsiteX6" fmla="*/ 195072 w 606647"/>
                <a:gd name="connsiteY6" fmla="*/ 495545 h 505742"/>
                <a:gd name="connsiteX7" fmla="*/ 259783 w 606647"/>
                <a:gd name="connsiteY7" fmla="*/ 415914 h 505742"/>
                <a:gd name="connsiteX8" fmla="*/ 289121 w 606647"/>
                <a:gd name="connsiteY8" fmla="*/ 418139 h 505742"/>
                <a:gd name="connsiteX9" fmla="*/ 268139 w 606647"/>
                <a:gd name="connsiteY9" fmla="*/ 356214 h 505742"/>
                <a:gd name="connsiteX10" fmla="*/ 279373 w 606647"/>
                <a:gd name="connsiteY10" fmla="*/ 362240 h 505742"/>
                <a:gd name="connsiteX11" fmla="*/ 345941 w 606647"/>
                <a:gd name="connsiteY11" fmla="*/ 395056 h 505742"/>
                <a:gd name="connsiteX12" fmla="*/ 379178 w 606647"/>
                <a:gd name="connsiteY12" fmla="*/ 438904 h 505742"/>
                <a:gd name="connsiteX13" fmla="*/ 389762 w 606647"/>
                <a:gd name="connsiteY13" fmla="*/ 497492 h 505742"/>
                <a:gd name="connsiteX14" fmla="*/ 382892 w 606647"/>
                <a:gd name="connsiteY14" fmla="*/ 505742 h 505742"/>
                <a:gd name="connsiteX15" fmla="*/ 197393 w 606647"/>
                <a:gd name="connsiteY15" fmla="*/ 505742 h 505742"/>
                <a:gd name="connsiteX16" fmla="*/ 192472 w 606647"/>
                <a:gd name="connsiteY16" fmla="*/ 505742 h 505742"/>
                <a:gd name="connsiteX17" fmla="*/ 7067 w 606647"/>
                <a:gd name="connsiteY17" fmla="*/ 505742 h 505742"/>
                <a:gd name="connsiteX18" fmla="*/ 103 w 606647"/>
                <a:gd name="connsiteY18" fmla="*/ 497492 h 505742"/>
                <a:gd name="connsiteX19" fmla="*/ 10780 w 606647"/>
                <a:gd name="connsiteY19" fmla="*/ 438812 h 505742"/>
                <a:gd name="connsiteX20" fmla="*/ 43925 w 606647"/>
                <a:gd name="connsiteY20" fmla="*/ 394871 h 505742"/>
                <a:gd name="connsiteX21" fmla="*/ 108914 w 606647"/>
                <a:gd name="connsiteY21" fmla="*/ 362889 h 505742"/>
                <a:gd name="connsiteX22" fmla="*/ 587524 w 606647"/>
                <a:gd name="connsiteY22" fmla="*/ 186787 h 505742"/>
                <a:gd name="connsiteX23" fmla="*/ 570433 w 606647"/>
                <a:gd name="connsiteY23" fmla="*/ 208027 h 505742"/>
                <a:gd name="connsiteX24" fmla="*/ 560215 w 606647"/>
                <a:gd name="connsiteY24" fmla="*/ 197825 h 505742"/>
                <a:gd name="connsiteX25" fmla="*/ 602554 w 606647"/>
                <a:gd name="connsiteY25" fmla="*/ 152210 h 505742"/>
                <a:gd name="connsiteX26" fmla="*/ 596985 w 606647"/>
                <a:gd name="connsiteY26" fmla="*/ 168729 h 505742"/>
                <a:gd name="connsiteX27" fmla="*/ 550200 w 606647"/>
                <a:gd name="connsiteY27" fmla="*/ 187846 h 505742"/>
                <a:gd name="connsiteX28" fmla="*/ 540174 w 606647"/>
                <a:gd name="connsiteY28" fmla="*/ 177545 h 505742"/>
                <a:gd name="connsiteX29" fmla="*/ 606554 w 606647"/>
                <a:gd name="connsiteY29" fmla="*/ 122008 h 505742"/>
                <a:gd name="connsiteX30" fmla="*/ 606647 w 606647"/>
                <a:gd name="connsiteY30" fmla="*/ 122194 h 505742"/>
                <a:gd name="connsiteX31" fmla="*/ 605718 w 606647"/>
                <a:gd name="connsiteY31" fmla="*/ 136653 h 505742"/>
                <a:gd name="connsiteX32" fmla="*/ 530117 w 606647"/>
                <a:gd name="connsiteY32" fmla="*/ 167240 h 505742"/>
                <a:gd name="connsiteX33" fmla="*/ 519993 w 606647"/>
                <a:gd name="connsiteY33" fmla="*/ 157137 h 505742"/>
                <a:gd name="connsiteX34" fmla="*/ 603573 w 606647"/>
                <a:gd name="connsiteY34" fmla="*/ 94769 h 505742"/>
                <a:gd name="connsiteX35" fmla="*/ 605801 w 606647"/>
                <a:gd name="connsiteY35" fmla="*/ 108119 h 505742"/>
                <a:gd name="connsiteX36" fmla="*/ 509907 w 606647"/>
                <a:gd name="connsiteY36" fmla="*/ 147058 h 505742"/>
                <a:gd name="connsiteX37" fmla="*/ 499882 w 606647"/>
                <a:gd name="connsiteY37" fmla="*/ 136860 h 505742"/>
                <a:gd name="connsiteX38" fmla="*/ 594951 w 606647"/>
                <a:gd name="connsiteY38" fmla="*/ 69719 h 505742"/>
                <a:gd name="connsiteX39" fmla="*/ 599873 w 606647"/>
                <a:gd name="connsiteY39" fmla="*/ 81957 h 505742"/>
                <a:gd name="connsiteX40" fmla="*/ 489632 w 606647"/>
                <a:gd name="connsiteY40" fmla="*/ 126736 h 505742"/>
                <a:gd name="connsiteX41" fmla="*/ 484710 w 606647"/>
                <a:gd name="connsiteY41" fmla="*/ 121637 h 505742"/>
                <a:gd name="connsiteX42" fmla="*/ 484710 w 606647"/>
                <a:gd name="connsiteY42" fmla="*/ 114498 h 505742"/>
                <a:gd name="connsiteX43" fmla="*/ 187673 w 606647"/>
                <a:gd name="connsiteY43" fmla="*/ 51167 h 505742"/>
                <a:gd name="connsiteX44" fmla="*/ 232134 w 606647"/>
                <a:gd name="connsiteY44" fmla="*/ 69546 h 505742"/>
                <a:gd name="connsiteX45" fmla="*/ 302424 w 606647"/>
                <a:gd name="connsiteY45" fmla="*/ 206088 h 505742"/>
                <a:gd name="connsiteX46" fmla="*/ 336594 w 606647"/>
                <a:gd name="connsiteY46" fmla="*/ 293592 h 505742"/>
                <a:gd name="connsiteX47" fmla="*/ 247733 w 606647"/>
                <a:gd name="connsiteY47" fmla="*/ 320938 h 505742"/>
                <a:gd name="connsiteX48" fmla="*/ 247733 w 606647"/>
                <a:gd name="connsiteY48" fmla="*/ 339940 h 505742"/>
                <a:gd name="connsiteX49" fmla="*/ 247548 w 606647"/>
                <a:gd name="connsiteY49" fmla="*/ 341331 h 505742"/>
                <a:gd name="connsiteX50" fmla="*/ 194761 w 606647"/>
                <a:gd name="connsiteY50" fmla="*/ 495162 h 505742"/>
                <a:gd name="connsiteX51" fmla="*/ 194600 w 606647"/>
                <a:gd name="connsiteY51" fmla="*/ 494964 h 505742"/>
                <a:gd name="connsiteX52" fmla="*/ 141881 w 606647"/>
                <a:gd name="connsiteY52" fmla="*/ 340960 h 505742"/>
                <a:gd name="connsiteX53" fmla="*/ 141881 w 606647"/>
                <a:gd name="connsiteY53" fmla="*/ 321401 h 505742"/>
                <a:gd name="connsiteX54" fmla="*/ 51721 w 606647"/>
                <a:gd name="connsiteY54" fmla="*/ 292202 h 505742"/>
                <a:gd name="connsiteX55" fmla="*/ 89141 w 606647"/>
                <a:gd name="connsiteY55" fmla="*/ 186807 h 505742"/>
                <a:gd name="connsiteX56" fmla="*/ 153116 w 606647"/>
                <a:gd name="connsiteY56" fmla="*/ 57774 h 505742"/>
                <a:gd name="connsiteX57" fmla="*/ 187673 w 606647"/>
                <a:gd name="connsiteY57" fmla="*/ 51167 h 505742"/>
                <a:gd name="connsiteX58" fmla="*/ 580826 w 606647"/>
                <a:gd name="connsiteY58" fmla="*/ 46926 h 505742"/>
                <a:gd name="connsiteX59" fmla="*/ 588441 w 606647"/>
                <a:gd name="connsiteY59" fmla="*/ 58049 h 505742"/>
                <a:gd name="connsiteX60" fmla="*/ 484710 w 606647"/>
                <a:gd name="connsiteY60" fmla="*/ 100132 h 505742"/>
                <a:gd name="connsiteX61" fmla="*/ 484803 w 606647"/>
                <a:gd name="connsiteY61" fmla="*/ 85857 h 505742"/>
                <a:gd name="connsiteX62" fmla="*/ 560620 w 606647"/>
                <a:gd name="connsiteY62" fmla="*/ 26533 h 505742"/>
                <a:gd name="connsiteX63" fmla="*/ 571576 w 606647"/>
                <a:gd name="connsiteY63" fmla="*/ 36264 h 505742"/>
                <a:gd name="connsiteX64" fmla="*/ 484851 w 606647"/>
                <a:gd name="connsiteY64" fmla="*/ 71483 h 505742"/>
                <a:gd name="connsiteX65" fmla="*/ 485036 w 606647"/>
                <a:gd name="connsiteY65" fmla="*/ 57117 h 505742"/>
                <a:gd name="connsiteX66" fmla="*/ 531999 w 606647"/>
                <a:gd name="connsiteY66" fmla="*/ 9526 h 505742"/>
                <a:gd name="connsiteX67" fmla="*/ 547513 w 606647"/>
                <a:gd name="connsiteY67" fmla="*/ 17406 h 505742"/>
                <a:gd name="connsiteX68" fmla="*/ 484992 w 606647"/>
                <a:gd name="connsiteY68" fmla="*/ 42903 h 505742"/>
                <a:gd name="connsiteX69" fmla="*/ 485085 w 606647"/>
                <a:gd name="connsiteY69" fmla="*/ 28532 h 505742"/>
                <a:gd name="connsiteX70" fmla="*/ 465815 w 606647"/>
                <a:gd name="connsiteY70" fmla="*/ 8538 h 505742"/>
                <a:gd name="connsiteX71" fmla="*/ 465815 w 606647"/>
                <a:gd name="connsiteY71" fmla="*/ 130510 h 505742"/>
                <a:gd name="connsiteX72" fmla="*/ 552241 w 606647"/>
                <a:gd name="connsiteY72" fmla="*/ 216799 h 505742"/>
                <a:gd name="connsiteX73" fmla="*/ 465815 w 606647"/>
                <a:gd name="connsiteY73" fmla="*/ 252482 h 505742"/>
                <a:gd name="connsiteX74" fmla="*/ 403526 w 606647"/>
                <a:gd name="connsiteY74" fmla="*/ 235428 h 505742"/>
                <a:gd name="connsiteX75" fmla="*/ 351912 w 606647"/>
                <a:gd name="connsiteY75" fmla="*/ 249424 h 505742"/>
                <a:gd name="connsiteX76" fmla="*/ 350612 w 606647"/>
                <a:gd name="connsiteY76" fmla="*/ 240526 h 505742"/>
                <a:gd name="connsiteX77" fmla="*/ 375491 w 606647"/>
                <a:gd name="connsiteY77" fmla="*/ 212628 h 505742"/>
                <a:gd name="connsiteX78" fmla="*/ 343650 w 606647"/>
                <a:gd name="connsiteY78" fmla="*/ 130510 h 505742"/>
                <a:gd name="connsiteX79" fmla="*/ 465815 w 606647"/>
                <a:gd name="connsiteY79" fmla="*/ 8538 h 505742"/>
                <a:gd name="connsiteX80" fmla="*/ 485204 w 606647"/>
                <a:gd name="connsiteY80" fmla="*/ 0 h 505742"/>
                <a:gd name="connsiteX81" fmla="*/ 512513 w 606647"/>
                <a:gd name="connsiteY81" fmla="*/ 3147 h 505742"/>
                <a:gd name="connsiteX82" fmla="*/ 485204 w 606647"/>
                <a:gd name="connsiteY82" fmla="*/ 14254 h 505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606647" h="505742">
                  <a:moveTo>
                    <a:pt x="122377" y="356214"/>
                  </a:moveTo>
                  <a:lnTo>
                    <a:pt x="101023" y="418139"/>
                  </a:lnTo>
                  <a:lnTo>
                    <a:pt x="130361" y="415914"/>
                  </a:lnTo>
                  <a:lnTo>
                    <a:pt x="194600" y="494964"/>
                  </a:lnTo>
                  <a:lnTo>
                    <a:pt x="194714" y="495298"/>
                  </a:lnTo>
                  <a:lnTo>
                    <a:pt x="194761" y="495162"/>
                  </a:lnTo>
                  <a:lnTo>
                    <a:pt x="195072" y="495545"/>
                  </a:lnTo>
                  <a:lnTo>
                    <a:pt x="259783" y="415914"/>
                  </a:lnTo>
                  <a:lnTo>
                    <a:pt x="289121" y="418139"/>
                  </a:lnTo>
                  <a:lnTo>
                    <a:pt x="268139" y="356214"/>
                  </a:lnTo>
                  <a:cubicBezTo>
                    <a:pt x="271852" y="358346"/>
                    <a:pt x="275566" y="360386"/>
                    <a:pt x="279373" y="362240"/>
                  </a:cubicBezTo>
                  <a:lnTo>
                    <a:pt x="345941" y="395056"/>
                  </a:lnTo>
                  <a:cubicBezTo>
                    <a:pt x="363395" y="403585"/>
                    <a:pt x="375650" y="419900"/>
                    <a:pt x="379178" y="438904"/>
                  </a:cubicBezTo>
                  <a:lnTo>
                    <a:pt x="389762" y="497492"/>
                  </a:lnTo>
                  <a:cubicBezTo>
                    <a:pt x="390505" y="501849"/>
                    <a:pt x="387348" y="505742"/>
                    <a:pt x="382892" y="505742"/>
                  </a:cubicBezTo>
                  <a:lnTo>
                    <a:pt x="197393" y="505742"/>
                  </a:lnTo>
                  <a:lnTo>
                    <a:pt x="192472" y="505742"/>
                  </a:lnTo>
                  <a:lnTo>
                    <a:pt x="7067" y="505742"/>
                  </a:lnTo>
                  <a:cubicBezTo>
                    <a:pt x="2703" y="505742"/>
                    <a:pt x="-639" y="501849"/>
                    <a:pt x="103" y="497492"/>
                  </a:cubicBezTo>
                  <a:lnTo>
                    <a:pt x="10780" y="438812"/>
                  </a:lnTo>
                  <a:cubicBezTo>
                    <a:pt x="14215" y="419715"/>
                    <a:pt x="26564" y="403399"/>
                    <a:pt x="43925" y="394871"/>
                  </a:cubicBezTo>
                  <a:lnTo>
                    <a:pt x="108914" y="362889"/>
                  </a:lnTo>
                  <a:close/>
                  <a:moveTo>
                    <a:pt x="587524" y="186787"/>
                  </a:moveTo>
                  <a:cubicBezTo>
                    <a:pt x="582508" y="194578"/>
                    <a:pt x="576842" y="201627"/>
                    <a:pt x="570433" y="208027"/>
                  </a:cubicBezTo>
                  <a:lnTo>
                    <a:pt x="560215" y="197825"/>
                  </a:lnTo>
                  <a:close/>
                  <a:moveTo>
                    <a:pt x="602554" y="152210"/>
                  </a:moveTo>
                  <a:cubicBezTo>
                    <a:pt x="601069" y="157871"/>
                    <a:pt x="599212" y="163439"/>
                    <a:pt x="596985" y="168729"/>
                  </a:cubicBezTo>
                  <a:lnTo>
                    <a:pt x="550200" y="187846"/>
                  </a:lnTo>
                  <a:lnTo>
                    <a:pt x="540174" y="177545"/>
                  </a:lnTo>
                  <a:close/>
                  <a:moveTo>
                    <a:pt x="606554" y="122008"/>
                  </a:moveTo>
                  <a:cubicBezTo>
                    <a:pt x="606554" y="122194"/>
                    <a:pt x="606554" y="122194"/>
                    <a:pt x="606647" y="122194"/>
                  </a:cubicBezTo>
                  <a:cubicBezTo>
                    <a:pt x="606647" y="127106"/>
                    <a:pt x="606276" y="131926"/>
                    <a:pt x="605718" y="136653"/>
                  </a:cubicBezTo>
                  <a:lnTo>
                    <a:pt x="530117" y="167240"/>
                  </a:lnTo>
                  <a:lnTo>
                    <a:pt x="519993" y="157137"/>
                  </a:lnTo>
                  <a:close/>
                  <a:moveTo>
                    <a:pt x="603573" y="94769"/>
                  </a:moveTo>
                  <a:cubicBezTo>
                    <a:pt x="604594" y="99033"/>
                    <a:pt x="605337" y="103484"/>
                    <a:pt x="605801" y="108119"/>
                  </a:cubicBezTo>
                  <a:lnTo>
                    <a:pt x="509907" y="147058"/>
                  </a:lnTo>
                  <a:lnTo>
                    <a:pt x="499882" y="136860"/>
                  </a:lnTo>
                  <a:close/>
                  <a:moveTo>
                    <a:pt x="594951" y="69719"/>
                  </a:moveTo>
                  <a:cubicBezTo>
                    <a:pt x="596808" y="73705"/>
                    <a:pt x="598387" y="77785"/>
                    <a:pt x="599873" y="81957"/>
                  </a:cubicBezTo>
                  <a:lnTo>
                    <a:pt x="489632" y="126736"/>
                  </a:lnTo>
                  <a:lnTo>
                    <a:pt x="484710" y="121637"/>
                  </a:lnTo>
                  <a:lnTo>
                    <a:pt x="484710" y="114498"/>
                  </a:lnTo>
                  <a:close/>
                  <a:moveTo>
                    <a:pt x="187673" y="51167"/>
                  </a:moveTo>
                  <a:cubicBezTo>
                    <a:pt x="217301" y="51662"/>
                    <a:pt x="232134" y="69546"/>
                    <a:pt x="232134" y="69546"/>
                  </a:cubicBezTo>
                  <a:cubicBezTo>
                    <a:pt x="293139" y="63985"/>
                    <a:pt x="309852" y="130448"/>
                    <a:pt x="302424" y="206088"/>
                  </a:cubicBezTo>
                  <a:cubicBezTo>
                    <a:pt x="294996" y="281820"/>
                    <a:pt x="336594" y="293592"/>
                    <a:pt x="336594" y="293592"/>
                  </a:cubicBezTo>
                  <a:cubicBezTo>
                    <a:pt x="307995" y="322792"/>
                    <a:pt x="247733" y="320938"/>
                    <a:pt x="247733" y="320938"/>
                  </a:cubicBezTo>
                  <a:lnTo>
                    <a:pt x="247733" y="339940"/>
                  </a:lnTo>
                  <a:lnTo>
                    <a:pt x="247548" y="341331"/>
                  </a:lnTo>
                  <a:lnTo>
                    <a:pt x="194761" y="495162"/>
                  </a:lnTo>
                  <a:lnTo>
                    <a:pt x="194600" y="494964"/>
                  </a:lnTo>
                  <a:lnTo>
                    <a:pt x="141881" y="340960"/>
                  </a:lnTo>
                  <a:lnTo>
                    <a:pt x="141881" y="321401"/>
                  </a:lnTo>
                  <a:cubicBezTo>
                    <a:pt x="72241" y="322050"/>
                    <a:pt x="51721" y="292202"/>
                    <a:pt x="51721" y="292202"/>
                  </a:cubicBezTo>
                  <a:cubicBezTo>
                    <a:pt x="51721" y="292202"/>
                    <a:pt x="91555" y="291646"/>
                    <a:pt x="89141" y="186807"/>
                  </a:cubicBezTo>
                  <a:cubicBezTo>
                    <a:pt x="86633" y="81968"/>
                    <a:pt x="135010" y="64541"/>
                    <a:pt x="153116" y="57774"/>
                  </a:cubicBezTo>
                  <a:cubicBezTo>
                    <a:pt x="166278" y="52769"/>
                    <a:pt x="177798" y="51002"/>
                    <a:pt x="187673" y="51167"/>
                  </a:cubicBezTo>
                  <a:close/>
                  <a:moveTo>
                    <a:pt x="580826" y="46926"/>
                  </a:moveTo>
                  <a:cubicBezTo>
                    <a:pt x="583519" y="50448"/>
                    <a:pt x="586120" y="54156"/>
                    <a:pt x="588441" y="58049"/>
                  </a:cubicBezTo>
                  <a:lnTo>
                    <a:pt x="484710" y="100132"/>
                  </a:lnTo>
                  <a:lnTo>
                    <a:pt x="484803" y="85857"/>
                  </a:lnTo>
                  <a:close/>
                  <a:moveTo>
                    <a:pt x="560620" y="26533"/>
                  </a:moveTo>
                  <a:cubicBezTo>
                    <a:pt x="564519" y="29591"/>
                    <a:pt x="568048" y="32835"/>
                    <a:pt x="571576" y="36264"/>
                  </a:cubicBezTo>
                  <a:lnTo>
                    <a:pt x="484851" y="71483"/>
                  </a:lnTo>
                  <a:lnTo>
                    <a:pt x="485036" y="57117"/>
                  </a:lnTo>
                  <a:close/>
                  <a:moveTo>
                    <a:pt x="531999" y="9526"/>
                  </a:moveTo>
                  <a:cubicBezTo>
                    <a:pt x="537480" y="11751"/>
                    <a:pt x="542683" y="14440"/>
                    <a:pt x="547513" y="17406"/>
                  </a:cubicBezTo>
                  <a:lnTo>
                    <a:pt x="484992" y="42903"/>
                  </a:lnTo>
                  <a:lnTo>
                    <a:pt x="485085" y="28532"/>
                  </a:lnTo>
                  <a:close/>
                  <a:moveTo>
                    <a:pt x="465815" y="8538"/>
                  </a:moveTo>
                  <a:lnTo>
                    <a:pt x="465815" y="130510"/>
                  </a:lnTo>
                  <a:lnTo>
                    <a:pt x="552241" y="216799"/>
                  </a:lnTo>
                  <a:cubicBezTo>
                    <a:pt x="530055" y="238950"/>
                    <a:pt x="499606" y="252482"/>
                    <a:pt x="465815" y="252482"/>
                  </a:cubicBezTo>
                  <a:cubicBezTo>
                    <a:pt x="443072" y="252482"/>
                    <a:pt x="421721" y="246180"/>
                    <a:pt x="403526" y="235428"/>
                  </a:cubicBezTo>
                  <a:cubicBezTo>
                    <a:pt x="385238" y="249146"/>
                    <a:pt x="365651" y="251555"/>
                    <a:pt x="351912" y="249424"/>
                  </a:cubicBezTo>
                  <a:cubicBezTo>
                    <a:pt x="347363" y="248682"/>
                    <a:pt x="346342" y="242472"/>
                    <a:pt x="350612" y="240526"/>
                  </a:cubicBezTo>
                  <a:cubicBezTo>
                    <a:pt x="362959" y="234502"/>
                    <a:pt x="370849" y="222453"/>
                    <a:pt x="375491" y="212628"/>
                  </a:cubicBezTo>
                  <a:cubicBezTo>
                    <a:pt x="355625" y="190940"/>
                    <a:pt x="343650" y="162208"/>
                    <a:pt x="343650" y="130510"/>
                  </a:cubicBezTo>
                  <a:cubicBezTo>
                    <a:pt x="343650" y="63221"/>
                    <a:pt x="398327" y="8538"/>
                    <a:pt x="465815" y="8538"/>
                  </a:cubicBezTo>
                  <a:close/>
                  <a:moveTo>
                    <a:pt x="485204" y="0"/>
                  </a:moveTo>
                  <a:cubicBezTo>
                    <a:pt x="494678" y="0"/>
                    <a:pt x="503781" y="1110"/>
                    <a:pt x="512513" y="3147"/>
                  </a:cubicBezTo>
                  <a:lnTo>
                    <a:pt x="485204" y="142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3" name="Group 27"/>
          <p:cNvGrpSpPr/>
          <p:nvPr/>
        </p:nvGrpSpPr>
        <p:grpSpPr>
          <a:xfrm>
            <a:off x="9396730" y="2615139"/>
            <a:ext cx="1114425" cy="1114425"/>
            <a:chOff x="1924050" y="2615139"/>
            <a:chExt cx="1114425" cy="1114425"/>
          </a:xfrm>
        </p:grpSpPr>
        <p:sp>
          <p:nvSpPr>
            <p:cNvPr id="44" name="椭圆 43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5" name="iconfont-1187-868386"/>
            <p:cNvSpPr>
              <a:spLocks noChangeAspect="1"/>
            </p:cNvSpPr>
            <p:nvPr/>
          </p:nvSpPr>
          <p:spPr bwMode="auto">
            <a:xfrm>
              <a:off x="2199282" y="2886558"/>
              <a:ext cx="602059" cy="609685"/>
            </a:xfrm>
            <a:custGeom>
              <a:avLst/>
              <a:gdLst>
                <a:gd name="T0" fmla="*/ 7558 w 11184"/>
                <a:gd name="T1" fmla="*/ 2125 h 11325"/>
                <a:gd name="T2" fmla="*/ 6347 w 11184"/>
                <a:gd name="T3" fmla="*/ 306 h 11325"/>
                <a:gd name="T4" fmla="*/ 4203 w 11184"/>
                <a:gd name="T5" fmla="*/ 729 h 11325"/>
                <a:gd name="T6" fmla="*/ 3775 w 11184"/>
                <a:gd name="T7" fmla="*/ 2872 h 11325"/>
                <a:gd name="T8" fmla="*/ 5592 w 11184"/>
                <a:gd name="T9" fmla="*/ 4087 h 11325"/>
                <a:gd name="T10" fmla="*/ 7558 w 11184"/>
                <a:gd name="T11" fmla="*/ 2125 h 11325"/>
                <a:gd name="T12" fmla="*/ 6248 w 11184"/>
                <a:gd name="T13" fmla="*/ 4087 h 11325"/>
                <a:gd name="T14" fmla="*/ 4936 w 11184"/>
                <a:gd name="T15" fmla="*/ 4087 h 11325"/>
                <a:gd name="T16" fmla="*/ 3622 w 11184"/>
                <a:gd name="T17" fmla="*/ 4409 h 11325"/>
                <a:gd name="T18" fmla="*/ 5592 w 11184"/>
                <a:gd name="T19" fmla="*/ 5225 h 11325"/>
                <a:gd name="T20" fmla="*/ 7562 w 11184"/>
                <a:gd name="T21" fmla="*/ 4409 h 11325"/>
                <a:gd name="T22" fmla="*/ 6248 w 11184"/>
                <a:gd name="T23" fmla="*/ 4087 h 11325"/>
                <a:gd name="T24" fmla="*/ 10528 w 11184"/>
                <a:gd name="T25" fmla="*/ 6053 h 11325"/>
                <a:gd name="T26" fmla="*/ 9874 w 11184"/>
                <a:gd name="T27" fmla="*/ 6707 h 11325"/>
                <a:gd name="T28" fmla="*/ 9874 w 11184"/>
                <a:gd name="T29" fmla="*/ 8019 h 11325"/>
                <a:gd name="T30" fmla="*/ 10529 w 11184"/>
                <a:gd name="T31" fmla="*/ 8639 h 11325"/>
                <a:gd name="T32" fmla="*/ 11184 w 11184"/>
                <a:gd name="T33" fmla="*/ 8019 h 11325"/>
                <a:gd name="T34" fmla="*/ 11184 w 11184"/>
                <a:gd name="T35" fmla="*/ 6707 h 11325"/>
                <a:gd name="T36" fmla="*/ 10528 w 11184"/>
                <a:gd name="T37" fmla="*/ 6053 h 11325"/>
                <a:gd name="T38" fmla="*/ 1310 w 11184"/>
                <a:gd name="T39" fmla="*/ 8019 h 11325"/>
                <a:gd name="T40" fmla="*/ 1310 w 11184"/>
                <a:gd name="T41" fmla="*/ 6707 h 11325"/>
                <a:gd name="T42" fmla="*/ 655 w 11184"/>
                <a:gd name="T43" fmla="*/ 6087 h 11325"/>
                <a:gd name="T44" fmla="*/ 0 w 11184"/>
                <a:gd name="T45" fmla="*/ 6707 h 11325"/>
                <a:gd name="T46" fmla="*/ 0 w 11184"/>
                <a:gd name="T47" fmla="*/ 8019 h 11325"/>
                <a:gd name="T48" fmla="*/ 655 w 11184"/>
                <a:gd name="T49" fmla="*/ 8639 h 11325"/>
                <a:gd name="T50" fmla="*/ 1310 w 11184"/>
                <a:gd name="T51" fmla="*/ 8019 h 11325"/>
                <a:gd name="T52" fmla="*/ 656 w 11184"/>
                <a:gd name="T53" fmla="*/ 5069 h 11325"/>
                <a:gd name="T54" fmla="*/ 656 w 11184"/>
                <a:gd name="T55" fmla="*/ 5397 h 11325"/>
                <a:gd name="T56" fmla="*/ 1966 w 11184"/>
                <a:gd name="T57" fmla="*/ 6707 h 11325"/>
                <a:gd name="T58" fmla="*/ 1966 w 11184"/>
                <a:gd name="T59" fmla="*/ 8019 h 11325"/>
                <a:gd name="T60" fmla="*/ 656 w 11184"/>
                <a:gd name="T61" fmla="*/ 9325 h 11325"/>
                <a:gd name="T62" fmla="*/ 656 w 11184"/>
                <a:gd name="T63" fmla="*/ 9653 h 11325"/>
                <a:gd name="T64" fmla="*/ 992 w 11184"/>
                <a:gd name="T65" fmla="*/ 9985 h 11325"/>
                <a:gd name="T66" fmla="*/ 5272 w 11184"/>
                <a:gd name="T67" fmla="*/ 11317 h 11325"/>
                <a:gd name="T68" fmla="*/ 5272 w 11184"/>
                <a:gd name="T69" fmla="*/ 5803 h 11325"/>
                <a:gd name="T70" fmla="*/ 992 w 11184"/>
                <a:gd name="T71" fmla="*/ 4743 h 11325"/>
                <a:gd name="T72" fmla="*/ 656 w 11184"/>
                <a:gd name="T73" fmla="*/ 5069 h 11325"/>
                <a:gd name="T74" fmla="*/ 9218 w 11184"/>
                <a:gd name="T75" fmla="*/ 8019 h 11325"/>
                <a:gd name="T76" fmla="*/ 9218 w 11184"/>
                <a:gd name="T77" fmla="*/ 6707 h 11325"/>
                <a:gd name="T78" fmla="*/ 10528 w 11184"/>
                <a:gd name="T79" fmla="*/ 5397 h 11325"/>
                <a:gd name="T80" fmla="*/ 10528 w 11184"/>
                <a:gd name="T81" fmla="*/ 5069 h 11325"/>
                <a:gd name="T82" fmla="*/ 10192 w 11184"/>
                <a:gd name="T83" fmla="*/ 4743 h 11325"/>
                <a:gd name="T84" fmla="*/ 5912 w 11184"/>
                <a:gd name="T85" fmla="*/ 5803 h 11325"/>
                <a:gd name="T86" fmla="*/ 5912 w 11184"/>
                <a:gd name="T87" fmla="*/ 11325 h 11325"/>
                <a:gd name="T88" fmla="*/ 10192 w 11184"/>
                <a:gd name="T89" fmla="*/ 9993 h 11325"/>
                <a:gd name="T90" fmla="*/ 10520 w 11184"/>
                <a:gd name="T91" fmla="*/ 9665 h 11325"/>
                <a:gd name="T92" fmla="*/ 10520 w 11184"/>
                <a:gd name="T93" fmla="*/ 9325 h 11325"/>
                <a:gd name="T94" fmla="*/ 9218 w 11184"/>
                <a:gd name="T95" fmla="*/ 8019 h 1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84" h="11325">
                  <a:moveTo>
                    <a:pt x="7558" y="2125"/>
                  </a:moveTo>
                  <a:cubicBezTo>
                    <a:pt x="7560" y="1329"/>
                    <a:pt x="7082" y="611"/>
                    <a:pt x="6347" y="306"/>
                  </a:cubicBezTo>
                  <a:cubicBezTo>
                    <a:pt x="5613" y="0"/>
                    <a:pt x="4766" y="168"/>
                    <a:pt x="4203" y="729"/>
                  </a:cubicBezTo>
                  <a:cubicBezTo>
                    <a:pt x="3640" y="1291"/>
                    <a:pt x="3471" y="2137"/>
                    <a:pt x="3775" y="2872"/>
                  </a:cubicBezTo>
                  <a:cubicBezTo>
                    <a:pt x="4079" y="3608"/>
                    <a:pt x="4796" y="4087"/>
                    <a:pt x="5592" y="4087"/>
                  </a:cubicBezTo>
                  <a:cubicBezTo>
                    <a:pt x="6671" y="4075"/>
                    <a:pt x="7544" y="3204"/>
                    <a:pt x="7558" y="2125"/>
                  </a:cubicBezTo>
                  <a:close/>
                  <a:moveTo>
                    <a:pt x="6248" y="4087"/>
                  </a:moveTo>
                  <a:lnTo>
                    <a:pt x="4936" y="4087"/>
                  </a:lnTo>
                  <a:cubicBezTo>
                    <a:pt x="4479" y="4091"/>
                    <a:pt x="4029" y="4201"/>
                    <a:pt x="3622" y="4409"/>
                  </a:cubicBezTo>
                  <a:cubicBezTo>
                    <a:pt x="4311" y="4594"/>
                    <a:pt x="4973" y="4869"/>
                    <a:pt x="5592" y="5225"/>
                  </a:cubicBezTo>
                  <a:cubicBezTo>
                    <a:pt x="6211" y="4869"/>
                    <a:pt x="6873" y="4594"/>
                    <a:pt x="7562" y="4409"/>
                  </a:cubicBezTo>
                  <a:cubicBezTo>
                    <a:pt x="7155" y="4201"/>
                    <a:pt x="6705" y="4091"/>
                    <a:pt x="6248" y="4087"/>
                  </a:cubicBezTo>
                  <a:close/>
                  <a:moveTo>
                    <a:pt x="10528" y="6053"/>
                  </a:moveTo>
                  <a:cubicBezTo>
                    <a:pt x="10167" y="6053"/>
                    <a:pt x="9874" y="6346"/>
                    <a:pt x="9874" y="6707"/>
                  </a:cubicBezTo>
                  <a:lnTo>
                    <a:pt x="9874" y="8019"/>
                  </a:lnTo>
                  <a:cubicBezTo>
                    <a:pt x="9893" y="8367"/>
                    <a:pt x="10181" y="8639"/>
                    <a:pt x="10529" y="8639"/>
                  </a:cubicBezTo>
                  <a:cubicBezTo>
                    <a:pt x="10877" y="8639"/>
                    <a:pt x="11165" y="8367"/>
                    <a:pt x="11184" y="8019"/>
                  </a:cubicBezTo>
                  <a:lnTo>
                    <a:pt x="11184" y="6707"/>
                  </a:lnTo>
                  <a:cubicBezTo>
                    <a:pt x="11183" y="6345"/>
                    <a:pt x="10890" y="6053"/>
                    <a:pt x="10528" y="6053"/>
                  </a:cubicBezTo>
                  <a:close/>
                  <a:moveTo>
                    <a:pt x="1310" y="8019"/>
                  </a:moveTo>
                  <a:lnTo>
                    <a:pt x="1310" y="6707"/>
                  </a:lnTo>
                  <a:cubicBezTo>
                    <a:pt x="1291" y="6359"/>
                    <a:pt x="1003" y="6087"/>
                    <a:pt x="655" y="6087"/>
                  </a:cubicBezTo>
                  <a:cubicBezTo>
                    <a:pt x="307" y="6087"/>
                    <a:pt x="19" y="6359"/>
                    <a:pt x="0" y="6707"/>
                  </a:cubicBezTo>
                  <a:lnTo>
                    <a:pt x="0" y="8019"/>
                  </a:lnTo>
                  <a:cubicBezTo>
                    <a:pt x="19" y="8367"/>
                    <a:pt x="307" y="8639"/>
                    <a:pt x="655" y="8639"/>
                  </a:cubicBezTo>
                  <a:cubicBezTo>
                    <a:pt x="1003" y="8639"/>
                    <a:pt x="1291" y="8367"/>
                    <a:pt x="1310" y="8019"/>
                  </a:cubicBezTo>
                  <a:close/>
                  <a:moveTo>
                    <a:pt x="656" y="5069"/>
                  </a:moveTo>
                  <a:lnTo>
                    <a:pt x="656" y="5397"/>
                  </a:lnTo>
                  <a:cubicBezTo>
                    <a:pt x="1379" y="5398"/>
                    <a:pt x="1965" y="5984"/>
                    <a:pt x="1966" y="6707"/>
                  </a:cubicBezTo>
                  <a:lnTo>
                    <a:pt x="1966" y="8019"/>
                  </a:lnTo>
                  <a:cubicBezTo>
                    <a:pt x="1963" y="8740"/>
                    <a:pt x="1377" y="9324"/>
                    <a:pt x="656" y="9325"/>
                  </a:cubicBezTo>
                  <a:lnTo>
                    <a:pt x="656" y="9653"/>
                  </a:lnTo>
                  <a:cubicBezTo>
                    <a:pt x="654" y="9839"/>
                    <a:pt x="806" y="9990"/>
                    <a:pt x="992" y="9985"/>
                  </a:cubicBezTo>
                  <a:cubicBezTo>
                    <a:pt x="2670" y="9985"/>
                    <a:pt x="4014" y="10515"/>
                    <a:pt x="5272" y="11317"/>
                  </a:cubicBezTo>
                  <a:lnTo>
                    <a:pt x="5272" y="5803"/>
                  </a:lnTo>
                  <a:cubicBezTo>
                    <a:pt x="3992" y="5079"/>
                    <a:pt x="2642" y="4743"/>
                    <a:pt x="992" y="4743"/>
                  </a:cubicBezTo>
                  <a:cubicBezTo>
                    <a:pt x="808" y="4737"/>
                    <a:pt x="656" y="4885"/>
                    <a:pt x="656" y="5069"/>
                  </a:cubicBezTo>
                  <a:close/>
                  <a:moveTo>
                    <a:pt x="9218" y="8019"/>
                  </a:moveTo>
                  <a:lnTo>
                    <a:pt x="9218" y="6707"/>
                  </a:lnTo>
                  <a:cubicBezTo>
                    <a:pt x="9219" y="5984"/>
                    <a:pt x="9805" y="5398"/>
                    <a:pt x="10528" y="5397"/>
                  </a:cubicBezTo>
                  <a:lnTo>
                    <a:pt x="10528" y="5069"/>
                  </a:lnTo>
                  <a:cubicBezTo>
                    <a:pt x="10528" y="4885"/>
                    <a:pt x="10376" y="4737"/>
                    <a:pt x="10192" y="4743"/>
                  </a:cubicBezTo>
                  <a:cubicBezTo>
                    <a:pt x="8534" y="4743"/>
                    <a:pt x="7176" y="5079"/>
                    <a:pt x="5912" y="5803"/>
                  </a:cubicBezTo>
                  <a:lnTo>
                    <a:pt x="5912" y="11325"/>
                  </a:lnTo>
                  <a:cubicBezTo>
                    <a:pt x="7170" y="10525"/>
                    <a:pt x="8512" y="9993"/>
                    <a:pt x="10192" y="9993"/>
                  </a:cubicBezTo>
                  <a:cubicBezTo>
                    <a:pt x="10373" y="9993"/>
                    <a:pt x="10520" y="9846"/>
                    <a:pt x="10520" y="9665"/>
                  </a:cubicBezTo>
                  <a:lnTo>
                    <a:pt x="10520" y="9325"/>
                  </a:lnTo>
                  <a:cubicBezTo>
                    <a:pt x="9802" y="9320"/>
                    <a:pt x="9221" y="8737"/>
                    <a:pt x="9218" y="80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219325" y="1176864"/>
            <a:ext cx="82586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</a:p>
        </p:txBody>
      </p:sp>
      <p:sp>
        <p:nvSpPr>
          <p:cNvPr id="49" name="矩形 48"/>
          <p:cNvSpPr/>
          <p:nvPr/>
        </p:nvSpPr>
        <p:spPr>
          <a:xfrm>
            <a:off x="3045192" y="1248232"/>
            <a:ext cx="4981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  <a:endParaRPr lang="zh-CN" altLang="en-US" sz="2400" dirty="0"/>
          </a:p>
        </p:txBody>
      </p:sp>
      <p:sp>
        <p:nvSpPr>
          <p:cNvPr id="50" name="矩形 49"/>
          <p:cNvSpPr/>
          <p:nvPr/>
        </p:nvSpPr>
        <p:spPr>
          <a:xfrm>
            <a:off x="3045192" y="1577887"/>
            <a:ext cx="19030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CONTENTS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657348" y="38623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2" name="矩形 51"/>
          <p:cNvSpPr/>
          <p:nvPr/>
        </p:nvSpPr>
        <p:spPr>
          <a:xfrm>
            <a:off x="3174629" y="38570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53" name="矩形 52"/>
          <p:cNvSpPr/>
          <p:nvPr/>
        </p:nvSpPr>
        <p:spPr>
          <a:xfrm>
            <a:off x="4701435" y="38517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54" name="矩形 53"/>
          <p:cNvSpPr/>
          <p:nvPr/>
        </p:nvSpPr>
        <p:spPr>
          <a:xfrm>
            <a:off x="6237766" y="38464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55" name="矩形 54"/>
          <p:cNvSpPr/>
          <p:nvPr/>
        </p:nvSpPr>
        <p:spPr>
          <a:xfrm>
            <a:off x="7774097" y="38411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56" name="矩形 55"/>
          <p:cNvSpPr/>
          <p:nvPr/>
        </p:nvSpPr>
        <p:spPr>
          <a:xfrm>
            <a:off x="9311063" y="3861842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32" name="矩形 31"/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13"/>
          <p:cNvSpPr txBox="1"/>
          <p:nvPr/>
        </p:nvSpPr>
        <p:spPr>
          <a:xfrm>
            <a:off x="3887703" y="2526612"/>
            <a:ext cx="441659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spc="6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谢谢观看！</a:t>
            </a:r>
            <a:endParaRPr lang="zh-CN" altLang="en-US" sz="6600" b="1" spc="600" dirty="0">
              <a:blipFill dpi="0" rotWithShape="1">
                <a:blip r:embed="rId4"/>
                <a:srcRect/>
                <a:stretch>
                  <a:fillRect/>
                </a:stretch>
              </a:blipFill>
              <a:effectLst>
                <a:glow rad="127000">
                  <a:schemeClr val="bg1"/>
                </a:glow>
                <a:outerShdw dist="25400" dir="5400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6" name="椭圆 5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iconfont-1187-868386"/>
            <p:cNvSpPr>
              <a:spLocks noChangeAspect="1"/>
            </p:cNvSpPr>
            <p:nvPr/>
          </p:nvSpPr>
          <p:spPr bwMode="auto">
            <a:xfrm>
              <a:off x="2195469" y="2931695"/>
              <a:ext cx="609685" cy="519412"/>
            </a:xfrm>
            <a:custGeom>
              <a:avLst/>
              <a:gdLst>
                <a:gd name="T0" fmla="*/ 12330 w 12804"/>
                <a:gd name="T1" fmla="*/ 2371 h 10907"/>
                <a:gd name="T2" fmla="*/ 11382 w 12804"/>
                <a:gd name="T3" fmla="*/ 2371 h 10907"/>
                <a:gd name="T4" fmla="*/ 11382 w 12804"/>
                <a:gd name="T5" fmla="*/ 3319 h 10907"/>
                <a:gd name="T6" fmla="*/ 10907 w 12804"/>
                <a:gd name="T7" fmla="*/ 3793 h 10907"/>
                <a:gd name="T8" fmla="*/ 10433 w 12804"/>
                <a:gd name="T9" fmla="*/ 3319 h 10907"/>
                <a:gd name="T10" fmla="*/ 10433 w 12804"/>
                <a:gd name="T11" fmla="*/ 2371 h 10907"/>
                <a:gd name="T12" fmla="*/ 9485 w 12804"/>
                <a:gd name="T13" fmla="*/ 2371 h 10907"/>
                <a:gd name="T14" fmla="*/ 9010 w 12804"/>
                <a:gd name="T15" fmla="*/ 1897 h 10907"/>
                <a:gd name="T16" fmla="*/ 9485 w 12804"/>
                <a:gd name="T17" fmla="*/ 1422 h 10907"/>
                <a:gd name="T18" fmla="*/ 10433 w 12804"/>
                <a:gd name="T19" fmla="*/ 1422 h 10907"/>
                <a:gd name="T20" fmla="*/ 10433 w 12804"/>
                <a:gd name="T21" fmla="*/ 474 h 10907"/>
                <a:gd name="T22" fmla="*/ 10907 w 12804"/>
                <a:gd name="T23" fmla="*/ 0 h 10907"/>
                <a:gd name="T24" fmla="*/ 11382 w 12804"/>
                <a:gd name="T25" fmla="*/ 474 h 10907"/>
                <a:gd name="T26" fmla="*/ 11382 w 12804"/>
                <a:gd name="T27" fmla="*/ 1422 h 10907"/>
                <a:gd name="T28" fmla="*/ 12330 w 12804"/>
                <a:gd name="T29" fmla="*/ 1422 h 10907"/>
                <a:gd name="T30" fmla="*/ 12804 w 12804"/>
                <a:gd name="T31" fmla="*/ 1897 h 10907"/>
                <a:gd name="T32" fmla="*/ 12330 w 12804"/>
                <a:gd name="T33" fmla="*/ 2371 h 10907"/>
                <a:gd name="T34" fmla="*/ 9485 w 12804"/>
                <a:gd name="T35" fmla="*/ 4031 h 10907"/>
                <a:gd name="T36" fmla="*/ 8773 w 12804"/>
                <a:gd name="T37" fmla="*/ 4742 h 10907"/>
                <a:gd name="T38" fmla="*/ 8062 w 12804"/>
                <a:gd name="T39" fmla="*/ 4031 h 10907"/>
                <a:gd name="T40" fmla="*/ 8773 w 12804"/>
                <a:gd name="T41" fmla="*/ 3319 h 10907"/>
                <a:gd name="T42" fmla="*/ 9485 w 12804"/>
                <a:gd name="T43" fmla="*/ 4031 h 10907"/>
                <a:gd name="T44" fmla="*/ 7588 w 12804"/>
                <a:gd name="T45" fmla="*/ 2371 h 10907"/>
                <a:gd name="T46" fmla="*/ 948 w 12804"/>
                <a:gd name="T47" fmla="*/ 2371 h 10907"/>
                <a:gd name="T48" fmla="*/ 948 w 12804"/>
                <a:gd name="T49" fmla="*/ 8980 h 10907"/>
                <a:gd name="T50" fmla="*/ 3764 w 12804"/>
                <a:gd name="T51" fmla="*/ 4327 h 10907"/>
                <a:gd name="T52" fmla="*/ 6868 w 12804"/>
                <a:gd name="T53" fmla="*/ 9010 h 10907"/>
                <a:gd name="T54" fmla="*/ 8454 w 12804"/>
                <a:gd name="T55" fmla="*/ 6639 h 10907"/>
                <a:gd name="T56" fmla="*/ 9959 w 12804"/>
                <a:gd name="T57" fmla="*/ 8980 h 10907"/>
                <a:gd name="T58" fmla="*/ 10433 w 12804"/>
                <a:gd name="T59" fmla="*/ 8980 h 10907"/>
                <a:gd name="T60" fmla="*/ 10433 w 12804"/>
                <a:gd name="T61" fmla="*/ 6165 h 10907"/>
                <a:gd name="T62" fmla="*/ 10907 w 12804"/>
                <a:gd name="T63" fmla="*/ 5690 h 10907"/>
                <a:gd name="T64" fmla="*/ 11382 w 12804"/>
                <a:gd name="T65" fmla="*/ 6165 h 10907"/>
                <a:gd name="T66" fmla="*/ 11382 w 12804"/>
                <a:gd name="T67" fmla="*/ 9959 h 10907"/>
                <a:gd name="T68" fmla="*/ 10433 w 12804"/>
                <a:gd name="T69" fmla="*/ 10907 h 10907"/>
                <a:gd name="T70" fmla="*/ 948 w 12804"/>
                <a:gd name="T71" fmla="*/ 10907 h 10907"/>
                <a:gd name="T72" fmla="*/ 0 w 12804"/>
                <a:gd name="T73" fmla="*/ 9959 h 10907"/>
                <a:gd name="T74" fmla="*/ 0 w 12804"/>
                <a:gd name="T75" fmla="*/ 2371 h 10907"/>
                <a:gd name="T76" fmla="*/ 948 w 12804"/>
                <a:gd name="T77" fmla="*/ 1422 h 10907"/>
                <a:gd name="T78" fmla="*/ 7588 w 12804"/>
                <a:gd name="T79" fmla="*/ 1422 h 10907"/>
                <a:gd name="T80" fmla="*/ 8062 w 12804"/>
                <a:gd name="T81" fmla="*/ 1897 h 10907"/>
                <a:gd name="T82" fmla="*/ 7588 w 12804"/>
                <a:gd name="T83" fmla="*/ 2371 h 10907"/>
                <a:gd name="T84" fmla="*/ 7588 w 12804"/>
                <a:gd name="T85" fmla="*/ 2371 h 10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04" h="10907">
                  <a:moveTo>
                    <a:pt x="12330" y="2371"/>
                  </a:moveTo>
                  <a:lnTo>
                    <a:pt x="11382" y="2371"/>
                  </a:lnTo>
                  <a:lnTo>
                    <a:pt x="11382" y="3319"/>
                  </a:lnTo>
                  <a:cubicBezTo>
                    <a:pt x="11382" y="3581"/>
                    <a:pt x="11169" y="3793"/>
                    <a:pt x="10907" y="3793"/>
                  </a:cubicBezTo>
                  <a:cubicBezTo>
                    <a:pt x="10646" y="3793"/>
                    <a:pt x="10433" y="3581"/>
                    <a:pt x="10433" y="3319"/>
                  </a:cubicBezTo>
                  <a:lnTo>
                    <a:pt x="10433" y="2371"/>
                  </a:lnTo>
                  <a:lnTo>
                    <a:pt x="9485" y="2371"/>
                  </a:lnTo>
                  <a:cubicBezTo>
                    <a:pt x="9223" y="2371"/>
                    <a:pt x="9010" y="2158"/>
                    <a:pt x="9010" y="1897"/>
                  </a:cubicBezTo>
                  <a:cubicBezTo>
                    <a:pt x="9010" y="1635"/>
                    <a:pt x="9223" y="1422"/>
                    <a:pt x="9485" y="1422"/>
                  </a:cubicBezTo>
                  <a:lnTo>
                    <a:pt x="10433" y="1422"/>
                  </a:lnTo>
                  <a:lnTo>
                    <a:pt x="10433" y="474"/>
                  </a:lnTo>
                  <a:cubicBezTo>
                    <a:pt x="10433" y="212"/>
                    <a:pt x="10646" y="0"/>
                    <a:pt x="10907" y="0"/>
                  </a:cubicBezTo>
                  <a:cubicBezTo>
                    <a:pt x="11169" y="0"/>
                    <a:pt x="11382" y="212"/>
                    <a:pt x="11382" y="474"/>
                  </a:cubicBezTo>
                  <a:lnTo>
                    <a:pt x="11382" y="1422"/>
                  </a:lnTo>
                  <a:lnTo>
                    <a:pt x="12330" y="1422"/>
                  </a:lnTo>
                  <a:cubicBezTo>
                    <a:pt x="12592" y="1422"/>
                    <a:pt x="12804" y="1635"/>
                    <a:pt x="12804" y="1897"/>
                  </a:cubicBezTo>
                  <a:cubicBezTo>
                    <a:pt x="12804" y="2158"/>
                    <a:pt x="12592" y="2371"/>
                    <a:pt x="12330" y="2371"/>
                  </a:cubicBezTo>
                  <a:close/>
                  <a:moveTo>
                    <a:pt x="9485" y="4031"/>
                  </a:moveTo>
                  <a:cubicBezTo>
                    <a:pt x="9485" y="4423"/>
                    <a:pt x="9166" y="4742"/>
                    <a:pt x="8773" y="4742"/>
                  </a:cubicBezTo>
                  <a:cubicBezTo>
                    <a:pt x="8381" y="4742"/>
                    <a:pt x="8062" y="4423"/>
                    <a:pt x="8062" y="4031"/>
                  </a:cubicBezTo>
                  <a:cubicBezTo>
                    <a:pt x="8062" y="3638"/>
                    <a:pt x="8381" y="3319"/>
                    <a:pt x="8773" y="3319"/>
                  </a:cubicBezTo>
                  <a:cubicBezTo>
                    <a:pt x="9166" y="3319"/>
                    <a:pt x="9485" y="3638"/>
                    <a:pt x="9485" y="4031"/>
                  </a:cubicBezTo>
                  <a:close/>
                  <a:moveTo>
                    <a:pt x="7588" y="2371"/>
                  </a:moveTo>
                  <a:lnTo>
                    <a:pt x="948" y="2371"/>
                  </a:lnTo>
                  <a:lnTo>
                    <a:pt x="948" y="8980"/>
                  </a:lnTo>
                  <a:cubicBezTo>
                    <a:pt x="949" y="8977"/>
                    <a:pt x="1987" y="4327"/>
                    <a:pt x="3764" y="4327"/>
                  </a:cubicBezTo>
                  <a:cubicBezTo>
                    <a:pt x="4935" y="4327"/>
                    <a:pt x="6126" y="7923"/>
                    <a:pt x="6868" y="9010"/>
                  </a:cubicBezTo>
                  <a:cubicBezTo>
                    <a:pt x="6868" y="9010"/>
                    <a:pt x="7450" y="6654"/>
                    <a:pt x="8454" y="6639"/>
                  </a:cubicBezTo>
                  <a:cubicBezTo>
                    <a:pt x="9447" y="6624"/>
                    <a:pt x="9959" y="8980"/>
                    <a:pt x="9959" y="8980"/>
                  </a:cubicBezTo>
                  <a:lnTo>
                    <a:pt x="10433" y="8980"/>
                  </a:lnTo>
                  <a:lnTo>
                    <a:pt x="10433" y="6165"/>
                  </a:lnTo>
                  <a:cubicBezTo>
                    <a:pt x="10433" y="5903"/>
                    <a:pt x="10646" y="5690"/>
                    <a:pt x="10907" y="5690"/>
                  </a:cubicBezTo>
                  <a:cubicBezTo>
                    <a:pt x="11169" y="5690"/>
                    <a:pt x="11382" y="5903"/>
                    <a:pt x="11382" y="6165"/>
                  </a:cubicBezTo>
                  <a:lnTo>
                    <a:pt x="11382" y="9959"/>
                  </a:lnTo>
                  <a:cubicBezTo>
                    <a:pt x="11382" y="10483"/>
                    <a:pt x="10957" y="10907"/>
                    <a:pt x="10433" y="10907"/>
                  </a:cubicBezTo>
                  <a:lnTo>
                    <a:pt x="948" y="10907"/>
                  </a:lnTo>
                  <a:cubicBezTo>
                    <a:pt x="424" y="10907"/>
                    <a:pt x="0" y="10483"/>
                    <a:pt x="0" y="9959"/>
                  </a:cubicBezTo>
                  <a:lnTo>
                    <a:pt x="0" y="2371"/>
                  </a:lnTo>
                  <a:cubicBezTo>
                    <a:pt x="0" y="1847"/>
                    <a:pt x="424" y="1422"/>
                    <a:pt x="948" y="1422"/>
                  </a:cubicBezTo>
                  <a:lnTo>
                    <a:pt x="7588" y="1422"/>
                  </a:lnTo>
                  <a:cubicBezTo>
                    <a:pt x="7850" y="1422"/>
                    <a:pt x="8062" y="1635"/>
                    <a:pt x="8062" y="1897"/>
                  </a:cubicBezTo>
                  <a:cubicBezTo>
                    <a:pt x="8062" y="2158"/>
                    <a:pt x="7850" y="2371"/>
                    <a:pt x="7588" y="2371"/>
                  </a:cubicBezTo>
                  <a:close/>
                  <a:moveTo>
                    <a:pt x="7588" y="2371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51" name="矩形 50"/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9" name="矩形 8"/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6314959" y="2960165"/>
            <a:ext cx="5376143" cy="1091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学生：什么电路会用到三极管？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教师：最常用的是三极管放大电路。</a:t>
            </a:r>
          </a:p>
        </p:txBody>
      </p:sp>
      <p:sp>
        <p:nvSpPr>
          <p:cNvPr id="13" name="矩形: 对角圆角 1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14" name="矩形: 对角圆角 13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15" name="矩形: 对角圆角 14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16" name="矩形: 对角圆角 15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17" name="矩形: 对角圆角 16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18" name="矩形: 对角圆角 17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pic>
        <p:nvPicPr>
          <p:cNvPr id="2" name="图片 1" descr="C:\Users\ASUS\Desktop\2011051616133565.jpg201105161613356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572721" y="1987593"/>
            <a:ext cx="3585210" cy="33337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4891129" y="2706774"/>
            <a:ext cx="38766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grpSp>
        <p:nvGrpSpPr>
          <p:cNvPr id="12" name="Group 15"/>
          <p:cNvGrpSpPr/>
          <p:nvPr/>
        </p:nvGrpSpPr>
        <p:grpSpPr>
          <a:xfrm>
            <a:off x="3933825" y="2596089"/>
            <a:ext cx="1114425" cy="1114425"/>
            <a:chOff x="1924050" y="2615139"/>
            <a:chExt cx="1114425" cy="1114425"/>
          </a:xfrm>
        </p:grpSpPr>
        <p:sp>
          <p:nvSpPr>
            <p:cNvPr id="13" name="椭圆 12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/>
            <p:cNvSpPr>
              <a:spLocks noChangeAspect="1"/>
            </p:cNvSpPr>
            <p:nvPr/>
          </p:nvSpPr>
          <p:spPr bwMode="auto">
            <a:xfrm>
              <a:off x="2195469" y="2933108"/>
              <a:ext cx="609685" cy="516584"/>
            </a:xfrm>
            <a:custGeom>
              <a:avLst/>
              <a:gdLst>
                <a:gd name="connsiteX0" fmla="*/ 244050 w 587155"/>
                <a:gd name="connsiteY0" fmla="*/ 432975 h 497495"/>
                <a:gd name="connsiteX1" fmla="*/ 235436 w 587155"/>
                <a:gd name="connsiteY1" fmla="*/ 471687 h 497495"/>
                <a:gd name="connsiteX2" fmla="*/ 351719 w 587155"/>
                <a:gd name="connsiteY2" fmla="*/ 471687 h 497495"/>
                <a:gd name="connsiteX3" fmla="*/ 343105 w 587155"/>
                <a:gd name="connsiteY3" fmla="*/ 432975 h 497495"/>
                <a:gd name="connsiteX4" fmla="*/ 41632 w 587155"/>
                <a:gd name="connsiteY4" fmla="*/ 309670 h 497495"/>
                <a:gd name="connsiteX5" fmla="*/ 545523 w 587155"/>
                <a:gd name="connsiteY5" fmla="*/ 309670 h 497495"/>
                <a:gd name="connsiteX6" fmla="*/ 587155 w 587155"/>
                <a:gd name="connsiteY6" fmla="*/ 497495 h 497495"/>
                <a:gd name="connsiteX7" fmla="*/ 0 w 587155"/>
                <a:gd name="connsiteY7" fmla="*/ 497495 h 497495"/>
                <a:gd name="connsiteX8" fmla="*/ 109201 w 587155"/>
                <a:gd name="connsiteY8" fmla="*/ 225068 h 497495"/>
                <a:gd name="connsiteX9" fmla="*/ 480943 w 587155"/>
                <a:gd name="connsiteY9" fmla="*/ 225068 h 497495"/>
                <a:gd name="connsiteX10" fmla="*/ 480943 w 587155"/>
                <a:gd name="connsiteY10" fmla="*/ 242310 h 497495"/>
                <a:gd name="connsiteX11" fmla="*/ 109201 w 587155"/>
                <a:gd name="connsiteY11" fmla="*/ 242310 h 497495"/>
                <a:gd name="connsiteX12" fmla="*/ 109201 w 587155"/>
                <a:gd name="connsiteY12" fmla="*/ 185066 h 497495"/>
                <a:gd name="connsiteX13" fmla="*/ 480943 w 587155"/>
                <a:gd name="connsiteY13" fmla="*/ 185066 h 497495"/>
                <a:gd name="connsiteX14" fmla="*/ 480943 w 587155"/>
                <a:gd name="connsiteY14" fmla="*/ 202078 h 497495"/>
                <a:gd name="connsiteX15" fmla="*/ 109201 w 587155"/>
                <a:gd name="connsiteY15" fmla="*/ 202078 h 497495"/>
                <a:gd name="connsiteX16" fmla="*/ 228287 w 587155"/>
                <a:gd name="connsiteY16" fmla="*/ 147593 h 497495"/>
                <a:gd name="connsiteX17" fmla="*/ 480943 w 587155"/>
                <a:gd name="connsiteY17" fmla="*/ 147593 h 497495"/>
                <a:gd name="connsiteX18" fmla="*/ 480943 w 587155"/>
                <a:gd name="connsiteY18" fmla="*/ 164835 h 497495"/>
                <a:gd name="connsiteX19" fmla="*/ 228287 w 587155"/>
                <a:gd name="connsiteY19" fmla="*/ 164835 h 497495"/>
                <a:gd name="connsiteX20" fmla="*/ 228287 w 587155"/>
                <a:gd name="connsiteY20" fmla="*/ 106212 h 497495"/>
                <a:gd name="connsiteX21" fmla="*/ 480943 w 587155"/>
                <a:gd name="connsiteY21" fmla="*/ 106212 h 497495"/>
                <a:gd name="connsiteX22" fmla="*/ 480943 w 587155"/>
                <a:gd name="connsiteY22" fmla="*/ 123224 h 497495"/>
                <a:gd name="connsiteX23" fmla="*/ 228287 w 587155"/>
                <a:gd name="connsiteY23" fmla="*/ 123224 h 497495"/>
                <a:gd name="connsiteX24" fmla="*/ 228287 w 587155"/>
                <a:gd name="connsiteY24" fmla="*/ 64601 h 497495"/>
                <a:gd name="connsiteX25" fmla="*/ 480943 w 587155"/>
                <a:gd name="connsiteY25" fmla="*/ 64601 h 497495"/>
                <a:gd name="connsiteX26" fmla="*/ 480943 w 587155"/>
                <a:gd name="connsiteY26" fmla="*/ 81843 h 497495"/>
                <a:gd name="connsiteX27" fmla="*/ 228287 w 587155"/>
                <a:gd name="connsiteY27" fmla="*/ 81843 h 497495"/>
                <a:gd name="connsiteX28" fmla="*/ 109201 w 587155"/>
                <a:gd name="connsiteY28" fmla="*/ 64601 h 497495"/>
                <a:gd name="connsiteX29" fmla="*/ 203918 w 587155"/>
                <a:gd name="connsiteY29" fmla="*/ 64601 h 497495"/>
                <a:gd name="connsiteX30" fmla="*/ 203918 w 587155"/>
                <a:gd name="connsiteY30" fmla="*/ 164836 h 497495"/>
                <a:gd name="connsiteX31" fmla="*/ 109201 w 587155"/>
                <a:gd name="connsiteY31" fmla="*/ 164836 h 497495"/>
                <a:gd name="connsiteX32" fmla="*/ 78875 w 587155"/>
                <a:gd name="connsiteY32" fmla="*/ 35838 h 497495"/>
                <a:gd name="connsiteX33" fmla="*/ 78875 w 587155"/>
                <a:gd name="connsiteY33" fmla="*/ 268071 h 497495"/>
                <a:gd name="connsiteX34" fmla="*/ 509486 w 587155"/>
                <a:gd name="connsiteY34" fmla="*/ 268071 h 497495"/>
                <a:gd name="connsiteX35" fmla="*/ 509486 w 587155"/>
                <a:gd name="connsiteY35" fmla="*/ 35838 h 497495"/>
                <a:gd name="connsiteX36" fmla="*/ 347290 w 587155"/>
                <a:gd name="connsiteY36" fmla="*/ 35838 h 497495"/>
                <a:gd name="connsiteX37" fmla="*/ 239637 w 587155"/>
                <a:gd name="connsiteY37" fmla="*/ 35838 h 497495"/>
                <a:gd name="connsiteX38" fmla="*/ 42991 w 587155"/>
                <a:gd name="connsiteY38" fmla="*/ 0 h 497495"/>
                <a:gd name="connsiteX39" fmla="*/ 232460 w 587155"/>
                <a:gd name="connsiteY39" fmla="*/ 0 h 497495"/>
                <a:gd name="connsiteX40" fmla="*/ 355902 w 587155"/>
                <a:gd name="connsiteY40" fmla="*/ 0 h 497495"/>
                <a:gd name="connsiteX41" fmla="*/ 543935 w 587155"/>
                <a:gd name="connsiteY41" fmla="*/ 0 h 497495"/>
                <a:gd name="connsiteX42" fmla="*/ 543935 w 587155"/>
                <a:gd name="connsiteY42" fmla="*/ 182059 h 497495"/>
                <a:gd name="connsiteX43" fmla="*/ 543935 w 587155"/>
                <a:gd name="connsiteY43" fmla="*/ 298175 h 497495"/>
                <a:gd name="connsiteX44" fmla="*/ 42991 w 587155"/>
                <a:gd name="connsiteY44" fmla="*/ 298175 h 497495"/>
                <a:gd name="connsiteX45" fmla="*/ 42991 w 587155"/>
                <a:gd name="connsiteY45" fmla="*/ 182059 h 497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87155" h="497495">
                  <a:moveTo>
                    <a:pt x="244050" y="432975"/>
                  </a:moveTo>
                  <a:lnTo>
                    <a:pt x="235436" y="471687"/>
                  </a:lnTo>
                  <a:lnTo>
                    <a:pt x="351719" y="471687"/>
                  </a:lnTo>
                  <a:lnTo>
                    <a:pt x="343105" y="432975"/>
                  </a:lnTo>
                  <a:close/>
                  <a:moveTo>
                    <a:pt x="41632" y="309670"/>
                  </a:moveTo>
                  <a:lnTo>
                    <a:pt x="545523" y="309670"/>
                  </a:lnTo>
                  <a:lnTo>
                    <a:pt x="587155" y="497495"/>
                  </a:lnTo>
                  <a:lnTo>
                    <a:pt x="0" y="497495"/>
                  </a:lnTo>
                  <a:close/>
                  <a:moveTo>
                    <a:pt x="109201" y="225068"/>
                  </a:moveTo>
                  <a:lnTo>
                    <a:pt x="480943" y="225068"/>
                  </a:lnTo>
                  <a:lnTo>
                    <a:pt x="480943" y="242310"/>
                  </a:lnTo>
                  <a:lnTo>
                    <a:pt x="109201" y="242310"/>
                  </a:lnTo>
                  <a:close/>
                  <a:moveTo>
                    <a:pt x="109201" y="185066"/>
                  </a:moveTo>
                  <a:lnTo>
                    <a:pt x="480943" y="185066"/>
                  </a:lnTo>
                  <a:lnTo>
                    <a:pt x="480943" y="202078"/>
                  </a:lnTo>
                  <a:lnTo>
                    <a:pt x="109201" y="202078"/>
                  </a:lnTo>
                  <a:close/>
                  <a:moveTo>
                    <a:pt x="228287" y="147593"/>
                  </a:moveTo>
                  <a:lnTo>
                    <a:pt x="480943" y="147593"/>
                  </a:lnTo>
                  <a:lnTo>
                    <a:pt x="480943" y="164835"/>
                  </a:lnTo>
                  <a:lnTo>
                    <a:pt x="228287" y="164835"/>
                  </a:lnTo>
                  <a:close/>
                  <a:moveTo>
                    <a:pt x="228287" y="106212"/>
                  </a:moveTo>
                  <a:lnTo>
                    <a:pt x="480943" y="106212"/>
                  </a:lnTo>
                  <a:lnTo>
                    <a:pt x="480943" y="123224"/>
                  </a:lnTo>
                  <a:lnTo>
                    <a:pt x="228287" y="123224"/>
                  </a:lnTo>
                  <a:close/>
                  <a:moveTo>
                    <a:pt x="228287" y="64601"/>
                  </a:moveTo>
                  <a:lnTo>
                    <a:pt x="480943" y="64601"/>
                  </a:lnTo>
                  <a:lnTo>
                    <a:pt x="480943" y="81843"/>
                  </a:lnTo>
                  <a:lnTo>
                    <a:pt x="228287" y="81843"/>
                  </a:lnTo>
                  <a:close/>
                  <a:moveTo>
                    <a:pt x="109201" y="64601"/>
                  </a:moveTo>
                  <a:lnTo>
                    <a:pt x="203918" y="64601"/>
                  </a:lnTo>
                  <a:lnTo>
                    <a:pt x="203918" y="164836"/>
                  </a:lnTo>
                  <a:lnTo>
                    <a:pt x="109201" y="164836"/>
                  </a:lnTo>
                  <a:close/>
                  <a:moveTo>
                    <a:pt x="78875" y="35838"/>
                  </a:moveTo>
                  <a:lnTo>
                    <a:pt x="78875" y="268071"/>
                  </a:lnTo>
                  <a:lnTo>
                    <a:pt x="509486" y="268071"/>
                  </a:lnTo>
                  <a:lnTo>
                    <a:pt x="509486" y="35838"/>
                  </a:lnTo>
                  <a:lnTo>
                    <a:pt x="347290" y="35838"/>
                  </a:lnTo>
                  <a:lnTo>
                    <a:pt x="239637" y="35838"/>
                  </a:lnTo>
                  <a:close/>
                  <a:moveTo>
                    <a:pt x="42991" y="0"/>
                  </a:moveTo>
                  <a:lnTo>
                    <a:pt x="232460" y="0"/>
                  </a:lnTo>
                  <a:lnTo>
                    <a:pt x="355902" y="0"/>
                  </a:lnTo>
                  <a:lnTo>
                    <a:pt x="543935" y="0"/>
                  </a:lnTo>
                  <a:lnTo>
                    <a:pt x="543935" y="182059"/>
                  </a:lnTo>
                  <a:lnTo>
                    <a:pt x="543935" y="298175"/>
                  </a:lnTo>
                  <a:lnTo>
                    <a:pt x="42991" y="298175"/>
                  </a:lnTo>
                  <a:lnTo>
                    <a:pt x="42991" y="1820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grpSp>
        <p:nvGrpSpPr>
          <p:cNvPr id="11" name="组合 1"/>
          <p:cNvGrpSpPr/>
          <p:nvPr/>
        </p:nvGrpSpPr>
        <p:grpSpPr bwMode="auto">
          <a:xfrm>
            <a:off x="1325563" y="1713896"/>
            <a:ext cx="5743575" cy="1079012"/>
            <a:chOff x="859536" y="1549889"/>
            <a:chExt cx="5742745" cy="1078156"/>
          </a:xfrm>
        </p:grpSpPr>
        <p:sp>
          <p:nvSpPr>
            <p:cNvPr id="12" name="Title 1"/>
            <p:cNvSpPr txBox="1"/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5" dirty="0">
                <a:solidFill>
                  <a:srgbClr val="FFC0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grpSp>
          <p:nvGrpSpPr>
            <p:cNvPr id="13" name="组合 3"/>
            <p:cNvGrpSpPr/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16" name="Freeform 16"/>
              <p:cNvSpPr/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" name="AutoShape 14"/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" name="Oval 13"/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4" name="矩形 4"/>
            <p:cNvSpPr>
              <a:spLocks noChangeArrowheads="1"/>
            </p:cNvSpPr>
            <p:nvPr/>
          </p:nvSpPr>
          <p:spPr bwMode="auto">
            <a:xfrm>
              <a:off x="1722447" y="1618964"/>
              <a:ext cx="29992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理论要求</a:t>
              </a:r>
              <a:endParaRPr lang="zh-CN" altLang="en-US" sz="20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5" name="TextBox 11"/>
            <p:cNvSpPr txBox="1">
              <a:spLocks noChangeArrowheads="1"/>
            </p:cNvSpPr>
            <p:nvPr/>
          </p:nvSpPr>
          <p:spPr bwMode="auto">
            <a:xfrm>
              <a:off x="1722447" y="2043734"/>
              <a:ext cx="3773097" cy="584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600" dirty="0"/>
                <a:t>1.</a:t>
              </a:r>
              <a:r>
                <a:rPr lang="zh-CN" altLang="zh-CN" sz="1600" dirty="0"/>
                <a:t>了解三极管的结构</a:t>
              </a:r>
            </a:p>
            <a:p>
              <a:r>
                <a:rPr lang="en-US" altLang="zh-CN" sz="1600" dirty="0"/>
                <a:t>2.</a:t>
              </a:r>
              <a:r>
                <a:rPr lang="zh-CN" altLang="zh-CN" sz="1600" dirty="0"/>
                <a:t>掌握三极管工作原理</a:t>
              </a:r>
              <a:endPara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9"/>
          <p:cNvGrpSpPr/>
          <p:nvPr/>
        </p:nvGrpSpPr>
        <p:grpSpPr bwMode="auto">
          <a:xfrm>
            <a:off x="1325563" y="3661322"/>
            <a:ext cx="5743575" cy="1369684"/>
            <a:chOff x="859536" y="1549889"/>
            <a:chExt cx="5742745" cy="1368598"/>
          </a:xfrm>
        </p:grpSpPr>
        <p:sp>
          <p:nvSpPr>
            <p:cNvPr id="20" name="Title 1"/>
            <p:cNvSpPr txBox="1"/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5" dirty="0">
                <a:solidFill>
                  <a:srgbClr val="FFC0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grpSp>
          <p:nvGrpSpPr>
            <p:cNvPr id="21" name="组合 11"/>
            <p:cNvGrpSpPr/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24" name="Freeform 16"/>
              <p:cNvSpPr/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5" name="AutoShape 14"/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" name="Oval 13"/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2" name="矩形 12"/>
            <p:cNvSpPr>
              <a:spLocks noChangeArrowheads="1"/>
            </p:cNvSpPr>
            <p:nvPr/>
          </p:nvSpPr>
          <p:spPr bwMode="auto">
            <a:xfrm>
              <a:off x="1722447" y="1618964"/>
              <a:ext cx="29992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技能要求</a:t>
              </a:r>
            </a:p>
          </p:txBody>
        </p:sp>
        <p:sp>
          <p:nvSpPr>
            <p:cNvPr id="23" name="TextBox 11"/>
            <p:cNvSpPr txBox="1">
              <a:spLocks noChangeArrowheads="1"/>
            </p:cNvSpPr>
            <p:nvPr/>
          </p:nvSpPr>
          <p:spPr bwMode="auto">
            <a:xfrm>
              <a:off x="1722447" y="2088149"/>
              <a:ext cx="3773097" cy="830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600" dirty="0"/>
                <a:t>1.</a:t>
              </a:r>
              <a:r>
                <a:rPr lang="zh-CN" altLang="zh-CN" sz="1600" dirty="0"/>
                <a:t>能够分析三级的放大特性</a:t>
              </a:r>
            </a:p>
            <a:p>
              <a:r>
                <a:rPr lang="en-US" altLang="zh-CN" sz="1600" dirty="0"/>
                <a:t>2.</a:t>
              </a:r>
              <a:r>
                <a:rPr lang="zh-CN" altLang="zh-CN" sz="1600" dirty="0"/>
                <a:t>会使用三极管设计简单</a:t>
              </a:r>
              <a:r>
                <a:rPr lang="zh-CN" altLang="zh-CN" sz="1600" dirty="0" smtClean="0"/>
                <a:t>的</a:t>
              </a:r>
              <a:endParaRPr lang="en-US" altLang="zh-CN" sz="1600" dirty="0" smtClean="0"/>
            </a:p>
            <a:p>
              <a:r>
                <a:rPr lang="zh-CN" altLang="zh-CN" sz="1600" dirty="0" smtClean="0"/>
                <a:t>电流</a:t>
              </a:r>
              <a:r>
                <a:rPr lang="zh-CN" altLang="zh-CN" sz="1600" dirty="0"/>
                <a:t>放大电路</a:t>
              </a:r>
              <a:endPara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图片 1" descr="C:\Users\ASUS\Desktop\搜狗图片搜索 - 三极管图片_files\wKhQslQGiJmEAPMpAAAAABcL2qM288.jpgwKhQslQGiJmEAPMpAAAAABcL2qM28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661764" y="1611995"/>
            <a:ext cx="5446995" cy="376047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grpSp>
        <p:nvGrpSpPr>
          <p:cNvPr id="12" name="Group 18"/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13" name="椭圆 12"/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/>
            <p:cNvSpPr>
              <a:spLocks noChangeAspect="1"/>
            </p:cNvSpPr>
            <p:nvPr/>
          </p:nvSpPr>
          <p:spPr bwMode="auto">
            <a:xfrm>
              <a:off x="2195469" y="2980195"/>
              <a:ext cx="609685" cy="422410"/>
            </a:xfrm>
            <a:custGeom>
              <a:avLst/>
              <a:gdLst>
                <a:gd name="connsiteX0" fmla="*/ 446710 w 607639"/>
                <a:gd name="connsiteY0" fmla="*/ 256866 h 420993"/>
                <a:gd name="connsiteX1" fmla="*/ 364838 w 607639"/>
                <a:gd name="connsiteY1" fmla="*/ 267065 h 420993"/>
                <a:gd name="connsiteX2" fmla="*/ 373738 w 607639"/>
                <a:gd name="connsiteY2" fmla="*/ 301992 h 420993"/>
                <a:gd name="connsiteX3" fmla="*/ 519615 w 607639"/>
                <a:gd name="connsiteY3" fmla="*/ 301992 h 420993"/>
                <a:gd name="connsiteX4" fmla="*/ 528515 w 607639"/>
                <a:gd name="connsiteY4" fmla="*/ 267065 h 420993"/>
                <a:gd name="connsiteX5" fmla="*/ 446710 w 607639"/>
                <a:gd name="connsiteY5" fmla="*/ 256866 h 420993"/>
                <a:gd name="connsiteX6" fmla="*/ 160918 w 607639"/>
                <a:gd name="connsiteY6" fmla="*/ 256866 h 420993"/>
                <a:gd name="connsiteX7" fmla="*/ 79035 w 607639"/>
                <a:gd name="connsiteY7" fmla="*/ 267065 h 420993"/>
                <a:gd name="connsiteX8" fmla="*/ 87936 w 607639"/>
                <a:gd name="connsiteY8" fmla="*/ 301992 h 420993"/>
                <a:gd name="connsiteX9" fmla="*/ 233901 w 607639"/>
                <a:gd name="connsiteY9" fmla="*/ 301992 h 420993"/>
                <a:gd name="connsiteX10" fmla="*/ 242801 w 607639"/>
                <a:gd name="connsiteY10" fmla="*/ 267065 h 420993"/>
                <a:gd name="connsiteX11" fmla="*/ 160918 w 607639"/>
                <a:gd name="connsiteY11" fmla="*/ 256866 h 420993"/>
                <a:gd name="connsiteX12" fmla="*/ 446710 w 607639"/>
                <a:gd name="connsiteY12" fmla="*/ 194922 h 420993"/>
                <a:gd name="connsiteX13" fmla="*/ 364838 w 607639"/>
                <a:gd name="connsiteY13" fmla="*/ 205120 h 420993"/>
                <a:gd name="connsiteX14" fmla="*/ 373738 w 607639"/>
                <a:gd name="connsiteY14" fmla="*/ 240047 h 420993"/>
                <a:gd name="connsiteX15" fmla="*/ 519615 w 607639"/>
                <a:gd name="connsiteY15" fmla="*/ 240047 h 420993"/>
                <a:gd name="connsiteX16" fmla="*/ 528515 w 607639"/>
                <a:gd name="connsiteY16" fmla="*/ 205120 h 420993"/>
                <a:gd name="connsiteX17" fmla="*/ 446710 w 607639"/>
                <a:gd name="connsiteY17" fmla="*/ 194922 h 420993"/>
                <a:gd name="connsiteX18" fmla="*/ 160918 w 607639"/>
                <a:gd name="connsiteY18" fmla="*/ 194922 h 420993"/>
                <a:gd name="connsiteX19" fmla="*/ 79035 w 607639"/>
                <a:gd name="connsiteY19" fmla="*/ 205120 h 420993"/>
                <a:gd name="connsiteX20" fmla="*/ 87936 w 607639"/>
                <a:gd name="connsiteY20" fmla="*/ 240047 h 420993"/>
                <a:gd name="connsiteX21" fmla="*/ 233901 w 607639"/>
                <a:gd name="connsiteY21" fmla="*/ 240047 h 420993"/>
                <a:gd name="connsiteX22" fmla="*/ 242801 w 607639"/>
                <a:gd name="connsiteY22" fmla="*/ 205120 h 420993"/>
                <a:gd name="connsiteX23" fmla="*/ 160918 w 607639"/>
                <a:gd name="connsiteY23" fmla="*/ 194922 h 420993"/>
                <a:gd name="connsiteX24" fmla="*/ 446710 w 607639"/>
                <a:gd name="connsiteY24" fmla="*/ 132888 h 420993"/>
                <a:gd name="connsiteX25" fmla="*/ 364838 w 607639"/>
                <a:gd name="connsiteY25" fmla="*/ 143086 h 420993"/>
                <a:gd name="connsiteX26" fmla="*/ 373738 w 607639"/>
                <a:gd name="connsiteY26" fmla="*/ 178013 h 420993"/>
                <a:gd name="connsiteX27" fmla="*/ 519615 w 607639"/>
                <a:gd name="connsiteY27" fmla="*/ 178013 h 420993"/>
                <a:gd name="connsiteX28" fmla="*/ 528515 w 607639"/>
                <a:gd name="connsiteY28" fmla="*/ 143086 h 420993"/>
                <a:gd name="connsiteX29" fmla="*/ 446710 w 607639"/>
                <a:gd name="connsiteY29" fmla="*/ 132888 h 420993"/>
                <a:gd name="connsiteX30" fmla="*/ 160918 w 607639"/>
                <a:gd name="connsiteY30" fmla="*/ 132888 h 420993"/>
                <a:gd name="connsiteX31" fmla="*/ 79035 w 607639"/>
                <a:gd name="connsiteY31" fmla="*/ 143086 h 420993"/>
                <a:gd name="connsiteX32" fmla="*/ 87936 w 607639"/>
                <a:gd name="connsiteY32" fmla="*/ 178013 h 420993"/>
                <a:gd name="connsiteX33" fmla="*/ 233901 w 607639"/>
                <a:gd name="connsiteY33" fmla="*/ 178013 h 420993"/>
                <a:gd name="connsiteX34" fmla="*/ 242801 w 607639"/>
                <a:gd name="connsiteY34" fmla="*/ 143086 h 420993"/>
                <a:gd name="connsiteX35" fmla="*/ 160918 w 607639"/>
                <a:gd name="connsiteY35" fmla="*/ 132888 h 420993"/>
                <a:gd name="connsiteX36" fmla="*/ 446710 w 607639"/>
                <a:gd name="connsiteY36" fmla="*/ 70854 h 420993"/>
                <a:gd name="connsiteX37" fmla="*/ 364838 w 607639"/>
                <a:gd name="connsiteY37" fmla="*/ 81053 h 420993"/>
                <a:gd name="connsiteX38" fmla="*/ 373738 w 607639"/>
                <a:gd name="connsiteY38" fmla="*/ 115980 h 420993"/>
                <a:gd name="connsiteX39" fmla="*/ 519615 w 607639"/>
                <a:gd name="connsiteY39" fmla="*/ 115980 h 420993"/>
                <a:gd name="connsiteX40" fmla="*/ 528515 w 607639"/>
                <a:gd name="connsiteY40" fmla="*/ 81053 h 420993"/>
                <a:gd name="connsiteX41" fmla="*/ 446710 w 607639"/>
                <a:gd name="connsiteY41" fmla="*/ 70854 h 420993"/>
                <a:gd name="connsiteX42" fmla="*/ 160918 w 607639"/>
                <a:gd name="connsiteY42" fmla="*/ 70854 h 420993"/>
                <a:gd name="connsiteX43" fmla="*/ 79035 w 607639"/>
                <a:gd name="connsiteY43" fmla="*/ 81053 h 420993"/>
                <a:gd name="connsiteX44" fmla="*/ 87936 w 607639"/>
                <a:gd name="connsiteY44" fmla="*/ 115980 h 420993"/>
                <a:gd name="connsiteX45" fmla="*/ 233901 w 607639"/>
                <a:gd name="connsiteY45" fmla="*/ 115980 h 420993"/>
                <a:gd name="connsiteX46" fmla="*/ 242801 w 607639"/>
                <a:gd name="connsiteY46" fmla="*/ 81053 h 420993"/>
                <a:gd name="connsiteX47" fmla="*/ 160918 w 607639"/>
                <a:gd name="connsiteY47" fmla="*/ 70854 h 420993"/>
                <a:gd name="connsiteX48" fmla="*/ 446721 w 607639"/>
                <a:gd name="connsiteY48" fmla="*/ 0 h 420993"/>
                <a:gd name="connsiteX49" fmla="*/ 597760 w 607639"/>
                <a:gd name="connsiteY49" fmla="*/ 36349 h 420993"/>
                <a:gd name="connsiteX50" fmla="*/ 607639 w 607639"/>
                <a:gd name="connsiteY50" fmla="*/ 41415 h 420993"/>
                <a:gd name="connsiteX51" fmla="*/ 607639 w 607639"/>
                <a:gd name="connsiteY51" fmla="*/ 420993 h 420993"/>
                <a:gd name="connsiteX52" fmla="*/ 581294 w 607639"/>
                <a:gd name="connsiteY52" fmla="*/ 407484 h 420993"/>
                <a:gd name="connsiteX53" fmla="*/ 446721 w 607639"/>
                <a:gd name="connsiteY53" fmla="*/ 375134 h 420993"/>
                <a:gd name="connsiteX54" fmla="*/ 321849 w 607639"/>
                <a:gd name="connsiteY54" fmla="*/ 402774 h 420993"/>
                <a:gd name="connsiteX55" fmla="*/ 321849 w 607639"/>
                <a:gd name="connsiteY55" fmla="*/ 24351 h 420993"/>
                <a:gd name="connsiteX56" fmla="*/ 446721 w 607639"/>
                <a:gd name="connsiteY56" fmla="*/ 0 h 420993"/>
                <a:gd name="connsiteX57" fmla="*/ 160918 w 607639"/>
                <a:gd name="connsiteY57" fmla="*/ 0 h 420993"/>
                <a:gd name="connsiteX58" fmla="*/ 285790 w 607639"/>
                <a:gd name="connsiteY58" fmla="*/ 24351 h 420993"/>
                <a:gd name="connsiteX59" fmla="*/ 285790 w 607639"/>
                <a:gd name="connsiteY59" fmla="*/ 402774 h 420993"/>
                <a:gd name="connsiteX60" fmla="*/ 160918 w 607639"/>
                <a:gd name="connsiteY60" fmla="*/ 375134 h 420993"/>
                <a:gd name="connsiteX61" fmla="*/ 26256 w 607639"/>
                <a:gd name="connsiteY61" fmla="*/ 407484 h 420993"/>
                <a:gd name="connsiteX62" fmla="*/ 0 w 607639"/>
                <a:gd name="connsiteY62" fmla="*/ 420993 h 420993"/>
                <a:gd name="connsiteX63" fmla="*/ 0 w 607639"/>
                <a:gd name="connsiteY63" fmla="*/ 41415 h 420993"/>
                <a:gd name="connsiteX64" fmla="*/ 9791 w 607639"/>
                <a:gd name="connsiteY64" fmla="*/ 36349 h 420993"/>
                <a:gd name="connsiteX65" fmla="*/ 160918 w 607639"/>
                <a:gd name="connsiteY65" fmla="*/ 0 h 420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7639" h="420993">
                  <a:moveTo>
                    <a:pt x="446710" y="256866"/>
                  </a:moveTo>
                  <a:cubicBezTo>
                    <a:pt x="419174" y="256866"/>
                    <a:pt x="391628" y="260266"/>
                    <a:pt x="364838" y="267065"/>
                  </a:cubicBezTo>
                  <a:lnTo>
                    <a:pt x="373738" y="301992"/>
                  </a:lnTo>
                  <a:cubicBezTo>
                    <a:pt x="421444" y="289905"/>
                    <a:pt x="471909" y="289905"/>
                    <a:pt x="519615" y="301992"/>
                  </a:cubicBezTo>
                  <a:lnTo>
                    <a:pt x="528515" y="267065"/>
                  </a:lnTo>
                  <a:cubicBezTo>
                    <a:pt x="501770" y="260266"/>
                    <a:pt x="474245" y="256866"/>
                    <a:pt x="446710" y="256866"/>
                  </a:cubicBezTo>
                  <a:close/>
                  <a:moveTo>
                    <a:pt x="160918" y="256866"/>
                  </a:moveTo>
                  <a:cubicBezTo>
                    <a:pt x="133372" y="256866"/>
                    <a:pt x="105825" y="260266"/>
                    <a:pt x="79035" y="267065"/>
                  </a:cubicBezTo>
                  <a:lnTo>
                    <a:pt x="87936" y="301992"/>
                  </a:lnTo>
                  <a:cubicBezTo>
                    <a:pt x="135730" y="289905"/>
                    <a:pt x="186106" y="289905"/>
                    <a:pt x="233901" y="301992"/>
                  </a:cubicBezTo>
                  <a:lnTo>
                    <a:pt x="242801" y="267065"/>
                  </a:lnTo>
                  <a:cubicBezTo>
                    <a:pt x="216011" y="260266"/>
                    <a:pt x="188465" y="256866"/>
                    <a:pt x="160918" y="256866"/>
                  </a:cubicBezTo>
                  <a:close/>
                  <a:moveTo>
                    <a:pt x="446710" y="194922"/>
                  </a:moveTo>
                  <a:cubicBezTo>
                    <a:pt x="419174" y="194922"/>
                    <a:pt x="391628" y="198321"/>
                    <a:pt x="364838" y="205120"/>
                  </a:cubicBezTo>
                  <a:lnTo>
                    <a:pt x="373738" y="240047"/>
                  </a:lnTo>
                  <a:cubicBezTo>
                    <a:pt x="421444" y="227871"/>
                    <a:pt x="471909" y="227871"/>
                    <a:pt x="519615" y="240047"/>
                  </a:cubicBezTo>
                  <a:lnTo>
                    <a:pt x="528515" y="205120"/>
                  </a:lnTo>
                  <a:cubicBezTo>
                    <a:pt x="501770" y="198321"/>
                    <a:pt x="474245" y="194922"/>
                    <a:pt x="446710" y="194922"/>
                  </a:cubicBezTo>
                  <a:close/>
                  <a:moveTo>
                    <a:pt x="160918" y="194922"/>
                  </a:moveTo>
                  <a:cubicBezTo>
                    <a:pt x="133372" y="194922"/>
                    <a:pt x="105825" y="198321"/>
                    <a:pt x="79035" y="205120"/>
                  </a:cubicBezTo>
                  <a:lnTo>
                    <a:pt x="87936" y="240047"/>
                  </a:lnTo>
                  <a:cubicBezTo>
                    <a:pt x="135730" y="227871"/>
                    <a:pt x="186106" y="227871"/>
                    <a:pt x="233901" y="240047"/>
                  </a:cubicBezTo>
                  <a:lnTo>
                    <a:pt x="242801" y="205120"/>
                  </a:lnTo>
                  <a:cubicBezTo>
                    <a:pt x="216011" y="198321"/>
                    <a:pt x="188465" y="194922"/>
                    <a:pt x="160918" y="194922"/>
                  </a:cubicBezTo>
                  <a:close/>
                  <a:moveTo>
                    <a:pt x="446710" y="132888"/>
                  </a:moveTo>
                  <a:cubicBezTo>
                    <a:pt x="419174" y="132888"/>
                    <a:pt x="391628" y="136287"/>
                    <a:pt x="364838" y="143086"/>
                  </a:cubicBezTo>
                  <a:lnTo>
                    <a:pt x="373738" y="178013"/>
                  </a:lnTo>
                  <a:cubicBezTo>
                    <a:pt x="421444" y="165927"/>
                    <a:pt x="471909" y="165927"/>
                    <a:pt x="519615" y="178013"/>
                  </a:cubicBezTo>
                  <a:lnTo>
                    <a:pt x="528515" y="143086"/>
                  </a:lnTo>
                  <a:cubicBezTo>
                    <a:pt x="501770" y="136287"/>
                    <a:pt x="474245" y="132888"/>
                    <a:pt x="446710" y="132888"/>
                  </a:cubicBezTo>
                  <a:close/>
                  <a:moveTo>
                    <a:pt x="160918" y="132888"/>
                  </a:moveTo>
                  <a:cubicBezTo>
                    <a:pt x="133372" y="132888"/>
                    <a:pt x="105825" y="136287"/>
                    <a:pt x="79035" y="143086"/>
                  </a:cubicBezTo>
                  <a:lnTo>
                    <a:pt x="87936" y="178013"/>
                  </a:lnTo>
                  <a:cubicBezTo>
                    <a:pt x="135730" y="165927"/>
                    <a:pt x="186106" y="165927"/>
                    <a:pt x="233901" y="178013"/>
                  </a:cubicBezTo>
                  <a:lnTo>
                    <a:pt x="242801" y="143086"/>
                  </a:lnTo>
                  <a:cubicBezTo>
                    <a:pt x="216011" y="136287"/>
                    <a:pt x="188465" y="132888"/>
                    <a:pt x="160918" y="132888"/>
                  </a:cubicBezTo>
                  <a:close/>
                  <a:moveTo>
                    <a:pt x="446710" y="70854"/>
                  </a:moveTo>
                  <a:cubicBezTo>
                    <a:pt x="419174" y="70854"/>
                    <a:pt x="391628" y="74254"/>
                    <a:pt x="364838" y="81053"/>
                  </a:cubicBezTo>
                  <a:lnTo>
                    <a:pt x="373738" y="115980"/>
                  </a:lnTo>
                  <a:cubicBezTo>
                    <a:pt x="421444" y="103893"/>
                    <a:pt x="471909" y="103893"/>
                    <a:pt x="519615" y="115980"/>
                  </a:cubicBezTo>
                  <a:lnTo>
                    <a:pt x="528515" y="81053"/>
                  </a:lnTo>
                  <a:cubicBezTo>
                    <a:pt x="501770" y="74254"/>
                    <a:pt x="474245" y="70854"/>
                    <a:pt x="446710" y="70854"/>
                  </a:cubicBezTo>
                  <a:close/>
                  <a:moveTo>
                    <a:pt x="160918" y="70854"/>
                  </a:moveTo>
                  <a:cubicBezTo>
                    <a:pt x="133372" y="70854"/>
                    <a:pt x="105825" y="74254"/>
                    <a:pt x="79035" y="81053"/>
                  </a:cubicBezTo>
                  <a:lnTo>
                    <a:pt x="87936" y="115980"/>
                  </a:lnTo>
                  <a:cubicBezTo>
                    <a:pt x="135730" y="103893"/>
                    <a:pt x="186106" y="103893"/>
                    <a:pt x="233901" y="115980"/>
                  </a:cubicBezTo>
                  <a:lnTo>
                    <a:pt x="242801" y="81053"/>
                  </a:lnTo>
                  <a:cubicBezTo>
                    <a:pt x="216011" y="74254"/>
                    <a:pt x="188465" y="70854"/>
                    <a:pt x="160918" y="70854"/>
                  </a:cubicBezTo>
                  <a:close/>
                  <a:moveTo>
                    <a:pt x="446721" y="0"/>
                  </a:moveTo>
                  <a:cubicBezTo>
                    <a:pt x="498966" y="0"/>
                    <a:pt x="551211" y="12620"/>
                    <a:pt x="597760" y="36349"/>
                  </a:cubicBezTo>
                  <a:lnTo>
                    <a:pt x="607639" y="41415"/>
                  </a:lnTo>
                  <a:lnTo>
                    <a:pt x="607639" y="420993"/>
                  </a:lnTo>
                  <a:lnTo>
                    <a:pt x="581294" y="407484"/>
                  </a:lnTo>
                  <a:cubicBezTo>
                    <a:pt x="539908" y="386333"/>
                    <a:pt x="493270" y="375134"/>
                    <a:pt x="446721" y="375134"/>
                  </a:cubicBezTo>
                  <a:cubicBezTo>
                    <a:pt x="403732" y="375134"/>
                    <a:pt x="360833" y="384644"/>
                    <a:pt x="321849" y="402774"/>
                  </a:cubicBezTo>
                  <a:lnTo>
                    <a:pt x="321849" y="24351"/>
                  </a:lnTo>
                  <a:cubicBezTo>
                    <a:pt x="361367" y="8354"/>
                    <a:pt x="403999" y="0"/>
                    <a:pt x="446721" y="0"/>
                  </a:cubicBezTo>
                  <a:close/>
                  <a:moveTo>
                    <a:pt x="160918" y="0"/>
                  </a:moveTo>
                  <a:cubicBezTo>
                    <a:pt x="203640" y="0"/>
                    <a:pt x="246273" y="8354"/>
                    <a:pt x="285790" y="24351"/>
                  </a:cubicBezTo>
                  <a:lnTo>
                    <a:pt x="285790" y="402774"/>
                  </a:lnTo>
                  <a:cubicBezTo>
                    <a:pt x="246807" y="384644"/>
                    <a:pt x="203907" y="375134"/>
                    <a:pt x="160918" y="375134"/>
                  </a:cubicBezTo>
                  <a:cubicBezTo>
                    <a:pt x="114281" y="375134"/>
                    <a:pt x="67732" y="386333"/>
                    <a:pt x="26256" y="407484"/>
                  </a:cubicBezTo>
                  <a:lnTo>
                    <a:pt x="0" y="420993"/>
                  </a:lnTo>
                  <a:lnTo>
                    <a:pt x="0" y="41415"/>
                  </a:lnTo>
                  <a:lnTo>
                    <a:pt x="9791" y="36349"/>
                  </a:lnTo>
                  <a:cubicBezTo>
                    <a:pt x="56339" y="12620"/>
                    <a:pt x="108584" y="0"/>
                    <a:pt x="16091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91125" y="4163249"/>
            <a:ext cx="6096000" cy="10282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zh-CN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三极管的结构</a:t>
            </a: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</a:t>
            </a:r>
            <a:r>
              <a:rPr lang="zh-CN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三极管工作</a:t>
            </a:r>
            <a:r>
              <a:rPr lang="zh-CN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原理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/>
          <p:cNvSpPr txBox="1"/>
          <p:nvPr/>
        </p:nvSpPr>
        <p:spPr>
          <a:xfrm>
            <a:off x="979713" y="200631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了解三极管的</a:t>
            </a:r>
            <a:r>
              <a:rPr lang="zh-CN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</a:t>
            </a:r>
            <a:endParaRPr lang="zh-CN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5982" name="Picture 3" descr="2-1-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18"/>
          <a:stretch>
            <a:fillRect/>
          </a:stretch>
        </p:blipFill>
        <p:spPr>
          <a:xfrm>
            <a:off x="2575775" y="2540715"/>
            <a:ext cx="7637171" cy="3365525"/>
          </a:xfrm>
          <a:prstGeom prst="rect">
            <a:avLst/>
          </a:prstGeom>
          <a:noFill/>
          <a:ln w="25400" cmpd="sng">
            <a:noFill/>
            <a:miter lim="800000"/>
            <a:headEnd/>
            <a:tailEnd/>
          </a:ln>
        </p:spPr>
      </p:pic>
      <p:sp>
        <p:nvSpPr>
          <p:cNvPr id="19" name="文本框 18"/>
          <p:cNvSpPr txBox="1"/>
          <p:nvPr/>
        </p:nvSpPr>
        <p:spPr>
          <a:xfrm>
            <a:off x="5365954" y="6086258"/>
            <a:ext cx="31934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图</a:t>
            </a:r>
            <a:r>
              <a:rPr lang="en-US" altLang="zh-CN" dirty="0" smtClean="0"/>
              <a:t>1-1-1</a:t>
            </a:r>
            <a:r>
              <a:rPr lang="zh-CN" altLang="en-US" dirty="0"/>
              <a:t>三极管的外形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02934" y="1188068"/>
            <a:ext cx="10772142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dirty="0"/>
              <a:t>三极管是一种很常用的控制和驱动器件，在数字电路和模拟电路中都有大量的应用，常用的三极管根据材料分有硅管和锗管两种，原理相同，压降略有不同，硅管用的较普遍，而锗管应用较少。特点：有三个电极，故称三极管，如图</a:t>
            </a:r>
            <a:r>
              <a:rPr lang="en-US" altLang="zh-CN" dirty="0" smtClean="0"/>
              <a:t>1-1-1</a:t>
            </a:r>
            <a:r>
              <a:rPr lang="zh-CN" altLang="en-US" dirty="0"/>
              <a:t>所示。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/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/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/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/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/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/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/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pic>
        <p:nvPicPr>
          <p:cNvPr id="96" name="图片 96" descr="C:\Users\407_5\AppData\Roaming\Tencent\Users\532440458\QQ\WinTemp\RichOle\7ST2X4{_HL%B$@)0D%)9R%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13370" y="1370013"/>
            <a:ext cx="2721610" cy="2124075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文本框 15"/>
          <p:cNvSpPr txBox="1"/>
          <p:nvPr/>
        </p:nvSpPr>
        <p:spPr>
          <a:xfrm>
            <a:off x="7913370" y="3494405"/>
            <a:ext cx="34804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/>
              <a:t>图</a:t>
            </a:r>
            <a:r>
              <a:rPr lang="en-US" altLang="zh-CN" sz="1400"/>
              <a:t>2-6-17 </a:t>
            </a:r>
            <a:r>
              <a:rPr lang="zh-CN" altLang="zh-CN" sz="1400"/>
              <a:t>交流电三极管结构图</a:t>
            </a:r>
          </a:p>
        </p:txBody>
      </p:sp>
      <p:pic>
        <p:nvPicPr>
          <p:cNvPr id="97" name="图片 97" descr="C:\Users\407_5\AppData\Roaming\Tencent\Users\532440458\QQ\WinTemp\RichOle\F[ZFPXE$LK{H7VY(8N{(3FH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13053" y="4023678"/>
            <a:ext cx="2847975" cy="2130425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文本框 16"/>
          <p:cNvSpPr txBox="1"/>
          <p:nvPr/>
        </p:nvSpPr>
        <p:spPr>
          <a:xfrm>
            <a:off x="7814945" y="6064885"/>
            <a:ext cx="30441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/>
              <a:t>图</a:t>
            </a:r>
            <a:r>
              <a:rPr lang="en-US" altLang="zh-CN" sz="1400"/>
              <a:t>2-6-18 </a:t>
            </a:r>
            <a:r>
              <a:rPr lang="zh-CN" altLang="zh-CN" sz="1400"/>
              <a:t>脉动直流电三极管结构</a:t>
            </a:r>
            <a:endParaRPr lang="zh-CN" altLang="en-US" sz="1400" dirty="0"/>
          </a:p>
        </p:txBody>
      </p:sp>
      <p:sp>
        <p:nvSpPr>
          <p:cNvPr id="18" name="文本框 17"/>
          <p:cNvSpPr txBox="1"/>
          <p:nvPr/>
        </p:nvSpPr>
        <p:spPr>
          <a:xfrm>
            <a:off x="1181673" y="1724164"/>
            <a:ext cx="5218726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zh-CN" dirty="0"/>
              <a:t>交流电的三极管结构如图</a:t>
            </a:r>
            <a:r>
              <a:rPr lang="en-US" altLang="zh-CN" dirty="0"/>
              <a:t>2-6-17</a:t>
            </a:r>
            <a:r>
              <a:rPr lang="zh-CN" altLang="zh-CN" dirty="0"/>
              <a:t>所示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zh-CN" dirty="0"/>
              <a:t>脉动直流电的三极管结构如图</a:t>
            </a:r>
            <a:r>
              <a:rPr lang="en-US" altLang="zh-CN" dirty="0"/>
              <a:t>2-6-18</a:t>
            </a:r>
            <a:r>
              <a:rPr lang="zh-CN" altLang="zh-CN" dirty="0"/>
              <a:t>所</a:t>
            </a:r>
            <a:r>
              <a:rPr lang="zh-CN" altLang="zh-CN" dirty="0" smtClean="0"/>
              <a:t>示</a:t>
            </a:r>
            <a:endParaRPr lang="en-US" altLang="zh-CN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dirty="0" smtClean="0"/>
              <a:t>电路</a:t>
            </a:r>
            <a:r>
              <a:rPr lang="zh-CN" altLang="en-US" dirty="0"/>
              <a:t>符号中箭头表示发射结加正偏电压时的电流方向。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dirty="0"/>
              <a:t>三极管结构特点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dirty="0"/>
              <a:t>三个区：发射区、基区、集电区；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dirty="0"/>
              <a:t>两个 PN 结：发射结(BE 结)、集电结(BC 结)；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dirty="0"/>
              <a:t>三个电极：发射极 e(E) 、基极 b(B) 和集电极 c(C)；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dirty="0"/>
              <a:t>两种类型：NPN 型管和 PNP 型管。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dirty="0"/>
              <a:t>工艺要求：发射区掺杂浓度较大；基区很薄且掺杂最少；集电区比发射区体积大且掺杂少。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935990" y="1035050"/>
            <a:ext cx="2729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1.1 </a:t>
            </a:r>
            <a:r>
              <a:rPr lang="zh-CN" altLang="en-US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三极管的基本结构</a:t>
            </a:r>
          </a:p>
        </p:txBody>
      </p:sp>
      <p:sp>
        <p:nvSpPr>
          <p:cNvPr id="22" name="TextBox 8"/>
          <p:cNvSpPr txBox="1"/>
          <p:nvPr/>
        </p:nvSpPr>
        <p:spPr>
          <a:xfrm>
            <a:off x="979713" y="200631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了解三极管的</a:t>
            </a:r>
            <a:r>
              <a:rPr lang="zh-CN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</a:t>
            </a:r>
            <a:endParaRPr lang="zh-CN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2c3dabb-a136-4a39-ba39-d68b3ecfe8ae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d0337fb-206d-4d13-b9ca-de091cdd58fb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14861f1-3c60-4f21-a1ff-b7bb8b1461aa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1154</Words>
  <Application>Microsoft Office PowerPoint</Application>
  <PresentationFormat>宽屏</PresentationFormat>
  <Paragraphs>227</Paragraphs>
  <Slides>20</Slides>
  <Notes>20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Arial Unicode MS</vt:lpstr>
      <vt:lpstr>Open Sans</vt:lpstr>
      <vt:lpstr>等线</vt:lpstr>
      <vt:lpstr>等线 Light</vt:lpstr>
      <vt:lpstr>华康俪金黑W8(P)</vt:lpstr>
      <vt:lpstr>宋体</vt:lpstr>
      <vt:lpstr>微软雅黑</vt:lpstr>
      <vt:lpstr>Arial</vt:lpstr>
      <vt:lpstr>Calibri</vt:lpstr>
      <vt:lpstr>Times New Roman</vt:lpstr>
      <vt:lpstr>Office 主题​​</vt:lpstr>
      <vt:lpstr>1_Office 主题​​</vt:lpstr>
      <vt:lpstr>Microsoft 公式 3.0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影子</dc:creator>
  <cp:lastModifiedBy>407_5</cp:lastModifiedBy>
  <cp:revision>71</cp:revision>
  <dcterms:created xsi:type="dcterms:W3CDTF">2020-10-28T01:48:00Z</dcterms:created>
  <dcterms:modified xsi:type="dcterms:W3CDTF">2021-02-27T18:49:19Z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2052-11.3.0.9228</vt:lpwstr>
  </property>
</Properties>
</file>