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7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8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60" r:id="rId4"/>
    <p:sldId id="256" r:id="rId5"/>
    <p:sldId id="261" r:id="rId6"/>
    <p:sldId id="259" r:id="rId7"/>
    <p:sldId id="262" r:id="rId8"/>
    <p:sldId id="290" r:id="rId9"/>
    <p:sldId id="266" r:id="rId10"/>
    <p:sldId id="285" r:id="rId11"/>
    <p:sldId id="286" r:id="rId12"/>
    <p:sldId id="263" r:id="rId13"/>
    <p:sldId id="268" r:id="rId14"/>
    <p:sldId id="264" r:id="rId15"/>
    <p:sldId id="276" r:id="rId16"/>
    <p:sldId id="280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3" autoAdjust="0"/>
    <p:restoredTop sz="93015" autoAdjust="0"/>
  </p:normalViewPr>
  <p:slideViewPr>
    <p:cSldViewPr snapToGrid="0">
      <p:cViewPr varScale="1">
        <p:scale>
          <a:sx n="66" d="100"/>
          <a:sy n="66" d="100"/>
        </p:scale>
        <p:origin x="-24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A5671-5726-47C2-932C-C6CDA48235F4}" type="datetimeFigureOut">
              <a:rPr lang="zh-CN" altLang="en-US" smtClean="0"/>
              <a:t>2018/11/17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74400-4281-4B48-A669-12BA5BF12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90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8524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7772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7772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366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1424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6697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8936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053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553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880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037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963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154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434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777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777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250E9C30-F087-47DF-B292-A20267E148FB}"/>
              </a:ext>
            </a:extLst>
          </p:cNvPr>
          <p:cNvSpPr/>
          <p:nvPr userDrawn="1"/>
        </p:nvSpPr>
        <p:spPr>
          <a:xfrm>
            <a:off x="248817" y="653144"/>
            <a:ext cx="11694368" cy="5906276"/>
          </a:xfrm>
          <a:prstGeom prst="roundRect">
            <a:avLst>
              <a:gd name="adj" fmla="val 36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825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973C572-8DCA-49D5-B280-F1BF4EBE5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B384-4B7D-4D10-B9E5-378208D96E06}" type="datetimeFigureOut">
              <a:rPr lang="zh-CN" altLang="en-US" smtClean="0"/>
              <a:t>2018/11/17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7EE742A-7563-4CCE-AB58-0858E0AEB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824EF5C-3B28-4460-BF8C-07490FE23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460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EEDD576B-EFD8-4293-94CA-F1EE09EF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F56D37A-857D-4280-A08B-61BCA0B7B3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85E2234-9802-44E7-B7E7-0B38625E8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2B384-4B7D-4D10-B9E5-378208D96E06}" type="datetimeFigureOut">
              <a:rPr lang="zh-CN" altLang="en-US" smtClean="0"/>
              <a:t>2018/11/17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E50BE34-76F0-4EDB-ACD8-D3B4403469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99E9DC5-59FC-486A-A6EA-563ECB4C12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064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6%B3%A2%E5%AF%BC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5%AF%BC%E7%94%B5%E5%A1%91%E6%96%99/4878318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baike.baidu.com/item/%E5%AF%BC%E7%94%B5%E6%A9%A1%E8%83%B6/9392303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699"/>
            <a:ext cx="8758944" cy="196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xmlns="" id="{92E74F4C-CB8E-4B2E-BBF3-968C12FABE28}"/>
              </a:ext>
            </a:extLst>
          </p:cNvPr>
          <p:cNvSpPr txBox="1"/>
          <p:nvPr/>
        </p:nvSpPr>
        <p:spPr>
          <a:xfrm>
            <a:off x="1593525" y="1812237"/>
            <a:ext cx="941796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spc="600" dirty="0" smtClean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常用电工材料选型知识</a:t>
            </a:r>
            <a:endParaRPr lang="zh-CN" altLang="en-US" sz="6600" b="1" spc="600" dirty="0"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47F37AD-6CE7-4E2E-9BD0-23FB79FAA011}"/>
              </a:ext>
            </a:extLst>
          </p:cNvPr>
          <p:cNvGrpSpPr/>
          <p:nvPr/>
        </p:nvGrpSpPr>
        <p:grpSpPr>
          <a:xfrm>
            <a:off x="3435498" y="3404368"/>
            <a:ext cx="5086935" cy="936104"/>
            <a:chOff x="3827600" y="4016474"/>
            <a:chExt cx="3460167" cy="936104"/>
          </a:xfrm>
        </p:grpSpPr>
        <p:sp>
          <p:nvSpPr>
            <p:cNvPr id="9" name="圆角矩形 9">
              <a:extLst>
                <a:ext uri="{FF2B5EF4-FFF2-40B4-BE49-F238E27FC236}">
                  <a16:creationId xmlns:a16="http://schemas.microsoft.com/office/drawing/2014/main" xmlns="" id="{6E3B2E06-EC24-46E5-BE6B-75869E078A2B}"/>
                </a:ext>
              </a:extLst>
            </p:cNvPr>
            <p:cNvSpPr/>
            <p:nvPr/>
          </p:nvSpPr>
          <p:spPr>
            <a:xfrm flipH="1">
              <a:off x="3827600" y="4036610"/>
              <a:ext cx="3460167" cy="720000"/>
            </a:xfrm>
            <a:prstGeom prst="round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/>
              <a:endParaRPr lang="zh-CN" altLang="en-US" sz="44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04590644-A2D8-4E2D-8712-882A077CDE03}"/>
                </a:ext>
              </a:extLst>
            </p:cNvPr>
            <p:cNvSpPr/>
            <p:nvPr/>
          </p:nvSpPr>
          <p:spPr>
            <a:xfrm>
              <a:off x="4164260" y="4016474"/>
              <a:ext cx="3016860" cy="7009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常用到点材料的分类及其应用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68BC502F-5A74-4C21-A079-FC47CAB1E114}"/>
                </a:ext>
              </a:extLst>
            </p:cNvPr>
            <p:cNvSpPr/>
            <p:nvPr/>
          </p:nvSpPr>
          <p:spPr>
            <a:xfrm>
              <a:off x="4328610" y="4016474"/>
              <a:ext cx="2015449" cy="9361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20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8869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/>
          <p:cNvSpPr/>
          <p:nvPr/>
        </p:nvSpPr>
        <p:spPr>
          <a:xfrm>
            <a:off x="655584" y="951077"/>
            <a:ext cx="342209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</a:pP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1.2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常用导电材料的分类</a:t>
            </a:r>
          </a:p>
        </p:txBody>
      </p:sp>
      <p:sp>
        <p:nvSpPr>
          <p:cNvPr id="2" name="矩形 1"/>
          <p:cNvSpPr/>
          <p:nvPr/>
        </p:nvSpPr>
        <p:spPr>
          <a:xfrm>
            <a:off x="1212182" y="2012906"/>
            <a:ext cx="1006541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>
                <a:latin typeface="+mn-ea"/>
              </a:rPr>
              <a:t>复合型高分子导电材料，由通用的高分子材料与各种导电性物质通过填充复合、表面复合或层积复合等方式而制得。主要品种有导电塑料、导电橡胶、导电纤维织物、导电涂料、导电胶粘剂以及透明导电薄膜等。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>
                <a:latin typeface="+mn-ea"/>
              </a:rPr>
              <a:t>其性能与导电填料的种类、用量、粒度和状态以及它们在高分子材料中的分散状态有很大的关系。常用的导电填料有镍包石墨粉、镍包碳纤维炭黑、金属粉、金属箔片、金属纤维、碳纤维等。</a:t>
            </a:r>
            <a:endParaRPr lang="zh-CN" altLang="en-US" dirty="0"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12183" y="1505075"/>
            <a:ext cx="166744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1.2.2</a:t>
            </a:r>
            <a:r>
              <a:rPr lang="zh-CN" altLang="zh-CN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复合材料</a:t>
            </a: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常用导电材料的分类</a:t>
            </a:r>
            <a:endParaRPr lang="zh-CN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405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矩形 10"/>
          <p:cNvSpPr/>
          <p:nvPr/>
        </p:nvSpPr>
        <p:spPr>
          <a:xfrm>
            <a:off x="655584" y="951077"/>
            <a:ext cx="342209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</a:pP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1.2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常用导电材料的分类</a:t>
            </a:r>
          </a:p>
        </p:txBody>
      </p:sp>
      <p:sp>
        <p:nvSpPr>
          <p:cNvPr id="2" name="矩形 1"/>
          <p:cNvSpPr/>
          <p:nvPr/>
        </p:nvSpPr>
        <p:spPr>
          <a:xfrm>
            <a:off x="1198468" y="1527068"/>
            <a:ext cx="166744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1.2.3</a:t>
            </a:r>
            <a:r>
              <a:rPr lang="zh-CN" altLang="zh-CN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结构材料</a:t>
            </a:r>
          </a:p>
        </p:txBody>
      </p:sp>
      <p:sp>
        <p:nvSpPr>
          <p:cNvPr id="12" name="矩形 11"/>
          <p:cNvSpPr/>
          <p:nvPr/>
        </p:nvSpPr>
        <p:spPr>
          <a:xfrm>
            <a:off x="1061874" y="2015219"/>
            <a:ext cx="10377652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>
                <a:latin typeface="+mn-ea"/>
              </a:rPr>
              <a:t>结构型高分子导电材料，是指高分子结构本身或经过掺杂之后具有导电功能的高分子材料。根据电导率的大小又可分为高分子半导体、高分子金属和高分子超导体。按照导电机理可分为电子导电高分子材料和离子导电高分子材料。电子导电高分子材料的结构特点是具有线型或面型大共轭体系，在热或光的作用下通过共轭</a:t>
            </a:r>
            <a:r>
              <a:rPr lang="en-US" altLang="zh-CN" dirty="0">
                <a:latin typeface="+mn-ea"/>
              </a:rPr>
              <a:t>π</a:t>
            </a:r>
            <a:r>
              <a:rPr lang="zh-CN" altLang="zh-CN" dirty="0">
                <a:latin typeface="+mn-ea"/>
              </a:rPr>
              <a:t>电子的活化而进行导电，电导率一般在半导体的范围。采用掺杂技术可使这类材料的导电性能大大提高。如在聚乙炔中掺杂少量碘，电导率可提高</a:t>
            </a:r>
            <a:r>
              <a:rPr lang="en-US" altLang="zh-CN" dirty="0">
                <a:latin typeface="+mn-ea"/>
              </a:rPr>
              <a:t>12</a:t>
            </a:r>
            <a:r>
              <a:rPr lang="zh-CN" altLang="zh-CN" dirty="0">
                <a:latin typeface="+mn-ea"/>
              </a:rPr>
              <a:t>个数量级，成为</a:t>
            </a:r>
            <a:r>
              <a:rPr lang="en-US" altLang="zh-CN" dirty="0">
                <a:latin typeface="+mn-ea"/>
              </a:rPr>
              <a:t>“</a:t>
            </a:r>
            <a:r>
              <a:rPr lang="zh-CN" altLang="zh-CN" dirty="0">
                <a:latin typeface="+mn-ea"/>
              </a:rPr>
              <a:t>高分子金属</a:t>
            </a:r>
            <a:r>
              <a:rPr lang="en-US" altLang="zh-CN" dirty="0">
                <a:latin typeface="+mn-ea"/>
              </a:rPr>
              <a:t>”</a:t>
            </a:r>
            <a:r>
              <a:rPr lang="zh-CN" altLang="zh-CN" dirty="0">
                <a:latin typeface="+mn-ea"/>
              </a:rPr>
              <a:t>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>
                <a:latin typeface="+mn-ea"/>
              </a:rPr>
              <a:t>经掺杂后的聚氮化硫，在超低温下可转变成高分子超导体。结构型高分子导电材料用于试制轻质塑料蓄电池、太阳能电池、传感器件、微波吸收材料以及试制半导体元器件等。但这类材料由于还存在稳定性差</a:t>
            </a:r>
            <a:r>
              <a:rPr lang="en-US" altLang="zh-CN" dirty="0">
                <a:latin typeface="+mn-ea"/>
              </a:rPr>
              <a:t>(</a:t>
            </a:r>
            <a:r>
              <a:rPr lang="zh-CN" altLang="zh-CN" dirty="0">
                <a:latin typeface="+mn-ea"/>
              </a:rPr>
              <a:t>特别是掺杂后的材料在空气中的氧化稳定性差</a:t>
            </a:r>
            <a:r>
              <a:rPr lang="en-US" altLang="zh-CN" dirty="0">
                <a:latin typeface="+mn-ea"/>
              </a:rPr>
              <a:t>)</a:t>
            </a:r>
            <a:r>
              <a:rPr lang="zh-CN" altLang="zh-CN" dirty="0">
                <a:latin typeface="+mn-ea"/>
              </a:rPr>
              <a:t>以及加工成型性、机械性能方面的问题，尚未进入实用阶段。</a:t>
            </a: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常用导电材料的分类</a:t>
            </a:r>
            <a:endParaRPr lang="zh-CN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405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grpSp>
        <p:nvGrpSpPr>
          <p:cNvPr id="12" name="Group 21">
            <a:extLst>
              <a:ext uri="{FF2B5EF4-FFF2-40B4-BE49-F238E27FC236}">
                <a16:creationId xmlns:a16="http://schemas.microsoft.com/office/drawing/2014/main" xmlns="" id="{FD304ED5-AA25-439A-8E84-E6DCEC20CA85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9ECC25FC-D245-48A5-BDE1-81FEAF51D697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86527FAF-454D-4EE5-9657-A70DC70BE3B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EAF27085-81E8-47DC-BC7E-7DF837C74E87}"/>
              </a:ext>
            </a:extLst>
          </p:cNvPr>
          <p:cNvSpPr/>
          <p:nvPr/>
        </p:nvSpPr>
        <p:spPr>
          <a:xfrm>
            <a:off x="5210021" y="4225485"/>
            <a:ext cx="6077104" cy="951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懂得串、并联电路的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与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电路中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的各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值的计算机方法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128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194846"/>
            <a:ext cx="4876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常用导电材料的应用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7075" y="1491638"/>
            <a:ext cx="10200016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>
                <a:latin typeface="+mn-ea"/>
              </a:rPr>
              <a:t>金属导电材料的非电特性在某些特定的场合将变得更加重要，如热导率、接触电位差、温差电动势、机械强度、耐高温特性、耐腐蚀性、耐磨性等。在设计电机、电缆、电气仪表及其他电工产品考虑温升时，热导率具有相当重要的意义。高电导率的金属也是高热导率的金属，纯金属的热导率比合金的热导率高。接触电位差及温差电动势在温差电控温、测温元件和仪表中均有重要意义。在架空线中采用的是高抗张强度的导体与合金。在航天、航空等国防科技中，制造高温导线、高温电机的高温导电体发展很快。</a:t>
            </a:r>
            <a:r>
              <a:rPr lang="en-US" altLang="zh-CN" dirty="0">
                <a:latin typeface="+mn-ea"/>
              </a:rPr>
              <a:t> </a:t>
            </a:r>
            <a:endParaRPr lang="en-US" altLang="zh-CN" dirty="0" smtClean="0">
              <a:latin typeface="+mn-ea"/>
            </a:endParaRP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 smtClean="0">
                <a:latin typeface="+mn-ea"/>
              </a:rPr>
              <a:t>导电橡胶</a:t>
            </a:r>
            <a:r>
              <a:rPr lang="zh-CN" altLang="zh-CN" dirty="0">
                <a:latin typeface="+mn-ea"/>
              </a:rPr>
              <a:t>具有良好的电磁密封和水汽密封能力，在一定压力下能够提供良好的导电性（抑制频率达到</a:t>
            </a:r>
            <a:r>
              <a:rPr lang="en-US" altLang="zh-CN" dirty="0">
                <a:latin typeface="+mn-ea"/>
              </a:rPr>
              <a:t>40GHz</a:t>
            </a:r>
            <a:r>
              <a:rPr lang="zh-CN" altLang="zh-CN" dirty="0">
                <a:latin typeface="+mn-ea"/>
              </a:rPr>
              <a:t>）。产品广泛地应用在航天、航空、舰船、兵器等军用电子设备中。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>
                <a:latin typeface="+mn-ea"/>
              </a:rPr>
              <a:t>机箱、机柜、方舱等电子和微波</a:t>
            </a:r>
            <a:r>
              <a:rPr lang="en-US" altLang="zh-CN" dirty="0" err="1">
                <a:latin typeface="+mn-ea"/>
                <a:hlinkClick r:id="rId3"/>
              </a:rPr>
              <a:t>波导</a:t>
            </a:r>
            <a:r>
              <a:rPr lang="zh-CN" altLang="zh-CN" dirty="0">
                <a:latin typeface="+mn-ea"/>
              </a:rPr>
              <a:t>系统，连接器衬垫等。</a:t>
            </a:r>
          </a:p>
        </p:txBody>
      </p:sp>
      <p:sp>
        <p:nvSpPr>
          <p:cNvPr id="12" name="矩形 11"/>
          <p:cNvSpPr/>
          <p:nvPr/>
        </p:nvSpPr>
        <p:spPr>
          <a:xfrm>
            <a:off x="947759" y="838454"/>
            <a:ext cx="2613216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3.1</a:t>
            </a:r>
            <a:r>
              <a:rPr lang="zh-CN" altLang="zh-CN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常用导电材料的应用</a:t>
            </a:r>
          </a:p>
        </p:txBody>
      </p:sp>
    </p:spTree>
    <p:extLst>
      <p:ext uri="{BB962C8B-B14F-4D97-AF65-F5344CB8AC3E}">
        <p14:creationId xmlns:p14="http://schemas.microsoft.com/office/powerpoint/2010/main" val="369761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grpSp>
        <p:nvGrpSpPr>
          <p:cNvPr id="12" name="Group 24">
            <a:extLst>
              <a:ext uri="{FF2B5EF4-FFF2-40B4-BE49-F238E27FC236}">
                <a16:creationId xmlns:a16="http://schemas.microsoft.com/office/drawing/2014/main" xmlns="" id="{36319103-5056-4DF0-BEF0-E18EF7EFDFFE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C8F06883-6FAE-46DF-8119-5CA6D3AB6BF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8F5764A8-E5F9-4FA7-AD9F-163D22D133E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051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87F54F14-2219-4BC2-83EC-23C8ABD6460E}"/>
              </a:ext>
            </a:extLst>
          </p:cNvPr>
          <p:cNvSpPr txBox="1"/>
          <p:nvPr/>
        </p:nvSpPr>
        <p:spPr>
          <a:xfrm>
            <a:off x="1229986" y="998015"/>
            <a:ext cx="7720012" cy="1100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/>
              <a:t>1.</a:t>
            </a:r>
            <a:r>
              <a:rPr lang="zh-CN" altLang="zh-CN" dirty="0"/>
              <a:t>了解了常用导电材料的特性、分类。</a:t>
            </a:r>
          </a:p>
          <a:p>
            <a:pPr>
              <a:lnSpc>
                <a:spcPct val="200000"/>
              </a:lnSpc>
            </a:pPr>
            <a:r>
              <a:rPr lang="en-US" altLang="zh-CN" dirty="0"/>
              <a:t>2.</a:t>
            </a:r>
            <a:r>
              <a:rPr lang="zh-CN" altLang="zh-CN" dirty="0"/>
              <a:t>掌握了常用导电材料的应用</a:t>
            </a: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xmlns="" id="{D47A81D8-0FEE-4650-8128-AB76850B55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528742"/>
              </p:ext>
            </p:extLst>
          </p:nvPr>
        </p:nvGraphicFramePr>
        <p:xfrm>
          <a:off x="1229986" y="2387688"/>
          <a:ext cx="9550751" cy="3541799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9998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105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831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07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907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1907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08432">
                <a:tc gridSpan="2">
                  <a:txBody>
                    <a:bodyPr/>
                    <a:lstStyle/>
                    <a:p>
                      <a:pPr indent="12573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评价主体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评分标准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分值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学生评价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教师评价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40646">
                <a:tc rowSpan="2">
                  <a:txBody>
                    <a:bodyPr/>
                    <a:lstStyle/>
                    <a:p>
                      <a:pPr marL="0" indent="126000" algn="l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zh-CN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任务</a:t>
                      </a:r>
                      <a:r>
                        <a:rPr lang="zh-CN" altLang="en-US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</a:t>
                      </a:r>
                      <a:r>
                        <a:rPr lang="zh-CN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：</a:t>
                      </a:r>
                    </a:p>
                    <a:p>
                      <a:pPr marL="0" indent="126000" algn="l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zh-CN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（</a:t>
                      </a:r>
                      <a:r>
                        <a:rPr lang="en-US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r>
                        <a:rPr lang="zh-CN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）常用导电材料的分类及其应用</a:t>
                      </a:r>
                      <a:endParaRPr lang="zh-CN" sz="12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操作评价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26000" algn="l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</a:t>
                      </a:r>
                      <a:r>
                        <a:rPr lang="zh-CN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了解了常用导电材料的特性、分类。</a:t>
                      </a:r>
                    </a:p>
                    <a:p>
                      <a:pPr marL="0" indent="126000" algn="l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</a:t>
                      </a:r>
                      <a:r>
                        <a:rPr lang="zh-CN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掌握了常用导电材料的应用</a:t>
                      </a:r>
                      <a:endParaRPr lang="zh-CN" sz="12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40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215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12700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成果评价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26000" algn="l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</a:t>
                      </a:r>
                      <a:r>
                        <a:rPr lang="zh-CN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学习了常用导电材料的特性、分类等基本知识。</a:t>
                      </a:r>
                    </a:p>
                    <a:p>
                      <a:pPr marL="0" indent="126000" algn="l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</a:t>
                      </a:r>
                      <a:r>
                        <a:rPr lang="zh-CN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懂得了常用导电材料的应用</a:t>
                      </a:r>
                      <a:endParaRPr lang="zh-CN" sz="12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60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1131">
                <a:tc gridSpan="3"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solidFill>
                            <a:srgbClr val="C00000"/>
                          </a:solidFill>
                          <a:effectLst/>
                        </a:rPr>
                        <a:t>合计（满分</a:t>
                      </a:r>
                      <a:r>
                        <a:rPr lang="en-US" sz="1400" kern="0" dirty="0">
                          <a:solidFill>
                            <a:srgbClr val="C00000"/>
                          </a:solidFill>
                          <a:effectLst/>
                        </a:rPr>
                        <a:t>100</a:t>
                      </a:r>
                      <a:r>
                        <a:rPr lang="zh-CN" sz="1400" kern="0" dirty="0">
                          <a:solidFill>
                            <a:srgbClr val="C00000"/>
                          </a:solidFill>
                          <a:effectLst/>
                        </a:rPr>
                        <a:t>分）</a:t>
                      </a:r>
                      <a:r>
                        <a:rPr lang="en-US" sz="1400" kern="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636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100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743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C9BD5BB2-9B11-4049-B844-F373723A1E92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xmlns="" id="{92E74F4C-CB8E-4B2E-BBF3-968C12FABE28}"/>
              </a:ext>
            </a:extLst>
          </p:cNvPr>
          <p:cNvSpPr txBox="1"/>
          <p:nvPr/>
        </p:nvSpPr>
        <p:spPr>
          <a:xfrm>
            <a:off x="3887703" y="2526612"/>
            <a:ext cx="44165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spc="6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  <a:endParaRPr lang="zh-CN" altLang="en-US" sz="6600" b="1" spc="600" dirty="0"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67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2552700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A4E986E-0FED-4EE3-BB27-545867A330C7}"/>
              </a:ext>
            </a:extLst>
          </p:cNvPr>
          <p:cNvGrpSpPr/>
          <p:nvPr/>
        </p:nvGrpSpPr>
        <p:grpSpPr>
          <a:xfrm>
            <a:off x="1743075" y="2615139"/>
            <a:ext cx="1114425" cy="1114425"/>
            <a:chOff x="1924050" y="2615139"/>
            <a:chExt cx="1114425" cy="1114425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332CE593-F551-450D-960B-18DAF689487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>
              <a:extLst>
                <a:ext uri="{FF2B5EF4-FFF2-40B4-BE49-F238E27FC236}">
                  <a16:creationId xmlns:a16="http://schemas.microsoft.com/office/drawing/2014/main" xmlns="" id="{EC9B7280-CE68-4950-8BA1-38618BE0C9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6" name="Group 15">
            <a:extLst>
              <a:ext uri="{FF2B5EF4-FFF2-40B4-BE49-F238E27FC236}">
                <a16:creationId xmlns:a16="http://schemas.microsoft.com/office/drawing/2014/main" xmlns="" id="{3214EE2C-77FA-40C5-BA62-F292EBEE0588}"/>
              </a:ext>
            </a:extLst>
          </p:cNvPr>
          <p:cNvGrpSpPr/>
          <p:nvPr/>
        </p:nvGrpSpPr>
        <p:grpSpPr>
          <a:xfrm>
            <a:off x="3276600" y="2615139"/>
            <a:ext cx="1114425" cy="1114425"/>
            <a:chOff x="1924050" y="2615139"/>
            <a:chExt cx="1114425" cy="1114425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929BB826-B810-42A1-AC8C-8D810DFCBD10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iconfont-1187-868386">
              <a:extLst>
                <a:ext uri="{FF2B5EF4-FFF2-40B4-BE49-F238E27FC236}">
                  <a16:creationId xmlns:a16="http://schemas.microsoft.com/office/drawing/2014/main" xmlns="" id="{86290BBA-07EA-43FB-97BB-94587F65DD1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" name="Group 18">
            <a:extLst>
              <a:ext uri="{FF2B5EF4-FFF2-40B4-BE49-F238E27FC236}">
                <a16:creationId xmlns:a16="http://schemas.microsoft.com/office/drawing/2014/main" xmlns="" id="{25EA26D0-3C3B-4FDD-AC91-9320B9629D7E}"/>
              </a:ext>
            </a:extLst>
          </p:cNvPr>
          <p:cNvGrpSpPr/>
          <p:nvPr/>
        </p:nvGrpSpPr>
        <p:grpSpPr>
          <a:xfrm>
            <a:off x="4810125" y="2615139"/>
            <a:ext cx="1114425" cy="1114425"/>
            <a:chOff x="1924050" y="2615139"/>
            <a:chExt cx="1114425" cy="1114425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A3477B58-E541-49DC-8658-D86027B08FF8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" name="iconfont-1187-868386">
              <a:extLst>
                <a:ext uri="{FF2B5EF4-FFF2-40B4-BE49-F238E27FC236}">
                  <a16:creationId xmlns:a16="http://schemas.microsoft.com/office/drawing/2014/main" xmlns="" id="{7CB29D89-8CA0-4989-9BAB-CEC962E3BD6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Group 21">
            <a:extLst>
              <a:ext uri="{FF2B5EF4-FFF2-40B4-BE49-F238E27FC236}">
                <a16:creationId xmlns:a16="http://schemas.microsoft.com/office/drawing/2014/main" xmlns="" id="{813AA9D6-4C95-490D-A873-76828BF93825}"/>
              </a:ext>
            </a:extLst>
          </p:cNvPr>
          <p:cNvGrpSpPr/>
          <p:nvPr/>
        </p:nvGrpSpPr>
        <p:grpSpPr>
          <a:xfrm>
            <a:off x="6343650" y="2615139"/>
            <a:ext cx="1114425" cy="1114425"/>
            <a:chOff x="1924050" y="2615139"/>
            <a:chExt cx="1114425" cy="1114425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279FD75C-9F89-41EB-874D-00AA0DDDDCE5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" name="iconfont-1187-868386">
              <a:extLst>
                <a:ext uri="{FF2B5EF4-FFF2-40B4-BE49-F238E27FC236}">
                  <a16:creationId xmlns:a16="http://schemas.microsoft.com/office/drawing/2014/main" xmlns="" id="{C3503D33-92D0-4469-8892-8F902B1C9AA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Group 24">
            <a:extLst>
              <a:ext uri="{FF2B5EF4-FFF2-40B4-BE49-F238E27FC236}">
                <a16:creationId xmlns:a16="http://schemas.microsoft.com/office/drawing/2014/main" xmlns="" id="{4DE359A2-E054-43A0-9145-5D229FD41F1B}"/>
              </a:ext>
            </a:extLst>
          </p:cNvPr>
          <p:cNvGrpSpPr/>
          <p:nvPr/>
        </p:nvGrpSpPr>
        <p:grpSpPr>
          <a:xfrm>
            <a:off x="7877175" y="2615139"/>
            <a:ext cx="1114425" cy="1114425"/>
            <a:chOff x="1924050" y="2615139"/>
            <a:chExt cx="1114425" cy="1114425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86144B2D-A63B-4F1A-9915-6C5289AB1C9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iconfont-1187-868386">
              <a:extLst>
                <a:ext uri="{FF2B5EF4-FFF2-40B4-BE49-F238E27FC236}">
                  <a16:creationId xmlns:a16="http://schemas.microsoft.com/office/drawing/2014/main" xmlns="" id="{F7DE6156-D031-4558-99A3-E42C2189B26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" name="Group 27">
            <a:extLst>
              <a:ext uri="{FF2B5EF4-FFF2-40B4-BE49-F238E27FC236}">
                <a16:creationId xmlns:a16="http://schemas.microsoft.com/office/drawing/2014/main" xmlns="" id="{F12A2273-FCAA-4516-A441-CAE67152E1AC}"/>
              </a:ext>
            </a:extLst>
          </p:cNvPr>
          <p:cNvGrpSpPr/>
          <p:nvPr/>
        </p:nvGrpSpPr>
        <p:grpSpPr>
          <a:xfrm>
            <a:off x="9410700" y="2615139"/>
            <a:ext cx="1114425" cy="1114425"/>
            <a:chOff x="1924050" y="2615139"/>
            <a:chExt cx="1114425" cy="1114425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F8392ED2-C923-45BC-BAB3-FFD4C5CD9EB9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iconfont-1187-868386">
              <a:extLst>
                <a:ext uri="{FF2B5EF4-FFF2-40B4-BE49-F238E27FC236}">
                  <a16:creationId xmlns:a16="http://schemas.microsoft.com/office/drawing/2014/main" xmlns="" id="{5A1ED895-7453-40B7-B3F9-215B2FDF3C0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9282" y="2886558"/>
              <a:ext cx="602059" cy="609685"/>
            </a:xfrm>
            <a:custGeom>
              <a:avLst/>
              <a:gdLst>
                <a:gd name="T0" fmla="*/ 7558 w 11184"/>
                <a:gd name="T1" fmla="*/ 2125 h 11325"/>
                <a:gd name="T2" fmla="*/ 6347 w 11184"/>
                <a:gd name="T3" fmla="*/ 306 h 11325"/>
                <a:gd name="T4" fmla="*/ 4203 w 11184"/>
                <a:gd name="T5" fmla="*/ 729 h 11325"/>
                <a:gd name="T6" fmla="*/ 3775 w 11184"/>
                <a:gd name="T7" fmla="*/ 2872 h 11325"/>
                <a:gd name="T8" fmla="*/ 5592 w 11184"/>
                <a:gd name="T9" fmla="*/ 4087 h 11325"/>
                <a:gd name="T10" fmla="*/ 7558 w 11184"/>
                <a:gd name="T11" fmla="*/ 2125 h 11325"/>
                <a:gd name="T12" fmla="*/ 6248 w 11184"/>
                <a:gd name="T13" fmla="*/ 4087 h 11325"/>
                <a:gd name="T14" fmla="*/ 4936 w 11184"/>
                <a:gd name="T15" fmla="*/ 4087 h 11325"/>
                <a:gd name="T16" fmla="*/ 3622 w 11184"/>
                <a:gd name="T17" fmla="*/ 4409 h 11325"/>
                <a:gd name="T18" fmla="*/ 5592 w 11184"/>
                <a:gd name="T19" fmla="*/ 5225 h 11325"/>
                <a:gd name="T20" fmla="*/ 7562 w 11184"/>
                <a:gd name="T21" fmla="*/ 4409 h 11325"/>
                <a:gd name="T22" fmla="*/ 6248 w 11184"/>
                <a:gd name="T23" fmla="*/ 4087 h 11325"/>
                <a:gd name="T24" fmla="*/ 10528 w 11184"/>
                <a:gd name="T25" fmla="*/ 6053 h 11325"/>
                <a:gd name="T26" fmla="*/ 9874 w 11184"/>
                <a:gd name="T27" fmla="*/ 6707 h 11325"/>
                <a:gd name="T28" fmla="*/ 9874 w 11184"/>
                <a:gd name="T29" fmla="*/ 8019 h 11325"/>
                <a:gd name="T30" fmla="*/ 10529 w 11184"/>
                <a:gd name="T31" fmla="*/ 8639 h 11325"/>
                <a:gd name="T32" fmla="*/ 11184 w 11184"/>
                <a:gd name="T33" fmla="*/ 8019 h 11325"/>
                <a:gd name="T34" fmla="*/ 11184 w 11184"/>
                <a:gd name="T35" fmla="*/ 6707 h 11325"/>
                <a:gd name="T36" fmla="*/ 10528 w 11184"/>
                <a:gd name="T37" fmla="*/ 6053 h 11325"/>
                <a:gd name="T38" fmla="*/ 1310 w 11184"/>
                <a:gd name="T39" fmla="*/ 8019 h 11325"/>
                <a:gd name="T40" fmla="*/ 1310 w 11184"/>
                <a:gd name="T41" fmla="*/ 6707 h 11325"/>
                <a:gd name="T42" fmla="*/ 655 w 11184"/>
                <a:gd name="T43" fmla="*/ 6087 h 11325"/>
                <a:gd name="T44" fmla="*/ 0 w 11184"/>
                <a:gd name="T45" fmla="*/ 6707 h 11325"/>
                <a:gd name="T46" fmla="*/ 0 w 11184"/>
                <a:gd name="T47" fmla="*/ 8019 h 11325"/>
                <a:gd name="T48" fmla="*/ 655 w 11184"/>
                <a:gd name="T49" fmla="*/ 8639 h 11325"/>
                <a:gd name="T50" fmla="*/ 1310 w 11184"/>
                <a:gd name="T51" fmla="*/ 8019 h 11325"/>
                <a:gd name="T52" fmla="*/ 656 w 11184"/>
                <a:gd name="T53" fmla="*/ 5069 h 11325"/>
                <a:gd name="T54" fmla="*/ 656 w 11184"/>
                <a:gd name="T55" fmla="*/ 5397 h 11325"/>
                <a:gd name="T56" fmla="*/ 1966 w 11184"/>
                <a:gd name="T57" fmla="*/ 6707 h 11325"/>
                <a:gd name="T58" fmla="*/ 1966 w 11184"/>
                <a:gd name="T59" fmla="*/ 8019 h 11325"/>
                <a:gd name="T60" fmla="*/ 656 w 11184"/>
                <a:gd name="T61" fmla="*/ 9325 h 11325"/>
                <a:gd name="T62" fmla="*/ 656 w 11184"/>
                <a:gd name="T63" fmla="*/ 9653 h 11325"/>
                <a:gd name="T64" fmla="*/ 992 w 11184"/>
                <a:gd name="T65" fmla="*/ 9985 h 11325"/>
                <a:gd name="T66" fmla="*/ 5272 w 11184"/>
                <a:gd name="T67" fmla="*/ 11317 h 11325"/>
                <a:gd name="T68" fmla="*/ 5272 w 11184"/>
                <a:gd name="T69" fmla="*/ 5803 h 11325"/>
                <a:gd name="T70" fmla="*/ 992 w 11184"/>
                <a:gd name="T71" fmla="*/ 4743 h 11325"/>
                <a:gd name="T72" fmla="*/ 656 w 11184"/>
                <a:gd name="T73" fmla="*/ 5069 h 11325"/>
                <a:gd name="T74" fmla="*/ 9218 w 11184"/>
                <a:gd name="T75" fmla="*/ 8019 h 11325"/>
                <a:gd name="T76" fmla="*/ 9218 w 11184"/>
                <a:gd name="T77" fmla="*/ 6707 h 11325"/>
                <a:gd name="T78" fmla="*/ 10528 w 11184"/>
                <a:gd name="T79" fmla="*/ 5397 h 11325"/>
                <a:gd name="T80" fmla="*/ 10528 w 11184"/>
                <a:gd name="T81" fmla="*/ 5069 h 11325"/>
                <a:gd name="T82" fmla="*/ 10192 w 11184"/>
                <a:gd name="T83" fmla="*/ 4743 h 11325"/>
                <a:gd name="T84" fmla="*/ 5912 w 11184"/>
                <a:gd name="T85" fmla="*/ 5803 h 11325"/>
                <a:gd name="T86" fmla="*/ 5912 w 11184"/>
                <a:gd name="T87" fmla="*/ 11325 h 11325"/>
                <a:gd name="T88" fmla="*/ 10192 w 11184"/>
                <a:gd name="T89" fmla="*/ 9993 h 11325"/>
                <a:gd name="T90" fmla="*/ 10520 w 11184"/>
                <a:gd name="T91" fmla="*/ 9665 h 11325"/>
                <a:gd name="T92" fmla="*/ 10520 w 11184"/>
                <a:gd name="T93" fmla="*/ 9325 h 11325"/>
                <a:gd name="T94" fmla="*/ 9218 w 11184"/>
                <a:gd name="T95" fmla="*/ 8019 h 1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84" h="11325">
                  <a:moveTo>
                    <a:pt x="7558" y="2125"/>
                  </a:moveTo>
                  <a:cubicBezTo>
                    <a:pt x="7560" y="1329"/>
                    <a:pt x="7082" y="611"/>
                    <a:pt x="6347" y="306"/>
                  </a:cubicBezTo>
                  <a:cubicBezTo>
                    <a:pt x="5613" y="0"/>
                    <a:pt x="4766" y="168"/>
                    <a:pt x="4203" y="729"/>
                  </a:cubicBezTo>
                  <a:cubicBezTo>
                    <a:pt x="3640" y="1291"/>
                    <a:pt x="3471" y="2137"/>
                    <a:pt x="3775" y="2872"/>
                  </a:cubicBezTo>
                  <a:cubicBezTo>
                    <a:pt x="4079" y="3608"/>
                    <a:pt x="4796" y="4087"/>
                    <a:pt x="5592" y="4087"/>
                  </a:cubicBezTo>
                  <a:cubicBezTo>
                    <a:pt x="6671" y="4075"/>
                    <a:pt x="7544" y="3204"/>
                    <a:pt x="7558" y="2125"/>
                  </a:cubicBezTo>
                  <a:close/>
                  <a:moveTo>
                    <a:pt x="6248" y="4087"/>
                  </a:moveTo>
                  <a:lnTo>
                    <a:pt x="4936" y="4087"/>
                  </a:lnTo>
                  <a:cubicBezTo>
                    <a:pt x="4479" y="4091"/>
                    <a:pt x="4029" y="4201"/>
                    <a:pt x="3622" y="4409"/>
                  </a:cubicBezTo>
                  <a:cubicBezTo>
                    <a:pt x="4311" y="4594"/>
                    <a:pt x="4973" y="4869"/>
                    <a:pt x="5592" y="5225"/>
                  </a:cubicBezTo>
                  <a:cubicBezTo>
                    <a:pt x="6211" y="4869"/>
                    <a:pt x="6873" y="4594"/>
                    <a:pt x="7562" y="4409"/>
                  </a:cubicBezTo>
                  <a:cubicBezTo>
                    <a:pt x="7155" y="4201"/>
                    <a:pt x="6705" y="4091"/>
                    <a:pt x="6248" y="4087"/>
                  </a:cubicBezTo>
                  <a:close/>
                  <a:moveTo>
                    <a:pt x="10528" y="6053"/>
                  </a:moveTo>
                  <a:cubicBezTo>
                    <a:pt x="10167" y="6053"/>
                    <a:pt x="9874" y="6346"/>
                    <a:pt x="9874" y="6707"/>
                  </a:cubicBezTo>
                  <a:lnTo>
                    <a:pt x="9874" y="8019"/>
                  </a:lnTo>
                  <a:cubicBezTo>
                    <a:pt x="9893" y="8367"/>
                    <a:pt x="10181" y="8639"/>
                    <a:pt x="10529" y="8639"/>
                  </a:cubicBezTo>
                  <a:cubicBezTo>
                    <a:pt x="10877" y="8639"/>
                    <a:pt x="11165" y="8367"/>
                    <a:pt x="11184" y="8019"/>
                  </a:cubicBezTo>
                  <a:lnTo>
                    <a:pt x="11184" y="6707"/>
                  </a:lnTo>
                  <a:cubicBezTo>
                    <a:pt x="11183" y="6345"/>
                    <a:pt x="10890" y="6053"/>
                    <a:pt x="10528" y="6053"/>
                  </a:cubicBezTo>
                  <a:close/>
                  <a:moveTo>
                    <a:pt x="1310" y="8019"/>
                  </a:moveTo>
                  <a:lnTo>
                    <a:pt x="1310" y="6707"/>
                  </a:lnTo>
                  <a:cubicBezTo>
                    <a:pt x="1291" y="6359"/>
                    <a:pt x="1003" y="6087"/>
                    <a:pt x="655" y="6087"/>
                  </a:cubicBezTo>
                  <a:cubicBezTo>
                    <a:pt x="307" y="6087"/>
                    <a:pt x="19" y="6359"/>
                    <a:pt x="0" y="6707"/>
                  </a:cubicBezTo>
                  <a:lnTo>
                    <a:pt x="0" y="8019"/>
                  </a:lnTo>
                  <a:cubicBezTo>
                    <a:pt x="19" y="8367"/>
                    <a:pt x="307" y="8639"/>
                    <a:pt x="655" y="8639"/>
                  </a:cubicBezTo>
                  <a:cubicBezTo>
                    <a:pt x="1003" y="8639"/>
                    <a:pt x="1291" y="8367"/>
                    <a:pt x="1310" y="8019"/>
                  </a:cubicBezTo>
                  <a:close/>
                  <a:moveTo>
                    <a:pt x="656" y="5069"/>
                  </a:moveTo>
                  <a:lnTo>
                    <a:pt x="656" y="5397"/>
                  </a:lnTo>
                  <a:cubicBezTo>
                    <a:pt x="1379" y="5398"/>
                    <a:pt x="1965" y="5984"/>
                    <a:pt x="1966" y="6707"/>
                  </a:cubicBezTo>
                  <a:lnTo>
                    <a:pt x="1966" y="8019"/>
                  </a:lnTo>
                  <a:cubicBezTo>
                    <a:pt x="1963" y="8740"/>
                    <a:pt x="1377" y="9324"/>
                    <a:pt x="656" y="9325"/>
                  </a:cubicBezTo>
                  <a:lnTo>
                    <a:pt x="656" y="9653"/>
                  </a:lnTo>
                  <a:cubicBezTo>
                    <a:pt x="654" y="9839"/>
                    <a:pt x="806" y="9990"/>
                    <a:pt x="992" y="9985"/>
                  </a:cubicBezTo>
                  <a:cubicBezTo>
                    <a:pt x="2670" y="9985"/>
                    <a:pt x="4014" y="10515"/>
                    <a:pt x="5272" y="11317"/>
                  </a:cubicBezTo>
                  <a:lnTo>
                    <a:pt x="5272" y="5803"/>
                  </a:lnTo>
                  <a:cubicBezTo>
                    <a:pt x="3992" y="5079"/>
                    <a:pt x="2642" y="4743"/>
                    <a:pt x="992" y="4743"/>
                  </a:cubicBezTo>
                  <a:cubicBezTo>
                    <a:pt x="808" y="4737"/>
                    <a:pt x="656" y="4885"/>
                    <a:pt x="656" y="5069"/>
                  </a:cubicBezTo>
                  <a:close/>
                  <a:moveTo>
                    <a:pt x="9218" y="8019"/>
                  </a:moveTo>
                  <a:lnTo>
                    <a:pt x="9218" y="6707"/>
                  </a:lnTo>
                  <a:cubicBezTo>
                    <a:pt x="9219" y="5984"/>
                    <a:pt x="9805" y="5398"/>
                    <a:pt x="10528" y="5397"/>
                  </a:cubicBezTo>
                  <a:lnTo>
                    <a:pt x="10528" y="5069"/>
                  </a:lnTo>
                  <a:cubicBezTo>
                    <a:pt x="10528" y="4885"/>
                    <a:pt x="10376" y="4737"/>
                    <a:pt x="10192" y="4743"/>
                  </a:cubicBezTo>
                  <a:cubicBezTo>
                    <a:pt x="8534" y="4743"/>
                    <a:pt x="7176" y="5079"/>
                    <a:pt x="5912" y="5803"/>
                  </a:cubicBezTo>
                  <a:lnTo>
                    <a:pt x="5912" y="11325"/>
                  </a:lnTo>
                  <a:cubicBezTo>
                    <a:pt x="7170" y="10525"/>
                    <a:pt x="8512" y="9993"/>
                    <a:pt x="10192" y="9993"/>
                  </a:cubicBezTo>
                  <a:cubicBezTo>
                    <a:pt x="10373" y="9993"/>
                    <a:pt x="10520" y="9846"/>
                    <a:pt x="10520" y="9665"/>
                  </a:cubicBezTo>
                  <a:lnTo>
                    <a:pt x="10520" y="9325"/>
                  </a:lnTo>
                  <a:cubicBezTo>
                    <a:pt x="9802" y="9320"/>
                    <a:pt x="9221" y="8737"/>
                    <a:pt x="9218" y="80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B37B2AC-0F49-4C39-ACF6-2521A2804C53}"/>
              </a:ext>
            </a:extLst>
          </p:cNvPr>
          <p:cNvSpPr txBox="1"/>
          <p:nvPr/>
        </p:nvSpPr>
        <p:spPr>
          <a:xfrm>
            <a:off x="2219325" y="1176864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50D6397C-76A2-4E1F-8D65-855412818951}"/>
              </a:ext>
            </a:extLst>
          </p:cNvPr>
          <p:cNvSpPr/>
          <p:nvPr/>
        </p:nvSpPr>
        <p:spPr>
          <a:xfrm>
            <a:off x="3045192" y="1248232"/>
            <a:ext cx="4981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2400" dirty="0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F09CEC37-F015-4B1F-BB86-25F522F4BFB6}"/>
              </a:ext>
            </a:extLst>
          </p:cNvPr>
          <p:cNvSpPr/>
          <p:nvPr/>
        </p:nvSpPr>
        <p:spPr>
          <a:xfrm>
            <a:off x="3045192" y="1577887"/>
            <a:ext cx="19030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CONTENTS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1657348" y="38623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29ACC798-BE4B-454A-9E7A-F88CA7855263}"/>
              </a:ext>
            </a:extLst>
          </p:cNvPr>
          <p:cNvSpPr/>
          <p:nvPr/>
        </p:nvSpPr>
        <p:spPr>
          <a:xfrm>
            <a:off x="3174629" y="38570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81521D21-FB65-4C71-AD8C-5FA5A550B397}"/>
              </a:ext>
            </a:extLst>
          </p:cNvPr>
          <p:cNvSpPr/>
          <p:nvPr/>
        </p:nvSpPr>
        <p:spPr>
          <a:xfrm>
            <a:off x="4701435" y="38517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60C930F1-6849-4689-98C2-B6BAD3E2EFD3}"/>
              </a:ext>
            </a:extLst>
          </p:cNvPr>
          <p:cNvSpPr/>
          <p:nvPr/>
        </p:nvSpPr>
        <p:spPr>
          <a:xfrm>
            <a:off x="6237766" y="38464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01B07A56-94F3-401A-96E9-2ACC8D919F12}"/>
              </a:ext>
            </a:extLst>
          </p:cNvPr>
          <p:cNvSpPr/>
          <p:nvPr/>
        </p:nvSpPr>
        <p:spPr>
          <a:xfrm>
            <a:off x="7774097" y="38411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06861D51-5216-4F73-887B-E0E4C6915DB0}"/>
              </a:ext>
            </a:extLst>
          </p:cNvPr>
          <p:cNvSpPr/>
          <p:nvPr/>
        </p:nvSpPr>
        <p:spPr>
          <a:xfrm>
            <a:off x="9310428" y="38358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384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A4E986E-0FED-4EE3-BB27-545867A330C7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332CE593-F551-450D-960B-18DAF689487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>
              <a:extLst>
                <a:ext uri="{FF2B5EF4-FFF2-40B4-BE49-F238E27FC236}">
                  <a16:creationId xmlns:a16="http://schemas.microsoft.com/office/drawing/2014/main" xmlns="" id="{EC9B7280-CE68-4950-8BA1-38618BE0C9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915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27FAE5CA-01FC-4670-862C-38248DB2406C}"/>
              </a:ext>
            </a:extLst>
          </p:cNvPr>
          <p:cNvSpPr txBox="1"/>
          <p:nvPr/>
        </p:nvSpPr>
        <p:spPr>
          <a:xfrm>
            <a:off x="6463432" y="2251827"/>
            <a:ext cx="5376143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Aft>
                <a:spcPts val="600"/>
              </a:spcAft>
              <a:defRPr sz="2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客户：刚买的房子需要安装家庭用电线路。</a:t>
            </a:r>
          </a:p>
          <a:p>
            <a:r>
              <a:rPr lang="zh-CN" altLang="zh-CN" dirty="0"/>
              <a:t>电工师傅：您的房子线路安装有什么要求吗？</a:t>
            </a:r>
          </a:p>
          <a:p>
            <a:r>
              <a:rPr lang="zh-CN" altLang="zh-CN" dirty="0"/>
              <a:t>客户：正常家庭用电线路即可。</a:t>
            </a:r>
          </a:p>
          <a:p>
            <a:r>
              <a:rPr lang="zh-CN" altLang="zh-CN" dirty="0"/>
              <a:t>电工师傅：请稍等，安装家庭线路除了要用到基本的工具外，还需要掌握线路安装中需要用到什么样的电工材料。</a:t>
            </a:r>
          </a:p>
        </p:txBody>
      </p:sp>
      <p:sp>
        <p:nvSpPr>
          <p:cNvPr id="13" name="矩形: 对角圆角 12">
            <a:extLst>
              <a:ext uri="{FF2B5EF4-FFF2-40B4-BE49-F238E27FC236}">
                <a16:creationId xmlns:a16="http://schemas.microsoft.com/office/drawing/2014/main" xmlns="" id="{110F29DA-1D45-4DFD-98FD-D632EFF16A9F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4" name="矩形: 对角圆角 13">
            <a:extLst>
              <a:ext uri="{FF2B5EF4-FFF2-40B4-BE49-F238E27FC236}">
                <a16:creationId xmlns:a16="http://schemas.microsoft.com/office/drawing/2014/main" xmlns="" id="{5BE08D94-F3E5-4498-BF58-A768596EE8F4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5" name="矩形: 对角圆角 14">
            <a:extLst>
              <a:ext uri="{FF2B5EF4-FFF2-40B4-BE49-F238E27FC236}">
                <a16:creationId xmlns:a16="http://schemas.microsoft.com/office/drawing/2014/main" xmlns="" id="{B4A1AA17-AB6F-4DA4-B63C-8DF8427D7F18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6" name="矩形: 对角圆角 15">
            <a:extLst>
              <a:ext uri="{FF2B5EF4-FFF2-40B4-BE49-F238E27FC236}">
                <a16:creationId xmlns:a16="http://schemas.microsoft.com/office/drawing/2014/main" xmlns="" id="{6B88B49E-63C0-461C-9291-DE7A6447618A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17" name="矩形: 对角圆角 16">
            <a:extLst>
              <a:ext uri="{FF2B5EF4-FFF2-40B4-BE49-F238E27FC236}">
                <a16:creationId xmlns:a16="http://schemas.microsoft.com/office/drawing/2014/main" xmlns="" id="{40D4318E-47BB-4924-8625-6709E1FD88F4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xmlns="" id="{50179681-4240-4F6F-977A-A7229A89950C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76" y="1987593"/>
            <a:ext cx="47625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13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grpSp>
        <p:nvGrpSpPr>
          <p:cNvPr id="12" name="Group 15">
            <a:extLst>
              <a:ext uri="{FF2B5EF4-FFF2-40B4-BE49-F238E27FC236}">
                <a16:creationId xmlns:a16="http://schemas.microsoft.com/office/drawing/2014/main" xmlns="" id="{B083F001-CD8E-48EF-B3FD-3D6AFEF02F64}"/>
              </a:ext>
            </a:extLst>
          </p:cNvPr>
          <p:cNvGrpSpPr/>
          <p:nvPr/>
        </p:nvGrpSpPr>
        <p:grpSpPr>
          <a:xfrm>
            <a:off x="3933825" y="2596089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8485A0AD-ECE7-458E-8B69-9C48EC8F0EA2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6CFF8FF5-BDB5-47C3-AA01-564C75B48EA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069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常用导电材料的分类及其应用</a:t>
            </a:r>
            <a:endParaRPr lang="zh-CN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">
            <a:extLst>
              <a:ext uri="{FF2B5EF4-FFF2-40B4-BE49-F238E27FC236}">
                <a16:creationId xmlns:a16="http://schemas.microsoft.com/office/drawing/2014/main" xmlns="" id="{0BFB10AC-7DC4-43FD-81DF-2F18F1F6EBE1}"/>
              </a:ext>
            </a:extLst>
          </p:cNvPr>
          <p:cNvGrpSpPr>
            <a:grpSpLocks/>
          </p:cNvGrpSpPr>
          <p:nvPr/>
        </p:nvGrpSpPr>
        <p:grpSpPr bwMode="auto">
          <a:xfrm>
            <a:off x="1325563" y="1713896"/>
            <a:ext cx="5743575" cy="1061907"/>
            <a:chOff x="859536" y="1549889"/>
            <a:chExt cx="5742745" cy="1061065"/>
          </a:xfrm>
        </p:grpSpPr>
        <p:sp>
          <p:nvSpPr>
            <p:cNvPr id="12" name="Title 1">
              <a:extLst>
                <a:ext uri="{FF2B5EF4-FFF2-40B4-BE49-F238E27FC236}">
                  <a16:creationId xmlns:a16="http://schemas.microsoft.com/office/drawing/2014/main" xmlns="" id="{B5DEE818-8089-428B-A86A-5B32DF4336BA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13" name="组合 3">
              <a:extLst>
                <a:ext uri="{FF2B5EF4-FFF2-40B4-BE49-F238E27FC236}">
                  <a16:creationId xmlns:a16="http://schemas.microsoft.com/office/drawing/2014/main" xmlns="" id="{4055C7EF-CAE4-4541-9002-0D1D4F7FB5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xmlns="" id="{1E86E7F9-CFA0-4203-BEB7-C95A419C3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AutoShape 14">
                <a:extLst>
                  <a:ext uri="{FF2B5EF4-FFF2-40B4-BE49-F238E27FC236}">
                    <a16:creationId xmlns:a16="http://schemas.microsoft.com/office/drawing/2014/main" xmlns="" id="{3E1BDA4C-C3CC-4886-BE13-310803CB6EC6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Oval 13">
                <a:extLst>
                  <a:ext uri="{FF2B5EF4-FFF2-40B4-BE49-F238E27FC236}">
                    <a16:creationId xmlns:a16="http://schemas.microsoft.com/office/drawing/2014/main" xmlns="" id="{8E2A3665-04D3-4D6F-B212-A0D965C6E2B2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矩形 4">
              <a:extLst>
                <a:ext uri="{FF2B5EF4-FFF2-40B4-BE49-F238E27FC236}">
                  <a16:creationId xmlns:a16="http://schemas.microsoft.com/office/drawing/2014/main" xmlns="" id="{D23570F2-18DD-4019-BEF9-9BFEA0206B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5" name="TextBox 11">
              <a:extLst>
                <a:ext uri="{FF2B5EF4-FFF2-40B4-BE49-F238E27FC236}">
                  <a16:creationId xmlns:a16="http://schemas.microsoft.com/office/drawing/2014/main" xmlns="" id="{07554EEA-2A3B-48CC-BFCD-089553AA5C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3773097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zh-CN" sz="1400" dirty="0"/>
                <a:t>常用导电材料的特性</a:t>
              </a:r>
              <a:endParaRPr lang="zh-CN" altLang="en-US" sz="1400" dirty="0"/>
            </a:p>
            <a:p>
              <a:r>
                <a:rPr lang="zh-CN" altLang="zh-CN" sz="1400" dirty="0"/>
                <a:t>常用导电材料的分类</a:t>
              </a:r>
              <a:endParaRPr lang="zh-CN" altLang="en-US" sz="1400" dirty="0"/>
            </a:p>
          </p:txBody>
        </p:sp>
      </p:grpSp>
      <p:grpSp>
        <p:nvGrpSpPr>
          <p:cNvPr id="19" name="组合 9">
            <a:extLst>
              <a:ext uri="{FF2B5EF4-FFF2-40B4-BE49-F238E27FC236}">
                <a16:creationId xmlns:a16="http://schemas.microsoft.com/office/drawing/2014/main" xmlns="" id="{7F20DD38-1105-4A84-B50C-1E208CAE6B2A}"/>
              </a:ext>
            </a:extLst>
          </p:cNvPr>
          <p:cNvGrpSpPr>
            <a:grpSpLocks/>
          </p:cNvGrpSpPr>
          <p:nvPr/>
        </p:nvGrpSpPr>
        <p:grpSpPr bwMode="auto">
          <a:xfrm>
            <a:off x="1325563" y="3661322"/>
            <a:ext cx="5743575" cy="1001206"/>
            <a:chOff x="859536" y="1549889"/>
            <a:chExt cx="5742745" cy="1000412"/>
          </a:xfrm>
        </p:grpSpPr>
        <p:sp>
          <p:nvSpPr>
            <p:cNvPr id="20" name="Title 1">
              <a:extLst>
                <a:ext uri="{FF2B5EF4-FFF2-40B4-BE49-F238E27FC236}">
                  <a16:creationId xmlns:a16="http://schemas.microsoft.com/office/drawing/2014/main" xmlns="" id="{1605CC00-C3DC-403F-A7DC-75CAD52BC35D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21" name="组合 11">
              <a:extLst>
                <a:ext uri="{FF2B5EF4-FFF2-40B4-BE49-F238E27FC236}">
                  <a16:creationId xmlns:a16="http://schemas.microsoft.com/office/drawing/2014/main" xmlns="" id="{01971496-1B3E-4672-A2F3-2C2C1A722A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4" name="Freeform 16">
                <a:extLst>
                  <a:ext uri="{FF2B5EF4-FFF2-40B4-BE49-F238E27FC236}">
                    <a16:creationId xmlns:a16="http://schemas.microsoft.com/office/drawing/2014/main" xmlns="" id="{A5BDA251-F29D-42D5-97A7-9929B9252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AutoShape 14">
                <a:extLst>
                  <a:ext uri="{FF2B5EF4-FFF2-40B4-BE49-F238E27FC236}">
                    <a16:creationId xmlns:a16="http://schemas.microsoft.com/office/drawing/2014/main" xmlns="" id="{E74671CF-6D71-4F35-A339-F6DC6A413128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Oval 13">
                <a:extLst>
                  <a:ext uri="{FF2B5EF4-FFF2-40B4-BE49-F238E27FC236}">
                    <a16:creationId xmlns:a16="http://schemas.microsoft.com/office/drawing/2014/main" xmlns="" id="{C8985D59-92D5-4E8C-87D1-B0089ED8A3D4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2" name="矩形 12">
              <a:extLst>
                <a:ext uri="{FF2B5EF4-FFF2-40B4-BE49-F238E27FC236}">
                  <a16:creationId xmlns:a16="http://schemas.microsoft.com/office/drawing/2014/main" xmlns="" id="{3C492D34-D03E-49DF-B639-E8C0D21B5B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  <p:sp>
          <p:nvSpPr>
            <p:cNvPr id="23" name="TextBox 11">
              <a:extLst>
                <a:ext uri="{FF2B5EF4-FFF2-40B4-BE49-F238E27FC236}">
                  <a16:creationId xmlns:a16="http://schemas.microsoft.com/office/drawing/2014/main" xmlns="" id="{4D7B38B1-6CDB-4E12-B999-5F3144B4F3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3773097" cy="307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懂得</a:t>
              </a:r>
              <a:r>
                <a:rPr lang="zh-CN" altLang="zh-CN" sz="1400" dirty="0"/>
                <a:t>常用导电材料</a:t>
              </a:r>
              <a:r>
                <a:rPr lang="zh-CN" altLang="zh-CN" sz="1400" dirty="0" smtClean="0"/>
                <a:t>的</a:t>
              </a:r>
              <a:r>
                <a:rPr lang="zh-CN" altLang="en-US" sz="1400" dirty="0" smtClean="0"/>
                <a:t>应用范围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7" name="图片 26" descr="C:\Users\407_5\AppData\Roaming\Tencent\Users\532440458\QQ\WinTemp\RichOle\2%JUUS5QE_)RJ~EU`%C[CE6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6435" y="1426634"/>
            <a:ext cx="4716781" cy="42659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472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grpSp>
        <p:nvGrpSpPr>
          <p:cNvPr id="12" name="Group 18">
            <a:extLst>
              <a:ext uri="{FF2B5EF4-FFF2-40B4-BE49-F238E27FC236}">
                <a16:creationId xmlns:a16="http://schemas.microsoft.com/office/drawing/2014/main" xmlns="" id="{FCFA717D-1FC7-4130-A1DB-9DA535B1CD43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2F4C062-6EAB-42BD-8838-15DADBF79F86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B13F7518-80AB-45FA-9C00-BE7DA2D4011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40471" y="4184450"/>
            <a:ext cx="2550698" cy="8744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常用导电材料的特性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常用导电材料的分类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629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常用导电材料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的特性</a:t>
            </a:r>
            <a:endParaRPr lang="zh-CN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4082" y="1098957"/>
            <a:ext cx="1072573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 smtClean="0">
                <a:latin typeface="+mn-ea"/>
              </a:rPr>
              <a:t>导电材料是指专门用于输送和传导电流的材料，一般分为良导体材料和高电阻材料两类。导电材料包含</a:t>
            </a:r>
            <a:r>
              <a:rPr lang="en-US" altLang="zh-CN" dirty="0" err="1" smtClean="0">
                <a:latin typeface="+mn-ea"/>
                <a:hlinkClick r:id="rId3"/>
              </a:rPr>
              <a:t>导电塑料</a:t>
            </a:r>
            <a:r>
              <a:rPr lang="zh-CN" altLang="zh-CN" dirty="0" smtClean="0">
                <a:latin typeface="+mn-ea"/>
              </a:rPr>
              <a:t>和导电橡胶。</a:t>
            </a:r>
            <a:r>
              <a:rPr lang="en-US" altLang="zh-CN" dirty="0" err="1" smtClean="0">
                <a:latin typeface="+mn-ea"/>
                <a:hlinkClick r:id="rId4"/>
              </a:rPr>
              <a:t>导电橡胶</a:t>
            </a:r>
            <a:r>
              <a:rPr lang="zh-CN" altLang="zh-CN" dirty="0" smtClean="0">
                <a:latin typeface="+mn-ea"/>
              </a:rPr>
              <a:t>是将玻璃镀银、铝镀银、银等导电颗粒均匀分布在硅橡胶中，通过压力使导电颗粒接触，达到良好的导电效果</a:t>
            </a:r>
            <a:endParaRPr lang="zh-CN" altLang="zh-CN" dirty="0"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7759" y="2437785"/>
            <a:ext cx="342209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</a:pP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1.1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常用导电材料的特性</a:t>
            </a:r>
          </a:p>
        </p:txBody>
      </p:sp>
      <p:sp>
        <p:nvSpPr>
          <p:cNvPr id="12" name="矩形 11"/>
          <p:cNvSpPr/>
          <p:nvPr/>
        </p:nvSpPr>
        <p:spPr>
          <a:xfrm>
            <a:off x="1085850" y="3137825"/>
            <a:ext cx="10473971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>
                <a:latin typeface="+mn-ea"/>
              </a:rPr>
              <a:t>电工领域使用的导电材料应具有高电导率，良好的机械性能、加工性能，耐大气腐蚀，化学稳定性高，同时还应该是资源丰富、价格低廉的。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>
                <a:latin typeface="+mn-ea"/>
              </a:rPr>
              <a:t>铝镀银导电橡胶：具有优良的屏蔽性能和抗烟雾性能；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>
                <a:latin typeface="+mn-ea"/>
              </a:rPr>
              <a:t>镍包石墨导电橡胶：具有优良的导电性和电磁屏蔽性、耐腐蚀性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>
                <a:latin typeface="+mn-ea"/>
              </a:rPr>
              <a:t>铜镀银导电橡胶：具有最优良的导电性；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>
                <a:latin typeface="+mn-ea"/>
              </a:rPr>
              <a:t>玻璃镀银导电橡胶：具有最佳性价比；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>
                <a:latin typeface="+mn-ea"/>
              </a:rPr>
              <a:t>纯银导电橡胶：具有良好的防霉菌性。</a:t>
            </a:r>
          </a:p>
        </p:txBody>
      </p:sp>
    </p:spTree>
    <p:extLst>
      <p:ext uri="{BB962C8B-B14F-4D97-AF65-F5344CB8AC3E}">
        <p14:creationId xmlns:p14="http://schemas.microsoft.com/office/powerpoint/2010/main" val="424405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常用导电材料的分类</a:t>
            </a:r>
            <a:endParaRPr lang="zh-CN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5584" y="951077"/>
            <a:ext cx="342209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</a:pP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1.2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常用导电材料的分类</a:t>
            </a:r>
          </a:p>
        </p:txBody>
      </p:sp>
      <p:sp>
        <p:nvSpPr>
          <p:cNvPr id="11" name="矩形 10"/>
          <p:cNvSpPr/>
          <p:nvPr/>
        </p:nvSpPr>
        <p:spPr>
          <a:xfrm>
            <a:off x="1180567" y="1500097"/>
            <a:ext cx="237212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1.2.1</a:t>
            </a:r>
            <a:r>
              <a:rPr lang="zh-CN" altLang="zh-CN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常用材料</a:t>
            </a:r>
          </a:p>
        </p:txBody>
      </p:sp>
      <p:sp>
        <p:nvSpPr>
          <p:cNvPr id="15" name="矩形 14"/>
          <p:cNvSpPr/>
          <p:nvPr/>
        </p:nvSpPr>
        <p:spPr>
          <a:xfrm>
            <a:off x="947758" y="2136339"/>
            <a:ext cx="10491767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>
                <a:latin typeface="+mn-ea"/>
              </a:rPr>
              <a:t>常用的金属导电材料可分为：金属元素、合金（铜合金、铝合金等）、复合金属以及不以导电为主要功能的其他特殊用途的导电材料</a:t>
            </a:r>
            <a:r>
              <a:rPr lang="en-US" altLang="zh-CN" dirty="0">
                <a:latin typeface="+mn-ea"/>
              </a:rPr>
              <a:t>4</a:t>
            </a:r>
            <a:r>
              <a:rPr lang="zh-CN" altLang="zh-CN" dirty="0">
                <a:latin typeface="+mn-ea"/>
              </a:rPr>
              <a:t>类：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>
                <a:latin typeface="+mn-ea"/>
              </a:rPr>
              <a:t>①金属元素 ②合金 ③复合金属 ④特殊功能导电材料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>
                <a:latin typeface="+mn-ea"/>
              </a:rPr>
              <a:t>主要性能：导电材料的电特性主要用电阻率表征。影响电阻率的因素有温度、杂质含量、冷变形、热处理等。温度的影响常以导电材料电阻率的温度系数表示。除接近熔点和超低温以外，在一般温度范围，电阻率随温度变化呈线性关系。</a:t>
            </a:r>
          </a:p>
        </p:txBody>
      </p:sp>
    </p:spTree>
    <p:extLst>
      <p:ext uri="{BB962C8B-B14F-4D97-AF65-F5344CB8AC3E}">
        <p14:creationId xmlns:p14="http://schemas.microsoft.com/office/powerpoint/2010/main" val="15343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957</TotalTime>
  <Words>1165</Words>
  <Application>Microsoft Office PowerPoint</Application>
  <PresentationFormat>自定义</PresentationFormat>
  <Paragraphs>159</Paragraphs>
  <Slides>16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影子</dc:creator>
  <cp:lastModifiedBy>jiy</cp:lastModifiedBy>
  <cp:revision>49</cp:revision>
  <dcterms:created xsi:type="dcterms:W3CDTF">2020-10-28T01:48:22Z</dcterms:created>
  <dcterms:modified xsi:type="dcterms:W3CDTF">2018-11-17T10:21:22Z</dcterms:modified>
</cp:coreProperties>
</file>