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60" r:id="rId4"/>
    <p:sldId id="256" r:id="rId5"/>
    <p:sldId id="261" r:id="rId6"/>
    <p:sldId id="259" r:id="rId7"/>
    <p:sldId id="262" r:id="rId8"/>
    <p:sldId id="266" r:id="rId9"/>
    <p:sldId id="267" r:id="rId10"/>
    <p:sldId id="285" r:id="rId11"/>
    <p:sldId id="263" r:id="rId12"/>
    <p:sldId id="268" r:id="rId13"/>
    <p:sldId id="286" r:id="rId14"/>
    <p:sldId id="269" r:id="rId15"/>
    <p:sldId id="264" r:id="rId16"/>
    <p:sldId id="276" r:id="rId17"/>
    <p:sldId id="280"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4660"/>
  </p:normalViewPr>
  <p:slideViewPr>
    <p:cSldViewPr snapToGrid="0">
      <p:cViewPr varScale="1">
        <p:scale>
          <a:sx n="84" d="100"/>
          <a:sy n="84" d="100"/>
        </p:scale>
        <p:origin x="-52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2018/11/17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2894595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3345985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842990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973C572-8DCA-49D5-B280-F1BF4EBE52FE}"/>
              </a:ext>
            </a:extLst>
          </p:cNvPr>
          <p:cNvSpPr>
            <a:spLocks noGrp="1"/>
          </p:cNvSpPr>
          <p:nvPr>
            <p:ph type="dt" sz="half" idx="10"/>
          </p:nvPr>
        </p:nvSpPr>
        <p:spPr/>
        <p:txBody>
          <a:bodyPr/>
          <a:lstStyle/>
          <a:p>
            <a:fld id="{3672B384-4B7D-4D10-B9E5-378208D96E06}" type="datetimeFigureOut">
              <a:rPr lang="zh-CN" altLang="en-US" smtClean="0"/>
              <a:t>2018/11/17</a:t>
            </a:fld>
            <a:endParaRPr lang="zh-CN" altLang="en-US"/>
          </a:p>
        </p:txBody>
      </p:sp>
      <p:sp>
        <p:nvSpPr>
          <p:cNvPr id="3" name="页脚占位符 2">
            <a:extLst>
              <a:ext uri="{FF2B5EF4-FFF2-40B4-BE49-F238E27FC236}">
                <a16:creationId xmlns="" xmlns:a16="http://schemas.microsoft.com/office/drawing/2014/main"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2018/11/17</a:t>
            </a:fld>
            <a:endParaRPr lang="zh-CN" altLang="en-US"/>
          </a:p>
        </p:txBody>
      </p:sp>
      <p:sp>
        <p:nvSpPr>
          <p:cNvPr id="5" name="页脚占位符 4">
            <a:extLst>
              <a:ext uri="{FF2B5EF4-FFF2-40B4-BE49-F238E27FC236}">
                <a16:creationId xmlns="" xmlns:a16="http://schemas.microsoft.com/office/drawing/2014/main"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hyperlink" Target="http://baike.so.com/doc/3449041-3629397.html"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hyperlink" Target="http://baike.so.com/doc/5333362-5568797.html" TargetMode="External"/><Relationship Id="rId4" Type="http://schemas.openxmlformats.org/officeDocument/2006/relationships/hyperlink" Target="http://baike.so.com/doc/6168369-6381602.html"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a:extLst>
              <a:ext uri="{FF2B5EF4-FFF2-40B4-BE49-F238E27FC236}">
                <a16:creationId xmlns="" xmlns:a16="http://schemas.microsoft.com/office/drawing/2014/main"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2797789" y="1812237"/>
            <a:ext cx="5724644" cy="1107996"/>
          </a:xfrm>
          <a:prstGeom prst="rect">
            <a:avLst/>
          </a:prstGeom>
          <a:noFill/>
        </p:spPr>
        <p:txBody>
          <a:bodyPr wrap="none" rtlCol="0">
            <a:spAutoFit/>
          </a:bodyPr>
          <a:lstStyle/>
          <a:p>
            <a:r>
              <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电工基础知识</a:t>
            </a:r>
          </a:p>
        </p:txBody>
      </p:sp>
      <p:grpSp>
        <p:nvGrpSpPr>
          <p:cNvPr id="14" name="组合 13">
            <a:extLst>
              <a:ext uri="{FF2B5EF4-FFF2-40B4-BE49-F238E27FC236}">
                <a16:creationId xmlns="" xmlns:a16="http://schemas.microsoft.com/office/drawing/2014/main" id="{E47F37AD-6CE7-4E2E-9BD0-23FB79FAA011}"/>
              </a:ext>
            </a:extLst>
          </p:cNvPr>
          <p:cNvGrpSpPr/>
          <p:nvPr/>
        </p:nvGrpSpPr>
        <p:grpSpPr>
          <a:xfrm>
            <a:off x="4087515" y="3404368"/>
            <a:ext cx="3528310" cy="936104"/>
            <a:chOff x="4328610" y="4016474"/>
            <a:chExt cx="3528310" cy="936104"/>
          </a:xfrm>
        </p:grpSpPr>
        <p:sp>
          <p:nvSpPr>
            <p:cNvPr id="9" name="圆角矩形 9">
              <a:extLst>
                <a:ext uri="{FF2B5EF4-FFF2-40B4-BE49-F238E27FC236}">
                  <a16:creationId xmlns="" xmlns:a16="http://schemas.microsoft.com/office/drawing/2014/main" id="{6E3B2E06-EC24-46E5-BE6B-75869E078A2B}"/>
                </a:ext>
              </a:extLst>
            </p:cNvPr>
            <p:cNvSpPr/>
            <p:nvPr/>
          </p:nvSpPr>
          <p:spPr>
            <a:xfrm flipH="1">
              <a:off x="4328610" y="4016474"/>
              <a:ext cx="3528310"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 xmlns:a16="http://schemas.microsoft.com/office/drawing/2014/main" id="{04590644-A2D8-4E2D-8712-882A077CDE03}"/>
                </a:ext>
              </a:extLst>
            </p:cNvPr>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34" charset="-122"/>
                  <a:ea typeface="微软雅黑" panose="020B0503020204020204" pitchFamily="34" charset="-122"/>
                </a:rPr>
                <a:t>电工测量基础知识</a:t>
              </a:r>
            </a:p>
          </p:txBody>
        </p:sp>
        <p:sp>
          <p:nvSpPr>
            <p:cNvPr id="12" name="矩形 11">
              <a:extLst>
                <a:ext uri="{FF2B5EF4-FFF2-40B4-BE49-F238E27FC236}">
                  <a16:creationId xmlns="" xmlns:a16="http://schemas.microsoft.com/office/drawing/2014/main"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3.</a:t>
            </a:r>
            <a:r>
              <a:rPr lang="zh-CN" altLang="en-US" sz="1600" b="1" dirty="0" smtClean="0">
                <a:solidFill>
                  <a:schemeClr val="bg1"/>
                </a:solidFill>
                <a:latin typeface="微软雅黑" panose="020B0503020204020204" pitchFamily="34" charset="-122"/>
                <a:ea typeface="微软雅黑" panose="020B0503020204020204" pitchFamily="34" charset="-122"/>
              </a:rPr>
              <a:t>测量单位制</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 xmlns:a16="http://schemas.microsoft.com/office/drawing/2014/main" id="{7DE55ACD-F5D4-4F86-9F69-B3F5FDFC5151}"/>
              </a:ext>
            </a:extLst>
          </p:cNvPr>
          <p:cNvSpPr txBox="1"/>
          <p:nvPr/>
        </p:nvSpPr>
        <p:spPr>
          <a:xfrm>
            <a:off x="761623" y="1188041"/>
            <a:ext cx="9729033" cy="2631490"/>
          </a:xfrm>
          <a:prstGeom prst="rect">
            <a:avLst/>
          </a:prstGeom>
          <a:noFill/>
        </p:spPr>
        <p:txBody>
          <a:bodyPr wrap="square" rtlCol="0">
            <a:spAutoFit/>
          </a:bodyPr>
          <a:lstStyle/>
          <a:p>
            <a:pPr indent="457200">
              <a:lnSpc>
                <a:spcPct val="150000"/>
              </a:lnSpc>
              <a:spcBef>
                <a:spcPts val="600"/>
              </a:spcBef>
              <a:spcAft>
                <a:spcPts val="600"/>
              </a:spcAft>
            </a:pPr>
            <a:r>
              <a:rPr lang="zh-CN" altLang="zh-CN" dirty="0" smtClean="0"/>
              <a:t>国际单位制</a:t>
            </a:r>
            <a:r>
              <a:rPr lang="zh-CN" altLang="zh-CN" dirty="0"/>
              <a:t>源自公制或米制，旧称</a:t>
            </a:r>
            <a:r>
              <a:rPr lang="en-US" altLang="zh-CN" dirty="0"/>
              <a:t>"</a:t>
            </a:r>
            <a:r>
              <a:rPr lang="zh-CN" altLang="zh-CN" dirty="0"/>
              <a:t>万国公制</a:t>
            </a:r>
            <a:r>
              <a:rPr lang="en-US" altLang="zh-CN" dirty="0"/>
              <a:t>"</a:t>
            </a:r>
            <a:r>
              <a:rPr lang="zh-CN" altLang="zh-CN" dirty="0"/>
              <a:t>，是现时世界上最普遍采用的</a:t>
            </a:r>
            <a:r>
              <a:rPr lang="en-US" altLang="zh-CN" dirty="0" err="1">
                <a:hlinkClick r:id="rId3"/>
              </a:rPr>
              <a:t>标准</a:t>
            </a:r>
            <a:r>
              <a:rPr lang="en-US" altLang="zh-CN" dirty="0" err="1">
                <a:hlinkClick r:id="rId4"/>
              </a:rPr>
              <a:t>度量衡</a:t>
            </a:r>
            <a:r>
              <a:rPr lang="zh-CN" altLang="zh-CN" dirty="0"/>
              <a:t>单位系统，采用</a:t>
            </a:r>
            <a:r>
              <a:rPr lang="en-US" altLang="zh-CN" dirty="0" err="1">
                <a:hlinkClick r:id="rId5"/>
              </a:rPr>
              <a:t>十进制</a:t>
            </a:r>
            <a:r>
              <a:rPr lang="zh-CN" altLang="zh-CN" dirty="0"/>
              <a:t>进位系统。于</a:t>
            </a:r>
            <a:r>
              <a:rPr lang="en-US" altLang="zh-CN" dirty="0"/>
              <a:t>1960</a:t>
            </a:r>
            <a:r>
              <a:rPr lang="zh-CN" altLang="zh-CN" dirty="0"/>
              <a:t>年第</a:t>
            </a:r>
            <a:r>
              <a:rPr lang="en-US" altLang="zh-CN" dirty="0"/>
              <a:t>11</a:t>
            </a:r>
            <a:r>
              <a:rPr lang="zh-CN" altLang="zh-CN" dirty="0"/>
              <a:t>届国际计量大会通过，其国际代号为：</a:t>
            </a:r>
            <a:r>
              <a:rPr lang="en-US" altLang="zh-CN" dirty="0"/>
              <a:t>SI</a:t>
            </a:r>
            <a:r>
              <a:rPr lang="zh-CN" altLang="zh-CN" dirty="0"/>
              <a:t>。</a:t>
            </a:r>
          </a:p>
          <a:p>
            <a:pPr indent="457200">
              <a:lnSpc>
                <a:spcPct val="150000"/>
              </a:lnSpc>
              <a:spcBef>
                <a:spcPts val="600"/>
              </a:spcBef>
              <a:spcAft>
                <a:spcPts val="600"/>
              </a:spcAft>
            </a:pPr>
            <a:r>
              <a:rPr lang="zh-CN" altLang="zh-CN" dirty="0"/>
              <a:t>国际单位包括：</a:t>
            </a:r>
            <a:r>
              <a:rPr lang="en-US" altLang="zh-CN" dirty="0"/>
              <a:t>SI</a:t>
            </a:r>
            <a:r>
              <a:rPr lang="zh-CN" altLang="zh-CN" dirty="0"/>
              <a:t>基本单位和</a:t>
            </a:r>
            <a:r>
              <a:rPr lang="en-US" altLang="zh-CN" dirty="0"/>
              <a:t>SI</a:t>
            </a:r>
            <a:r>
              <a:rPr lang="zh-CN" altLang="zh-CN" dirty="0"/>
              <a:t>导出单位。</a:t>
            </a:r>
          </a:p>
          <a:p>
            <a:pPr indent="457200">
              <a:lnSpc>
                <a:spcPct val="150000"/>
              </a:lnSpc>
              <a:spcBef>
                <a:spcPts val="600"/>
              </a:spcBef>
              <a:spcAft>
                <a:spcPts val="600"/>
              </a:spcAft>
            </a:pPr>
            <a:r>
              <a:rPr lang="zh-CN" altLang="zh-CN" dirty="0"/>
              <a:t>工程测量中非</a:t>
            </a:r>
            <a:r>
              <a:rPr lang="en-US" altLang="zh-CN" dirty="0"/>
              <a:t>SI</a:t>
            </a:r>
            <a:r>
              <a:rPr lang="zh-CN" altLang="zh-CN" dirty="0"/>
              <a:t>单位，电能单位为度：</a:t>
            </a:r>
            <a:r>
              <a:rPr lang="en-US" altLang="zh-CN" dirty="0"/>
              <a:t>1</a:t>
            </a:r>
            <a:r>
              <a:rPr lang="zh-CN" altLang="zh-CN" dirty="0"/>
              <a:t>度</a:t>
            </a:r>
            <a:r>
              <a:rPr lang="en-US" altLang="zh-CN" dirty="0"/>
              <a:t>=1KW•h=3.6×106J</a:t>
            </a:r>
            <a:r>
              <a:rPr lang="zh-CN" altLang="zh-CN" dirty="0"/>
              <a:t>。</a:t>
            </a:r>
          </a:p>
          <a:p>
            <a:pPr indent="457200">
              <a:lnSpc>
                <a:spcPct val="150000"/>
              </a:lnSpc>
              <a:spcBef>
                <a:spcPts val="600"/>
              </a:spcBef>
              <a:spcAft>
                <a:spcPts val="600"/>
              </a:spcAft>
            </a:pPr>
            <a:endParaRPr lang="en-US" altLang="zh-CN" dirty="0" smtClean="0"/>
          </a:p>
        </p:txBody>
      </p:sp>
    </p:spTree>
    <p:extLst>
      <p:ext uri="{BB962C8B-B14F-4D97-AF65-F5344CB8AC3E}">
        <p14:creationId xmlns:p14="http://schemas.microsoft.com/office/powerpoint/2010/main" val="4010686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 xmlns:a16="http://schemas.microsoft.com/office/drawing/2014/main"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a:extLst>
              <a:ext uri="{FF2B5EF4-FFF2-40B4-BE49-F238E27FC236}">
                <a16:creationId xmlns="" xmlns:a16="http://schemas.microsoft.com/office/drawing/2014/main" id="{EAF27085-81E8-47DC-BC7E-7DF837C74E87}"/>
              </a:ext>
            </a:extLst>
          </p:cNvPr>
          <p:cNvSpPr/>
          <p:nvPr/>
        </p:nvSpPr>
        <p:spPr>
          <a:xfrm>
            <a:off x="5356860" y="4244988"/>
            <a:ext cx="4193539" cy="1077218"/>
          </a:xfrm>
          <a:prstGeom prst="rect">
            <a:avLst/>
          </a:prstGeom>
        </p:spPr>
        <p:txBody>
          <a:bodyPr wrap="square">
            <a:spAutoFit/>
          </a:bodyPr>
          <a:lstStyle/>
          <a:p>
            <a:pPr>
              <a:lnSpc>
                <a:spcPct val="150000"/>
              </a:lnSpc>
              <a:spcBef>
                <a:spcPts val="600"/>
              </a:spcBef>
              <a:spcAft>
                <a:spcPts val="600"/>
              </a:spcAft>
            </a:pPr>
            <a:r>
              <a:rPr lang="zh-CN" altLang="en-US" b="1" dirty="0" smtClean="0">
                <a:solidFill>
                  <a:schemeClr val="bg1"/>
                </a:solidFill>
                <a:latin typeface="微软雅黑" pitchFamily="34" charset="-122"/>
                <a:ea typeface="微软雅黑" pitchFamily="34" charset="-122"/>
              </a:rPr>
              <a:t>懂得</a:t>
            </a:r>
            <a:r>
              <a:rPr lang="zh-CN" altLang="en-US" b="1" dirty="0">
                <a:solidFill>
                  <a:schemeClr val="bg1"/>
                </a:solidFill>
                <a:latin typeface="微软雅黑" pitchFamily="34" charset="-122"/>
                <a:ea typeface="微软雅黑" pitchFamily="34" charset="-122"/>
              </a:rPr>
              <a:t>电工测量的过程</a:t>
            </a:r>
            <a:endParaRPr lang="en-US" altLang="zh-CN" b="1" dirty="0">
              <a:solidFill>
                <a:schemeClr val="bg1"/>
              </a:solidFill>
              <a:latin typeface="微软雅黑" pitchFamily="34" charset="-122"/>
              <a:ea typeface="微软雅黑" pitchFamily="34" charset="-122"/>
            </a:endParaRPr>
          </a:p>
          <a:p>
            <a:pPr>
              <a:lnSpc>
                <a:spcPct val="150000"/>
              </a:lnSpc>
              <a:spcBef>
                <a:spcPts val="600"/>
              </a:spcBef>
              <a:spcAft>
                <a:spcPts val="600"/>
              </a:spcAft>
            </a:pPr>
            <a:r>
              <a:rPr lang="zh-CN" altLang="en-US" b="1" dirty="0" smtClean="0">
                <a:solidFill>
                  <a:schemeClr val="bg1"/>
                </a:solidFill>
                <a:latin typeface="微软雅黑" pitchFamily="34" charset="-122"/>
                <a:ea typeface="微软雅黑" pitchFamily="34" charset="-122"/>
              </a:rPr>
              <a:t>按</a:t>
            </a:r>
            <a:r>
              <a:rPr lang="zh-CN" altLang="en-US" b="1" dirty="0">
                <a:solidFill>
                  <a:schemeClr val="bg1"/>
                </a:solidFill>
                <a:latin typeface="微软雅黑" pitchFamily="34" charset="-122"/>
                <a:ea typeface="微软雅黑" pitchFamily="34" charset="-122"/>
              </a:rPr>
              <a:t>度量器参与过程的方式</a:t>
            </a:r>
          </a:p>
        </p:txBody>
      </p:sp>
      <p:sp>
        <p:nvSpPr>
          <p:cNvPr id="11" name="矩形 10">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360128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4   </a:t>
            </a:r>
            <a:r>
              <a:rPr lang="zh-CN" altLang="en-US" sz="1600" b="1" dirty="0">
                <a:solidFill>
                  <a:schemeClr val="bg1"/>
                </a:solidFill>
                <a:latin typeface="微软雅黑" panose="020B0503020204020204" pitchFamily="34" charset="-122"/>
                <a:ea typeface="微软雅黑" panose="020B0503020204020204" pitchFamily="34" charset="-122"/>
              </a:rPr>
              <a:t>测量过程</a:t>
            </a:r>
            <a:endParaRPr lang="en-US" altLang="zh-CN" sz="1600" b="1" dirty="0">
              <a:solidFill>
                <a:schemeClr val="bg1"/>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4EB295B6-DC19-4E83-90EB-405CE623C7B5}"/>
              </a:ext>
            </a:extLst>
          </p:cNvPr>
          <p:cNvSpPr txBox="1"/>
          <p:nvPr/>
        </p:nvSpPr>
        <p:spPr>
          <a:xfrm>
            <a:off x="478610" y="741670"/>
            <a:ext cx="11484791" cy="5683607"/>
          </a:xfrm>
          <a:prstGeom prst="rect">
            <a:avLst/>
          </a:prstGeom>
          <a:noFill/>
        </p:spPr>
        <p:txBody>
          <a:bodyPr wrap="square" rtlCol="0">
            <a:spAutoFit/>
          </a:bodyPr>
          <a:lstStyle/>
          <a:p>
            <a:pPr indent="457200">
              <a:lnSpc>
                <a:spcPts val="2000"/>
              </a:lnSpc>
              <a:spcBef>
                <a:spcPts val="600"/>
              </a:spcBef>
              <a:spcAft>
                <a:spcPts val="600"/>
              </a:spcAft>
            </a:pPr>
            <a:r>
              <a:rPr lang="en-US" altLang="zh-CN" sz="2000" b="1" dirty="0">
                <a:solidFill>
                  <a:schemeClr val="accent2">
                    <a:lumMod val="50000"/>
                  </a:schemeClr>
                </a:solidFill>
                <a:latin typeface="微软雅黑" pitchFamily="34" charset="-122"/>
                <a:ea typeface="微软雅黑" pitchFamily="34" charset="-122"/>
              </a:rPr>
              <a:t>4.1</a:t>
            </a:r>
            <a:r>
              <a:rPr lang="zh-CN" altLang="en-US" sz="2000" b="1" dirty="0">
                <a:solidFill>
                  <a:schemeClr val="accent2">
                    <a:lumMod val="50000"/>
                  </a:schemeClr>
                </a:solidFill>
                <a:latin typeface="微软雅黑" pitchFamily="34" charset="-122"/>
                <a:ea typeface="微软雅黑" pitchFamily="34" charset="-122"/>
              </a:rPr>
              <a:t>测量对象</a:t>
            </a:r>
          </a:p>
          <a:p>
            <a:pPr indent="457200">
              <a:lnSpc>
                <a:spcPts val="2000"/>
              </a:lnSpc>
              <a:spcBef>
                <a:spcPts val="600"/>
              </a:spcBef>
              <a:spcAft>
                <a:spcPts val="600"/>
              </a:spcAft>
            </a:pPr>
            <a:r>
              <a:rPr lang="zh-CN" altLang="en-US" dirty="0"/>
              <a:t>（</a:t>
            </a:r>
            <a:r>
              <a:rPr lang="en-US" altLang="zh-CN" dirty="0"/>
              <a:t>1</a:t>
            </a:r>
            <a:r>
              <a:rPr lang="zh-CN" altLang="en-US" dirty="0"/>
              <a:t>）反映电和磁特征的物理量，如电流（</a:t>
            </a:r>
            <a:r>
              <a:rPr lang="en-US" altLang="zh-CN" dirty="0"/>
              <a:t>I</a:t>
            </a:r>
            <a:r>
              <a:rPr lang="zh-CN" altLang="en-US" dirty="0"/>
              <a:t>）、电压（</a:t>
            </a:r>
            <a:r>
              <a:rPr lang="en-US" altLang="zh-CN" dirty="0"/>
              <a:t>U</a:t>
            </a:r>
            <a:r>
              <a:rPr lang="zh-CN" altLang="en-US" dirty="0"/>
              <a:t>）、电功率（</a:t>
            </a:r>
            <a:r>
              <a:rPr lang="en-US" altLang="zh-CN" dirty="0"/>
              <a:t>P</a:t>
            </a:r>
            <a:r>
              <a:rPr lang="zh-CN" altLang="en-US" dirty="0"/>
              <a:t>）、电能（</a:t>
            </a:r>
            <a:r>
              <a:rPr lang="en-US" altLang="zh-CN" dirty="0"/>
              <a:t>W</a:t>
            </a:r>
            <a:r>
              <a:rPr lang="zh-CN" altLang="en-US" dirty="0"/>
              <a:t>）、磁感应强度（</a:t>
            </a:r>
            <a:r>
              <a:rPr lang="en-US" altLang="zh-CN" dirty="0"/>
              <a:t>B</a:t>
            </a:r>
            <a:r>
              <a:rPr lang="zh-CN" altLang="en-US" dirty="0"/>
              <a:t>）等。</a:t>
            </a:r>
          </a:p>
          <a:p>
            <a:pPr indent="457200">
              <a:lnSpc>
                <a:spcPts val="2000"/>
              </a:lnSpc>
              <a:spcBef>
                <a:spcPts val="600"/>
              </a:spcBef>
              <a:spcAft>
                <a:spcPts val="600"/>
              </a:spcAft>
            </a:pPr>
            <a:r>
              <a:rPr lang="zh-CN" altLang="en-US" dirty="0"/>
              <a:t>（</a:t>
            </a:r>
            <a:r>
              <a:rPr lang="en-US" altLang="zh-CN" dirty="0"/>
              <a:t>2</a:t>
            </a:r>
            <a:r>
              <a:rPr lang="zh-CN" altLang="en-US" dirty="0"/>
              <a:t>）反映电路特征的物理量，如电阻（</a:t>
            </a:r>
            <a:r>
              <a:rPr lang="en-US" altLang="zh-CN" dirty="0"/>
              <a:t>R</a:t>
            </a:r>
            <a:r>
              <a:rPr lang="zh-CN" altLang="en-US" dirty="0"/>
              <a:t>）、电容（</a:t>
            </a:r>
            <a:r>
              <a:rPr lang="en-US" altLang="zh-CN" dirty="0"/>
              <a:t>C</a:t>
            </a:r>
            <a:r>
              <a:rPr lang="zh-CN" altLang="en-US" dirty="0"/>
              <a:t>）、电感（</a:t>
            </a:r>
            <a:r>
              <a:rPr lang="en-US" altLang="zh-CN" dirty="0"/>
              <a:t>L</a:t>
            </a:r>
            <a:r>
              <a:rPr lang="zh-CN" altLang="en-US" dirty="0"/>
              <a:t>）等。</a:t>
            </a:r>
          </a:p>
          <a:p>
            <a:pPr indent="457200">
              <a:lnSpc>
                <a:spcPts val="2000"/>
              </a:lnSpc>
              <a:spcBef>
                <a:spcPts val="600"/>
              </a:spcBef>
              <a:spcAft>
                <a:spcPts val="600"/>
              </a:spcAft>
            </a:pPr>
            <a:r>
              <a:rPr lang="zh-CN" altLang="en-US" dirty="0"/>
              <a:t>（</a:t>
            </a:r>
            <a:r>
              <a:rPr lang="en-US" altLang="zh-CN" dirty="0"/>
              <a:t>3</a:t>
            </a:r>
            <a:r>
              <a:rPr lang="zh-CN" altLang="en-US" dirty="0"/>
              <a:t>）反映电和磁变化规律的非电量，如频率（</a:t>
            </a:r>
            <a:r>
              <a:rPr lang="en-US" altLang="zh-CN" dirty="0"/>
              <a:t>f</a:t>
            </a:r>
            <a:r>
              <a:rPr lang="zh-CN" altLang="en-US" dirty="0"/>
              <a:t>）、相位移（</a:t>
            </a:r>
            <a:r>
              <a:rPr lang="en-US" altLang="zh-CN" dirty="0"/>
              <a:t>φ</a:t>
            </a:r>
            <a:r>
              <a:rPr lang="zh-CN" altLang="en-US" dirty="0"/>
              <a:t>）、功率因数（</a:t>
            </a:r>
            <a:r>
              <a:rPr lang="en-US" altLang="zh-CN" dirty="0"/>
              <a:t>λ</a:t>
            </a:r>
            <a:r>
              <a:rPr lang="zh-CN" altLang="en-US" dirty="0"/>
              <a:t>）等。</a:t>
            </a:r>
          </a:p>
          <a:p>
            <a:pPr indent="457200">
              <a:lnSpc>
                <a:spcPts val="2000"/>
              </a:lnSpc>
              <a:spcBef>
                <a:spcPts val="600"/>
              </a:spcBef>
              <a:spcAft>
                <a:spcPts val="600"/>
              </a:spcAft>
            </a:pPr>
            <a:r>
              <a:rPr lang="en-US" altLang="zh-CN" sz="2000" b="1" dirty="0">
                <a:solidFill>
                  <a:schemeClr val="accent2">
                    <a:lumMod val="50000"/>
                  </a:schemeClr>
                </a:solidFill>
                <a:latin typeface="微软雅黑" pitchFamily="34" charset="-122"/>
                <a:ea typeface="微软雅黑" pitchFamily="34" charset="-122"/>
              </a:rPr>
              <a:t>4.2</a:t>
            </a:r>
            <a:r>
              <a:rPr lang="zh-CN" altLang="en-US" sz="2000" b="1" dirty="0">
                <a:solidFill>
                  <a:schemeClr val="accent2">
                    <a:lumMod val="50000"/>
                  </a:schemeClr>
                </a:solidFill>
                <a:latin typeface="微软雅黑" pitchFamily="34" charset="-122"/>
                <a:ea typeface="微软雅黑" pitchFamily="34" charset="-122"/>
              </a:rPr>
              <a:t>测量设备</a:t>
            </a:r>
          </a:p>
          <a:p>
            <a:pPr indent="457200">
              <a:lnSpc>
                <a:spcPts val="2000"/>
              </a:lnSpc>
              <a:spcBef>
                <a:spcPts val="600"/>
              </a:spcBef>
              <a:spcAft>
                <a:spcPts val="600"/>
              </a:spcAft>
            </a:pPr>
            <a:r>
              <a:rPr lang="zh-CN" altLang="en-US" dirty="0"/>
              <a:t>（</a:t>
            </a:r>
            <a:r>
              <a:rPr lang="en-US" altLang="zh-CN" dirty="0"/>
              <a:t>1</a:t>
            </a:r>
            <a:r>
              <a:rPr lang="zh-CN" altLang="en-US" dirty="0"/>
              <a:t>）测量设备概念：对被测量与标准量进行比较的测量设备（测量仪器和度量器）。</a:t>
            </a:r>
          </a:p>
          <a:p>
            <a:pPr indent="457200">
              <a:lnSpc>
                <a:spcPts val="2000"/>
              </a:lnSpc>
              <a:spcBef>
                <a:spcPts val="600"/>
              </a:spcBef>
              <a:spcAft>
                <a:spcPts val="600"/>
              </a:spcAft>
            </a:pPr>
            <a:r>
              <a:rPr lang="zh-CN" altLang="en-US" dirty="0"/>
              <a:t>（</a:t>
            </a:r>
            <a:r>
              <a:rPr lang="en-US" altLang="zh-CN" dirty="0"/>
              <a:t>2</a:t>
            </a:r>
            <a:r>
              <a:rPr lang="zh-CN" altLang="en-US" dirty="0"/>
              <a:t>）电工仪表：进行电量或磁量测量所需的仪器仪表，统称电工仪表。</a:t>
            </a:r>
          </a:p>
          <a:p>
            <a:pPr indent="457200">
              <a:lnSpc>
                <a:spcPts val="2000"/>
              </a:lnSpc>
              <a:spcBef>
                <a:spcPts val="600"/>
              </a:spcBef>
              <a:spcAft>
                <a:spcPts val="600"/>
              </a:spcAft>
            </a:pPr>
            <a:r>
              <a:rPr lang="zh-CN" altLang="en-US" dirty="0"/>
              <a:t>（</a:t>
            </a:r>
            <a:r>
              <a:rPr lang="en-US" altLang="zh-CN" dirty="0"/>
              <a:t>3</a:t>
            </a:r>
            <a:r>
              <a:rPr lang="zh-CN" altLang="en-US" dirty="0"/>
              <a:t>）电学度量器：电工测量中使用的标准电量或磁量是电量或磁量测量单位的复制体。</a:t>
            </a:r>
          </a:p>
          <a:p>
            <a:pPr indent="457200">
              <a:lnSpc>
                <a:spcPts val="2000"/>
              </a:lnSpc>
              <a:spcBef>
                <a:spcPts val="600"/>
              </a:spcBef>
              <a:spcAft>
                <a:spcPts val="600"/>
              </a:spcAft>
            </a:pPr>
            <a:r>
              <a:rPr lang="zh-CN" altLang="en-US" dirty="0"/>
              <a:t>（</a:t>
            </a:r>
            <a:r>
              <a:rPr lang="en-US" altLang="zh-CN" dirty="0"/>
              <a:t>4</a:t>
            </a:r>
            <a:r>
              <a:rPr lang="zh-CN" altLang="en-US" dirty="0"/>
              <a:t>）常见电学度量器：标准电阻、标准电池、标准电容、标准电感等。</a:t>
            </a:r>
          </a:p>
          <a:p>
            <a:pPr indent="457200">
              <a:lnSpc>
                <a:spcPts val="2000"/>
              </a:lnSpc>
              <a:spcBef>
                <a:spcPts val="600"/>
              </a:spcBef>
              <a:spcAft>
                <a:spcPts val="600"/>
              </a:spcAft>
            </a:pPr>
            <a:r>
              <a:rPr lang="en-US" altLang="zh-CN" sz="2000" b="1" dirty="0">
                <a:solidFill>
                  <a:schemeClr val="accent2">
                    <a:lumMod val="50000"/>
                  </a:schemeClr>
                </a:solidFill>
                <a:latin typeface="微软雅黑" pitchFamily="34" charset="-122"/>
                <a:ea typeface="微软雅黑" pitchFamily="34" charset="-122"/>
              </a:rPr>
              <a:t>4.3 </a:t>
            </a:r>
            <a:r>
              <a:rPr lang="zh-CN" altLang="en-US" sz="2000" b="1" dirty="0">
                <a:solidFill>
                  <a:schemeClr val="accent2">
                    <a:lumMod val="50000"/>
                  </a:schemeClr>
                </a:solidFill>
                <a:latin typeface="微软雅黑" pitchFamily="34" charset="-122"/>
                <a:ea typeface="微软雅黑" pitchFamily="34" charset="-122"/>
              </a:rPr>
              <a:t>测量步骤</a:t>
            </a:r>
          </a:p>
          <a:p>
            <a:pPr indent="457200">
              <a:lnSpc>
                <a:spcPts val="2000"/>
              </a:lnSpc>
              <a:spcBef>
                <a:spcPts val="600"/>
              </a:spcBef>
              <a:spcAft>
                <a:spcPts val="600"/>
              </a:spcAft>
            </a:pPr>
            <a:r>
              <a:rPr lang="zh-CN" altLang="en-US" dirty="0"/>
              <a:t>（</a:t>
            </a:r>
            <a:r>
              <a:rPr lang="en-US" altLang="zh-CN" dirty="0"/>
              <a:t>1</a:t>
            </a:r>
            <a:r>
              <a:rPr lang="zh-CN" altLang="en-US" dirty="0"/>
              <a:t>）准备阶段：确定测量对象，选择测量方法、测量设备、测量条件等。</a:t>
            </a:r>
          </a:p>
          <a:p>
            <a:pPr indent="457200">
              <a:lnSpc>
                <a:spcPts val="2000"/>
              </a:lnSpc>
              <a:spcBef>
                <a:spcPts val="600"/>
              </a:spcBef>
              <a:spcAft>
                <a:spcPts val="600"/>
              </a:spcAft>
            </a:pPr>
            <a:r>
              <a:rPr lang="zh-CN" altLang="en-US" dirty="0"/>
              <a:t>（</a:t>
            </a:r>
            <a:r>
              <a:rPr lang="en-US" altLang="zh-CN" dirty="0"/>
              <a:t>2</a:t>
            </a:r>
            <a:r>
              <a:rPr lang="zh-CN" altLang="en-US" dirty="0"/>
              <a:t>）测量阶段：科学、规范、慎重操作，认真记录。</a:t>
            </a:r>
          </a:p>
          <a:p>
            <a:pPr indent="457200">
              <a:lnSpc>
                <a:spcPts val="2000"/>
              </a:lnSpc>
              <a:spcBef>
                <a:spcPts val="600"/>
              </a:spcBef>
              <a:spcAft>
                <a:spcPts val="600"/>
              </a:spcAft>
            </a:pPr>
            <a:r>
              <a:rPr lang="zh-CN" altLang="en-US" dirty="0"/>
              <a:t>（</a:t>
            </a:r>
            <a:r>
              <a:rPr lang="en-US" altLang="zh-CN" dirty="0"/>
              <a:t>3</a:t>
            </a:r>
            <a:r>
              <a:rPr lang="zh-CN" altLang="en-US" dirty="0"/>
              <a:t>）数据处理阶段：根据测量条件对数据进行处理，确定测量结果和测量误差。</a:t>
            </a:r>
          </a:p>
          <a:p>
            <a:pPr indent="457200">
              <a:lnSpc>
                <a:spcPts val="2000"/>
              </a:lnSpc>
              <a:spcBef>
                <a:spcPts val="600"/>
              </a:spcBef>
              <a:spcAft>
                <a:spcPts val="600"/>
              </a:spcAft>
            </a:pPr>
            <a:r>
              <a:rPr lang="zh-CN" altLang="en-US" dirty="0"/>
              <a:t>知识点</a:t>
            </a:r>
            <a:r>
              <a:rPr lang="en-US" altLang="zh-CN" dirty="0"/>
              <a:t>2</a:t>
            </a:r>
            <a:r>
              <a:rPr lang="zh-CN" altLang="en-US" dirty="0"/>
              <a:t>：测量方法的</a:t>
            </a:r>
            <a:r>
              <a:rPr lang="zh-CN" altLang="en-US" dirty="0" smtClean="0"/>
              <a:t>分类</a:t>
            </a:r>
            <a:endParaRPr lang="zh-CN" altLang="en-US" dirty="0"/>
          </a:p>
        </p:txBody>
      </p:sp>
    </p:spTree>
    <p:extLst>
      <p:ext uri="{BB962C8B-B14F-4D97-AF65-F5344CB8AC3E}">
        <p14:creationId xmlns:p14="http://schemas.microsoft.com/office/powerpoint/2010/main" val="36976176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5  </a:t>
            </a:r>
            <a:r>
              <a:rPr lang="zh-CN" altLang="en-US" sz="1600" b="1" dirty="0">
                <a:solidFill>
                  <a:schemeClr val="bg1"/>
                </a:solidFill>
                <a:latin typeface="微软雅黑" panose="020B0503020204020204" pitchFamily="34" charset="-122"/>
                <a:ea typeface="微软雅黑" panose="020B0503020204020204" pitchFamily="34" charset="-122"/>
              </a:rPr>
              <a:t>按度量器参与过程的方式分类</a:t>
            </a:r>
            <a:endParaRPr lang="en-US" altLang="zh-CN" sz="1600" b="1" dirty="0">
              <a:solidFill>
                <a:schemeClr val="bg1"/>
              </a:solidFill>
              <a:latin typeface="微软雅黑" pitchFamily="34" charset="-122"/>
              <a:ea typeface="微软雅黑" pitchFamily="34" charset="-122"/>
            </a:endParaRPr>
          </a:p>
        </p:txBody>
      </p:sp>
      <p:sp>
        <p:nvSpPr>
          <p:cNvPr id="11" name="文本框 10">
            <a:extLst>
              <a:ext uri="{FF2B5EF4-FFF2-40B4-BE49-F238E27FC236}">
                <a16:creationId xmlns="" xmlns:a16="http://schemas.microsoft.com/office/drawing/2014/main" id="{F10B1BD0-DCF5-4AD0-8EA9-8297E7375FDE}"/>
              </a:ext>
            </a:extLst>
          </p:cNvPr>
          <p:cNvSpPr txBox="1"/>
          <p:nvPr/>
        </p:nvSpPr>
        <p:spPr>
          <a:xfrm>
            <a:off x="490494" y="959415"/>
            <a:ext cx="11325269" cy="5216813"/>
          </a:xfrm>
          <a:prstGeom prst="rect">
            <a:avLst/>
          </a:prstGeom>
          <a:noFill/>
        </p:spPr>
        <p:txBody>
          <a:bodyPr wrap="square" rtlCol="0">
            <a:spAutoFit/>
          </a:bodyPr>
          <a:lstStyle/>
          <a:p>
            <a:pPr indent="457200">
              <a:lnSpc>
                <a:spcPts val="2000"/>
              </a:lnSpc>
              <a:spcBef>
                <a:spcPts val="600"/>
              </a:spcBef>
              <a:spcAft>
                <a:spcPts val="600"/>
              </a:spcAft>
            </a:pPr>
            <a:r>
              <a:rPr lang="en-US" altLang="zh-CN" sz="2000" b="1" dirty="0">
                <a:solidFill>
                  <a:schemeClr val="accent2">
                    <a:lumMod val="50000"/>
                  </a:schemeClr>
                </a:solidFill>
                <a:latin typeface="微软雅黑" pitchFamily="34" charset="-122"/>
                <a:ea typeface="微软雅黑" pitchFamily="34" charset="-122"/>
              </a:rPr>
              <a:t>5.1</a:t>
            </a:r>
            <a:r>
              <a:rPr lang="zh-CN" altLang="en-US" sz="2000" b="1" dirty="0">
                <a:solidFill>
                  <a:schemeClr val="accent2">
                    <a:lumMod val="50000"/>
                  </a:schemeClr>
                </a:solidFill>
                <a:latin typeface="微软雅黑" pitchFamily="34" charset="-122"/>
                <a:ea typeface="微软雅黑" pitchFamily="34" charset="-122"/>
              </a:rPr>
              <a:t>直读法</a:t>
            </a:r>
          </a:p>
          <a:p>
            <a:pPr indent="457200">
              <a:lnSpc>
                <a:spcPts val="2000"/>
              </a:lnSpc>
              <a:spcBef>
                <a:spcPts val="600"/>
              </a:spcBef>
              <a:spcAft>
                <a:spcPts val="600"/>
              </a:spcAft>
            </a:pPr>
            <a:r>
              <a:rPr lang="zh-CN" altLang="en-US" dirty="0"/>
              <a:t>用直接指示被测量大小的电工仪表进行测量，能够直接从仪表刻度盘上读取被测量数值的测量方法。</a:t>
            </a:r>
          </a:p>
          <a:p>
            <a:pPr indent="457200">
              <a:lnSpc>
                <a:spcPts val="2000"/>
              </a:lnSpc>
              <a:spcBef>
                <a:spcPts val="600"/>
              </a:spcBef>
              <a:spcAft>
                <a:spcPts val="600"/>
              </a:spcAft>
            </a:pPr>
            <a:r>
              <a:rPr lang="zh-CN" altLang="en-US" dirty="0"/>
              <a:t>例：电阻表测电阻、电压表测电压等。</a:t>
            </a:r>
          </a:p>
          <a:p>
            <a:pPr indent="457200">
              <a:lnSpc>
                <a:spcPts val="2000"/>
              </a:lnSpc>
              <a:spcBef>
                <a:spcPts val="600"/>
              </a:spcBef>
              <a:spcAft>
                <a:spcPts val="600"/>
              </a:spcAft>
            </a:pPr>
            <a:r>
              <a:rPr lang="zh-CN" altLang="en-US" dirty="0"/>
              <a:t>特点：度量器间接参与测量过程。</a:t>
            </a:r>
          </a:p>
          <a:p>
            <a:pPr indent="457200">
              <a:lnSpc>
                <a:spcPts val="2000"/>
              </a:lnSpc>
              <a:spcBef>
                <a:spcPts val="600"/>
              </a:spcBef>
              <a:spcAft>
                <a:spcPts val="600"/>
              </a:spcAft>
            </a:pPr>
            <a:r>
              <a:rPr lang="zh-CN" altLang="en-US" dirty="0"/>
              <a:t>优点：过程简单，操作容易，读数迅速。</a:t>
            </a:r>
          </a:p>
          <a:p>
            <a:pPr indent="457200">
              <a:lnSpc>
                <a:spcPts val="2000"/>
              </a:lnSpc>
              <a:spcBef>
                <a:spcPts val="600"/>
              </a:spcBef>
              <a:spcAft>
                <a:spcPts val="600"/>
              </a:spcAft>
            </a:pPr>
            <a:r>
              <a:rPr lang="zh-CN" altLang="en-US" dirty="0"/>
              <a:t>缺点：测量的准确度不高。</a:t>
            </a:r>
          </a:p>
          <a:p>
            <a:pPr indent="457200">
              <a:lnSpc>
                <a:spcPts val="2000"/>
              </a:lnSpc>
              <a:spcBef>
                <a:spcPts val="600"/>
              </a:spcBef>
              <a:spcAft>
                <a:spcPts val="600"/>
              </a:spcAft>
            </a:pPr>
            <a:r>
              <a:rPr lang="en-US" altLang="zh-CN" sz="2000" b="1" dirty="0">
                <a:solidFill>
                  <a:schemeClr val="accent2">
                    <a:lumMod val="50000"/>
                  </a:schemeClr>
                </a:solidFill>
                <a:latin typeface="微软雅黑" pitchFamily="34" charset="-122"/>
                <a:ea typeface="微软雅黑" pitchFamily="34" charset="-122"/>
              </a:rPr>
              <a:t>5.2</a:t>
            </a:r>
            <a:r>
              <a:rPr lang="zh-CN" altLang="en-US" sz="2000" b="1" dirty="0">
                <a:solidFill>
                  <a:schemeClr val="accent2">
                    <a:lumMod val="50000"/>
                  </a:schemeClr>
                </a:solidFill>
                <a:latin typeface="微软雅黑" pitchFamily="34" charset="-122"/>
                <a:ea typeface="微软雅黑" pitchFamily="34" charset="-122"/>
              </a:rPr>
              <a:t>比较法</a:t>
            </a:r>
          </a:p>
          <a:p>
            <a:pPr indent="457200">
              <a:lnSpc>
                <a:spcPts val="2000"/>
              </a:lnSpc>
              <a:spcBef>
                <a:spcPts val="600"/>
              </a:spcBef>
              <a:spcAft>
                <a:spcPts val="600"/>
              </a:spcAft>
            </a:pPr>
            <a:r>
              <a:rPr lang="zh-CN" altLang="en-US" dirty="0"/>
              <a:t>将被测量与度量器在比较仪器中直接比较，从而获得被测量数值的方法。</a:t>
            </a:r>
          </a:p>
          <a:p>
            <a:pPr indent="457200">
              <a:lnSpc>
                <a:spcPts val="2000"/>
              </a:lnSpc>
              <a:spcBef>
                <a:spcPts val="600"/>
              </a:spcBef>
              <a:spcAft>
                <a:spcPts val="600"/>
              </a:spcAft>
            </a:pPr>
            <a:r>
              <a:rPr lang="zh-CN" altLang="en-US" dirty="0"/>
              <a:t>例：惠斯通电桥测电阻等。</a:t>
            </a:r>
          </a:p>
          <a:p>
            <a:pPr indent="457200">
              <a:lnSpc>
                <a:spcPts val="2000"/>
              </a:lnSpc>
              <a:spcBef>
                <a:spcPts val="600"/>
              </a:spcBef>
              <a:spcAft>
                <a:spcPts val="600"/>
              </a:spcAft>
            </a:pPr>
            <a:r>
              <a:rPr lang="zh-CN" altLang="en-US" dirty="0"/>
              <a:t>特点：度量器参与测量过程。</a:t>
            </a:r>
          </a:p>
          <a:p>
            <a:pPr indent="457200">
              <a:lnSpc>
                <a:spcPts val="2000"/>
              </a:lnSpc>
              <a:spcBef>
                <a:spcPts val="600"/>
              </a:spcBef>
              <a:spcAft>
                <a:spcPts val="600"/>
              </a:spcAft>
            </a:pPr>
            <a:r>
              <a:rPr lang="zh-CN" altLang="en-US" dirty="0"/>
              <a:t>优点：测量准确度较高。</a:t>
            </a:r>
          </a:p>
          <a:p>
            <a:pPr indent="457200">
              <a:lnSpc>
                <a:spcPts val="2000"/>
              </a:lnSpc>
              <a:spcBef>
                <a:spcPts val="600"/>
              </a:spcBef>
              <a:spcAft>
                <a:spcPts val="600"/>
              </a:spcAft>
            </a:pPr>
            <a:r>
              <a:rPr lang="zh-CN" altLang="en-US" dirty="0"/>
              <a:t>缺点：操作比较繁琐，测量设备比较昂贵。</a:t>
            </a:r>
          </a:p>
          <a:p>
            <a:endParaRPr lang="zh-CN" altLang="en-US" dirty="0"/>
          </a:p>
        </p:txBody>
      </p:sp>
    </p:spTree>
    <p:extLst>
      <p:ext uri="{BB962C8B-B14F-4D97-AF65-F5344CB8AC3E}">
        <p14:creationId xmlns:p14="http://schemas.microsoft.com/office/powerpoint/2010/main" val="2248530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5" name="TextBox 8">
            <a:extLst>
              <a:ext uri="{FF2B5EF4-FFF2-40B4-BE49-F238E27FC236}">
                <a16:creationId xmlns="" xmlns:a16="http://schemas.microsoft.com/office/drawing/2014/main"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5  </a:t>
            </a:r>
            <a:r>
              <a:rPr lang="zh-CN" altLang="en-US" sz="1600" b="1" dirty="0">
                <a:solidFill>
                  <a:schemeClr val="bg1"/>
                </a:solidFill>
                <a:latin typeface="微软雅黑" panose="020B0503020204020204" pitchFamily="34" charset="-122"/>
                <a:ea typeface="微软雅黑" panose="020B0503020204020204" pitchFamily="34" charset="-122"/>
              </a:rPr>
              <a:t>按度量器参与过程的方式分类</a:t>
            </a:r>
            <a:endParaRPr lang="en-US" altLang="zh-CN" sz="1600" b="1" dirty="0">
              <a:solidFill>
                <a:schemeClr val="bg1"/>
              </a:solidFill>
              <a:latin typeface="微软雅黑" pitchFamily="34" charset="-122"/>
              <a:ea typeface="微软雅黑" pitchFamily="34" charset="-122"/>
            </a:endParaRPr>
          </a:p>
        </p:txBody>
      </p:sp>
      <p:sp>
        <p:nvSpPr>
          <p:cNvPr id="11" name="文本框 10">
            <a:extLst>
              <a:ext uri="{FF2B5EF4-FFF2-40B4-BE49-F238E27FC236}">
                <a16:creationId xmlns="" xmlns:a16="http://schemas.microsoft.com/office/drawing/2014/main" id="{F10B1BD0-DCF5-4AD0-8EA9-8297E7375FDE}"/>
              </a:ext>
            </a:extLst>
          </p:cNvPr>
          <p:cNvSpPr txBox="1"/>
          <p:nvPr/>
        </p:nvSpPr>
        <p:spPr>
          <a:xfrm>
            <a:off x="471466" y="1097201"/>
            <a:ext cx="11325269" cy="3734356"/>
          </a:xfrm>
          <a:prstGeom prst="rect">
            <a:avLst/>
          </a:prstGeom>
          <a:noFill/>
        </p:spPr>
        <p:txBody>
          <a:bodyPr wrap="square" rtlCol="0">
            <a:spAutoFit/>
          </a:bodyPr>
          <a:lstStyle/>
          <a:p>
            <a:pPr indent="457200">
              <a:lnSpc>
                <a:spcPts val="2000"/>
              </a:lnSpc>
              <a:spcBef>
                <a:spcPts val="600"/>
              </a:spcBef>
              <a:spcAft>
                <a:spcPts val="600"/>
              </a:spcAft>
            </a:pPr>
            <a:r>
              <a:rPr lang="en-US" altLang="zh-CN" sz="2000" b="1" dirty="0" smtClean="0">
                <a:solidFill>
                  <a:schemeClr val="accent2">
                    <a:lumMod val="50000"/>
                  </a:schemeClr>
                </a:solidFill>
                <a:latin typeface="微软雅黑" pitchFamily="34" charset="-122"/>
                <a:ea typeface="微软雅黑" pitchFamily="34" charset="-122"/>
              </a:rPr>
              <a:t>5.2</a:t>
            </a:r>
            <a:r>
              <a:rPr lang="zh-CN" altLang="en-US" sz="2000" b="1" dirty="0">
                <a:solidFill>
                  <a:schemeClr val="accent2">
                    <a:lumMod val="50000"/>
                  </a:schemeClr>
                </a:solidFill>
                <a:latin typeface="微软雅黑" pitchFamily="34" charset="-122"/>
                <a:ea typeface="微软雅黑" pitchFamily="34" charset="-122"/>
              </a:rPr>
              <a:t>比较法</a:t>
            </a:r>
          </a:p>
          <a:p>
            <a:pPr indent="457200">
              <a:lnSpc>
                <a:spcPts val="2000"/>
              </a:lnSpc>
              <a:spcBef>
                <a:spcPts val="600"/>
              </a:spcBef>
              <a:spcAft>
                <a:spcPts val="600"/>
              </a:spcAft>
            </a:pPr>
            <a:r>
              <a:rPr lang="zh-CN" altLang="en-US" dirty="0" smtClean="0"/>
              <a:t>分类</a:t>
            </a:r>
            <a:r>
              <a:rPr lang="zh-CN" altLang="en-US" dirty="0"/>
              <a:t>：根据被测量与度量器进行比较时不同特点，比较法分为零值法、较差法、替代法三种。</a:t>
            </a:r>
          </a:p>
          <a:p>
            <a:pPr indent="457200">
              <a:lnSpc>
                <a:spcPts val="2000"/>
              </a:lnSpc>
              <a:spcBef>
                <a:spcPts val="600"/>
              </a:spcBef>
              <a:spcAft>
                <a:spcPts val="600"/>
              </a:spcAft>
            </a:pPr>
            <a:r>
              <a:rPr lang="zh-CN" altLang="en-US" dirty="0"/>
              <a:t>（</a:t>
            </a:r>
            <a:r>
              <a:rPr lang="en-US" altLang="zh-CN" dirty="0"/>
              <a:t>1</a:t>
            </a:r>
            <a:r>
              <a:rPr lang="zh-CN" altLang="en-US" dirty="0"/>
              <a:t>）零值法（平衡法）：利用被测量对仪器的作用与标准量对仪器的作用相互抵消，由指零仪表作出判断的方法。</a:t>
            </a:r>
          </a:p>
          <a:p>
            <a:pPr indent="457200">
              <a:lnSpc>
                <a:spcPts val="2000"/>
              </a:lnSpc>
              <a:spcBef>
                <a:spcPts val="600"/>
              </a:spcBef>
              <a:spcAft>
                <a:spcPts val="600"/>
              </a:spcAft>
            </a:pPr>
            <a:r>
              <a:rPr lang="zh-CN" altLang="en-US" dirty="0"/>
              <a:t>特点：测量的准确度取决于度量器和指零仪表的灵敏度。</a:t>
            </a:r>
          </a:p>
          <a:p>
            <a:pPr indent="457200">
              <a:lnSpc>
                <a:spcPts val="2000"/>
              </a:lnSpc>
              <a:spcBef>
                <a:spcPts val="600"/>
              </a:spcBef>
              <a:spcAft>
                <a:spcPts val="600"/>
              </a:spcAft>
            </a:pPr>
            <a:r>
              <a:rPr lang="zh-CN" altLang="en-US" dirty="0"/>
              <a:t>（</a:t>
            </a:r>
            <a:r>
              <a:rPr lang="en-US" altLang="zh-CN" dirty="0"/>
              <a:t>2</a:t>
            </a:r>
            <a:r>
              <a:rPr lang="zh-CN" altLang="en-US" dirty="0"/>
              <a:t>）较差法：通过测量被测量与标准量的差值，或正比该差值的量，由标准量来确定被测量的数值的方法。</a:t>
            </a:r>
          </a:p>
          <a:p>
            <a:pPr indent="457200">
              <a:lnSpc>
                <a:spcPts val="2000"/>
              </a:lnSpc>
              <a:spcBef>
                <a:spcPts val="600"/>
              </a:spcBef>
              <a:spcAft>
                <a:spcPts val="600"/>
              </a:spcAft>
            </a:pPr>
            <a:r>
              <a:rPr lang="zh-CN" altLang="en-US" dirty="0"/>
              <a:t>特点：准确度取决于标准量，可达较高的测量准确度。</a:t>
            </a:r>
          </a:p>
          <a:p>
            <a:pPr indent="457200">
              <a:lnSpc>
                <a:spcPts val="2000"/>
              </a:lnSpc>
              <a:spcBef>
                <a:spcPts val="600"/>
              </a:spcBef>
              <a:spcAft>
                <a:spcPts val="600"/>
              </a:spcAft>
            </a:pPr>
            <a:r>
              <a:rPr lang="zh-CN" altLang="en-US" dirty="0"/>
              <a:t>（</a:t>
            </a:r>
            <a:r>
              <a:rPr lang="en-US" altLang="zh-CN" dirty="0"/>
              <a:t>3</a:t>
            </a:r>
            <a:r>
              <a:rPr lang="zh-CN" altLang="en-US" dirty="0"/>
              <a:t>）替代法：分别把被测量与标准量接入同一测量仪器，在标准量替代被测量时，调节标准量，使仪器的工作状态在替代前后保持一致，然后根据标准量来确定被测量的数值。</a:t>
            </a:r>
          </a:p>
          <a:p>
            <a:pPr indent="457200">
              <a:lnSpc>
                <a:spcPts val="2000"/>
              </a:lnSpc>
              <a:spcBef>
                <a:spcPts val="600"/>
              </a:spcBef>
              <a:spcAft>
                <a:spcPts val="600"/>
              </a:spcAft>
            </a:pPr>
            <a:r>
              <a:rPr lang="zh-CN" altLang="en-US" dirty="0"/>
              <a:t>特点：测量的准确度取决于替代的标准量和测量仪器的准确度</a:t>
            </a:r>
            <a:r>
              <a:rPr lang="zh-CN" altLang="en-US" dirty="0" smtClean="0"/>
              <a:t>。</a:t>
            </a:r>
            <a:endParaRPr lang="zh-CN" altLang="en-US" dirty="0"/>
          </a:p>
        </p:txBody>
      </p:sp>
    </p:spTree>
    <p:extLst>
      <p:ext uri="{BB962C8B-B14F-4D97-AF65-F5344CB8AC3E}">
        <p14:creationId xmlns:p14="http://schemas.microsoft.com/office/powerpoint/2010/main" val="1816935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 xmlns:a16="http://schemas.microsoft.com/office/drawing/2014/main"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40511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 xmlns:a16="http://schemas.microsoft.com/office/drawing/2014/main" id="{87F54F14-2219-4BC2-83EC-23C8ABD6460E}"/>
              </a:ext>
            </a:extLst>
          </p:cNvPr>
          <p:cNvSpPr txBox="1"/>
          <p:nvPr/>
        </p:nvSpPr>
        <p:spPr>
          <a:xfrm>
            <a:off x="1229986" y="998015"/>
            <a:ext cx="7720012" cy="1000274"/>
          </a:xfrm>
          <a:prstGeom prst="rect">
            <a:avLst/>
          </a:prstGeom>
          <a:noFill/>
        </p:spPr>
        <p:txBody>
          <a:bodyPr wrap="square" rtlCol="0">
            <a:spAutoFit/>
          </a:bodyPr>
          <a:lstStyle/>
          <a:p>
            <a:pPr>
              <a:lnSpc>
                <a:spcPct val="150000"/>
              </a:lnSpc>
              <a:spcAft>
                <a:spcPts val="600"/>
              </a:spcAft>
            </a:pPr>
            <a:r>
              <a:rPr lang="en-US" altLang="zh-CN" dirty="0">
                <a:ea typeface="微软雅黑" pitchFamily="34" charset="-122"/>
              </a:rPr>
              <a:t>1.</a:t>
            </a:r>
            <a:r>
              <a:rPr lang="zh-CN" altLang="zh-CN" dirty="0">
                <a:ea typeface="微软雅黑" pitchFamily="34" charset="-122"/>
              </a:rPr>
              <a:t>了解直流电路的基本知识</a:t>
            </a:r>
          </a:p>
          <a:p>
            <a:pPr>
              <a:lnSpc>
                <a:spcPct val="150000"/>
              </a:lnSpc>
              <a:spcAft>
                <a:spcPts val="600"/>
              </a:spcAft>
            </a:pPr>
            <a:r>
              <a:rPr lang="en-US" altLang="zh-CN" dirty="0">
                <a:ea typeface="微软雅黑" pitchFamily="34" charset="-122"/>
              </a:rPr>
              <a:t>2.</a:t>
            </a:r>
            <a:r>
              <a:rPr lang="zh-CN" altLang="zh-CN" dirty="0">
                <a:ea typeface="微软雅黑" pitchFamily="34" charset="-122"/>
              </a:rPr>
              <a:t>掌握直流电路的应用</a:t>
            </a:r>
          </a:p>
        </p:txBody>
      </p:sp>
      <p:graphicFrame>
        <p:nvGraphicFramePr>
          <p:cNvPr id="14" name="表格 13">
            <a:extLst>
              <a:ext uri="{FF2B5EF4-FFF2-40B4-BE49-F238E27FC236}">
                <a16:creationId xmlns="" xmlns:a16="http://schemas.microsoft.com/office/drawing/2014/main" id="{D47A81D8-0FEE-4650-8128-AB76850B5588}"/>
              </a:ext>
            </a:extLst>
          </p:cNvPr>
          <p:cNvGraphicFramePr>
            <a:graphicFrameLocks noGrp="1"/>
          </p:cNvGraphicFramePr>
          <p:nvPr>
            <p:extLst>
              <p:ext uri="{D42A27DB-BD31-4B8C-83A1-F6EECF244321}">
                <p14:modId xmlns:p14="http://schemas.microsoft.com/office/powerpoint/2010/main" val="3180494155"/>
              </p:ext>
            </p:extLst>
          </p:nvPr>
        </p:nvGraphicFramePr>
        <p:xfrm>
          <a:off x="1229986" y="2387688"/>
          <a:ext cx="9550751" cy="3520679"/>
        </p:xfrm>
        <a:graphic>
          <a:graphicData uri="http://schemas.openxmlformats.org/drawingml/2006/table">
            <a:tbl>
              <a:tblPr firstRow="1" firstCol="1" bandRow="1">
                <a:tableStyleId>{ED083AE6-46FA-4A59-8FB0-9F97EB10719F}</a:tableStyleId>
              </a:tblPr>
              <a:tblGrid>
                <a:gridCol w="999883">
                  <a:extLst>
                    <a:ext uri="{9D8B030D-6E8A-4147-A177-3AD203B41FA5}">
                      <a16:colId xmlns="" xmlns:a16="http://schemas.microsoft.com/office/drawing/2014/main" val="20000"/>
                    </a:ext>
                  </a:extLst>
                </a:gridCol>
                <a:gridCol w="1610537">
                  <a:extLst>
                    <a:ext uri="{9D8B030D-6E8A-4147-A177-3AD203B41FA5}">
                      <a16:colId xmlns="" xmlns:a16="http://schemas.microsoft.com/office/drawing/2014/main" val="20001"/>
                    </a:ext>
                  </a:extLst>
                </a:gridCol>
                <a:gridCol w="3283115">
                  <a:extLst>
                    <a:ext uri="{9D8B030D-6E8A-4147-A177-3AD203B41FA5}">
                      <a16:colId xmlns="" xmlns:a16="http://schemas.microsoft.com/office/drawing/2014/main" val="20002"/>
                    </a:ext>
                  </a:extLst>
                </a:gridCol>
                <a:gridCol w="1219072">
                  <a:extLst>
                    <a:ext uri="{9D8B030D-6E8A-4147-A177-3AD203B41FA5}">
                      <a16:colId xmlns="" xmlns:a16="http://schemas.microsoft.com/office/drawing/2014/main" val="20003"/>
                    </a:ext>
                  </a:extLst>
                </a:gridCol>
                <a:gridCol w="1219072">
                  <a:extLst>
                    <a:ext uri="{9D8B030D-6E8A-4147-A177-3AD203B41FA5}">
                      <a16:colId xmlns="" xmlns:a16="http://schemas.microsoft.com/office/drawing/2014/main" val="20004"/>
                    </a:ext>
                  </a:extLst>
                </a:gridCol>
                <a:gridCol w="1219072">
                  <a:extLst>
                    <a:ext uri="{9D8B030D-6E8A-4147-A177-3AD203B41FA5}">
                      <a16:colId xmlns="" xmlns:a16="http://schemas.microsoft.com/office/drawing/2014/main" val="20005"/>
                    </a:ext>
                  </a:extLst>
                </a:gridCol>
              </a:tblGrid>
              <a:tr h="78731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 xmlns:a16="http://schemas.microsoft.com/office/drawing/2014/main" val="10000"/>
                  </a:ext>
                </a:extLst>
              </a:tr>
              <a:tr h="1140646">
                <a:tc rowSpan="2">
                  <a:txBody>
                    <a:bodyPr/>
                    <a:lstStyle/>
                    <a:p>
                      <a:pPr marL="0" indent="127000" algn="ctr" defTabSz="914400" rtl="0" eaLnBrk="1" latinLnBrk="0" hangingPunct="1">
                        <a:lnSpc>
                          <a:spcPct val="150000"/>
                        </a:lnSpc>
                        <a:spcAft>
                          <a:spcPts val="0"/>
                        </a:spcAft>
                      </a:pP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任务一：直流电路的基本知识。</a:t>
                      </a:r>
                      <a:endPar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6000" algn="l" defTabSz="914400" rtl="0" eaLnBrk="1" latinLnBrk="0" hangingPunct="1">
                        <a:lnSpc>
                          <a:spcPts val="2000"/>
                        </a:lnSpc>
                      </a:pPr>
                      <a:r>
                        <a:rPr 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了解了电工测量的概念、测量方式分类、测量单位制等。</a:t>
                      </a:r>
                    </a:p>
                    <a:p>
                      <a:pPr marL="0" indent="126000" algn="l" defTabSz="914400" rtl="0" eaLnBrk="1" latinLnBrk="0" hangingPunct="1">
                        <a:lnSpc>
                          <a:spcPts val="2000"/>
                        </a:lnSpc>
                      </a:pPr>
                      <a:r>
                        <a:rPr 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掌握了电工测量的过程、按度量器参与过程的方式分类等方法。</a:t>
                      </a: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marL="0" indent="126000" algn="l" defTabSz="914400" rtl="0" eaLnBrk="1" latinLnBrk="0" hangingPunct="1">
                        <a:lnSpc>
                          <a:spcPts val="2000"/>
                        </a:lnSpc>
                      </a:pPr>
                      <a:r>
                        <a:rPr 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通过学习电工测量的概念、测量方式分类、测量单位制等基本知识。</a:t>
                      </a:r>
                    </a:p>
                    <a:p>
                      <a:pPr marL="0" indent="126000" algn="l" defTabSz="914400" rtl="0" eaLnBrk="1" latinLnBrk="0" hangingPunct="1">
                        <a:lnSpc>
                          <a:spcPts val="2000"/>
                        </a:lnSpc>
                      </a:pPr>
                      <a:r>
                        <a:rPr 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完成电工测量的过程、按度量器参与过程的方式分类等方法。</a:t>
                      </a: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 xmlns:a16="http://schemas.microsoft.com/office/drawing/2014/main" val="10002"/>
                  </a:ext>
                </a:extLst>
              </a:tr>
              <a:tr h="571131">
                <a:tc gridSpan="3">
                  <a:txBody>
                    <a:bodyPr/>
                    <a:lstStyle/>
                    <a:p>
                      <a:pPr marL="0" indent="126000" algn="l" defTabSz="914400" rtl="0" eaLnBrk="1" latinLnBrk="0" hangingPunct="1">
                        <a:lnSpc>
                          <a:spcPts val="2000"/>
                        </a:lnSpc>
                        <a:spcAft>
                          <a:spcPts val="0"/>
                        </a:spcAft>
                      </a:pP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合计（满分</a:t>
                      </a:r>
                      <a:r>
                        <a:rPr 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100</a:t>
                      </a:r>
                      <a:r>
                        <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分）</a:t>
                      </a:r>
                      <a:r>
                        <a:rPr 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 </a:t>
                      </a:r>
                      <a:endParaRPr lang="zh-CN" altLang="en-US" sz="12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7974335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 xmlns:a16="http://schemas.microsoft.com/office/drawing/2014/main"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 xmlns:a16="http://schemas.microsoft.com/office/drawing/2014/main"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 xmlns:a16="http://schemas.microsoft.com/office/drawing/2014/main"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 xmlns:a16="http://schemas.microsoft.com/office/drawing/2014/main"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 xmlns:a16="http://schemas.microsoft.com/office/drawing/2014/main"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 xmlns:a16="http://schemas.microsoft.com/office/drawing/2014/main"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 xmlns:a16="http://schemas.microsoft.com/office/drawing/2014/main"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 xmlns:a16="http://schemas.microsoft.com/office/drawing/2014/main"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 xmlns:a16="http://schemas.microsoft.com/office/drawing/2014/main"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 xmlns:a16="http://schemas.microsoft.com/office/drawing/2014/main"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 xmlns:a16="http://schemas.microsoft.com/office/drawing/2014/main"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 xmlns:a16="http://schemas.microsoft.com/office/drawing/2014/main"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 xmlns:a16="http://schemas.microsoft.com/office/drawing/2014/main"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 xmlns:a16="http://schemas.microsoft.com/office/drawing/2014/main"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 xmlns:a16="http://schemas.microsoft.com/office/drawing/2014/main"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 xmlns:a16="http://schemas.microsoft.com/office/drawing/2014/main"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 xmlns:a16="http://schemas.microsoft.com/office/drawing/2014/main"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 xmlns:a16="http://schemas.microsoft.com/office/drawing/2014/main"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 xmlns:a16="http://schemas.microsoft.com/office/drawing/2014/main"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 xmlns:a16="http://schemas.microsoft.com/office/drawing/2014/main"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 xmlns:a16="http://schemas.microsoft.com/office/drawing/2014/main"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 xmlns:a16="http://schemas.microsoft.com/office/drawing/2014/main"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 xmlns:a16="http://schemas.microsoft.com/office/drawing/2014/main"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 xmlns:a16="http://schemas.microsoft.com/office/drawing/2014/main"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 xmlns:a16="http://schemas.microsoft.com/office/drawing/2014/main"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 xmlns:a16="http://schemas.microsoft.com/office/drawing/2014/main"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893840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 xmlns:a16="http://schemas.microsoft.com/office/drawing/2014/main"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 xmlns:a16="http://schemas.microsoft.com/office/drawing/2014/main"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9150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 xmlns:a16="http://schemas.microsoft.com/office/drawing/2014/main" id="{27FAE5CA-01FC-4670-862C-38248DB2406C}"/>
              </a:ext>
            </a:extLst>
          </p:cNvPr>
          <p:cNvSpPr txBox="1"/>
          <p:nvPr/>
        </p:nvSpPr>
        <p:spPr>
          <a:xfrm>
            <a:off x="6463432" y="2251827"/>
            <a:ext cx="5376143" cy="2577116"/>
          </a:xfrm>
          <a:prstGeom prst="rect">
            <a:avLst/>
          </a:prstGeom>
          <a:noFill/>
        </p:spPr>
        <p:txBody>
          <a:bodyPr wrap="square" rtlCol="0">
            <a:spAutoFit/>
          </a:bodyPr>
          <a:lstStyle/>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客户：刚买的房子需要安装家庭用电线路。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电工师傅：您的房子线路安装有什么要求吗？</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客户：正常家庭用电线路即可。</a:t>
            </a:r>
          </a:p>
          <a:p>
            <a:pPr>
              <a:lnSpc>
                <a:spcPct val="150000"/>
              </a:lnSpc>
              <a:spcAft>
                <a:spcPts val="600"/>
              </a:spcAft>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电工师傅：</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请稍等，安装家庭线路除了要用到基本的工具外，还需要掌握测量的基础知识。</a:t>
            </a:r>
            <a:endParaRPr lang="zh-CN"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对角圆角 12">
            <a:extLst>
              <a:ext uri="{FF2B5EF4-FFF2-40B4-BE49-F238E27FC236}">
                <a16:creationId xmlns="" xmlns:a16="http://schemas.microsoft.com/office/drawing/2014/main"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 xmlns:a16="http://schemas.microsoft.com/office/drawing/2014/main"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 xmlns:a16="http://schemas.microsoft.com/office/drawing/2014/main"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 xmlns:a16="http://schemas.microsoft.com/office/drawing/2014/main"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 xmlns:a16="http://schemas.microsoft.com/office/drawing/2014/main"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 xmlns:a16="http://schemas.microsoft.com/office/drawing/2014/main"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4" name="图片 3">
            <a:extLst>
              <a:ext uri="{FF2B5EF4-FFF2-40B4-BE49-F238E27FC236}">
                <a16:creationId xmlns="" xmlns:a16="http://schemas.microsoft.com/office/drawing/2014/main" id="{3F4C6BB1-107C-46C4-ACD8-686FF67EA3AC}"/>
              </a:ext>
            </a:extLst>
          </p:cNvPr>
          <p:cNvPicPr>
            <a:picLocks noChangeAspect="1"/>
          </p:cNvPicPr>
          <p:nvPr/>
        </p:nvPicPr>
        <p:blipFill>
          <a:blip r:embed="rId3"/>
          <a:stretch>
            <a:fillRect/>
          </a:stretch>
        </p:blipFill>
        <p:spPr>
          <a:xfrm>
            <a:off x="1092556" y="1778695"/>
            <a:ext cx="4512470" cy="3468810"/>
          </a:xfrm>
          <a:prstGeom prst="rect">
            <a:avLst/>
          </a:prstGeom>
        </p:spPr>
      </p:pic>
    </p:spTree>
    <p:extLst>
      <p:ext uri="{BB962C8B-B14F-4D97-AF65-F5344CB8AC3E}">
        <p14:creationId xmlns:p14="http://schemas.microsoft.com/office/powerpoint/2010/main" val="946132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 xmlns:a16="http://schemas.microsoft.com/office/drawing/2014/main"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 xmlns:a16="http://schemas.microsoft.com/office/drawing/2014/main"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51069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电工</a:t>
            </a:r>
            <a:r>
              <a:rPr lang="zh-CN" altLang="en-US" sz="1600" b="1" dirty="0">
                <a:solidFill>
                  <a:schemeClr val="bg1"/>
                </a:solidFill>
                <a:latin typeface="微软雅黑" panose="020B0503020204020204" pitchFamily="34" charset="-122"/>
                <a:ea typeface="微软雅黑" panose="020B0503020204020204" pitchFamily="34" charset="-122"/>
              </a:rPr>
              <a:t>测量基础知识</a:t>
            </a:r>
            <a:endParaRPr lang="zh-CN" altLang="zh-CN" sz="1600" b="1" dirty="0">
              <a:solidFill>
                <a:schemeClr val="bg1"/>
              </a:solidFill>
              <a:latin typeface="微软雅黑" panose="020B0503020204020204" pitchFamily="34" charset="-122"/>
              <a:ea typeface="微软雅黑" panose="020B0503020204020204" pitchFamily="34" charset="-122"/>
            </a:endParaRPr>
          </a:p>
        </p:txBody>
      </p:sp>
      <p:grpSp>
        <p:nvGrpSpPr>
          <p:cNvPr id="11" name="组合 1">
            <a:extLst>
              <a:ext uri="{FF2B5EF4-FFF2-40B4-BE49-F238E27FC236}">
                <a16:creationId xmlns="" xmlns:a16="http://schemas.microsoft.com/office/drawing/2014/main" id="{0BFB10AC-7DC4-43FD-81DF-2F18F1F6EBE1}"/>
              </a:ext>
            </a:extLst>
          </p:cNvPr>
          <p:cNvGrpSpPr>
            <a:grpSpLocks/>
          </p:cNvGrpSpPr>
          <p:nvPr/>
        </p:nvGrpSpPr>
        <p:grpSpPr bwMode="auto">
          <a:xfrm>
            <a:off x="1325563" y="1713896"/>
            <a:ext cx="5743575" cy="1277351"/>
            <a:chOff x="859536" y="1549889"/>
            <a:chExt cx="5742745" cy="1276338"/>
          </a:xfrm>
        </p:grpSpPr>
        <p:sp>
          <p:nvSpPr>
            <p:cNvPr id="12" name="Title 1">
              <a:extLst>
                <a:ext uri="{FF2B5EF4-FFF2-40B4-BE49-F238E27FC236}">
                  <a16:creationId xmlns="" xmlns:a16="http://schemas.microsoft.com/office/drawing/2014/main"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 xmlns:a16="http://schemas.microsoft.com/office/drawing/2014/main"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 xmlns:a16="http://schemas.microsoft.com/office/drawing/2014/main"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 xmlns:a16="http://schemas.microsoft.com/office/drawing/2014/main"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 xmlns:a16="http://schemas.microsoft.com/office/drawing/2014/main"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 xmlns:a16="http://schemas.microsoft.com/office/drawing/2014/main"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 xmlns:a16="http://schemas.microsoft.com/office/drawing/2014/main" id="{07554EEA-2A3B-48CC-BFCD-089553AA5C34}"/>
                </a:ext>
              </a:extLst>
            </p:cNvPr>
            <p:cNvSpPr txBox="1">
              <a:spLocks noChangeArrowheads="1"/>
            </p:cNvSpPr>
            <p:nvPr/>
          </p:nvSpPr>
          <p:spPr bwMode="auto">
            <a:xfrm>
              <a:off x="1722447" y="2088149"/>
              <a:ext cx="3321873" cy="73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smtClean="0">
                  <a:solidFill>
                    <a:srgbClr val="000000"/>
                  </a:solidFill>
                  <a:latin typeface="微软雅黑" pitchFamily="34" charset="-122"/>
                  <a:ea typeface="微软雅黑" pitchFamily="34" charset="-122"/>
                </a:rPr>
                <a:t>1.</a:t>
              </a:r>
              <a:r>
                <a:rPr lang="zh-CN" altLang="en-US" sz="1400" dirty="0" smtClean="0">
                  <a:solidFill>
                    <a:srgbClr val="000000"/>
                  </a:solidFill>
                  <a:latin typeface="微软雅黑" pitchFamily="34" charset="-122"/>
                  <a:ea typeface="微软雅黑" pitchFamily="34" charset="-122"/>
                </a:rPr>
                <a:t> 电工</a:t>
              </a:r>
              <a:r>
                <a:rPr lang="zh-CN" altLang="en-US" sz="1400" dirty="0">
                  <a:solidFill>
                    <a:srgbClr val="000000"/>
                  </a:solidFill>
                  <a:latin typeface="微软雅黑" pitchFamily="34" charset="-122"/>
                  <a:ea typeface="微软雅黑" pitchFamily="34" charset="-122"/>
                </a:rPr>
                <a:t>测量的</a:t>
              </a:r>
              <a:r>
                <a:rPr lang="zh-CN" altLang="en-US" sz="1400" dirty="0" smtClean="0">
                  <a:solidFill>
                    <a:srgbClr val="000000"/>
                  </a:solidFill>
                  <a:latin typeface="微软雅黑" pitchFamily="34" charset="-122"/>
                  <a:ea typeface="微软雅黑" pitchFamily="34" charset="-122"/>
                </a:rPr>
                <a:t>概念</a:t>
              </a:r>
              <a:endParaRPr lang="en-US" altLang="zh-CN" sz="1400" dirty="0" smtClean="0">
                <a:solidFill>
                  <a:srgbClr val="000000"/>
                </a:solidFill>
                <a:latin typeface="微软雅黑" pitchFamily="34" charset="-122"/>
                <a:ea typeface="微软雅黑" pitchFamily="34" charset="-122"/>
              </a:endParaRPr>
            </a:p>
            <a:p>
              <a:r>
                <a:rPr lang="en-US" altLang="zh-CN" sz="1400" dirty="0" smtClean="0">
                  <a:solidFill>
                    <a:srgbClr val="000000"/>
                  </a:solidFill>
                  <a:latin typeface="微软雅黑" pitchFamily="34" charset="-122"/>
                  <a:ea typeface="微软雅黑" pitchFamily="34" charset="-122"/>
                </a:rPr>
                <a:t>2.</a:t>
              </a:r>
              <a:r>
                <a:rPr lang="zh-CN" altLang="en-US" sz="1400" dirty="0" smtClean="0">
                  <a:solidFill>
                    <a:srgbClr val="000000"/>
                  </a:solidFill>
                  <a:latin typeface="微软雅黑" pitchFamily="34" charset="-122"/>
                  <a:ea typeface="微软雅黑" pitchFamily="34" charset="-122"/>
                </a:rPr>
                <a:t>测量</a:t>
              </a:r>
              <a:r>
                <a:rPr lang="zh-CN" altLang="en-US" sz="1400" dirty="0">
                  <a:solidFill>
                    <a:srgbClr val="000000"/>
                  </a:solidFill>
                  <a:latin typeface="微软雅黑" pitchFamily="34" charset="-122"/>
                  <a:ea typeface="微软雅黑" pitchFamily="34" charset="-122"/>
                </a:rPr>
                <a:t>方式</a:t>
              </a:r>
              <a:r>
                <a:rPr lang="zh-CN" altLang="en-US" sz="1400" dirty="0" smtClean="0">
                  <a:solidFill>
                    <a:srgbClr val="000000"/>
                  </a:solidFill>
                  <a:latin typeface="微软雅黑" pitchFamily="34" charset="-122"/>
                  <a:ea typeface="微软雅黑" pitchFamily="34" charset="-122"/>
                </a:rPr>
                <a:t>分类</a:t>
              </a:r>
              <a:endParaRPr lang="en-US" altLang="zh-CN" sz="1400" dirty="0" smtClean="0">
                <a:solidFill>
                  <a:srgbClr val="000000"/>
                </a:solidFill>
                <a:latin typeface="微软雅黑" pitchFamily="34" charset="-122"/>
                <a:ea typeface="微软雅黑" pitchFamily="34" charset="-122"/>
              </a:endParaRPr>
            </a:p>
            <a:p>
              <a:r>
                <a:rPr lang="en-US" altLang="zh-CN" sz="1400" dirty="0" smtClean="0">
                  <a:solidFill>
                    <a:srgbClr val="000000"/>
                  </a:solidFill>
                  <a:latin typeface="微软雅黑" pitchFamily="34" charset="-122"/>
                  <a:ea typeface="微软雅黑" pitchFamily="34" charset="-122"/>
                </a:rPr>
                <a:t>3.</a:t>
              </a:r>
              <a:r>
                <a:rPr lang="zh-CN" altLang="en-US" sz="1400" dirty="0" smtClean="0">
                  <a:solidFill>
                    <a:srgbClr val="000000"/>
                  </a:solidFill>
                  <a:latin typeface="微软雅黑" pitchFamily="34" charset="-122"/>
                  <a:ea typeface="微软雅黑" pitchFamily="34" charset="-122"/>
                </a:rPr>
                <a:t>测量单位</a:t>
              </a:r>
              <a:r>
                <a:rPr lang="zh-CN" altLang="en-US" sz="1400" dirty="0">
                  <a:solidFill>
                    <a:srgbClr val="000000"/>
                  </a:solidFill>
                  <a:latin typeface="微软雅黑" pitchFamily="34" charset="-122"/>
                  <a:ea typeface="微软雅黑" pitchFamily="34" charset="-122"/>
                </a:rPr>
                <a:t>制</a:t>
              </a:r>
              <a:r>
                <a:rPr lang="zh-CN" altLang="en-US" sz="1400" dirty="0" smtClean="0">
                  <a:solidFill>
                    <a:srgbClr val="000000"/>
                  </a:solidFill>
                  <a:latin typeface="微软雅黑" pitchFamily="34" charset="-122"/>
                  <a:ea typeface="微软雅黑" pitchFamily="34" charset="-122"/>
                </a:rPr>
                <a:t>等</a:t>
              </a:r>
              <a:endParaRPr lang="zh-CN" altLang="en-US" sz="1400" dirty="0">
                <a:solidFill>
                  <a:srgbClr val="000000"/>
                </a:solidFill>
                <a:latin typeface="微软雅黑" pitchFamily="34" charset="-122"/>
                <a:ea typeface="微软雅黑" pitchFamily="34" charset="-122"/>
              </a:endParaRPr>
            </a:p>
          </p:txBody>
        </p:sp>
      </p:grpSp>
      <p:grpSp>
        <p:nvGrpSpPr>
          <p:cNvPr id="19" name="组合 9">
            <a:extLst>
              <a:ext uri="{FF2B5EF4-FFF2-40B4-BE49-F238E27FC236}">
                <a16:creationId xmlns="" xmlns:a16="http://schemas.microsoft.com/office/drawing/2014/main" id="{7F20DD38-1105-4A84-B50C-1E208CAE6B2A}"/>
              </a:ext>
            </a:extLst>
          </p:cNvPr>
          <p:cNvGrpSpPr>
            <a:grpSpLocks/>
          </p:cNvGrpSpPr>
          <p:nvPr/>
        </p:nvGrpSpPr>
        <p:grpSpPr bwMode="auto">
          <a:xfrm>
            <a:off x="1325563" y="3696836"/>
            <a:ext cx="5743575" cy="1061907"/>
            <a:chOff x="859536" y="1549889"/>
            <a:chExt cx="5742745" cy="1061065"/>
          </a:xfrm>
        </p:grpSpPr>
        <p:sp>
          <p:nvSpPr>
            <p:cNvPr id="20" name="Title 1">
              <a:extLst>
                <a:ext uri="{FF2B5EF4-FFF2-40B4-BE49-F238E27FC236}">
                  <a16:creationId xmlns="" xmlns:a16="http://schemas.microsoft.com/office/drawing/2014/main"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 xmlns:a16="http://schemas.microsoft.com/office/drawing/2014/main"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 xmlns:a16="http://schemas.microsoft.com/office/drawing/2014/main"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 xmlns:a16="http://schemas.microsoft.com/office/drawing/2014/main"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 xmlns:a16="http://schemas.microsoft.com/office/drawing/2014/main"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 xmlns:a16="http://schemas.microsoft.com/office/drawing/2014/main"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 xmlns:a16="http://schemas.microsoft.com/office/drawing/2014/main" id="{4D7B38B1-6CDB-4E12-B999-5F3144B4F336}"/>
                </a:ext>
              </a:extLst>
            </p:cNvPr>
            <p:cNvSpPr txBox="1">
              <a:spLocks noChangeArrowheads="1"/>
            </p:cNvSpPr>
            <p:nvPr/>
          </p:nvSpPr>
          <p:spPr bwMode="auto">
            <a:xfrm>
              <a:off x="1722447" y="2088149"/>
              <a:ext cx="3328222"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smtClean="0">
                  <a:solidFill>
                    <a:srgbClr val="000000"/>
                  </a:solidFill>
                  <a:latin typeface="微软雅黑" pitchFamily="34" charset="-122"/>
                  <a:ea typeface="微软雅黑" pitchFamily="34" charset="-122"/>
                </a:rPr>
                <a:t>1.</a:t>
              </a:r>
              <a:r>
                <a:rPr lang="zh-CN" altLang="en-US" sz="1400" dirty="0" smtClean="0">
                  <a:solidFill>
                    <a:srgbClr val="000000"/>
                  </a:solidFill>
                  <a:latin typeface="微软雅黑" pitchFamily="34" charset="-122"/>
                  <a:ea typeface="微软雅黑" pitchFamily="34" charset="-122"/>
                </a:rPr>
                <a:t>懂得电工</a:t>
              </a:r>
              <a:r>
                <a:rPr lang="zh-CN" altLang="en-US" sz="1400" dirty="0">
                  <a:solidFill>
                    <a:srgbClr val="000000"/>
                  </a:solidFill>
                  <a:latin typeface="微软雅黑" pitchFamily="34" charset="-122"/>
                  <a:ea typeface="微软雅黑" pitchFamily="34" charset="-122"/>
                </a:rPr>
                <a:t>测量的</a:t>
              </a:r>
              <a:r>
                <a:rPr lang="zh-CN" altLang="en-US" sz="1400" dirty="0" smtClean="0">
                  <a:solidFill>
                    <a:srgbClr val="000000"/>
                  </a:solidFill>
                  <a:latin typeface="微软雅黑" pitchFamily="34" charset="-122"/>
                  <a:ea typeface="微软雅黑" pitchFamily="34" charset="-122"/>
                </a:rPr>
                <a:t>过程</a:t>
              </a:r>
              <a:endParaRPr lang="en-US" altLang="zh-CN" sz="1400" dirty="0" smtClean="0">
                <a:solidFill>
                  <a:srgbClr val="000000"/>
                </a:solidFill>
                <a:latin typeface="微软雅黑" pitchFamily="34" charset="-122"/>
                <a:ea typeface="微软雅黑" pitchFamily="34" charset="-122"/>
              </a:endParaRPr>
            </a:p>
            <a:p>
              <a:r>
                <a:rPr lang="en-US" altLang="zh-CN" sz="1400" dirty="0" smtClean="0">
                  <a:solidFill>
                    <a:srgbClr val="000000"/>
                  </a:solidFill>
                  <a:latin typeface="微软雅黑" pitchFamily="34" charset="-122"/>
                  <a:ea typeface="微软雅黑" pitchFamily="34" charset="-122"/>
                </a:rPr>
                <a:t>2.</a:t>
              </a:r>
              <a:r>
                <a:rPr lang="zh-CN" altLang="en-US" sz="1400" dirty="0" smtClean="0">
                  <a:solidFill>
                    <a:srgbClr val="000000"/>
                  </a:solidFill>
                  <a:latin typeface="微软雅黑" pitchFamily="34" charset="-122"/>
                  <a:ea typeface="微软雅黑" pitchFamily="34" charset="-122"/>
                </a:rPr>
                <a:t>按</a:t>
              </a:r>
              <a:r>
                <a:rPr lang="zh-CN" altLang="en-US" sz="1400" dirty="0">
                  <a:solidFill>
                    <a:srgbClr val="000000"/>
                  </a:solidFill>
                  <a:latin typeface="微软雅黑" pitchFamily="34" charset="-122"/>
                  <a:ea typeface="微软雅黑" pitchFamily="34" charset="-122"/>
                </a:rPr>
                <a:t>度量器参与过程的</a:t>
              </a:r>
              <a:r>
                <a:rPr lang="zh-CN" altLang="en-US" sz="1400" dirty="0" smtClean="0">
                  <a:solidFill>
                    <a:srgbClr val="000000"/>
                  </a:solidFill>
                  <a:latin typeface="微软雅黑" pitchFamily="34" charset="-122"/>
                  <a:ea typeface="微软雅黑" pitchFamily="34" charset="-122"/>
                </a:rPr>
                <a:t>方式</a:t>
              </a:r>
              <a:endParaRPr lang="zh-CN" altLang="en-US" sz="1400" dirty="0">
                <a:solidFill>
                  <a:srgbClr val="000000"/>
                </a:solidFill>
                <a:latin typeface="微软雅黑" pitchFamily="34" charset="-122"/>
                <a:ea typeface="微软雅黑" pitchFamily="34" charset="-122"/>
              </a:endParaRPr>
            </a:p>
          </p:txBody>
        </p:sp>
      </p:grpSp>
      <p:pic>
        <p:nvPicPr>
          <p:cNvPr id="28" name="图片 27">
            <a:extLst>
              <a:ext uri="{FF2B5EF4-FFF2-40B4-BE49-F238E27FC236}">
                <a16:creationId xmlns="" xmlns:a16="http://schemas.microsoft.com/office/drawing/2014/main" id="{1D02460E-8962-4154-9F0D-09C474AC153E}"/>
              </a:ext>
            </a:extLst>
          </p:cNvPr>
          <p:cNvPicPr>
            <a:picLocks noChangeAspect="1"/>
          </p:cNvPicPr>
          <p:nvPr/>
        </p:nvPicPr>
        <p:blipFill>
          <a:blip r:embed="rId3"/>
          <a:stretch>
            <a:fillRect/>
          </a:stretch>
        </p:blipFill>
        <p:spPr>
          <a:xfrm>
            <a:off x="5517302" y="1410704"/>
            <a:ext cx="5586201" cy="3828744"/>
          </a:xfrm>
          <a:prstGeom prst="rect">
            <a:avLst/>
          </a:prstGeom>
        </p:spPr>
      </p:pic>
    </p:spTree>
    <p:extLst>
      <p:ext uri="{BB962C8B-B14F-4D97-AF65-F5344CB8AC3E}">
        <p14:creationId xmlns:p14="http://schemas.microsoft.com/office/powerpoint/2010/main" val="4204723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 xmlns:a16="http://schemas.microsoft.com/office/drawing/2014/main"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 xmlns:a16="http://schemas.microsoft.com/office/drawing/2014/main"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 xmlns:a16="http://schemas.microsoft.com/office/drawing/2014/main"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 xmlns:a16="http://schemas.microsoft.com/office/drawing/2014/main"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4" name="矩形 3"/>
          <p:cNvSpPr/>
          <p:nvPr/>
        </p:nvSpPr>
        <p:spPr>
          <a:xfrm>
            <a:off x="4805404" y="4273110"/>
            <a:ext cx="1800493" cy="1597681"/>
          </a:xfrm>
          <a:prstGeom prst="rect">
            <a:avLst/>
          </a:prstGeom>
        </p:spPr>
        <p:txBody>
          <a:bodyPr wrap="none">
            <a:spAutoFit/>
          </a:bodyPr>
          <a:lstStyle/>
          <a:p>
            <a:pPr>
              <a:lnSpc>
                <a:spcPct val="150000"/>
              </a:lnSpc>
              <a:spcBef>
                <a:spcPts val="600"/>
              </a:spcBef>
              <a:spcAft>
                <a:spcPts val="600"/>
              </a:spcAft>
            </a:pPr>
            <a:r>
              <a:rPr lang="zh-CN" altLang="en-US" b="1" dirty="0" smtClean="0">
                <a:solidFill>
                  <a:schemeClr val="bg1"/>
                </a:solidFill>
                <a:latin typeface="微软雅黑" pitchFamily="34" charset="-122"/>
                <a:ea typeface="微软雅黑" pitchFamily="34" charset="-122"/>
              </a:rPr>
              <a:t>电工</a:t>
            </a:r>
            <a:r>
              <a:rPr lang="zh-CN" altLang="en-US" b="1" dirty="0">
                <a:solidFill>
                  <a:schemeClr val="bg1"/>
                </a:solidFill>
                <a:latin typeface="微软雅黑" pitchFamily="34" charset="-122"/>
                <a:ea typeface="微软雅黑" pitchFamily="34" charset="-122"/>
              </a:rPr>
              <a:t>测量的概念</a:t>
            </a:r>
            <a:endParaRPr lang="en-US" altLang="zh-CN" b="1" dirty="0">
              <a:solidFill>
                <a:schemeClr val="bg1"/>
              </a:solidFill>
              <a:latin typeface="微软雅黑" pitchFamily="34" charset="-122"/>
              <a:ea typeface="微软雅黑" pitchFamily="34" charset="-122"/>
            </a:endParaRPr>
          </a:p>
          <a:p>
            <a:pPr>
              <a:lnSpc>
                <a:spcPct val="150000"/>
              </a:lnSpc>
              <a:spcBef>
                <a:spcPts val="600"/>
              </a:spcBef>
              <a:spcAft>
                <a:spcPts val="600"/>
              </a:spcAft>
            </a:pPr>
            <a:r>
              <a:rPr lang="zh-CN" altLang="en-US" b="1" dirty="0" smtClean="0">
                <a:solidFill>
                  <a:schemeClr val="bg1"/>
                </a:solidFill>
                <a:latin typeface="微软雅黑" pitchFamily="34" charset="-122"/>
                <a:ea typeface="微软雅黑" pitchFamily="34" charset="-122"/>
              </a:rPr>
              <a:t>测量方式分类</a:t>
            </a:r>
            <a:endParaRPr lang="en-US" altLang="zh-CN" b="1" dirty="0" smtClean="0">
              <a:solidFill>
                <a:schemeClr val="bg1"/>
              </a:solidFill>
              <a:latin typeface="微软雅黑" pitchFamily="34" charset="-122"/>
              <a:ea typeface="微软雅黑" pitchFamily="34" charset="-122"/>
            </a:endParaRPr>
          </a:p>
          <a:p>
            <a:pPr>
              <a:lnSpc>
                <a:spcPct val="150000"/>
              </a:lnSpc>
              <a:spcBef>
                <a:spcPts val="600"/>
              </a:spcBef>
              <a:spcAft>
                <a:spcPts val="600"/>
              </a:spcAft>
            </a:pPr>
            <a:r>
              <a:rPr lang="zh-CN" altLang="en-US" b="1" dirty="0" smtClean="0">
                <a:solidFill>
                  <a:schemeClr val="bg1"/>
                </a:solidFill>
                <a:latin typeface="微软雅黑" pitchFamily="34" charset="-122"/>
                <a:ea typeface="微软雅黑" pitchFamily="34" charset="-122"/>
              </a:rPr>
              <a:t>测量单位制等</a:t>
            </a:r>
            <a:endParaRPr lang="zh-CN" altLang="en-US"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smtClean="0">
                <a:solidFill>
                  <a:schemeClr val="bg1"/>
                </a:solidFill>
                <a:latin typeface="微软雅黑" panose="020B0503020204020204" pitchFamily="34" charset="-122"/>
                <a:ea typeface="微软雅黑" panose="020B0503020204020204" pitchFamily="34" charset="-122"/>
              </a:rPr>
              <a:t>电工</a:t>
            </a:r>
            <a:r>
              <a:rPr lang="zh-CN" altLang="en-US" sz="1600" b="1" dirty="0">
                <a:solidFill>
                  <a:schemeClr val="bg1"/>
                </a:solidFill>
                <a:latin typeface="微软雅黑" panose="020B0503020204020204" pitchFamily="34" charset="-122"/>
                <a:ea typeface="微软雅黑" panose="020B0503020204020204" pitchFamily="34" charset="-122"/>
              </a:rPr>
              <a:t>测量概念</a:t>
            </a:r>
          </a:p>
        </p:txBody>
      </p:sp>
      <p:sp>
        <p:nvSpPr>
          <p:cNvPr id="25" name="矩形: 圆角 40">
            <a:extLst>
              <a:ext uri="{FF2B5EF4-FFF2-40B4-BE49-F238E27FC236}">
                <a16:creationId xmlns="" xmlns:a16="http://schemas.microsoft.com/office/drawing/2014/main" id="{8883F737-B92E-4DB7-AF7C-D7CBE5AB8850}"/>
              </a:ext>
            </a:extLst>
          </p:cNvPr>
          <p:cNvSpPr/>
          <p:nvPr/>
        </p:nvSpPr>
        <p:spPr>
          <a:xfrm>
            <a:off x="1154372" y="1919996"/>
            <a:ext cx="4179627" cy="3842175"/>
          </a:xfrm>
          <a:prstGeom prst="roundRect">
            <a:avLst>
              <a:gd name="adj" fmla="val 8712"/>
            </a:avLst>
          </a:prstGeom>
          <a:solidFill>
            <a:schemeClr val="accent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81981" y="2640754"/>
            <a:ext cx="3324408" cy="2400657"/>
          </a:xfrm>
          <a:prstGeom prst="rect">
            <a:avLst/>
          </a:prstGeom>
          <a:noFill/>
        </p:spPr>
        <p:txBody>
          <a:bodyPr wrap="square" rtlCol="0">
            <a:spAutoFit/>
          </a:bodyPr>
          <a:lstStyle/>
          <a:p>
            <a:pPr indent="532800" algn="just">
              <a:lnSpc>
                <a:spcPts val="3000"/>
              </a:lnSpc>
            </a:pPr>
            <a:r>
              <a:rPr lang="zh-CN" altLang="en-US" dirty="0">
                <a:solidFill>
                  <a:schemeClr val="bg1"/>
                </a:solidFill>
                <a:latin typeface="微软雅黑" pitchFamily="34" charset="-122"/>
                <a:ea typeface="微软雅黑" pitchFamily="34" charset="-122"/>
              </a:rPr>
              <a:t>电工测量就是借助于测量设备，把未知的电量或磁量与作为测量单位的同类标准电量或标准磁量进行比较，从而确定这个未知电量或磁量（包括数值和单位）的过程。</a:t>
            </a:r>
          </a:p>
        </p:txBody>
      </p:sp>
      <p:pic>
        <p:nvPicPr>
          <p:cNvPr id="18" name="图片 17">
            <a:extLst>
              <a:ext uri="{FF2B5EF4-FFF2-40B4-BE49-F238E27FC236}">
                <a16:creationId xmlns="" xmlns:a16="http://schemas.microsoft.com/office/drawing/2014/main" id="{5FAB9972-6BB3-4FFF-94CB-3900D725965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103621" y="1483541"/>
            <a:ext cx="4812030" cy="4278630"/>
          </a:xfrm>
          <a:prstGeom prst="rect">
            <a:avLst/>
          </a:prstGeom>
          <a:noFill/>
          <a:ln>
            <a:noFill/>
          </a:ln>
        </p:spPr>
      </p:pic>
    </p:spTree>
    <p:extLst>
      <p:ext uri="{BB962C8B-B14F-4D97-AF65-F5344CB8AC3E}">
        <p14:creationId xmlns:p14="http://schemas.microsoft.com/office/powerpoint/2010/main" val="15343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 xmlns:a16="http://schemas.microsoft.com/office/drawing/2014/main"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 xmlns:a16="http://schemas.microsoft.com/office/drawing/2014/main"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 xmlns:a16="http://schemas.microsoft.com/office/drawing/2014/main" id="{6B099B05-5055-4F98-BFCC-EED86C641E3C}"/>
              </a:ext>
            </a:extLst>
          </p:cNvPr>
          <p:cNvSpPr txBox="1"/>
          <p:nvPr/>
        </p:nvSpPr>
        <p:spPr>
          <a:xfrm>
            <a:off x="947759" y="221139"/>
            <a:ext cx="4386241" cy="338554"/>
          </a:xfrm>
          <a:prstGeom prst="rect">
            <a:avLst/>
          </a:prstGeom>
          <a:noFill/>
        </p:spPr>
        <p:txBody>
          <a:bodyPr wrap="squar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2.</a:t>
            </a:r>
            <a:r>
              <a:rPr lang="zh-CN" altLang="en-US" sz="1600" b="1" dirty="0" smtClean="0">
                <a:solidFill>
                  <a:schemeClr val="bg1"/>
                </a:solidFill>
                <a:latin typeface="微软雅黑" panose="020B0503020204020204" pitchFamily="34" charset="-122"/>
                <a:ea typeface="微软雅黑" panose="020B0503020204020204" pitchFamily="34" charset="-122"/>
              </a:rPr>
              <a:t>按</a:t>
            </a:r>
            <a:r>
              <a:rPr lang="zh-CN" altLang="en-US" sz="1600" b="1" dirty="0">
                <a:solidFill>
                  <a:schemeClr val="bg1"/>
                </a:solidFill>
                <a:latin typeface="微软雅黑" panose="020B0503020204020204" pitchFamily="34" charset="-122"/>
                <a:ea typeface="微软雅黑" panose="020B0503020204020204" pitchFamily="34" charset="-122"/>
              </a:rPr>
              <a:t>被测量的测量方式分类</a:t>
            </a:r>
          </a:p>
        </p:txBody>
      </p:sp>
      <p:sp>
        <p:nvSpPr>
          <p:cNvPr id="14" name="文本框 13">
            <a:extLst>
              <a:ext uri="{FF2B5EF4-FFF2-40B4-BE49-F238E27FC236}">
                <a16:creationId xmlns="" xmlns:a16="http://schemas.microsoft.com/office/drawing/2014/main" id="{7DE55ACD-F5D4-4F86-9F69-B3F5FDFC5151}"/>
              </a:ext>
            </a:extLst>
          </p:cNvPr>
          <p:cNvSpPr txBox="1"/>
          <p:nvPr/>
        </p:nvSpPr>
        <p:spPr>
          <a:xfrm>
            <a:off x="490494" y="652474"/>
            <a:ext cx="11132301" cy="5798510"/>
          </a:xfrm>
          <a:prstGeom prst="rect">
            <a:avLst/>
          </a:prstGeom>
          <a:noFill/>
        </p:spPr>
        <p:txBody>
          <a:bodyPr wrap="square" rtlCol="0">
            <a:spAutoFit/>
          </a:bodyPr>
          <a:lstStyle/>
          <a:p>
            <a:pPr indent="457200">
              <a:lnSpc>
                <a:spcPct val="130000"/>
              </a:lnSpc>
              <a:spcBef>
                <a:spcPts val="600"/>
              </a:spcBef>
              <a:spcAft>
                <a:spcPts val="600"/>
              </a:spcAft>
            </a:pPr>
            <a:r>
              <a:rPr lang="en-US" altLang="zh-CN" b="1" dirty="0">
                <a:solidFill>
                  <a:schemeClr val="accent2">
                    <a:lumMod val="50000"/>
                  </a:schemeClr>
                </a:solidFill>
                <a:latin typeface="微软雅黑" pitchFamily="34" charset="-122"/>
                <a:ea typeface="微软雅黑" pitchFamily="34" charset="-122"/>
              </a:rPr>
              <a:t>2.1 </a:t>
            </a:r>
            <a:r>
              <a:rPr lang="zh-CN" altLang="zh-CN" b="1" dirty="0" smtClean="0">
                <a:solidFill>
                  <a:schemeClr val="accent2">
                    <a:lumMod val="50000"/>
                  </a:schemeClr>
                </a:solidFill>
                <a:latin typeface="微软雅黑" pitchFamily="34" charset="-122"/>
                <a:ea typeface="微软雅黑" pitchFamily="34" charset="-122"/>
              </a:rPr>
              <a:t>直接测量</a:t>
            </a:r>
            <a:endParaRPr lang="en-US" altLang="zh-CN" dirty="0" smtClean="0"/>
          </a:p>
          <a:p>
            <a:pPr indent="457200">
              <a:lnSpc>
                <a:spcPct val="130000"/>
              </a:lnSpc>
              <a:spcBef>
                <a:spcPts val="600"/>
              </a:spcBef>
              <a:spcAft>
                <a:spcPts val="600"/>
              </a:spcAft>
            </a:pPr>
            <a:r>
              <a:rPr lang="zh-CN" altLang="en-US" dirty="0" smtClean="0"/>
              <a:t>在</a:t>
            </a:r>
            <a:r>
              <a:rPr lang="zh-CN" altLang="en-US" dirty="0"/>
              <a:t>测量过程中，能够直接将被测量与同类标准量进行比较，或能够直接用事先刻度好的测量仪器对被测量进行测量，从而直接获得被测量数值的测量方式。</a:t>
            </a:r>
          </a:p>
          <a:p>
            <a:pPr indent="457200">
              <a:lnSpc>
                <a:spcPct val="130000"/>
              </a:lnSpc>
              <a:spcBef>
                <a:spcPts val="600"/>
              </a:spcBef>
              <a:spcAft>
                <a:spcPts val="600"/>
              </a:spcAft>
            </a:pPr>
            <a:r>
              <a:rPr lang="zh-CN" altLang="en-US" dirty="0"/>
              <a:t>      例：电压表测量电压、电能表测量电能、直流电桥测量电阻等</a:t>
            </a:r>
          </a:p>
          <a:p>
            <a:pPr indent="457200">
              <a:lnSpc>
                <a:spcPct val="130000"/>
              </a:lnSpc>
              <a:spcBef>
                <a:spcPts val="600"/>
              </a:spcBef>
              <a:spcAft>
                <a:spcPts val="600"/>
              </a:spcAft>
            </a:pPr>
            <a:r>
              <a:rPr lang="zh-CN" altLang="en-US" dirty="0"/>
              <a:t>      特点：测量对象就是被测量。</a:t>
            </a:r>
          </a:p>
          <a:p>
            <a:pPr indent="457200">
              <a:lnSpc>
                <a:spcPct val="130000"/>
              </a:lnSpc>
              <a:spcBef>
                <a:spcPts val="600"/>
              </a:spcBef>
              <a:spcAft>
                <a:spcPts val="600"/>
              </a:spcAft>
            </a:pPr>
            <a:r>
              <a:rPr lang="zh-CN" altLang="en-US" dirty="0"/>
              <a:t>      优点：直接测量出被测量、速度快，广泛应用于工程测量中。</a:t>
            </a:r>
          </a:p>
          <a:p>
            <a:pPr indent="457200">
              <a:lnSpc>
                <a:spcPct val="130000"/>
              </a:lnSpc>
              <a:spcBef>
                <a:spcPts val="600"/>
              </a:spcBef>
              <a:spcAft>
                <a:spcPts val="600"/>
              </a:spcAft>
            </a:pPr>
            <a:r>
              <a:rPr lang="en-US" altLang="zh-CN" b="1" dirty="0">
                <a:solidFill>
                  <a:schemeClr val="accent2">
                    <a:lumMod val="50000"/>
                  </a:schemeClr>
                </a:solidFill>
                <a:latin typeface="微软雅黑" pitchFamily="34" charset="-122"/>
                <a:ea typeface="微软雅黑" pitchFamily="34" charset="-122"/>
              </a:rPr>
              <a:t>2.2 </a:t>
            </a:r>
            <a:r>
              <a:rPr lang="zh-CN" altLang="en-US" b="1" dirty="0" smtClean="0">
                <a:solidFill>
                  <a:schemeClr val="accent2">
                    <a:lumMod val="50000"/>
                  </a:schemeClr>
                </a:solidFill>
                <a:latin typeface="微软雅黑" pitchFamily="34" charset="-122"/>
                <a:ea typeface="微软雅黑" pitchFamily="34" charset="-122"/>
              </a:rPr>
              <a:t>间接</a:t>
            </a:r>
            <a:r>
              <a:rPr lang="zh-CN" altLang="zh-CN" b="1" dirty="0" smtClean="0">
                <a:solidFill>
                  <a:schemeClr val="accent2">
                    <a:lumMod val="50000"/>
                  </a:schemeClr>
                </a:solidFill>
                <a:latin typeface="微软雅黑" pitchFamily="34" charset="-122"/>
                <a:ea typeface="微软雅黑" pitchFamily="34" charset="-122"/>
              </a:rPr>
              <a:t>测量</a:t>
            </a:r>
            <a:endParaRPr lang="en-US" altLang="zh-CN" dirty="0" smtClean="0"/>
          </a:p>
          <a:p>
            <a:pPr indent="457200">
              <a:lnSpc>
                <a:spcPct val="130000"/>
              </a:lnSpc>
              <a:spcBef>
                <a:spcPts val="600"/>
              </a:spcBef>
              <a:spcAft>
                <a:spcPts val="600"/>
              </a:spcAft>
            </a:pPr>
            <a:r>
              <a:rPr lang="zh-CN" altLang="en-US" dirty="0" smtClean="0"/>
              <a:t>       </a:t>
            </a:r>
            <a:r>
              <a:rPr lang="zh-CN" altLang="en-US" dirty="0"/>
              <a:t>当被测量由于某种原因不能直接测量时，可以通过直接测量与被测量有一定函数关系的物理量，然后按函数关系计算出被测量的数值的方式。</a:t>
            </a:r>
          </a:p>
          <a:p>
            <a:pPr indent="457200">
              <a:lnSpc>
                <a:spcPct val="130000"/>
              </a:lnSpc>
              <a:spcBef>
                <a:spcPts val="600"/>
              </a:spcBef>
              <a:spcAft>
                <a:spcPts val="600"/>
              </a:spcAft>
            </a:pPr>
            <a:r>
              <a:rPr lang="zh-CN" altLang="en-US" dirty="0"/>
              <a:t>       例：伏安法测电阻等。</a:t>
            </a:r>
          </a:p>
          <a:p>
            <a:pPr indent="457200">
              <a:lnSpc>
                <a:spcPct val="130000"/>
              </a:lnSpc>
              <a:spcBef>
                <a:spcPts val="600"/>
              </a:spcBef>
              <a:spcAft>
                <a:spcPts val="600"/>
              </a:spcAft>
            </a:pPr>
            <a:r>
              <a:rPr lang="zh-CN" altLang="en-US" dirty="0"/>
              <a:t>       特点：测量对象不是被测量，被测量不能直接测量，间接测量过程中包含直接测量。</a:t>
            </a:r>
          </a:p>
          <a:p>
            <a:pPr indent="457200">
              <a:lnSpc>
                <a:spcPct val="130000"/>
              </a:lnSpc>
              <a:spcBef>
                <a:spcPts val="600"/>
              </a:spcBef>
              <a:spcAft>
                <a:spcPts val="600"/>
              </a:spcAft>
            </a:pPr>
            <a:r>
              <a:rPr lang="zh-CN" altLang="en-US" dirty="0"/>
              <a:t>       优点：解决被测量不能测量问题</a:t>
            </a:r>
            <a:r>
              <a:rPr lang="zh-CN" altLang="en-US" dirty="0" smtClean="0"/>
              <a:t>。</a:t>
            </a:r>
            <a:endParaRPr lang="zh-CN" altLang="en-US" dirty="0"/>
          </a:p>
        </p:txBody>
      </p:sp>
    </p:spTree>
    <p:extLst>
      <p:ext uri="{BB962C8B-B14F-4D97-AF65-F5344CB8AC3E}">
        <p14:creationId xmlns:p14="http://schemas.microsoft.com/office/powerpoint/2010/main" val="18118810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1006</TotalTime>
  <Words>1340</Words>
  <Application>Microsoft Office PowerPoint</Application>
  <PresentationFormat>自定义</PresentationFormat>
  <Paragraphs>192</Paragraphs>
  <Slides>17</Slides>
  <Notes>17</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jiy</cp:lastModifiedBy>
  <cp:revision>51</cp:revision>
  <dcterms:created xsi:type="dcterms:W3CDTF">2020-10-28T01:48:22Z</dcterms:created>
  <dcterms:modified xsi:type="dcterms:W3CDTF">2018-11-17T10:36:47Z</dcterms:modified>
</cp:coreProperties>
</file>