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7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8.xml" ContentType="application/vnd.openxmlformats-officedocument.presentationml.tags+xml"/>
  <Override PartName="/ppt/notesSlides/notesSlide28.xml" ContentType="application/vnd.openxmlformats-officedocument.presentationml.notesSlide+xml"/>
  <Override PartName="/ppt/tags/tag9.xml" ContentType="application/vnd.openxmlformats-officedocument.presentationml.tags+xml"/>
  <Override PartName="/ppt/notesSlides/notesSlide29.xml" ContentType="application/vnd.openxmlformats-officedocument.presentationml.notesSlide+xml"/>
  <Override PartName="/ppt/tags/tag10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tags/tag11.xml" ContentType="application/vnd.openxmlformats-officedocument.presentationml.tags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</p:sldMasterIdLst>
  <p:notesMasterIdLst>
    <p:notesMasterId r:id="rId38"/>
  </p:notesMasterIdLst>
  <p:sldIdLst>
    <p:sldId id="257" r:id="rId3"/>
    <p:sldId id="258" r:id="rId4"/>
    <p:sldId id="260" r:id="rId5"/>
    <p:sldId id="256" r:id="rId6"/>
    <p:sldId id="261" r:id="rId7"/>
    <p:sldId id="259" r:id="rId8"/>
    <p:sldId id="262" r:id="rId9"/>
    <p:sldId id="266" r:id="rId10"/>
    <p:sldId id="295" r:id="rId11"/>
    <p:sldId id="296" r:id="rId12"/>
    <p:sldId id="297" r:id="rId13"/>
    <p:sldId id="263" r:id="rId14"/>
    <p:sldId id="298" r:id="rId15"/>
    <p:sldId id="299" r:id="rId16"/>
    <p:sldId id="302" r:id="rId17"/>
    <p:sldId id="304" r:id="rId18"/>
    <p:sldId id="306" r:id="rId19"/>
    <p:sldId id="307" r:id="rId20"/>
    <p:sldId id="308" r:id="rId21"/>
    <p:sldId id="309" r:id="rId22"/>
    <p:sldId id="311" r:id="rId23"/>
    <p:sldId id="310" r:id="rId24"/>
    <p:sldId id="312" r:id="rId25"/>
    <p:sldId id="316" r:id="rId26"/>
    <p:sldId id="315" r:id="rId27"/>
    <p:sldId id="317" r:id="rId28"/>
    <p:sldId id="318" r:id="rId29"/>
    <p:sldId id="264" r:id="rId30"/>
    <p:sldId id="276" r:id="rId31"/>
    <p:sldId id="265" r:id="rId32"/>
    <p:sldId id="319" r:id="rId33"/>
    <p:sldId id="320" r:id="rId34"/>
    <p:sldId id="322" r:id="rId35"/>
    <p:sldId id="323" r:id="rId36"/>
    <p:sldId id="280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16" autoAdjust="0"/>
    <p:restoredTop sz="94660"/>
  </p:normalViewPr>
  <p:slideViewPr>
    <p:cSldViewPr snapToGrid="0">
      <p:cViewPr varScale="1">
        <p:scale>
          <a:sx n="77" d="100"/>
          <a:sy n="77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A5671-5726-47C2-932C-C6CDA48235F4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74400-4281-4B48-A669-12BA5BF12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860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8543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8609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5973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3375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395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909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231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9968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772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1015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72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7649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9716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6998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6516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7035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9710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3399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5555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9681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7532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639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2699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85476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51338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6799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86428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40648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675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190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7435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1229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806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4080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496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 userDrawn="1"/>
        </p:nvSpPr>
        <p:spPr>
          <a:xfrm>
            <a:off x="248817" y="653144"/>
            <a:ext cx="11694368" cy="5906276"/>
          </a:xfrm>
          <a:prstGeom prst="roundRect">
            <a:avLst>
              <a:gd name="adj" fmla="val 36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B384-4B7D-4D10-B9E5-378208D96E06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 userDrawn="1"/>
        </p:nvSpPr>
        <p:spPr>
          <a:xfrm>
            <a:off x="248817" y="653144"/>
            <a:ext cx="11694368" cy="5906276"/>
          </a:xfrm>
          <a:prstGeom prst="roundRect">
            <a:avLst>
              <a:gd name="adj" fmla="val 36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B384-4B7D-4D10-B9E5-378208D96E06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2B384-4B7D-4D10-B9E5-378208D96E06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2B384-4B7D-4D10-B9E5-378208D96E06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57185" y="266699"/>
            <a:ext cx="8758944" cy="196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3"/>
          <p:cNvSpPr txBox="1"/>
          <p:nvPr/>
        </p:nvSpPr>
        <p:spPr>
          <a:xfrm>
            <a:off x="2797789" y="1812237"/>
            <a:ext cx="57246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spc="600" dirty="0" smtClean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电工基础知识</a:t>
            </a:r>
            <a:endParaRPr lang="zh-CN" altLang="en-US" sz="6600" b="1" spc="600" dirty="0"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75000" y="3404235"/>
            <a:ext cx="4749800" cy="935990"/>
            <a:chOff x="4328610" y="4016474"/>
            <a:chExt cx="3528310" cy="936104"/>
          </a:xfrm>
        </p:grpSpPr>
        <p:sp>
          <p:nvSpPr>
            <p:cNvPr id="9" name="圆角矩形 9"/>
            <p:cNvSpPr/>
            <p:nvPr/>
          </p:nvSpPr>
          <p:spPr>
            <a:xfrm flipH="1">
              <a:off x="4328610" y="4016474"/>
              <a:ext cx="3528310" cy="720000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/>
              <a:endParaRPr lang="zh-CN" altLang="en-US" sz="44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635320" y="4016474"/>
              <a:ext cx="2915285" cy="7010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常用低压电器的识别与分类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4328610" y="4016474"/>
              <a:ext cx="2015449" cy="9361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20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矩形 1"/>
          <p:cNvSpPr/>
          <p:nvPr/>
        </p:nvSpPr>
        <p:spPr>
          <a:xfrm>
            <a:off x="364731" y="843337"/>
            <a:ext cx="487546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50000"/>
              </a:lnSpc>
              <a:spcAft>
                <a:spcPts val="0"/>
              </a:spcAft>
            </a:pP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电器的分类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48055" y="1396365"/>
            <a:ext cx="4986020" cy="438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40000"/>
              </a:lnSpc>
              <a:spcAft>
                <a:spcPts val="600"/>
              </a:spcAft>
            </a:pPr>
            <a:r>
              <a:rPr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低压电器按所起作用分类如表1-1所示。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271010" y="1965960"/>
            <a:ext cx="364998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40000"/>
              </a:lnSpc>
              <a:spcAft>
                <a:spcPts val="600"/>
              </a:spcAft>
            </a:pPr>
            <a:r>
              <a:rPr altLang="zh-CN" dirty="0"/>
              <a:t>表1-1低压电器按作用分类</a:t>
            </a:r>
          </a:p>
        </p:txBody>
      </p:sp>
      <p:pic>
        <p:nvPicPr>
          <p:cNvPr id="82" name="图片 8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5405" y="2444115"/>
            <a:ext cx="9521190" cy="377063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低压电器的基本知识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矩形 1"/>
          <p:cNvSpPr/>
          <p:nvPr/>
        </p:nvSpPr>
        <p:spPr>
          <a:xfrm>
            <a:off x="364731" y="843337"/>
            <a:ext cx="487546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50000"/>
              </a:lnSpc>
              <a:spcAft>
                <a:spcPts val="0"/>
              </a:spcAft>
            </a:pP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电器的分类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48055" y="1396365"/>
            <a:ext cx="8634356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40000"/>
              </a:lnSpc>
              <a:spcAft>
                <a:spcPts val="600"/>
              </a:spcAft>
            </a:pPr>
            <a:r>
              <a:rPr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低压电器按动作方式又可分为非自动切换电器和自动切换电器两种，如表1-2所示。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88993" y="2032352"/>
            <a:ext cx="364998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40000"/>
              </a:lnSpc>
              <a:spcAft>
                <a:spcPts val="600"/>
              </a:spcAft>
            </a:pPr>
            <a:r>
              <a:rPr altLang="zh-CN" dirty="0"/>
              <a:t>表1-</a:t>
            </a:r>
            <a:r>
              <a:rPr lang="en-US" dirty="0"/>
              <a:t>2</a:t>
            </a:r>
            <a:r>
              <a:rPr altLang="zh-CN" dirty="0"/>
              <a:t>低压电器按作用分类</a:t>
            </a:r>
          </a:p>
        </p:txBody>
      </p:sp>
      <p:pic>
        <p:nvPicPr>
          <p:cNvPr id="83" name="图片 8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25690" y="2689844"/>
            <a:ext cx="9690735" cy="178625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低压电器的基本知识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endParaRPr lang="zh-CN" altLang="en-US" dirty="0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grpSp>
        <p:nvGrpSpPr>
          <p:cNvPr id="12" name="Group 21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5210021" y="4225485"/>
            <a:ext cx="6077104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懂得开关电器、熔断器、主令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电器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接触器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等低压电器的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功能及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掌握各低压电器的功能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及使用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4490" y="843280"/>
            <a:ext cx="3163570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10000"/>
              </a:lnSpc>
              <a:spcAft>
                <a:spcPts val="0"/>
              </a:spcAft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开关电器</a:t>
            </a:r>
            <a:endParaRPr sz="2000" b="1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8055" y="1671955"/>
            <a:ext cx="5186045" cy="3728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40000"/>
              </a:lnSpc>
              <a:spcAft>
                <a:spcPts val="600"/>
              </a:spcAft>
            </a:pPr>
            <a:r>
              <a:rPr altLang="zh-CN" dirty="0">
                <a:ea typeface="+mn-lt"/>
                <a:cs typeface="微软雅黑" panose="020B0503020204020204" pitchFamily="34" charset="-122"/>
              </a:rPr>
              <a:t>作用：隔离电源，不频繁通断电路。</a:t>
            </a:r>
          </a:p>
          <a:p>
            <a:pPr indent="0" fontAlgn="auto">
              <a:lnSpc>
                <a:spcPct val="140000"/>
              </a:lnSpc>
              <a:spcAft>
                <a:spcPts val="600"/>
              </a:spcAft>
            </a:pPr>
            <a:r>
              <a:rPr altLang="zh-CN" dirty="0">
                <a:ea typeface="+mn-lt"/>
                <a:cs typeface="微软雅黑" panose="020B0503020204020204" pitchFamily="34" charset="-122"/>
              </a:rPr>
              <a:t>分类：</a:t>
            </a:r>
          </a:p>
          <a:p>
            <a:pPr indent="0" fontAlgn="auto">
              <a:lnSpc>
                <a:spcPct val="140000"/>
              </a:lnSpc>
              <a:spcAft>
                <a:spcPts val="600"/>
              </a:spcAft>
            </a:pPr>
            <a:r>
              <a:rPr altLang="zh-CN" dirty="0">
                <a:ea typeface="+mn-lt"/>
                <a:cs typeface="微软雅黑" panose="020B0503020204020204" pitchFamily="34" charset="-122"/>
              </a:rPr>
              <a:t>按刀的级数分：单极、双极和三极。</a:t>
            </a:r>
          </a:p>
          <a:p>
            <a:pPr indent="0" fontAlgn="auto">
              <a:lnSpc>
                <a:spcPct val="140000"/>
              </a:lnSpc>
              <a:spcAft>
                <a:spcPts val="600"/>
              </a:spcAft>
            </a:pPr>
            <a:r>
              <a:rPr altLang="zh-CN" dirty="0">
                <a:ea typeface="+mn-lt"/>
                <a:cs typeface="微软雅黑" panose="020B0503020204020204" pitchFamily="34" charset="-122"/>
              </a:rPr>
              <a:t>按灭弧装置分：带灭弧装置和不带灭弧装置。</a:t>
            </a:r>
          </a:p>
          <a:p>
            <a:pPr indent="0" fontAlgn="auto">
              <a:lnSpc>
                <a:spcPct val="140000"/>
              </a:lnSpc>
              <a:spcAft>
                <a:spcPts val="600"/>
              </a:spcAft>
            </a:pPr>
            <a:r>
              <a:rPr altLang="zh-CN" dirty="0">
                <a:ea typeface="+mn-lt"/>
                <a:cs typeface="微软雅黑" panose="020B0503020204020204" pitchFamily="34" charset="-122"/>
              </a:rPr>
              <a:t>按刀的转换方向分为：单掷和双掷。</a:t>
            </a:r>
          </a:p>
          <a:p>
            <a:pPr indent="0" fontAlgn="auto">
              <a:lnSpc>
                <a:spcPct val="140000"/>
              </a:lnSpc>
              <a:spcAft>
                <a:spcPts val="600"/>
              </a:spcAft>
            </a:pPr>
            <a:r>
              <a:rPr altLang="zh-CN" dirty="0">
                <a:ea typeface="+mn-lt"/>
                <a:cs typeface="微软雅黑" panose="020B0503020204020204" pitchFamily="34" charset="-122"/>
              </a:rPr>
              <a:t>按接线方式分为：板前接线和板后接线。</a:t>
            </a:r>
          </a:p>
          <a:p>
            <a:pPr indent="0" fontAlgn="auto">
              <a:lnSpc>
                <a:spcPct val="140000"/>
              </a:lnSpc>
              <a:spcAft>
                <a:spcPts val="600"/>
              </a:spcAft>
            </a:pPr>
            <a:r>
              <a:rPr altLang="zh-CN" dirty="0">
                <a:ea typeface="+mn-lt"/>
                <a:cs typeface="微软雅黑" panose="020B0503020204020204" pitchFamily="34" charset="-122"/>
              </a:rPr>
              <a:t>按操作方式分为：手柄操作和远距离联杆操作。</a:t>
            </a:r>
          </a:p>
          <a:p>
            <a:pPr indent="0" fontAlgn="auto">
              <a:lnSpc>
                <a:spcPct val="140000"/>
              </a:lnSpc>
              <a:spcAft>
                <a:spcPts val="600"/>
              </a:spcAft>
            </a:pPr>
            <a:r>
              <a:rPr altLang="zh-CN" dirty="0">
                <a:ea typeface="+mn-lt"/>
                <a:cs typeface="微软雅黑" panose="020B0503020204020204" pitchFamily="34" charset="-122"/>
              </a:rPr>
              <a:t>按有无熔断器分：带熔断器和不带熔断器。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134100" y="1273175"/>
            <a:ext cx="5499100" cy="865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（1）开关板用刀开关（不带熔断器式刀开关），如图2-</a:t>
            </a:r>
            <a:r>
              <a:rPr lang="en-US" dirty="0"/>
              <a:t>1-</a:t>
            </a:r>
            <a:r>
              <a:rPr dirty="0"/>
              <a:t>1所示。</a:t>
            </a:r>
          </a:p>
        </p:txBody>
      </p:sp>
      <p:sp>
        <p:nvSpPr>
          <p:cNvPr id="12" name="矩形 11"/>
          <p:cNvSpPr/>
          <p:nvPr/>
        </p:nvSpPr>
        <p:spPr>
          <a:xfrm>
            <a:off x="364490" y="1273175"/>
            <a:ext cx="29000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00000"/>
              </a:lnSpc>
              <a:spcAft>
                <a:spcPts val="0"/>
              </a:spcAft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r>
              <a:rPr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刀开关</a:t>
            </a:r>
          </a:p>
        </p:txBody>
      </p:sp>
      <p:pic>
        <p:nvPicPr>
          <p:cNvPr id="58451" name="图片 58451" descr="C:\Users\407_5\AppData\Roaming\Tencent\Users\532440458\QQ\WinTemp\RichOle\]KHC7]{GLR1{DNJ_Y0$JHJV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75114" y="2238375"/>
            <a:ext cx="2753360" cy="370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9168131" y="2776176"/>
            <a:ext cx="2630170" cy="2181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作用：断开电源后不频繁地手动接通、断开电路和隔离电源用。</a:t>
            </a:r>
          </a:p>
          <a:p>
            <a:pPr indent="0" algn="l" fontAlgn="auto">
              <a:lnSpc>
                <a:spcPct val="140000"/>
              </a:lnSpc>
              <a:spcAft>
                <a:spcPts val="600"/>
              </a:spcAft>
            </a:pPr>
            <a:endParaRPr dirty="0"/>
          </a:p>
          <a:p>
            <a:pPr indent="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符号 ：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372861" y="5946775"/>
            <a:ext cx="263017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图2-</a:t>
            </a:r>
            <a:r>
              <a:rPr lang="en-US" dirty="0"/>
              <a:t>1-</a:t>
            </a:r>
            <a:r>
              <a:rPr dirty="0"/>
              <a:t>1开关板用刀开关</a:t>
            </a:r>
          </a:p>
        </p:txBody>
      </p:sp>
      <p:pic>
        <p:nvPicPr>
          <p:cNvPr id="58452" name="图片 58452" descr="C:\Users\407_5\AppData\Roaming\Tencent\Users\532440458\QQ\WinTemp\RichOle\CITE()]WP8V1}X64V75%FD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181591" y="4237068"/>
            <a:ext cx="1257935" cy="87757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9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20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1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2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3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63802" y="1697955"/>
            <a:ext cx="4101465" cy="865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40000"/>
              </a:lnSpc>
              <a:spcAft>
                <a:spcPts val="600"/>
              </a:spcAft>
            </a:pPr>
            <a:r>
              <a:rPr altLang="zh-CN" dirty="0">
                <a:ea typeface="+mn-lt"/>
                <a:cs typeface="微软雅黑" panose="020B0503020204020204" pitchFamily="34" charset="-122"/>
              </a:rPr>
              <a:t>（2）带熔断器式刀开关（胶盖开关）实物如图，结构图如图2-</a:t>
            </a:r>
            <a:r>
              <a:rPr lang="en-US" dirty="0">
                <a:ea typeface="+mn-lt"/>
                <a:cs typeface="微软雅黑" panose="020B0503020204020204" pitchFamily="34" charset="-122"/>
              </a:rPr>
              <a:t>1-2</a:t>
            </a:r>
            <a:r>
              <a:rPr altLang="zh-CN" dirty="0">
                <a:ea typeface="+mn-lt"/>
                <a:cs typeface="微软雅黑" panose="020B0503020204020204" pitchFamily="34" charset="-122"/>
              </a:rPr>
              <a:t>所示，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47759" y="5742712"/>
            <a:ext cx="4149725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图2-</a:t>
            </a:r>
            <a:r>
              <a:rPr lang="en-US" dirty="0"/>
              <a:t>1-2</a:t>
            </a:r>
            <a:r>
              <a:rPr lang="zh-CN" altLang="en-US" dirty="0"/>
              <a:t>（</a:t>
            </a:r>
            <a:r>
              <a:rPr dirty="0"/>
              <a:t>a</a:t>
            </a:r>
            <a:r>
              <a:rPr lang="zh-CN" altLang="en-US" dirty="0"/>
              <a:t>）</a:t>
            </a:r>
            <a:r>
              <a:rPr dirty="0"/>
              <a:t>带熔断器式刀开关实物图</a:t>
            </a:r>
          </a:p>
        </p:txBody>
      </p:sp>
      <p:pic>
        <p:nvPicPr>
          <p:cNvPr id="58453" name="图片 58453" descr="C:\Users\407_5\AppData\Roaming\Tencent\Users\532440458\QQ\WinTemp\RichOle\FOM4P%FJHJXST[~7TV2}Y2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2500" y="2782138"/>
            <a:ext cx="3440430" cy="271589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6828473" y="4139601"/>
            <a:ext cx="4349115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图2-</a:t>
            </a:r>
            <a:r>
              <a:rPr lang="en-US" dirty="0"/>
              <a:t>1-2</a:t>
            </a:r>
            <a:r>
              <a:rPr lang="zh-CN" altLang="en-US" dirty="0"/>
              <a:t>（</a:t>
            </a:r>
            <a:r>
              <a:rPr lang="en-US" dirty="0"/>
              <a:t>b</a:t>
            </a:r>
            <a:r>
              <a:rPr lang="zh-CN" altLang="en-US" dirty="0"/>
              <a:t>）</a:t>
            </a:r>
            <a:r>
              <a:rPr dirty="0"/>
              <a:t>带熔断器式刀开关结构图</a:t>
            </a:r>
          </a:p>
        </p:txBody>
      </p:sp>
      <p:pic>
        <p:nvPicPr>
          <p:cNvPr id="58455" name="图片 58455" descr="C:\Users\407_5\AppData\Roaming\Tencent\Users\532440458\QQ\WinTemp\RichOle\9HDFEC}W7}BDQ1ITC(L28{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6085" y="1381327"/>
            <a:ext cx="4799566" cy="2605792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矩形 17"/>
          <p:cNvSpPr/>
          <p:nvPr/>
        </p:nvSpPr>
        <p:spPr>
          <a:xfrm>
            <a:off x="364490" y="843280"/>
            <a:ext cx="3163570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10000"/>
              </a:lnSpc>
              <a:spcAft>
                <a:spcPts val="0"/>
              </a:spcAft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开关电器</a:t>
            </a:r>
            <a:endParaRPr sz="2000" b="1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4490" y="1273175"/>
            <a:ext cx="29000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00000"/>
              </a:lnSpc>
              <a:spcAft>
                <a:spcPts val="0"/>
              </a:spcAft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r>
              <a:rPr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刀开关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636711" y="4835047"/>
            <a:ext cx="6326689" cy="1541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spcAft>
                <a:spcPts val="500"/>
              </a:spcAft>
            </a:pPr>
            <a:r>
              <a:rPr lang="zh-CN" altLang="en-US" dirty="0" smtClean="0"/>
              <a:t>用作</a:t>
            </a:r>
            <a:r>
              <a:rPr lang="zh-CN" altLang="en-US" dirty="0"/>
              <a:t>电源开关、隔离开关和应急开关，并作电路保护用。</a:t>
            </a:r>
          </a:p>
          <a:p>
            <a:pPr indent="457200">
              <a:spcAft>
                <a:spcPts val="500"/>
              </a:spcAft>
            </a:pPr>
            <a:r>
              <a:rPr lang="zh-CN" altLang="en-US" dirty="0" smtClean="0"/>
              <a:t>这种</a:t>
            </a:r>
            <a:r>
              <a:rPr lang="zh-CN" altLang="en-US" dirty="0"/>
              <a:t>开关易被电弧烧坏，不宜带重负载接通或分断电路，主要用于频率为</a:t>
            </a:r>
            <a:r>
              <a:rPr lang="en-US" altLang="zh-CN" dirty="0"/>
              <a:t>50Hz</a:t>
            </a:r>
            <a:r>
              <a:rPr lang="zh-CN" altLang="en-US" dirty="0"/>
              <a:t>，电压低于</a:t>
            </a:r>
            <a:r>
              <a:rPr lang="en-US" altLang="zh-CN" dirty="0"/>
              <a:t>380V</a:t>
            </a:r>
            <a:r>
              <a:rPr lang="zh-CN" altLang="en-US" dirty="0"/>
              <a:t>，电流小于</a:t>
            </a:r>
            <a:r>
              <a:rPr lang="en-US" altLang="zh-CN" dirty="0"/>
              <a:t>60A</a:t>
            </a:r>
            <a:r>
              <a:rPr lang="zh-CN" altLang="en-US" dirty="0"/>
              <a:t>的电力线路中。作为一般照明、电热等回路的控制开关，也可以用作分支线路的配电开关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21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22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23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4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5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6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7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掌握各低压电器的功能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及使用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456" name="图片 58456" descr="C:\Users\407_5\AppData\Roaming\Tencent\Users\532440458\QQ\WinTemp\RichOle\SEI97MP96_RJ7M1T1P6M6E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29764" y="1457841"/>
            <a:ext cx="3697266" cy="365500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947759" y="1809016"/>
            <a:ext cx="5039386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40000"/>
              </a:lnSpc>
              <a:spcAft>
                <a:spcPts val="600"/>
              </a:spcAft>
            </a:pPr>
            <a:r>
              <a:rPr dirty="0">
                <a:ea typeface="+mn-lt"/>
                <a:cs typeface="微软雅黑" panose="020B0503020204020204" pitchFamily="34" charset="-122"/>
              </a:rPr>
              <a:t>（3）开启式负荷开关，实物如图2-</a:t>
            </a:r>
            <a:r>
              <a:rPr lang="en-US" dirty="0">
                <a:ea typeface="+mn-lt"/>
                <a:cs typeface="微软雅黑" panose="020B0503020204020204" pitchFamily="34" charset="-122"/>
              </a:rPr>
              <a:t>1-3</a:t>
            </a:r>
            <a:r>
              <a:rPr dirty="0">
                <a:ea typeface="+mn-lt"/>
                <a:cs typeface="微软雅黑" panose="020B0503020204020204" pitchFamily="34" charset="-122"/>
              </a:rPr>
              <a:t>所示。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889211" y="5477339"/>
            <a:ext cx="391287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图2-</a:t>
            </a:r>
            <a:r>
              <a:rPr lang="en-US" dirty="0"/>
              <a:t>1-3</a:t>
            </a:r>
            <a:r>
              <a:rPr dirty="0"/>
              <a:t>开启式负荷开关实物图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135946" y="2548890"/>
            <a:ext cx="4474210" cy="2955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用途：作不频繁带负荷操作和短路保护用。</a:t>
            </a:r>
          </a:p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 结构：由刀开关和熔断器组合成。瓷底板上装有进线 座、静触头、熔丝、出线座及刀片式动触头，工作部分用胶木盖罩住，以防电弧灼伤人手。</a:t>
            </a:r>
          </a:p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 分类：单相双极和三相三极两种</a:t>
            </a:r>
          </a:p>
        </p:txBody>
      </p:sp>
      <p:sp>
        <p:nvSpPr>
          <p:cNvPr id="16" name="矩形 15"/>
          <p:cNvSpPr/>
          <p:nvPr/>
        </p:nvSpPr>
        <p:spPr>
          <a:xfrm>
            <a:off x="364490" y="843280"/>
            <a:ext cx="3163570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10000"/>
              </a:lnSpc>
              <a:spcAft>
                <a:spcPts val="0"/>
              </a:spcAft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开关电器</a:t>
            </a:r>
            <a:endParaRPr sz="2000" b="1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4490" y="1273175"/>
            <a:ext cx="29000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00000"/>
              </a:lnSpc>
              <a:spcAft>
                <a:spcPts val="0"/>
              </a:spcAft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r>
              <a:rPr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刀开关</a:t>
            </a:r>
          </a:p>
        </p:txBody>
      </p:sp>
      <p:sp>
        <p:nvSpPr>
          <p:cNvPr id="19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20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21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2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3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4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5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掌握各低压电器的功能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及使用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02934" y="1783554"/>
            <a:ext cx="6895955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40000"/>
              </a:lnSpc>
              <a:spcAft>
                <a:spcPts val="600"/>
              </a:spcAft>
            </a:pPr>
            <a:r>
              <a:rPr dirty="0">
                <a:ea typeface="+mn-lt"/>
                <a:cs typeface="微软雅黑" panose="020B0503020204020204" pitchFamily="34" charset="-122"/>
              </a:rPr>
              <a:t>（4）封闭式负荷开关（铁壳开关），实物、结构如图2-</a:t>
            </a:r>
            <a:r>
              <a:rPr lang="en-US" dirty="0">
                <a:ea typeface="+mn-lt"/>
                <a:cs typeface="微软雅黑" panose="020B0503020204020204" pitchFamily="34" charset="-122"/>
              </a:rPr>
              <a:t>1-4</a:t>
            </a:r>
            <a:r>
              <a:rPr dirty="0">
                <a:ea typeface="+mn-lt"/>
                <a:cs typeface="微软雅黑" panose="020B0503020204020204" pitchFamily="34" charset="-122"/>
              </a:rPr>
              <a:t>所示。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00815" y="5836997"/>
            <a:ext cx="391287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图2-</a:t>
            </a:r>
            <a:r>
              <a:rPr lang="en-US" dirty="0"/>
              <a:t>1-4 </a:t>
            </a:r>
            <a:r>
              <a:rPr dirty="0"/>
              <a:t>（a） 铁壳开关实物图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393597" y="5836996"/>
            <a:ext cx="4017645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图2-</a:t>
            </a:r>
            <a:r>
              <a:rPr lang="en-US" dirty="0"/>
              <a:t>1-4</a:t>
            </a:r>
            <a:r>
              <a:rPr lang="zh-CN" altLang="en-US" dirty="0"/>
              <a:t>（</a:t>
            </a:r>
            <a:r>
              <a:rPr lang="en-US" dirty="0"/>
              <a:t>b</a:t>
            </a:r>
            <a:r>
              <a:rPr lang="zh-CN" altLang="en-US" dirty="0"/>
              <a:t>）</a:t>
            </a:r>
            <a:r>
              <a:rPr dirty="0"/>
              <a:t>铁壳开关结构图</a:t>
            </a:r>
          </a:p>
        </p:txBody>
      </p:sp>
      <p:pic>
        <p:nvPicPr>
          <p:cNvPr id="58457" name="图片 58457" descr="C:\Users\407_5\AppData\Roaming\Tencent\Users\532440458\QQ\WinTemp\RichOle\6GKOC(B(S)491H3)XL5I7P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57" y="2498405"/>
            <a:ext cx="2519680" cy="3099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59" name="图片 58459" descr="C:\Users\407_5\AppData\Roaming\Tencent\Users\532440458\QQ\WinTemp\RichOle\E]3S)DV6~$Q18M3[UL4MTX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93597" y="2677099"/>
            <a:ext cx="2432046" cy="2827397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矩形 17"/>
          <p:cNvSpPr/>
          <p:nvPr/>
        </p:nvSpPr>
        <p:spPr>
          <a:xfrm>
            <a:off x="364490" y="843280"/>
            <a:ext cx="3163570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10000"/>
              </a:lnSpc>
              <a:spcAft>
                <a:spcPts val="0"/>
              </a:spcAft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开关电器</a:t>
            </a:r>
            <a:endParaRPr sz="2000" b="1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4490" y="1273175"/>
            <a:ext cx="29000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00000"/>
              </a:lnSpc>
              <a:spcAft>
                <a:spcPts val="0"/>
              </a:spcAft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r>
              <a:rPr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刀开关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081870" y="1783554"/>
            <a:ext cx="3309801" cy="4665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作用：手动通断电路及短路保护。</a:t>
            </a:r>
          </a:p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刀开关的主要技术参数： </a:t>
            </a:r>
          </a:p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额定电压、额定电流、分断能力。</a:t>
            </a:r>
          </a:p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选用刀开关注意：</a:t>
            </a:r>
          </a:p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刀的极数要与电源进线相数相等；刀开关的额定电压应大于所控制的线路额定电压；刀开关的额定电流应大于负载的额定电流。</a:t>
            </a:r>
          </a:p>
        </p:txBody>
      </p:sp>
      <p:sp>
        <p:nvSpPr>
          <p:cNvPr id="21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22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23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4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5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6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7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掌握各低压电器的功能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及使用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4490" y="1273175"/>
            <a:ext cx="40321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00000"/>
              </a:lnSpc>
              <a:spcAft>
                <a:spcPts val="0"/>
              </a:spcAft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组合开关（转换开关）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15035" y="1671955"/>
            <a:ext cx="42832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结构：静触头一端固定在胶木盒内，另一端伸出盒外，与电源或负载相连。动触片套在绝缘方杆上，绝缘方轴每次作90°正或反方向的转动，带动静触头接通，结构图如图2-</a:t>
            </a:r>
            <a:r>
              <a:rPr lang="en-US" dirty="0"/>
              <a:t>2-1</a:t>
            </a:r>
            <a:r>
              <a:rPr dirty="0"/>
              <a:t>所示。</a:t>
            </a:r>
          </a:p>
        </p:txBody>
      </p:sp>
      <p:pic>
        <p:nvPicPr>
          <p:cNvPr id="58460" name="图片 58460" descr="C:\Users\407_5\AppData\Roaming\Tencent\Users\532440458\QQ\WinTemp\RichOle\X{LKAEDA~Z$~9XV$XNVKJ8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6346" y="1680313"/>
            <a:ext cx="4328498" cy="4045933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6614160" y="5687060"/>
            <a:ext cx="391287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图2-</a:t>
            </a:r>
            <a:r>
              <a:rPr lang="en-US" dirty="0"/>
              <a:t>2-1</a:t>
            </a:r>
            <a:r>
              <a:rPr dirty="0"/>
              <a:t> 转换开关结构图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48055" y="3930015"/>
            <a:ext cx="4250246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lnSpc>
                <a:spcPct val="130000"/>
              </a:lnSpc>
              <a:spcAft>
                <a:spcPts val="600"/>
              </a:spcAft>
            </a:pPr>
            <a:r>
              <a:rPr dirty="0"/>
              <a:t>特点：结构紧凑，安装面积小，操作方便。</a:t>
            </a:r>
          </a:p>
          <a:p>
            <a:pPr indent="457200" algn="l" fontAlgn="auto">
              <a:lnSpc>
                <a:spcPct val="130000"/>
              </a:lnSpc>
              <a:spcAft>
                <a:spcPts val="600"/>
              </a:spcAft>
            </a:pPr>
            <a:r>
              <a:rPr dirty="0"/>
              <a:t>用途：电源的引入开关；通断小电流电路(控制电路)；控制5KW以下电动机电源开关。</a:t>
            </a:r>
          </a:p>
        </p:txBody>
      </p:sp>
      <p:sp>
        <p:nvSpPr>
          <p:cNvPr id="16" name="矩形 15"/>
          <p:cNvSpPr/>
          <p:nvPr/>
        </p:nvSpPr>
        <p:spPr>
          <a:xfrm>
            <a:off x="364490" y="843280"/>
            <a:ext cx="3163570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10000"/>
              </a:lnSpc>
              <a:spcAft>
                <a:spcPts val="0"/>
              </a:spcAft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开关电器</a:t>
            </a:r>
            <a:endParaRPr sz="2000" b="1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9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20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1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2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3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4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掌握各低压电器的功能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及使用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4490" y="1273175"/>
            <a:ext cx="37280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00000"/>
              </a:lnSpc>
              <a:spcAft>
                <a:spcPts val="0"/>
              </a:spcAft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低压断路器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02934" y="1842533"/>
            <a:ext cx="4258214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功能：不频繁通断电路、起动电动机、分配电能，并能在电路过载、过电流、短路、断相、漏电过载、失压时自动分断电路。</a:t>
            </a:r>
          </a:p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特点：操作安全，分断能力较高，性价比高。</a:t>
            </a:r>
          </a:p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分类：框架式（万能式）和塑壳式（装置式）。</a:t>
            </a:r>
          </a:p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结构：触头系统、灭弧装置、脱扣机构、传动机构，如图2-</a:t>
            </a:r>
            <a:r>
              <a:rPr lang="en-US" dirty="0"/>
              <a:t>3-1</a:t>
            </a:r>
            <a:r>
              <a:rPr dirty="0"/>
              <a:t>所示。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28200" y="5804605"/>
            <a:ext cx="391287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图2-</a:t>
            </a:r>
            <a:r>
              <a:rPr lang="en-US" dirty="0"/>
              <a:t>3-1</a:t>
            </a:r>
            <a:r>
              <a:rPr dirty="0"/>
              <a:t> 低压断路器结构图</a:t>
            </a:r>
          </a:p>
        </p:txBody>
      </p:sp>
      <p:pic>
        <p:nvPicPr>
          <p:cNvPr id="50188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577364" y="1642507"/>
            <a:ext cx="4393108" cy="4162098"/>
          </a:xfrm>
          <a:prstGeom prst="rect">
            <a:avLst/>
          </a:prstGeom>
          <a:noFill/>
        </p:spPr>
      </p:pic>
      <p:sp>
        <p:nvSpPr>
          <p:cNvPr id="15" name="矩形 14"/>
          <p:cNvSpPr/>
          <p:nvPr/>
        </p:nvSpPr>
        <p:spPr>
          <a:xfrm>
            <a:off x="364490" y="843280"/>
            <a:ext cx="3163570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10000"/>
              </a:lnSpc>
              <a:spcAft>
                <a:spcPts val="0"/>
              </a:spcAft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开关电器</a:t>
            </a:r>
            <a:endParaRPr sz="2000" b="1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7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8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9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0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1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2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掌握各低压电器的功能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及使用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0520" y="868204"/>
            <a:ext cx="3163570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10000"/>
              </a:lnSpc>
              <a:spcAft>
                <a:spcPts val="0"/>
              </a:spcAft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熔断器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55531" y="1285573"/>
            <a:ext cx="8337532" cy="590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作用：短路和严重过载保护（监视电流）。</a:t>
            </a:r>
          </a:p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应用：串接于被保护电路的首端。</a:t>
            </a:r>
          </a:p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组成:主要由熔体和放置熔体的绝缘管和底座组成。</a:t>
            </a:r>
          </a:p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优点：结构简单，维护方便，价格便宜，体小量轻。</a:t>
            </a:r>
          </a:p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熔体的材料：</a:t>
            </a:r>
          </a:p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（1）低熔点材料：铅锡合金、锌.</a:t>
            </a:r>
          </a:p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（2）高熔点材料：银、铜、铅。</a:t>
            </a:r>
          </a:p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熔断器的种类：瓷插式RC、螺旋式RL、有填料式RT、无填料密封式RM、快速熔断器RS、自恢复熔断器等。</a:t>
            </a:r>
          </a:p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RC系列瓷插式熔断器，实物如图2-</a:t>
            </a:r>
            <a:r>
              <a:rPr lang="en-US" dirty="0"/>
              <a:t>2-1</a:t>
            </a:r>
            <a:r>
              <a:rPr dirty="0" smtClean="0"/>
              <a:t>所示</a:t>
            </a:r>
            <a:endParaRPr lang="en-US" dirty="0" smtClean="0"/>
          </a:p>
          <a:p>
            <a:pPr indent="457200">
              <a:lnSpc>
                <a:spcPct val="140000"/>
              </a:lnSpc>
              <a:spcAft>
                <a:spcPts val="600"/>
              </a:spcAft>
            </a:pPr>
            <a:r>
              <a:rPr lang="zh-CN" altLang="en-US" dirty="0"/>
              <a:t>熔体材料主要是软铅丝和铜丝，瓷座和瓷盖共同形成灭弧室。适用于不振动场合，民用和工业的照明用路。</a:t>
            </a:r>
          </a:p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endParaRPr dirty="0"/>
          </a:p>
        </p:txBody>
      </p:sp>
      <p:sp>
        <p:nvSpPr>
          <p:cNvPr id="14" name="文本框 13"/>
          <p:cNvSpPr txBox="1"/>
          <p:nvPr/>
        </p:nvSpPr>
        <p:spPr>
          <a:xfrm>
            <a:off x="9030101" y="5617153"/>
            <a:ext cx="310495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图2-</a:t>
            </a:r>
            <a:r>
              <a:rPr lang="en-US" dirty="0"/>
              <a:t>2-1</a:t>
            </a:r>
            <a:r>
              <a:rPr dirty="0"/>
              <a:t> </a:t>
            </a:r>
            <a:r>
              <a:rPr dirty="0" err="1" smtClean="0"/>
              <a:t>低压断路器</a:t>
            </a:r>
            <a:endParaRPr dirty="0"/>
          </a:p>
        </p:txBody>
      </p:sp>
      <p:pic>
        <p:nvPicPr>
          <p:cNvPr id="58461" name="图片 58461" descr="C:\Users\407_5\AppData\Roaming\Tencent\Users\532440458\QQ\WinTemp\RichOle\UM7JIKR~F{[N7(OPLQB~MZ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799727" y="1494544"/>
            <a:ext cx="2904490" cy="379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6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7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8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19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0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1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掌握各低压电器的功能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及使用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904875" y="2134652"/>
            <a:ext cx="10382250" cy="2552700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743075" y="2615139"/>
            <a:ext cx="1114425" cy="1114425"/>
            <a:chOff x="1924050" y="2615139"/>
            <a:chExt cx="1114425" cy="1114425"/>
          </a:xfrm>
        </p:grpSpPr>
        <p:sp>
          <p:nvSpPr>
            <p:cNvPr id="6" name="椭圆 5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/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6" name="Group 15"/>
          <p:cNvGrpSpPr/>
          <p:nvPr/>
        </p:nvGrpSpPr>
        <p:grpSpPr>
          <a:xfrm>
            <a:off x="3276600" y="2615139"/>
            <a:ext cx="1114425" cy="1114425"/>
            <a:chOff x="1924050" y="2615139"/>
            <a:chExt cx="1114425" cy="1114425"/>
          </a:xfrm>
        </p:grpSpPr>
        <p:sp>
          <p:nvSpPr>
            <p:cNvPr id="47" name="椭圆 46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iconfont-1187-868386"/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" name="Group 18"/>
          <p:cNvGrpSpPr/>
          <p:nvPr/>
        </p:nvGrpSpPr>
        <p:grpSpPr>
          <a:xfrm>
            <a:off x="4810125" y="2615139"/>
            <a:ext cx="1114425" cy="1114425"/>
            <a:chOff x="1924050" y="2615139"/>
            <a:chExt cx="1114425" cy="1114425"/>
          </a:xfrm>
        </p:grpSpPr>
        <p:sp>
          <p:nvSpPr>
            <p:cNvPr id="35" name="椭圆 34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" name="iconfont-1187-868386"/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Group 21"/>
          <p:cNvGrpSpPr/>
          <p:nvPr/>
        </p:nvGrpSpPr>
        <p:grpSpPr>
          <a:xfrm>
            <a:off x="6343650" y="2615139"/>
            <a:ext cx="1114425" cy="1114425"/>
            <a:chOff x="1924050" y="2615139"/>
            <a:chExt cx="1114425" cy="1114425"/>
          </a:xfrm>
        </p:grpSpPr>
        <p:sp>
          <p:nvSpPr>
            <p:cNvPr id="38" name="椭圆 37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" name="iconfont-1187-868386"/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Group 24"/>
          <p:cNvGrpSpPr/>
          <p:nvPr/>
        </p:nvGrpSpPr>
        <p:grpSpPr>
          <a:xfrm>
            <a:off x="7877175" y="2615139"/>
            <a:ext cx="1114425" cy="1114425"/>
            <a:chOff x="1924050" y="2615139"/>
            <a:chExt cx="1114425" cy="1114425"/>
          </a:xfrm>
        </p:grpSpPr>
        <p:sp>
          <p:nvSpPr>
            <p:cNvPr id="41" name="椭圆 40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iconfont-1187-868386"/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" name="Group 27"/>
          <p:cNvGrpSpPr/>
          <p:nvPr/>
        </p:nvGrpSpPr>
        <p:grpSpPr>
          <a:xfrm>
            <a:off x="9410700" y="2615139"/>
            <a:ext cx="1114425" cy="1114425"/>
            <a:chOff x="1924050" y="2615139"/>
            <a:chExt cx="1114425" cy="1114425"/>
          </a:xfrm>
        </p:grpSpPr>
        <p:sp>
          <p:nvSpPr>
            <p:cNvPr id="44" name="椭圆 43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iconfont-1187-868386"/>
            <p:cNvSpPr>
              <a:spLocks noChangeAspect="1"/>
            </p:cNvSpPr>
            <p:nvPr/>
          </p:nvSpPr>
          <p:spPr bwMode="auto">
            <a:xfrm>
              <a:off x="2199282" y="2886558"/>
              <a:ext cx="602059" cy="609685"/>
            </a:xfrm>
            <a:custGeom>
              <a:avLst/>
              <a:gdLst>
                <a:gd name="T0" fmla="*/ 7558 w 11184"/>
                <a:gd name="T1" fmla="*/ 2125 h 11325"/>
                <a:gd name="T2" fmla="*/ 6347 w 11184"/>
                <a:gd name="T3" fmla="*/ 306 h 11325"/>
                <a:gd name="T4" fmla="*/ 4203 w 11184"/>
                <a:gd name="T5" fmla="*/ 729 h 11325"/>
                <a:gd name="T6" fmla="*/ 3775 w 11184"/>
                <a:gd name="T7" fmla="*/ 2872 h 11325"/>
                <a:gd name="T8" fmla="*/ 5592 w 11184"/>
                <a:gd name="T9" fmla="*/ 4087 h 11325"/>
                <a:gd name="T10" fmla="*/ 7558 w 11184"/>
                <a:gd name="T11" fmla="*/ 2125 h 11325"/>
                <a:gd name="T12" fmla="*/ 6248 w 11184"/>
                <a:gd name="T13" fmla="*/ 4087 h 11325"/>
                <a:gd name="T14" fmla="*/ 4936 w 11184"/>
                <a:gd name="T15" fmla="*/ 4087 h 11325"/>
                <a:gd name="T16" fmla="*/ 3622 w 11184"/>
                <a:gd name="T17" fmla="*/ 4409 h 11325"/>
                <a:gd name="T18" fmla="*/ 5592 w 11184"/>
                <a:gd name="T19" fmla="*/ 5225 h 11325"/>
                <a:gd name="T20" fmla="*/ 7562 w 11184"/>
                <a:gd name="T21" fmla="*/ 4409 h 11325"/>
                <a:gd name="T22" fmla="*/ 6248 w 11184"/>
                <a:gd name="T23" fmla="*/ 4087 h 11325"/>
                <a:gd name="T24" fmla="*/ 10528 w 11184"/>
                <a:gd name="T25" fmla="*/ 6053 h 11325"/>
                <a:gd name="T26" fmla="*/ 9874 w 11184"/>
                <a:gd name="T27" fmla="*/ 6707 h 11325"/>
                <a:gd name="T28" fmla="*/ 9874 w 11184"/>
                <a:gd name="T29" fmla="*/ 8019 h 11325"/>
                <a:gd name="T30" fmla="*/ 10529 w 11184"/>
                <a:gd name="T31" fmla="*/ 8639 h 11325"/>
                <a:gd name="T32" fmla="*/ 11184 w 11184"/>
                <a:gd name="T33" fmla="*/ 8019 h 11325"/>
                <a:gd name="T34" fmla="*/ 11184 w 11184"/>
                <a:gd name="T35" fmla="*/ 6707 h 11325"/>
                <a:gd name="T36" fmla="*/ 10528 w 11184"/>
                <a:gd name="T37" fmla="*/ 6053 h 11325"/>
                <a:gd name="T38" fmla="*/ 1310 w 11184"/>
                <a:gd name="T39" fmla="*/ 8019 h 11325"/>
                <a:gd name="T40" fmla="*/ 1310 w 11184"/>
                <a:gd name="T41" fmla="*/ 6707 h 11325"/>
                <a:gd name="T42" fmla="*/ 655 w 11184"/>
                <a:gd name="T43" fmla="*/ 6087 h 11325"/>
                <a:gd name="T44" fmla="*/ 0 w 11184"/>
                <a:gd name="T45" fmla="*/ 6707 h 11325"/>
                <a:gd name="T46" fmla="*/ 0 w 11184"/>
                <a:gd name="T47" fmla="*/ 8019 h 11325"/>
                <a:gd name="T48" fmla="*/ 655 w 11184"/>
                <a:gd name="T49" fmla="*/ 8639 h 11325"/>
                <a:gd name="T50" fmla="*/ 1310 w 11184"/>
                <a:gd name="T51" fmla="*/ 8019 h 11325"/>
                <a:gd name="T52" fmla="*/ 656 w 11184"/>
                <a:gd name="T53" fmla="*/ 5069 h 11325"/>
                <a:gd name="T54" fmla="*/ 656 w 11184"/>
                <a:gd name="T55" fmla="*/ 5397 h 11325"/>
                <a:gd name="T56" fmla="*/ 1966 w 11184"/>
                <a:gd name="T57" fmla="*/ 6707 h 11325"/>
                <a:gd name="T58" fmla="*/ 1966 w 11184"/>
                <a:gd name="T59" fmla="*/ 8019 h 11325"/>
                <a:gd name="T60" fmla="*/ 656 w 11184"/>
                <a:gd name="T61" fmla="*/ 9325 h 11325"/>
                <a:gd name="T62" fmla="*/ 656 w 11184"/>
                <a:gd name="T63" fmla="*/ 9653 h 11325"/>
                <a:gd name="T64" fmla="*/ 992 w 11184"/>
                <a:gd name="T65" fmla="*/ 9985 h 11325"/>
                <a:gd name="T66" fmla="*/ 5272 w 11184"/>
                <a:gd name="T67" fmla="*/ 11317 h 11325"/>
                <a:gd name="T68" fmla="*/ 5272 w 11184"/>
                <a:gd name="T69" fmla="*/ 5803 h 11325"/>
                <a:gd name="T70" fmla="*/ 992 w 11184"/>
                <a:gd name="T71" fmla="*/ 4743 h 11325"/>
                <a:gd name="T72" fmla="*/ 656 w 11184"/>
                <a:gd name="T73" fmla="*/ 5069 h 11325"/>
                <a:gd name="T74" fmla="*/ 9218 w 11184"/>
                <a:gd name="T75" fmla="*/ 8019 h 11325"/>
                <a:gd name="T76" fmla="*/ 9218 w 11184"/>
                <a:gd name="T77" fmla="*/ 6707 h 11325"/>
                <a:gd name="T78" fmla="*/ 10528 w 11184"/>
                <a:gd name="T79" fmla="*/ 5397 h 11325"/>
                <a:gd name="T80" fmla="*/ 10528 w 11184"/>
                <a:gd name="T81" fmla="*/ 5069 h 11325"/>
                <a:gd name="T82" fmla="*/ 10192 w 11184"/>
                <a:gd name="T83" fmla="*/ 4743 h 11325"/>
                <a:gd name="T84" fmla="*/ 5912 w 11184"/>
                <a:gd name="T85" fmla="*/ 5803 h 11325"/>
                <a:gd name="T86" fmla="*/ 5912 w 11184"/>
                <a:gd name="T87" fmla="*/ 11325 h 11325"/>
                <a:gd name="T88" fmla="*/ 10192 w 11184"/>
                <a:gd name="T89" fmla="*/ 9993 h 11325"/>
                <a:gd name="T90" fmla="*/ 10520 w 11184"/>
                <a:gd name="T91" fmla="*/ 9665 h 11325"/>
                <a:gd name="T92" fmla="*/ 10520 w 11184"/>
                <a:gd name="T93" fmla="*/ 9325 h 11325"/>
                <a:gd name="T94" fmla="*/ 9218 w 11184"/>
                <a:gd name="T95" fmla="*/ 8019 h 1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84" h="11325">
                  <a:moveTo>
                    <a:pt x="7558" y="2125"/>
                  </a:moveTo>
                  <a:cubicBezTo>
                    <a:pt x="7560" y="1329"/>
                    <a:pt x="7082" y="611"/>
                    <a:pt x="6347" y="306"/>
                  </a:cubicBezTo>
                  <a:cubicBezTo>
                    <a:pt x="5613" y="0"/>
                    <a:pt x="4766" y="168"/>
                    <a:pt x="4203" y="729"/>
                  </a:cubicBezTo>
                  <a:cubicBezTo>
                    <a:pt x="3640" y="1291"/>
                    <a:pt x="3471" y="2137"/>
                    <a:pt x="3775" y="2872"/>
                  </a:cubicBezTo>
                  <a:cubicBezTo>
                    <a:pt x="4079" y="3608"/>
                    <a:pt x="4796" y="4087"/>
                    <a:pt x="5592" y="4087"/>
                  </a:cubicBezTo>
                  <a:cubicBezTo>
                    <a:pt x="6671" y="4075"/>
                    <a:pt x="7544" y="3204"/>
                    <a:pt x="7558" y="2125"/>
                  </a:cubicBezTo>
                  <a:close/>
                  <a:moveTo>
                    <a:pt x="6248" y="4087"/>
                  </a:moveTo>
                  <a:lnTo>
                    <a:pt x="4936" y="4087"/>
                  </a:lnTo>
                  <a:cubicBezTo>
                    <a:pt x="4479" y="4091"/>
                    <a:pt x="4029" y="4201"/>
                    <a:pt x="3622" y="4409"/>
                  </a:cubicBezTo>
                  <a:cubicBezTo>
                    <a:pt x="4311" y="4594"/>
                    <a:pt x="4973" y="4869"/>
                    <a:pt x="5592" y="5225"/>
                  </a:cubicBezTo>
                  <a:cubicBezTo>
                    <a:pt x="6211" y="4869"/>
                    <a:pt x="6873" y="4594"/>
                    <a:pt x="7562" y="4409"/>
                  </a:cubicBezTo>
                  <a:cubicBezTo>
                    <a:pt x="7155" y="4201"/>
                    <a:pt x="6705" y="4091"/>
                    <a:pt x="6248" y="4087"/>
                  </a:cubicBezTo>
                  <a:close/>
                  <a:moveTo>
                    <a:pt x="10528" y="6053"/>
                  </a:moveTo>
                  <a:cubicBezTo>
                    <a:pt x="10167" y="6053"/>
                    <a:pt x="9874" y="6346"/>
                    <a:pt x="9874" y="6707"/>
                  </a:cubicBezTo>
                  <a:lnTo>
                    <a:pt x="9874" y="8019"/>
                  </a:lnTo>
                  <a:cubicBezTo>
                    <a:pt x="9893" y="8367"/>
                    <a:pt x="10181" y="8639"/>
                    <a:pt x="10529" y="8639"/>
                  </a:cubicBezTo>
                  <a:cubicBezTo>
                    <a:pt x="10877" y="8639"/>
                    <a:pt x="11165" y="8367"/>
                    <a:pt x="11184" y="8019"/>
                  </a:cubicBezTo>
                  <a:lnTo>
                    <a:pt x="11184" y="6707"/>
                  </a:lnTo>
                  <a:cubicBezTo>
                    <a:pt x="11183" y="6345"/>
                    <a:pt x="10890" y="6053"/>
                    <a:pt x="10528" y="6053"/>
                  </a:cubicBezTo>
                  <a:close/>
                  <a:moveTo>
                    <a:pt x="1310" y="8019"/>
                  </a:moveTo>
                  <a:lnTo>
                    <a:pt x="1310" y="6707"/>
                  </a:lnTo>
                  <a:cubicBezTo>
                    <a:pt x="1291" y="6359"/>
                    <a:pt x="1003" y="6087"/>
                    <a:pt x="655" y="6087"/>
                  </a:cubicBezTo>
                  <a:cubicBezTo>
                    <a:pt x="307" y="6087"/>
                    <a:pt x="19" y="6359"/>
                    <a:pt x="0" y="6707"/>
                  </a:cubicBezTo>
                  <a:lnTo>
                    <a:pt x="0" y="8019"/>
                  </a:lnTo>
                  <a:cubicBezTo>
                    <a:pt x="19" y="8367"/>
                    <a:pt x="307" y="8639"/>
                    <a:pt x="655" y="8639"/>
                  </a:cubicBezTo>
                  <a:cubicBezTo>
                    <a:pt x="1003" y="8639"/>
                    <a:pt x="1291" y="8367"/>
                    <a:pt x="1310" y="8019"/>
                  </a:cubicBezTo>
                  <a:close/>
                  <a:moveTo>
                    <a:pt x="656" y="5069"/>
                  </a:moveTo>
                  <a:lnTo>
                    <a:pt x="656" y="5397"/>
                  </a:lnTo>
                  <a:cubicBezTo>
                    <a:pt x="1379" y="5398"/>
                    <a:pt x="1965" y="5984"/>
                    <a:pt x="1966" y="6707"/>
                  </a:cubicBezTo>
                  <a:lnTo>
                    <a:pt x="1966" y="8019"/>
                  </a:lnTo>
                  <a:cubicBezTo>
                    <a:pt x="1963" y="8740"/>
                    <a:pt x="1377" y="9324"/>
                    <a:pt x="656" y="9325"/>
                  </a:cubicBezTo>
                  <a:lnTo>
                    <a:pt x="656" y="9653"/>
                  </a:lnTo>
                  <a:cubicBezTo>
                    <a:pt x="654" y="9839"/>
                    <a:pt x="806" y="9990"/>
                    <a:pt x="992" y="9985"/>
                  </a:cubicBezTo>
                  <a:cubicBezTo>
                    <a:pt x="2670" y="9985"/>
                    <a:pt x="4014" y="10515"/>
                    <a:pt x="5272" y="11317"/>
                  </a:cubicBezTo>
                  <a:lnTo>
                    <a:pt x="5272" y="5803"/>
                  </a:lnTo>
                  <a:cubicBezTo>
                    <a:pt x="3992" y="5079"/>
                    <a:pt x="2642" y="4743"/>
                    <a:pt x="992" y="4743"/>
                  </a:cubicBezTo>
                  <a:cubicBezTo>
                    <a:pt x="808" y="4737"/>
                    <a:pt x="656" y="4885"/>
                    <a:pt x="656" y="5069"/>
                  </a:cubicBezTo>
                  <a:close/>
                  <a:moveTo>
                    <a:pt x="9218" y="8019"/>
                  </a:moveTo>
                  <a:lnTo>
                    <a:pt x="9218" y="6707"/>
                  </a:lnTo>
                  <a:cubicBezTo>
                    <a:pt x="9219" y="5984"/>
                    <a:pt x="9805" y="5398"/>
                    <a:pt x="10528" y="5397"/>
                  </a:cubicBezTo>
                  <a:lnTo>
                    <a:pt x="10528" y="5069"/>
                  </a:lnTo>
                  <a:cubicBezTo>
                    <a:pt x="10528" y="4885"/>
                    <a:pt x="10376" y="4737"/>
                    <a:pt x="10192" y="4743"/>
                  </a:cubicBezTo>
                  <a:cubicBezTo>
                    <a:pt x="8534" y="4743"/>
                    <a:pt x="7176" y="5079"/>
                    <a:pt x="5912" y="5803"/>
                  </a:cubicBezTo>
                  <a:lnTo>
                    <a:pt x="5912" y="11325"/>
                  </a:lnTo>
                  <a:cubicBezTo>
                    <a:pt x="7170" y="10525"/>
                    <a:pt x="8512" y="9993"/>
                    <a:pt x="10192" y="9993"/>
                  </a:cubicBezTo>
                  <a:cubicBezTo>
                    <a:pt x="10373" y="9993"/>
                    <a:pt x="10520" y="9846"/>
                    <a:pt x="10520" y="9665"/>
                  </a:cubicBezTo>
                  <a:lnTo>
                    <a:pt x="10520" y="9325"/>
                  </a:lnTo>
                  <a:cubicBezTo>
                    <a:pt x="9802" y="9320"/>
                    <a:pt x="9221" y="8737"/>
                    <a:pt x="9218" y="80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219325" y="1176864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49" name="矩形 48"/>
          <p:cNvSpPr/>
          <p:nvPr/>
        </p:nvSpPr>
        <p:spPr>
          <a:xfrm>
            <a:off x="3045192" y="1248232"/>
            <a:ext cx="4981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2400" dirty="0"/>
          </a:p>
        </p:txBody>
      </p:sp>
      <p:sp>
        <p:nvSpPr>
          <p:cNvPr id="50" name="矩形 49"/>
          <p:cNvSpPr/>
          <p:nvPr/>
        </p:nvSpPr>
        <p:spPr>
          <a:xfrm>
            <a:off x="3045192" y="1577887"/>
            <a:ext cx="19030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CONTENTS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657348" y="38623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2" name="矩形 51"/>
          <p:cNvSpPr/>
          <p:nvPr/>
        </p:nvSpPr>
        <p:spPr>
          <a:xfrm>
            <a:off x="3174629" y="38570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3" name="矩形 52"/>
          <p:cNvSpPr/>
          <p:nvPr/>
        </p:nvSpPr>
        <p:spPr>
          <a:xfrm>
            <a:off x="4701435" y="38517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4" name="矩形 53"/>
          <p:cNvSpPr/>
          <p:nvPr/>
        </p:nvSpPr>
        <p:spPr>
          <a:xfrm>
            <a:off x="6237766" y="38464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55" name="矩形 54"/>
          <p:cNvSpPr/>
          <p:nvPr/>
        </p:nvSpPr>
        <p:spPr>
          <a:xfrm>
            <a:off x="7774097" y="38411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6" name="矩形 55"/>
          <p:cNvSpPr/>
          <p:nvPr/>
        </p:nvSpPr>
        <p:spPr>
          <a:xfrm>
            <a:off x="9310428" y="38358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2" name="矩形 31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48055" y="1273175"/>
            <a:ext cx="452501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RL系列螺旋式熔断器，实物如图2-</a:t>
            </a:r>
            <a:r>
              <a:rPr lang="en-US" dirty="0"/>
              <a:t>2-2</a:t>
            </a:r>
            <a:r>
              <a:rPr dirty="0"/>
              <a:t>所示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932305" y="5763577"/>
            <a:ext cx="3494405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图2-</a:t>
            </a:r>
            <a:r>
              <a:rPr lang="en-US" dirty="0"/>
              <a:t>2-2</a:t>
            </a:r>
            <a:r>
              <a:rPr dirty="0"/>
              <a:t> RL系列螺旋式熔断器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51606" y="3333393"/>
            <a:ext cx="3769995" cy="865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主要用于工矿企业低压配电设备、机床设备的电气控制系统中</a:t>
            </a:r>
          </a:p>
        </p:txBody>
      </p:sp>
      <p:pic>
        <p:nvPicPr>
          <p:cNvPr id="58462" name="图片 58462" descr="C:\Users\407_5\AppData\Roaming\Tencent\Users\532440458\QQ\WinTemp\RichOle\B[U74XFL8AB(Y~B]0)M}H6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7420" y="2146935"/>
            <a:ext cx="5415280" cy="346011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 14"/>
          <p:cNvSpPr/>
          <p:nvPr/>
        </p:nvSpPr>
        <p:spPr>
          <a:xfrm>
            <a:off x="350520" y="868204"/>
            <a:ext cx="3163570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10000"/>
              </a:lnSpc>
              <a:spcAft>
                <a:spcPts val="0"/>
              </a:spcAft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熔断器</a:t>
            </a:r>
          </a:p>
        </p:txBody>
      </p:sp>
      <p:sp>
        <p:nvSpPr>
          <p:cNvPr id="16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7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8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9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0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1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2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掌握各低压电器的功能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及使用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48055" y="1273175"/>
            <a:ext cx="4958715" cy="865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RT系列有填料式熔断器，实物如图2-</a:t>
            </a:r>
            <a:r>
              <a:rPr lang="en-US" dirty="0"/>
              <a:t>2-3</a:t>
            </a:r>
            <a:r>
              <a:rPr dirty="0"/>
              <a:t>、结构如图2-</a:t>
            </a:r>
            <a:r>
              <a:rPr lang="en-US" dirty="0"/>
              <a:t>2-4</a:t>
            </a:r>
            <a:r>
              <a:rPr dirty="0"/>
              <a:t>所示，最大分断电流可达1250A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551930" y="5579745"/>
            <a:ext cx="422275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图2-</a:t>
            </a:r>
            <a:r>
              <a:rPr lang="en-US" dirty="0"/>
              <a:t>2-4</a:t>
            </a:r>
            <a:r>
              <a:rPr dirty="0"/>
              <a:t> </a:t>
            </a:r>
            <a:r>
              <a:rPr dirty="0">
                <a:sym typeface="+mn-ea"/>
              </a:rPr>
              <a:t>RT系列有填料式熔断器结构图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323339" y="5579745"/>
            <a:ext cx="4208145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图2-</a:t>
            </a:r>
            <a:r>
              <a:rPr lang="en-US" dirty="0"/>
              <a:t>2-3</a:t>
            </a:r>
            <a:r>
              <a:rPr dirty="0"/>
              <a:t> RT系列有填料式熔断器实物图</a:t>
            </a:r>
          </a:p>
        </p:txBody>
      </p:sp>
      <p:pic>
        <p:nvPicPr>
          <p:cNvPr id="172034" name="Picture 2" descr="RT0有填料封闭管式熔断器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552575" y="2267585"/>
            <a:ext cx="4164965" cy="2769870"/>
          </a:xfrm>
          <a:prstGeom prst="rect">
            <a:avLst/>
          </a:prstGeom>
          <a:noFill/>
        </p:spPr>
      </p:pic>
      <p:pic>
        <p:nvPicPr>
          <p:cNvPr id="58463" name="图片 58463" descr="C:\Users\407_5\AppData\Roaming\Tencent\Users\532440458\QQ\WinTemp\RichOle\9ON3R)VIV[6RMA[5GK1I)TW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73295" y="1430289"/>
            <a:ext cx="4409440" cy="390779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 15"/>
          <p:cNvSpPr/>
          <p:nvPr/>
        </p:nvSpPr>
        <p:spPr>
          <a:xfrm>
            <a:off x="350520" y="868204"/>
            <a:ext cx="3163570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10000"/>
              </a:lnSpc>
              <a:spcAft>
                <a:spcPts val="0"/>
              </a:spcAft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熔断器</a:t>
            </a:r>
          </a:p>
        </p:txBody>
      </p:sp>
      <p:sp>
        <p:nvSpPr>
          <p:cNvPr id="17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8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9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0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1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2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3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掌握各低压电器的功能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及使用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48055" y="1273175"/>
            <a:ext cx="4958715" cy="865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RM系列无填料密封式熔断器，实物如图</a:t>
            </a:r>
            <a:r>
              <a:rPr dirty="0">
                <a:sym typeface="+mn-ea"/>
              </a:rPr>
              <a:t>2-</a:t>
            </a:r>
            <a:r>
              <a:rPr lang="en-US" dirty="0">
                <a:sym typeface="+mn-ea"/>
              </a:rPr>
              <a:t>2-5</a:t>
            </a:r>
            <a:r>
              <a:rPr dirty="0"/>
              <a:t>、结构如图</a:t>
            </a:r>
            <a:r>
              <a:rPr dirty="0">
                <a:sym typeface="+mn-ea"/>
              </a:rPr>
              <a:t>2-</a:t>
            </a:r>
            <a:r>
              <a:rPr lang="en-US" dirty="0">
                <a:sym typeface="+mn-ea"/>
              </a:rPr>
              <a:t>2-6</a:t>
            </a:r>
            <a:r>
              <a:rPr dirty="0"/>
              <a:t>所示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794501" y="5554883"/>
            <a:ext cx="4599940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40000"/>
              </a:lnSpc>
              <a:spcAft>
                <a:spcPts val="600"/>
              </a:spcAft>
            </a:pPr>
            <a:r>
              <a:rPr dirty="0">
                <a:sym typeface="+mn-ea"/>
              </a:rPr>
              <a:t>图2-</a:t>
            </a:r>
            <a:r>
              <a:rPr lang="en-US" dirty="0">
                <a:sym typeface="+mn-ea"/>
              </a:rPr>
              <a:t>2-6</a:t>
            </a:r>
            <a:r>
              <a:rPr dirty="0">
                <a:sym typeface="+mn-ea"/>
              </a:rPr>
              <a:t> RM系列无填料密封式熔断器结构图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101089" y="5554884"/>
            <a:ext cx="4652645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图</a:t>
            </a:r>
            <a:r>
              <a:rPr dirty="0">
                <a:sym typeface="+mn-ea"/>
              </a:rPr>
              <a:t>2-</a:t>
            </a:r>
            <a:r>
              <a:rPr lang="en-US" dirty="0">
                <a:sym typeface="+mn-ea"/>
              </a:rPr>
              <a:t>2-5</a:t>
            </a:r>
            <a:r>
              <a:rPr dirty="0"/>
              <a:t> RM系列无填料密封式熔断器实物图</a:t>
            </a:r>
          </a:p>
        </p:txBody>
      </p:sp>
      <p:pic>
        <p:nvPicPr>
          <p:cNvPr id="37888" name="图片 37888" descr="C:\Users\407_5\AppData\Roaming\Tencent\Users\532440458\QQ\WinTemp\RichOle\]LECHG53$$1L@5SORPV}R$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1741" y="2743787"/>
            <a:ext cx="3978275" cy="2205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89" name="图片 37889" descr="C:\Users\407_5\AppData\Roaming\Tencent\Users\532440458\QQ\WinTemp\RichOle\T$K}4`[~}}%R(FAFEY{7XQ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09068" y="2452370"/>
            <a:ext cx="4987925" cy="262826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 15"/>
          <p:cNvSpPr/>
          <p:nvPr/>
        </p:nvSpPr>
        <p:spPr>
          <a:xfrm>
            <a:off x="350520" y="868204"/>
            <a:ext cx="3163570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10000"/>
              </a:lnSpc>
              <a:spcAft>
                <a:spcPts val="0"/>
              </a:spcAft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熔断器</a:t>
            </a:r>
          </a:p>
        </p:txBody>
      </p:sp>
      <p:sp>
        <p:nvSpPr>
          <p:cNvPr id="17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8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9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0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1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2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3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掌握各低压电器的功能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及使用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4490" y="843280"/>
            <a:ext cx="3163570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10000"/>
              </a:lnSpc>
              <a:spcAft>
                <a:spcPts val="0"/>
              </a:spcAft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 主令电器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75285" y="1385539"/>
            <a:ext cx="5123641" cy="1573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lnSpc>
                <a:spcPct val="120000"/>
              </a:lnSpc>
              <a:spcAft>
                <a:spcPts val="600"/>
              </a:spcAft>
            </a:pPr>
            <a:r>
              <a:rPr dirty="0"/>
              <a:t>作用：发送控制命令或信号的电器 </a:t>
            </a:r>
          </a:p>
          <a:p>
            <a:pPr indent="457200" algn="l" fontAlgn="auto">
              <a:lnSpc>
                <a:spcPct val="120000"/>
              </a:lnSpc>
              <a:spcAft>
                <a:spcPts val="600"/>
              </a:spcAft>
            </a:pPr>
            <a:r>
              <a:rPr dirty="0"/>
              <a:t>分类：控制按钮、行程开关、主令控制器、万能转换开关、接近开关等。</a:t>
            </a:r>
          </a:p>
          <a:p>
            <a:pPr indent="457200" algn="l" fontAlgn="auto">
              <a:lnSpc>
                <a:spcPct val="120000"/>
              </a:lnSpc>
              <a:spcAft>
                <a:spcPts val="600"/>
              </a:spcAft>
            </a:pPr>
            <a:r>
              <a:rPr dirty="0"/>
              <a:t>控制按钮如图2-</a:t>
            </a:r>
            <a:r>
              <a:rPr lang="en-US" dirty="0"/>
              <a:t>3-1</a:t>
            </a:r>
            <a:r>
              <a:rPr dirty="0"/>
              <a:t>所示：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518276" y="1380689"/>
            <a:ext cx="4500880" cy="2573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>
                <a:sym typeface="+mn-ea"/>
              </a:rPr>
              <a:t>用途：控制按钮是一种接通或分断小电流的主令电器。主要用于操纵接触器、继电器或电气联锁电路，以实现对各种运动的控制。</a:t>
            </a:r>
          </a:p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endParaRPr lang="en-US" dirty="0" smtClean="0">
              <a:sym typeface="+mn-ea"/>
            </a:endParaRPr>
          </a:p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 err="1" smtClean="0">
                <a:sym typeface="+mn-ea"/>
              </a:rPr>
              <a:t>控制按钮的电气文字图形符号</a:t>
            </a:r>
            <a:r>
              <a:rPr dirty="0">
                <a:sym typeface="+mn-ea"/>
              </a:rPr>
              <a:t>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48055" y="5960867"/>
            <a:ext cx="3168015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图2-</a:t>
            </a:r>
            <a:r>
              <a:rPr lang="en-US" dirty="0"/>
              <a:t>3-1</a:t>
            </a:r>
            <a:r>
              <a:rPr dirty="0"/>
              <a:t> 控制按钮实物图</a:t>
            </a:r>
          </a:p>
        </p:txBody>
      </p:sp>
      <p:pic>
        <p:nvPicPr>
          <p:cNvPr id="37890" name="图片 37890" descr="C:\Users\407_5\AppData\Roaming\Tencent\Users\532440458\QQ\WinTemp\RichOle\~N07M2[O63@)9NZ1SZTWL)X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35430" y="3018277"/>
            <a:ext cx="2580640" cy="2942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93" name="图片 37893" descr="C:\Users\407_5\AppData\Roaming\Tencent\Users\532440458\QQ\WinTemp\RichOle\6))BCSW6R(U09)~0EQ[N9(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80623" y="4259324"/>
            <a:ext cx="1026287" cy="15394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92" name="图片 37892" descr="C:\Users\407_5\AppData\Roaming\Tencent\Users\532440458\QQ\WinTemp\RichOle\]8_B`Z0DC]I0BOHT7ENVPZ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45849" y="4259324"/>
            <a:ext cx="948622" cy="1539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91" name="图片 37891" descr="C:\Users\407_5\AppData\Roaming\Tencent\Users\532440458\QQ\WinTemp\RichOle\NHOXJC~9J9_CMV0FQK{ENZS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93612" y="4259324"/>
            <a:ext cx="1324927" cy="153943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9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20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1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2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3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4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掌握各低压电器的功能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及使用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020445" y="1566547"/>
            <a:ext cx="9030336" cy="4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lnSpc>
                <a:spcPct val="120000"/>
              </a:lnSpc>
              <a:spcAft>
                <a:spcPts val="600"/>
              </a:spcAft>
            </a:pPr>
            <a:r>
              <a:rPr dirty="0"/>
              <a:t>控制按钮的使用规则</a:t>
            </a:r>
          </a:p>
          <a:p>
            <a:pPr indent="457200" algn="l" fontAlgn="auto">
              <a:lnSpc>
                <a:spcPct val="120000"/>
              </a:lnSpc>
              <a:spcAft>
                <a:spcPts val="600"/>
              </a:spcAft>
            </a:pPr>
            <a:r>
              <a:rPr dirty="0"/>
              <a:t>红色——“停止”和“急停”；</a:t>
            </a:r>
          </a:p>
          <a:p>
            <a:pPr indent="457200" algn="l" fontAlgn="auto">
              <a:lnSpc>
                <a:spcPct val="120000"/>
              </a:lnSpc>
              <a:spcAft>
                <a:spcPts val="600"/>
              </a:spcAft>
            </a:pPr>
            <a:r>
              <a:rPr dirty="0"/>
              <a:t>绿色——“启动”；</a:t>
            </a:r>
          </a:p>
          <a:p>
            <a:pPr indent="457200" algn="l" fontAlgn="auto">
              <a:lnSpc>
                <a:spcPct val="120000"/>
              </a:lnSpc>
              <a:spcAft>
                <a:spcPts val="600"/>
              </a:spcAft>
            </a:pPr>
            <a:r>
              <a:rPr dirty="0"/>
              <a:t>黑色——“点动”；</a:t>
            </a:r>
          </a:p>
          <a:p>
            <a:pPr indent="457200" algn="l" fontAlgn="auto">
              <a:lnSpc>
                <a:spcPct val="120000"/>
              </a:lnSpc>
              <a:spcAft>
                <a:spcPts val="600"/>
              </a:spcAft>
            </a:pPr>
            <a:r>
              <a:rPr dirty="0"/>
              <a:t>蓝色——“复位”；</a:t>
            </a:r>
          </a:p>
          <a:p>
            <a:pPr indent="457200" algn="l" fontAlgn="auto">
              <a:lnSpc>
                <a:spcPct val="120000"/>
              </a:lnSpc>
              <a:spcAft>
                <a:spcPts val="600"/>
              </a:spcAft>
            </a:pPr>
            <a:r>
              <a:rPr dirty="0"/>
              <a:t>黑色、白色或灰色——“启动”与“停止”交替动作。</a:t>
            </a:r>
          </a:p>
          <a:p>
            <a:pPr indent="457200" algn="l" fontAlgn="auto">
              <a:lnSpc>
                <a:spcPct val="120000"/>
              </a:lnSpc>
              <a:spcAft>
                <a:spcPts val="600"/>
              </a:spcAft>
            </a:pPr>
            <a:r>
              <a:rPr dirty="0"/>
              <a:t>控制按钮的结构形式</a:t>
            </a:r>
          </a:p>
          <a:p>
            <a:pPr indent="457200" algn="l" fontAlgn="auto">
              <a:lnSpc>
                <a:spcPct val="120000"/>
              </a:lnSpc>
              <a:spcAft>
                <a:spcPts val="600"/>
              </a:spcAft>
            </a:pPr>
            <a:r>
              <a:rPr dirty="0"/>
              <a:t>紧急式—装有突出的蘑菇形钮帽，以便紧急操作；</a:t>
            </a:r>
          </a:p>
          <a:p>
            <a:pPr indent="457200" algn="l" fontAlgn="auto">
              <a:lnSpc>
                <a:spcPct val="120000"/>
              </a:lnSpc>
              <a:spcAft>
                <a:spcPts val="600"/>
              </a:spcAft>
            </a:pPr>
            <a:r>
              <a:rPr dirty="0"/>
              <a:t>旋转式—用手旋转进行操作；</a:t>
            </a:r>
          </a:p>
          <a:p>
            <a:pPr indent="457200" algn="l" fontAlgn="auto">
              <a:lnSpc>
                <a:spcPct val="120000"/>
              </a:lnSpc>
              <a:spcAft>
                <a:spcPts val="600"/>
              </a:spcAft>
            </a:pPr>
            <a:r>
              <a:rPr dirty="0"/>
              <a:t>指示灯式—在透明的按钮内装人信号灯，以作信号显示；</a:t>
            </a:r>
          </a:p>
          <a:p>
            <a:pPr indent="457200" algn="l" fontAlgn="auto">
              <a:lnSpc>
                <a:spcPct val="120000"/>
              </a:lnSpc>
              <a:spcAft>
                <a:spcPts val="600"/>
              </a:spcAft>
            </a:pPr>
            <a:r>
              <a:rPr dirty="0"/>
              <a:t>钥匙式—</a:t>
            </a:r>
            <a:r>
              <a:rPr dirty="0" err="1"/>
              <a:t>为使用安全起见，须使用钥匙插入方可旋转操作</a:t>
            </a:r>
            <a:r>
              <a:rPr dirty="0" smtClean="0"/>
              <a:t>。</a:t>
            </a:r>
            <a:endParaRPr dirty="0"/>
          </a:p>
        </p:txBody>
      </p:sp>
      <p:sp>
        <p:nvSpPr>
          <p:cNvPr id="12" name="矩形 11"/>
          <p:cNvSpPr/>
          <p:nvPr/>
        </p:nvSpPr>
        <p:spPr>
          <a:xfrm>
            <a:off x="364490" y="843280"/>
            <a:ext cx="3163570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10000"/>
              </a:lnSpc>
              <a:spcAft>
                <a:spcPts val="0"/>
              </a:spcAft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 主令电器</a:t>
            </a:r>
          </a:p>
        </p:txBody>
      </p:sp>
      <p:sp>
        <p:nvSpPr>
          <p:cNvPr id="14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5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6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7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18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9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0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掌握各低压电器的功能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及使用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aphicFrame>
        <p:nvGraphicFramePr>
          <p:cNvPr id="11" name="表格 10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07070006"/>
              </p:ext>
            </p:extLst>
          </p:nvPr>
        </p:nvGraphicFramePr>
        <p:xfrm>
          <a:off x="1422958" y="2022256"/>
          <a:ext cx="9909810" cy="37598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7640"/>
                <a:gridCol w="1153795"/>
                <a:gridCol w="1152525"/>
                <a:gridCol w="1504950"/>
                <a:gridCol w="868680"/>
                <a:gridCol w="831215"/>
                <a:gridCol w="1076960"/>
                <a:gridCol w="1884045"/>
              </a:tblGrid>
              <a:tr h="33210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型号</a:t>
                      </a:r>
                      <a:endParaRPr lang="en-US" altLang="en-US" sz="14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额定电压/V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额定电流</a:t>
                      </a:r>
                      <a:r>
                        <a:rPr lang="en-US" sz="14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/A</a:t>
                      </a:r>
                      <a:endParaRPr lang="en-US" altLang="en-US" sz="14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结构形式</a:t>
                      </a:r>
                      <a:endParaRPr lang="en-US" altLang="en-US" sz="14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触点对数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按钮数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用途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83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常开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常闭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314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LA2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9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500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9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元件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作为单独元件用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2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LA10-2K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开启式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用于电动机启动、停止控制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21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LA10-2H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保护式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LA10-3K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开始式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用于电动机正、反、停控制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14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LA10-3H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保护式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092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LA19-11D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带指示灯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特殊用途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21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LA18-22Y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带钥匙式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3092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LA18-44Y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带钥匙式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3321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LA18-66X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旋钮式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14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364490" y="843280"/>
            <a:ext cx="3163570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10000"/>
              </a:lnSpc>
              <a:spcAft>
                <a:spcPts val="0"/>
              </a:spcAft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 主令电器</a:t>
            </a:r>
          </a:p>
        </p:txBody>
      </p:sp>
      <p:sp>
        <p:nvSpPr>
          <p:cNvPr id="12" name="矩形 11"/>
          <p:cNvSpPr/>
          <p:nvPr/>
        </p:nvSpPr>
        <p:spPr>
          <a:xfrm>
            <a:off x="947759" y="1328216"/>
            <a:ext cx="3993401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>
              <a:lnSpc>
                <a:spcPct val="120000"/>
              </a:lnSpc>
              <a:spcAft>
                <a:spcPts val="600"/>
              </a:spcAft>
            </a:pPr>
            <a:r>
              <a:rPr lang="zh-CN" altLang="en-US" dirty="0"/>
              <a:t>控制按钮技术数据如表</a:t>
            </a:r>
            <a:r>
              <a:rPr lang="en-US" altLang="zh-CN" dirty="0"/>
              <a:t>2-1-3</a:t>
            </a:r>
            <a:r>
              <a:rPr lang="zh-CN" altLang="en-US" dirty="0"/>
              <a:t>所示</a:t>
            </a:r>
            <a:endParaRPr lang="zh-CN" altLang="en-US" dirty="0"/>
          </a:p>
        </p:txBody>
      </p:sp>
      <p:sp>
        <p:nvSpPr>
          <p:cNvPr id="15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6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7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8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19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0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1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掌握各低压电器的功能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及使用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43915" y="1518602"/>
            <a:ext cx="10256520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20000"/>
              </a:lnSpc>
              <a:spcAft>
                <a:spcPts val="600"/>
              </a:spcAft>
            </a:pPr>
            <a:r>
              <a:rPr dirty="0"/>
              <a:t>行程开关实物如图2-</a:t>
            </a:r>
            <a:r>
              <a:rPr lang="en-US" dirty="0"/>
              <a:t>3-2</a:t>
            </a:r>
            <a:r>
              <a:rPr dirty="0"/>
              <a:t>所示</a:t>
            </a:r>
            <a:r>
              <a:rPr lang="zh-CN" dirty="0"/>
              <a:t>。</a:t>
            </a:r>
            <a:r>
              <a:rPr lang="en-US" altLang="zh-CN" dirty="0"/>
              <a:t>		行程开关的电气文字图形符号如图2-3-3所示：</a:t>
            </a:r>
          </a:p>
        </p:txBody>
      </p:sp>
      <p:pic>
        <p:nvPicPr>
          <p:cNvPr id="37895" name="图片 37895" descr="C:\Users\407_5\AppData\Roaming\Tencent\Users\532440458\QQ\WinTemp\RichOle\`XALU7~H9[}835GRZCU9KR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28038" y="2129790"/>
            <a:ext cx="3187065" cy="3334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01" name="图片 37901" descr="C:\Users\407_5\AppData\Roaming\Tencent\Users\532440458\QQ\WinTemp\RichOle\7@HTU@_G78EYZIMVF}EI0Z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87490" y="2129790"/>
            <a:ext cx="3141980" cy="284670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1228038" y="5464175"/>
            <a:ext cx="3198495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20000"/>
              </a:lnSpc>
              <a:spcAft>
                <a:spcPts val="600"/>
              </a:spcAft>
            </a:pPr>
            <a:r>
              <a:rPr dirty="0"/>
              <a:t>图2</a:t>
            </a:r>
            <a:r>
              <a:rPr dirty="0">
                <a:sym typeface="+mn-ea"/>
              </a:rPr>
              <a:t>-</a:t>
            </a:r>
            <a:r>
              <a:rPr lang="en-US" dirty="0">
                <a:sym typeface="+mn-ea"/>
              </a:rPr>
              <a:t>3-2 </a:t>
            </a:r>
            <a:r>
              <a:rPr dirty="0"/>
              <a:t>行程开关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972175" y="5342255"/>
            <a:ext cx="4372610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20000"/>
              </a:lnSpc>
              <a:spcAft>
                <a:spcPts val="600"/>
              </a:spcAft>
            </a:pPr>
            <a:r>
              <a:rPr dirty="0">
                <a:sym typeface="+mn-ea"/>
              </a:rPr>
              <a:t>图2-</a:t>
            </a:r>
            <a:r>
              <a:rPr lang="en-US" dirty="0">
                <a:sym typeface="+mn-ea"/>
              </a:rPr>
              <a:t>3-3</a:t>
            </a:r>
            <a:r>
              <a:rPr dirty="0"/>
              <a:t>行程开关的电气文字图形符号</a:t>
            </a:r>
          </a:p>
        </p:txBody>
      </p:sp>
      <p:sp>
        <p:nvSpPr>
          <p:cNvPr id="17" name="矩形 16"/>
          <p:cNvSpPr/>
          <p:nvPr/>
        </p:nvSpPr>
        <p:spPr>
          <a:xfrm>
            <a:off x="516890" y="995680"/>
            <a:ext cx="3163570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10000"/>
              </a:lnSpc>
              <a:spcAft>
                <a:spcPts val="0"/>
              </a:spcAft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 主令电器</a:t>
            </a:r>
          </a:p>
        </p:txBody>
      </p:sp>
      <p:sp>
        <p:nvSpPr>
          <p:cNvPr id="18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9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20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1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2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3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4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掌握各低压电器的功能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及使用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54710" y="1739948"/>
            <a:ext cx="4379290" cy="404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特点：结构简单、成本低，但其触点的分合速度取决于撞块移动速度，不宜用在撞块速度小于0．4m/min的场合。</a:t>
            </a:r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工作过程：当滚轮5走过操纵件6的中点时，盘形弹簧3和弹簧9都使操纵件6迅速转动，因而使动触点迅速地与右边的静触点分开，并与左边的静触点闭合。这样就减少了电弧对触点的烧蚀，并保证了动作的可靠性。适用于低速运动的机械，如图2-</a:t>
            </a:r>
            <a:r>
              <a:rPr lang="en-US" dirty="0"/>
              <a:t>3-4</a:t>
            </a:r>
            <a:r>
              <a:rPr dirty="0"/>
              <a:t>所示。</a:t>
            </a:r>
          </a:p>
        </p:txBody>
      </p:sp>
      <p:pic>
        <p:nvPicPr>
          <p:cNvPr id="37900" name="图片 37900" descr="C:\Users\407_5\AppData\Roaming\Tencent\Users\532440458\QQ\WinTemp\RichOle\_YX9@%TSD6ZYW[LU5[G6ZC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09081" y="1350293"/>
            <a:ext cx="3350260" cy="414718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6707188" y="5787210"/>
            <a:ext cx="3726815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20000"/>
              </a:lnSpc>
              <a:spcAft>
                <a:spcPts val="600"/>
              </a:spcAft>
            </a:pPr>
            <a:r>
              <a:rPr dirty="0"/>
              <a:t>图2-</a:t>
            </a:r>
            <a:r>
              <a:rPr lang="en-US" dirty="0"/>
              <a:t>3-4</a:t>
            </a:r>
            <a:r>
              <a:rPr dirty="0"/>
              <a:t> 行程开关工作过程示意图</a:t>
            </a:r>
          </a:p>
        </p:txBody>
      </p:sp>
      <p:sp>
        <p:nvSpPr>
          <p:cNvPr id="14" name="矩形 13"/>
          <p:cNvSpPr/>
          <p:nvPr/>
        </p:nvSpPr>
        <p:spPr>
          <a:xfrm>
            <a:off x="364490" y="843280"/>
            <a:ext cx="3163570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10000"/>
              </a:lnSpc>
              <a:spcAft>
                <a:spcPts val="0"/>
              </a:spcAft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 主令电器</a:t>
            </a:r>
          </a:p>
        </p:txBody>
      </p:sp>
      <p:sp>
        <p:nvSpPr>
          <p:cNvPr id="15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6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7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8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19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0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1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掌握各低压电器的功能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及使用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grpSp>
        <p:nvGrpSpPr>
          <p:cNvPr id="12" name="Group 24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/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  <p:sp>
        <p:nvSpPr>
          <p:cNvPr id="13" name="TextBox 6"/>
          <p:cNvSpPr txBox="1"/>
          <p:nvPr/>
        </p:nvSpPr>
        <p:spPr>
          <a:xfrm>
            <a:off x="1229986" y="998015"/>
            <a:ext cx="7720012" cy="99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altLang="zh-CN" dirty="0">
                <a:ea typeface="微软雅黑" panose="020B0503020204020204" pitchFamily="34" charset="-122"/>
              </a:rPr>
              <a:t>1.识别电器的功能及分类。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altLang="zh-CN" dirty="0">
                <a:ea typeface="微软雅黑" panose="020B0503020204020204" pitchFamily="34" charset="-122"/>
              </a:rPr>
              <a:t>2.掌握低压电器的结构、功能及使用。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229986" y="2387688"/>
          <a:ext cx="9550751" cy="3541799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999883"/>
                <a:gridCol w="1610537"/>
                <a:gridCol w="3283115"/>
                <a:gridCol w="1219072"/>
                <a:gridCol w="1219072"/>
                <a:gridCol w="1219072"/>
              </a:tblGrid>
              <a:tr h="808432">
                <a:tc gridSpan="2">
                  <a:txBody>
                    <a:bodyPr/>
                    <a:lstStyle/>
                    <a:p>
                      <a:pPr indent="12573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评价主体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评分标准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分值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学生评价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教师评价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1140646">
                <a:tc rowSpan="2">
                  <a:txBody>
                    <a:bodyPr/>
                    <a:lstStyle/>
                    <a:p>
                      <a:pPr marL="0" indent="12700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任务一：常用低压电器的识别与分类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操作评价</a:t>
                      </a:r>
                      <a:endParaRPr lang="zh-CN" sz="14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5730">
                        <a:lnSpc>
                          <a:spcPts val="2000"/>
                        </a:lnSpc>
                      </a:pPr>
                      <a:r>
                        <a:rPr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1.识别电器的功能及分类。</a:t>
                      </a:r>
                    </a:p>
                    <a:p>
                      <a:pPr indent="125730">
                        <a:lnSpc>
                          <a:spcPts val="2000"/>
                        </a:lnSpc>
                      </a:pPr>
                      <a:r>
                        <a:rPr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2.掌握低压电器的结构、功能及使用。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40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10215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成果评价</a:t>
                      </a:r>
                      <a:endParaRPr lang="zh-CN" sz="14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25730" algn="l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1.能够懂得各电器的主要功能及分类。</a:t>
                      </a:r>
                    </a:p>
                    <a:p>
                      <a:pPr marL="0" indent="125730" algn="l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2.能够懂得开关电器、熔断器、主令电器、接触器等低压电器的使用。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60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571131">
                <a:tc gridSpan="3"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solidFill>
                            <a:srgbClr val="C00000"/>
                          </a:solidFill>
                          <a:effectLst/>
                        </a:rPr>
                        <a:t>合计（满分</a:t>
                      </a:r>
                      <a:r>
                        <a:rPr lang="en-US" sz="1400" kern="0" dirty="0">
                          <a:solidFill>
                            <a:srgbClr val="C00000"/>
                          </a:solidFill>
                          <a:effectLst/>
                        </a:rPr>
                        <a:t>100</a:t>
                      </a:r>
                      <a:r>
                        <a:rPr lang="zh-CN" sz="1400" kern="0" dirty="0">
                          <a:solidFill>
                            <a:srgbClr val="C00000"/>
                          </a:solidFill>
                          <a:effectLst/>
                        </a:rPr>
                        <a:t>分）</a:t>
                      </a:r>
                      <a:r>
                        <a:rPr lang="en-US" sz="1400" kern="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636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100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6" name="椭圆 5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/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grpSp>
        <p:nvGrpSpPr>
          <p:cNvPr id="12" name="Group 27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9282" y="2886558"/>
              <a:ext cx="602059" cy="609685"/>
            </a:xfrm>
            <a:custGeom>
              <a:avLst/>
              <a:gdLst>
                <a:gd name="T0" fmla="*/ 7558 w 11184"/>
                <a:gd name="T1" fmla="*/ 2125 h 11325"/>
                <a:gd name="T2" fmla="*/ 6347 w 11184"/>
                <a:gd name="T3" fmla="*/ 306 h 11325"/>
                <a:gd name="T4" fmla="*/ 4203 w 11184"/>
                <a:gd name="T5" fmla="*/ 729 h 11325"/>
                <a:gd name="T6" fmla="*/ 3775 w 11184"/>
                <a:gd name="T7" fmla="*/ 2872 h 11325"/>
                <a:gd name="T8" fmla="*/ 5592 w 11184"/>
                <a:gd name="T9" fmla="*/ 4087 h 11325"/>
                <a:gd name="T10" fmla="*/ 7558 w 11184"/>
                <a:gd name="T11" fmla="*/ 2125 h 11325"/>
                <a:gd name="T12" fmla="*/ 6248 w 11184"/>
                <a:gd name="T13" fmla="*/ 4087 h 11325"/>
                <a:gd name="T14" fmla="*/ 4936 w 11184"/>
                <a:gd name="T15" fmla="*/ 4087 h 11325"/>
                <a:gd name="T16" fmla="*/ 3622 w 11184"/>
                <a:gd name="T17" fmla="*/ 4409 h 11325"/>
                <a:gd name="T18" fmla="*/ 5592 w 11184"/>
                <a:gd name="T19" fmla="*/ 5225 h 11325"/>
                <a:gd name="T20" fmla="*/ 7562 w 11184"/>
                <a:gd name="T21" fmla="*/ 4409 h 11325"/>
                <a:gd name="T22" fmla="*/ 6248 w 11184"/>
                <a:gd name="T23" fmla="*/ 4087 h 11325"/>
                <a:gd name="T24" fmla="*/ 10528 w 11184"/>
                <a:gd name="T25" fmla="*/ 6053 h 11325"/>
                <a:gd name="T26" fmla="*/ 9874 w 11184"/>
                <a:gd name="T27" fmla="*/ 6707 h 11325"/>
                <a:gd name="T28" fmla="*/ 9874 w 11184"/>
                <a:gd name="T29" fmla="*/ 8019 h 11325"/>
                <a:gd name="T30" fmla="*/ 10529 w 11184"/>
                <a:gd name="T31" fmla="*/ 8639 h 11325"/>
                <a:gd name="T32" fmla="*/ 11184 w 11184"/>
                <a:gd name="T33" fmla="*/ 8019 h 11325"/>
                <a:gd name="T34" fmla="*/ 11184 w 11184"/>
                <a:gd name="T35" fmla="*/ 6707 h 11325"/>
                <a:gd name="T36" fmla="*/ 10528 w 11184"/>
                <a:gd name="T37" fmla="*/ 6053 h 11325"/>
                <a:gd name="T38" fmla="*/ 1310 w 11184"/>
                <a:gd name="T39" fmla="*/ 8019 h 11325"/>
                <a:gd name="T40" fmla="*/ 1310 w 11184"/>
                <a:gd name="T41" fmla="*/ 6707 h 11325"/>
                <a:gd name="T42" fmla="*/ 655 w 11184"/>
                <a:gd name="T43" fmla="*/ 6087 h 11325"/>
                <a:gd name="T44" fmla="*/ 0 w 11184"/>
                <a:gd name="T45" fmla="*/ 6707 h 11325"/>
                <a:gd name="T46" fmla="*/ 0 w 11184"/>
                <a:gd name="T47" fmla="*/ 8019 h 11325"/>
                <a:gd name="T48" fmla="*/ 655 w 11184"/>
                <a:gd name="T49" fmla="*/ 8639 h 11325"/>
                <a:gd name="T50" fmla="*/ 1310 w 11184"/>
                <a:gd name="T51" fmla="*/ 8019 h 11325"/>
                <a:gd name="T52" fmla="*/ 656 w 11184"/>
                <a:gd name="T53" fmla="*/ 5069 h 11325"/>
                <a:gd name="T54" fmla="*/ 656 w 11184"/>
                <a:gd name="T55" fmla="*/ 5397 h 11325"/>
                <a:gd name="T56" fmla="*/ 1966 w 11184"/>
                <a:gd name="T57" fmla="*/ 6707 h 11325"/>
                <a:gd name="T58" fmla="*/ 1966 w 11184"/>
                <a:gd name="T59" fmla="*/ 8019 h 11325"/>
                <a:gd name="T60" fmla="*/ 656 w 11184"/>
                <a:gd name="T61" fmla="*/ 9325 h 11325"/>
                <a:gd name="T62" fmla="*/ 656 w 11184"/>
                <a:gd name="T63" fmla="*/ 9653 h 11325"/>
                <a:gd name="T64" fmla="*/ 992 w 11184"/>
                <a:gd name="T65" fmla="*/ 9985 h 11325"/>
                <a:gd name="T66" fmla="*/ 5272 w 11184"/>
                <a:gd name="T67" fmla="*/ 11317 h 11325"/>
                <a:gd name="T68" fmla="*/ 5272 w 11184"/>
                <a:gd name="T69" fmla="*/ 5803 h 11325"/>
                <a:gd name="T70" fmla="*/ 992 w 11184"/>
                <a:gd name="T71" fmla="*/ 4743 h 11325"/>
                <a:gd name="T72" fmla="*/ 656 w 11184"/>
                <a:gd name="T73" fmla="*/ 5069 h 11325"/>
                <a:gd name="T74" fmla="*/ 9218 w 11184"/>
                <a:gd name="T75" fmla="*/ 8019 h 11325"/>
                <a:gd name="T76" fmla="*/ 9218 w 11184"/>
                <a:gd name="T77" fmla="*/ 6707 h 11325"/>
                <a:gd name="T78" fmla="*/ 10528 w 11184"/>
                <a:gd name="T79" fmla="*/ 5397 h 11325"/>
                <a:gd name="T80" fmla="*/ 10528 w 11184"/>
                <a:gd name="T81" fmla="*/ 5069 h 11325"/>
                <a:gd name="T82" fmla="*/ 10192 w 11184"/>
                <a:gd name="T83" fmla="*/ 4743 h 11325"/>
                <a:gd name="T84" fmla="*/ 5912 w 11184"/>
                <a:gd name="T85" fmla="*/ 5803 h 11325"/>
                <a:gd name="T86" fmla="*/ 5912 w 11184"/>
                <a:gd name="T87" fmla="*/ 11325 h 11325"/>
                <a:gd name="T88" fmla="*/ 10192 w 11184"/>
                <a:gd name="T89" fmla="*/ 9993 h 11325"/>
                <a:gd name="T90" fmla="*/ 10520 w 11184"/>
                <a:gd name="T91" fmla="*/ 9665 h 11325"/>
                <a:gd name="T92" fmla="*/ 10520 w 11184"/>
                <a:gd name="T93" fmla="*/ 9325 h 11325"/>
                <a:gd name="T94" fmla="*/ 9218 w 11184"/>
                <a:gd name="T95" fmla="*/ 8019 h 1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84" h="11325">
                  <a:moveTo>
                    <a:pt x="7558" y="2125"/>
                  </a:moveTo>
                  <a:cubicBezTo>
                    <a:pt x="7560" y="1329"/>
                    <a:pt x="7082" y="611"/>
                    <a:pt x="6347" y="306"/>
                  </a:cubicBezTo>
                  <a:cubicBezTo>
                    <a:pt x="5613" y="0"/>
                    <a:pt x="4766" y="168"/>
                    <a:pt x="4203" y="729"/>
                  </a:cubicBezTo>
                  <a:cubicBezTo>
                    <a:pt x="3640" y="1291"/>
                    <a:pt x="3471" y="2137"/>
                    <a:pt x="3775" y="2872"/>
                  </a:cubicBezTo>
                  <a:cubicBezTo>
                    <a:pt x="4079" y="3608"/>
                    <a:pt x="4796" y="4087"/>
                    <a:pt x="5592" y="4087"/>
                  </a:cubicBezTo>
                  <a:cubicBezTo>
                    <a:pt x="6671" y="4075"/>
                    <a:pt x="7544" y="3204"/>
                    <a:pt x="7558" y="2125"/>
                  </a:cubicBezTo>
                  <a:close/>
                  <a:moveTo>
                    <a:pt x="6248" y="4087"/>
                  </a:moveTo>
                  <a:lnTo>
                    <a:pt x="4936" y="4087"/>
                  </a:lnTo>
                  <a:cubicBezTo>
                    <a:pt x="4479" y="4091"/>
                    <a:pt x="4029" y="4201"/>
                    <a:pt x="3622" y="4409"/>
                  </a:cubicBezTo>
                  <a:cubicBezTo>
                    <a:pt x="4311" y="4594"/>
                    <a:pt x="4973" y="4869"/>
                    <a:pt x="5592" y="5225"/>
                  </a:cubicBezTo>
                  <a:cubicBezTo>
                    <a:pt x="6211" y="4869"/>
                    <a:pt x="6873" y="4594"/>
                    <a:pt x="7562" y="4409"/>
                  </a:cubicBezTo>
                  <a:cubicBezTo>
                    <a:pt x="7155" y="4201"/>
                    <a:pt x="6705" y="4091"/>
                    <a:pt x="6248" y="4087"/>
                  </a:cubicBezTo>
                  <a:close/>
                  <a:moveTo>
                    <a:pt x="10528" y="6053"/>
                  </a:moveTo>
                  <a:cubicBezTo>
                    <a:pt x="10167" y="6053"/>
                    <a:pt x="9874" y="6346"/>
                    <a:pt x="9874" y="6707"/>
                  </a:cubicBezTo>
                  <a:lnTo>
                    <a:pt x="9874" y="8019"/>
                  </a:lnTo>
                  <a:cubicBezTo>
                    <a:pt x="9893" y="8367"/>
                    <a:pt x="10181" y="8639"/>
                    <a:pt x="10529" y="8639"/>
                  </a:cubicBezTo>
                  <a:cubicBezTo>
                    <a:pt x="10877" y="8639"/>
                    <a:pt x="11165" y="8367"/>
                    <a:pt x="11184" y="8019"/>
                  </a:cubicBezTo>
                  <a:lnTo>
                    <a:pt x="11184" y="6707"/>
                  </a:lnTo>
                  <a:cubicBezTo>
                    <a:pt x="11183" y="6345"/>
                    <a:pt x="10890" y="6053"/>
                    <a:pt x="10528" y="6053"/>
                  </a:cubicBezTo>
                  <a:close/>
                  <a:moveTo>
                    <a:pt x="1310" y="8019"/>
                  </a:moveTo>
                  <a:lnTo>
                    <a:pt x="1310" y="6707"/>
                  </a:lnTo>
                  <a:cubicBezTo>
                    <a:pt x="1291" y="6359"/>
                    <a:pt x="1003" y="6087"/>
                    <a:pt x="655" y="6087"/>
                  </a:cubicBezTo>
                  <a:cubicBezTo>
                    <a:pt x="307" y="6087"/>
                    <a:pt x="19" y="6359"/>
                    <a:pt x="0" y="6707"/>
                  </a:cubicBezTo>
                  <a:lnTo>
                    <a:pt x="0" y="8019"/>
                  </a:lnTo>
                  <a:cubicBezTo>
                    <a:pt x="19" y="8367"/>
                    <a:pt x="307" y="8639"/>
                    <a:pt x="655" y="8639"/>
                  </a:cubicBezTo>
                  <a:cubicBezTo>
                    <a:pt x="1003" y="8639"/>
                    <a:pt x="1291" y="8367"/>
                    <a:pt x="1310" y="8019"/>
                  </a:cubicBezTo>
                  <a:close/>
                  <a:moveTo>
                    <a:pt x="656" y="5069"/>
                  </a:moveTo>
                  <a:lnTo>
                    <a:pt x="656" y="5397"/>
                  </a:lnTo>
                  <a:cubicBezTo>
                    <a:pt x="1379" y="5398"/>
                    <a:pt x="1965" y="5984"/>
                    <a:pt x="1966" y="6707"/>
                  </a:cubicBezTo>
                  <a:lnTo>
                    <a:pt x="1966" y="8019"/>
                  </a:lnTo>
                  <a:cubicBezTo>
                    <a:pt x="1963" y="8740"/>
                    <a:pt x="1377" y="9324"/>
                    <a:pt x="656" y="9325"/>
                  </a:cubicBezTo>
                  <a:lnTo>
                    <a:pt x="656" y="9653"/>
                  </a:lnTo>
                  <a:cubicBezTo>
                    <a:pt x="654" y="9839"/>
                    <a:pt x="806" y="9990"/>
                    <a:pt x="992" y="9985"/>
                  </a:cubicBezTo>
                  <a:cubicBezTo>
                    <a:pt x="2670" y="9985"/>
                    <a:pt x="4014" y="10515"/>
                    <a:pt x="5272" y="11317"/>
                  </a:cubicBezTo>
                  <a:lnTo>
                    <a:pt x="5272" y="5803"/>
                  </a:lnTo>
                  <a:cubicBezTo>
                    <a:pt x="3992" y="5079"/>
                    <a:pt x="2642" y="4743"/>
                    <a:pt x="992" y="4743"/>
                  </a:cubicBezTo>
                  <a:cubicBezTo>
                    <a:pt x="808" y="4737"/>
                    <a:pt x="656" y="4885"/>
                    <a:pt x="656" y="5069"/>
                  </a:cubicBezTo>
                  <a:close/>
                  <a:moveTo>
                    <a:pt x="9218" y="8019"/>
                  </a:moveTo>
                  <a:lnTo>
                    <a:pt x="9218" y="6707"/>
                  </a:lnTo>
                  <a:cubicBezTo>
                    <a:pt x="9219" y="5984"/>
                    <a:pt x="9805" y="5398"/>
                    <a:pt x="10528" y="5397"/>
                  </a:cubicBezTo>
                  <a:lnTo>
                    <a:pt x="10528" y="5069"/>
                  </a:lnTo>
                  <a:cubicBezTo>
                    <a:pt x="10528" y="4885"/>
                    <a:pt x="10376" y="4737"/>
                    <a:pt x="10192" y="4743"/>
                  </a:cubicBezTo>
                  <a:cubicBezTo>
                    <a:pt x="8534" y="4743"/>
                    <a:pt x="7176" y="5079"/>
                    <a:pt x="5912" y="5803"/>
                  </a:cubicBezTo>
                  <a:lnTo>
                    <a:pt x="5912" y="11325"/>
                  </a:lnTo>
                  <a:cubicBezTo>
                    <a:pt x="7170" y="10525"/>
                    <a:pt x="8512" y="9993"/>
                    <a:pt x="10192" y="9993"/>
                  </a:cubicBezTo>
                  <a:cubicBezTo>
                    <a:pt x="10373" y="9993"/>
                    <a:pt x="10520" y="9846"/>
                    <a:pt x="10520" y="9665"/>
                  </a:cubicBezTo>
                  <a:lnTo>
                    <a:pt x="10520" y="9325"/>
                  </a:lnTo>
                  <a:cubicBezTo>
                    <a:pt x="9802" y="9320"/>
                    <a:pt x="9221" y="8737"/>
                    <a:pt x="9218" y="80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8053" y="1654175"/>
            <a:ext cx="465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40000"/>
              </a:lnSpc>
              <a:spcAft>
                <a:spcPts val="600"/>
              </a:spcAft>
            </a:pPr>
            <a:r>
              <a:rPr sz="2000" dirty="0"/>
              <a:t>交流接触器，其结构如图2-</a:t>
            </a:r>
            <a:r>
              <a:rPr lang="en-US" sz="2000" dirty="0"/>
              <a:t>4-1</a:t>
            </a:r>
            <a:r>
              <a:rPr sz="2000" dirty="0"/>
              <a:t>所示：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09699" y="5964872"/>
            <a:ext cx="3726815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20000"/>
              </a:lnSpc>
              <a:spcAft>
                <a:spcPts val="600"/>
              </a:spcAft>
            </a:pPr>
            <a:r>
              <a:rPr dirty="0"/>
              <a:t>图2-</a:t>
            </a:r>
            <a:r>
              <a:rPr lang="en-US" dirty="0"/>
              <a:t>4-1</a:t>
            </a:r>
            <a:r>
              <a:rPr dirty="0"/>
              <a:t> 交流接触器结构图</a:t>
            </a:r>
          </a:p>
        </p:txBody>
      </p:sp>
      <p:pic>
        <p:nvPicPr>
          <p:cNvPr id="37902" name="图片 37902" descr="C:\Users\407_5\AppData\Roaming\Tencent\Users\532440458\QQ\WinTemp\RichOle\_)%0_3ZH}P@{EFC8@NI8O2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2934" y="2379821"/>
            <a:ext cx="5186046" cy="338137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6873241" y="1856422"/>
            <a:ext cx="4259580" cy="419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触头系统：主触头、辅助触头、常开触头（动合触头）、常闭触头（动断触头）</a:t>
            </a:r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电磁系统：动、静铁芯，吸引线圈和反作用弹簧 </a:t>
            </a:r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灭弧系统：灭弧罩及灭弧栅片灭弧</a:t>
            </a:r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工作原理：线圈加额定电压，衔铁吸合，常闭触头断开，常开触头闭合；线圈电压消失，触头恢复常态。为防止铁心振动，需加短路环。</a:t>
            </a:r>
          </a:p>
        </p:txBody>
      </p:sp>
      <p:sp>
        <p:nvSpPr>
          <p:cNvPr id="15" name="矩形: 剪去对角 1"/>
          <p:cNvSpPr/>
          <p:nvPr/>
        </p:nvSpPr>
        <p:spPr>
          <a:xfrm>
            <a:off x="915376" y="1076325"/>
            <a:ext cx="2191080" cy="4381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、接触器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31715" y="1252603"/>
            <a:ext cx="8303060" cy="23747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9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20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1" name="矩形: 对角圆角 6"/>
          <p:cNvSpPr/>
          <p:nvPr/>
        </p:nvSpPr>
        <p:spPr>
          <a:xfrm>
            <a:off x="10982039" y="14639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3" name="矩形: 对角圆角 8"/>
          <p:cNvSpPr/>
          <p:nvPr/>
        </p:nvSpPr>
        <p:spPr>
          <a:xfrm>
            <a:off x="9069419" y="15501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8055" y="1711708"/>
            <a:ext cx="465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40000"/>
              </a:lnSpc>
              <a:spcAft>
                <a:spcPts val="600"/>
              </a:spcAft>
            </a:pPr>
            <a:r>
              <a:rPr sz="2000" dirty="0"/>
              <a:t>直流接触器，其实物如图2-</a:t>
            </a:r>
            <a:r>
              <a:rPr lang="en-US" sz="2000" dirty="0"/>
              <a:t>4-2</a:t>
            </a:r>
            <a:r>
              <a:rPr sz="2000" dirty="0"/>
              <a:t>所示：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82370" y="5915660"/>
            <a:ext cx="3135630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20000"/>
              </a:lnSpc>
              <a:spcAft>
                <a:spcPts val="600"/>
              </a:spcAft>
            </a:pPr>
            <a:r>
              <a:rPr dirty="0"/>
              <a:t>图2-</a:t>
            </a:r>
            <a:r>
              <a:rPr lang="en-US" dirty="0"/>
              <a:t>4-2</a:t>
            </a:r>
            <a:r>
              <a:rPr dirty="0"/>
              <a:t> 直流接触器实物图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346740" y="1711708"/>
            <a:ext cx="4824022" cy="2258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用途：远距离通断直流电路或控制直流电动机的频繁起停。</a:t>
            </a:r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结构：电磁机构、触头系统和灭弧装置。</a:t>
            </a:r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工作原理：与交流接触器基本相同。</a:t>
            </a:r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dirty="0"/>
              <a:t>接触器的符号如图2-</a:t>
            </a:r>
            <a:r>
              <a:rPr lang="en-US" dirty="0"/>
              <a:t>4-3</a:t>
            </a:r>
            <a:r>
              <a:rPr dirty="0"/>
              <a:t>所示</a:t>
            </a:r>
          </a:p>
        </p:txBody>
      </p:sp>
      <p:pic>
        <p:nvPicPr>
          <p:cNvPr id="37903" name="图片 37903" descr="C:\Users\407_5\AppData\Roaming\Tencent\Users\532440458\QQ\WinTemp\RichOle\HEEQZY6DZ3[I[O@@LCPJ~_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78278" y="2271129"/>
            <a:ext cx="2512391" cy="3554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71" name="图片 27671" descr="C:\Users\407_5\AppData\Roaming\Tencent\Users\532440458\QQ\WinTemp\RichOle\~)7K[B}~ZC@UD2DYK{0J(]W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01852" y="4058704"/>
            <a:ext cx="4313799" cy="1856956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7002780" y="5915660"/>
            <a:ext cx="3135630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20000"/>
              </a:lnSpc>
              <a:spcAft>
                <a:spcPts val="600"/>
              </a:spcAft>
            </a:pPr>
            <a:r>
              <a:rPr dirty="0"/>
              <a:t>图2-</a:t>
            </a:r>
            <a:r>
              <a:rPr lang="en-US" dirty="0"/>
              <a:t>4-3</a:t>
            </a:r>
            <a:r>
              <a:rPr dirty="0"/>
              <a:t> 接触器的符号</a:t>
            </a:r>
          </a:p>
        </p:txBody>
      </p:sp>
      <p:sp>
        <p:nvSpPr>
          <p:cNvPr id="17" name="矩形: 剪去对角 1"/>
          <p:cNvSpPr/>
          <p:nvPr/>
        </p:nvSpPr>
        <p:spPr>
          <a:xfrm>
            <a:off x="915376" y="1076325"/>
            <a:ext cx="2191080" cy="4381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、接触器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231715" y="1252603"/>
            <a:ext cx="8303060" cy="23747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20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21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2" name="矩形: 对角圆角 6"/>
          <p:cNvSpPr/>
          <p:nvPr/>
        </p:nvSpPr>
        <p:spPr>
          <a:xfrm>
            <a:off x="10982039" y="14639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4" name="矩形: 对角圆角 8"/>
          <p:cNvSpPr/>
          <p:nvPr/>
        </p:nvSpPr>
        <p:spPr>
          <a:xfrm>
            <a:off x="9069419" y="15501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2934" y="1874425"/>
            <a:ext cx="5478020" cy="465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20000"/>
              </a:lnSpc>
              <a:spcAft>
                <a:spcPts val="600"/>
              </a:spcAft>
            </a:pPr>
            <a:r>
              <a:rPr sz="1600" dirty="0"/>
              <a:t>接触器的主要技术指标</a:t>
            </a:r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sz="1600" dirty="0"/>
              <a:t>额定电压：指主触点的额定工作电压</a:t>
            </a:r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sz="1600" dirty="0"/>
              <a:t>交流接触器： 127、220、380、500V </a:t>
            </a:r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sz="1600" dirty="0"/>
              <a:t>直流接触器： 110、220、440V </a:t>
            </a:r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sz="1600" dirty="0"/>
              <a:t>额定电流：主触点的额定电流</a:t>
            </a:r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sz="1600" dirty="0"/>
              <a:t>交流接触器：5、10、20、40、60、100、150、250、400、600A  </a:t>
            </a:r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sz="1600" dirty="0"/>
              <a:t>直流接触器：40、80、100、150、250、400、600A  </a:t>
            </a:r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sz="1600" dirty="0"/>
              <a:t>吸引线圈额定电压</a:t>
            </a:r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sz="1600" dirty="0"/>
              <a:t>交流接触器：36、110（127）、220、380V </a:t>
            </a:r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sz="1600" dirty="0"/>
              <a:t>直流接触器：24、48、220、440V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695936" y="1874425"/>
            <a:ext cx="4978321" cy="3585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20000"/>
              </a:lnSpc>
              <a:spcAft>
                <a:spcPts val="600"/>
              </a:spcAft>
            </a:pPr>
            <a:r>
              <a:rPr sz="1600" dirty="0"/>
              <a:t>接触器的使用选择原则</a:t>
            </a:r>
          </a:p>
          <a:p>
            <a:pPr indent="457200" fontAlgn="auto">
              <a:lnSpc>
                <a:spcPct val="120000"/>
              </a:lnSpc>
              <a:spcAft>
                <a:spcPts val="600"/>
              </a:spcAft>
            </a:pPr>
            <a:r>
              <a:rPr sz="1600" dirty="0"/>
              <a:t>根据电路中负载电流的种类选择接触器的类型；</a:t>
            </a:r>
          </a:p>
          <a:p>
            <a:pPr indent="457200" fontAlgn="auto">
              <a:lnSpc>
                <a:spcPct val="120000"/>
              </a:lnSpc>
              <a:spcAft>
                <a:spcPts val="600"/>
              </a:spcAft>
            </a:pPr>
            <a:r>
              <a:rPr sz="1600" dirty="0"/>
              <a:t>接触器的额定电压应大于或等于负载回路的额定电压；</a:t>
            </a:r>
          </a:p>
          <a:p>
            <a:pPr indent="457200" fontAlgn="auto">
              <a:lnSpc>
                <a:spcPct val="120000"/>
              </a:lnSpc>
              <a:spcAft>
                <a:spcPts val="600"/>
              </a:spcAft>
            </a:pPr>
            <a:r>
              <a:rPr sz="1600" dirty="0"/>
              <a:t>吸引线圈的额定电压应与所接控制电路的额定电压等级一致；</a:t>
            </a:r>
          </a:p>
          <a:p>
            <a:pPr indent="457200" fontAlgn="auto">
              <a:lnSpc>
                <a:spcPct val="120000"/>
              </a:lnSpc>
              <a:spcAft>
                <a:spcPts val="600"/>
              </a:spcAft>
            </a:pPr>
            <a:r>
              <a:rPr sz="1600" dirty="0"/>
              <a:t>额定电流应大于或等于被控主回路的额定电流。</a:t>
            </a:r>
          </a:p>
          <a:p>
            <a:pPr indent="457200" fontAlgn="auto">
              <a:lnSpc>
                <a:spcPct val="120000"/>
              </a:lnSpc>
              <a:spcAft>
                <a:spcPts val="600"/>
              </a:spcAft>
            </a:pPr>
            <a:r>
              <a:rPr sz="1600" dirty="0"/>
              <a:t>接通与分断能力：可靠接通和分断的电流值。</a:t>
            </a:r>
          </a:p>
          <a:p>
            <a:pPr indent="457200" fontAlgn="auto">
              <a:lnSpc>
                <a:spcPct val="120000"/>
              </a:lnSpc>
              <a:spcAft>
                <a:spcPts val="600"/>
              </a:spcAft>
            </a:pPr>
            <a:r>
              <a:rPr sz="1600" dirty="0"/>
              <a:t>接通时：主触点不应发生熔焊。</a:t>
            </a:r>
          </a:p>
          <a:p>
            <a:pPr indent="457200" fontAlgn="auto">
              <a:lnSpc>
                <a:spcPct val="120000"/>
              </a:lnSpc>
              <a:spcAft>
                <a:spcPts val="600"/>
              </a:spcAft>
            </a:pPr>
            <a:r>
              <a:rPr sz="1600" dirty="0"/>
              <a:t>分断时：主触点不应发生长时间燃弧</a:t>
            </a:r>
          </a:p>
        </p:txBody>
      </p:sp>
      <p:sp>
        <p:nvSpPr>
          <p:cNvPr id="14" name="矩形: 剪去对角 1"/>
          <p:cNvSpPr/>
          <p:nvPr/>
        </p:nvSpPr>
        <p:spPr>
          <a:xfrm>
            <a:off x="915376" y="1076325"/>
            <a:ext cx="2191080" cy="4381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、接触器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231715" y="1252603"/>
            <a:ext cx="8303060" cy="23747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7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8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9" name="矩形: 对角圆角 6"/>
          <p:cNvSpPr/>
          <p:nvPr/>
        </p:nvSpPr>
        <p:spPr>
          <a:xfrm>
            <a:off x="10982039" y="14639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1" name="矩形: 对角圆角 8"/>
          <p:cNvSpPr/>
          <p:nvPr/>
        </p:nvSpPr>
        <p:spPr>
          <a:xfrm>
            <a:off x="9069419" y="15501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015534" y="1696720"/>
            <a:ext cx="425069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20000"/>
              </a:lnSpc>
              <a:spcAft>
                <a:spcPts val="600"/>
              </a:spcAft>
            </a:pPr>
            <a:r>
              <a:rPr dirty="0"/>
              <a:t>接触器的型号意义，如图</a:t>
            </a:r>
            <a:r>
              <a:rPr dirty="0" smtClean="0"/>
              <a:t>2-</a:t>
            </a:r>
            <a:r>
              <a:rPr lang="en-US" dirty="0" smtClean="0"/>
              <a:t>4</a:t>
            </a:r>
            <a:r>
              <a:rPr dirty="0" smtClean="0"/>
              <a:t>-</a:t>
            </a:r>
            <a:r>
              <a:rPr lang="en-US" dirty="0"/>
              <a:t>4</a:t>
            </a:r>
            <a:r>
              <a:rPr dirty="0" smtClean="0"/>
              <a:t>所示</a:t>
            </a:r>
            <a:r>
              <a:rPr dirty="0"/>
              <a:t>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286589" y="5681662"/>
            <a:ext cx="5157470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20000"/>
              </a:lnSpc>
              <a:spcAft>
                <a:spcPts val="600"/>
              </a:spcAft>
            </a:pPr>
            <a:r>
              <a:rPr dirty="0"/>
              <a:t>图</a:t>
            </a:r>
            <a:r>
              <a:rPr dirty="0" smtClean="0"/>
              <a:t>2-</a:t>
            </a:r>
            <a:r>
              <a:rPr lang="en-US" dirty="0" smtClean="0"/>
              <a:t>4</a:t>
            </a:r>
            <a:r>
              <a:rPr dirty="0" smtClean="0"/>
              <a:t>-</a:t>
            </a:r>
            <a:r>
              <a:rPr lang="en-US" dirty="0" smtClean="0"/>
              <a:t>4</a:t>
            </a:r>
            <a:r>
              <a:rPr dirty="0" smtClean="0"/>
              <a:t> </a:t>
            </a:r>
            <a:r>
              <a:rPr dirty="0" err="1" smtClean="0"/>
              <a:t>接触器的型号意义</a:t>
            </a:r>
            <a:r>
              <a:rPr lang="zh-CN" altLang="en-US" dirty="0" smtClean="0"/>
              <a:t>图</a:t>
            </a:r>
            <a:endParaRPr dirty="0"/>
          </a:p>
        </p:txBody>
      </p:sp>
      <p:pic>
        <p:nvPicPr>
          <p:cNvPr id="27673" name="图片 27673" descr="C:\Users\407_5\AppData\Roaming\Tencent\Users\532440458\QQ\WinTemp\RichOle\C69IRG6NUIU(@E6GQ9DTWU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03328" y="2525995"/>
            <a:ext cx="5582285" cy="2708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72" name="图片 27672" descr="C:\Users\407_5\AppData\Roaming\Tencent\Users\532440458\QQ\WinTemp\RichOle\G{R9R_1VO8XGC{ZLLU]@VZ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7759" y="2229326"/>
            <a:ext cx="5917565" cy="334327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: 剪去对角 1"/>
          <p:cNvSpPr/>
          <p:nvPr/>
        </p:nvSpPr>
        <p:spPr>
          <a:xfrm>
            <a:off x="915376" y="1076325"/>
            <a:ext cx="2191080" cy="4381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、接触器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31715" y="1252603"/>
            <a:ext cx="8303060" cy="23747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8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9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0" name="矩形: 对角圆角 6"/>
          <p:cNvSpPr/>
          <p:nvPr/>
        </p:nvSpPr>
        <p:spPr>
          <a:xfrm>
            <a:off x="10982039" y="14639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2" name="矩形: 对角圆角 8"/>
          <p:cNvSpPr/>
          <p:nvPr/>
        </p:nvSpPr>
        <p:spPr>
          <a:xfrm>
            <a:off x="9069419" y="15501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3"/>
          <p:cNvSpPr txBox="1"/>
          <p:nvPr/>
        </p:nvSpPr>
        <p:spPr>
          <a:xfrm>
            <a:off x="3887703" y="2526612"/>
            <a:ext cx="44165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spc="6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  <a:endParaRPr lang="zh-CN" altLang="en-US" sz="6600" b="1" spc="600" dirty="0"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6381517" y="2251827"/>
            <a:ext cx="5376143" cy="2577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客户：刚买的房子需要安装家庭用电线路。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电工师傅：您的房子线路安装有什么要求吗？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客户：正常家庭用电线路即可。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电工师傅：请稍等，进行家庭用电线路安装要懂得基本的电工基础知识。</a:t>
            </a:r>
          </a:p>
        </p:txBody>
      </p:sp>
      <p:sp>
        <p:nvSpPr>
          <p:cNvPr id="13" name="矩形: 对角圆角 1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4" name="矩形: 对角圆角 13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5" name="矩形: 对角圆角 14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6" name="矩形: 对角圆角 15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17" name="矩形: 对角圆角 16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8" name="矩形: 对角圆角 17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76" y="1987593"/>
            <a:ext cx="4762500" cy="33337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grpSp>
        <p:nvGrpSpPr>
          <p:cNvPr id="12" name="Group 15"/>
          <p:cNvGrpSpPr/>
          <p:nvPr/>
        </p:nvGrpSpPr>
        <p:grpSpPr>
          <a:xfrm>
            <a:off x="3933825" y="2596089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/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常用低压电器的识别与分类</a:t>
            </a:r>
            <a:endParaRPr lang="zh-CN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"/>
          <p:cNvGrpSpPr/>
          <p:nvPr/>
        </p:nvGrpSpPr>
        <p:grpSpPr bwMode="auto">
          <a:xfrm>
            <a:off x="1325563" y="1713896"/>
            <a:ext cx="5743575" cy="1001206"/>
            <a:chOff x="859536" y="1549889"/>
            <a:chExt cx="5742745" cy="1000412"/>
          </a:xfrm>
        </p:grpSpPr>
        <p:sp>
          <p:nvSpPr>
            <p:cNvPr id="12" name="Title 1"/>
            <p:cNvSpPr txBox="1"/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5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13" name="组合 3"/>
            <p:cNvGrpSpPr/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16" name="Freeform 16"/>
              <p:cNvSpPr/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Oval 13"/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矩形 4"/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理论要求</a:t>
              </a:r>
              <a:endParaRPr lang="zh-CN" altLang="en-US" sz="20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5" name="TextBox 11"/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3773097" cy="307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.低压电器的基本知识</a:t>
              </a:r>
              <a:endPara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9"/>
          <p:cNvGrpSpPr/>
          <p:nvPr/>
        </p:nvGrpSpPr>
        <p:grpSpPr bwMode="auto">
          <a:xfrm>
            <a:off x="1325563" y="3661322"/>
            <a:ext cx="5743575" cy="1061700"/>
            <a:chOff x="859536" y="1549889"/>
            <a:chExt cx="5742745" cy="1060858"/>
          </a:xfrm>
        </p:grpSpPr>
        <p:sp>
          <p:nvSpPr>
            <p:cNvPr id="20" name="Title 1"/>
            <p:cNvSpPr txBox="1"/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5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21" name="组合 11"/>
            <p:cNvGrpSpPr/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4" name="Freeform 16"/>
              <p:cNvSpPr/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Oval 13"/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2" name="矩形 12"/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技能要求</a:t>
              </a:r>
            </a:p>
          </p:txBody>
        </p:sp>
        <p:sp>
          <p:nvSpPr>
            <p:cNvPr id="23" name="TextBox 11"/>
            <p:cNvSpPr txBox="1">
              <a:spLocks noChangeArrowheads="1"/>
            </p:cNvSpPr>
            <p:nvPr/>
          </p:nvSpPr>
          <p:spPr bwMode="auto">
            <a:xfrm>
              <a:off x="1722376" y="2087942"/>
              <a:ext cx="3286920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能够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懂得开关电器、熔断器、主令电器、接触器等低压电器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的功能及使用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  <p:pic>
        <p:nvPicPr>
          <p:cNvPr id="27" name="图片 26" descr="t01fadef95b48939f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2695" y="1621155"/>
            <a:ext cx="4820920" cy="36156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grpSp>
        <p:nvGrpSpPr>
          <p:cNvPr id="12" name="Group 18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40471" y="4184450"/>
            <a:ext cx="6096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低压电器的基本知识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低压电器的基本知识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: 圆角 40"/>
          <p:cNvSpPr/>
          <p:nvPr/>
        </p:nvSpPr>
        <p:spPr>
          <a:xfrm>
            <a:off x="1612265" y="1759585"/>
            <a:ext cx="8967470" cy="3339465"/>
          </a:xfrm>
          <a:prstGeom prst="roundRect">
            <a:avLst>
              <a:gd name="adj" fmla="val 8712"/>
            </a:avLst>
          </a:prstGeom>
          <a:solidFill>
            <a:schemeClr val="accent2">
              <a:lumMod val="75000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852295" y="2301240"/>
            <a:ext cx="8456295" cy="2014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2765" algn="just">
              <a:lnSpc>
                <a:spcPts val="3000"/>
              </a:lnSpc>
            </a:pPr>
            <a:r>
              <a:rPr 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电器是一种能根据外界的信号（机械力、 电动力和其它物理量）和要求，手动或自动地接通、断开电路，以实现对电路或非电对象的切换、控制、保护、检测、变换和调节的电气元件或设备。</a:t>
            </a:r>
          </a:p>
          <a:p>
            <a:pPr indent="532765" algn="just">
              <a:lnSpc>
                <a:spcPts val="3000"/>
              </a:lnSpc>
            </a:pPr>
            <a:r>
              <a:rPr 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电器的控制作用就是手动或自动地接通、断开电路，“通”称为“开”，“断”也称为“关”。因此，“开”和“关”是电器最基本、最典型的功能。</a:t>
            </a:r>
          </a:p>
        </p:txBody>
      </p:sp>
      <p:sp>
        <p:nvSpPr>
          <p:cNvPr id="2" name="矩形 1"/>
          <p:cNvSpPr/>
          <p:nvPr/>
        </p:nvSpPr>
        <p:spPr>
          <a:xfrm>
            <a:off x="364731" y="843337"/>
            <a:ext cx="487546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50000"/>
              </a:lnSpc>
              <a:spcAft>
                <a:spcPts val="0"/>
              </a:spcAft>
            </a:pP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电器的功能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矩形 1"/>
          <p:cNvSpPr/>
          <p:nvPr/>
        </p:nvSpPr>
        <p:spPr>
          <a:xfrm>
            <a:off x="364731" y="843337"/>
            <a:ext cx="487546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50000"/>
              </a:lnSpc>
              <a:spcAft>
                <a:spcPts val="0"/>
              </a:spcAft>
            </a:pP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电器的分类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48056" y="1487805"/>
            <a:ext cx="10059035" cy="4502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altLang="zh-CN" dirty="0"/>
              <a:t>按工作电压等级分：</a:t>
            </a:r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altLang="zh-CN" dirty="0"/>
              <a:t>高压电器  用于交流电压1200V、直流1500V及以上电路中的电器，例如高压断路器、高压隔离开关、高压熔断器等。</a:t>
            </a:r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altLang="zh-CN" dirty="0"/>
              <a:t>低压电器  用于交流50Hz（或60Hz）额定电压为1200V以下、直流额定电压为1500V及以下的电路中的电器，例如接触器、继电器等。</a:t>
            </a:r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altLang="zh-CN" dirty="0">
                <a:sym typeface="+mn-ea"/>
              </a:rPr>
              <a:t>低压电器其它分类方式：</a:t>
            </a:r>
            <a:endParaRPr altLang="zh-CN" dirty="0"/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altLang="zh-CN" dirty="0">
                <a:sym typeface="+mn-ea"/>
              </a:rPr>
              <a:t>按电器的动作性质分 ：手动电器和自动电器。</a:t>
            </a:r>
            <a:endParaRPr altLang="zh-CN" dirty="0"/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altLang="zh-CN" dirty="0">
                <a:sym typeface="+mn-ea"/>
              </a:rPr>
              <a:t>按电器的性能和用途分：控制电器和保护电器。</a:t>
            </a:r>
            <a:endParaRPr altLang="zh-CN" dirty="0"/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altLang="zh-CN" dirty="0">
                <a:sym typeface="+mn-ea"/>
              </a:rPr>
              <a:t>按有无触点分：有触点电器和无触点电器。</a:t>
            </a:r>
            <a:endParaRPr altLang="zh-CN" dirty="0"/>
          </a:p>
          <a:p>
            <a:pPr indent="457200" fontAlgn="auto">
              <a:lnSpc>
                <a:spcPct val="140000"/>
              </a:lnSpc>
              <a:spcAft>
                <a:spcPts val="600"/>
              </a:spcAft>
            </a:pPr>
            <a:r>
              <a:rPr altLang="zh-CN" dirty="0">
                <a:sym typeface="+mn-ea"/>
              </a:rPr>
              <a:t>按工作原理分：电磁式电器和非电量控制电器。</a:t>
            </a:r>
            <a:endParaRPr altLang="zh-CN" dirty="0"/>
          </a:p>
        </p:txBody>
      </p:sp>
      <p:sp>
        <p:nvSpPr>
          <p:cNvPr id="13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低压电器的基本知识</a:t>
            </a:r>
            <a:endPara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7afa2bf-8b94-41c7-8aef-343b35c3d739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cc6aecf-98a5-4a0c-bcc9-59ead1d0a7af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1911</Words>
  <Application>Microsoft Office PowerPoint</Application>
  <PresentationFormat>宽屏</PresentationFormat>
  <Paragraphs>495</Paragraphs>
  <Slides>35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7" baseType="lpstr">
      <vt:lpstr>Arial Unicode MS</vt:lpstr>
      <vt:lpstr>Open Sans</vt:lpstr>
      <vt:lpstr>等线</vt:lpstr>
      <vt:lpstr>等线 Light</vt:lpstr>
      <vt:lpstr>华康俪金黑W8(P)</vt:lpstr>
      <vt:lpstr>宋体</vt:lpstr>
      <vt:lpstr>微软雅黑</vt:lpstr>
      <vt:lpstr>Arial</vt:lpstr>
      <vt:lpstr>Calibri</vt:lpstr>
      <vt:lpstr>Times New Roman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影子</dc:creator>
  <cp:lastModifiedBy>407_5</cp:lastModifiedBy>
  <cp:revision>57</cp:revision>
  <dcterms:created xsi:type="dcterms:W3CDTF">2020-10-28T01:48:00Z</dcterms:created>
  <dcterms:modified xsi:type="dcterms:W3CDTF">2021-02-27T04:55:41Z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2052-11.1.0.9998</vt:lpwstr>
  </property>
</Properties>
</file>