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85" r:id="rId10"/>
    <p:sldId id="286" r:id="rId11"/>
    <p:sldId id="287" r:id="rId12"/>
    <p:sldId id="288" r:id="rId13"/>
    <p:sldId id="263" r:id="rId14"/>
    <p:sldId id="268" r:id="rId15"/>
    <p:sldId id="271" r:id="rId16"/>
    <p:sldId id="264" r:id="rId17"/>
    <p:sldId id="276" r:id="rId18"/>
    <p:sldId id="265" r:id="rId19"/>
    <p:sldId id="289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 autoAdjust="0"/>
    <p:restoredTop sz="94660"/>
  </p:normalViewPr>
  <p:slideViewPr>
    <p:cSldViewPr snapToGrid="0">
      <p:cViewPr varScale="1">
        <p:scale>
          <a:sx n="87" d="100"/>
          <a:sy n="87" d="100"/>
        </p:scale>
        <p:origin x="49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18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347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03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10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9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3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74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47F37AD-6CE7-4E2E-9BD0-23FB79FAA011}"/>
              </a:ext>
            </a:extLst>
          </p:cNvPr>
          <p:cNvGrpSpPr/>
          <p:nvPr/>
        </p:nvGrpSpPr>
        <p:grpSpPr>
          <a:xfrm>
            <a:off x="4230736" y="3404368"/>
            <a:ext cx="3528310" cy="936104"/>
            <a:chOff x="4328610" y="4016474"/>
            <a:chExt cx="3528310" cy="936104"/>
          </a:xfrm>
        </p:grpSpPr>
        <p:sp>
          <p:nvSpPr>
            <p:cNvPr id="9" name="圆角矩形 9">
              <a:extLst>
                <a:ext uri="{FF2B5EF4-FFF2-40B4-BE49-F238E27FC236}">
                  <a16:creationId xmlns="" xmlns:a16="http://schemas.microsoft.com/office/drawing/2014/main" id="{6E3B2E06-EC24-46E5-BE6B-75869E078A2B}"/>
                </a:ext>
              </a:extLst>
            </p:cNvPr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4590644-A2D8-4E2D-8712-882A077CDE03}"/>
                </a:ext>
              </a:extLst>
            </p:cNvPr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调光电路应用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sp>
        <p:nvSpPr>
          <p:cNvPr id="11" name="TextBox 13">
            <a:extLst>
              <a:ext uri="{FF2B5EF4-FFF2-40B4-BE49-F238E27FC236}">
                <a16:creationId xmlns="" xmlns:a16="http://schemas.microsoft.com/office/drawing/2014/main" id="{92E74F4C-CB8E-4B2E-BBF3-968C12FABE28}"/>
              </a:ext>
            </a:extLst>
          </p:cNvPr>
          <p:cNvSpPr txBox="1"/>
          <p:nvPr/>
        </p:nvSpPr>
        <p:spPr>
          <a:xfrm>
            <a:off x="2257960" y="1812237"/>
            <a:ext cx="7571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电子技术基础知识</a:t>
            </a:r>
            <a:endParaRPr lang="zh-CN" altLang="en-US" sz="6600" b="1" spc="600" dirty="0"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5375" y="1778309"/>
            <a:ext cx="399821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该电路中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 R1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VTH2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等构成多相触发电路。在市电的负半周，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220V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向电容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充电，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两端电压上升。当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两端电压升高到大于双向触发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二极管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的阻断值时，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相继导通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至市电电压零点时截止。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VTH2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的触发延迟角由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R1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的乘积确定。调节电位器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 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，即可改变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VTH2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的触发延迟角，从而改变流过灯泡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EL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的电流大小。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7041" y="5476749"/>
            <a:ext cx="32537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dirty="0">
                <a:ea typeface="微软雅黑" pitchFamily="34" charset="-122"/>
              </a:rPr>
              <a:t>图</a:t>
            </a:r>
            <a:r>
              <a:rPr lang="en-US" altLang="zh-CN" dirty="0">
                <a:ea typeface="微软雅黑" pitchFamily="34" charset="-122"/>
              </a:rPr>
              <a:t>2-6-38 </a:t>
            </a:r>
            <a:r>
              <a:rPr lang="zh-CN" altLang="zh-CN" dirty="0">
                <a:ea typeface="微软雅黑" pitchFamily="34" charset="-122"/>
              </a:rPr>
              <a:t>双向晶闸管构成</a:t>
            </a:r>
            <a:endParaRPr lang="en-US" altLang="zh-CN" dirty="0">
              <a:ea typeface="微软雅黑" pitchFamily="34" charset="-122"/>
            </a:endParaRPr>
          </a:p>
          <a:p>
            <a:pPr indent="127000" algn="ctr">
              <a:lnSpc>
                <a:spcPts val="2000"/>
              </a:lnSpc>
            </a:pPr>
            <a:r>
              <a:rPr lang="zh-CN" altLang="zh-CN" dirty="0">
                <a:ea typeface="微软雅黑" pitchFamily="34" charset="-122"/>
              </a:rPr>
              <a:t>的无级调光灯电路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DDD2DE4-CA8E-46E9-9C8B-55E7B8C815C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381251"/>
            <a:ext cx="4503419" cy="391510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947759" y="984335"/>
            <a:ext cx="3998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双向晶闸管构成的无级调光灯线路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光电路应用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0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61158" y="2800579"/>
            <a:ext cx="335932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该电路主要以多挡开关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SA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为核心构成多挡开关在此处起调节灯泡亮度的作用。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7041" y="5476749"/>
            <a:ext cx="32537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en-US" altLang="zh-CN" dirty="0">
                <a:ea typeface="微软雅黑" pitchFamily="34" charset="-122"/>
              </a:rPr>
              <a:t>2-6-39 </a:t>
            </a:r>
            <a:r>
              <a:rPr lang="zh-CN" altLang="zh-CN" dirty="0">
                <a:ea typeface="微软雅黑" pitchFamily="34" charset="-122"/>
              </a:rPr>
              <a:t>一只二极管构成的三挡调光灯电路</a:t>
            </a:r>
          </a:p>
          <a:p>
            <a:pPr indent="127000" algn="ctr">
              <a:lnSpc>
                <a:spcPts val="2000"/>
              </a:lnSpc>
            </a:pPr>
            <a:endParaRPr lang="zh-CN" altLang="zh-CN" dirty="0"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25075BC-ADAD-4C0B-A63B-D3C8EF3C91C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115" y="1775095"/>
            <a:ext cx="6372888" cy="310170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947759" y="984335"/>
            <a:ext cx="4229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由一只二极管构成的三挡调光灯线路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光电路应用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57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7759" y="1559847"/>
            <a:ext cx="1010726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532800" algn="just">
              <a:lnSpc>
                <a:spcPts val="3000"/>
              </a:lnSpc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工作原理</a:t>
            </a:r>
            <a:endParaRPr lang="en-US" altLang="zh-CN" dirty="0" smtClean="0"/>
          </a:p>
          <a:p>
            <a:r>
              <a:rPr lang="en-US" altLang="zh-CN" dirty="0" smtClean="0"/>
              <a:t>SA</a:t>
            </a:r>
            <a:r>
              <a:rPr lang="zh-CN" altLang="zh-CN" dirty="0"/>
              <a:t>开关在</a:t>
            </a:r>
            <a:r>
              <a:rPr lang="en-US" altLang="zh-CN" dirty="0"/>
              <a:t>"1"</a:t>
            </a:r>
            <a:r>
              <a:rPr lang="zh-CN" altLang="zh-CN" dirty="0"/>
              <a:t>挡：多挡开关</a:t>
            </a:r>
            <a:r>
              <a:rPr lang="en-US" altLang="zh-CN" dirty="0"/>
              <a:t>SA</a:t>
            </a:r>
            <a:r>
              <a:rPr lang="zh-CN" altLang="zh-CN" dirty="0"/>
              <a:t>处于“</a:t>
            </a:r>
            <a:r>
              <a:rPr lang="en-US" altLang="zh-CN" dirty="0"/>
              <a:t>1"</a:t>
            </a:r>
            <a:r>
              <a:rPr lang="zh-CN" altLang="zh-CN" dirty="0"/>
              <a:t>挡时，火线处于断开状态，故这一挡是关挡。在此挡时，灯泡熄灭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en-US" altLang="zh-CN" dirty="0"/>
              <a:t>(2) SA</a:t>
            </a:r>
            <a:r>
              <a:rPr lang="zh-CN" altLang="zh-CN" dirty="0"/>
              <a:t>开关在“</a:t>
            </a:r>
            <a:r>
              <a:rPr lang="en-US" altLang="zh-CN" dirty="0"/>
              <a:t>2"</a:t>
            </a:r>
            <a:r>
              <a:rPr lang="zh-CN" altLang="zh-CN" dirty="0"/>
              <a:t>挡：多挡开关</a:t>
            </a:r>
            <a:r>
              <a:rPr lang="en-US" altLang="zh-CN" dirty="0"/>
              <a:t>SA</a:t>
            </a:r>
            <a:r>
              <a:rPr lang="zh-CN" altLang="zh-CN" dirty="0"/>
              <a:t>处于“</a:t>
            </a:r>
            <a:r>
              <a:rPr lang="en-US" altLang="zh-CN" dirty="0"/>
              <a:t>2"</a:t>
            </a:r>
            <a:r>
              <a:rPr lang="zh-CN" altLang="zh-CN" dirty="0"/>
              <a:t>挡时，火线电压经熔断器</a:t>
            </a:r>
            <a:r>
              <a:rPr lang="en-US" altLang="zh-CN" dirty="0"/>
              <a:t>FU</a:t>
            </a:r>
            <a:r>
              <a:rPr lang="zh-CN" altLang="zh-CN" dirty="0"/>
              <a:t>，多挡开关电容</a:t>
            </a:r>
            <a:r>
              <a:rPr lang="en-US" altLang="zh-CN" dirty="0"/>
              <a:t>C--</a:t>
            </a:r>
            <a:r>
              <a:rPr lang="zh-CN" altLang="zh-CN" dirty="0"/>
              <a:t>灯泡</a:t>
            </a:r>
            <a:r>
              <a:rPr lang="en-US" altLang="zh-CN" dirty="0"/>
              <a:t>EL</a:t>
            </a:r>
            <a:r>
              <a:rPr lang="zh-CN" altLang="zh-CN" dirty="0"/>
              <a:t>，由于</a:t>
            </a:r>
            <a:r>
              <a:rPr lang="en-US" altLang="zh-CN" dirty="0"/>
              <a:t>220V</a:t>
            </a:r>
            <a:r>
              <a:rPr lang="zh-CN" altLang="zh-CN" dirty="0"/>
              <a:t>交流电压是通过</a:t>
            </a:r>
            <a:r>
              <a:rPr lang="en-US" altLang="zh-CN" dirty="0"/>
              <a:t>C</a:t>
            </a:r>
            <a:r>
              <a:rPr lang="zh-CN" altLang="zh-CN" dirty="0"/>
              <a:t>加到灯泡</a:t>
            </a:r>
            <a:r>
              <a:rPr lang="en-US" altLang="zh-CN" dirty="0"/>
              <a:t>EL</a:t>
            </a:r>
            <a:r>
              <a:rPr lang="zh-CN" altLang="zh-CN" dirty="0"/>
              <a:t>两端的，故</a:t>
            </a:r>
            <a:r>
              <a:rPr lang="en-US" altLang="zh-CN" dirty="0"/>
              <a:t>EL</a:t>
            </a:r>
            <a:r>
              <a:rPr lang="zh-CN" altLang="zh-CN" dirty="0"/>
              <a:t>连续发出微光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en-US" altLang="zh-CN" dirty="0"/>
              <a:t>(</a:t>
            </a:r>
            <a:r>
              <a:rPr lang="en-US" altLang="zh-CN" dirty="0" smtClean="0"/>
              <a:t>3) </a:t>
            </a:r>
            <a:r>
              <a:rPr lang="en-US" altLang="zh-CN" dirty="0"/>
              <a:t>SA</a:t>
            </a:r>
            <a:r>
              <a:rPr lang="zh-CN" altLang="zh-CN" dirty="0"/>
              <a:t>开关在“</a:t>
            </a:r>
            <a:r>
              <a:rPr lang="en-US" altLang="zh-CN" dirty="0"/>
              <a:t>3</a:t>
            </a:r>
            <a:r>
              <a:rPr lang="zh-CN" altLang="zh-CN" dirty="0"/>
              <a:t>”挡：多挡开关</a:t>
            </a:r>
            <a:r>
              <a:rPr lang="en-US" altLang="zh-CN" dirty="0"/>
              <a:t>SA</a:t>
            </a:r>
            <a:r>
              <a:rPr lang="zh-CN" altLang="zh-CN" dirty="0"/>
              <a:t>处于“</a:t>
            </a:r>
            <a:r>
              <a:rPr lang="en-US" altLang="zh-CN" dirty="0"/>
              <a:t>3"</a:t>
            </a:r>
            <a:r>
              <a:rPr lang="zh-CN" altLang="zh-CN" dirty="0"/>
              <a:t>挡时，火线电压经</a:t>
            </a:r>
            <a:r>
              <a:rPr lang="en-US" altLang="zh-CN" dirty="0"/>
              <a:t>FU</a:t>
            </a:r>
            <a:r>
              <a:rPr lang="zh-CN" altLang="zh-CN" dirty="0"/>
              <a:t>，多挡开关</a:t>
            </a:r>
            <a:r>
              <a:rPr lang="en-US" altLang="zh-CN" dirty="0"/>
              <a:t>VD1</a:t>
            </a:r>
            <a:r>
              <a:rPr lang="zh-CN" altLang="zh-CN" dirty="0"/>
              <a:t>二极管半波整流</a:t>
            </a:r>
            <a:r>
              <a:rPr lang="en-US" altLang="zh-CN" dirty="0"/>
              <a:t>EL </a:t>
            </a:r>
            <a:r>
              <a:rPr lang="zh-CN" altLang="zh-CN" dirty="0"/>
              <a:t>，由于</a:t>
            </a:r>
            <a:r>
              <a:rPr lang="en-US" altLang="zh-CN" dirty="0"/>
              <a:t>220V</a:t>
            </a:r>
            <a:r>
              <a:rPr lang="zh-CN" altLang="zh-CN" dirty="0"/>
              <a:t>交流电压是经过半波整流后加到</a:t>
            </a:r>
            <a:r>
              <a:rPr lang="en-US" altLang="zh-CN" dirty="0"/>
              <a:t>EL</a:t>
            </a:r>
            <a:r>
              <a:rPr lang="zh-CN" altLang="zh-CN" dirty="0"/>
              <a:t>两端的，故灯泡的亮度约为正常时的一半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en-US" altLang="zh-CN" dirty="0"/>
              <a:t>(4) SA</a:t>
            </a:r>
            <a:r>
              <a:rPr lang="zh-CN" altLang="zh-CN" dirty="0"/>
              <a:t>开关在“</a:t>
            </a:r>
            <a:r>
              <a:rPr lang="en-US" altLang="zh-CN" dirty="0"/>
              <a:t>4"</a:t>
            </a:r>
            <a:r>
              <a:rPr lang="zh-CN" altLang="zh-CN" dirty="0"/>
              <a:t>挡：多挡开关</a:t>
            </a:r>
            <a:r>
              <a:rPr lang="en-US" altLang="zh-CN" dirty="0"/>
              <a:t>SA</a:t>
            </a:r>
            <a:r>
              <a:rPr lang="zh-CN" altLang="zh-CN" dirty="0"/>
              <a:t>处于“</a:t>
            </a:r>
            <a:r>
              <a:rPr lang="en-US" altLang="zh-CN" dirty="0"/>
              <a:t>4"</a:t>
            </a:r>
            <a:r>
              <a:rPr lang="zh-CN" altLang="zh-CN" dirty="0"/>
              <a:t>挡时，火线电压经</a:t>
            </a:r>
            <a:r>
              <a:rPr lang="en-US" altLang="zh-CN" dirty="0"/>
              <a:t>FU</a:t>
            </a:r>
            <a:r>
              <a:rPr lang="zh-CN" altLang="zh-CN" dirty="0"/>
              <a:t>，多挡开关直接加到灯泡</a:t>
            </a:r>
            <a:r>
              <a:rPr lang="en-US" altLang="zh-CN" dirty="0"/>
              <a:t>EL</a:t>
            </a:r>
            <a:r>
              <a:rPr lang="zh-CN" altLang="zh-CN" dirty="0"/>
              <a:t>两端，故此时最亮为正常发光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947759" y="984335"/>
            <a:ext cx="4229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由一只二极管构成的三挡调光灯线路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光电路应用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09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="" xmlns:a16="http://schemas.microsoft.com/office/drawing/2014/main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="" xmlns:a16="http://schemas.microsoft.com/office/drawing/2014/main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AF27085-81E8-47DC-BC7E-7DF837C74E87}"/>
              </a:ext>
            </a:extLst>
          </p:cNvPr>
          <p:cNvSpPr/>
          <p:nvPr/>
        </p:nvSpPr>
        <p:spPr>
          <a:xfrm>
            <a:off x="5210021" y="4225485"/>
            <a:ext cx="60771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能够分析调光电路的工作原理</a:t>
            </a:r>
          </a:p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设计一个简单的调光电路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 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由一只晶闸管构成的调光灯线路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4A3AA59-989D-4E9B-9648-33B9F0ABCBB6}"/>
              </a:ext>
            </a:extLst>
          </p:cNvPr>
          <p:cNvSpPr/>
          <p:nvPr/>
        </p:nvSpPr>
        <p:spPr>
          <a:xfrm>
            <a:off x="400061" y="5234215"/>
            <a:ext cx="46858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  <a:spcAft>
                <a:spcPts val="600"/>
              </a:spcAft>
            </a:pPr>
            <a:r>
              <a:rPr lang="zh-CN" altLang="zh-CN" dirty="0">
                <a:latin typeface="+mn-ea"/>
              </a:rPr>
              <a:t>图</a:t>
            </a:r>
            <a:r>
              <a:rPr lang="en-US" altLang="zh-CN" dirty="0">
                <a:latin typeface="+mn-ea"/>
              </a:rPr>
              <a:t>2-6-40 </a:t>
            </a:r>
            <a:r>
              <a:rPr lang="zh-CN" altLang="zh-CN" dirty="0">
                <a:latin typeface="+mn-ea"/>
              </a:rPr>
              <a:t>一只晶闸管构成的调光灯电路</a:t>
            </a:r>
          </a:p>
        </p:txBody>
      </p:sp>
      <p:sp>
        <p:nvSpPr>
          <p:cNvPr id="14" name="TextBox 6">
            <a:extLst>
              <a:ext uri="{FF2B5EF4-FFF2-40B4-BE49-F238E27FC236}">
                <a16:creationId xmlns="" xmlns:a16="http://schemas.microsoft.com/office/drawing/2014/main" id="{C2445E3A-48E9-445F-B74B-4B5C6A4D8AF7}"/>
              </a:ext>
            </a:extLst>
          </p:cNvPr>
          <p:cNvSpPr txBox="1"/>
          <p:nvPr/>
        </p:nvSpPr>
        <p:spPr>
          <a:xfrm>
            <a:off x="490494" y="893439"/>
            <a:ext cx="42128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latin typeface="+mn-ea"/>
              </a:defRPr>
            </a:lvl1pPr>
          </a:lstStyle>
          <a:p>
            <a:r>
              <a:rPr lang="zh-CN" altLang="zh-CN" dirty="0"/>
              <a:t>由一只晶闸管构成的调光灯线路如图</a:t>
            </a:r>
            <a:r>
              <a:rPr lang="en-US" altLang="zh-CN" dirty="0"/>
              <a:t>2-6-40</a:t>
            </a:r>
            <a:r>
              <a:rPr lang="zh-CN" altLang="zh-CN" dirty="0"/>
              <a:t>所示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3488EA7-238F-41EF-8FF5-4FE7C339DF0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63" y="2049500"/>
            <a:ext cx="4541095" cy="284118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397979" y="893439"/>
            <a:ext cx="6041547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  <a:latin typeface="+mn-ea"/>
                <a:ea typeface="+mn-ea"/>
              </a:rPr>
              <a:t>工作原理 ：</a:t>
            </a:r>
            <a:r>
              <a:rPr lang="zh-CN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市电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220V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电压经二极管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VD - VD4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整流后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加到晶闸管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VTH1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A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G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两端的电压是一个正弦脉动电压。 该电压先由限流电阻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R1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降压，然后提供给触发电路作为直流电源和同步电压。由晶闸管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VT1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等组成的弛张振荡器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在每半个周期内，当电容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C1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上的充电电压到达晶闸管的峰点时，则由截止转为导通状态，从而使电容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C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进行放电。这样在电阻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R2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上输出一个脉冲，加至晶闸管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VTH1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控制极，触发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VTH1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导通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由此就会有电流流过灯泡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EL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和晶闸管，电流的大小由灯泡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EL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决定。</a:t>
            </a:r>
          </a:p>
          <a:p>
            <a:pPr indent="266700" algn="just"/>
            <a:r>
              <a:rPr lang="en-US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当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晶闸管导通以后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, VTH1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A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G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间的正向压降很小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约为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1V) 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，所以触发电路停止工作。电源电压过零点时，晶闸管关断。待到下一个半周期开始，电容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C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又重新充电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重复上述过程。</a:t>
            </a:r>
          </a:p>
          <a:p>
            <a:pPr indent="266700" algn="just"/>
            <a:r>
              <a:rPr lang="en-US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调节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RP1</a:t>
            </a:r>
            <a:r>
              <a:rPr lang="zh-CN" altLang="zh-CN" sz="1800" dirty="0">
                <a:solidFill>
                  <a:schemeClr val="tx1"/>
                </a:solidFill>
                <a:latin typeface="+mn-ea"/>
                <a:ea typeface="+mn-ea"/>
              </a:rPr>
              <a:t>可以改变在每半个周期内晶闸管导通时间的长短，从而控制供给灯泡的功率，也就是调节灯泡的亮度</a:t>
            </a:r>
            <a:r>
              <a:rPr lang="zh-CN" altLang="zh-CN" sz="18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1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 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荧光灯调光线路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="" xmlns:a16="http://schemas.microsoft.com/office/drawing/2014/main" id="{C2445E3A-48E9-445F-B74B-4B5C6A4D8AF7}"/>
              </a:ext>
            </a:extLst>
          </p:cNvPr>
          <p:cNvSpPr txBox="1"/>
          <p:nvPr/>
        </p:nvSpPr>
        <p:spPr>
          <a:xfrm>
            <a:off x="347275" y="1111370"/>
            <a:ext cx="428992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latin typeface="+mn-ea"/>
              </a:defRPr>
            </a:lvl1pPr>
          </a:lstStyle>
          <a:p>
            <a:r>
              <a:rPr lang="zh-CN" altLang="zh-CN" dirty="0"/>
              <a:t>荧光灯调光线路如图</a:t>
            </a:r>
            <a:r>
              <a:rPr lang="en-US" altLang="zh-CN" dirty="0"/>
              <a:t>2-6-41</a:t>
            </a:r>
            <a:r>
              <a:rPr lang="zh-CN" altLang="zh-CN" dirty="0"/>
              <a:t>所示。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76662" y="5141300"/>
            <a:ext cx="3336227" cy="401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latin typeface="+mn-ea"/>
              </a:defRPr>
            </a:lvl1pPr>
          </a:lstStyle>
          <a:p>
            <a:r>
              <a:rPr lang="zh-CN" altLang="zh-CN" dirty="0"/>
              <a:t>图</a:t>
            </a:r>
            <a:r>
              <a:rPr lang="en-US" altLang="zh-CN" dirty="0"/>
              <a:t>2-6-41 </a:t>
            </a:r>
            <a:r>
              <a:rPr lang="zh-CN" altLang="zh-CN" dirty="0"/>
              <a:t>荧光灯调光电路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DD3D07D-4F5D-40C3-8918-1A69E5E2D8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99" y="2058693"/>
            <a:ext cx="6253052" cy="27883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7513504" y="1670169"/>
            <a:ext cx="3810466" cy="420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latin typeface="+mn-ea"/>
              </a:defRPr>
            </a:lvl1pPr>
          </a:lstStyle>
          <a:p>
            <a:r>
              <a:rPr lang="zh-CN" altLang="zh-CN" dirty="0"/>
              <a:t>当贵客临门，欢度节日，欣逢喜事时，希望灯光通亮；</a:t>
            </a:r>
            <a:endParaRPr lang="en-US" altLang="zh-CN" dirty="0"/>
          </a:p>
          <a:p>
            <a:r>
              <a:rPr lang="zh-CN" altLang="zh-CN" dirty="0"/>
              <a:t>而在夏夜休息，看电视，照料婴儿时，则需要灯光微弱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dirty="0"/>
              <a:t>为了实现这种要求，可使用荧光灯调光器调节荧光灯的亮度。荧光灯调光线路如图</a:t>
            </a:r>
            <a:r>
              <a:rPr lang="en-US" altLang="zh-CN" dirty="0"/>
              <a:t>2-6-41</a:t>
            </a:r>
            <a:r>
              <a:rPr lang="zh-CN" altLang="zh-CN" dirty="0"/>
              <a:t>所示，启动前应把亮度调至最大，以保证正常启动。启动后再把亮度调到需要的大小。</a:t>
            </a:r>
            <a:r>
              <a:rPr lang="en-US" altLang="zh-CN" dirty="0"/>
              <a:t>VD1-VD4</a:t>
            </a:r>
            <a:r>
              <a:rPr lang="zh-CN" altLang="zh-CN" dirty="0"/>
              <a:t>可选用</a:t>
            </a:r>
            <a:r>
              <a:rPr lang="en-US" altLang="zh-CN" dirty="0"/>
              <a:t>5A/400V</a:t>
            </a:r>
            <a:r>
              <a:rPr lang="zh-CN" altLang="zh-CN" dirty="0"/>
              <a:t>任何型号的二极管。</a:t>
            </a:r>
          </a:p>
        </p:txBody>
      </p:sp>
    </p:spTree>
    <p:extLst>
      <p:ext uri="{BB962C8B-B14F-4D97-AF65-F5344CB8AC3E}">
        <p14:creationId xmlns:p14="http://schemas.microsoft.com/office/powerpoint/2010/main" val="394831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="" xmlns:a16="http://schemas.microsoft.com/office/drawing/2014/main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="" xmlns:a16="http://schemas.microsoft.com/office/drawing/2014/main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87F54F14-2219-4BC2-83EC-23C8ABD6460E}"/>
              </a:ext>
            </a:extLst>
          </p:cNvPr>
          <p:cNvSpPr txBox="1"/>
          <p:nvPr/>
        </p:nvSpPr>
        <p:spPr>
          <a:xfrm>
            <a:off x="1229986" y="998015"/>
            <a:ext cx="7720012" cy="145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1.</a:t>
            </a:r>
            <a:r>
              <a:rPr lang="zh-CN" altLang="zh-CN" dirty="0">
                <a:ea typeface="微软雅黑" pitchFamily="34" charset="-122"/>
              </a:rPr>
              <a:t> 调光电路的基本知识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2.</a:t>
            </a:r>
            <a:r>
              <a:rPr lang="zh-CN" altLang="zh-CN" dirty="0">
                <a:ea typeface="微软雅黑" pitchFamily="34" charset="-122"/>
              </a:rPr>
              <a:t> 各种简单调光电路的学习及分析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zh-CN" altLang="zh-CN" dirty="0">
              <a:ea typeface="微软雅黑" pitchFamily="34" charset="-122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="" xmlns:a16="http://schemas.microsoft.com/office/drawing/2014/main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209910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r>
                        <a:rPr lang="zh-CN" alt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任务六：调光电路应用。</a:t>
                      </a:r>
                      <a:endParaRPr lang="zh-CN" altLang="en-US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6000">
                        <a:lnSpc>
                          <a:spcPts val="2000"/>
                        </a:lnSpc>
                      </a:pPr>
                      <a:r>
                        <a:rPr lang="en-US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调光电路的基本知识。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2.</a:t>
                      </a:r>
                      <a:r>
                        <a:rPr lang="zh-CN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各种简单调光电路的学习。</a:t>
                      </a:r>
                      <a:endParaRPr lang="zh-CN" altLang="en-US" sz="16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能够分析调光电路的工作原理。</a:t>
                      </a:r>
                    </a:p>
                    <a:p>
                      <a:r>
                        <a:rPr lang="en-US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2.</a:t>
                      </a:r>
                      <a:r>
                        <a:rPr lang="zh-CN" altLang="zh-CN" sz="16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能够设计一个简单的调光电路。</a:t>
                      </a:r>
                      <a:endParaRPr lang="zh-CN" altLang="en-US" sz="16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</a:t>
                      </a:r>
                      <a:endParaRPr lang="zh-CN" altLang="en-US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>
            <a:extLst>
              <a:ext uri="{FF2B5EF4-FFF2-40B4-BE49-F238E27FC236}">
                <a16:creationId xmlns="" xmlns:a16="http://schemas.microsoft.com/office/drawing/2014/main" id="{A2F815FD-BDC4-4F17-9774-BCA32C0B7032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EBEA8155-8DE6-4794-828D-213564FAA3AE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="" xmlns:a16="http://schemas.microsoft.com/office/drawing/2014/main" id="{6ED998B1-8F4C-4F32-B6DF-31C58AF0DD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: 剪去对角 1">
            <a:extLst>
              <a:ext uri="{FF2B5EF4-FFF2-40B4-BE49-F238E27FC236}">
                <a16:creationId xmlns:a16="http://schemas.microsoft.com/office/drawing/2014/main" xmlns="" id="{2D966BEC-AA77-4BC3-9A76-7AC115470CF6}"/>
              </a:ext>
            </a:extLst>
          </p:cNvPr>
          <p:cNvSpPr/>
          <p:nvPr/>
        </p:nvSpPr>
        <p:spPr>
          <a:xfrm>
            <a:off x="915375" y="1076325"/>
            <a:ext cx="3256575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设置一个简单的调光电路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6FAB3D4-22F4-4FAB-8759-B7590329ECCD}"/>
              </a:ext>
            </a:extLst>
          </p:cNvPr>
          <p:cNvCxnSpPr/>
          <p:nvPr/>
        </p:nvCxnSpPr>
        <p:spPr>
          <a:xfrm>
            <a:off x="4295775" y="1276350"/>
            <a:ext cx="7239000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47691" y="1765517"/>
            <a:ext cx="5048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一、可控硅调光电路（</a:t>
            </a:r>
            <a:r>
              <a:rPr lang="en-US" altLang="zh-CN" dirty="0" smtClean="0"/>
              <a:t>0-10V</a:t>
            </a:r>
            <a:r>
              <a:rPr lang="zh-CN" altLang="en-US" dirty="0" smtClean="0"/>
              <a:t>可调）</a:t>
            </a:r>
            <a:endParaRPr lang="zh-CN" altLang="en-US" dirty="0"/>
          </a:p>
        </p:txBody>
      </p:sp>
      <p:pic>
        <p:nvPicPr>
          <p:cNvPr id="1026" name="Picture 2" descr="https://gimg2.baidu.com/image_search/src=http%3A%2F%2Fpic.17qq.com%2Fuploads%2Ffjiojdoifz.jpeg&amp;refer=http%3A%2F%2Fpic.17qq.com&amp;app=2002&amp;size=f9999,10000&amp;q=a80&amp;n=0&amp;g=0n&amp;fmt=jpeg?sec=1617047648&amp;t=e467db86a3ebec54fd4839af099130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62" y="2624015"/>
            <a:ext cx="6221331" cy="301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149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="" xmlns:a16="http://schemas.microsoft.com/office/drawing/2014/main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="" xmlns:a16="http://schemas.microsoft.com/office/drawing/2014/main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="" xmlns:a16="http://schemas.microsoft.com/office/drawing/2014/main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="" xmlns:a16="http://schemas.microsoft.com/office/drawing/2014/main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="" xmlns:a16="http://schemas.microsoft.com/office/drawing/2014/main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="" xmlns:a16="http://schemas.microsoft.com/office/drawing/2014/main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="" xmlns:a16="http://schemas.microsoft.com/office/drawing/2014/main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="" xmlns:a16="http://schemas.microsoft.com/office/drawing/2014/main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="" xmlns:a16="http://schemas.microsoft.com/office/drawing/2014/main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="" xmlns:a16="http://schemas.microsoft.com/office/drawing/2014/main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="" xmlns:a16="http://schemas.microsoft.com/office/drawing/2014/main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="" xmlns:a16="http://schemas.microsoft.com/office/drawing/2014/main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="" xmlns:a16="http://schemas.microsoft.com/office/drawing/2014/main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="" xmlns:a16="http://schemas.microsoft.com/office/drawing/2014/main" id="{27FAE5CA-01FC-4670-862C-38248DB2406C}"/>
              </a:ext>
            </a:extLst>
          </p:cNvPr>
          <p:cNvSpPr txBox="1"/>
          <p:nvPr/>
        </p:nvSpPr>
        <p:spPr>
          <a:xfrm>
            <a:off x="6134101" y="2483647"/>
            <a:ext cx="537614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学生：有些台灯的亮度是触摸一下开关就可以调节亮度的，是运用的哪些电路呢</a:t>
            </a:r>
            <a:r>
              <a:rPr lang="zh-CN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教师：主要是运用了调光电路</a:t>
            </a:r>
            <a:r>
              <a:rPr lang="zh-CN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="" xmlns:a16="http://schemas.microsoft.com/office/drawing/2014/main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="" xmlns:a16="http://schemas.microsoft.com/office/drawing/2014/main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="" xmlns:a16="http://schemas.microsoft.com/office/drawing/2014/main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="" xmlns:a16="http://schemas.microsoft.com/office/drawing/2014/main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="" xmlns:a16="http://schemas.microsoft.com/office/drawing/2014/main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="" xmlns:a16="http://schemas.microsoft.com/office/drawing/2014/main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69D7D9E-38F0-418B-8D6F-C2A8FA1385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552" y="1498225"/>
            <a:ext cx="4084320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="" xmlns:a16="http://schemas.microsoft.com/office/drawing/2014/main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="" xmlns:a16="http://schemas.microsoft.com/office/drawing/2014/main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="" xmlns:a16="http://schemas.microsoft.com/office/drawing/2014/main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5"/>
            <a:ext cx="5743575" cy="1001206"/>
            <a:chOff x="859536" y="1549889"/>
            <a:chExt cx="5742745" cy="1000412"/>
          </a:xfrm>
        </p:grpSpPr>
        <p:sp>
          <p:nvSpPr>
            <p:cNvPr id="12" name="Title 1">
              <a:extLst>
                <a:ext uri="{FF2B5EF4-FFF2-40B4-BE49-F238E27FC236}">
                  <a16:creationId xmlns="" xmlns:a16="http://schemas.microsoft.com/office/drawing/2014/main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="" xmlns:a16="http://schemas.microsoft.com/office/drawing/2014/main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="" xmlns:a16="http://schemas.microsoft.com/office/drawing/2014/main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="" xmlns:a16="http://schemas.microsoft.com/office/drawing/2014/main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="" xmlns:a16="http://schemas.microsoft.com/office/drawing/2014/main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="" xmlns:a16="http://schemas.microsoft.com/office/drawing/2014/main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="" xmlns:a16="http://schemas.microsoft.com/office/drawing/2014/main" id="{07554EEA-2A3B-48CC-BFCD-089553AA5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简单</a:t>
              </a:r>
              <a:r>
                <a:rPr lang="zh-CN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调</a:t>
              </a:r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光电路</a:t>
              </a:r>
              <a:r>
                <a:rPr lang="zh-CN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应用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="" xmlns:a16="http://schemas.microsoft.com/office/drawing/2014/main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61907"/>
            <a:chOff x="859536" y="1549889"/>
            <a:chExt cx="5742745" cy="1061065"/>
          </a:xfrm>
        </p:grpSpPr>
        <p:sp>
          <p:nvSpPr>
            <p:cNvPr id="20" name="Title 1">
              <a:extLst>
                <a:ext uri="{FF2B5EF4-FFF2-40B4-BE49-F238E27FC236}">
                  <a16:creationId xmlns="" xmlns:a16="http://schemas.microsoft.com/office/drawing/2014/main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="" xmlns:a16="http://schemas.microsoft.com/office/drawing/2014/main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="" xmlns:a16="http://schemas.microsoft.com/office/drawing/2014/main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="" xmlns:a16="http://schemas.microsoft.com/office/drawing/2014/main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="" xmlns:a16="http://schemas.microsoft.com/office/drawing/2014/main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="" xmlns:a16="http://schemas.microsoft.com/office/drawing/2014/main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="" xmlns:a16="http://schemas.microsoft.com/office/drawing/2014/main" id="{4D7B38B1-6CDB-4E12-B999-5F3144B4F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能够分析调光电路的工作原理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并</a:t>
              </a:r>
              <a:r>
                <a:rPr lang="zh-CN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设计一个简单的调光电路。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4AB362C-8EC5-47F2-B8CB-FDB7AE1ED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560" y="1783025"/>
            <a:ext cx="6958013" cy="330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="" xmlns:a16="http://schemas.microsoft.com/office/drawing/2014/main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="" xmlns:a16="http://schemas.microsoft.com/office/drawing/2014/main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调光电路的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光电路应用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74675" y="1899381"/>
            <a:ext cx="26237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该电路通过调节晶闸管的导通角进行调压。将线路中的电位器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阻值调小时，晶闸管的导通角增大，灯泡亮度增强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阻值调大时，晶闸管的导通角减小，其亮度减弱。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7041" y="5296355"/>
            <a:ext cx="325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ea typeface="微软雅黑" pitchFamily="34" charset="-122"/>
              </a:rPr>
              <a:t>图</a:t>
            </a:r>
            <a:r>
              <a:rPr lang="en-US" altLang="zh-CN" dirty="0">
                <a:ea typeface="微软雅黑" pitchFamily="34" charset="-122"/>
              </a:rPr>
              <a:t>2-6-36 </a:t>
            </a:r>
            <a:r>
              <a:rPr lang="zh-CN" altLang="zh-CN" dirty="0">
                <a:ea typeface="微软雅黑" pitchFamily="34" charset="-122"/>
              </a:rPr>
              <a:t>最简单的调光电路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EB5DDCD-0326-4581-81C5-22D33772E17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063" y="1814679"/>
            <a:ext cx="5191315" cy="33395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947759" y="984335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最简单二栋调光灯线路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7759" y="2004114"/>
            <a:ext cx="3926751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该电路通过调节线路中的电位器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可改变晶闸管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VTH2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的导通角，从而改变灯泡两端的电压，达到无级调光的要求。该电路可以将电压从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0V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调到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220V 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，它具有调光范围广、线路简单、体积小等优点，常用于台灯的调光线路中。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7041" y="5461051"/>
            <a:ext cx="325374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dirty="0">
                <a:ea typeface="微软雅黑" pitchFamily="34" charset="-122"/>
              </a:rPr>
              <a:t>图</a:t>
            </a:r>
            <a:r>
              <a:rPr lang="en-US" altLang="zh-CN" dirty="0">
                <a:ea typeface="微软雅黑" pitchFamily="34" charset="-122"/>
              </a:rPr>
              <a:t>2-6-37 </a:t>
            </a:r>
            <a:r>
              <a:rPr lang="zh-CN" altLang="zh-CN" dirty="0">
                <a:ea typeface="微软雅黑" pitchFamily="34" charset="-122"/>
              </a:rPr>
              <a:t>二极管和一只晶闸管构成的无极调光灯线路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0B0A335-AD1B-4469-A108-72A2C66526B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345" y="1497251"/>
            <a:ext cx="4791509" cy="379910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947759" y="984335"/>
            <a:ext cx="5614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由一个二极管和一只晶闸管构成的无极调光灯线路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="" xmlns:a16="http://schemas.microsoft.com/office/drawing/2014/main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光电路应用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51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1424</Words>
  <Application>Microsoft Office PowerPoint</Application>
  <PresentationFormat>宽屏</PresentationFormat>
  <Paragraphs>186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59</cp:revision>
  <dcterms:created xsi:type="dcterms:W3CDTF">2020-10-28T01:48:22Z</dcterms:created>
  <dcterms:modified xsi:type="dcterms:W3CDTF">2021-02-27T19:56:20Z</dcterms:modified>
</cp:coreProperties>
</file>