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67" r:id="rId10"/>
    <p:sldId id="282" r:id="rId11"/>
    <p:sldId id="283" r:id="rId12"/>
    <p:sldId id="263" r:id="rId13"/>
    <p:sldId id="268" r:id="rId14"/>
    <p:sldId id="269" r:id="rId15"/>
    <p:sldId id="271" r:id="rId16"/>
    <p:sldId id="272" r:id="rId17"/>
    <p:sldId id="264" r:id="rId18"/>
    <p:sldId id="276" r:id="rId19"/>
    <p:sldId id="265" r:id="rId20"/>
    <p:sldId id="270" r:id="rId21"/>
    <p:sldId id="284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4660"/>
  </p:normalViewPr>
  <p:slideViewPr>
    <p:cSldViewPr snapToGrid="0">
      <p:cViewPr varScale="1">
        <p:scale>
          <a:sx n="77" d="100"/>
          <a:sy n="77" d="100"/>
        </p:scale>
        <p:origin x="5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2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04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15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903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10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46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97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936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69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53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5557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362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0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3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5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65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50E9C30-F087-47DF-B292-A20267E148FB}"/>
              </a:ext>
            </a:extLst>
          </p:cNvPr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2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973C572-8DCA-49D5-B280-F1BF4EBE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2021-02-07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E742A-7563-4CCE-AB58-0858E0AE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4EF5C-3B28-4460-BF8C-07490FE2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6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EDD576B-EFD8-4293-94CA-F1EE09EF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56D37A-857D-4280-A08B-61BCA0B7B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5E2234-9802-44E7-B7E7-0B38625E8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50BE34-76F0-4EDB-ACD8-D3B440346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E9DC5-59FC-486A-A6EA-563ECB4C1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2797789" y="1812237"/>
            <a:ext cx="5724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电工基础知识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47F37AD-6CE7-4E2E-9BD0-23FB79FAA011}"/>
              </a:ext>
            </a:extLst>
          </p:cNvPr>
          <p:cNvGrpSpPr/>
          <p:nvPr/>
        </p:nvGrpSpPr>
        <p:grpSpPr>
          <a:xfrm>
            <a:off x="4087515" y="3404368"/>
            <a:ext cx="3528310" cy="936104"/>
            <a:chOff x="4328610" y="4016474"/>
            <a:chExt cx="3528310" cy="936104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xmlns="" id="{6E3B2E06-EC24-46E5-BE6B-75869E078A2B}"/>
                </a:ext>
              </a:extLst>
            </p:cNvPr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4590644-A2D8-4E2D-8712-882A077CDE03}"/>
                </a:ext>
              </a:extLst>
            </p:cNvPr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直流电路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基础知识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8BC502F-5A74-4C21-A079-FC47CAB1E114}"/>
                </a:ext>
              </a:extLst>
            </p:cNvPr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88698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电路的欧姆定律、功与能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E8595C05-5439-49D7-B6BB-BC2775EDEAB0}"/>
                  </a:ext>
                </a:extLst>
              </p:cNvPr>
              <p:cNvSpPr/>
              <p:nvPr/>
            </p:nvSpPr>
            <p:spPr>
              <a:xfrm>
                <a:off x="2239837" y="2096886"/>
                <a:ext cx="9058640" cy="32008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zh-CN" sz="2000" dirty="0"/>
                  <a:t>电功率：电场力在单位时间内所做的功称为电功率，简称功率</a:t>
                </a:r>
                <a:r>
                  <a:rPr lang="zh-CN" altLang="zh-CN" sz="2000" dirty="0" smtClean="0"/>
                  <a:t>。</a:t>
                </a:r>
                <a:endParaRPr lang="en-US" altLang="zh-CN" sz="2000" dirty="0" smtClean="0"/>
              </a:p>
              <a:p>
                <a:pPr indent="45720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2000" dirty="0" smtClean="0"/>
                  <a:t>计算公式：</a:t>
                </a:r>
                <a:endParaRPr lang="en-US" altLang="zh-CN" sz="2000" dirty="0" smtClean="0"/>
              </a:p>
              <a:p>
                <a:pPr indent="45720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zh-CN" sz="2000" dirty="0"/>
                  <a:t>功率的单位：</a:t>
                </a:r>
                <a:r>
                  <a:rPr lang="en-US" altLang="zh-CN" sz="2000" dirty="0"/>
                  <a:t>W</a:t>
                </a:r>
                <a:r>
                  <a:rPr lang="zh-CN" altLang="zh-CN" sz="2000" dirty="0"/>
                  <a:t>（瓦）、</a:t>
                </a:r>
                <a:r>
                  <a:rPr lang="en-US" altLang="zh-CN" sz="2000" dirty="0"/>
                  <a:t>kW</a:t>
                </a:r>
                <a:r>
                  <a:rPr lang="zh-CN" altLang="zh-CN" sz="2000" dirty="0"/>
                  <a:t>（千瓦</a:t>
                </a:r>
                <a:r>
                  <a:rPr lang="zh-CN" altLang="zh-CN" sz="2000" dirty="0" smtClean="0"/>
                  <a:t>）</a:t>
                </a:r>
                <a:endParaRPr lang="en-US" altLang="zh-CN" sz="2000" dirty="0" smtClean="0"/>
              </a:p>
              <a:p>
                <a:pPr indent="45720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zh-CN" sz="2000" dirty="0"/>
                  <a:t>电能：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/>
                      <m:t>W</m:t>
                    </m:r>
                    <m:r>
                      <a:rPr lang="en-US" altLang="zh-CN" sz="2000"/>
                      <m:t>=</m:t>
                    </m:r>
                    <m:r>
                      <m:rPr>
                        <m:sty m:val="p"/>
                      </m:rPr>
                      <a:rPr lang="en-US" altLang="zh-CN" sz="2000"/>
                      <m:t>Pt</m:t>
                    </m:r>
                    <m:r>
                      <a:rPr lang="en-US" altLang="zh-CN" sz="2000"/>
                      <m:t>=</m:t>
                    </m:r>
                    <m:r>
                      <m:rPr>
                        <m:sty m:val="p"/>
                      </m:rPr>
                      <a:rPr lang="en-US" altLang="zh-CN" sz="2000"/>
                      <m:t>UIt</m:t>
                    </m:r>
                  </m:oMath>
                </a14:m>
                <a:endParaRPr lang="zh-CN" altLang="zh-CN" sz="2000" dirty="0"/>
              </a:p>
              <a:p>
                <a:pPr indent="45720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altLang="zh-CN" sz="2000" dirty="0"/>
                  <a:t>P&gt;0</a:t>
                </a:r>
                <a:r>
                  <a:rPr lang="zh-CN" altLang="zh-CN" sz="2000" dirty="0"/>
                  <a:t>，即</a:t>
                </a:r>
                <a:r>
                  <a:rPr lang="en-US" altLang="zh-CN" sz="2000" dirty="0"/>
                  <a:t>W&gt;0</a:t>
                </a:r>
                <a:r>
                  <a:rPr lang="zh-CN" altLang="zh-CN" sz="2000" dirty="0"/>
                  <a:t>，说明元件吸收功率（能量）；否则释放。</a:t>
                </a:r>
              </a:p>
              <a:p>
                <a:pPr>
                  <a:lnSpc>
                    <a:spcPct val="150000"/>
                  </a:lnSpc>
                  <a:spcAft>
                    <a:spcPts val="600"/>
                  </a:spcAft>
                </a:pPr>
                <a:endParaRPr lang="zh-CN" altLang="zh-CN" dirty="0"/>
              </a:p>
            </p:txBody>
          </p:sp>
        </mc:Choice>
        <mc:Fallback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E8595C05-5439-49D7-B6BB-BC2775EDEA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9837" y="2096886"/>
                <a:ext cx="9058640" cy="320087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843337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1.2.2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电路的功与能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43"/>
              <p:cNvSpPr txBox="1"/>
              <p:nvPr/>
            </p:nvSpPr>
            <p:spPr>
              <a:xfrm>
                <a:off x="3777672" y="2803075"/>
                <a:ext cx="2991485" cy="64325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kern="100">
                          <a:effectLst/>
                          <a:ea typeface="宋体"/>
                          <a:cs typeface="Times New Roman"/>
                        </a:rPr>
                        <m:t>𝑃</m:t>
                      </m:r>
                      <m:r>
                        <a:rPr lang="en-US" i="1" kern="100">
                          <a:effectLst/>
                          <a:ea typeface="宋体"/>
                          <a:cs typeface="Times New Roman"/>
                        </a:rPr>
                        <m:t>=</m:t>
                      </m:r>
                      <m:r>
                        <a:rPr lang="en-US" i="1" kern="100">
                          <a:effectLst/>
                          <a:ea typeface="宋体"/>
                          <a:cs typeface="Times New Roman"/>
                        </a:rPr>
                        <m:t>𝑈𝐼</m:t>
                      </m:r>
                      <m:r>
                        <a:rPr lang="en-US" i="1" kern="100"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sSup>
                        <m:sSup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i="1" kern="100">
                              <a:effectLst/>
                              <a:ea typeface="宋体"/>
                              <a:cs typeface="Times New Roman"/>
                            </a:rPr>
                            <m:t>𝐼</m:t>
                          </m:r>
                        </m:e>
                        <m:sup>
                          <m:r>
                            <a:rPr lang="en-US" i="1" kern="100">
                              <a:effectLst/>
                              <a:ea typeface="宋体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en-US" i="1" kern="100">
                          <a:effectLst/>
                          <a:ea typeface="宋体"/>
                          <a:cs typeface="Times New Roman"/>
                        </a:rPr>
                        <m:t>𝑅</m:t>
                      </m:r>
                      <m:r>
                        <a:rPr lang="en-US" i="1" kern="100"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i="1" kern="100"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i="1" kern="100">
                                  <a:effectLst/>
                                  <a:ea typeface="宋体"/>
                                  <a:cs typeface="Times New Roman"/>
                                </a:rPr>
                                <m:t>𝑈</m:t>
                              </m:r>
                            </m:e>
                            <m:sup>
                              <m:r>
                                <a:rPr lang="en-US" i="1" kern="100"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i="1" kern="100">
                              <a:effectLst/>
                              <a:ea typeface="宋体"/>
                              <a:cs typeface="Times New Roman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zh-CN" kern="100" dirty="0"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3" name="文本框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672" y="2803075"/>
                <a:ext cx="2991485" cy="643255"/>
              </a:xfrm>
              <a:prstGeom prst="rect">
                <a:avLst/>
              </a:prstGeom>
              <a:blipFill rotWithShape="0">
                <a:blip r:embed="rId4"/>
                <a:stretch>
                  <a:fillRect t="-31429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42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电路的欧姆定律、功与能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843337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1.2.2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电路的功与能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07091" y="1680979"/>
            <a:ext cx="881497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dirty="0"/>
              <a:t>例：有</a:t>
            </a:r>
            <a:r>
              <a:rPr lang="en-US" altLang="zh-CN" dirty="0"/>
              <a:t>220V, 100 W</a:t>
            </a:r>
            <a:r>
              <a:rPr lang="zh-CN" altLang="zh-CN" dirty="0"/>
              <a:t>灯泡一个</a:t>
            </a:r>
            <a:r>
              <a:rPr lang="en-US" altLang="zh-CN" dirty="0"/>
              <a:t>, </a:t>
            </a:r>
            <a:r>
              <a:rPr lang="zh-CN" altLang="zh-CN" dirty="0"/>
              <a:t>其灯丝电阻是多少？每天用</a:t>
            </a:r>
            <a:r>
              <a:rPr lang="en-US" altLang="zh-CN" dirty="0"/>
              <a:t>5h, </a:t>
            </a:r>
            <a:r>
              <a:rPr lang="zh-CN" altLang="zh-CN" dirty="0"/>
              <a:t>一个月（按</a:t>
            </a:r>
            <a:r>
              <a:rPr lang="en-US" altLang="zh-CN" dirty="0"/>
              <a:t>30</a:t>
            </a:r>
            <a:r>
              <a:rPr lang="zh-CN" altLang="zh-CN" dirty="0"/>
              <a:t>天计算）消耗的电能是多少度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dirty="0"/>
              <a:t>解：灯泡灯丝电阻</a:t>
            </a:r>
            <a:r>
              <a:rPr lang="zh-CN" altLang="zh-CN" dirty="0" smtClean="0"/>
              <a:t>为</a:t>
            </a:r>
            <a:r>
              <a:rPr lang="zh-CN" altLang="en-US" dirty="0" smtClean="0"/>
              <a:t>：</a:t>
            </a:r>
            <a:endParaRPr lang="en-US" altLang="zh-CN" dirty="0"/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dirty="0" smtClean="0"/>
              <a:t>一个月</a:t>
            </a:r>
            <a:r>
              <a:rPr lang="zh-CN" altLang="zh-CN" dirty="0"/>
              <a:t>消耗的电能为：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dirty="0" smtClean="0"/>
              <a:t>焦耳</a:t>
            </a:r>
            <a:r>
              <a:rPr lang="zh-CN" altLang="zh-CN" dirty="0"/>
              <a:t>—楞次定律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dirty="0"/>
              <a:t>电</a:t>
            </a:r>
            <a:r>
              <a:rPr lang="zh-CN" altLang="zh-CN" dirty="0" smtClean="0"/>
              <a:t>流</a:t>
            </a:r>
            <a:r>
              <a:rPr lang="zh-CN" altLang="zh-CN" dirty="0"/>
              <a:t>的热效应：如果电阻元件把接受的电能转换成热能</a:t>
            </a:r>
            <a:r>
              <a:rPr lang="en-US" altLang="zh-CN" dirty="0"/>
              <a:t>, </a:t>
            </a:r>
            <a:r>
              <a:rPr lang="zh-CN" altLang="zh-CN" dirty="0"/>
              <a:t>则从</a:t>
            </a:r>
            <a:r>
              <a:rPr lang="en-US" altLang="zh-CN" dirty="0"/>
              <a:t>t0</a:t>
            </a:r>
            <a:r>
              <a:rPr lang="zh-CN" altLang="zh-CN" dirty="0"/>
              <a:t>到</a:t>
            </a:r>
            <a:r>
              <a:rPr lang="en-US" altLang="zh-CN" dirty="0"/>
              <a:t>t</a:t>
            </a:r>
            <a:r>
              <a:rPr lang="zh-CN" altLang="zh-CN" dirty="0"/>
              <a:t>时间内。电阻元件的热［量］</a:t>
            </a:r>
            <a:r>
              <a:rPr lang="en-US" altLang="zh-CN" dirty="0"/>
              <a:t>Q, </a:t>
            </a:r>
            <a:r>
              <a:rPr lang="zh-CN" altLang="zh-CN" dirty="0"/>
              <a:t>也就是这段时间内接受的电能</a:t>
            </a:r>
            <a:r>
              <a:rPr lang="en-US" altLang="zh-CN" dirty="0"/>
              <a:t>W</a:t>
            </a:r>
            <a:r>
              <a:rPr lang="zh-CN" altLang="zh-CN" dirty="0"/>
              <a:t>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zh-CN" altLang="zh-CN" dirty="0"/>
          </a:p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44"/>
              <p:cNvSpPr txBox="1"/>
              <p:nvPr/>
            </p:nvSpPr>
            <p:spPr>
              <a:xfrm>
                <a:off x="4101128" y="2683349"/>
                <a:ext cx="3261995" cy="42227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R</m:t>
                      </m:r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i="1" kern="100"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effectLst/>
                                  <a:ea typeface="宋体"/>
                                  <a:cs typeface="Times New Roman"/>
                                </a:rPr>
                                <m:t>U</m:t>
                              </m:r>
                            </m:e>
                            <m:sup>
                              <m:r>
                                <a:rPr lang="en-US" kern="100"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P</m:t>
                          </m:r>
                        </m:den>
                      </m:f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i="1" kern="100"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kern="100">
                                  <a:effectLst/>
                                  <a:ea typeface="宋体"/>
                                  <a:cs typeface="Times New Roman"/>
                                </a:rPr>
                                <m:t>220</m:t>
                              </m:r>
                            </m:e>
                            <m:sup>
                              <m:r>
                                <a:rPr lang="en-US" kern="100"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100</m:t>
                          </m:r>
                        </m:den>
                      </m:f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=484</m:t>
                      </m:r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Ω</m:t>
                      </m:r>
                    </m:oMath>
                  </m:oMathPara>
                </a14:m>
                <a:endParaRPr lang="zh-CN" kern="100" dirty="0"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6" name="文本框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1128" y="2683349"/>
                <a:ext cx="3261995" cy="422275"/>
              </a:xfrm>
              <a:prstGeom prst="rect">
                <a:avLst/>
              </a:prstGeom>
              <a:blipFill rotWithShape="0">
                <a:blip r:embed="rId3"/>
                <a:stretch>
                  <a:fillRect t="-47826" b="-10145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45"/>
              <p:cNvSpPr txBox="1"/>
              <p:nvPr/>
            </p:nvSpPr>
            <p:spPr>
              <a:xfrm>
                <a:off x="4063341" y="3221838"/>
                <a:ext cx="5987440" cy="53340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W</m:t>
                      </m:r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sSub>
                        <m:sSub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P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t</m:t>
                          </m:r>
                        </m:sub>
                      </m:sSub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=100×</m:t>
                      </m:r>
                      <m:sSup>
                        <m:sSup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10</m:t>
                          </m:r>
                        </m:e>
                        <m:sup>
                          <m:r>
                            <a:rPr lang="en-US" i="1" kern="100">
                              <a:effectLst/>
                              <a:ea typeface="宋体"/>
                              <a:cs typeface="Times New Roman"/>
                            </a:rPr>
                            <m:t>−</m:t>
                          </m:r>
                          <m: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3</m:t>
                          </m:r>
                        </m:sup>
                      </m:sSup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×5×30=15</m:t>
                      </m:r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kW</m:t>
                      </m:r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·</m:t>
                      </m:r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h</m:t>
                      </m:r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=51</m:t>
                      </m:r>
                      <m:r>
                        <a:rPr lang="zh-CN" kern="100">
                          <a:effectLst/>
                          <a:ea typeface="宋体"/>
                          <a:cs typeface="Times New Roman"/>
                        </a:rPr>
                        <m:t>度</m:t>
                      </m:r>
                    </m:oMath>
                  </m:oMathPara>
                </a14:m>
                <a:endParaRPr lang="zh-CN" kern="100" dirty="0"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7" name="文本框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3341" y="3221838"/>
                <a:ext cx="5987440" cy="533400"/>
              </a:xfrm>
              <a:prstGeom prst="rect">
                <a:avLst/>
              </a:prstGeom>
              <a:blipFill rotWithShape="0">
                <a:blip r:embed="rId4"/>
                <a:stretch>
                  <a:fillRect t="-2299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46"/>
              <p:cNvSpPr txBox="1"/>
              <p:nvPr/>
            </p:nvSpPr>
            <p:spPr>
              <a:xfrm>
                <a:off x="3479080" y="5151120"/>
                <a:ext cx="7004136" cy="49530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Q</m:t>
                      </m:r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</m:t>
                      </m:r>
                      <m:sSub>
                        <m:sSub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WP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t</m:t>
                          </m:r>
                        </m:sub>
                      </m:sSub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</m:t>
                      </m:r>
                      <m:sSup>
                        <m:sSup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RI</m:t>
                          </m:r>
                        </m:e>
                        <m:sup>
                          <m: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t</m:t>
                      </m:r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i="1" kern="100"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effectLst/>
                                  <a:ea typeface="宋体"/>
                                  <a:cs typeface="Times New Roman"/>
                                </a:rPr>
                                <m:t>U</m:t>
                              </m:r>
                            </m:e>
                            <m:sup>
                              <m:r>
                                <a:rPr lang="en-US" kern="100"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R</m:t>
                          </m:r>
                        </m:den>
                      </m:f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·</m:t>
                      </m:r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t</m:t>
                      </m:r>
                      <m:r>
                        <a:rPr lang="zh-CN" kern="100">
                          <a:effectLst/>
                          <a:ea typeface="宋体"/>
                          <a:cs typeface="Times New Roman"/>
                        </a:rPr>
                        <m:t>（焦耳）</m:t>
                      </m:r>
                      <m:r>
                        <a:rPr lang="en-US" kern="100">
                          <a:effectLst/>
                          <a:ea typeface="宋体"/>
                          <a:cs typeface="Times New Roman"/>
                        </a:rPr>
                        <m:t>=</m:t>
                      </m:r>
                      <m:sSup>
                        <m:sSupPr>
                          <m:ctrlPr>
                            <a:rPr lang="zh-CN" i="1" kern="100"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0.24</m:t>
                          </m:r>
                          <m:r>
                            <m:rPr>
                              <m:sty m:val="p"/>
                            </m:rP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I</m:t>
                          </m:r>
                        </m:e>
                        <m:sup>
                          <m:r>
                            <a:rPr lang="en-US" kern="100">
                              <a:effectLst/>
                              <a:ea typeface="宋体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kern="100">
                          <a:effectLst/>
                          <a:ea typeface="宋体"/>
                          <a:cs typeface="Times New Roman"/>
                        </a:rPr>
                        <m:t>Rt</m:t>
                      </m:r>
                      <m:r>
                        <a:rPr lang="zh-CN" kern="100">
                          <a:effectLst/>
                          <a:ea typeface="宋体"/>
                          <a:cs typeface="Times New Roman"/>
                        </a:rPr>
                        <m:t>（卡）</m:t>
                      </m:r>
                    </m:oMath>
                  </m:oMathPara>
                </a14:m>
                <a:endParaRPr lang="zh-CN" kern="100" dirty="0"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9" name="文本框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9080" y="5151120"/>
                <a:ext cx="7004136" cy="495300"/>
              </a:xfrm>
              <a:prstGeom prst="rect">
                <a:avLst/>
              </a:prstGeom>
              <a:blipFill rotWithShape="0">
                <a:blip r:embed="rId5"/>
                <a:stretch>
                  <a:fillRect t="-40741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792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>
            <a:extLst>
              <a:ext uri="{FF2B5EF4-FFF2-40B4-BE49-F238E27FC236}">
                <a16:creationId xmlns:a16="http://schemas.microsoft.com/office/drawing/2014/main" xmlns="" id="{FD304ED5-AA25-439A-8E84-E6DCEC20CA85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ECC25FC-D245-48A5-BDE1-81FEAF51D697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6527FAF-454D-4EE5-9657-A70DC70BE3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AF27085-81E8-47DC-BC7E-7DF837C74E87}"/>
              </a:ext>
            </a:extLst>
          </p:cNvPr>
          <p:cNvSpPr/>
          <p:nvPr/>
        </p:nvSpPr>
        <p:spPr>
          <a:xfrm>
            <a:off x="5210021" y="4225485"/>
            <a:ext cx="6077104" cy="951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懂得串、并联电路的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与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电路中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的各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值的计算机方法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28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串联电路设计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与电路中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值的计算机方法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4A3AA59-989D-4E9B-9648-33B9F0ABCBB6}"/>
              </a:ext>
            </a:extLst>
          </p:cNvPr>
          <p:cNvSpPr/>
          <p:nvPr/>
        </p:nvSpPr>
        <p:spPr>
          <a:xfrm>
            <a:off x="4994623" y="5522711"/>
            <a:ext cx="196560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dirty="0">
                <a:ea typeface="微软雅黑" pitchFamily="34" charset="-122"/>
              </a:rPr>
              <a:t>图</a:t>
            </a:r>
            <a:r>
              <a:rPr lang="en-US" altLang="zh-CN" dirty="0" smtClean="0">
                <a:ea typeface="微软雅黑" pitchFamily="34" charset="-122"/>
              </a:rPr>
              <a:t>2-1 </a:t>
            </a:r>
            <a:r>
              <a:rPr lang="zh-CN" altLang="en-US" dirty="0" smtClean="0">
                <a:ea typeface="微软雅黑" pitchFamily="34" charset="-122"/>
              </a:rPr>
              <a:t>串联电路</a:t>
            </a:r>
            <a:endParaRPr lang="zh-CN" altLang="zh-CN" dirty="0">
              <a:ea typeface="微软雅黑" pitchFamily="34" charset="-122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932067" y="1088965"/>
            <a:ext cx="10128416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zh-CN" sz="2000" dirty="0">
                <a:ea typeface="微软雅黑" pitchFamily="34" charset="-122"/>
              </a:rPr>
              <a:t>两个电阻首尾相联，各电阻流过同一电流的连接方式，称为电阻的串联，如图</a:t>
            </a:r>
            <a:r>
              <a:rPr lang="en-US" altLang="zh-CN" sz="2000" dirty="0" smtClean="0">
                <a:ea typeface="微软雅黑" pitchFamily="34" charset="-122"/>
              </a:rPr>
              <a:t>2-1</a:t>
            </a:r>
            <a:r>
              <a:rPr lang="zh-CN" altLang="zh-CN" sz="2000" dirty="0" smtClean="0">
                <a:ea typeface="微软雅黑" pitchFamily="34" charset="-122"/>
              </a:rPr>
              <a:t>所示</a:t>
            </a:r>
            <a:r>
              <a:rPr lang="zh-CN" altLang="en-US" sz="2000" dirty="0">
                <a:ea typeface="微软雅黑" pitchFamily="34" charset="-122"/>
              </a:rPr>
              <a:t>：</a:t>
            </a:r>
            <a:endParaRPr lang="zh-CN" altLang="zh-CN" sz="2000" dirty="0">
              <a:ea typeface="微软雅黑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02931AA-C6E3-4BC5-BECE-9677790F7B33}"/>
              </a:ext>
            </a:extLst>
          </p:cNvPr>
          <p:cNvCxnSpPr/>
          <p:nvPr/>
        </p:nvCxnSpPr>
        <p:spPr>
          <a:xfrm>
            <a:off x="947759" y="1771650"/>
            <a:ext cx="10059332" cy="0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C:\Users\407_5\AppData\Roaming\Tencent\Users\532440458\QQ\WinTemp\RichOle\`QVP1FV7SQ4ZSWO~}W2E_48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404" y="2485760"/>
            <a:ext cx="6343015" cy="2885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7617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串联电路设计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与电路中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值的计算机方法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102931AA-C6E3-4BC5-BECE-9677790F7B33}"/>
              </a:ext>
            </a:extLst>
          </p:cNvPr>
          <p:cNvCxnSpPr/>
          <p:nvPr/>
        </p:nvCxnSpPr>
        <p:spPr>
          <a:xfrm>
            <a:off x="947759" y="1771650"/>
            <a:ext cx="10059332" cy="0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932067" y="1088965"/>
            <a:ext cx="10128416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dirty="0" smtClean="0">
                <a:ea typeface="微软雅黑" pitchFamily="34" charset="-122"/>
              </a:rPr>
              <a:t>串联电路中的各值的计算方法如下：</a:t>
            </a:r>
            <a:endParaRPr lang="zh-CN" altLang="zh-CN" sz="2000" dirty="0">
              <a:ea typeface="微软雅黑" pitchFamily="34" charset="-122"/>
            </a:endParaRP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1090629" y="2137257"/>
            <a:ext cx="4264927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1</a:t>
            </a:r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）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串联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电路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的</a:t>
            </a:r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各电阻的电流相等，即：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48"/>
              <p:cNvSpPr txBox="1"/>
              <p:nvPr/>
            </p:nvSpPr>
            <p:spPr>
              <a:xfrm>
                <a:off x="4865651" y="2187361"/>
                <a:ext cx="4210315" cy="46037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kern="100" smtClean="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I</m:t>
                      </m:r>
                      <m:r>
                        <a:rPr lang="en-US" kern="100" smtClean="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I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I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I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3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=·····=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n</m:t>
                          </m:r>
                        </m:sub>
                      </m:sSub>
                    </m:oMath>
                  </m:oMathPara>
                </a14:m>
                <a:endParaRPr lang="zh-CN" kern="100" dirty="0">
                  <a:solidFill>
                    <a:schemeClr val="tx1"/>
                  </a:solidFill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3" name="文本框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5651" y="2187361"/>
                <a:ext cx="4210315" cy="46037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1093691" y="2779931"/>
            <a:ext cx="5489416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sz="1800" dirty="0" smtClean="0">
                <a:solidFill>
                  <a:schemeClr val="tx1"/>
                </a:solidFill>
                <a:latin typeface="+mn-lt"/>
              </a:rPr>
              <a:t>2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）串联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电路的总电压等于个电阻的电压之和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，</a:t>
            </a:r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即：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1106530" y="3434284"/>
            <a:ext cx="5614363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sz="1800" dirty="0" smtClean="0">
                <a:solidFill>
                  <a:schemeClr val="tx1"/>
                </a:solidFill>
                <a:latin typeface="+mn-lt"/>
              </a:rPr>
              <a:t>3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）串联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电路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的</a:t>
            </a:r>
            <a:r>
              <a:rPr lang="zh-CN" altLang="en-US" sz="1800" dirty="0">
                <a:solidFill>
                  <a:schemeClr val="tx1"/>
                </a:solidFill>
                <a:latin typeface="+mn-lt"/>
              </a:rPr>
              <a:t>总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电阻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等于各电阻的阻值之和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，</a:t>
            </a:r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即：</a:t>
            </a: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1112702" y="4168557"/>
            <a:ext cx="5437353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sz="1800" dirty="0" smtClean="0">
                <a:solidFill>
                  <a:schemeClr val="tx1"/>
                </a:solidFill>
                <a:latin typeface="+mn-lt"/>
              </a:rPr>
              <a:t>4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）串联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电路</a:t>
            </a:r>
            <a:r>
              <a:rPr lang="zh-CN" altLang="en-US" sz="1800" dirty="0">
                <a:solidFill>
                  <a:schemeClr val="tx1"/>
                </a:solidFill>
                <a:latin typeface="+mn-lt"/>
              </a:rPr>
              <a:t>中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各电阻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的电压与其阻值成正比</a:t>
            </a:r>
            <a:r>
              <a:rPr lang="zh-CN" altLang="zh-CN" sz="1800" dirty="0" smtClean="0">
                <a:solidFill>
                  <a:schemeClr val="tx1"/>
                </a:solidFill>
                <a:latin typeface="+mn-lt"/>
              </a:rPr>
              <a:t>，</a:t>
            </a:r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即：</a:t>
            </a:r>
          </a:p>
        </p:txBody>
      </p:sp>
      <p:sp>
        <p:nvSpPr>
          <p:cNvPr id="32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1306984" y="4902830"/>
            <a:ext cx="521244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电路应用：（</a:t>
            </a:r>
            <a:r>
              <a:rPr lang="en-US" altLang="zh-CN" sz="1800" dirty="0" smtClean="0">
                <a:solidFill>
                  <a:schemeClr val="tx1"/>
                </a:solidFill>
                <a:latin typeface="+mn-lt"/>
              </a:rPr>
              <a:t>1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）分压；（</a:t>
            </a:r>
            <a:r>
              <a:rPr lang="en-US" altLang="zh-CN" sz="1800" dirty="0" smtClean="0">
                <a:solidFill>
                  <a:schemeClr val="tx1"/>
                </a:solidFill>
                <a:latin typeface="+mn-lt"/>
              </a:rPr>
              <a:t>2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）</a:t>
            </a:r>
            <a:r>
              <a:rPr lang="zh-CN" altLang="en-US" sz="1800" dirty="0">
                <a:solidFill>
                  <a:schemeClr val="tx1"/>
                </a:solidFill>
                <a:latin typeface="+mn-lt"/>
              </a:rPr>
              <a:t>限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流；（</a:t>
            </a:r>
            <a:r>
              <a:rPr lang="en-US" altLang="zh-CN" sz="1800" dirty="0" smtClean="0">
                <a:solidFill>
                  <a:schemeClr val="tx1"/>
                </a:solidFill>
                <a:latin typeface="+mn-lt"/>
              </a:rPr>
              <a:t>3</a:t>
            </a:r>
            <a:r>
              <a:rPr lang="zh-CN" altLang="en-US" sz="1800" dirty="0" smtClean="0">
                <a:solidFill>
                  <a:schemeClr val="tx1"/>
                </a:solidFill>
                <a:latin typeface="+mn-lt"/>
              </a:rPr>
              <a:t>）开关</a:t>
            </a:r>
            <a:endParaRPr lang="zh-CN" altLang="zh-CN" sz="1800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文本框 49"/>
              <p:cNvSpPr txBox="1"/>
              <p:nvPr/>
            </p:nvSpPr>
            <p:spPr>
              <a:xfrm>
                <a:off x="6079032" y="2847611"/>
                <a:ext cx="4210315" cy="3619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kern="100" smtClean="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U</m:t>
                      </m:r>
                      <m:r>
                        <a:rPr lang="en-US" kern="100" smtClean="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U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+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U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+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U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3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+·····+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U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n</m:t>
                          </m:r>
                        </m:sub>
                      </m:sSub>
                    </m:oMath>
                  </m:oMathPara>
                </a14:m>
                <a:endParaRPr lang="zh-CN" kern="100" dirty="0">
                  <a:solidFill>
                    <a:schemeClr val="tx1"/>
                  </a:solidFill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3" name="文本框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032" y="2847611"/>
                <a:ext cx="4210315" cy="36195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文本框 64"/>
              <p:cNvSpPr txBox="1"/>
              <p:nvPr/>
            </p:nvSpPr>
            <p:spPr>
              <a:xfrm>
                <a:off x="6195524" y="3535806"/>
                <a:ext cx="4210315" cy="46037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l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i="1" kern="100" smtClean="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R</m:t>
                          </m:r>
                        </m:e>
                        <m:sub>
                          <m:r>
                            <a:rPr lang="zh-CN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总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R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+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R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+ 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R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3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+·····+</m:t>
                      </m:r>
                      <m:sSub>
                        <m:sSub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n</m:t>
                          </m:r>
                        </m:sub>
                      </m:sSub>
                    </m:oMath>
                  </m:oMathPara>
                </a14:m>
                <a:endParaRPr lang="zh-CN" kern="100" dirty="0">
                  <a:solidFill>
                    <a:schemeClr val="tx1"/>
                  </a:solidFill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4" name="文本框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524" y="3535806"/>
                <a:ext cx="4210315" cy="46037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65"/>
              <p:cNvSpPr txBox="1"/>
              <p:nvPr/>
            </p:nvSpPr>
            <p:spPr>
              <a:xfrm>
                <a:off x="6350460" y="4280574"/>
                <a:ext cx="3398909" cy="44767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i="1" kern="100" smtClean="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u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u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k</m:t>
                              </m:r>
                            </m:sub>
                          </m:sSub>
                        </m:den>
                      </m:f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R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k</m:t>
                              </m:r>
                            </m:sub>
                          </m:sSub>
                        </m:den>
                      </m:f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k</m:t>
                      </m:r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=1,2,3···</m:t>
                      </m:r>
                      <m:r>
                        <m:rPr>
                          <m:sty m:val="p"/>
                        </m:rP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n</m:t>
                      </m:r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)</m:t>
                      </m:r>
                    </m:oMath>
                  </m:oMathPara>
                </a14:m>
                <a:endParaRPr lang="zh-CN" kern="100">
                  <a:solidFill>
                    <a:schemeClr val="tx1"/>
                  </a:solidFill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5" name="文本框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460" y="4280574"/>
                <a:ext cx="3398909" cy="447675"/>
              </a:xfrm>
              <a:prstGeom prst="rect">
                <a:avLst/>
              </a:prstGeom>
              <a:blipFill rotWithShape="0">
                <a:blip r:embed="rId6"/>
                <a:stretch>
                  <a:fillRect t="-44595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6935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并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联电路设计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与电路中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值的计算机方法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932067" y="1088965"/>
            <a:ext cx="101284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  <a:spcAft>
                <a:spcPts val="600"/>
              </a:spcAft>
            </a:pPr>
            <a:r>
              <a:rPr lang="zh-CN" altLang="zh-CN" sz="2000" dirty="0">
                <a:ea typeface="微软雅黑" pitchFamily="34" charset="-122"/>
              </a:rPr>
              <a:t>两个二端电阻首尾分别相联，各电阻处于同一电压下的连接方式，称为电阻的并联，如图</a:t>
            </a:r>
            <a:r>
              <a:rPr lang="en-US" altLang="zh-CN" sz="2000" dirty="0">
                <a:ea typeface="微软雅黑" pitchFamily="34" charset="-122"/>
              </a:rPr>
              <a:t>2-1-4</a:t>
            </a:r>
            <a:r>
              <a:rPr lang="zh-CN" altLang="zh-CN" sz="2000" dirty="0">
                <a:ea typeface="微软雅黑" pitchFamily="34" charset="-122"/>
              </a:rPr>
              <a:t>所示</a:t>
            </a:r>
            <a:r>
              <a:rPr lang="zh-CN" altLang="zh-CN" sz="2000" dirty="0" smtClean="0">
                <a:ea typeface="微软雅黑" pitchFamily="34" charset="-122"/>
              </a:rPr>
              <a:t>。</a:t>
            </a:r>
            <a:endParaRPr lang="zh-CN" altLang="zh-CN" sz="2000" dirty="0">
              <a:ea typeface="微软雅黑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02931AA-C6E3-4BC5-BECE-9677790F7B33}"/>
              </a:ext>
            </a:extLst>
          </p:cNvPr>
          <p:cNvCxnSpPr/>
          <p:nvPr/>
        </p:nvCxnSpPr>
        <p:spPr>
          <a:xfrm>
            <a:off x="947759" y="1958939"/>
            <a:ext cx="10059332" cy="0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C:\Users\407_5\AppData\Roaming\Tencent\Users\532440458\QQ\WinTemp\RichOle\AHN(`BAV]_TT[DI072~84{T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808" y="2498097"/>
            <a:ext cx="5494590" cy="27503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08659" y="5541340"/>
            <a:ext cx="2592888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0"/>
            <a:r>
              <a:rPr lang="zh-CN" altLang="zh-CN" dirty="0">
                <a:solidFill>
                  <a:schemeClr val="tx1"/>
                </a:solidFill>
                <a:latin typeface="+mn-lt"/>
              </a:rPr>
              <a:t>图</a:t>
            </a:r>
            <a:r>
              <a:rPr lang="en-US" altLang="zh-CN" dirty="0">
                <a:solidFill>
                  <a:schemeClr val="tx1"/>
                </a:solidFill>
                <a:latin typeface="+mn-lt"/>
              </a:rPr>
              <a:t>2-1-4 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并联电路</a:t>
            </a:r>
            <a:endParaRPr lang="zh-CN" altLang="zh-CN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8312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932067" y="1088965"/>
            <a:ext cx="10128416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dirty="0">
                <a:ea typeface="微软雅黑" pitchFamily="34" charset="-122"/>
              </a:rPr>
              <a:t>并</a:t>
            </a:r>
            <a:r>
              <a:rPr lang="zh-CN" altLang="en-US" sz="2000" dirty="0" smtClean="0">
                <a:ea typeface="微软雅黑" pitchFamily="34" charset="-122"/>
              </a:rPr>
              <a:t>联电路中的各值的计算方法如下：</a:t>
            </a:r>
            <a:endParaRPr lang="zh-CN" altLang="zh-CN" sz="2000" dirty="0">
              <a:ea typeface="微软雅黑" pitchFamily="34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02931AA-C6E3-4BC5-BECE-9677790F7B33}"/>
              </a:ext>
            </a:extLst>
          </p:cNvPr>
          <p:cNvCxnSpPr/>
          <p:nvPr/>
        </p:nvCxnSpPr>
        <p:spPr>
          <a:xfrm>
            <a:off x="947759" y="1771650"/>
            <a:ext cx="10059332" cy="0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102289" y="2192055"/>
            <a:ext cx="5160725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n-lt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）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并联的各电阻的电压相等，</a:t>
            </a:r>
            <a:r>
              <a:rPr lang="zh-CN" altLang="zh-CN" dirty="0" smtClean="0">
                <a:solidFill>
                  <a:schemeClr val="tx1"/>
                </a:solidFill>
                <a:latin typeface="+mn-lt"/>
              </a:rPr>
              <a:t>即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</a:rPr>
              <a:t>：</a:t>
            </a:r>
            <a:endParaRPr lang="zh-CN" altLang="en-US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73"/>
              <p:cNvSpPr txBox="1"/>
              <p:nvPr/>
            </p:nvSpPr>
            <p:spPr>
              <a:xfrm>
                <a:off x="5125299" y="2191160"/>
                <a:ext cx="4113103" cy="569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600"/>
                  </a:spcAft>
                  <a:defRPr sz="2000">
                    <a:solidFill>
                      <a:srgbClr val="5F5E5C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mtClean="0">
                          <a:solidFill>
                            <a:schemeClr val="tx1"/>
                          </a:solidFill>
                          <a:latin typeface="+mn-lt"/>
                        </a:rPr>
                        <m:t>U</m:t>
                      </m:r>
                      <m:r>
                        <a:rPr lang="en-US" smtClean="0">
                          <a:solidFill>
                            <a:schemeClr val="tx1"/>
                          </a:solidFill>
                          <a:latin typeface="+mn-lt"/>
                        </a:rPr>
                        <m:t>=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U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1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=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U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2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=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U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3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= ··· =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U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n</m:t>
                          </m:r>
                        </m:sub>
                      </m:sSub>
                    </m:oMath>
                  </m:oMathPara>
                </a14:m>
                <a:endParaRPr lang="zh-CN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21" name="文本框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5299" y="2191160"/>
                <a:ext cx="4113103" cy="56938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/>
          <p:cNvSpPr txBox="1"/>
          <p:nvPr/>
        </p:nvSpPr>
        <p:spPr>
          <a:xfrm>
            <a:off x="1102289" y="2985847"/>
            <a:ext cx="5511452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n-lt"/>
              </a:rPr>
              <a:t>2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）并联电路的总电流等于各电阻的电流之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和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02289" y="3746003"/>
            <a:ext cx="6142871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n-lt"/>
              </a:rPr>
              <a:t>3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）并联电路的总电导等于各电阻的电导之和，</a:t>
            </a:r>
            <a:r>
              <a:rPr lang="zh-CN" altLang="zh-CN" dirty="0" smtClean="0">
                <a:solidFill>
                  <a:schemeClr val="tx1"/>
                </a:solidFill>
                <a:latin typeface="+mn-lt"/>
              </a:rPr>
              <a:t>即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</a:rPr>
              <a:t>：</a:t>
            </a:r>
            <a:endParaRPr lang="zh-CN" altLang="en-US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02289" y="4576012"/>
            <a:ext cx="5586608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latin typeface="+mn-lt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n-lt"/>
              </a:rPr>
              <a:t>4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）并联电路的各电阻的电流与其阻值成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反比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：</a:t>
            </a:r>
            <a:endParaRPr lang="zh-CN" altLang="zh-CN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74"/>
              <p:cNvSpPr txBox="1"/>
              <p:nvPr/>
            </p:nvSpPr>
            <p:spPr>
              <a:xfrm>
                <a:off x="6495385" y="2825630"/>
                <a:ext cx="3335655" cy="569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600"/>
                  </a:spcAft>
                  <a:defRPr sz="2000">
                    <a:solidFill>
                      <a:srgbClr val="5F5E5C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mtClean="0">
                          <a:solidFill>
                            <a:schemeClr val="tx1"/>
                          </a:solidFill>
                          <a:latin typeface="+mn-lt"/>
                        </a:rPr>
                        <m:t>I</m:t>
                      </m:r>
                      <m:r>
                        <a:rPr lang="en-US" smtClean="0">
                          <a:solidFill>
                            <a:schemeClr val="tx1"/>
                          </a:solidFill>
                          <a:latin typeface="+mn-lt"/>
                        </a:rPr>
                        <m:t>=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I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1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+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I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2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+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I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3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+ ··· +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n</m:t>
                          </m:r>
                        </m:sub>
                      </m:sSub>
                    </m:oMath>
                  </m:oMathPara>
                </a14:m>
                <a:endParaRPr lang="zh-CN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22" name="文本框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5385" y="2825630"/>
                <a:ext cx="3335655" cy="56938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75"/>
              <p:cNvSpPr txBox="1"/>
              <p:nvPr/>
            </p:nvSpPr>
            <p:spPr>
              <a:xfrm>
                <a:off x="6954521" y="3306550"/>
                <a:ext cx="5144770" cy="1138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600"/>
                  </a:spcAft>
                  <a:defRPr sz="2000">
                    <a:solidFill>
                      <a:srgbClr val="5F5E5C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R</m:t>
                              </m:r>
                            </m:e>
                            <m:sub>
                              <m: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总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= 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R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+ 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R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+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R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+ ····+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= 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k</m:t>
                          </m:r>
                          <m:r>
                            <a:rPr lang="en-US">
                              <a:solidFill>
                                <a:schemeClr val="tx1"/>
                              </a:solidFill>
                              <a:latin typeface="+mn-lt"/>
                            </a:rPr>
                            <m:t>=1</m:t>
                          </m:r>
                        </m:sub>
                        <m:sup/>
                        <m:e>
                          <m:f>
                            <m:f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fPr>
                            <m:num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zh-CN">
                                      <a:solidFill>
                                        <a:schemeClr val="tx1"/>
                                      </a:solidFill>
                                      <a:latin typeface="+mn-lt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chemeClr val="tx1"/>
                                      </a:solidFill>
                                      <a:latin typeface="+mn-lt"/>
                                    </a:rPr>
                                    <m:t>R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solidFill>
                                        <a:schemeClr val="tx1"/>
                                      </a:solidFill>
                                      <a:latin typeface="+mn-lt"/>
                                    </a:rPr>
                                    <m:t>k</m:t>
                                  </m:r>
                                </m:sub>
                              </m:sSub>
                            </m:den>
                          </m:f>
                        </m:e>
                      </m:nary>
                    </m:oMath>
                  </m:oMathPara>
                </a14:m>
                <a:endParaRPr lang="zh-CN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23" name="文本框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521" y="3306550"/>
                <a:ext cx="5144770" cy="11381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7168"/>
              <p:cNvSpPr txBox="1"/>
              <p:nvPr/>
            </p:nvSpPr>
            <p:spPr>
              <a:xfrm>
                <a:off x="6373670" y="4280265"/>
                <a:ext cx="3664585" cy="983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Aft>
                    <a:spcPts val="600"/>
                  </a:spcAft>
                  <a:defRPr sz="2000">
                    <a:solidFill>
                      <a:srgbClr val="5F5E5C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I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I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k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= 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  <a:latin typeface="+mn-lt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k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R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  <a:latin typeface="+mn-lt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k</m:t>
                      </m:r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=1,2,3···,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n</m:t>
                      </m:r>
                      <m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m:t>)</m:t>
                      </m:r>
                    </m:oMath>
                  </m:oMathPara>
                </a14:m>
                <a:endParaRPr lang="zh-CN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24" name="文本框 7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3670" y="4280265"/>
                <a:ext cx="3664585" cy="98373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并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联电路设计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与电路中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值的计算机方法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4755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xmlns="" id="{36319103-5056-4DF0-BEF0-E18EF7EFDFFE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8F06883-6FAE-46DF-8119-5CA6D3AB6BF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F5764A8-E5F9-4FA7-AD9F-163D22D13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511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87F54F14-2219-4BC2-83EC-23C8ABD6460E}"/>
              </a:ext>
            </a:extLst>
          </p:cNvPr>
          <p:cNvSpPr txBox="1"/>
          <p:nvPr/>
        </p:nvSpPr>
        <p:spPr>
          <a:xfrm>
            <a:off x="1229986" y="998015"/>
            <a:ext cx="772001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 smtClean="0">
                <a:ea typeface="微软雅黑" pitchFamily="34" charset="-122"/>
              </a:rPr>
              <a:t>1</a:t>
            </a:r>
            <a:r>
              <a:rPr lang="en-US" altLang="zh-CN" dirty="0">
                <a:ea typeface="微软雅黑" pitchFamily="34" charset="-122"/>
              </a:rPr>
              <a:t>.</a:t>
            </a:r>
            <a:r>
              <a:rPr lang="zh-CN" altLang="zh-CN" dirty="0">
                <a:ea typeface="微软雅黑" pitchFamily="34" charset="-122"/>
              </a:rPr>
              <a:t>了解直流电路的基本知识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itchFamily="34" charset="-122"/>
              </a:rPr>
              <a:t>2.</a:t>
            </a:r>
            <a:r>
              <a:rPr lang="zh-CN" altLang="zh-CN" dirty="0">
                <a:ea typeface="微软雅黑" pitchFamily="34" charset="-122"/>
              </a:rPr>
              <a:t>掌握直流电路的</a:t>
            </a:r>
            <a:r>
              <a:rPr lang="zh-CN" altLang="zh-CN" dirty="0" smtClean="0">
                <a:ea typeface="微软雅黑" pitchFamily="34" charset="-122"/>
              </a:rPr>
              <a:t>应用</a:t>
            </a:r>
            <a:endParaRPr lang="zh-CN" altLang="zh-CN" dirty="0">
              <a:ea typeface="微软雅黑" pitchFamily="34" charset="-122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028072"/>
              </p:ext>
            </p:ext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pPr marL="0" indent="12700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任务一：直流电路的基本知识。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6000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了解电路的基本知识。</a:t>
                      </a:r>
                    </a:p>
                    <a:p>
                      <a:pPr indent="126000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掌握电路的基本组成、电路的功与能、欧姆定律等知识。</a:t>
                      </a:r>
                      <a:endParaRPr lang="zh-CN" sz="12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能够懂得串联电路的设计与点电路中各值的计算方法。</a:t>
                      </a:r>
                    </a:p>
                    <a:p>
                      <a:pPr marL="0" indent="12600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 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能够懂得并联电路的设计与点电路中各值的计算方法。</a:t>
                      </a:r>
                      <a:endParaRPr lang="zh-CN" sz="12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433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>
            <a:extLst>
              <a:ext uri="{FF2B5EF4-FFF2-40B4-BE49-F238E27FC236}">
                <a16:creationId xmlns:a16="http://schemas.microsoft.com/office/drawing/2014/main" xmlns="" id="{A2F815FD-BDC4-4F17-9774-BCA32C0B7032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BEA8155-8DE6-4794-828D-213564FAA3AE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ED998B1-8F4C-4F32-B6DF-31C58AF0DD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29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>
            <a:extLst>
              <a:ext uri="{FF2B5EF4-FFF2-40B4-BE49-F238E27FC236}">
                <a16:creationId xmlns:a16="http://schemas.microsoft.com/office/drawing/2014/main" xmlns="" id="{3214EE2C-77FA-40C5-BA62-F292EBEE0588}"/>
              </a:ext>
            </a:extLst>
          </p:cNvPr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29BB826-B810-42A1-AC8C-8D810DFCBD10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>
              <a:extLst>
                <a:ext uri="{FF2B5EF4-FFF2-40B4-BE49-F238E27FC236}">
                  <a16:creationId xmlns:a16="http://schemas.microsoft.com/office/drawing/2014/main" xmlns="" id="{86290BBA-07EA-43FB-97BB-94587F65D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>
            <a:extLst>
              <a:ext uri="{FF2B5EF4-FFF2-40B4-BE49-F238E27FC236}">
                <a16:creationId xmlns:a16="http://schemas.microsoft.com/office/drawing/2014/main" xmlns="" id="{25EA26D0-3C3B-4FDD-AC91-9320B9629D7E}"/>
              </a:ext>
            </a:extLst>
          </p:cNvPr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3477B58-E541-49DC-8658-D86027B08FF8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>
              <a:extLst>
                <a:ext uri="{FF2B5EF4-FFF2-40B4-BE49-F238E27FC236}">
                  <a16:creationId xmlns:a16="http://schemas.microsoft.com/office/drawing/2014/main" xmlns="" id="{7CB29D89-8CA0-4989-9BAB-CEC962E3BD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xmlns="" id="{813AA9D6-4C95-490D-A873-76828BF93825}"/>
              </a:ext>
            </a:extLst>
          </p:cNvPr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79FD75C-9F89-41EB-874D-00AA0DDDDCE5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>
              <a:extLst>
                <a:ext uri="{FF2B5EF4-FFF2-40B4-BE49-F238E27FC236}">
                  <a16:creationId xmlns:a16="http://schemas.microsoft.com/office/drawing/2014/main" xmlns="" id="{C3503D33-92D0-4469-8892-8F902B1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>
            <a:extLst>
              <a:ext uri="{FF2B5EF4-FFF2-40B4-BE49-F238E27FC236}">
                <a16:creationId xmlns:a16="http://schemas.microsoft.com/office/drawing/2014/main" xmlns="" id="{4DE359A2-E054-43A0-9145-5D229FD41F1B}"/>
              </a:ext>
            </a:extLst>
          </p:cNvPr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6144B2D-A63B-4F1A-9915-6C5289AB1C9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>
              <a:extLst>
                <a:ext uri="{FF2B5EF4-FFF2-40B4-BE49-F238E27FC236}">
                  <a16:creationId xmlns:a16="http://schemas.microsoft.com/office/drawing/2014/main" xmlns="" id="{F7DE6156-D031-4558-99A3-E42C2189B2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F12A2273-FCAA-4516-A441-CAE67152E1AC}"/>
              </a:ext>
            </a:extLst>
          </p:cNvPr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8392ED2-C923-45BC-BAB3-FFD4C5CD9EB9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>
              <a:extLst>
                <a:ext uri="{FF2B5EF4-FFF2-40B4-BE49-F238E27FC236}">
                  <a16:creationId xmlns:a16="http://schemas.microsoft.com/office/drawing/2014/main" xmlns="" id="{5A1ED895-7453-40B7-B3F9-215B2FDF3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B37B2AC-0F49-4C39-ACF6-2521A2804C53}"/>
              </a:ext>
            </a:extLst>
          </p:cNvPr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0D6397C-76A2-4E1F-8D65-855412818951}"/>
              </a:ext>
            </a:extLst>
          </p:cNvPr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09CEC37-F015-4B1F-BB86-25F522F4BFB6}"/>
              </a:ext>
            </a:extLst>
          </p:cNvPr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9ACC798-BE4B-454A-9E7A-F88CA7855263}"/>
              </a:ext>
            </a:extLst>
          </p:cNvPr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1521D21-FB65-4C71-AD8C-5FA5A550B397}"/>
              </a:ext>
            </a:extLst>
          </p:cNvPr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60C930F1-6849-4689-98C2-B6BAD3E2EFD3}"/>
              </a:ext>
            </a:extLst>
          </p:cNvPr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1B07A56-94F3-401A-96E9-2ACC8D919F12}"/>
              </a:ext>
            </a:extLst>
          </p:cNvPr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861D51-5216-4F73-887B-E0E4C6915DB0}"/>
              </a:ext>
            </a:extLst>
          </p:cNvPr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0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196462" y="2257425"/>
            <a:ext cx="6764055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解：额定功率为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100W</a:t>
            </a:r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、额定电压为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220V</a:t>
            </a:r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的白炽灯的电阻为：</a:t>
            </a:r>
            <a:endParaRPr lang="zh-CN" altLang="en-US" sz="1800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文本框 66"/>
              <p:cNvSpPr txBox="1"/>
              <p:nvPr/>
            </p:nvSpPr>
            <p:spPr>
              <a:xfrm>
                <a:off x="7431555" y="2332526"/>
                <a:ext cx="4278838" cy="4381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i="1" kern="100" smtClean="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R</m:t>
                          </m:r>
                        </m:e>
                        <m:sub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U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220</m:t>
                              </m:r>
                            </m:e>
                            <m:sup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100</m:t>
                          </m:r>
                        </m:den>
                      </m:f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=484(</m:t>
                      </m:r>
                      <m:r>
                        <m:rPr>
                          <m:sty m:val="p"/>
                        </m:rP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Ω</m:t>
                      </m:r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)</m:t>
                      </m:r>
                    </m:oMath>
                  </m:oMathPara>
                </a14:m>
                <a:endParaRPr lang="zh-CN" kern="100" dirty="0">
                  <a:solidFill>
                    <a:schemeClr val="tx1"/>
                  </a:solidFill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3" name="文本框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1555" y="2332526"/>
                <a:ext cx="4278838" cy="438150"/>
              </a:xfrm>
              <a:prstGeom prst="rect">
                <a:avLst/>
              </a:prstGeom>
              <a:blipFill rotWithShape="0">
                <a:blip r:embed="rId3"/>
                <a:stretch>
                  <a:fillRect t="-54167" b="-2778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文本框 33"/>
          <p:cNvSpPr txBox="1"/>
          <p:nvPr/>
        </p:nvSpPr>
        <p:spPr>
          <a:xfrm>
            <a:off x="1645290" y="2803427"/>
            <a:ext cx="4022964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+mn-lt"/>
              </a:rPr>
              <a:t>15W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+mn-lt"/>
              </a:rPr>
              <a:t>220V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的白炽灯的电阻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为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67"/>
              <p:cNvSpPr txBox="1"/>
              <p:nvPr/>
            </p:nvSpPr>
            <p:spPr>
              <a:xfrm>
                <a:off x="5205262" y="2914164"/>
                <a:ext cx="3858434" cy="39370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indent="266700" algn="just">
                  <a:lnSpc>
                    <a:spcPts val="2000"/>
                  </a:lnSpc>
                  <a:spcAft>
                    <a:spcPts val="0"/>
                  </a:spcAft>
                  <a:defRPr i="1" kern="100">
                    <a:effectLst/>
                    <a:ea typeface="Cambria Math"/>
                    <a:cs typeface="Times New Roman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smtClean="0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R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2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= 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U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</a:rPr>
                        <m:t>= 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</a:rPr>
                              </m:ctrlPr>
                            </m:sSupPr>
                            <m:e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220</m:t>
                              </m:r>
                            </m:e>
                            <m:sup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15</m:t>
                          </m:r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</a:rPr>
                        <m:t>=3226·7(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tx1"/>
                          </a:solidFill>
                        </a:rPr>
                        <m:t>Ω</m:t>
                      </m:r>
                      <m:r>
                        <a:rPr lang="en-US">
                          <a:solidFill>
                            <a:schemeClr val="tx1"/>
                          </a:solidFill>
                        </a:rPr>
                        <m:t>)</m:t>
                      </m:r>
                    </m:oMath>
                  </m:oMathPara>
                </a14:m>
                <a:endParaRPr lang="zh-CN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5" name="文本框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5262" y="2914164"/>
                <a:ext cx="3858434" cy="393700"/>
              </a:xfrm>
              <a:prstGeom prst="rect">
                <a:avLst/>
              </a:prstGeom>
              <a:blipFill rotWithShape="0">
                <a:blip r:embed="rId4"/>
                <a:stretch>
                  <a:fillRect t="-60000" b="-15385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文本框 35"/>
          <p:cNvSpPr txBox="1"/>
          <p:nvPr/>
        </p:nvSpPr>
        <p:spPr>
          <a:xfrm>
            <a:off x="1645290" y="3402977"/>
            <a:ext cx="4787052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latin typeface="+mn-lt"/>
              </a:rPr>
              <a:t>由于串联，所以，串联后的等效电阻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为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68"/>
              <p:cNvSpPr txBox="1"/>
              <p:nvPr/>
            </p:nvSpPr>
            <p:spPr>
              <a:xfrm>
                <a:off x="5986951" y="3471858"/>
                <a:ext cx="3886095" cy="41402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indent="266700" algn="just">
                  <a:lnSpc>
                    <a:spcPts val="2000"/>
                  </a:lnSpc>
                  <a:spcAft>
                    <a:spcPts val="0"/>
                  </a:spcAft>
                  <a:defRPr i="1" kern="100">
                    <a:effectLst/>
                    <a:ea typeface="Cambria Math"/>
                    <a:cs typeface="Times New Roman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smtClean="0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R</m:t>
                          </m:r>
                        </m:e>
                        <m:sub>
                          <m:r>
                            <a:rPr lang="zh-CN">
                              <a:solidFill>
                                <a:schemeClr val="tx1"/>
                              </a:solidFill>
                            </a:rPr>
                            <m:t>总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=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R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1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+ </m:t>
                      </m:r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R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2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=3710·7(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tx1"/>
                          </a:solidFill>
                        </a:rPr>
                        <m:t>Ω</m:t>
                      </m:r>
                      <m:r>
                        <a:rPr lang="en-US">
                          <a:solidFill>
                            <a:schemeClr val="tx1"/>
                          </a:solidFill>
                        </a:rPr>
                        <m:t>)</m:t>
                      </m:r>
                    </m:oMath>
                  </m:oMathPara>
                </a14:m>
                <a:endParaRPr lang="zh-CN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7" name="文本框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6951" y="3471858"/>
                <a:ext cx="3886095" cy="414020"/>
              </a:xfrm>
              <a:prstGeom prst="rect">
                <a:avLst/>
              </a:prstGeom>
              <a:blipFill rotWithShape="0">
                <a:blip r:embed="rId5"/>
                <a:stretch>
                  <a:fillRect t="-4478" b="-2985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文本框 37"/>
          <p:cNvSpPr txBox="1"/>
          <p:nvPr/>
        </p:nvSpPr>
        <p:spPr>
          <a:xfrm>
            <a:off x="1645290" y="3987937"/>
            <a:ext cx="310001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latin typeface="+mn-lt"/>
              </a:rPr>
              <a:t>通过两灯的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电流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文本框 69"/>
              <p:cNvSpPr txBox="1"/>
              <p:nvPr/>
            </p:nvSpPr>
            <p:spPr>
              <a:xfrm>
                <a:off x="3784316" y="4146913"/>
                <a:ext cx="3874038" cy="4000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indent="266700" algn="just">
                  <a:lnSpc>
                    <a:spcPts val="2000"/>
                  </a:lnSpc>
                  <a:spcAft>
                    <a:spcPts val="0"/>
                  </a:spcAft>
                  <a:defRPr i="1" kern="100">
                    <a:effectLst/>
                    <a:ea typeface="Cambria Math"/>
                    <a:cs typeface="Times New Roman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mtClean="0">
                          <a:solidFill>
                            <a:schemeClr val="tx1"/>
                          </a:solidFill>
                        </a:rPr>
                        <m:t>I</m:t>
                      </m:r>
                      <m:r>
                        <a:rPr lang="en-US" smtClean="0">
                          <a:solidFill>
                            <a:schemeClr val="tx1"/>
                          </a:solidFill>
                        </a:rPr>
                        <m:t>= 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U</m:t>
                          </m:r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R</m:t>
                              </m:r>
                            </m:e>
                            <m:sub>
                              <m:r>
                                <a:rPr lang="zh-CN">
                                  <a:solidFill>
                                    <a:schemeClr val="tx1"/>
                                  </a:solidFill>
                                </a:rPr>
                                <m:t>总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</a:rPr>
                        <m:t>= </m:t>
                      </m:r>
                      <m:f>
                        <m:f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220</m:t>
                          </m:r>
                        </m:num>
                        <m:den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3710.7</m:t>
                          </m:r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</a:rPr>
                        <m:t>=0.06(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tx1"/>
                          </a:solidFill>
                        </a:rPr>
                        <m:t>A</m:t>
                      </m:r>
                      <m:r>
                        <a:rPr lang="en-US">
                          <a:solidFill>
                            <a:schemeClr val="tx1"/>
                          </a:solidFill>
                        </a:rPr>
                        <m:t>)</m:t>
                      </m:r>
                    </m:oMath>
                  </m:oMathPara>
                </a14:m>
                <a:endParaRPr lang="zh-CN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9" name="文本框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4316" y="4146913"/>
                <a:ext cx="3874038" cy="400050"/>
              </a:xfrm>
              <a:prstGeom prst="rect">
                <a:avLst/>
              </a:prstGeom>
              <a:blipFill rotWithShape="0">
                <a:blip r:embed="rId6"/>
                <a:stretch>
                  <a:fillRect t="-62121" b="-24242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文本框 39"/>
          <p:cNvSpPr txBox="1"/>
          <p:nvPr/>
        </p:nvSpPr>
        <p:spPr>
          <a:xfrm>
            <a:off x="1645290" y="4561772"/>
            <a:ext cx="274531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+mn-lt"/>
              </a:rPr>
              <a:t>R1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的功率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为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文本框 70"/>
              <p:cNvSpPr txBox="1"/>
              <p:nvPr/>
            </p:nvSpPr>
            <p:spPr>
              <a:xfrm>
                <a:off x="3195299" y="4641986"/>
                <a:ext cx="3006090" cy="45720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indent="266700" algn="just">
                  <a:lnSpc>
                    <a:spcPts val="2000"/>
                  </a:lnSpc>
                  <a:spcAft>
                    <a:spcPts val="0"/>
                  </a:spcAft>
                  <a:defRPr i="1" kern="100">
                    <a:effectLst/>
                    <a:ea typeface="Cambria Math"/>
                    <a:cs typeface="Times New Roman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smtClean="0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P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1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= </m:t>
                      </m:r>
                      <m:sSup>
                        <m:sSup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I</m:t>
                          </m:r>
                        </m:e>
                        <m:sup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R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1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=1.7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tx1"/>
                          </a:solidFill>
                        </a:rPr>
                        <m:t>W</m:t>
                      </m:r>
                    </m:oMath>
                  </m:oMathPara>
                </a14:m>
                <a:endParaRPr lang="zh-CN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1" name="文本框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299" y="4641986"/>
                <a:ext cx="3006090" cy="457200"/>
              </a:xfrm>
              <a:prstGeom prst="rect">
                <a:avLst/>
              </a:prstGeom>
              <a:blipFill rotWithShape="0">
                <a:blip r:embed="rId7"/>
                <a:stretch>
                  <a:fillRect t="-1333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文本框 41"/>
          <p:cNvSpPr txBox="1"/>
          <p:nvPr/>
        </p:nvSpPr>
        <p:spPr>
          <a:xfrm>
            <a:off x="1619955" y="5230629"/>
            <a:ext cx="246164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+mn-lt"/>
              </a:rPr>
              <a:t>R2</a:t>
            </a:r>
            <a:r>
              <a:rPr lang="zh-CN" altLang="zh-CN" dirty="0">
                <a:solidFill>
                  <a:schemeClr val="tx1"/>
                </a:solidFill>
                <a:latin typeface="+mn-lt"/>
              </a:rPr>
              <a:t>的功率为：</a:t>
            </a:r>
            <a:endParaRPr lang="zh-CN" altLang="en-US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文本框 71"/>
              <p:cNvSpPr txBox="1"/>
              <p:nvPr/>
            </p:nvSpPr>
            <p:spPr>
              <a:xfrm>
                <a:off x="3278786" y="5305675"/>
                <a:ext cx="2846996" cy="67246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indent="266700" algn="just">
                  <a:lnSpc>
                    <a:spcPts val="2000"/>
                  </a:lnSpc>
                  <a:spcAft>
                    <a:spcPts val="0"/>
                  </a:spcAft>
                  <a:defRPr i="1" kern="100">
                    <a:effectLst/>
                    <a:ea typeface="Cambria Math"/>
                    <a:cs typeface="Times New Roman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smtClean="0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P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2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= </m:t>
                      </m:r>
                      <m:sSup>
                        <m:sSup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I</m:t>
                          </m:r>
                        </m:e>
                        <m:sup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zh-CN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</a:rPr>
                            <m:t>R</m:t>
                          </m:r>
                        </m:e>
                        <m:sub>
                          <m:r>
                            <a:rPr lang="en-US">
                              <a:solidFill>
                                <a:schemeClr val="tx1"/>
                              </a:solidFill>
                            </a:rPr>
                            <m:t>2</m:t>
                          </m:r>
                        </m:sub>
                      </m:sSub>
                      <m:r>
                        <a:rPr lang="en-US">
                          <a:solidFill>
                            <a:schemeClr val="tx1"/>
                          </a:solidFill>
                        </a:rPr>
                        <m:t>=11.6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tx1"/>
                          </a:solidFill>
                        </a:rPr>
                        <m:t>W</m:t>
                      </m:r>
                    </m:oMath>
                  </m:oMathPara>
                </a14:m>
                <a:endParaRPr lang="zh-CN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3" name="文本框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8786" y="5305675"/>
                <a:ext cx="2846996" cy="672465"/>
              </a:xfrm>
              <a:prstGeom prst="rect">
                <a:avLst/>
              </a:prstGeom>
              <a:blipFill rotWithShape="0">
                <a:blip r:embed="rId8"/>
                <a:stretch>
                  <a:fillRect t="-901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文本框 72"/>
              <p:cNvSpPr txBox="1"/>
              <p:nvPr/>
            </p:nvSpPr>
            <p:spPr>
              <a:xfrm>
                <a:off x="3922960" y="6038966"/>
                <a:ext cx="1644695" cy="42862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indent="266700" algn="just">
                  <a:lnSpc>
                    <a:spcPts val="2000"/>
                  </a:lnSpc>
                  <a:spcAft>
                    <a:spcPts val="0"/>
                  </a:spcAft>
                  <a:defRPr i="1" kern="100">
                    <a:effectLst/>
                    <a:ea typeface="Cambria Math"/>
                    <a:cs typeface="Times New Roman"/>
                  </a:defRPr>
                </a:lvl1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smtClean="0">
                              <a:solidFill>
                                <a:schemeClr val="tx1"/>
                              </a:solidFill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>
                                  <a:solidFill>
                                    <a:schemeClr val="tx1"/>
                                  </a:solidFill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tx1"/>
                                  </a:solidFill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>
                          <a:solidFill>
                            <a:schemeClr val="tx1"/>
                          </a:solidFill>
                        </a:rPr>
                        <m:t>=0.15</m:t>
                      </m:r>
                    </m:oMath>
                  </m:oMathPara>
                </a14:m>
                <a:endParaRPr lang="zh-CN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4" name="文本框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2960" y="6038966"/>
                <a:ext cx="1644695" cy="428625"/>
              </a:xfrm>
              <a:prstGeom prst="rect">
                <a:avLst/>
              </a:prstGeom>
              <a:blipFill rotWithShape="0">
                <a:blip r:embed="rId9"/>
                <a:stretch>
                  <a:fillRect t="-48571" b="-1429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文本框 44"/>
          <p:cNvSpPr txBox="1"/>
          <p:nvPr/>
        </p:nvSpPr>
        <p:spPr>
          <a:xfrm>
            <a:off x="1640853" y="5866441"/>
            <a:ext cx="2972997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latin typeface="+mn-lt"/>
              </a:rPr>
              <a:t>两灯</a:t>
            </a:r>
            <a:r>
              <a:rPr lang="zh-CN" altLang="en-US" dirty="0">
                <a:solidFill>
                  <a:schemeClr val="tx1"/>
                </a:solidFill>
                <a:latin typeface="+mn-lt"/>
              </a:rPr>
              <a:t>实际功率比：</a:t>
            </a:r>
          </a:p>
        </p:txBody>
      </p:sp>
      <p:sp>
        <p:nvSpPr>
          <p:cNvPr id="46" name="矩形: 剪去对角 1">
            <a:extLst>
              <a:ext uri="{FF2B5EF4-FFF2-40B4-BE49-F238E27FC236}">
                <a16:creationId xmlns:a16="http://schemas.microsoft.com/office/drawing/2014/main" xmlns="" id="{2D966BEC-AA77-4BC3-9A76-7AC115470CF6}"/>
              </a:ext>
            </a:extLst>
          </p:cNvPr>
          <p:cNvSpPr/>
          <p:nvPr/>
        </p:nvSpPr>
        <p:spPr>
          <a:xfrm>
            <a:off x="915375" y="1076325"/>
            <a:ext cx="3256575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、串联电路的计算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36FAB3D4-22F4-4FAB-8759-B7590329ECCD}"/>
              </a:ext>
            </a:extLst>
          </p:cNvPr>
          <p:cNvCxnSpPr/>
          <p:nvPr/>
        </p:nvCxnSpPr>
        <p:spPr>
          <a:xfrm>
            <a:off x="4295775" y="1276350"/>
            <a:ext cx="7239000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1069893" y="1506701"/>
            <a:ext cx="10128416" cy="78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  <a:spcAft>
                <a:spcPts val="600"/>
              </a:spcAft>
            </a:pPr>
            <a:r>
              <a:rPr lang="zh-CN" altLang="zh-CN" dirty="0" smtClean="0">
                <a:ea typeface="微软雅黑" pitchFamily="34" charset="-122"/>
              </a:rPr>
              <a:t>例</a:t>
            </a:r>
            <a:r>
              <a:rPr lang="zh-CN" altLang="zh-CN" dirty="0">
                <a:ea typeface="微软雅黑" pitchFamily="34" charset="-122"/>
              </a:rPr>
              <a:t>：两只额定电压都为</a:t>
            </a:r>
            <a:r>
              <a:rPr lang="en-US" altLang="zh-CN" dirty="0">
                <a:ea typeface="微软雅黑" pitchFamily="34" charset="-122"/>
              </a:rPr>
              <a:t>220V</a:t>
            </a:r>
            <a:r>
              <a:rPr lang="zh-CN" altLang="zh-CN" dirty="0">
                <a:ea typeface="微软雅黑" pitchFamily="34" charset="-122"/>
              </a:rPr>
              <a:t>的白炽灯，额定功率分别为</a:t>
            </a:r>
            <a:r>
              <a:rPr lang="en-US" altLang="zh-CN" dirty="0">
                <a:ea typeface="微软雅黑" pitchFamily="34" charset="-122"/>
              </a:rPr>
              <a:t>100W</a:t>
            </a:r>
            <a:r>
              <a:rPr lang="zh-CN" altLang="zh-CN" dirty="0">
                <a:ea typeface="微软雅黑" pitchFamily="34" charset="-122"/>
              </a:rPr>
              <a:t>和</a:t>
            </a:r>
            <a:r>
              <a:rPr lang="en-US" altLang="zh-CN" dirty="0">
                <a:ea typeface="微软雅黑" pitchFamily="34" charset="-122"/>
              </a:rPr>
              <a:t>15W</a:t>
            </a:r>
            <a:r>
              <a:rPr lang="zh-CN" altLang="zh-CN" dirty="0">
                <a:ea typeface="微软雅黑" pitchFamily="34" charset="-122"/>
              </a:rPr>
              <a:t>，串联在照明电路中。求两灯实际的功率比为多少</a:t>
            </a:r>
            <a:r>
              <a:rPr lang="zh-CN" altLang="zh-CN" dirty="0" smtClean="0">
                <a:ea typeface="微软雅黑" pitchFamily="34" charset="-122"/>
              </a:rPr>
              <a:t>？</a:t>
            </a:r>
            <a:endParaRPr lang="zh-CN" altLang="zh-CN" dirty="0">
              <a:ea typeface="微软雅黑" pitchFamily="34" charset="-122"/>
            </a:endParaRPr>
          </a:p>
        </p:txBody>
      </p:sp>
      <p:sp>
        <p:nvSpPr>
          <p:cNvPr id="49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4754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10982039" y="14639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9069419" y="15501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xmlns="" id="{C2445E3A-48E9-445F-B74B-4B5C6A4D8AF7}"/>
              </a:ext>
            </a:extLst>
          </p:cNvPr>
          <p:cNvSpPr txBox="1"/>
          <p:nvPr/>
        </p:nvSpPr>
        <p:spPr>
          <a:xfrm>
            <a:off x="1168633" y="1795760"/>
            <a:ext cx="9198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dirty="0" smtClean="0">
                <a:ea typeface="微软雅黑" pitchFamily="34" charset="-122"/>
              </a:rPr>
              <a:t>例：</a:t>
            </a:r>
            <a:r>
              <a:rPr lang="zh-CN" altLang="zh-CN" dirty="0" smtClean="0"/>
              <a:t>两</a:t>
            </a:r>
            <a:r>
              <a:rPr lang="zh-CN" altLang="zh-CN" dirty="0"/>
              <a:t>只额定电压都为</a:t>
            </a:r>
            <a:r>
              <a:rPr lang="en-US" altLang="zh-CN" dirty="0"/>
              <a:t>220V</a:t>
            </a:r>
            <a:r>
              <a:rPr lang="zh-CN" altLang="zh-CN" dirty="0"/>
              <a:t>的白炽灯，电阻值分别为</a:t>
            </a:r>
            <a:r>
              <a:rPr lang="en-US" altLang="zh-CN" dirty="0"/>
              <a:t>484</a:t>
            </a:r>
            <a:r>
              <a:rPr lang="zh-CN" altLang="zh-CN" dirty="0"/>
              <a:t>Ω和</a:t>
            </a:r>
            <a:r>
              <a:rPr lang="en-US" altLang="zh-CN" dirty="0"/>
              <a:t>3226.7</a:t>
            </a:r>
            <a:r>
              <a:rPr lang="zh-CN" altLang="zh-CN" dirty="0"/>
              <a:t>Ω，并联在照明电路中。求两灯实际的功率比为多少？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806541" y="3000375"/>
            <a:ext cx="6764055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30000"/>
              </a:lnSpc>
              <a:spcAft>
                <a:spcPts val="600"/>
              </a:spcAft>
              <a:defRPr sz="20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800" dirty="0">
                <a:solidFill>
                  <a:schemeClr val="tx1"/>
                </a:solidFill>
                <a:latin typeface="+mn-lt"/>
              </a:rPr>
              <a:t>解：因为两个灯泡在电路中并联</a:t>
            </a:r>
            <a:endParaRPr lang="zh-CN" altLang="en-US" sz="1800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7169"/>
              <p:cNvSpPr txBox="1"/>
              <p:nvPr/>
            </p:nvSpPr>
            <p:spPr>
              <a:xfrm>
                <a:off x="2905972" y="3993654"/>
                <a:ext cx="3006090" cy="50482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indent="266700" algn="just">
                  <a:lnSpc>
                    <a:spcPts val="2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i="1" kern="100" smtClean="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R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i="1" kern="100">
                                  <a:solidFill>
                                    <a:schemeClr val="tx1"/>
                                  </a:solidFill>
                                  <a:effectLst/>
                                  <a:ea typeface="Cambria Math"/>
                                  <a:cs typeface="Times New Roman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R</m:t>
                              </m:r>
                            </m:e>
                            <m:sub>
                              <m:r>
                                <a:rPr lang="en-US" kern="100">
                                  <a:solidFill>
                                    <a:schemeClr val="tx1"/>
                                  </a:solidFill>
                                  <a:effectLst/>
                                  <a:ea typeface="宋体"/>
                                  <a:cs typeface="Times New Roman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zh-CN" i="1" kern="100">
                              <a:solidFill>
                                <a:schemeClr val="tx1"/>
                              </a:solidFill>
                              <a:effectLst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3226.7</m:t>
                          </m:r>
                        </m:num>
                        <m:den>
                          <m:r>
                            <a:rPr lang="en-US" kern="100">
                              <a:solidFill>
                                <a:schemeClr val="tx1"/>
                              </a:solidFill>
                              <a:effectLst/>
                              <a:ea typeface="宋体"/>
                              <a:cs typeface="Times New Roman"/>
                            </a:rPr>
                            <m:t>484</m:t>
                          </m:r>
                        </m:den>
                      </m:f>
                      <m:r>
                        <a:rPr lang="en-US" kern="100">
                          <a:solidFill>
                            <a:schemeClr val="tx1"/>
                          </a:solidFill>
                          <a:effectLst/>
                          <a:ea typeface="宋体"/>
                          <a:cs typeface="Times New Roman"/>
                        </a:rPr>
                        <m:t>=6.7</m:t>
                      </m:r>
                    </m:oMath>
                  </m:oMathPara>
                </a14:m>
                <a:endParaRPr lang="zh-CN" kern="100" dirty="0">
                  <a:solidFill>
                    <a:schemeClr val="tx1"/>
                  </a:solidFill>
                  <a:effectLst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6" name="文本框 71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972" y="3993654"/>
                <a:ext cx="3006090" cy="504825"/>
              </a:xfrm>
              <a:prstGeom prst="rect">
                <a:avLst/>
              </a:prstGeom>
              <a:blipFill rotWithShape="0">
                <a:blip r:embed="rId3"/>
                <a:stretch>
                  <a:fillRect t="-39759"/>
                </a:stretch>
              </a:blipFill>
              <a:ln w="63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矩形: 剪去对角 1">
            <a:extLst>
              <a:ext uri="{FF2B5EF4-FFF2-40B4-BE49-F238E27FC236}">
                <a16:creationId xmlns:a16="http://schemas.microsoft.com/office/drawing/2014/main" xmlns="" id="{2D966BEC-AA77-4BC3-9A76-7AC115470CF6}"/>
              </a:ext>
            </a:extLst>
          </p:cNvPr>
          <p:cNvSpPr/>
          <p:nvPr/>
        </p:nvSpPr>
        <p:spPr>
          <a:xfrm>
            <a:off x="915375" y="1076325"/>
            <a:ext cx="3256575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、并联电路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的计算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6FAB3D4-22F4-4FAB-8759-B7590329ECCD}"/>
              </a:ext>
            </a:extLst>
          </p:cNvPr>
          <p:cNvCxnSpPr/>
          <p:nvPr/>
        </p:nvCxnSpPr>
        <p:spPr>
          <a:xfrm>
            <a:off x="4295775" y="1276350"/>
            <a:ext cx="7239000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787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9BD5BB2-9B11-4049-B844-F373723A1E92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72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150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27FAE5CA-01FC-4670-862C-38248DB2406C}"/>
              </a:ext>
            </a:extLst>
          </p:cNvPr>
          <p:cNvSpPr txBox="1"/>
          <p:nvPr/>
        </p:nvSpPr>
        <p:spPr>
          <a:xfrm>
            <a:off x="6463432" y="2251827"/>
            <a:ext cx="5376143" cy="257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客户：刚买的房子需要安装家庭用电线路。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电工师傅：您的房子线路安装有什么要求吗？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客户：正常家庭用电线路即可。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电工师傅：请稍等，进行家庭用电线路安装要懂得基本的电工基础知识。</a:t>
            </a: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xmlns="" id="{110F29DA-1D45-4DFD-98FD-D632EFF16A9F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xmlns="" id="{5BE08D94-F3E5-4498-BF58-A768596EE8F4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xmlns="" id="{B4A1AA17-AB6F-4DA4-B63C-8DF8427D7F18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xmlns="" id="{6B88B49E-63C0-461C-9291-DE7A6447618A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xmlns="" id="{40D4318E-47BB-4924-8625-6709E1FD88F4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xmlns="" id="{50179681-4240-4F6F-977A-A7229A89950C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76" y="1987593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3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xmlns="" id="{B083F001-CD8E-48EF-B3FD-3D6AFEF02F64}"/>
              </a:ext>
            </a:extLst>
          </p:cNvPr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85A0AD-ECE7-458E-8B69-9C48EC8F0EA2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CFF8FF5-BDB5-47C3-AA01-564C75B48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695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  FAT32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文件系统的基本结构</a:t>
            </a:r>
          </a:p>
        </p:txBody>
      </p:sp>
      <p:grpSp>
        <p:nvGrpSpPr>
          <p:cNvPr id="11" name="组合 1">
            <a:extLst>
              <a:ext uri="{FF2B5EF4-FFF2-40B4-BE49-F238E27FC236}">
                <a16:creationId xmlns:a16="http://schemas.microsoft.com/office/drawing/2014/main" xmlns="" id="{0BFB10AC-7DC4-43FD-81DF-2F18F1F6EBE1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1713896"/>
            <a:ext cx="5743575" cy="1061907"/>
            <a:chOff x="859536" y="1549889"/>
            <a:chExt cx="5742745" cy="1061065"/>
          </a:xfrm>
        </p:grpSpPr>
        <p:sp>
          <p:nvSpPr>
            <p:cNvPr id="12" name="Title 1">
              <a:extLst>
                <a:ext uri="{FF2B5EF4-FFF2-40B4-BE49-F238E27FC236}">
                  <a16:creationId xmlns:a16="http://schemas.microsoft.com/office/drawing/2014/main" xmlns="" id="{B5DEE818-8089-428B-A86A-5B32DF4336BA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>
              <a:extLst>
                <a:ext uri="{FF2B5EF4-FFF2-40B4-BE49-F238E27FC236}">
                  <a16:creationId xmlns:a16="http://schemas.microsoft.com/office/drawing/2014/main" xmlns="" id="{4055C7EF-CAE4-4541-9002-0D1D4F7FB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1E86E7F9-CFA0-4203-BEB7-C95A419C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>
                <a:extLst>
                  <a:ext uri="{FF2B5EF4-FFF2-40B4-BE49-F238E27FC236}">
                    <a16:creationId xmlns:a16="http://schemas.microsoft.com/office/drawing/2014/main" xmlns="" id="{3E1BDA4C-C3CC-4886-BE13-310803CB6EC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>
                <a:extLst>
                  <a:ext uri="{FF2B5EF4-FFF2-40B4-BE49-F238E27FC236}">
                    <a16:creationId xmlns:a16="http://schemas.microsoft.com/office/drawing/2014/main" xmlns="" id="{8E2A3665-04D3-4D6F-B212-A0D965C6E2B2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>
              <a:extLst>
                <a:ext uri="{FF2B5EF4-FFF2-40B4-BE49-F238E27FC236}">
                  <a16:creationId xmlns:a16="http://schemas.microsoft.com/office/drawing/2014/main" xmlns="" id="{D23570F2-18DD-4019-BEF9-9BFEA0206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xmlns="" id="{07554EEA-2A3B-48CC-BFCD-089553AA5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电路的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基本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知识及组成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电路的欧姆定律、功与能</a:t>
              </a:r>
              <a:endPara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:a16="http://schemas.microsoft.com/office/drawing/2014/main" xmlns="" id="{7F20DD38-1105-4A84-B50C-1E208CAE6B2A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3661322"/>
            <a:ext cx="5743575" cy="1061907"/>
            <a:chOff x="859536" y="1549889"/>
            <a:chExt cx="5742745" cy="1061065"/>
          </a:xfrm>
        </p:grpSpPr>
        <p:sp>
          <p:nvSpPr>
            <p:cNvPr id="20" name="Title 1">
              <a:extLst>
                <a:ext uri="{FF2B5EF4-FFF2-40B4-BE49-F238E27FC236}">
                  <a16:creationId xmlns:a16="http://schemas.microsoft.com/office/drawing/2014/main" xmlns="" id="{1605CC00-C3DC-403F-A7DC-75CAD52BC35D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>
              <a:extLst>
                <a:ext uri="{FF2B5EF4-FFF2-40B4-BE49-F238E27FC236}">
                  <a16:creationId xmlns:a16="http://schemas.microsoft.com/office/drawing/2014/main" xmlns="" id="{01971496-1B3E-4672-A2F3-2C2C1A722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xmlns="" id="{A5BDA251-F29D-42D5-97A7-9929B9252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>
                <a:extLst>
                  <a:ext uri="{FF2B5EF4-FFF2-40B4-BE49-F238E27FC236}">
                    <a16:creationId xmlns:a16="http://schemas.microsoft.com/office/drawing/2014/main" xmlns="" id="{E74671CF-6D71-4F35-A339-F6DC6A41312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C8985D59-92D5-4E8C-87D1-B0089ED8A3D4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>
              <a:extLst>
                <a:ext uri="{FF2B5EF4-FFF2-40B4-BE49-F238E27FC236}">
                  <a16:creationId xmlns:a16="http://schemas.microsoft.com/office/drawing/2014/main" xmlns="" id="{3C492D34-D03E-49DF-B639-E8C0D21B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3" name="TextBox 11">
              <a:extLst>
                <a:ext uri="{FF2B5EF4-FFF2-40B4-BE49-F238E27FC236}">
                  <a16:creationId xmlns:a16="http://schemas.microsoft.com/office/drawing/2014/main" xmlns="" id="{4D7B38B1-6CDB-4E12-B999-5F3144B4F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懂得串、并联电路的设计与电路中的</a:t>
              </a:r>
              <a:endPara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各值的计算机方法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764" y="1322957"/>
            <a:ext cx="5446995" cy="435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23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>
            <a:extLst>
              <a:ext uri="{FF2B5EF4-FFF2-40B4-BE49-F238E27FC236}">
                <a16:creationId xmlns:a16="http://schemas.microsoft.com/office/drawing/2014/main" xmlns="" id="{FCFA717D-1FC7-4130-A1DB-9DA535B1CD43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2F4C062-6EAB-42BD-8838-15DADBF79F86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B13F7518-80AB-45FA-9C00-BE7DA2D401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0471" y="418445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电路的基本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知识及组成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40471" y="4632958"/>
            <a:ext cx="301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电路的欧姆定律、功与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6294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电路的基本知识及组成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40">
            <a:extLst>
              <a:ext uri="{FF2B5EF4-FFF2-40B4-BE49-F238E27FC236}">
                <a16:creationId xmlns:a16="http://schemas.microsoft.com/office/drawing/2014/main" xmlns="" id="{8883F737-B92E-4DB7-AF7C-D7CBE5AB8850}"/>
              </a:ext>
            </a:extLst>
          </p:cNvPr>
          <p:cNvSpPr/>
          <p:nvPr/>
        </p:nvSpPr>
        <p:spPr>
          <a:xfrm>
            <a:off x="1154374" y="1814679"/>
            <a:ext cx="3129528" cy="3339505"/>
          </a:xfrm>
          <a:prstGeom prst="roundRect">
            <a:avLst>
              <a:gd name="adj" fmla="val 8712"/>
            </a:avLst>
          </a:prstGeom>
          <a:solidFill>
            <a:schemeClr val="accent2">
              <a:lumMod val="7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94723" y="2356594"/>
            <a:ext cx="262377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电路：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由电气器件或设备，按一定方式连接起来，完成能量的传输、转换或信息的处理、传递。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/>
          <p:cNvPicPr/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5442519" y="1950569"/>
            <a:ext cx="5208402" cy="306772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446905" y="5296355"/>
            <a:ext cx="222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1-1  </a:t>
            </a:r>
            <a:r>
              <a:rPr lang="zh-CN" altLang="en-US" dirty="0" smtClean="0"/>
              <a:t>最简单的电路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19101" y="1323697"/>
            <a:ext cx="606768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zh-CN" dirty="0"/>
              <a:t>组成：电源、负载和中间环节，电路组成如</a:t>
            </a:r>
            <a:r>
              <a:rPr lang="zh-CN" altLang="zh-CN" dirty="0" smtClean="0"/>
              <a:t>图</a:t>
            </a:r>
            <a:r>
              <a:rPr lang="en-US" altLang="zh-CN" dirty="0" smtClean="0"/>
              <a:t>1-1</a:t>
            </a:r>
            <a:r>
              <a:rPr lang="zh-CN" altLang="zh-CN" dirty="0" smtClean="0"/>
              <a:t>所</a:t>
            </a:r>
            <a:r>
              <a:rPr lang="zh-CN" altLang="zh-CN" dirty="0"/>
              <a:t>示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38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电路的欧姆定律、功与能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843337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1.2.1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电路的欧姆定律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 descr="C:\Users\407_5\AppData\Roaming\Tencent\Users\532440458\QQ\WinTemp\RichOle\LMMR9BY}5D]LH971~8E}28Y.png"/>
          <p:cNvPicPr/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594" y="2257974"/>
            <a:ext cx="1483360" cy="1308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 descr="C:\Users\407_5\AppData\Roaming\Tencent\Users\532440458\QQ\WinTemp\RichOle\17BBYOLD}6)D_@[[~NB31LU.png"/>
          <p:cNvPicPr/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887" y="2270500"/>
            <a:ext cx="1442720" cy="12585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48282" y="3726620"/>
            <a:ext cx="713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U=RI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6624993" y="3726620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U=-RI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494" y="1553574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电路如图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1-2-1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8282" y="4310229"/>
            <a:ext cx="2938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图</a:t>
            </a:r>
            <a:r>
              <a:rPr lang="en-US" altLang="zh-CN" dirty="0" smtClean="0"/>
              <a:t>1-2-1   </a:t>
            </a:r>
            <a:r>
              <a:rPr lang="zh-CN" altLang="zh-CN" dirty="0"/>
              <a:t>欧姆定律</a:t>
            </a:r>
            <a:r>
              <a:rPr lang="zh-CN" altLang="zh-CN" dirty="0" smtClean="0"/>
              <a:t>电路图</a:t>
            </a:r>
            <a:endParaRPr lang="zh-CN" altLang="zh-CN" dirty="0"/>
          </a:p>
        </p:txBody>
      </p:sp>
      <p:sp>
        <p:nvSpPr>
          <p:cNvPr id="17" name="文本框 16"/>
          <p:cNvSpPr txBox="1"/>
          <p:nvPr/>
        </p:nvSpPr>
        <p:spPr>
          <a:xfrm>
            <a:off x="3201163" y="4893838"/>
            <a:ext cx="68226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dirty="0"/>
              <a:t>还可表示为：</a:t>
            </a:r>
            <a:r>
              <a:rPr lang="en-US" altLang="zh-CN" dirty="0"/>
              <a:t>I=GU    G</a:t>
            </a:r>
            <a:r>
              <a:rPr lang="zh-CN" altLang="zh-CN" dirty="0"/>
              <a:t>表示传导电流的能力，单位：</a:t>
            </a:r>
            <a:r>
              <a:rPr lang="en-US" altLang="zh-CN" dirty="0"/>
              <a:t>S </a:t>
            </a:r>
            <a:r>
              <a:rPr lang="zh-CN" altLang="zh-CN" dirty="0"/>
              <a:t>（西门子）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dirty="0"/>
              <a:t>注意：用欧姆定律列方程时，一定要在图中标明参考方向！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188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1275</Words>
  <Application>Microsoft Office PowerPoint</Application>
  <PresentationFormat>宽屏</PresentationFormat>
  <Paragraphs>244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 Unicode MS</vt:lpstr>
      <vt:lpstr>Open Sans</vt:lpstr>
      <vt:lpstr>等线</vt:lpstr>
      <vt:lpstr>等线 Light</vt:lpstr>
      <vt:lpstr>华康俪金黑W8(P)</vt:lpstr>
      <vt:lpstr>宋体</vt:lpstr>
      <vt:lpstr>微软雅黑</vt:lpstr>
      <vt:lpstr>Arial</vt:lpstr>
      <vt:lpstr>Calibri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42</cp:revision>
  <dcterms:created xsi:type="dcterms:W3CDTF">2020-10-28T01:48:22Z</dcterms:created>
  <dcterms:modified xsi:type="dcterms:W3CDTF">2021-02-07T16:14:39Z</dcterms:modified>
</cp:coreProperties>
</file>