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3.xml" ContentType="application/vnd.openxmlformats-officedocument.presentationml.notesSlide+xml"/>
  <Override PartName="/ppt/tags/tag12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96" r:id="rId10"/>
    <p:sldId id="298" r:id="rId11"/>
    <p:sldId id="323" r:id="rId12"/>
    <p:sldId id="263" r:id="rId13"/>
    <p:sldId id="324" r:id="rId14"/>
    <p:sldId id="325" r:id="rId15"/>
    <p:sldId id="326" r:id="rId16"/>
    <p:sldId id="327" r:id="rId17"/>
    <p:sldId id="328" r:id="rId18"/>
    <p:sldId id="329" r:id="rId19"/>
    <p:sldId id="264" r:id="rId20"/>
    <p:sldId id="276" r:id="rId21"/>
    <p:sldId id="265" r:id="rId22"/>
    <p:sldId id="270" r:id="rId23"/>
    <p:sldId id="284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9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93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893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922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261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796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24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8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67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51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616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01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54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4985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306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6571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335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228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321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78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697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22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83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70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130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3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1643359" y="1281377"/>
            <a:ext cx="933958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室内外配线及照明设备</a:t>
            </a:r>
          </a:p>
          <a:p>
            <a:pPr algn="l"/>
            <a:r>
              <a:rPr lang="zh-CN" altLang="en-US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   安装与故障检修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442879" y="2765425"/>
            <a:ext cx="5791263" cy="2045970"/>
            <a:chOff x="4328610" y="4016474"/>
            <a:chExt cx="3528310" cy="1675040"/>
          </a:xfrm>
        </p:grpSpPr>
        <p:sp>
          <p:nvSpPr>
            <p:cNvPr id="9" name="圆角矩形 9"/>
            <p:cNvSpPr/>
            <p:nvPr/>
          </p:nvSpPr>
          <p:spPr>
            <a:xfrm flipH="1">
              <a:off x="4328610" y="4971514"/>
              <a:ext cx="3528310" cy="720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522285" y="4971514"/>
              <a:ext cx="3094355" cy="701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常用照明线路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及相关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器件的安装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0390" y="1553845"/>
            <a:ext cx="3397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单股铜芯导线的连接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8153" y="1472470"/>
            <a:ext cx="10351135" cy="39241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b="0" dirty="0">
                <a:latin typeface="+mn-ea"/>
              </a:rPr>
              <a:t>（1）单股导线的直接绞接连接法，适用于直径小于2.6mm的单股导线</a:t>
            </a:r>
          </a:p>
          <a:p>
            <a:pPr indent="266700" algn="l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b="0" dirty="0">
                <a:latin typeface="+mn-ea"/>
              </a:rPr>
              <a:t>（2）单股导线的绑接连接法，适用于直径在2.6mm以上的单股导线连接</a:t>
            </a:r>
          </a:p>
          <a:p>
            <a:pPr indent="266700" algn="l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b="0" dirty="0">
                <a:latin typeface="+mn-ea"/>
              </a:rPr>
              <a:t>（3）单股导线的T型连接法，适用于支线是直径1.6ｍｍ左右的单股细导线</a:t>
            </a:r>
          </a:p>
          <a:p>
            <a:pPr indent="266700" algn="l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b="0" dirty="0">
                <a:latin typeface="+mn-ea"/>
              </a:rPr>
              <a:t>（4）单股导线的T型绑接连接法，适用于支线直径为5mm左右的粗导线</a:t>
            </a:r>
          </a:p>
          <a:p>
            <a:pPr indent="266700" algn="l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b="0" dirty="0">
                <a:latin typeface="+mn-ea"/>
              </a:rPr>
              <a:t>（5）单股导线与软线的连接、</a:t>
            </a:r>
          </a:p>
          <a:p>
            <a:pPr indent="266700" algn="l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b="0" dirty="0">
                <a:latin typeface="+mn-ea"/>
              </a:rPr>
              <a:t>（6）单股导线的终端接头连接方法</a:t>
            </a:r>
          </a:p>
          <a:p>
            <a:pPr indent="266700" algn="l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b="0" dirty="0">
                <a:latin typeface="+mn-ea"/>
              </a:rPr>
              <a:t>（7）单股不等径的导线连接</a:t>
            </a:r>
          </a:p>
        </p:txBody>
      </p:sp>
      <p:sp>
        <p:nvSpPr>
          <p:cNvPr id="14" name="文本框 10"/>
          <p:cNvSpPr txBox="1"/>
          <p:nvPr/>
        </p:nvSpPr>
        <p:spPr>
          <a:xfrm>
            <a:off x="1047246" y="912993"/>
            <a:ext cx="5468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.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4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股铜芯导线的连接</a:t>
            </a:r>
          </a:p>
        </p:txBody>
      </p:sp>
      <p:sp>
        <p:nvSpPr>
          <p:cNvPr id="13" name="TextBox 8"/>
          <p:cNvSpPr txBox="1"/>
          <p:nvPr/>
        </p:nvSpPr>
        <p:spPr>
          <a:xfrm>
            <a:off x="987684" y="212723"/>
            <a:ext cx="3830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家庭照明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线路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器件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0390" y="1553845"/>
            <a:ext cx="3397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单股铜芯导线的连接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8153" y="1472470"/>
            <a:ext cx="10917693" cy="14927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266700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b="0">
                <a:latin typeface="+mn-ea"/>
              </a:defRPr>
            </a:lvl1pPr>
          </a:lstStyle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）绝缘带</a:t>
            </a:r>
            <a:r>
              <a:rPr lang="en-US" altLang="zh-CN" dirty="0"/>
              <a:t>(</a:t>
            </a:r>
            <a:r>
              <a:rPr lang="zh-CN" altLang="zh-CN" dirty="0"/>
              <a:t>黄蜡带或塑料带</a:t>
            </a:r>
            <a:r>
              <a:rPr lang="en-US" altLang="zh-CN" dirty="0"/>
              <a:t>)</a:t>
            </a:r>
            <a:r>
              <a:rPr lang="zh-CN" altLang="zh-CN" dirty="0"/>
              <a:t>应从左侧的完好绝缘层上开始包缠，应包入绝缘层</a:t>
            </a:r>
            <a:r>
              <a:rPr lang="en-US" altLang="zh-CN" dirty="0"/>
              <a:t>30</a:t>
            </a:r>
            <a:r>
              <a:rPr lang="zh-CN" altLang="zh-CN" dirty="0"/>
              <a:t>—</a:t>
            </a:r>
            <a:r>
              <a:rPr lang="en-US" altLang="zh-CN" dirty="0"/>
              <a:t>40mm</a:t>
            </a:r>
            <a:r>
              <a:rPr lang="zh-CN" altLang="zh-CN" dirty="0"/>
              <a:t>，起包时带与导线之间应保持约</a:t>
            </a:r>
            <a:r>
              <a:rPr lang="en-US" altLang="zh-CN" dirty="0"/>
              <a:t>45</a:t>
            </a:r>
            <a:r>
              <a:rPr lang="zh-CN" altLang="zh-CN" dirty="0"/>
              <a:t>°倾斜。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）进行每圈斜叠缠包，包一圈必须压叠住前一圈的</a:t>
            </a:r>
            <a:r>
              <a:rPr lang="en-US" altLang="zh-CN" dirty="0"/>
              <a:t>l</a:t>
            </a:r>
            <a:r>
              <a:rPr lang="zh-CN" altLang="zh-CN" dirty="0"/>
              <a:t>／</a:t>
            </a:r>
            <a:r>
              <a:rPr lang="en-US" altLang="zh-CN" dirty="0"/>
              <a:t>2</a:t>
            </a:r>
            <a:r>
              <a:rPr lang="zh-CN" altLang="zh-CN" dirty="0"/>
              <a:t>带宽。</a:t>
            </a:r>
          </a:p>
        </p:txBody>
      </p:sp>
      <p:sp>
        <p:nvSpPr>
          <p:cNvPr id="14" name="文本框 10"/>
          <p:cNvSpPr txBox="1"/>
          <p:nvPr/>
        </p:nvSpPr>
        <p:spPr>
          <a:xfrm>
            <a:off x="1047246" y="912993"/>
            <a:ext cx="5468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1</a:t>
            </a:r>
            <a:r>
              <a:rPr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.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5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导线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绝缘层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的恢复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987684" y="212723"/>
            <a:ext cx="3830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家庭照明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线路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器件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210021" y="4225485"/>
            <a:ext cx="60771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常用家庭照明线路期间安装</a:t>
            </a:r>
            <a:endParaRPr lang="zh-CN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TextBox 8"/>
          <p:cNvSpPr txBox="1"/>
          <p:nvPr/>
        </p:nvSpPr>
        <p:spPr>
          <a:xfrm>
            <a:off x="1023704" y="211354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家庭照明线路期间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3704" y="986101"/>
            <a:ext cx="2961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线头与接线桩的连接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5375" y="1545578"/>
            <a:ext cx="1065233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常见接线桩有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zh-CN" dirty="0">
                <a:latin typeface="+mn-ea"/>
              </a:rPr>
              <a:t>种形式，即平压式、瓦形和针孔式。相应地，单股导线、多股导线与不同接线桩的连接方法也有所不同</a:t>
            </a:r>
            <a:r>
              <a:rPr lang="zh-CN" altLang="zh-CN" dirty="0" smtClean="0">
                <a:latin typeface="+mn-ea"/>
              </a:rPr>
              <a:t>。</a:t>
            </a:r>
          </a:p>
          <a:p>
            <a:pPr indent="266700">
              <a:spcBef>
                <a:spcPts val="600"/>
              </a:spcBef>
              <a:spcAft>
                <a:spcPts val="600"/>
              </a:spcAft>
            </a:pPr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）线头与螺钉平压式接线桩的连接，如图</a:t>
            </a:r>
            <a:r>
              <a:rPr lang="en-US" altLang="zh-CN" dirty="0" smtClean="0"/>
              <a:t>2-5-13</a:t>
            </a:r>
            <a:r>
              <a:rPr lang="zh-CN" altLang="zh-CN" dirty="0" smtClean="0"/>
              <a:t>所示。</a:t>
            </a:r>
            <a:endParaRPr lang="zh-CN" altLang="zh-CN" dirty="0"/>
          </a:p>
        </p:txBody>
      </p:sp>
      <p:pic>
        <p:nvPicPr>
          <p:cNvPr id="15" name="图片 14" descr="C:\Users\407_5\AppData\Roaming\Tencent\Users\532440458\QQ\WinTemp\RichOle\(A(E1EUC$(1])4OF]]@KB{V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256" y="2815506"/>
            <a:ext cx="4744720" cy="1216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2585309" y="4185575"/>
            <a:ext cx="388599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2-5-13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线头与螺钉平压式接线桩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0965" y="4593363"/>
            <a:ext cx="6027612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）线头与瓦形接线桩的连接方法，如图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2-5-14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 descr="C:\Users\407_5\AppData\Roaming\Tencent\Users\532440458\QQ\WinTemp\RichOle\VWYNNGBC5)W7`8OCYB@E)P3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309" y="5096220"/>
            <a:ext cx="3088005" cy="9747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2882648" y="6160868"/>
            <a:ext cx="3052438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2-5-14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线头与瓦形接线桩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1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2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3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4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5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253130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704" y="986101"/>
            <a:ext cx="2961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线头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与接线桩的连接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5851" y="1375594"/>
            <a:ext cx="10526333" cy="14277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zh-CN" dirty="0">
                <a:latin typeface="+mn-ea"/>
              </a:rPr>
              <a:t>）线头与针孔式接线桩</a:t>
            </a:r>
            <a:r>
              <a:rPr lang="zh-CN" altLang="zh-CN" dirty="0" smtClean="0">
                <a:latin typeface="+mn-ea"/>
              </a:rPr>
              <a:t>连接</a:t>
            </a:r>
            <a:endParaRPr lang="en-US" altLang="zh-CN" dirty="0" smtClean="0">
              <a:latin typeface="+mn-ea"/>
            </a:endParaRP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latin typeface="+mn-ea"/>
              </a:rPr>
              <a:t> </a:t>
            </a:r>
            <a:r>
              <a:rPr lang="zh-CN" altLang="zh-CN" dirty="0" smtClean="0">
                <a:latin typeface="+mn-ea"/>
              </a:rPr>
              <a:t>在</a:t>
            </a:r>
            <a:r>
              <a:rPr lang="zh-CN" altLang="zh-CN" dirty="0">
                <a:latin typeface="+mn-ea"/>
              </a:rPr>
              <a:t>插入针孔时应注意：一是注意插到底；二是不得使绝缘层进入针孔，针孔外的裸线头的长度不得超过</a:t>
            </a:r>
            <a:r>
              <a:rPr lang="en-US" altLang="zh-CN" dirty="0">
                <a:latin typeface="+mn-ea"/>
              </a:rPr>
              <a:t>3mm</a:t>
            </a:r>
            <a:r>
              <a:rPr lang="zh-CN" altLang="zh-CN" dirty="0">
                <a:latin typeface="+mn-ea"/>
              </a:rPr>
              <a:t>；三是凡有两个压紧螺钉的，应先拧紧近孔口的一个，再拧紧近孔底的一个。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023704" y="2992795"/>
            <a:ext cx="2448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照明灯具的安装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1085851" y="3392905"/>
            <a:ext cx="10749834" cy="32008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zh-CN" dirty="0">
                <a:latin typeface="+mn-ea"/>
              </a:rPr>
              <a:t>）白炽灯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1</a:t>
            </a:r>
            <a:r>
              <a:rPr lang="zh-CN" altLang="zh-CN" dirty="0">
                <a:latin typeface="+mn-ea"/>
              </a:rPr>
              <a:t>）白炽灯座</a:t>
            </a:r>
            <a:r>
              <a:rPr lang="en-US" altLang="zh-CN" dirty="0">
                <a:latin typeface="+mn-ea"/>
              </a:rPr>
              <a:t>220V</a:t>
            </a:r>
            <a:r>
              <a:rPr lang="zh-CN" altLang="zh-CN" dirty="0">
                <a:latin typeface="+mn-ea"/>
              </a:rPr>
              <a:t>照明灯头离地高度的要求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①在潮湿、危险场所及户外应不低于</a:t>
            </a:r>
            <a:r>
              <a:rPr lang="en-US" altLang="zh-CN" dirty="0">
                <a:latin typeface="+mn-ea"/>
              </a:rPr>
              <a:t>2.5m</a:t>
            </a:r>
            <a:r>
              <a:rPr lang="zh-CN" altLang="zh-CN" dirty="0">
                <a:latin typeface="+mn-ea"/>
              </a:rPr>
              <a:t>；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②在不属于潮湿、危险场所的生产车间、办公室、商店及住房等一般不低于</a:t>
            </a:r>
            <a:r>
              <a:rPr lang="en-US" altLang="zh-CN" dirty="0">
                <a:latin typeface="+mn-ea"/>
              </a:rPr>
              <a:t>2m</a:t>
            </a:r>
            <a:r>
              <a:rPr lang="zh-CN" altLang="zh-CN" dirty="0">
                <a:latin typeface="+mn-ea"/>
              </a:rPr>
              <a:t>；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③如因生产和生活需要，必须将电灯适当放低时，灯头的最低垂直距离不应低于</a:t>
            </a:r>
            <a:r>
              <a:rPr lang="en-US" altLang="zh-CN" dirty="0">
                <a:latin typeface="+mn-ea"/>
              </a:rPr>
              <a:t>1 m</a:t>
            </a:r>
            <a:r>
              <a:rPr lang="zh-CN" altLang="zh-CN" dirty="0">
                <a:latin typeface="+mn-ea"/>
              </a:rPr>
              <a:t>。但应在吊灯线上加绝缘套管至离地</a:t>
            </a:r>
            <a:r>
              <a:rPr lang="en-US" altLang="zh-CN" dirty="0">
                <a:latin typeface="+mn-ea"/>
              </a:rPr>
              <a:t>2m</a:t>
            </a:r>
            <a:r>
              <a:rPr lang="zh-CN" altLang="zh-CN" dirty="0">
                <a:latin typeface="+mn-ea"/>
              </a:rPr>
              <a:t>的高度，并应采用安全灯头。若装用日光灯，则日光灯架上应加装盖板；</a:t>
            </a:r>
            <a:endParaRPr lang="zh-CN" altLang="en-US" dirty="0">
              <a:latin typeface="+mn-ea"/>
            </a:endParaRPr>
          </a:p>
        </p:txBody>
      </p:sp>
      <p:sp>
        <p:nvSpPr>
          <p:cNvPr id="20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1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2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3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4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5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6" name="TextBox 8"/>
          <p:cNvSpPr txBox="1"/>
          <p:nvPr/>
        </p:nvSpPr>
        <p:spPr>
          <a:xfrm>
            <a:off x="1023704" y="211354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家庭照明线路期间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1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85851" y="854902"/>
            <a:ext cx="2448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照明灯具的安装</a:t>
            </a:r>
          </a:p>
        </p:txBody>
      </p:sp>
      <p:sp>
        <p:nvSpPr>
          <p:cNvPr id="11" name="矩形 10"/>
          <p:cNvSpPr/>
          <p:nvPr/>
        </p:nvSpPr>
        <p:spPr>
          <a:xfrm>
            <a:off x="915375" y="1377054"/>
            <a:ext cx="10868794" cy="27853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④灯头高度低于上述规定而又无安全措施的车间、行灯和机床局部照明，应采用</a:t>
            </a:r>
            <a:r>
              <a:rPr lang="en-US" altLang="zh-CN" dirty="0">
                <a:latin typeface="+mn-ea"/>
              </a:rPr>
              <a:t>36V</a:t>
            </a:r>
            <a:r>
              <a:rPr lang="zh-CN" altLang="zh-CN" dirty="0">
                <a:latin typeface="+mn-ea"/>
              </a:rPr>
              <a:t>及以下的电压。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）白炽灯座的接线要求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火</a:t>
            </a:r>
            <a:r>
              <a:rPr lang="en-US" altLang="zh-CN" dirty="0">
                <a:latin typeface="+mn-ea"/>
              </a:rPr>
              <a:t>(</a:t>
            </a:r>
            <a:r>
              <a:rPr lang="zh-CN" altLang="zh-CN" dirty="0">
                <a:latin typeface="+mn-ea"/>
              </a:rPr>
              <a:t>相</a:t>
            </a:r>
            <a:r>
              <a:rPr lang="en-US" altLang="zh-CN" dirty="0">
                <a:latin typeface="+mn-ea"/>
              </a:rPr>
              <a:t>)</a:t>
            </a:r>
            <a:r>
              <a:rPr lang="zh-CN" altLang="zh-CN" dirty="0">
                <a:latin typeface="+mn-ea"/>
              </a:rPr>
              <a:t>线接顶芯极，零线接螺纹极。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）荧光灯安装</a:t>
            </a:r>
          </a:p>
          <a:p>
            <a:pPr indent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荧光灯由灯管、启辉器、镇流器、灯架和灯座</a:t>
            </a:r>
            <a:r>
              <a:rPr lang="en-US" altLang="zh-CN" dirty="0">
                <a:latin typeface="+mn-ea"/>
              </a:rPr>
              <a:t>(</a:t>
            </a:r>
            <a:r>
              <a:rPr lang="zh-CN" altLang="zh-CN" dirty="0">
                <a:latin typeface="+mn-ea"/>
              </a:rPr>
              <a:t>灯脚</a:t>
            </a:r>
            <a:r>
              <a:rPr lang="en-US" altLang="zh-CN" dirty="0">
                <a:latin typeface="+mn-ea"/>
              </a:rPr>
              <a:t>)</a:t>
            </a:r>
            <a:r>
              <a:rPr lang="zh-CN" altLang="zh-CN" dirty="0">
                <a:latin typeface="+mn-ea"/>
              </a:rPr>
              <a:t>等元件组成，如图</a:t>
            </a:r>
            <a:r>
              <a:rPr lang="en-US" altLang="zh-CN" dirty="0">
                <a:latin typeface="+mn-ea"/>
              </a:rPr>
              <a:t>2-5-15</a:t>
            </a:r>
            <a:r>
              <a:rPr lang="zh-CN" altLang="zh-CN" dirty="0">
                <a:latin typeface="+mn-ea"/>
              </a:rPr>
              <a:t>所示。</a:t>
            </a:r>
            <a:endParaRPr lang="zh-CN" altLang="en-US" dirty="0">
              <a:latin typeface="+mn-ea"/>
            </a:endParaRPr>
          </a:p>
        </p:txBody>
      </p:sp>
      <p:pic>
        <p:nvPicPr>
          <p:cNvPr id="15" name="图片 14" descr="C:\Users\407_5\AppData\Roaming\Tencent\Users\532440458\QQ\WinTemp\RichOle\Y}IY4$OZBI`H6D7ZS$%I(QI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957" y="4130876"/>
            <a:ext cx="4543567" cy="187067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4358574" y="6123597"/>
            <a:ext cx="273183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2-5-15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荧光灯电路图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0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1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2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3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4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5" name="TextBox 8"/>
          <p:cNvSpPr txBox="1"/>
          <p:nvPr/>
        </p:nvSpPr>
        <p:spPr>
          <a:xfrm>
            <a:off x="1023704" y="211354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家庭照明线路期间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80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730" y="844525"/>
            <a:ext cx="2704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开关的安装与要求</a:t>
            </a:r>
          </a:p>
        </p:txBody>
      </p:sp>
      <p:sp>
        <p:nvSpPr>
          <p:cNvPr id="13" name="矩形 12"/>
          <p:cNvSpPr/>
          <p:nvPr/>
        </p:nvSpPr>
        <p:spPr>
          <a:xfrm>
            <a:off x="915375" y="1376203"/>
            <a:ext cx="10881673" cy="49090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zh-CN" dirty="0">
                <a:latin typeface="+mn-ea"/>
              </a:rPr>
              <a:t>）开关的分类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开关的类型很多，一般分类方式如下：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①按装置方式分：明装式：明线装置用；暗装式：暗线装置用；悬吊式：开关处于悬垂状态使用；附装式：装设于电气器具外壳。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②按操作方法分：跷板式、倒扳式、拉线式、按钮式、推移式、旋转式、触摸式。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③按接通方式分：单极、双极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）开关安装要求。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①暗开关的安装方法，先将开关接好导线后用螺丝固定在塑料盒内的螺丝桩上，再装上开关面板。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②明开关安装方法是先将塑料明盒固定在墙上，然后安装开关。</a:t>
            </a:r>
          </a:p>
        </p:txBody>
      </p:sp>
      <p:sp>
        <p:nvSpPr>
          <p:cNvPr id="16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8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9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0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1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2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3" name="TextBox 8"/>
          <p:cNvSpPr txBox="1"/>
          <p:nvPr/>
        </p:nvSpPr>
        <p:spPr>
          <a:xfrm>
            <a:off x="1023704" y="211354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家庭照明线路期间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43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730" y="844525"/>
            <a:ext cx="2704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2.3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开关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的安装与要求</a:t>
            </a:r>
          </a:p>
        </p:txBody>
      </p:sp>
      <p:sp>
        <p:nvSpPr>
          <p:cNvPr id="11" name="矩形 10"/>
          <p:cNvSpPr/>
          <p:nvPr/>
        </p:nvSpPr>
        <p:spPr>
          <a:xfrm>
            <a:off x="1098730" y="1367707"/>
            <a:ext cx="10340768" cy="39241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③开关控制的是相线。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④并应装在门旁边，而不应装在门后边，距门框</a:t>
            </a:r>
            <a:r>
              <a:rPr lang="en-US" altLang="zh-CN" dirty="0">
                <a:latin typeface="+mn-ea"/>
              </a:rPr>
              <a:t>25</a:t>
            </a:r>
            <a:r>
              <a:rPr lang="zh-CN" altLang="zh-CN" dirty="0">
                <a:latin typeface="+mn-ea"/>
              </a:rPr>
              <a:t>厘米。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⑤跷板式、板把式开关安装位置应符合距地高度为</a:t>
            </a:r>
            <a:r>
              <a:rPr lang="en-US" altLang="zh-CN" dirty="0">
                <a:latin typeface="+mn-ea"/>
              </a:rPr>
              <a:t>1.2</a:t>
            </a:r>
            <a:r>
              <a:rPr lang="zh-CN" altLang="zh-CN" dirty="0">
                <a:latin typeface="+mn-ea"/>
              </a:rPr>
              <a:t>－</a:t>
            </a:r>
            <a:r>
              <a:rPr lang="en-US" altLang="zh-CN" dirty="0">
                <a:latin typeface="+mn-ea"/>
              </a:rPr>
              <a:t>1.4</a:t>
            </a:r>
            <a:r>
              <a:rPr lang="zh-CN" altLang="zh-CN" dirty="0">
                <a:latin typeface="+mn-ea"/>
              </a:rPr>
              <a:t>米。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⑥拉线开关距地高度为</a:t>
            </a:r>
            <a:r>
              <a:rPr lang="en-US" altLang="zh-CN" dirty="0">
                <a:latin typeface="+mn-ea"/>
              </a:rPr>
              <a:t>2.2</a:t>
            </a:r>
            <a:r>
              <a:rPr lang="zh-CN" altLang="zh-CN" dirty="0">
                <a:latin typeface="+mn-ea"/>
              </a:rPr>
              <a:t>－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zh-CN" dirty="0">
                <a:latin typeface="+mn-ea"/>
              </a:rPr>
              <a:t>米，若楼层净高低于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zh-CN" dirty="0">
                <a:latin typeface="+mn-ea"/>
              </a:rPr>
              <a:t>米，就距天花板</a:t>
            </a:r>
            <a:r>
              <a:rPr lang="en-US" altLang="zh-CN" dirty="0">
                <a:latin typeface="+mn-ea"/>
              </a:rPr>
              <a:t>200</a:t>
            </a:r>
            <a:r>
              <a:rPr lang="zh-CN" altLang="zh-CN" dirty="0">
                <a:latin typeface="+mn-ea"/>
              </a:rPr>
              <a:t>毫米。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⑦成排安装的开关高度一致，高低相差不应大于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毫米。拉线开关相邻净空间距不应小于</a:t>
            </a:r>
            <a:r>
              <a:rPr lang="en-US" altLang="zh-CN" dirty="0">
                <a:latin typeface="+mn-ea"/>
              </a:rPr>
              <a:t>20</a:t>
            </a:r>
            <a:r>
              <a:rPr lang="zh-CN" altLang="zh-CN" dirty="0">
                <a:latin typeface="+mn-ea"/>
              </a:rPr>
              <a:t>毫米。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⑧同一建筑物内开关的通断方向要一致。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⑨单极开关应控制火线。</a:t>
            </a:r>
          </a:p>
        </p:txBody>
      </p:sp>
      <p:sp>
        <p:nvSpPr>
          <p:cNvPr id="14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1023704" y="211354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家庭照明线路期间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531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6940" y="940289"/>
            <a:ext cx="2919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插座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的安装与要求</a:t>
            </a:r>
          </a:p>
        </p:txBody>
      </p:sp>
      <p:sp>
        <p:nvSpPr>
          <p:cNvPr id="13" name="矩形 12"/>
          <p:cNvSpPr/>
          <p:nvPr/>
        </p:nvSpPr>
        <p:spPr>
          <a:xfrm>
            <a:off x="821942" y="1340399"/>
            <a:ext cx="11257369" cy="32008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zh-CN" dirty="0">
                <a:latin typeface="+mn-ea"/>
              </a:rPr>
              <a:t>）插座安装要求。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 </a:t>
            </a:r>
            <a:r>
              <a:rPr lang="zh-CN" altLang="zh-CN" dirty="0">
                <a:latin typeface="+mn-ea"/>
              </a:rPr>
              <a:t>①明装插座的离地高度不低于</a:t>
            </a:r>
            <a:r>
              <a:rPr lang="en-US" altLang="zh-CN" dirty="0">
                <a:latin typeface="+mn-ea"/>
              </a:rPr>
              <a:t>1.3m</a:t>
            </a:r>
            <a:r>
              <a:rPr lang="zh-CN" altLang="zh-CN" dirty="0">
                <a:latin typeface="+mn-ea"/>
              </a:rPr>
              <a:t>，一般为</a:t>
            </a:r>
            <a:r>
              <a:rPr lang="en-US" altLang="zh-CN" dirty="0">
                <a:latin typeface="+mn-ea"/>
              </a:rPr>
              <a:t>1.5</a:t>
            </a:r>
            <a:r>
              <a:rPr lang="zh-CN" altLang="zh-CN" dirty="0">
                <a:latin typeface="+mn-ea"/>
              </a:rPr>
              <a:t>－</a:t>
            </a:r>
            <a:r>
              <a:rPr lang="en-US" altLang="zh-CN" dirty="0">
                <a:latin typeface="+mn-ea"/>
              </a:rPr>
              <a:t>1.8</a:t>
            </a:r>
            <a:r>
              <a:rPr lang="zh-CN" altLang="zh-CN" dirty="0">
                <a:latin typeface="+mn-ea"/>
              </a:rPr>
              <a:t>ｍ；暗装插座的离地高度不应低于</a:t>
            </a:r>
            <a:r>
              <a:rPr lang="en-US" altLang="zh-CN" dirty="0">
                <a:latin typeface="+mn-ea"/>
              </a:rPr>
              <a:t>0.15m</a:t>
            </a:r>
            <a:r>
              <a:rPr lang="zh-CN" altLang="zh-CN" dirty="0">
                <a:latin typeface="+mn-ea"/>
              </a:rPr>
              <a:t>，一般为</a:t>
            </a:r>
            <a:r>
              <a:rPr lang="en-US" altLang="zh-CN" dirty="0">
                <a:latin typeface="+mn-ea"/>
              </a:rPr>
              <a:t>0.3</a:t>
            </a:r>
            <a:r>
              <a:rPr lang="zh-CN" altLang="zh-CN" dirty="0">
                <a:latin typeface="+mn-ea"/>
              </a:rPr>
              <a:t>ｍ，也可按明装插座的高度安装；居民住宅和儿童活动场所均不得低于</a:t>
            </a:r>
            <a:r>
              <a:rPr lang="en-US" altLang="zh-CN" dirty="0">
                <a:latin typeface="+mn-ea"/>
              </a:rPr>
              <a:t>1.3m</a:t>
            </a:r>
            <a:r>
              <a:rPr lang="zh-CN" altLang="zh-CN" dirty="0">
                <a:latin typeface="+mn-ea"/>
              </a:rPr>
              <a:t>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②同一场所的插座安装高度应相同。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③暗插座的安装时先预埋接线盒在墙上，而明插座的安装需先固定木台或塑料明线盒。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④插座接线孔排列：左零右火。</a:t>
            </a:r>
            <a:endParaRPr lang="zh-CN" altLang="en-US" dirty="0">
              <a:latin typeface="+mn-ea"/>
            </a:endParaRPr>
          </a:p>
        </p:txBody>
      </p:sp>
      <p:pic>
        <p:nvPicPr>
          <p:cNvPr id="14" name="图片 13" descr="C:\Users\407_5\AppData\Roaming\Tencent\Users\532440458\QQ\WinTemp\RichOle\74G{}@404XB0U9H2DQG_308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716" y="3932342"/>
            <a:ext cx="2137999" cy="88435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821942" y="4696491"/>
            <a:ext cx="10866461" cy="17894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）插座的选择</a:t>
            </a:r>
          </a:p>
          <a:p>
            <a:pPr indent="4572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1</a:t>
            </a:r>
            <a:r>
              <a:rPr lang="zh-CN" altLang="zh-CN" dirty="0">
                <a:latin typeface="+mn-ea"/>
              </a:rPr>
              <a:t>）根据用电设备的电流选择。插座的额定电流由负载电流决定，一般按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倍的负载电流的大小来选择额定电流。</a:t>
            </a:r>
          </a:p>
          <a:p>
            <a:pPr indent="4572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）用电设备需要接地（接零）保护。插座选择三孔。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1023704" y="211354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家庭照明线路期间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43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/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/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/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/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/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/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/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/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/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/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/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5035" y="1079500"/>
            <a:ext cx="52959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1.了解了照明线路器件的安装。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2.掌握了家庭照明线路的设计。</a:t>
            </a:r>
          </a:p>
        </p:txBody>
      </p:sp>
      <p:graphicFrame>
        <p:nvGraphicFramePr>
          <p:cNvPr id="13" name="表格 12">
            <a:extLst>
              <a:ext uri="{FF2B5EF4-FFF2-40B4-BE49-F238E27FC236}">
                <a16:creationId xmlns="" xmlns:a16="http://schemas.microsoft.com/office/drawing/2014/main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962109"/>
              </p:ext>
            </p:ext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任务五：</a:t>
                      </a:r>
                    </a:p>
                    <a:p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常用照明线路及相关期间的安装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了解了照明线路器件的安装。</a:t>
                      </a:r>
                    </a:p>
                    <a:p>
                      <a:r>
                        <a:rPr lang="en-US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掌握了家庭照明线路的设计。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学习了照明线路器件的安装。</a:t>
                      </a:r>
                    </a:p>
                    <a:p>
                      <a:r>
                        <a:rPr lang="en-US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懂得设计简单的家庭照明线路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6" name="矩形: 剪去对角 1"/>
          <p:cNvSpPr/>
          <p:nvPr/>
        </p:nvSpPr>
        <p:spPr>
          <a:xfrm>
            <a:off x="1023620" y="1076325"/>
            <a:ext cx="4772025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943600" y="1245236"/>
            <a:ext cx="5258435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/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/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0470" y="1076325"/>
            <a:ext cx="4614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只开关</a:t>
            </a:r>
            <a:r>
              <a:rPr 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盏灯</a:t>
            </a:r>
            <a:r>
              <a:rPr 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</a:t>
            </a:r>
            <a:r>
              <a:rPr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插座或多个插座电路</a:t>
            </a:r>
            <a:endParaRPr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1535" y="1571625"/>
            <a:ext cx="996759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在日常生活和生产中，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只开关一盏灯一个插座或多个插座电路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是很常见的，如图1-1所示。除了为安全起见而安装-些带开关的插座220V外,一般情况下无论电路中其他用电器的工作情况如何，插座将始终处于带电状态。</a:t>
            </a:r>
          </a:p>
          <a:p>
            <a:pPr indent="0" fontAlgn="auto">
              <a:lnSpc>
                <a:spcPct val="150000"/>
              </a:lnSpc>
            </a:pPr>
            <a:r>
              <a:rPr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该电路的特点如下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0" fontAlgn="auto">
              <a:lnSpc>
                <a:spcPct val="1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开关能控制电灯的点亮和熄灭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0" fontAlgn="auto">
              <a:lnSpc>
                <a:spcPct val="1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插座始终处于带电状态，与灯的点亮和熄灭以及其他用电器是否用电无关</a:t>
            </a: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0" fontAlgn="auto">
              <a:lnSpc>
                <a:spcPct val="15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③插座可以安装在照明线路的前面，也可以安装在照明线路的后面，如图2-5-16所示。</a:t>
            </a:r>
          </a:p>
        </p:txBody>
      </p:sp>
      <p:pic>
        <p:nvPicPr>
          <p:cNvPr id="241" name="图片 241" descr="C:\Users\407_5\AppData\Roaming\Tencent\Users\532440458\QQ\WinTemp\RichOle\A`1[AUA[9{ZL}POUCTMC0[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44935" y="4571365"/>
            <a:ext cx="4131743" cy="150344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43154" y="6002597"/>
            <a:ext cx="545274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图2-5-16  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一只开关一盏灯一插座或多个插座电路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: 剪去对角 1"/>
          <p:cNvSpPr/>
          <p:nvPr/>
        </p:nvSpPr>
        <p:spPr>
          <a:xfrm>
            <a:off x="915670" y="1076325"/>
            <a:ext cx="4987290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5977890" y="1295400"/>
            <a:ext cx="5574665" cy="635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202055" y="1115377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2.两个或多个开关异地控制一盏照明灯电路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1535" y="1571625"/>
            <a:ext cx="9967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两个或多个开关异地控制一盏照明灯电路适用于楼上、楼下或在室内的不同地方控制同一盏灯，例如楼梯灯、客厅灯、过道灯，如图2-5-17所示。不管灯的状态是点亮或熄灭，都可以。</a:t>
            </a:r>
          </a:p>
        </p:txBody>
      </p:sp>
      <p:pic>
        <p:nvPicPr>
          <p:cNvPr id="244" name="图片 244" descr="C:\Users\407_5\AppData\Roaming\Tencent\Users\532440458\QQ\WinTemp\RichOle\5N1TQPZ5C)@`L229K%XXC{Q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015" y="2938145"/>
            <a:ext cx="5527040" cy="3084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图片 243" descr="C:\Users\407_5\AppData\Roaming\Tencent\Users\532440458\QQ\WinTemp\RichOle\93X$J8KATVN(NQNQ_[CIA1O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52895" y="2938145"/>
            <a:ext cx="4187825" cy="2978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3461385" y="5861050"/>
            <a:ext cx="5852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图2-5-17 两个或多个开关异地控制一盏照明灯电路图</a:t>
            </a: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133867" y="1604762"/>
            <a:ext cx="5376143" cy="40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客户：刚买的房子需要安装家庭用电线路。</a:t>
            </a:r>
          </a:p>
          <a:p>
            <a:pPr fontAlgn="auto">
              <a:lnSpc>
                <a:spcPct val="20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电工师傅：您的房子线路安装有什么要求吗？</a:t>
            </a:r>
          </a:p>
          <a:p>
            <a:pPr fontAlgn="auto">
              <a:lnSpc>
                <a:spcPct val="20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客户：要进行常用照明线路及相关期间的安装。</a:t>
            </a:r>
          </a:p>
          <a:p>
            <a:pPr fontAlgn="auto">
              <a:lnSpc>
                <a:spcPct val="20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电工师傅：请稍等，进行室内外配线及照明设备安装要懂得涉及到哪些安装装置及方法，学习室内配线安装。</a:t>
            </a:r>
          </a:p>
        </p:txBody>
      </p:sp>
      <p:sp>
        <p:nvSpPr>
          <p:cNvPr id="13" name="矩形: 对角圆角 1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 descr="QQ截图20210210002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039" y="1739900"/>
            <a:ext cx="4222240" cy="3879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/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1" name="组合 1"/>
          <p:cNvGrpSpPr/>
          <p:nvPr/>
        </p:nvGrpSpPr>
        <p:grpSpPr bwMode="auto">
          <a:xfrm>
            <a:off x="1325563" y="1713896"/>
            <a:ext cx="5743575" cy="1066352"/>
            <a:chOff x="859536" y="1549889"/>
            <a:chExt cx="5742745" cy="1065506"/>
          </a:xfrm>
        </p:grpSpPr>
        <p:sp>
          <p:nvSpPr>
            <p:cNvPr id="12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1722447" y="2092590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9"/>
          <p:cNvGrpSpPr/>
          <p:nvPr/>
        </p:nvGrpSpPr>
        <p:grpSpPr bwMode="auto">
          <a:xfrm>
            <a:off x="1325563" y="3661322"/>
            <a:ext cx="5743575" cy="1001206"/>
            <a:chOff x="859536" y="1549889"/>
            <a:chExt cx="5742745" cy="1000412"/>
          </a:xfrm>
        </p:grpSpPr>
        <p:sp>
          <p:nvSpPr>
            <p:cNvPr id="20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技能要求</a:t>
              </a:r>
            </a:p>
          </p:txBody>
        </p:sp>
      </p:grpSp>
      <p:pic>
        <p:nvPicPr>
          <p:cNvPr id="10" name="图片 9" descr="QQ截图20210210002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149" y="1713896"/>
            <a:ext cx="5456894" cy="352072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188599" y="224004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/>
              <a:t>1.</a:t>
            </a:r>
            <a:r>
              <a:rPr lang="zh-CN" altLang="zh-CN" sz="1400" dirty="0" smtClean="0"/>
              <a:t>了解照明</a:t>
            </a:r>
            <a:r>
              <a:rPr lang="zh-CN" altLang="zh-CN" sz="1400" dirty="0"/>
              <a:t>线路器件的安装。</a:t>
            </a:r>
          </a:p>
          <a:p>
            <a:r>
              <a:rPr lang="en-US" altLang="zh-CN" sz="1400" dirty="0"/>
              <a:t>2.</a:t>
            </a:r>
            <a:r>
              <a:rPr lang="zh-CN" altLang="zh-CN" sz="1400" dirty="0" smtClean="0"/>
              <a:t>掌握家庭</a:t>
            </a:r>
            <a:r>
              <a:rPr lang="zh-CN" altLang="zh-CN" sz="1400" dirty="0"/>
              <a:t>照明</a:t>
            </a:r>
            <a:r>
              <a:rPr lang="zh-CN" altLang="zh-CN" sz="1400" dirty="0" smtClean="0"/>
              <a:t>线路的设计。</a:t>
            </a:r>
            <a:endParaRPr lang="zh-CN" altLang="en-US" sz="1400" dirty="0"/>
          </a:p>
        </p:txBody>
      </p:sp>
      <p:sp>
        <p:nvSpPr>
          <p:cNvPr id="30" name="矩形 29"/>
          <p:cNvSpPr/>
          <p:nvPr/>
        </p:nvSpPr>
        <p:spPr>
          <a:xfrm>
            <a:off x="2188599" y="415503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>
                <a:latin typeface="+mn-ea"/>
              </a:rPr>
              <a:t>1.</a:t>
            </a:r>
            <a:r>
              <a:rPr lang="zh-CN" altLang="zh-CN" sz="1400" dirty="0" smtClean="0">
                <a:latin typeface="+mn-ea"/>
              </a:rPr>
              <a:t>学习照明</a:t>
            </a:r>
            <a:r>
              <a:rPr lang="zh-CN" altLang="zh-CN" sz="1400" dirty="0">
                <a:latin typeface="+mn-ea"/>
              </a:rPr>
              <a:t>线路器件的安装。</a:t>
            </a:r>
          </a:p>
          <a:p>
            <a:r>
              <a:rPr lang="en-US" altLang="zh-CN" sz="1400" dirty="0">
                <a:latin typeface="+mn-ea"/>
              </a:rPr>
              <a:t>2.</a:t>
            </a:r>
            <a:r>
              <a:rPr lang="zh-CN" altLang="zh-CN" sz="1400" dirty="0">
                <a:latin typeface="+mn-ea"/>
              </a:rPr>
              <a:t>懂得设计简单的家庭照明</a:t>
            </a:r>
            <a:r>
              <a:rPr lang="zh-CN" altLang="zh-CN" sz="1400" dirty="0" smtClean="0">
                <a:latin typeface="+mn-ea"/>
              </a:rPr>
              <a:t>线路</a:t>
            </a:r>
            <a:r>
              <a:rPr lang="zh-CN" altLang="en-US" sz="1400" dirty="0">
                <a:latin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8725" y="422548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常用家庭照明线路导线选择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87684" y="212723"/>
            <a:ext cx="3830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家庭照明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线路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器件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1"/>
            </p:custDataLst>
          </p:nvPr>
        </p:nvGraphicFramePr>
        <p:xfrm>
          <a:off x="1035685" y="1675765"/>
          <a:ext cx="10499725" cy="4690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9980"/>
                <a:gridCol w="5264785"/>
                <a:gridCol w="2854960"/>
              </a:tblGrid>
              <a:tr h="5791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型    号</a:t>
                      </a:r>
                      <a:endParaRPr lang="en-US" altLang="en-US" sz="1600" b="0" dirty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名    称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用    途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5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BV（BLV）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聚氯乙烯绝缘铜（铝）芯硬线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固定敷设于室内或室外，明敷、暗敷或穿管，作为设备安装用线 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2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BX（BLX）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橡胶绝缘铜（铝）芯硬线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959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BVV（BLVV）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聚氯乙烯绝缘铜（铝）芯护套线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4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RV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聚氯乙烯单根绝缘软线</a:t>
                      </a:r>
                      <a:endParaRPr lang="en-US" altLang="en-US" sz="1600" b="0" dirty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移动电源线、灯具的吊线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RVB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聚氯乙烯绞型绝缘软线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69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RVS</a:t>
                      </a:r>
                      <a:endParaRPr lang="en-US" altLang="en-US" sz="1600" b="0" dirty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聚氯乙烯平行绝缘软线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972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RVV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聚氯乙烯绝缘和护套软线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274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RXS(RXB)</a:t>
                      </a:r>
                      <a:endParaRPr lang="en-US" altLang="en-US" sz="1600" b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latin typeface="华文细黑" panose="02010600040101010101" charset="-122"/>
                          <a:ea typeface="华文细黑" panose="02010600040101010101" charset="-122"/>
                          <a:cs typeface="华文细黑" panose="02010600040101010101" charset="-122"/>
                        </a:rPr>
                        <a:t>棉纱编织橡胶绝缘双绞型软线</a:t>
                      </a:r>
                      <a:endParaRPr lang="en-US" altLang="en-US" sz="1600" b="0" dirty="0">
                        <a:latin typeface="华文细黑" panose="02010600040101010101" charset="-122"/>
                        <a:ea typeface="华文细黑" panose="02010600040101010101" charset="-122"/>
                        <a:cs typeface="华文细黑" panose="0201060004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702934" y="816036"/>
            <a:ext cx="4839786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5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照明线路器件安装要按照一定的规则进行。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5685" y="1228970"/>
            <a:ext cx="3653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常用导线名称、型号及用途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矩形 9"/>
          <p:cNvSpPr/>
          <p:nvPr/>
        </p:nvSpPr>
        <p:spPr>
          <a:xfrm>
            <a:off x="1189643" y="2661614"/>
            <a:ext cx="8736675" cy="325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导线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截面选择口诀：</a:t>
            </a:r>
          </a:p>
          <a:p>
            <a:pPr indent="45720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铝芯绝缘线在</a:t>
            </a:r>
            <a:r>
              <a:rPr lang="en-US" altLang="zh-CN" dirty="0"/>
              <a:t>25°C</a:t>
            </a:r>
            <a:r>
              <a:rPr lang="zh-CN" altLang="zh-CN" dirty="0"/>
              <a:t>时载流量与截面的倍数关系</a:t>
            </a:r>
          </a:p>
          <a:p>
            <a:pPr indent="45720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10</a:t>
            </a:r>
            <a:r>
              <a:rPr lang="zh-CN" altLang="zh-CN" dirty="0"/>
              <a:t>下五，</a:t>
            </a:r>
            <a:r>
              <a:rPr lang="en-US" altLang="zh-CN" dirty="0"/>
              <a:t>100</a:t>
            </a:r>
            <a:r>
              <a:rPr lang="zh-CN" altLang="zh-CN" dirty="0"/>
              <a:t>上二， </a:t>
            </a:r>
          </a:p>
          <a:p>
            <a:pPr indent="45720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25</a:t>
            </a:r>
            <a:r>
              <a:rPr lang="zh-CN" altLang="zh-CN" dirty="0"/>
              <a:t>、</a:t>
            </a:r>
            <a:r>
              <a:rPr lang="en-US" altLang="zh-CN" dirty="0"/>
              <a:t>35</a:t>
            </a:r>
            <a:r>
              <a:rPr lang="zh-CN" altLang="zh-CN" dirty="0"/>
              <a:t>，四、三界， </a:t>
            </a:r>
          </a:p>
          <a:p>
            <a:pPr indent="45720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70</a:t>
            </a:r>
            <a:r>
              <a:rPr lang="zh-CN" altLang="zh-CN" dirty="0"/>
              <a:t>、</a:t>
            </a:r>
            <a:r>
              <a:rPr lang="en-US" altLang="zh-CN" dirty="0"/>
              <a:t>95</a:t>
            </a:r>
            <a:r>
              <a:rPr lang="zh-CN" altLang="zh-CN" dirty="0"/>
              <a:t>，两倍半。 </a:t>
            </a:r>
          </a:p>
          <a:p>
            <a:pPr indent="45720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穿管、温度，八、九折。</a:t>
            </a:r>
          </a:p>
          <a:p>
            <a:pPr indent="45720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裸线加一半，铜线升级算。</a:t>
            </a:r>
          </a:p>
        </p:txBody>
      </p:sp>
      <p:sp>
        <p:nvSpPr>
          <p:cNvPr id="13" name="文本框 10"/>
          <p:cNvSpPr txBox="1"/>
          <p:nvPr/>
        </p:nvSpPr>
        <p:spPr>
          <a:xfrm>
            <a:off x="1189643" y="977062"/>
            <a:ext cx="5468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1</a:t>
            </a:r>
            <a:r>
              <a:rPr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.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我国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常用导线的规格（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mm2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1" name="矩形 10"/>
          <p:cNvSpPr/>
          <p:nvPr/>
        </p:nvSpPr>
        <p:spPr>
          <a:xfrm>
            <a:off x="790231" y="1575682"/>
            <a:ext cx="8736675" cy="88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ym typeface="+mn-ea"/>
              </a:rPr>
              <a:t>我国常用导线的规格（</a:t>
            </a:r>
            <a:r>
              <a:rPr lang="en-US" altLang="zh-CN" dirty="0">
                <a:sym typeface="+mn-ea"/>
              </a:rPr>
              <a:t>mm2</a:t>
            </a:r>
            <a:r>
              <a:rPr lang="zh-CN" altLang="en-US" dirty="0">
                <a:sym typeface="+mn-ea"/>
              </a:rPr>
              <a:t>）：</a:t>
            </a:r>
          </a:p>
          <a:p>
            <a:pPr indent="457200" fontAlgn="auto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1.5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2.5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6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10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16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25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35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50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70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95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120</a:t>
            </a:r>
            <a:r>
              <a:rPr lang="zh-CN" altLang="en-US" dirty="0">
                <a:sym typeface="+mn-ea"/>
              </a:rPr>
              <a:t>、 </a:t>
            </a:r>
            <a:r>
              <a:rPr lang="en-US" altLang="zh-CN" dirty="0">
                <a:sym typeface="+mn-ea"/>
              </a:rPr>
              <a:t>150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185…</a:t>
            </a:r>
            <a:endParaRPr lang="en-US" altLang="zh-CN" dirty="0">
              <a:sym typeface="+mn-ea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987684" y="212723"/>
            <a:ext cx="3830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家庭照明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线路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器件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</a:t>
            </a:r>
            <a:r>
              <a:rPr 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857,&quot;width&quot;:8704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90,&quot;width&quot;:659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95319f4-286f-4f9c-ad69-40a50d3351df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1851</Words>
  <Application>Microsoft Office PowerPoint</Application>
  <PresentationFormat>宽屏</PresentationFormat>
  <Paragraphs>288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 Unicode MS</vt:lpstr>
      <vt:lpstr>Open Sans</vt:lpstr>
      <vt:lpstr>等线</vt:lpstr>
      <vt:lpstr>等线 Light</vt:lpstr>
      <vt:lpstr>华康俪金黑W8(P)</vt:lpstr>
      <vt:lpstr>华文细黑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61</cp:revision>
  <dcterms:created xsi:type="dcterms:W3CDTF">2021-02-09T09:16:00Z</dcterms:created>
  <dcterms:modified xsi:type="dcterms:W3CDTF">2021-02-27T16:26:16Z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2052-11.1.0.9995</vt:lpwstr>
  </property>
</Properties>
</file>