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9.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60" r:id="rId4"/>
    <p:sldId id="256" r:id="rId5"/>
    <p:sldId id="261" r:id="rId6"/>
    <p:sldId id="259" r:id="rId7"/>
    <p:sldId id="262" r:id="rId8"/>
    <p:sldId id="266" r:id="rId9"/>
    <p:sldId id="289" r:id="rId10"/>
    <p:sldId id="268" r:id="rId11"/>
    <p:sldId id="267" r:id="rId12"/>
    <p:sldId id="269" r:id="rId13"/>
    <p:sldId id="282" r:id="rId14"/>
    <p:sldId id="283" r:id="rId15"/>
    <p:sldId id="290" r:id="rId16"/>
    <p:sldId id="285" r:id="rId17"/>
    <p:sldId id="286" r:id="rId18"/>
    <p:sldId id="271" r:id="rId19"/>
    <p:sldId id="272" r:id="rId20"/>
    <p:sldId id="263" r:id="rId21"/>
    <p:sldId id="270" r:id="rId22"/>
    <p:sldId id="284" r:id="rId23"/>
    <p:sldId id="287" r:id="rId24"/>
    <p:sldId id="288" r:id="rId25"/>
    <p:sldId id="264" r:id="rId26"/>
    <p:sldId id="276" r:id="rId27"/>
    <p:sldId id="265" r:id="rId28"/>
    <p:sldId id="291" r:id="rId29"/>
    <p:sldId id="28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5" autoAdjust="0"/>
    <p:restoredTop sz="94907" autoAdjust="0"/>
  </p:normalViewPr>
  <p:slideViewPr>
    <p:cSldViewPr snapToGrid="0">
      <p:cViewPr varScale="1">
        <p:scale>
          <a:sx n="87" d="100"/>
          <a:sy n="87" d="100"/>
        </p:scale>
        <p:origin x="870" y="90"/>
      </p:cViewPr>
      <p:guideLst>
        <p:guide orient="horz" pos="2160"/>
        <p:guide pos="3840"/>
      </p:guideLst>
    </p:cSldViewPr>
  </p:slideViewPr>
  <p:outlineViewPr>
    <p:cViewPr>
      <p:scale>
        <a:sx n="33" d="100"/>
        <a:sy n="33" d="100"/>
      </p:scale>
      <p:origin x="0" y="20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680044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3828842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33421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3778346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627036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925625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137482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s://baike.baidu.com/item/%E4%BA%A4%E6%B5%81%E7%94%B5%E5%8E%8B"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baike.baidu.com/item/%E6%95%B4%E6%B5%81%E5%99%A8/2216745"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s://baike.baidu.com/item/%E5%B9%B6%E8%81%94" TargetMode="External"/><Relationship Id="rId13" Type="http://schemas.openxmlformats.org/officeDocument/2006/relationships/hyperlink" Target="https://baike.baidu.com/item/%E7%94%B5%E6%84%9F/13388378" TargetMode="External"/><Relationship Id="rId3" Type="http://schemas.openxmlformats.org/officeDocument/2006/relationships/hyperlink" Target="https://baike.baidu.com/item/%E6%95%B4%E6%B5%81/5428170" TargetMode="External"/><Relationship Id="rId7" Type="http://schemas.openxmlformats.org/officeDocument/2006/relationships/hyperlink" Target="https://baike.baidu.com/item/%E8%B4%9F%E8%BD%BD%E7%94%B5%E9%98%BB/1136575" TargetMode="External"/><Relationship Id="rId12" Type="http://schemas.openxmlformats.org/officeDocument/2006/relationships/hyperlink" Target="https://baike.baidu.com/item/%E7%94%B5%E5%AE%B9/146658"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baike.baidu.com/item/%E7%94%B5%E6%8A%97/8444950" TargetMode="External"/><Relationship Id="rId11" Type="http://schemas.openxmlformats.org/officeDocument/2006/relationships/hyperlink" Target="https://baike.baidu.com/item/%E7%94%B5%E6%84%9F%E5%99%A8/4737080" TargetMode="External"/><Relationship Id="rId5" Type="http://schemas.openxmlformats.org/officeDocument/2006/relationships/hyperlink" Target="https://baike.baidu.com/item/%E7%BA%B9%E6%B3%A2/358494" TargetMode="External"/><Relationship Id="rId15" Type="http://schemas.openxmlformats.org/officeDocument/2006/relationships/image" Target="../media/image10.png"/><Relationship Id="rId10" Type="http://schemas.openxmlformats.org/officeDocument/2006/relationships/hyperlink" Target="https://baike.baidu.com/item/%E4%B8%B2%E8%81%94/10951120" TargetMode="External"/><Relationship Id="rId4" Type="http://schemas.openxmlformats.org/officeDocument/2006/relationships/hyperlink" Target="https://baike.baidu.com/item/%E8%BE%93%E5%87%BA%E7%94%B5%E5%8E%8B/5480610" TargetMode="External"/><Relationship Id="rId9" Type="http://schemas.openxmlformats.org/officeDocument/2006/relationships/hyperlink" Target="https://baike.baidu.com/item/%E7%94%B5%E5%AE%B9%E5%99%A8" TargetMode="External"/><Relationship Id="rId14" Type="http://schemas.openxmlformats.org/officeDocument/2006/relationships/hyperlink" Target="https://baike.baidu.com/item/%E5%A4%8D%E5%BC%8F/800068"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baike.baidu.com/item/%E8%BE%93%E5%87%BA%E7%94%B5%E5%8E%8B/5480610"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8" Type="http://schemas.openxmlformats.org/officeDocument/2006/relationships/hyperlink" Target="https://baike.baidu.com/item/%E5%85%A8%E6%B3%A2%E6%95%B4%E6%B5%81%E7%94%B5%E8%B7%AF" TargetMode="External"/><Relationship Id="rId3" Type="http://schemas.openxmlformats.org/officeDocument/2006/relationships/hyperlink" Target="https://baike.baidu.com/item/%E4%B8%BB%E7%94%B5%E8%B7%AF/10668571" TargetMode="External"/><Relationship Id="rId7" Type="http://schemas.openxmlformats.org/officeDocument/2006/relationships/hyperlink" Target="https://baike.baidu.com/item/%E5%8D%8A%E6%B3%A2%E6%95%B4%E6%B5%81%E7%94%B5%E8%B7%A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baike.baidu.com/item/%E7%9B%B4%E6%B5%81%E7%94%B5%E5%8E%8B/8640960" TargetMode="External"/><Relationship Id="rId5" Type="http://schemas.openxmlformats.org/officeDocument/2006/relationships/hyperlink" Target="https://baike.baidu.com/item/%E4%BA%A4%E6%B5%81%E7%94%B5%E5%8E%8B/5135972" TargetMode="External"/><Relationship Id="rId4" Type="http://schemas.openxmlformats.org/officeDocument/2006/relationships/hyperlink" Target="https://baike.baidu.com/item/%E4%BA%8C%E6%9E%81%E7%AE%A1" TargetMode="External"/><Relationship Id="rId9" Type="http://schemas.openxmlformats.org/officeDocument/2006/relationships/hyperlink" Target="https://baike.baidu.com/item/%E6%A1%A5%E5%BC%8F%E6%95%B4%E6%B5%8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baike.baidu.com/item/%E4%BA%8C%E6%9E%81%E7%AE%A1/102466"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s://baike.baidu.com/item/%E6%95%B4%E6%B5%81%E4%BA%8C%E6%9E%81%E7%AE%A1" TargetMode="External"/><Relationship Id="rId5" Type="http://schemas.openxmlformats.org/officeDocument/2006/relationships/image" Target="../media/image6.png"/><Relationship Id="rId4" Type="http://schemas.openxmlformats.org/officeDocument/2006/relationships/hyperlink" Target="https://baike.baidu.com/item/%E7%9B%B4%E6%B5%81%E7%94%B5/102326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2066018" y="1812237"/>
            <a:ext cx="7571303" cy="1107996"/>
          </a:xfrm>
          <a:prstGeom prst="rect">
            <a:avLst/>
          </a:prstGeom>
          <a:noFill/>
        </p:spPr>
        <p:txBody>
          <a:bodyPr wrap="none" rtlCol="0">
            <a:spAutoFit/>
          </a:bodyPr>
          <a:lstStyle/>
          <a:p>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电子技术基础知识</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2804159" y="3296316"/>
            <a:ext cx="7559041" cy="936104"/>
            <a:chOff x="2201974" y="4016474"/>
            <a:chExt cx="7559041"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2201974" y="4016474"/>
              <a:ext cx="5740401"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2689655" y="4016474"/>
              <a:ext cx="7071360"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1"/>
                  </a:solidFill>
                  <a:latin typeface="微软雅黑" panose="020B0503020204020204" pitchFamily="34" charset="-122"/>
                  <a:ea typeface="微软雅黑" panose="020B0503020204020204" pitchFamily="34" charset="-122"/>
                </a:rPr>
                <a:t> 整流，滤波，稳压电路基础应用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矩形 12">
            <a:extLst>
              <a:ext uri="{FF2B5EF4-FFF2-40B4-BE49-F238E27FC236}">
                <a16:creationId xmlns="" xmlns:a16="http://schemas.microsoft.com/office/drawing/2014/main" id="{F4A3AA59-989D-4E9B-9648-33B9F0ABCBB6}"/>
              </a:ext>
            </a:extLst>
          </p:cNvPr>
          <p:cNvSpPr/>
          <p:nvPr/>
        </p:nvSpPr>
        <p:spPr>
          <a:xfrm>
            <a:off x="2326883" y="5477665"/>
            <a:ext cx="3042821" cy="369332"/>
          </a:xfrm>
          <a:prstGeom prst="rect">
            <a:avLst/>
          </a:prstGeom>
        </p:spPr>
        <p:txBody>
          <a:bodyPr wrap="none">
            <a:spAutoFit/>
          </a:bodyPr>
          <a:lstStyle/>
          <a:p>
            <a:r>
              <a:rPr lang="zh-CN" altLang="zh-CN" dirty="0"/>
              <a:t>图</a:t>
            </a:r>
            <a:r>
              <a:rPr lang="en-US" altLang="zh-CN" dirty="0"/>
              <a:t>2-6-23 </a:t>
            </a:r>
            <a:r>
              <a:rPr lang="zh-CN" altLang="zh-CN" dirty="0"/>
              <a:t>半波整流电路波形</a:t>
            </a:r>
          </a:p>
        </p:txBody>
      </p:sp>
      <mc:AlternateContent xmlns:mc="http://schemas.openxmlformats.org/markup-compatibility/2006">
        <mc:Choice xmlns:a14="http://schemas.microsoft.com/office/drawing/2010/main" Requires="a14">
          <p:sp>
            <p:nvSpPr>
              <p:cNvPr id="14" name="TextBox 6">
                <a:extLst>
                  <a:ext uri="{FF2B5EF4-FFF2-40B4-BE49-F238E27FC236}">
                    <a16:creationId xmlns="" xmlns:a16="http://schemas.microsoft.com/office/drawing/2014/main" id="{C2445E3A-48E9-445F-B74B-4B5C6A4D8AF7}"/>
                  </a:ext>
                </a:extLst>
              </p:cNvPr>
              <p:cNvSpPr txBox="1"/>
              <p:nvPr/>
            </p:nvSpPr>
            <p:spPr>
              <a:xfrm>
                <a:off x="430629" y="1263462"/>
                <a:ext cx="11132751" cy="477054"/>
              </a:xfrm>
              <a:prstGeom prst="rect">
                <a:avLst/>
              </a:prstGeom>
              <a:noFill/>
            </p:spPr>
            <p:txBody>
              <a:bodyPr wrap="square" rtlCol="0">
                <a:spAutoFit/>
              </a:bodyPr>
              <a:lstStyle>
                <a:defPPr>
                  <a:defRPr lang="zh-CN"/>
                </a:defPPr>
                <a:lvl1pPr indent="532800" algn="just">
                  <a:lnSpc>
                    <a:spcPts val="3000"/>
                  </a:lnSpc>
                </a:lvl1pPr>
              </a:lstStyle>
              <a:p>
                <a:r>
                  <a:rPr lang="zh-CN" altLang="zh-CN" dirty="0"/>
                  <a:t>设变压器二次绕组的</a:t>
                </a:r>
                <a:r>
                  <a:rPr lang="en-US" altLang="zh-CN" dirty="0" err="1">
                    <a:hlinkClick r:id="rId3"/>
                  </a:rPr>
                  <a:t>交流电压</a:t>
                </a:r>
                <a14:m>
                  <m:oMath xmlns:m="http://schemas.openxmlformats.org/officeDocument/2006/math">
                    <m:sSub>
                      <m:sSubPr>
                        <m:ctrlPr>
                          <a:rPr lang="zh-CN" altLang="zh-CN"/>
                        </m:ctrlPr>
                      </m:sSubPr>
                      <m:e>
                        <m:r>
                          <a:rPr lang="en-US" altLang="zh-CN"/>
                          <m:t>𝑢</m:t>
                        </m:r>
                      </m:e>
                      <m:sub>
                        <m:r>
                          <a:rPr lang="en-US" altLang="zh-CN"/>
                          <m:t>2</m:t>
                        </m:r>
                      </m:sub>
                    </m:sSub>
                    <m:r>
                      <a:rPr lang="en-US" altLang="zh-CN"/>
                      <m:t>=</m:t>
                    </m:r>
                    <m:rad>
                      <m:radPr>
                        <m:degHide m:val="on"/>
                        <m:ctrlPr>
                          <a:rPr lang="zh-CN" altLang="zh-CN"/>
                        </m:ctrlPr>
                      </m:radPr>
                      <m:deg/>
                      <m:e>
                        <m:r>
                          <a:rPr lang="en-US" altLang="zh-CN"/>
                          <m:t>2</m:t>
                        </m:r>
                      </m:e>
                    </m:rad>
                    <m:sSub>
                      <m:sSubPr>
                        <m:ctrlPr>
                          <a:rPr lang="zh-CN" altLang="zh-CN"/>
                        </m:ctrlPr>
                      </m:sSubPr>
                      <m:e>
                        <m:r>
                          <a:rPr lang="en-US" altLang="zh-CN"/>
                          <m:t>𝑈</m:t>
                        </m:r>
                      </m:e>
                      <m:sub>
                        <m:r>
                          <a:rPr lang="en-US" altLang="zh-CN"/>
                          <m:t>2</m:t>
                        </m:r>
                      </m:sub>
                    </m:sSub>
                    <m:func>
                      <m:funcPr>
                        <m:ctrlPr>
                          <a:rPr lang="zh-CN" altLang="zh-CN"/>
                        </m:ctrlPr>
                      </m:funcPr>
                      <m:fName>
                        <m:r>
                          <m:rPr>
                            <m:sty m:val="p"/>
                          </m:rPr>
                          <a:rPr lang="en-US" altLang="zh-CN"/>
                          <m:t>sin</m:t>
                        </m:r>
                      </m:fName>
                      <m:e>
                        <m:r>
                          <m:rPr>
                            <m:sty m:val="p"/>
                          </m:rPr>
                          <a:rPr lang="en-US" altLang="zh-CN"/>
                          <m:t>wt</m:t>
                        </m:r>
                      </m:e>
                    </m:func>
                  </m:oMath>
                </a14:m>
                <a:r>
                  <a:rPr lang="zh-CN" altLang="zh-CN" dirty="0"/>
                  <a:t>，式中，</a:t>
                </a:r>
                <a:r>
                  <a:rPr lang="en-US" altLang="zh-CN" dirty="0"/>
                  <a:t>U2</a:t>
                </a:r>
                <a:r>
                  <a:rPr lang="zh-CN" altLang="zh-CN" dirty="0"/>
                  <a:t>为二次电压有效值。</a:t>
                </a:r>
                <a:r>
                  <a:rPr lang="en-US" altLang="zh-CN" dirty="0"/>
                  <a:t>u2</a:t>
                </a:r>
                <a:r>
                  <a:rPr lang="zh-CN" altLang="zh-CN" dirty="0"/>
                  <a:t>的波形如图</a:t>
                </a:r>
                <a:r>
                  <a:rPr lang="en-US" altLang="zh-CN" dirty="0"/>
                  <a:t>2-6-23</a:t>
                </a:r>
                <a:r>
                  <a:rPr lang="zh-CN" altLang="zh-CN" dirty="0"/>
                  <a:t>所示</a:t>
                </a:r>
                <a:r>
                  <a:rPr lang="zh-CN" altLang="zh-CN" dirty="0"/>
                  <a:t>：</a:t>
                </a:r>
                <a:endParaRPr lang="zh-CN" altLang="zh-CN" dirty="0"/>
              </a:p>
            </p:txBody>
          </p:sp>
        </mc:Choice>
        <mc:Fallback>
          <p:sp>
            <p:nvSpPr>
              <p:cNvPr id="14" name="TextBox 6">
                <a:extLst>
                  <a:ext uri="{FF2B5EF4-FFF2-40B4-BE49-F238E27FC236}">
                    <a16:creationId xmlns="" xmlns:a16="http://schemas.microsoft.com/office/drawing/2014/main" xmlns:a14="http://schemas.microsoft.com/office/drawing/2010/main" id="{C2445E3A-48E9-445F-B74B-4B5C6A4D8AF7}"/>
                  </a:ext>
                </a:extLst>
              </p:cNvPr>
              <p:cNvSpPr txBox="1">
                <a:spLocks noRot="1" noChangeAspect="1" noMove="1" noResize="1" noEditPoints="1" noAdjustHandles="1" noChangeArrowheads="1" noChangeShapeType="1" noTextEdit="1"/>
              </p:cNvSpPr>
              <p:nvPr/>
            </p:nvSpPr>
            <p:spPr>
              <a:xfrm>
                <a:off x="430629" y="1263462"/>
                <a:ext cx="11132751" cy="477054"/>
              </a:xfrm>
              <a:prstGeom prst="rect">
                <a:avLst/>
              </a:prstGeom>
              <a:blipFill rotWithShape="0">
                <a:blip r:embed="rId4"/>
                <a:stretch>
                  <a:fillRect r="-2464" b="-6329"/>
                </a:stretch>
              </a:blipFill>
            </p:spPr>
            <p:txBody>
              <a:bodyPr/>
              <a:lstStyle/>
              <a:p>
                <a:r>
                  <a:rPr lang="zh-CN" altLang="en-US">
                    <a:noFill/>
                  </a:rPr>
                  <a:t> </a:t>
                </a:r>
              </a:p>
            </p:txBody>
          </p:sp>
        </mc:Fallback>
      </mc:AlternateContent>
      <p:sp>
        <p:nvSpPr>
          <p:cNvPr id="16" name="TextBox 15"/>
          <p:cNvSpPr txBox="1"/>
          <p:nvPr/>
        </p:nvSpPr>
        <p:spPr>
          <a:xfrm>
            <a:off x="6818365" y="2692287"/>
            <a:ext cx="3504461" cy="2785378"/>
          </a:xfrm>
          <a:prstGeom prst="rect">
            <a:avLst/>
          </a:prstGeom>
          <a:noFill/>
        </p:spPr>
        <p:txBody>
          <a:bodyPr wrap="square" rtlCol="0">
            <a:spAutoFit/>
          </a:bodyPr>
          <a:lstStyle>
            <a:defPPr>
              <a:defRPr lang="zh-CN"/>
            </a:defPPr>
            <a:lvl1pPr indent="532800" algn="just">
              <a:lnSpc>
                <a:spcPts val="3000"/>
              </a:lnSpc>
            </a:lvl1pPr>
          </a:lstStyle>
          <a:p>
            <a:r>
              <a:rPr lang="en-US" altLang="zh-CN" dirty="0"/>
              <a:t>(1)</a:t>
            </a:r>
            <a:r>
              <a:rPr lang="zh-CN" altLang="zh-CN" dirty="0"/>
              <a:t>正半周</a:t>
            </a:r>
            <a:r>
              <a:rPr lang="en-US" altLang="zh-CN" dirty="0"/>
              <a:t>u2</a:t>
            </a:r>
            <a:r>
              <a:rPr lang="zh-CN" altLang="zh-CN" dirty="0"/>
              <a:t>瞬时极性</a:t>
            </a:r>
            <a:r>
              <a:rPr lang="en-US" altLang="zh-CN" dirty="0"/>
              <a:t>a(+)</a:t>
            </a:r>
            <a:r>
              <a:rPr lang="zh-CN" altLang="zh-CN" dirty="0"/>
              <a:t>，</a:t>
            </a:r>
            <a:r>
              <a:rPr lang="en-US" altLang="zh-CN" dirty="0"/>
              <a:t>b(-)</a:t>
            </a:r>
            <a:r>
              <a:rPr lang="zh-CN" altLang="zh-CN" dirty="0"/>
              <a:t>，</a:t>
            </a:r>
            <a:r>
              <a:rPr lang="en-US" altLang="zh-CN" dirty="0"/>
              <a:t>VD</a:t>
            </a:r>
            <a:r>
              <a:rPr lang="zh-CN" altLang="zh-CN" dirty="0"/>
              <a:t>正偏导通，二极管和负载上有电流流过。若向压降</a:t>
            </a:r>
            <a:r>
              <a:rPr lang="en-US" altLang="zh-CN" dirty="0"/>
              <a:t>UF</a:t>
            </a:r>
            <a:r>
              <a:rPr lang="zh-CN" altLang="zh-CN" dirty="0"/>
              <a:t>忽略不计，则</a:t>
            </a:r>
            <a:r>
              <a:rPr lang="en-US" altLang="zh-CN" dirty="0" err="1"/>
              <a:t>uo</a:t>
            </a:r>
            <a:r>
              <a:rPr lang="en-US" altLang="zh-CN" dirty="0"/>
              <a:t>=u2</a:t>
            </a:r>
            <a:r>
              <a:rPr lang="zh-CN" altLang="zh-CN" dirty="0"/>
              <a:t>。</a:t>
            </a:r>
          </a:p>
          <a:p>
            <a:r>
              <a:rPr lang="en-US" altLang="zh-CN" dirty="0"/>
              <a:t>(2)</a:t>
            </a:r>
            <a:r>
              <a:rPr lang="zh-CN" altLang="zh-CN" dirty="0"/>
              <a:t>负半周</a:t>
            </a:r>
            <a:r>
              <a:rPr lang="en-US" altLang="zh-CN" dirty="0"/>
              <a:t>u2</a:t>
            </a:r>
            <a:r>
              <a:rPr lang="zh-CN" altLang="zh-CN" dirty="0"/>
              <a:t>瞬时极性</a:t>
            </a:r>
            <a:r>
              <a:rPr lang="en-US" altLang="zh-CN" dirty="0"/>
              <a:t>a(-)</a:t>
            </a:r>
            <a:r>
              <a:rPr lang="zh-CN" altLang="zh-CN" dirty="0"/>
              <a:t>，</a:t>
            </a:r>
            <a:r>
              <a:rPr lang="en-US" altLang="zh-CN" dirty="0"/>
              <a:t>b(+)</a:t>
            </a:r>
            <a:r>
              <a:rPr lang="zh-CN" altLang="zh-CN" dirty="0"/>
              <a:t>，</a:t>
            </a:r>
            <a:r>
              <a:rPr lang="en-US" altLang="zh-CN" dirty="0"/>
              <a:t>VD</a:t>
            </a:r>
            <a:r>
              <a:rPr lang="zh-CN" altLang="zh-CN" dirty="0"/>
              <a:t>反偏截止，</a:t>
            </a:r>
            <a:r>
              <a:rPr lang="en-US" altLang="zh-CN" dirty="0"/>
              <a:t>IF≈0</a:t>
            </a:r>
            <a:r>
              <a:rPr lang="zh-CN" altLang="zh-CN" dirty="0"/>
              <a:t>，</a:t>
            </a:r>
            <a:r>
              <a:rPr lang="en-US" altLang="zh-CN" dirty="0" err="1"/>
              <a:t>uD</a:t>
            </a:r>
            <a:r>
              <a:rPr lang="en-US" altLang="zh-CN" dirty="0"/>
              <a:t>=u2</a:t>
            </a:r>
            <a:r>
              <a:rPr lang="zh-CN" altLang="zh-CN" dirty="0"/>
              <a:t>。</a:t>
            </a:r>
          </a:p>
        </p:txBody>
      </p:sp>
      <p:pic>
        <p:nvPicPr>
          <p:cNvPr id="17" name="图片 16" descr="C:\Users\407_5\AppData\Roaming\Tencent\Users\532440458\QQ\WinTemp\RichOle\DQ4~_ELT}O`)R0S{OJ](7P2.png"/>
          <p:cNvPicPr/>
          <p:nvPr/>
        </p:nvPicPr>
        <p:blipFill>
          <a:blip r:embed="rId5">
            <a:extLst>
              <a:ext uri="{28A0092B-C50C-407E-A947-70E740481C1C}">
                <a14:useLocalDpi xmlns:a14="http://schemas.microsoft.com/office/drawing/2010/main" val="0"/>
              </a:ext>
            </a:extLst>
          </a:blip>
          <a:srcRect/>
          <a:stretch>
            <a:fillRect/>
          </a:stretch>
        </p:blipFill>
        <p:spPr bwMode="auto">
          <a:xfrm>
            <a:off x="2058060" y="2571907"/>
            <a:ext cx="3042821" cy="2650597"/>
          </a:xfrm>
          <a:prstGeom prst="rect">
            <a:avLst/>
          </a:prstGeom>
          <a:noFill/>
          <a:ln>
            <a:noFill/>
          </a:ln>
        </p:spPr>
      </p:pic>
      <p:sp>
        <p:nvSpPr>
          <p:cNvPr id="2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4"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5"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6"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8"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15"/>
          <p:cNvSpPr txBox="1"/>
          <p:nvPr/>
        </p:nvSpPr>
        <p:spPr>
          <a:xfrm>
            <a:off x="430629" y="887737"/>
            <a:ext cx="3254863" cy="477054"/>
          </a:xfrm>
          <a:prstGeom prst="rect">
            <a:avLst/>
          </a:prstGeom>
          <a:noFill/>
        </p:spPr>
        <p:txBody>
          <a:bodyPr wrap="square" rtlCol="0">
            <a:spAutoFit/>
          </a:bodyPr>
          <a:lstStyle/>
          <a:p>
            <a:pPr indent="532800" algn="just">
              <a:lnSpc>
                <a:spcPts val="3000"/>
              </a:lnSpc>
            </a:pPr>
            <a:r>
              <a:rPr lang="en-US" altLang="zh-CN" b="1" dirty="0" smtClean="0">
                <a:solidFill>
                  <a:schemeClr val="accent2">
                    <a:lumMod val="75000"/>
                  </a:schemeClr>
                </a:solidFill>
              </a:rPr>
              <a:t>1.1</a:t>
            </a:r>
            <a:r>
              <a:rPr lang="zh-CN" altLang="en-US" b="1" dirty="0">
                <a:solidFill>
                  <a:schemeClr val="accent2">
                    <a:lumMod val="75000"/>
                  </a:schemeClr>
                </a:solidFill>
              </a:rPr>
              <a:t> </a:t>
            </a:r>
            <a:r>
              <a:rPr lang="zh-CN" altLang="en-US" b="1" dirty="0" smtClean="0">
                <a:solidFill>
                  <a:schemeClr val="accent2">
                    <a:lumMod val="75000"/>
                  </a:schemeClr>
                </a:solidFill>
              </a:rPr>
              <a:t>半波整流电路</a:t>
            </a:r>
            <a:endParaRPr lang="en-US" altLang="zh-CN" b="1" dirty="0">
              <a:solidFill>
                <a:schemeClr val="accent2">
                  <a:lumMod val="75000"/>
                </a:schemeClr>
              </a:solidFill>
            </a:endParaRP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976176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p:cNvSpPr txBox="1"/>
          <p:nvPr/>
        </p:nvSpPr>
        <p:spPr>
          <a:xfrm>
            <a:off x="4502777" y="4672262"/>
            <a:ext cx="3686186" cy="369332"/>
          </a:xfrm>
          <a:prstGeom prst="rect">
            <a:avLst/>
          </a:prstGeom>
          <a:noFill/>
        </p:spPr>
        <p:txBody>
          <a:bodyPr wrap="square" rtlCol="0">
            <a:spAutoFit/>
          </a:bodyPr>
          <a:lstStyle/>
          <a:p>
            <a:r>
              <a:rPr lang="zh-CN" altLang="zh-CN" dirty="0"/>
              <a:t>图</a:t>
            </a:r>
            <a:r>
              <a:rPr lang="en-US" altLang="zh-CN" dirty="0"/>
              <a:t>2-6-16 </a:t>
            </a:r>
            <a:r>
              <a:rPr lang="zh-CN" altLang="zh-CN" dirty="0"/>
              <a:t>全波整流电路</a:t>
            </a:r>
          </a:p>
        </p:txBody>
      </p:sp>
      <p:sp>
        <p:nvSpPr>
          <p:cNvPr id="17" name="文本框 16"/>
          <p:cNvSpPr txBox="1"/>
          <p:nvPr/>
        </p:nvSpPr>
        <p:spPr>
          <a:xfrm>
            <a:off x="485665" y="1328336"/>
            <a:ext cx="10796222" cy="1189236"/>
          </a:xfrm>
          <a:prstGeom prst="rect">
            <a:avLst/>
          </a:prstGeom>
          <a:noFill/>
        </p:spPr>
        <p:txBody>
          <a:bodyPr wrap="square" rtlCol="0">
            <a:spAutoFit/>
          </a:bodyPr>
          <a:lstStyle>
            <a:defPPr>
              <a:defRPr lang="zh-CN"/>
            </a:defPPr>
            <a:lvl1pPr indent="532800" algn="just">
              <a:lnSpc>
                <a:spcPts val="3000"/>
              </a:lnSpc>
            </a:lvl1pPr>
          </a:lstStyle>
          <a:p>
            <a:r>
              <a:rPr lang="zh-CN" altLang="zh-CN" dirty="0"/>
              <a:t>全波整流电路是指能够把交流转换成单一方向电流的电路，最少由两个</a:t>
            </a:r>
            <a:r>
              <a:rPr lang="en-US" altLang="zh-CN" dirty="0" err="1">
                <a:hlinkClick r:id="rId3"/>
              </a:rPr>
              <a:t>整流器</a:t>
            </a:r>
            <a:r>
              <a:rPr lang="zh-CN" altLang="zh-CN" dirty="0"/>
              <a:t>合并而成，一个负责正方向，一个负责反方向，最典型的全波整流电路是由四个二极管组成的整流桥，一般用于电源的整流，如图</a:t>
            </a:r>
            <a:r>
              <a:rPr lang="en-US" altLang="zh-CN" dirty="0"/>
              <a:t>2-6-16</a:t>
            </a:r>
            <a:r>
              <a:rPr lang="zh-CN" altLang="zh-CN" dirty="0"/>
              <a:t>所示。也可由</a:t>
            </a:r>
            <a:r>
              <a:rPr lang="en-US" altLang="zh-CN" dirty="0"/>
              <a:t>MOS</a:t>
            </a:r>
            <a:r>
              <a:rPr lang="zh-CN" altLang="zh-CN" dirty="0"/>
              <a:t>管搭建</a:t>
            </a:r>
            <a:r>
              <a:rPr lang="zh-CN" altLang="zh-CN" dirty="0" smtClean="0"/>
              <a:t>。</a:t>
            </a:r>
            <a:endParaRPr lang="zh-CN" altLang="zh-CN" dirty="0"/>
          </a:p>
        </p:txBody>
      </p:sp>
      <p:sp>
        <p:nvSpPr>
          <p:cNvPr id="20" name="TextBox 19"/>
          <p:cNvSpPr txBox="1"/>
          <p:nvPr/>
        </p:nvSpPr>
        <p:spPr>
          <a:xfrm>
            <a:off x="947759" y="940380"/>
            <a:ext cx="2914026" cy="400110"/>
          </a:xfrm>
          <a:prstGeom prst="rect">
            <a:avLst/>
          </a:prstGeom>
          <a:noFill/>
        </p:spPr>
        <p:txBody>
          <a:bodyPr wrap="square" rtlCol="0">
            <a:spAutoFit/>
          </a:bodyPr>
          <a:lstStyle/>
          <a:p>
            <a:r>
              <a:rPr lang="en-US" altLang="zh-CN" sz="2000" b="1" dirty="0" smtClean="0">
                <a:solidFill>
                  <a:schemeClr val="accent2">
                    <a:lumMod val="75000"/>
                  </a:schemeClr>
                </a:solidFill>
              </a:rPr>
              <a:t>1.2 </a:t>
            </a:r>
            <a:r>
              <a:rPr lang="zh-CN" altLang="zh-CN" sz="2000" b="1" dirty="0" smtClean="0">
                <a:solidFill>
                  <a:schemeClr val="accent2">
                    <a:lumMod val="75000"/>
                  </a:schemeClr>
                </a:solidFill>
              </a:rPr>
              <a:t>全波</a:t>
            </a:r>
            <a:r>
              <a:rPr lang="zh-CN" altLang="zh-CN" sz="2000" b="1" dirty="0">
                <a:solidFill>
                  <a:schemeClr val="accent2">
                    <a:lumMod val="75000"/>
                  </a:schemeClr>
                </a:solidFill>
              </a:rPr>
              <a:t>整流</a:t>
            </a:r>
            <a:r>
              <a:rPr lang="zh-CN" altLang="zh-CN" sz="2000" b="1" dirty="0" smtClean="0">
                <a:solidFill>
                  <a:schemeClr val="accent2">
                    <a:lumMod val="75000"/>
                  </a:schemeClr>
                </a:solidFill>
              </a:rPr>
              <a:t>电路</a:t>
            </a:r>
            <a:endParaRPr lang="zh-CN" altLang="zh-CN" sz="2000" b="1" dirty="0">
              <a:solidFill>
                <a:schemeClr val="accent2">
                  <a:lumMod val="75000"/>
                </a:schemeClr>
              </a:solidFill>
            </a:endParaRPr>
          </a:p>
        </p:txBody>
      </p:sp>
      <p:pic>
        <p:nvPicPr>
          <p:cNvPr id="15" name="图片 14" descr="C:\Users\407_5\AppData\Roaming\Tencent\Users\532440458\QQ\WinTemp\RichOle\SH$WJWCFRC{[Y~A}4}VJ{52.png"/>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4227190" y="2503606"/>
            <a:ext cx="4135755" cy="2011680"/>
          </a:xfrm>
          <a:prstGeom prst="rect">
            <a:avLst/>
          </a:prstGeom>
          <a:noFill/>
          <a:ln>
            <a:noFill/>
          </a:ln>
        </p:spPr>
      </p:pic>
      <p:sp>
        <p:nvSpPr>
          <p:cNvPr id="2" name="矩形 1"/>
          <p:cNvSpPr/>
          <p:nvPr/>
        </p:nvSpPr>
        <p:spPr>
          <a:xfrm>
            <a:off x="702933" y="5007152"/>
            <a:ext cx="11260467" cy="1631216"/>
          </a:xfrm>
          <a:prstGeom prst="rect">
            <a:avLst/>
          </a:prstGeom>
          <a:noFill/>
        </p:spPr>
        <p:txBody>
          <a:bodyPr wrap="square" rtlCol="0">
            <a:spAutoFit/>
          </a:bodyPr>
          <a:lstStyle/>
          <a:p>
            <a:pPr indent="532800" algn="just">
              <a:lnSpc>
                <a:spcPts val="3000"/>
              </a:lnSpc>
            </a:pPr>
            <a:r>
              <a:rPr lang="zh-CN" altLang="zh-CN" dirty="0"/>
              <a:t>作用：整流电路是利用二极管或晶闸管的单向导电性将交流电</a:t>
            </a:r>
            <a:r>
              <a:rPr lang="zh-CN" altLang="zh-CN" dirty="0"/>
              <a:t>变换成</a:t>
            </a:r>
            <a:r>
              <a:rPr lang="zh-CN" altLang="zh-CN" dirty="0"/>
              <a:t>直流电的电路。</a:t>
            </a:r>
          </a:p>
          <a:p>
            <a:pPr indent="532800" algn="just">
              <a:lnSpc>
                <a:spcPts val="3000"/>
              </a:lnSpc>
            </a:pPr>
            <a:r>
              <a:rPr lang="zh-CN" altLang="zh-CN" dirty="0"/>
              <a:t>电源变压器</a:t>
            </a:r>
            <a:r>
              <a:rPr lang="en-US" altLang="zh-CN" dirty="0" err="1"/>
              <a:t>Tr</a:t>
            </a:r>
            <a:r>
              <a:rPr lang="zh-CN" altLang="zh-CN" dirty="0"/>
              <a:t>起降压、隔离市电电源的作用</a:t>
            </a:r>
            <a:r>
              <a:rPr lang="zh-CN" altLang="zh-CN" dirty="0"/>
              <a:t>。</a:t>
            </a:r>
            <a:endParaRPr lang="en-US" altLang="zh-CN" dirty="0"/>
          </a:p>
          <a:p>
            <a:pPr indent="532800" algn="just">
              <a:lnSpc>
                <a:spcPts val="3000"/>
              </a:lnSpc>
            </a:pPr>
            <a:r>
              <a:rPr lang="zh-CN" altLang="zh-CN" dirty="0"/>
              <a:t>二极管</a:t>
            </a:r>
            <a:r>
              <a:rPr lang="en-US" altLang="zh-CN" dirty="0"/>
              <a:t>VD1~ VD4</a:t>
            </a:r>
            <a:r>
              <a:rPr lang="zh-CN" altLang="zh-CN" dirty="0"/>
              <a:t>起整流作用，所以称为整流元件。</a:t>
            </a:r>
          </a:p>
          <a:p>
            <a:pPr indent="532800" algn="just">
              <a:lnSpc>
                <a:spcPts val="3000"/>
              </a:lnSpc>
            </a:pPr>
            <a:r>
              <a:rPr lang="zh-CN" altLang="zh-CN" dirty="0"/>
              <a:t>整流电路的负载电阻为</a:t>
            </a:r>
            <a:r>
              <a:rPr lang="en-US" altLang="zh-CN" dirty="0"/>
              <a:t>RL</a:t>
            </a:r>
            <a:r>
              <a:rPr lang="zh-CN" altLang="zh-CN" dirty="0"/>
              <a:t>。</a:t>
            </a:r>
            <a:endParaRPr lang="zh-CN" altLang="en-US" dirty="0"/>
          </a:p>
        </p:txBody>
      </p:sp>
      <p:sp>
        <p:nvSpPr>
          <p:cNvPr id="19"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1881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TextBox 6">
            <a:extLst>
              <a:ext uri="{FF2B5EF4-FFF2-40B4-BE49-F238E27FC236}">
                <a16:creationId xmlns="" xmlns:a16="http://schemas.microsoft.com/office/drawing/2014/main" id="{C2445E3A-48E9-445F-B74B-4B5C6A4D8AF7}"/>
              </a:ext>
            </a:extLst>
          </p:cNvPr>
          <p:cNvSpPr txBox="1"/>
          <p:nvPr/>
        </p:nvSpPr>
        <p:spPr>
          <a:xfrm>
            <a:off x="491543" y="1328698"/>
            <a:ext cx="10810900" cy="2015936"/>
          </a:xfrm>
          <a:prstGeom prst="rect">
            <a:avLst/>
          </a:prstGeom>
          <a:noFill/>
        </p:spPr>
        <p:txBody>
          <a:bodyPr wrap="square" rtlCol="0">
            <a:spAutoFit/>
          </a:bodyPr>
          <a:lstStyle>
            <a:defPPr>
              <a:defRPr lang="zh-CN"/>
            </a:defPPr>
            <a:lvl1pPr indent="532800" algn="just">
              <a:lnSpc>
                <a:spcPts val="3000"/>
              </a:lnSpc>
            </a:lvl1pPr>
          </a:lstStyle>
          <a:p>
            <a:r>
              <a:rPr lang="zh-CN" altLang="zh-CN" dirty="0"/>
              <a:t>输入</a:t>
            </a:r>
            <a:r>
              <a:rPr lang="zh-CN" altLang="zh-CN" dirty="0"/>
              <a:t>电压为正半周时，</a:t>
            </a:r>
            <a:r>
              <a:rPr lang="en-US" altLang="zh-CN" dirty="0"/>
              <a:t>A</a:t>
            </a:r>
            <a:r>
              <a:rPr lang="zh-CN" altLang="zh-CN" dirty="0"/>
              <a:t>点电位最高，</a:t>
            </a:r>
            <a:r>
              <a:rPr lang="en-US" altLang="zh-CN" dirty="0"/>
              <a:t>B</a:t>
            </a:r>
            <a:r>
              <a:rPr lang="zh-CN" altLang="zh-CN" dirty="0"/>
              <a:t>点电位最低。</a:t>
            </a:r>
            <a:r>
              <a:rPr lang="en-US" altLang="zh-CN" dirty="0"/>
              <a:t>VD1</a:t>
            </a:r>
            <a:r>
              <a:rPr lang="zh-CN" altLang="zh-CN" dirty="0"/>
              <a:t>和</a:t>
            </a:r>
            <a:r>
              <a:rPr lang="en-US" altLang="zh-CN" dirty="0"/>
              <a:t>VD3</a:t>
            </a:r>
            <a:r>
              <a:rPr lang="zh-CN" altLang="zh-CN" dirty="0"/>
              <a:t>正向偏置导通，</a:t>
            </a:r>
            <a:r>
              <a:rPr lang="en-US" altLang="zh-CN" dirty="0"/>
              <a:t>VD2 </a:t>
            </a:r>
            <a:r>
              <a:rPr lang="zh-CN" altLang="zh-CN" dirty="0"/>
              <a:t>和</a:t>
            </a:r>
            <a:r>
              <a:rPr lang="en-US" altLang="zh-CN" dirty="0"/>
              <a:t>VD4</a:t>
            </a:r>
            <a:r>
              <a:rPr lang="zh-CN" altLang="zh-CN" dirty="0"/>
              <a:t>反向偏置截止。电流通路为：</a:t>
            </a:r>
            <a:r>
              <a:rPr lang="en-US" altLang="zh-CN" dirty="0"/>
              <a:t>A→VD1→RL→VD3→B</a:t>
            </a:r>
            <a:r>
              <a:rPr lang="zh-CN" altLang="zh-CN" dirty="0"/>
              <a:t>。</a:t>
            </a:r>
          </a:p>
          <a:p>
            <a:r>
              <a:rPr lang="zh-CN" altLang="zh-CN" dirty="0"/>
              <a:t>输入电压为负半周时，</a:t>
            </a:r>
            <a:r>
              <a:rPr lang="en-US" altLang="zh-CN" dirty="0"/>
              <a:t>B</a:t>
            </a:r>
            <a:r>
              <a:rPr lang="zh-CN" altLang="zh-CN" dirty="0"/>
              <a:t>点电位最高，</a:t>
            </a:r>
            <a:r>
              <a:rPr lang="en-US" altLang="zh-CN" dirty="0"/>
              <a:t>A</a:t>
            </a:r>
            <a:r>
              <a:rPr lang="zh-CN" altLang="zh-CN" dirty="0"/>
              <a:t>点电位最低。</a:t>
            </a:r>
            <a:r>
              <a:rPr lang="en-US" altLang="zh-CN" dirty="0"/>
              <a:t>VD2</a:t>
            </a:r>
            <a:r>
              <a:rPr lang="zh-CN" altLang="zh-CN" dirty="0"/>
              <a:t>和</a:t>
            </a:r>
            <a:r>
              <a:rPr lang="en-US" altLang="zh-CN" dirty="0"/>
              <a:t>VD4</a:t>
            </a:r>
            <a:r>
              <a:rPr lang="zh-CN" altLang="zh-CN" dirty="0"/>
              <a:t>正向偏置导通，</a:t>
            </a:r>
            <a:r>
              <a:rPr lang="en-US" altLang="zh-CN" dirty="0"/>
              <a:t>VD1</a:t>
            </a:r>
            <a:r>
              <a:rPr lang="zh-CN" altLang="zh-CN" dirty="0"/>
              <a:t>和</a:t>
            </a:r>
            <a:r>
              <a:rPr lang="en-US" altLang="zh-CN" dirty="0"/>
              <a:t>VD3</a:t>
            </a:r>
            <a:r>
              <a:rPr lang="zh-CN" altLang="zh-CN" dirty="0"/>
              <a:t>反向偏置截止。电流通路为：</a:t>
            </a:r>
            <a:r>
              <a:rPr lang="en-US" altLang="zh-CN" dirty="0"/>
              <a:t>B→VD2→RL→VD4→A</a:t>
            </a:r>
            <a:r>
              <a:rPr lang="zh-CN" altLang="zh-CN" dirty="0"/>
              <a:t>。</a:t>
            </a:r>
          </a:p>
          <a:p>
            <a:r>
              <a:rPr lang="zh-CN" altLang="zh-CN" dirty="0"/>
              <a:t>无论输入电压是正半周还是负半周，通过负载</a:t>
            </a:r>
            <a:r>
              <a:rPr lang="en-US" altLang="zh-CN" dirty="0"/>
              <a:t>RL</a:t>
            </a:r>
            <a:r>
              <a:rPr lang="zh-CN" altLang="zh-CN" dirty="0"/>
              <a:t>的电流方向始终是从上向下的，波形如图</a:t>
            </a:r>
            <a:r>
              <a:rPr lang="en-US" altLang="zh-CN" dirty="0"/>
              <a:t>2-6-24</a:t>
            </a:r>
            <a:r>
              <a:rPr lang="zh-CN" altLang="zh-CN" dirty="0"/>
              <a:t>所示。</a:t>
            </a:r>
          </a:p>
        </p:txBody>
      </p:sp>
      <p:pic>
        <p:nvPicPr>
          <p:cNvPr id="24" name="图片 23" descr="C:\Users\407_5\AppData\Roaming\Tencent\Users\532440458\QQ\WinTemp\RichOle\K1(MMQXQH5SP{I{E}WWCVFC.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4959415" y="3391780"/>
            <a:ext cx="2959100" cy="2545080"/>
          </a:xfrm>
          <a:prstGeom prst="rect">
            <a:avLst/>
          </a:prstGeom>
          <a:noFill/>
          <a:ln>
            <a:noFill/>
          </a:ln>
        </p:spPr>
      </p:pic>
      <p:sp>
        <p:nvSpPr>
          <p:cNvPr id="2" name="矩形 1"/>
          <p:cNvSpPr/>
          <p:nvPr/>
        </p:nvSpPr>
        <p:spPr>
          <a:xfrm>
            <a:off x="5136565" y="6056053"/>
            <a:ext cx="3042821" cy="369332"/>
          </a:xfrm>
          <a:prstGeom prst="rect">
            <a:avLst/>
          </a:prstGeom>
        </p:spPr>
        <p:txBody>
          <a:bodyPr wrap="none">
            <a:spAutoFit/>
          </a:bodyPr>
          <a:lstStyle/>
          <a:p>
            <a:r>
              <a:rPr lang="zh-CN" altLang="zh-CN" dirty="0"/>
              <a:t>图</a:t>
            </a:r>
            <a:r>
              <a:rPr lang="en-US" altLang="zh-CN" dirty="0"/>
              <a:t>2-6-24 </a:t>
            </a:r>
            <a:r>
              <a:rPr lang="zh-CN" altLang="zh-CN" dirty="0"/>
              <a:t>全波整流电路波形</a:t>
            </a:r>
          </a:p>
        </p:txBody>
      </p:sp>
      <p:sp>
        <p:nvSpPr>
          <p:cNvPr id="14"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6"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8"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9"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3" name="TextBox 19"/>
          <p:cNvSpPr txBox="1"/>
          <p:nvPr/>
        </p:nvSpPr>
        <p:spPr>
          <a:xfrm>
            <a:off x="947759" y="940380"/>
            <a:ext cx="2914026" cy="400110"/>
          </a:xfrm>
          <a:prstGeom prst="rect">
            <a:avLst/>
          </a:prstGeom>
          <a:noFill/>
        </p:spPr>
        <p:txBody>
          <a:bodyPr wrap="square" rtlCol="0">
            <a:spAutoFit/>
          </a:bodyPr>
          <a:lstStyle/>
          <a:p>
            <a:r>
              <a:rPr lang="en-US" altLang="zh-CN" sz="2000" b="1" dirty="0" smtClean="0">
                <a:solidFill>
                  <a:schemeClr val="accent2">
                    <a:lumMod val="75000"/>
                  </a:schemeClr>
                </a:solidFill>
              </a:rPr>
              <a:t>1.2 </a:t>
            </a:r>
            <a:r>
              <a:rPr lang="zh-CN" altLang="zh-CN" sz="2000" b="1" dirty="0" smtClean="0">
                <a:solidFill>
                  <a:schemeClr val="accent2">
                    <a:lumMod val="75000"/>
                  </a:schemeClr>
                </a:solidFill>
              </a:rPr>
              <a:t>全波</a:t>
            </a:r>
            <a:r>
              <a:rPr lang="zh-CN" altLang="zh-CN" sz="2000" b="1" dirty="0">
                <a:solidFill>
                  <a:schemeClr val="accent2">
                    <a:lumMod val="75000"/>
                  </a:schemeClr>
                </a:solidFill>
              </a:rPr>
              <a:t>整流</a:t>
            </a:r>
            <a:r>
              <a:rPr lang="zh-CN" altLang="zh-CN" sz="2000" b="1" dirty="0" smtClean="0">
                <a:solidFill>
                  <a:schemeClr val="accent2">
                    <a:lumMod val="75000"/>
                  </a:schemeClr>
                </a:solidFill>
              </a:rPr>
              <a:t>电路</a:t>
            </a:r>
            <a:endParaRPr lang="zh-CN" altLang="zh-CN" sz="2000" b="1" dirty="0">
              <a:solidFill>
                <a:schemeClr val="accent2">
                  <a:lumMod val="75000"/>
                </a:schemeClr>
              </a:solidFill>
            </a:endParaRPr>
          </a:p>
        </p:txBody>
      </p:sp>
      <p:sp>
        <p:nvSpPr>
          <p:cNvPr id="20"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69352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 xmlns:a16="http://schemas.microsoft.com/office/drawing/2014/main" id="{E8595C05-5439-49D7-B6BB-BC2775EDEAB0}"/>
              </a:ext>
            </a:extLst>
          </p:cNvPr>
          <p:cNvSpPr/>
          <p:nvPr/>
        </p:nvSpPr>
        <p:spPr>
          <a:xfrm>
            <a:off x="947759" y="853259"/>
            <a:ext cx="4308869" cy="400110"/>
          </a:xfrm>
          <a:prstGeom prst="rect">
            <a:avLst/>
          </a:prstGeom>
          <a:noFill/>
        </p:spPr>
        <p:txBody>
          <a:bodyPr wrap="square" rtlCol="0">
            <a:spAutoFit/>
          </a:bodyPr>
          <a:lstStyle/>
          <a:p>
            <a:r>
              <a:rPr lang="en-US" altLang="zh-CN" sz="2000" b="1" dirty="0" smtClean="0">
                <a:solidFill>
                  <a:schemeClr val="accent2">
                    <a:lumMod val="75000"/>
                  </a:schemeClr>
                </a:solidFill>
              </a:rPr>
              <a:t>2</a:t>
            </a:r>
            <a:r>
              <a:rPr lang="en-US" altLang="zh-CN" sz="2000" b="1" dirty="0">
                <a:solidFill>
                  <a:schemeClr val="accent2">
                    <a:lumMod val="75000"/>
                  </a:schemeClr>
                </a:solidFill>
              </a:rPr>
              <a:t> </a:t>
            </a:r>
            <a:r>
              <a:rPr lang="zh-CN" altLang="zh-CN" sz="2000" b="1" dirty="0" smtClean="0">
                <a:solidFill>
                  <a:schemeClr val="accent2">
                    <a:lumMod val="75000"/>
                  </a:schemeClr>
                </a:solidFill>
              </a:rPr>
              <a:t>滤波电路</a:t>
            </a:r>
            <a:r>
              <a:rPr lang="zh-CN" altLang="zh-CN" sz="2000" b="1" dirty="0">
                <a:solidFill>
                  <a:schemeClr val="accent2">
                    <a:lumMod val="75000"/>
                  </a:schemeClr>
                </a:solidFill>
              </a:rPr>
              <a:t>应用</a:t>
            </a:r>
            <a:endParaRPr lang="zh-CN" altLang="zh-CN" sz="2000" b="1" dirty="0">
              <a:solidFill>
                <a:schemeClr val="accent2">
                  <a:lumMod val="75000"/>
                </a:schemeClr>
              </a:solidFill>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TextBox 10"/>
          <p:cNvSpPr txBox="1"/>
          <p:nvPr/>
        </p:nvSpPr>
        <p:spPr>
          <a:xfrm>
            <a:off x="429765" y="1288841"/>
            <a:ext cx="10932449" cy="1631216"/>
          </a:xfrm>
          <a:prstGeom prst="rect">
            <a:avLst/>
          </a:prstGeom>
          <a:noFill/>
        </p:spPr>
        <p:txBody>
          <a:bodyPr wrap="square" rtlCol="0">
            <a:spAutoFit/>
          </a:bodyPr>
          <a:lstStyle>
            <a:defPPr>
              <a:defRPr lang="zh-CN"/>
            </a:defPPr>
            <a:lvl1pPr indent="532800" algn="just">
              <a:lnSpc>
                <a:spcPts val="3000"/>
              </a:lnSpc>
            </a:lvl1pPr>
          </a:lstStyle>
          <a:p>
            <a:r>
              <a:rPr lang="zh-CN" altLang="zh-CN" dirty="0"/>
              <a:t>滤波电路常用于滤去</a:t>
            </a:r>
            <a:r>
              <a:rPr lang="en-US" altLang="zh-CN" dirty="0" err="1">
                <a:hlinkClick r:id="rId3"/>
              </a:rPr>
              <a:t>整流</a:t>
            </a:r>
            <a:r>
              <a:rPr lang="en-US" altLang="zh-CN" dirty="0" err="1">
                <a:hlinkClick r:id="rId4"/>
              </a:rPr>
              <a:t>输出电压</a:t>
            </a:r>
            <a:r>
              <a:rPr lang="zh-CN" altLang="zh-CN" dirty="0"/>
              <a:t>中的</a:t>
            </a:r>
            <a:r>
              <a:rPr lang="en-US" altLang="zh-CN" dirty="0" err="1">
                <a:hlinkClick r:id="rId5"/>
              </a:rPr>
              <a:t>纹波</a:t>
            </a:r>
            <a:r>
              <a:rPr lang="zh-CN" altLang="zh-CN" dirty="0"/>
              <a:t>，一般由</a:t>
            </a:r>
            <a:r>
              <a:rPr lang="en-US" altLang="zh-CN" dirty="0" err="1">
                <a:hlinkClick r:id="rId6"/>
              </a:rPr>
              <a:t>电抗</a:t>
            </a:r>
            <a:r>
              <a:rPr lang="zh-CN" altLang="zh-CN" dirty="0"/>
              <a:t>元件组成，如在</a:t>
            </a:r>
            <a:r>
              <a:rPr lang="en-US" altLang="zh-CN" dirty="0" err="1">
                <a:hlinkClick r:id="rId7"/>
              </a:rPr>
              <a:t>负载电阻</a:t>
            </a:r>
            <a:r>
              <a:rPr lang="zh-CN" altLang="zh-CN" dirty="0"/>
              <a:t>两端</a:t>
            </a:r>
            <a:r>
              <a:rPr lang="en-US" altLang="zh-CN" dirty="0" err="1">
                <a:hlinkClick r:id="rId8"/>
              </a:rPr>
              <a:t>并联</a:t>
            </a:r>
            <a:r>
              <a:rPr lang="en-US" altLang="zh-CN" dirty="0" err="1">
                <a:hlinkClick r:id="rId9"/>
              </a:rPr>
              <a:t>电容器</a:t>
            </a:r>
            <a:r>
              <a:rPr lang="en-US" altLang="zh-CN" dirty="0" err="1"/>
              <a:t>C</a:t>
            </a:r>
            <a:r>
              <a:rPr lang="zh-CN" altLang="zh-CN" dirty="0"/>
              <a:t>，或与负载</a:t>
            </a:r>
            <a:r>
              <a:rPr lang="en-US" altLang="zh-CN" dirty="0" err="1">
                <a:hlinkClick r:id="rId10"/>
              </a:rPr>
              <a:t>串联</a:t>
            </a:r>
            <a:r>
              <a:rPr lang="en-US" altLang="zh-CN" dirty="0" err="1">
                <a:hlinkClick r:id="rId11"/>
              </a:rPr>
              <a:t>电感器</a:t>
            </a:r>
            <a:r>
              <a:rPr lang="en-US" altLang="zh-CN" dirty="0" err="1"/>
              <a:t>L</a:t>
            </a:r>
            <a:r>
              <a:rPr lang="zh-CN" altLang="zh-CN" dirty="0"/>
              <a:t>，以及由</a:t>
            </a:r>
            <a:r>
              <a:rPr lang="en-US" altLang="zh-CN" dirty="0" err="1">
                <a:hlinkClick r:id="rId12"/>
              </a:rPr>
              <a:t>电容</a:t>
            </a:r>
            <a:r>
              <a:rPr lang="zh-CN" altLang="zh-CN" dirty="0"/>
              <a:t>，</a:t>
            </a:r>
            <a:r>
              <a:rPr lang="en-US" altLang="zh-CN" dirty="0" err="1">
                <a:hlinkClick r:id="rId13"/>
              </a:rPr>
              <a:t>电感</a:t>
            </a:r>
            <a:r>
              <a:rPr lang="zh-CN" altLang="zh-CN" dirty="0"/>
              <a:t>组成而成的各种</a:t>
            </a:r>
            <a:r>
              <a:rPr lang="en-US" altLang="zh-CN" dirty="0" err="1">
                <a:hlinkClick r:id="rId14"/>
              </a:rPr>
              <a:t>复式</a:t>
            </a:r>
            <a:r>
              <a:rPr lang="zh-CN" altLang="zh-CN" dirty="0"/>
              <a:t>滤波电路。</a:t>
            </a:r>
          </a:p>
          <a:p>
            <a:r>
              <a:rPr lang="zh-CN" altLang="zh-CN" dirty="0"/>
              <a:t>滤波电路作用是尽可能减小脉动的直流电压中的交流成分，保留其直流成分，使输出电压纹波系数降低，波形变得比较平滑</a:t>
            </a:r>
            <a:r>
              <a:rPr lang="zh-CN" altLang="zh-CN" dirty="0" smtClean="0"/>
              <a:t>。</a:t>
            </a:r>
            <a:endParaRPr lang="zh-CN" altLang="zh-CN" dirty="0"/>
          </a:p>
        </p:txBody>
      </p:sp>
      <p:sp>
        <p:nvSpPr>
          <p:cNvPr id="17" name="矩形 16"/>
          <p:cNvSpPr/>
          <p:nvPr/>
        </p:nvSpPr>
        <p:spPr>
          <a:xfrm>
            <a:off x="915375" y="2920057"/>
            <a:ext cx="2047355" cy="369332"/>
          </a:xfrm>
          <a:prstGeom prst="rect">
            <a:avLst/>
          </a:prstGeom>
        </p:spPr>
        <p:txBody>
          <a:bodyPr wrap="none">
            <a:spAutoFit/>
          </a:bodyPr>
          <a:lstStyle/>
          <a:p>
            <a:r>
              <a:rPr lang="en-US" altLang="zh-CN" b="1" dirty="0" smtClean="0">
                <a:solidFill>
                  <a:schemeClr val="accent2">
                    <a:lumMod val="75000"/>
                  </a:schemeClr>
                </a:solidFill>
              </a:rPr>
              <a:t>2.1 </a:t>
            </a:r>
            <a:r>
              <a:rPr lang="zh-CN" altLang="zh-CN" b="1" dirty="0" smtClean="0">
                <a:solidFill>
                  <a:schemeClr val="accent2">
                    <a:lumMod val="75000"/>
                  </a:schemeClr>
                </a:solidFill>
              </a:rPr>
              <a:t>电容</a:t>
            </a:r>
            <a:r>
              <a:rPr lang="zh-CN" altLang="zh-CN" b="1" dirty="0">
                <a:solidFill>
                  <a:schemeClr val="accent2">
                    <a:lumMod val="75000"/>
                  </a:schemeClr>
                </a:solidFill>
              </a:rPr>
              <a:t>滤波电路</a:t>
            </a:r>
          </a:p>
        </p:txBody>
      </p:sp>
      <p:sp>
        <p:nvSpPr>
          <p:cNvPr id="18" name="矩形 17"/>
          <p:cNvSpPr/>
          <p:nvPr/>
        </p:nvSpPr>
        <p:spPr>
          <a:xfrm>
            <a:off x="429765" y="3275207"/>
            <a:ext cx="11107550" cy="861774"/>
          </a:xfrm>
          <a:prstGeom prst="rect">
            <a:avLst/>
          </a:prstGeom>
          <a:noFill/>
        </p:spPr>
        <p:txBody>
          <a:bodyPr wrap="square" rtlCol="0">
            <a:spAutoFit/>
          </a:bodyPr>
          <a:lstStyle/>
          <a:p>
            <a:pPr indent="532800" algn="just">
              <a:lnSpc>
                <a:spcPts val="3000"/>
              </a:lnSpc>
            </a:pPr>
            <a:r>
              <a:rPr lang="zh-CN" altLang="zh-CN" dirty="0"/>
              <a:t>整流电路输出电压向负载供电的同时，也给电容充电。利用电容器的充、放电特性，使输出电压平滑，如图</a:t>
            </a:r>
            <a:r>
              <a:rPr lang="en-US" altLang="zh-CN" dirty="0"/>
              <a:t>2-6-25</a:t>
            </a:r>
            <a:r>
              <a:rPr lang="zh-CN" altLang="zh-CN" dirty="0"/>
              <a:t>所示。</a:t>
            </a:r>
          </a:p>
        </p:txBody>
      </p:sp>
      <p:pic>
        <p:nvPicPr>
          <p:cNvPr id="19" name="图片 18"/>
          <p:cNvPicPr/>
          <p:nvPr/>
        </p:nvPicPr>
        <p:blipFill>
          <a:blip r:embed="rId15"/>
          <a:stretch>
            <a:fillRect/>
          </a:stretch>
        </p:blipFill>
        <p:spPr>
          <a:xfrm>
            <a:off x="3587802" y="3763430"/>
            <a:ext cx="5878170" cy="2019184"/>
          </a:xfrm>
          <a:prstGeom prst="rect">
            <a:avLst/>
          </a:prstGeom>
        </p:spPr>
      </p:pic>
      <p:sp>
        <p:nvSpPr>
          <p:cNvPr id="21" name="矩形 20"/>
          <p:cNvSpPr/>
          <p:nvPr/>
        </p:nvSpPr>
        <p:spPr>
          <a:xfrm>
            <a:off x="5256628" y="5807197"/>
            <a:ext cx="2581156" cy="369332"/>
          </a:xfrm>
          <a:prstGeom prst="rect">
            <a:avLst/>
          </a:prstGeom>
        </p:spPr>
        <p:txBody>
          <a:bodyPr wrap="none">
            <a:spAutoFit/>
          </a:bodyPr>
          <a:lstStyle/>
          <a:p>
            <a:r>
              <a:rPr lang="zh-CN" altLang="zh-CN" dirty="0"/>
              <a:t>图</a:t>
            </a:r>
            <a:r>
              <a:rPr lang="en-US" altLang="zh-CN" dirty="0"/>
              <a:t>2-6-25 </a:t>
            </a:r>
            <a:r>
              <a:rPr lang="zh-CN" altLang="zh-CN" dirty="0"/>
              <a:t>电容滤波电路</a:t>
            </a:r>
          </a:p>
        </p:txBody>
      </p:sp>
      <p:sp>
        <p:nvSpPr>
          <p:cNvPr id="23"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842826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 xmlns:a16="http://schemas.microsoft.com/office/drawing/2014/main" id="{E8595C05-5439-49D7-B6BB-BC2775EDEAB0}"/>
              </a:ext>
            </a:extLst>
          </p:cNvPr>
          <p:cNvSpPr/>
          <p:nvPr/>
        </p:nvSpPr>
        <p:spPr>
          <a:xfrm>
            <a:off x="1127938" y="3885446"/>
            <a:ext cx="1930337" cy="369332"/>
          </a:xfrm>
          <a:prstGeom prst="rect">
            <a:avLst/>
          </a:prstGeom>
        </p:spPr>
        <p:txBody>
          <a:bodyPr wrap="none">
            <a:spAutoFit/>
          </a:bodyPr>
          <a:lstStyle/>
          <a:p>
            <a:r>
              <a:rPr lang="en-US" altLang="zh-CN" b="1" dirty="0">
                <a:solidFill>
                  <a:schemeClr val="accent2">
                    <a:lumMod val="75000"/>
                  </a:schemeClr>
                </a:solidFill>
              </a:rPr>
              <a:t>2.2</a:t>
            </a:r>
            <a:r>
              <a:rPr lang="zh-CN" altLang="zh-CN" b="1" dirty="0">
                <a:solidFill>
                  <a:schemeClr val="accent2">
                    <a:lumMod val="75000"/>
                  </a:schemeClr>
                </a:solidFill>
              </a:rPr>
              <a:t>电感滤波电路</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564618" y="4422141"/>
            <a:ext cx="10304157" cy="1246495"/>
          </a:xfrm>
          <a:prstGeom prst="rect">
            <a:avLst/>
          </a:prstGeom>
          <a:noFill/>
        </p:spPr>
        <p:txBody>
          <a:bodyPr wrap="square" rtlCol="0">
            <a:spAutoFit/>
          </a:bodyPr>
          <a:lstStyle/>
          <a:p>
            <a:pPr indent="532800" algn="just">
              <a:lnSpc>
                <a:spcPts val="3000"/>
              </a:lnSpc>
            </a:pPr>
            <a:r>
              <a:rPr lang="zh-CN" altLang="zh-CN" dirty="0"/>
              <a:t>电感对整流电路输出电压中的交流成分呈现较大的阻抗，对直流成分感抗为零，因此，交流成分基本都降落在电感线圈上，而直流成分则降压在负载电阻上，从而负载上得到平滑的直流电，如图</a:t>
            </a:r>
            <a:r>
              <a:rPr lang="en-US" altLang="zh-CN" dirty="0"/>
              <a:t>2-6-27</a:t>
            </a:r>
            <a:r>
              <a:rPr lang="zh-CN" altLang="zh-CN" dirty="0"/>
              <a:t>所示。</a:t>
            </a:r>
          </a:p>
        </p:txBody>
      </p:sp>
      <mc:AlternateContent xmlns:mc="http://schemas.openxmlformats.org/markup-compatibility/2006">
        <mc:Choice xmlns:a14="http://schemas.microsoft.com/office/drawing/2010/main" Requires="a14">
          <p:sp>
            <p:nvSpPr>
              <p:cNvPr id="19" name="矩形 18"/>
              <p:cNvSpPr/>
              <p:nvPr/>
            </p:nvSpPr>
            <p:spPr>
              <a:xfrm>
                <a:off x="564618" y="1478056"/>
                <a:ext cx="11194773" cy="2015936"/>
              </a:xfrm>
              <a:prstGeom prst="rect">
                <a:avLst/>
              </a:prstGeom>
              <a:noFill/>
            </p:spPr>
            <p:txBody>
              <a:bodyPr wrap="square" rtlCol="0">
                <a:spAutoFit/>
              </a:bodyPr>
              <a:lstStyle/>
              <a:p>
                <a:pPr indent="532800" algn="just">
                  <a:lnSpc>
                    <a:spcPts val="3000"/>
                  </a:lnSpc>
                </a:pPr>
                <a:r>
                  <a:rPr lang="zh-CN" altLang="zh-CN" dirty="0"/>
                  <a:t>工作原理：整流输出的电压在向负载供电的同时，也给电容器充电。当充电电压达到最大值</a:t>
                </a:r>
                <a14:m>
                  <m:oMath xmlns:m="http://schemas.openxmlformats.org/officeDocument/2006/math">
                    <m:rad>
                      <m:radPr>
                        <m:degHide m:val="on"/>
                        <m:ctrlPr>
                          <a:rPr lang="zh-CN" altLang="zh-CN"/>
                        </m:ctrlPr>
                      </m:radPr>
                      <m:deg/>
                      <m:e>
                        <m:r>
                          <a:rPr lang="en-US" altLang="zh-CN"/>
                          <m:t>2</m:t>
                        </m:r>
                      </m:e>
                    </m:rad>
                    <m:sSub>
                      <m:sSubPr>
                        <m:ctrlPr>
                          <a:rPr lang="zh-CN" altLang="zh-CN"/>
                        </m:ctrlPr>
                      </m:sSubPr>
                      <m:e>
                        <m:r>
                          <a:rPr lang="en-US" altLang="zh-CN"/>
                          <m:t>𝑈</m:t>
                        </m:r>
                      </m:e>
                      <m:sub>
                        <m:r>
                          <a:rPr lang="en-US" altLang="zh-CN"/>
                          <m:t>2</m:t>
                        </m:r>
                      </m:sub>
                    </m:sSub>
                  </m:oMath>
                </a14:m>
                <a:r>
                  <a:rPr lang="zh-CN" altLang="zh-CN" dirty="0"/>
                  <a:t>后开始下降，电容器开始向负载电阻放电。如果滤波电容足够大，而负载的电阻值又不太小的情况下，不但使输出电压的波形变得平滑，而且输出电压</a:t>
                </a:r>
                <a:r>
                  <a:rPr lang="en-US" altLang="zh-CN" dirty="0" err="1"/>
                  <a:t>Uo</a:t>
                </a:r>
                <a:r>
                  <a:rPr lang="zh-CN" altLang="zh-CN" dirty="0"/>
                  <a:t>的平均值增大。</a:t>
                </a:r>
              </a:p>
              <a:p>
                <a:pPr indent="532800" algn="just">
                  <a:lnSpc>
                    <a:spcPts val="3000"/>
                  </a:lnSpc>
                </a:pPr>
                <a:r>
                  <a:rPr lang="zh-CN" altLang="zh-CN" dirty="0"/>
                  <a:t>只要选择合适的电容器容量</a:t>
                </a:r>
                <a:r>
                  <a:rPr lang="en-US" altLang="zh-CN" dirty="0"/>
                  <a:t>C</a:t>
                </a:r>
                <a:r>
                  <a:rPr lang="zh-CN" altLang="zh-CN" dirty="0"/>
                  <a:t>和负载电阻</a:t>
                </a:r>
                <a:r>
                  <a:rPr lang="en-US" altLang="zh-CN" dirty="0"/>
                  <a:t>RL</a:t>
                </a:r>
                <a:r>
                  <a:rPr lang="zh-CN" altLang="zh-CN" dirty="0"/>
                  <a:t>的阻值就可得到良好的滤波效果。图</a:t>
                </a:r>
                <a:r>
                  <a:rPr lang="en-US" altLang="zh-CN" dirty="0"/>
                  <a:t>2-6-18</a:t>
                </a:r>
                <a:r>
                  <a:rPr lang="zh-CN" altLang="zh-CN" dirty="0"/>
                  <a:t>电容滤波电路中曲线</a:t>
                </a:r>
                <a:r>
                  <a:rPr lang="en-US" altLang="zh-CN" dirty="0"/>
                  <a:t>3</a:t>
                </a:r>
                <a:r>
                  <a:rPr lang="zh-CN" altLang="zh-CN" dirty="0"/>
                  <a:t>、</a:t>
                </a:r>
                <a:r>
                  <a:rPr lang="en-US" altLang="zh-CN" dirty="0"/>
                  <a:t>2</a:t>
                </a:r>
                <a:r>
                  <a:rPr lang="zh-CN" altLang="zh-CN" dirty="0"/>
                  <a:t>、</a:t>
                </a:r>
                <a:r>
                  <a:rPr lang="en-US" altLang="zh-CN" dirty="0"/>
                  <a:t>1</a:t>
                </a:r>
                <a:r>
                  <a:rPr lang="zh-CN" altLang="zh-CN" dirty="0"/>
                  <a:t>是对应不同容量滤波电容的曲线。在曲线</a:t>
                </a:r>
                <a:r>
                  <a:rPr lang="en-US" altLang="zh-CN" dirty="0"/>
                  <a:t>2</a:t>
                </a:r>
                <a:r>
                  <a:rPr lang="zh-CN" altLang="zh-CN" dirty="0"/>
                  <a:t>时，负载两端电压的平均值估算</a:t>
                </a:r>
              </a:p>
            </p:txBody>
          </p:sp>
        </mc:Choice>
        <mc:Fallback>
          <p:sp>
            <p:nvSpPr>
              <p:cNvPr id="19" name="矩形 18"/>
              <p:cNvSpPr>
                <a:spLocks noRot="1" noChangeAspect="1" noMove="1" noResize="1" noEditPoints="1" noAdjustHandles="1" noChangeArrowheads="1" noChangeShapeType="1" noTextEdit="1"/>
              </p:cNvSpPr>
              <p:nvPr/>
            </p:nvSpPr>
            <p:spPr>
              <a:xfrm>
                <a:off x="564618" y="1478056"/>
                <a:ext cx="11194773" cy="2015936"/>
              </a:xfrm>
              <a:prstGeom prst="rect">
                <a:avLst/>
              </a:prstGeom>
              <a:blipFill rotWithShape="0">
                <a:blip r:embed="rId3"/>
                <a:stretch>
                  <a:fillRect l="-490" r="-436" b="-906"/>
                </a:stretch>
              </a:blipFill>
            </p:spPr>
            <p:txBody>
              <a:bodyPr/>
              <a:lstStyle/>
              <a:p>
                <a:r>
                  <a:rPr lang="zh-CN" altLang="en-US">
                    <a:noFill/>
                  </a:rPr>
                  <a:t> </a:t>
                </a:r>
              </a:p>
            </p:txBody>
          </p:sp>
        </mc:Fallback>
      </mc:AlternateContent>
      <p:sp>
        <p:nvSpPr>
          <p:cNvPr id="20" name="矩形 19"/>
          <p:cNvSpPr/>
          <p:nvPr/>
        </p:nvSpPr>
        <p:spPr>
          <a:xfrm>
            <a:off x="1093524" y="912997"/>
            <a:ext cx="2047355" cy="369332"/>
          </a:xfrm>
          <a:prstGeom prst="rect">
            <a:avLst/>
          </a:prstGeom>
        </p:spPr>
        <p:txBody>
          <a:bodyPr wrap="none">
            <a:spAutoFit/>
          </a:bodyPr>
          <a:lstStyle/>
          <a:p>
            <a:r>
              <a:rPr lang="en-US" altLang="zh-CN" b="1" dirty="0" smtClean="0">
                <a:solidFill>
                  <a:schemeClr val="accent2">
                    <a:lumMod val="75000"/>
                  </a:schemeClr>
                </a:solidFill>
              </a:rPr>
              <a:t>2.1 </a:t>
            </a:r>
            <a:r>
              <a:rPr lang="zh-CN" altLang="zh-CN" b="1" dirty="0" smtClean="0">
                <a:solidFill>
                  <a:schemeClr val="accent2">
                    <a:lumMod val="75000"/>
                  </a:schemeClr>
                </a:solidFill>
              </a:rPr>
              <a:t>电容</a:t>
            </a:r>
            <a:r>
              <a:rPr lang="zh-CN" altLang="zh-CN" b="1" dirty="0">
                <a:solidFill>
                  <a:schemeClr val="accent2">
                    <a:lumMod val="75000"/>
                  </a:schemeClr>
                </a:solidFill>
              </a:rPr>
              <a:t>滤波电路</a:t>
            </a:r>
          </a:p>
        </p:txBody>
      </p:sp>
      <p:sp>
        <p:nvSpPr>
          <p:cNvPr id="21"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979211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 xmlns:a16="http://schemas.microsoft.com/office/drawing/2014/main" id="{E8595C05-5439-49D7-B6BB-BC2775EDEAB0}"/>
              </a:ext>
            </a:extLst>
          </p:cNvPr>
          <p:cNvSpPr/>
          <p:nvPr/>
        </p:nvSpPr>
        <p:spPr>
          <a:xfrm>
            <a:off x="596225" y="813733"/>
            <a:ext cx="4875460" cy="400110"/>
          </a:xfrm>
          <a:prstGeom prst="rect">
            <a:avLst/>
          </a:prstGeom>
        </p:spPr>
        <p:txBody>
          <a:bodyPr wrap="square">
            <a:spAutoFit/>
          </a:bodyPr>
          <a:lstStyle/>
          <a:p>
            <a:r>
              <a:rPr lang="en-US" altLang="zh-CN" sz="2000" b="1" dirty="0">
                <a:solidFill>
                  <a:schemeClr val="accent2">
                    <a:lumMod val="75000"/>
                  </a:schemeClr>
                </a:solidFill>
              </a:rPr>
              <a:t>2.2</a:t>
            </a:r>
            <a:r>
              <a:rPr lang="zh-CN" altLang="zh-CN" sz="2000" b="1" dirty="0">
                <a:solidFill>
                  <a:schemeClr val="accent2">
                    <a:lumMod val="75000"/>
                  </a:schemeClr>
                </a:solidFill>
              </a:rPr>
              <a:t>电感滤波电路</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 name="图片 16" descr="C:\Users\407_5\AppData\Roaming\Tencent\Users\532440458\QQ\WinTemp\RichOle\Y3AP]{`M21RNX5Y[G~IP6L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8947" y="1151266"/>
            <a:ext cx="6605524" cy="2652662"/>
          </a:xfrm>
          <a:prstGeom prst="rect">
            <a:avLst/>
          </a:prstGeom>
          <a:noFill/>
          <a:ln>
            <a:noFill/>
          </a:ln>
        </p:spPr>
      </p:pic>
      <p:sp>
        <p:nvSpPr>
          <p:cNvPr id="13" name="矩形 12"/>
          <p:cNvSpPr/>
          <p:nvPr/>
        </p:nvSpPr>
        <p:spPr>
          <a:xfrm>
            <a:off x="613807" y="4648713"/>
            <a:ext cx="11040587" cy="1246495"/>
          </a:xfrm>
          <a:prstGeom prst="rect">
            <a:avLst/>
          </a:prstGeom>
          <a:noFill/>
        </p:spPr>
        <p:txBody>
          <a:bodyPr wrap="square" rtlCol="0">
            <a:spAutoFit/>
          </a:bodyPr>
          <a:lstStyle/>
          <a:p>
            <a:pPr indent="532800" algn="just">
              <a:lnSpc>
                <a:spcPts val="3000"/>
              </a:lnSpc>
            </a:pPr>
            <a:r>
              <a:rPr lang="zh-CN" altLang="zh-CN" dirty="0"/>
              <a:t>负载两端电压的平均值与桥式整流电路同，为</a:t>
            </a:r>
            <a:r>
              <a:rPr lang="en-US" altLang="zh-CN" dirty="0" err="1"/>
              <a:t>Uo</a:t>
            </a:r>
            <a:r>
              <a:rPr lang="en-US" altLang="zh-CN" dirty="0"/>
              <a:t> = 0.9U2</a:t>
            </a:r>
            <a:endParaRPr lang="zh-CN" altLang="zh-CN" dirty="0"/>
          </a:p>
          <a:p>
            <a:pPr indent="532800" algn="just">
              <a:lnSpc>
                <a:spcPts val="3000"/>
              </a:lnSpc>
            </a:pPr>
            <a:r>
              <a:rPr lang="zh-CN" altLang="zh-CN" dirty="0"/>
              <a:t>电感元件体积大，结构复杂，自身电阻也会引起直流电压和功率损失。它适同于负载电流要求较大且负载变化大的场合。</a:t>
            </a:r>
          </a:p>
        </p:txBody>
      </p:sp>
      <p:sp>
        <p:nvSpPr>
          <p:cNvPr id="15" name="矩形 14"/>
          <p:cNvSpPr/>
          <p:nvPr/>
        </p:nvSpPr>
        <p:spPr>
          <a:xfrm>
            <a:off x="4357155" y="3971723"/>
            <a:ext cx="2581156" cy="369332"/>
          </a:xfrm>
          <a:prstGeom prst="rect">
            <a:avLst/>
          </a:prstGeom>
        </p:spPr>
        <p:txBody>
          <a:bodyPr wrap="none">
            <a:spAutoFit/>
          </a:bodyPr>
          <a:lstStyle/>
          <a:p>
            <a:r>
              <a:rPr lang="zh-CN" altLang="zh-CN" dirty="0"/>
              <a:t>图</a:t>
            </a:r>
            <a:r>
              <a:rPr lang="en-US" altLang="zh-CN" dirty="0"/>
              <a:t>2-6-27 </a:t>
            </a:r>
            <a:r>
              <a:rPr lang="zh-CN" altLang="zh-CN" dirty="0"/>
              <a:t>电感滤波电路</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185544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 xmlns:a16="http://schemas.microsoft.com/office/drawing/2014/main" id="{E8595C05-5439-49D7-B6BB-BC2775EDEAB0}"/>
              </a:ext>
            </a:extLst>
          </p:cNvPr>
          <p:cNvSpPr/>
          <p:nvPr/>
        </p:nvSpPr>
        <p:spPr>
          <a:xfrm>
            <a:off x="915375" y="796858"/>
            <a:ext cx="4875460" cy="400110"/>
          </a:xfrm>
          <a:prstGeom prst="rect">
            <a:avLst/>
          </a:prstGeom>
          <a:noFill/>
        </p:spPr>
        <p:txBody>
          <a:bodyPr wrap="square" rtlCol="0">
            <a:spAutoFit/>
          </a:bodyPr>
          <a:lstStyle/>
          <a:p>
            <a:r>
              <a:rPr lang="en-US" altLang="zh-CN" sz="2000" b="1" dirty="0" smtClean="0">
                <a:solidFill>
                  <a:schemeClr val="accent2">
                    <a:lumMod val="75000"/>
                  </a:schemeClr>
                </a:solidFill>
              </a:rPr>
              <a:t>3 </a:t>
            </a:r>
            <a:r>
              <a:rPr lang="zh-CN" altLang="zh-CN" sz="2000" b="1" dirty="0">
                <a:solidFill>
                  <a:schemeClr val="accent2">
                    <a:lumMod val="75000"/>
                  </a:schemeClr>
                </a:solidFill>
              </a:rPr>
              <a:t>稳压电路</a:t>
            </a:r>
            <a:r>
              <a:rPr lang="zh-CN" altLang="zh-CN" sz="2000" b="1" dirty="0">
                <a:solidFill>
                  <a:schemeClr val="accent2">
                    <a:lumMod val="75000"/>
                  </a:schemeClr>
                </a:solidFill>
              </a:rPr>
              <a:t>应用</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68908" y="1196968"/>
            <a:ext cx="10323643" cy="861774"/>
          </a:xfrm>
          <a:prstGeom prst="rect">
            <a:avLst/>
          </a:prstGeom>
          <a:noFill/>
        </p:spPr>
        <p:txBody>
          <a:bodyPr wrap="square" rtlCol="0">
            <a:spAutoFit/>
          </a:bodyPr>
          <a:lstStyle/>
          <a:p>
            <a:pPr indent="532800" algn="just">
              <a:lnSpc>
                <a:spcPts val="3000"/>
              </a:lnSpc>
            </a:pPr>
            <a:r>
              <a:rPr lang="zh-CN" altLang="zh-CN" dirty="0"/>
              <a:t>稳压电路是指：在输入电网电压波动或负载发生改变时仍能保持</a:t>
            </a:r>
            <a:r>
              <a:rPr lang="en-US" altLang="zh-CN" dirty="0" err="1">
                <a:hlinkClick r:id="rId3"/>
              </a:rPr>
              <a:t>输出电压</a:t>
            </a:r>
            <a:r>
              <a:rPr lang="zh-CN" altLang="zh-CN" dirty="0"/>
              <a:t>基本不变的电源电路。</a:t>
            </a:r>
          </a:p>
          <a:p>
            <a:pPr indent="532800" algn="just">
              <a:lnSpc>
                <a:spcPts val="3000"/>
              </a:lnSpc>
            </a:pPr>
            <a:r>
              <a:rPr lang="zh-CN" altLang="zh-CN" dirty="0"/>
              <a:t>稳压电路有两种类型，如图</a:t>
            </a:r>
            <a:r>
              <a:rPr lang="en-US" altLang="zh-CN" dirty="0"/>
              <a:t>2-6-28</a:t>
            </a:r>
            <a:r>
              <a:rPr lang="zh-CN" altLang="zh-CN" dirty="0"/>
              <a:t>所示：</a:t>
            </a:r>
          </a:p>
        </p:txBody>
      </p:sp>
      <p:pic>
        <p:nvPicPr>
          <p:cNvPr id="18" name="图片 17" descr="C:\Users\407_5\AppData\Roaming\Tencent\Users\532440458\QQ\WinTemp\RichOle\$6[`W}@VA5DI]R`Q%HYFB{B.png"/>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2529917" y="2265100"/>
            <a:ext cx="6564554" cy="3189998"/>
          </a:xfrm>
          <a:prstGeom prst="rect">
            <a:avLst/>
          </a:prstGeom>
          <a:noFill/>
          <a:ln>
            <a:noFill/>
          </a:ln>
        </p:spPr>
      </p:pic>
      <p:sp>
        <p:nvSpPr>
          <p:cNvPr id="16" name="矩形 15"/>
          <p:cNvSpPr/>
          <p:nvPr/>
        </p:nvSpPr>
        <p:spPr>
          <a:xfrm>
            <a:off x="4032989" y="5663443"/>
            <a:ext cx="3273653" cy="369332"/>
          </a:xfrm>
          <a:prstGeom prst="rect">
            <a:avLst/>
          </a:prstGeom>
        </p:spPr>
        <p:txBody>
          <a:bodyPr wrap="none">
            <a:spAutoFit/>
          </a:bodyPr>
          <a:lstStyle/>
          <a:p>
            <a:r>
              <a:rPr lang="zh-CN" altLang="zh-CN" dirty="0"/>
              <a:t>图</a:t>
            </a:r>
            <a:r>
              <a:rPr lang="en-US" altLang="zh-CN" dirty="0"/>
              <a:t>2-6-28 </a:t>
            </a:r>
            <a:r>
              <a:rPr lang="zh-CN" altLang="zh-CN" dirty="0"/>
              <a:t>并联、串联稳压电路</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82409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 xmlns:a16="http://schemas.microsoft.com/office/drawing/2014/main" id="{E8595C05-5439-49D7-B6BB-BC2775EDEAB0}"/>
              </a:ext>
            </a:extLst>
          </p:cNvPr>
          <p:cNvSpPr/>
          <p:nvPr/>
        </p:nvSpPr>
        <p:spPr>
          <a:xfrm>
            <a:off x="794356" y="969096"/>
            <a:ext cx="4875460" cy="369332"/>
          </a:xfrm>
          <a:prstGeom prst="rect">
            <a:avLst/>
          </a:prstGeom>
          <a:noFill/>
        </p:spPr>
        <p:txBody>
          <a:bodyPr wrap="square" rtlCol="0">
            <a:spAutoFit/>
          </a:bodyPr>
          <a:lstStyle/>
          <a:p>
            <a:r>
              <a:rPr lang="en-US" altLang="zh-CN" b="1" dirty="0">
                <a:solidFill>
                  <a:schemeClr val="accent2">
                    <a:lumMod val="75000"/>
                  </a:schemeClr>
                </a:solidFill>
              </a:rPr>
              <a:t>3.1 </a:t>
            </a:r>
            <a:r>
              <a:rPr lang="zh-CN" altLang="zh-CN" b="1" dirty="0">
                <a:solidFill>
                  <a:schemeClr val="accent2">
                    <a:lumMod val="75000"/>
                  </a:schemeClr>
                </a:solidFill>
              </a:rPr>
              <a:t>稳压二极管</a:t>
            </a:r>
            <a:endParaRPr lang="zh-CN" altLang="zh-CN" b="1" dirty="0">
              <a:solidFill>
                <a:schemeClr val="accent2">
                  <a:lumMod val="75000"/>
                </a:schemeClr>
              </a:solidFill>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351532" y="1509304"/>
            <a:ext cx="6493444" cy="477054"/>
          </a:xfrm>
          <a:prstGeom prst="rect">
            <a:avLst/>
          </a:prstGeom>
          <a:noFill/>
        </p:spPr>
        <p:txBody>
          <a:bodyPr wrap="square" rtlCol="0">
            <a:spAutoFit/>
          </a:bodyPr>
          <a:lstStyle/>
          <a:p>
            <a:pPr indent="532800" algn="just">
              <a:lnSpc>
                <a:spcPts val="3000"/>
              </a:lnSpc>
            </a:pPr>
            <a:r>
              <a:rPr lang="zh-CN" altLang="zh-CN" dirty="0"/>
              <a:t>稳压二极管是一种能稳定电压的特殊二极管，如图</a:t>
            </a:r>
            <a:r>
              <a:rPr lang="en-US" altLang="zh-CN" dirty="0"/>
              <a:t>2-6-29</a:t>
            </a:r>
            <a:endParaRPr lang="zh-CN" altLang="zh-CN" dirty="0"/>
          </a:p>
        </p:txBody>
      </p:sp>
      <p:pic>
        <p:nvPicPr>
          <p:cNvPr id="18" name="图片 17"/>
          <p:cNvPicPr/>
          <p:nvPr/>
        </p:nvPicPr>
        <p:blipFill>
          <a:blip r:embed="rId3"/>
          <a:stretch>
            <a:fillRect/>
          </a:stretch>
        </p:blipFill>
        <p:spPr>
          <a:xfrm>
            <a:off x="2024101" y="2377785"/>
            <a:ext cx="7291429" cy="1821579"/>
          </a:xfrm>
          <a:prstGeom prst="rect">
            <a:avLst/>
          </a:prstGeom>
        </p:spPr>
      </p:pic>
      <p:sp>
        <p:nvSpPr>
          <p:cNvPr id="16" name="矩形 15"/>
          <p:cNvSpPr/>
          <p:nvPr/>
        </p:nvSpPr>
        <p:spPr>
          <a:xfrm>
            <a:off x="4494653" y="4415746"/>
            <a:ext cx="2350323" cy="369332"/>
          </a:xfrm>
          <a:prstGeom prst="rect">
            <a:avLst/>
          </a:prstGeom>
        </p:spPr>
        <p:txBody>
          <a:bodyPr wrap="none">
            <a:spAutoFit/>
          </a:bodyPr>
          <a:lstStyle/>
          <a:p>
            <a:r>
              <a:rPr lang="zh-CN" altLang="zh-CN" dirty="0"/>
              <a:t>图</a:t>
            </a:r>
            <a:r>
              <a:rPr lang="en-US" altLang="zh-CN" dirty="0"/>
              <a:t>2-6-29 </a:t>
            </a:r>
            <a:r>
              <a:rPr lang="zh-CN" altLang="zh-CN" dirty="0"/>
              <a:t>稳压二极管</a:t>
            </a:r>
          </a:p>
        </p:txBody>
      </p:sp>
      <p:sp>
        <p:nvSpPr>
          <p:cNvPr id="19" name="矩形 18"/>
          <p:cNvSpPr/>
          <p:nvPr/>
        </p:nvSpPr>
        <p:spPr>
          <a:xfrm>
            <a:off x="490494" y="5001460"/>
            <a:ext cx="9180003" cy="1246495"/>
          </a:xfrm>
          <a:prstGeom prst="rect">
            <a:avLst/>
          </a:prstGeom>
          <a:noFill/>
        </p:spPr>
        <p:txBody>
          <a:bodyPr wrap="square" rtlCol="0">
            <a:spAutoFit/>
          </a:bodyPr>
          <a:lstStyle/>
          <a:p>
            <a:pPr indent="532800" algn="just">
              <a:lnSpc>
                <a:spcPts val="3000"/>
              </a:lnSpc>
            </a:pPr>
            <a:r>
              <a:rPr lang="zh-CN" altLang="zh-CN" dirty="0"/>
              <a:t>稳压管稳压时工作在反向击穿区。</a:t>
            </a:r>
          </a:p>
          <a:p>
            <a:pPr indent="532800" algn="just">
              <a:lnSpc>
                <a:spcPts val="3000"/>
              </a:lnSpc>
            </a:pPr>
            <a:r>
              <a:rPr lang="zh-CN" altLang="zh-CN" dirty="0"/>
              <a:t>在反向击穿区，特性曲线很陡峭。</a:t>
            </a:r>
          </a:p>
          <a:p>
            <a:pPr indent="532800" algn="just">
              <a:lnSpc>
                <a:spcPts val="3000"/>
              </a:lnSpc>
            </a:pPr>
            <a:r>
              <a:rPr lang="zh-CN" altLang="zh-CN" dirty="0"/>
              <a:t>稳压管的工作范围是在 </a:t>
            </a:r>
            <a:r>
              <a:rPr lang="en-US" altLang="zh-CN" dirty="0" err="1"/>
              <a:t>IZmin</a:t>
            </a:r>
            <a:r>
              <a:rPr lang="en-US" altLang="zh-CN" dirty="0"/>
              <a:t> </a:t>
            </a:r>
            <a:r>
              <a:rPr lang="en-US" altLang="zh-CN" dirty="0">
                <a:sym typeface="Symbol"/>
              </a:rPr>
              <a:t></a:t>
            </a:r>
            <a:r>
              <a:rPr lang="en-US" altLang="zh-CN" dirty="0"/>
              <a:t> </a:t>
            </a:r>
            <a:r>
              <a:rPr lang="en-US" altLang="zh-CN" dirty="0" err="1"/>
              <a:t>IZmax</a:t>
            </a:r>
            <a:r>
              <a:rPr lang="en-US" altLang="zh-CN" dirty="0"/>
              <a:t> </a:t>
            </a:r>
            <a:r>
              <a:rPr lang="zh-CN" altLang="zh-CN" dirty="0"/>
              <a:t>之间。</a:t>
            </a:r>
            <a:r>
              <a:rPr lang="en-US" altLang="zh-CN" dirty="0"/>
              <a:t>UZ </a:t>
            </a:r>
            <a:r>
              <a:rPr lang="zh-CN" altLang="zh-CN" dirty="0"/>
              <a:t>称为稳定电压。</a:t>
            </a:r>
            <a:endParaRPr lang="zh-CN" altLang="en-US" dirty="0"/>
          </a:p>
        </p:txBody>
      </p:sp>
      <p:sp>
        <p:nvSpPr>
          <p:cNvPr id="20"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201060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矩形 9"/>
          <p:cNvSpPr/>
          <p:nvPr/>
        </p:nvSpPr>
        <p:spPr>
          <a:xfrm>
            <a:off x="702934" y="825364"/>
            <a:ext cx="2162772" cy="369332"/>
          </a:xfrm>
          <a:prstGeom prst="rect">
            <a:avLst/>
          </a:prstGeom>
          <a:noFill/>
        </p:spPr>
        <p:txBody>
          <a:bodyPr wrap="square" rtlCol="0">
            <a:spAutoFit/>
          </a:bodyPr>
          <a:lstStyle/>
          <a:p>
            <a:r>
              <a:rPr lang="en-US" altLang="zh-CN" b="1" dirty="0">
                <a:solidFill>
                  <a:schemeClr val="accent2">
                    <a:lumMod val="75000"/>
                  </a:schemeClr>
                </a:solidFill>
              </a:rPr>
              <a:t>3.2</a:t>
            </a:r>
            <a:r>
              <a:rPr lang="zh-CN" altLang="zh-CN" b="1" dirty="0">
                <a:solidFill>
                  <a:schemeClr val="accent2">
                    <a:lumMod val="75000"/>
                  </a:schemeClr>
                </a:solidFill>
              </a:rPr>
              <a:t>并联</a:t>
            </a:r>
            <a:r>
              <a:rPr lang="zh-CN" altLang="zh-CN" b="1" dirty="0">
                <a:solidFill>
                  <a:schemeClr val="accent2">
                    <a:lumMod val="75000"/>
                  </a:schemeClr>
                </a:solidFill>
              </a:rPr>
              <a:t>型稳压电路</a:t>
            </a:r>
          </a:p>
        </p:txBody>
      </p:sp>
      <p:sp>
        <p:nvSpPr>
          <p:cNvPr id="11" name="矩形 10"/>
          <p:cNvSpPr/>
          <p:nvPr/>
        </p:nvSpPr>
        <p:spPr>
          <a:xfrm>
            <a:off x="155227" y="1368623"/>
            <a:ext cx="2338461" cy="477054"/>
          </a:xfrm>
          <a:prstGeom prst="rect">
            <a:avLst/>
          </a:prstGeom>
          <a:noFill/>
        </p:spPr>
        <p:txBody>
          <a:bodyPr wrap="square" rtlCol="0">
            <a:spAutoFit/>
          </a:bodyPr>
          <a:lstStyle/>
          <a:p>
            <a:pPr indent="532800" algn="just">
              <a:lnSpc>
                <a:spcPts val="3000"/>
              </a:lnSpc>
            </a:pPr>
            <a:r>
              <a:rPr lang="zh-CN" altLang="zh-CN" dirty="0"/>
              <a:t>如图</a:t>
            </a:r>
            <a:r>
              <a:rPr lang="en-US" altLang="zh-CN" dirty="0"/>
              <a:t>2-6-30</a:t>
            </a:r>
            <a:r>
              <a:rPr lang="zh-CN" altLang="zh-CN" dirty="0"/>
              <a:t>所示</a:t>
            </a:r>
          </a:p>
        </p:txBody>
      </p:sp>
      <p:pic>
        <p:nvPicPr>
          <p:cNvPr id="16" name="图片 15" descr="C:\Users\407_5\AppData\Roaming\Tencent\Users\532440458\QQ\WinTemp\RichOle\~_(4M[M@SJ31K5LXB_86`@K.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947759" y="1879583"/>
            <a:ext cx="3852127" cy="3569463"/>
          </a:xfrm>
          <a:prstGeom prst="rect">
            <a:avLst/>
          </a:prstGeom>
          <a:noFill/>
          <a:ln>
            <a:noFill/>
          </a:ln>
        </p:spPr>
      </p:pic>
      <p:sp>
        <p:nvSpPr>
          <p:cNvPr id="12" name="矩形 11"/>
          <p:cNvSpPr/>
          <p:nvPr/>
        </p:nvSpPr>
        <p:spPr>
          <a:xfrm>
            <a:off x="5266597" y="1348694"/>
            <a:ext cx="6096000" cy="2015936"/>
          </a:xfrm>
          <a:prstGeom prst="rect">
            <a:avLst/>
          </a:prstGeom>
          <a:noFill/>
        </p:spPr>
        <p:txBody>
          <a:bodyPr wrap="square" rtlCol="0">
            <a:spAutoFit/>
          </a:bodyPr>
          <a:lstStyle/>
          <a:p>
            <a:pPr indent="532800" algn="just">
              <a:lnSpc>
                <a:spcPts val="3000"/>
              </a:lnSpc>
            </a:pPr>
            <a:r>
              <a:rPr lang="en-US" altLang="zh-CN" dirty="0"/>
              <a:t>R</a:t>
            </a:r>
            <a:r>
              <a:rPr lang="zh-CN" altLang="zh-CN" dirty="0"/>
              <a:t>：限流电阻；</a:t>
            </a:r>
            <a:r>
              <a:rPr lang="en-US" altLang="zh-CN" dirty="0"/>
              <a:t>    RL</a:t>
            </a:r>
            <a:r>
              <a:rPr lang="zh-CN" altLang="zh-CN" dirty="0"/>
              <a:t>：负载电阻；</a:t>
            </a:r>
          </a:p>
          <a:p>
            <a:pPr indent="532800" algn="just">
              <a:lnSpc>
                <a:spcPts val="3000"/>
              </a:lnSpc>
            </a:pPr>
            <a:r>
              <a:rPr lang="en-US" altLang="zh-CN" dirty="0"/>
              <a:t>UO</a:t>
            </a:r>
            <a:r>
              <a:rPr lang="zh-CN" altLang="zh-CN" dirty="0"/>
              <a:t>：输出电压；</a:t>
            </a:r>
            <a:r>
              <a:rPr lang="en-US" altLang="zh-CN" dirty="0"/>
              <a:t>  IO</a:t>
            </a:r>
            <a:r>
              <a:rPr lang="zh-CN" altLang="zh-CN" dirty="0"/>
              <a:t>：负载电流；</a:t>
            </a:r>
          </a:p>
          <a:p>
            <a:pPr indent="532800" algn="just">
              <a:lnSpc>
                <a:spcPts val="3000"/>
              </a:lnSpc>
            </a:pPr>
            <a:r>
              <a:rPr lang="en-US" altLang="zh-CN" dirty="0"/>
              <a:t>VZ</a:t>
            </a:r>
            <a:r>
              <a:rPr lang="zh-CN" altLang="zh-CN" dirty="0"/>
              <a:t>：调整元件；</a:t>
            </a:r>
            <a:r>
              <a:rPr lang="en-US" altLang="zh-CN" dirty="0"/>
              <a:t>   UI</a:t>
            </a:r>
            <a:r>
              <a:rPr lang="zh-CN" altLang="zh-CN" dirty="0"/>
              <a:t>：输入电压；</a:t>
            </a:r>
          </a:p>
          <a:p>
            <a:pPr indent="532800" algn="just">
              <a:lnSpc>
                <a:spcPts val="3000"/>
              </a:lnSpc>
            </a:pPr>
            <a:r>
              <a:rPr lang="zh-CN" altLang="zh-CN" dirty="0"/>
              <a:t>由于 </a:t>
            </a:r>
            <a:r>
              <a:rPr lang="en-US" altLang="zh-CN" dirty="0"/>
              <a:t>VZ </a:t>
            </a:r>
            <a:r>
              <a:rPr lang="zh-CN" altLang="zh-CN" dirty="0"/>
              <a:t>与</a:t>
            </a:r>
            <a:r>
              <a:rPr lang="en-US" altLang="zh-CN" dirty="0"/>
              <a:t>RL</a:t>
            </a:r>
            <a:r>
              <a:rPr lang="zh-CN" altLang="zh-CN" dirty="0"/>
              <a:t>并联，所以称并联型。</a:t>
            </a:r>
          </a:p>
          <a:p>
            <a:pPr indent="532800" algn="just">
              <a:lnSpc>
                <a:spcPts val="3000"/>
              </a:lnSpc>
            </a:pPr>
            <a:r>
              <a:rPr lang="en-US" altLang="zh-CN" dirty="0"/>
              <a:t>UO = UI  – RI = UI  – R(IO + IZ) </a:t>
            </a:r>
            <a:endParaRPr lang="zh-CN" altLang="zh-CN" dirty="0"/>
          </a:p>
        </p:txBody>
      </p:sp>
      <p:sp>
        <p:nvSpPr>
          <p:cNvPr id="13" name="矩形 12"/>
          <p:cNvSpPr/>
          <p:nvPr/>
        </p:nvSpPr>
        <p:spPr>
          <a:xfrm>
            <a:off x="5266597" y="3441476"/>
            <a:ext cx="6096000" cy="861774"/>
          </a:xfrm>
          <a:prstGeom prst="rect">
            <a:avLst/>
          </a:prstGeom>
          <a:noFill/>
        </p:spPr>
        <p:txBody>
          <a:bodyPr wrap="square" rtlCol="0">
            <a:spAutoFit/>
          </a:bodyPr>
          <a:lstStyle/>
          <a:p>
            <a:pPr indent="532800" algn="just">
              <a:lnSpc>
                <a:spcPts val="3000"/>
              </a:lnSpc>
            </a:pPr>
            <a:r>
              <a:rPr lang="zh-CN" altLang="zh-CN" dirty="0"/>
              <a:t>当电源电压波动或负载变化引起输出电压变化时，并联型稳压电路的稳压过程为：</a:t>
            </a:r>
            <a:endParaRPr lang="zh-CN" altLang="en-US" dirty="0"/>
          </a:p>
        </p:txBody>
      </p:sp>
      <p:pic>
        <p:nvPicPr>
          <p:cNvPr id="20" name="图片 19" descr="C:\Users\407_5\AppData\Roaming\Tencent\Users\532440458\QQ\WinTemp\RichOle\Z%}((VTN%DCS_4D1ADI2@TV.png"/>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5767452" y="4495232"/>
            <a:ext cx="5606287" cy="856800"/>
          </a:xfrm>
          <a:prstGeom prst="rect">
            <a:avLst/>
          </a:prstGeom>
          <a:noFill/>
          <a:ln>
            <a:noFill/>
          </a:ln>
        </p:spPr>
      </p:pic>
      <p:sp>
        <p:nvSpPr>
          <p:cNvPr id="14" name="矩形 13"/>
          <p:cNvSpPr/>
          <p:nvPr/>
        </p:nvSpPr>
        <p:spPr>
          <a:xfrm>
            <a:off x="5464018" y="5544015"/>
            <a:ext cx="4300536" cy="477054"/>
          </a:xfrm>
          <a:prstGeom prst="rect">
            <a:avLst/>
          </a:prstGeom>
          <a:noFill/>
        </p:spPr>
        <p:txBody>
          <a:bodyPr wrap="square" rtlCol="0">
            <a:spAutoFit/>
          </a:bodyPr>
          <a:lstStyle/>
          <a:p>
            <a:pPr indent="532800" algn="just">
              <a:lnSpc>
                <a:spcPts val="3000"/>
              </a:lnSpc>
            </a:pPr>
            <a:r>
              <a:rPr lang="zh-CN" altLang="zh-CN" dirty="0"/>
              <a:t>同理可分析 </a:t>
            </a:r>
            <a:r>
              <a:rPr lang="en-US" altLang="zh-CN" dirty="0"/>
              <a:t>UO</a:t>
            </a:r>
            <a:r>
              <a:rPr lang="zh-CN" altLang="zh-CN" dirty="0"/>
              <a:t>下降时的稳压过程。</a:t>
            </a:r>
          </a:p>
        </p:txBody>
      </p:sp>
      <p:sp>
        <p:nvSpPr>
          <p:cNvPr id="2" name="矩形 1"/>
          <p:cNvSpPr/>
          <p:nvPr/>
        </p:nvSpPr>
        <p:spPr>
          <a:xfrm>
            <a:off x="947759" y="5621225"/>
            <a:ext cx="3377207" cy="477054"/>
          </a:xfrm>
          <a:prstGeom prst="rect">
            <a:avLst/>
          </a:prstGeom>
          <a:noFill/>
        </p:spPr>
        <p:txBody>
          <a:bodyPr wrap="square" rtlCol="0">
            <a:spAutoFit/>
          </a:bodyPr>
          <a:lstStyle/>
          <a:p>
            <a:pPr indent="532800" algn="just">
              <a:lnSpc>
                <a:spcPts val="3000"/>
              </a:lnSpc>
            </a:pPr>
            <a:r>
              <a:rPr lang="zh-CN" altLang="zh-CN" dirty="0"/>
              <a:t>图</a:t>
            </a:r>
            <a:r>
              <a:rPr lang="en-US" altLang="zh-CN" dirty="0"/>
              <a:t>2-6-30 </a:t>
            </a:r>
            <a:r>
              <a:rPr lang="zh-CN" altLang="zh-CN" dirty="0"/>
              <a:t>并联型稳压电路</a:t>
            </a:r>
          </a:p>
        </p:txBody>
      </p:sp>
      <p:sp>
        <p:nvSpPr>
          <p:cNvPr id="19"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83129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TextBox 6">
            <a:extLst>
              <a:ext uri="{FF2B5EF4-FFF2-40B4-BE49-F238E27FC236}">
                <a16:creationId xmlns="" xmlns:a16="http://schemas.microsoft.com/office/drawing/2014/main" id="{C2445E3A-48E9-445F-B74B-4B5C6A4D8AF7}"/>
              </a:ext>
            </a:extLst>
          </p:cNvPr>
          <p:cNvSpPr txBox="1"/>
          <p:nvPr/>
        </p:nvSpPr>
        <p:spPr>
          <a:xfrm>
            <a:off x="947759" y="904262"/>
            <a:ext cx="10128416" cy="369332"/>
          </a:xfrm>
          <a:prstGeom prst="rect">
            <a:avLst/>
          </a:prstGeom>
          <a:noFill/>
        </p:spPr>
        <p:txBody>
          <a:bodyPr wrap="square" rtlCol="0">
            <a:spAutoFit/>
          </a:bodyPr>
          <a:lstStyle>
            <a:defPPr>
              <a:defRPr lang="zh-CN"/>
            </a:defPPr>
            <a:lvl1pPr>
              <a:defRPr b="1">
                <a:solidFill>
                  <a:schemeClr val="accent2">
                    <a:lumMod val="75000"/>
                  </a:schemeClr>
                </a:solidFill>
              </a:defRPr>
            </a:lvl1pPr>
          </a:lstStyle>
          <a:p>
            <a:r>
              <a:rPr lang="en-US" altLang="zh-CN" dirty="0"/>
              <a:t>3.3</a:t>
            </a:r>
            <a:r>
              <a:rPr lang="zh-CN" altLang="zh-CN" dirty="0"/>
              <a:t>串联</a:t>
            </a:r>
            <a:r>
              <a:rPr lang="zh-CN" altLang="zh-CN" dirty="0"/>
              <a:t>型稳压电路</a:t>
            </a:r>
          </a:p>
        </p:txBody>
      </p:sp>
      <p:sp>
        <p:nvSpPr>
          <p:cNvPr id="10" name="矩形 9"/>
          <p:cNvSpPr/>
          <p:nvPr/>
        </p:nvSpPr>
        <p:spPr>
          <a:xfrm>
            <a:off x="485708" y="1396704"/>
            <a:ext cx="5441368" cy="861774"/>
          </a:xfrm>
          <a:prstGeom prst="rect">
            <a:avLst/>
          </a:prstGeom>
          <a:noFill/>
        </p:spPr>
        <p:txBody>
          <a:bodyPr wrap="square" rtlCol="0">
            <a:spAutoFit/>
          </a:bodyPr>
          <a:lstStyle/>
          <a:p>
            <a:pPr indent="532800" algn="just">
              <a:lnSpc>
                <a:spcPts val="3000"/>
              </a:lnSpc>
            </a:pPr>
            <a:r>
              <a:rPr lang="zh-CN" altLang="zh-CN" dirty="0"/>
              <a:t>调整元件 </a:t>
            </a:r>
            <a:r>
              <a:rPr lang="en-US" altLang="zh-CN" dirty="0"/>
              <a:t>VT </a:t>
            </a:r>
            <a:r>
              <a:rPr lang="zh-CN" altLang="zh-CN" dirty="0"/>
              <a:t>与负载 </a:t>
            </a:r>
            <a:r>
              <a:rPr lang="en-US" altLang="zh-CN" dirty="0"/>
              <a:t>RL </a:t>
            </a:r>
            <a:r>
              <a:rPr lang="zh-CN" altLang="zh-CN" dirty="0"/>
              <a:t>串联，如图</a:t>
            </a:r>
            <a:r>
              <a:rPr lang="en-US" altLang="zh-CN" dirty="0"/>
              <a:t>2-6-31</a:t>
            </a:r>
            <a:r>
              <a:rPr lang="zh-CN" altLang="zh-CN" dirty="0"/>
              <a:t>所示。</a:t>
            </a:r>
          </a:p>
        </p:txBody>
      </p:sp>
      <p:pic>
        <p:nvPicPr>
          <p:cNvPr id="26" name="图片 25" descr="C:\Users\407_5\AppData\Roaming\Tencent\Users\532440458\QQ\WinTemp\RichOle\DI6}9`OQ)97]}JN%Q6Z~E39.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825346" y="2197523"/>
            <a:ext cx="4594954" cy="2495211"/>
          </a:xfrm>
          <a:prstGeom prst="rect">
            <a:avLst/>
          </a:prstGeom>
          <a:noFill/>
          <a:ln>
            <a:noFill/>
          </a:ln>
        </p:spPr>
      </p:pic>
      <p:sp>
        <p:nvSpPr>
          <p:cNvPr id="11" name="矩形 10"/>
          <p:cNvSpPr/>
          <p:nvPr/>
        </p:nvSpPr>
        <p:spPr>
          <a:xfrm>
            <a:off x="1654460" y="4801666"/>
            <a:ext cx="3377207" cy="477054"/>
          </a:xfrm>
          <a:prstGeom prst="rect">
            <a:avLst/>
          </a:prstGeom>
          <a:noFill/>
        </p:spPr>
        <p:txBody>
          <a:bodyPr wrap="square" rtlCol="0">
            <a:spAutoFit/>
          </a:bodyPr>
          <a:lstStyle/>
          <a:p>
            <a:pPr indent="532800" algn="just">
              <a:lnSpc>
                <a:spcPts val="3000"/>
              </a:lnSpc>
            </a:pPr>
            <a:r>
              <a:rPr lang="zh-CN" altLang="zh-CN" dirty="0"/>
              <a:t>图</a:t>
            </a:r>
            <a:r>
              <a:rPr lang="en-US" altLang="zh-CN" dirty="0"/>
              <a:t>2-6-31 </a:t>
            </a:r>
            <a:r>
              <a:rPr lang="zh-CN" altLang="zh-CN" dirty="0"/>
              <a:t>串联型稳压电路</a:t>
            </a:r>
          </a:p>
        </p:txBody>
      </p:sp>
      <p:sp>
        <p:nvSpPr>
          <p:cNvPr id="15" name="矩形 14"/>
          <p:cNvSpPr/>
          <p:nvPr/>
        </p:nvSpPr>
        <p:spPr>
          <a:xfrm>
            <a:off x="6707893" y="1122915"/>
            <a:ext cx="1338828" cy="369332"/>
          </a:xfrm>
          <a:prstGeom prst="rect">
            <a:avLst/>
          </a:prstGeom>
        </p:spPr>
        <p:txBody>
          <a:bodyPr wrap="none">
            <a:spAutoFit/>
          </a:bodyPr>
          <a:lstStyle/>
          <a:p>
            <a:r>
              <a:rPr lang="zh-CN" altLang="zh-CN" dirty="0"/>
              <a:t>元件作用：</a:t>
            </a:r>
          </a:p>
        </p:txBody>
      </p:sp>
      <p:sp>
        <p:nvSpPr>
          <p:cNvPr id="16" name="矩形 15"/>
          <p:cNvSpPr/>
          <p:nvPr/>
        </p:nvSpPr>
        <p:spPr>
          <a:xfrm>
            <a:off x="6134101" y="1462482"/>
            <a:ext cx="4697751" cy="1631216"/>
          </a:xfrm>
          <a:prstGeom prst="rect">
            <a:avLst/>
          </a:prstGeom>
          <a:noFill/>
        </p:spPr>
        <p:txBody>
          <a:bodyPr wrap="square" rtlCol="0">
            <a:spAutoFit/>
          </a:bodyPr>
          <a:lstStyle/>
          <a:p>
            <a:pPr indent="532800" algn="just">
              <a:lnSpc>
                <a:spcPts val="3000"/>
              </a:lnSpc>
            </a:pPr>
            <a:r>
              <a:rPr lang="en-US" altLang="zh-CN" dirty="0"/>
              <a:t>VZ</a:t>
            </a:r>
            <a:r>
              <a:rPr lang="zh-CN" altLang="zh-CN" dirty="0"/>
              <a:t>：为调整管提供稳定的基极电位。</a:t>
            </a:r>
          </a:p>
          <a:p>
            <a:pPr indent="532800" algn="just">
              <a:lnSpc>
                <a:spcPts val="3000"/>
              </a:lnSpc>
            </a:pPr>
            <a:r>
              <a:rPr lang="en-US" altLang="zh-CN" dirty="0"/>
              <a:t>R</a:t>
            </a:r>
            <a:r>
              <a:rPr lang="zh-CN" altLang="zh-CN" dirty="0"/>
              <a:t>：稳压管的限流电阻，并为 </a:t>
            </a:r>
            <a:r>
              <a:rPr lang="en-US" altLang="zh-CN" dirty="0"/>
              <a:t>VT </a:t>
            </a:r>
            <a:r>
              <a:rPr lang="zh-CN" altLang="zh-CN" dirty="0"/>
              <a:t>的基极电流提供通路。</a:t>
            </a:r>
          </a:p>
          <a:p>
            <a:pPr indent="532800" algn="just">
              <a:lnSpc>
                <a:spcPts val="3000"/>
              </a:lnSpc>
            </a:pPr>
            <a:r>
              <a:rPr lang="en-US" altLang="zh-CN" dirty="0"/>
              <a:t>VT</a:t>
            </a:r>
            <a:r>
              <a:rPr lang="zh-CN" altLang="zh-CN" dirty="0"/>
              <a:t>：调整元件，工作在放大区。</a:t>
            </a:r>
          </a:p>
        </p:txBody>
      </p:sp>
      <p:pic>
        <p:nvPicPr>
          <p:cNvPr id="27" name="图片 26" descr="C:\Users\407_5\AppData\Roaming\Tencent\Users\532440458\QQ\WinTemp\RichOle\CRQKVJR91@8CM9U{8%XSF(N.png"/>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6237253" y="4149629"/>
            <a:ext cx="5531556" cy="1423686"/>
          </a:xfrm>
          <a:prstGeom prst="rect">
            <a:avLst/>
          </a:prstGeom>
          <a:noFill/>
          <a:ln>
            <a:noFill/>
          </a:ln>
        </p:spPr>
      </p:pic>
      <p:sp>
        <p:nvSpPr>
          <p:cNvPr id="17" name="矩形 16"/>
          <p:cNvSpPr/>
          <p:nvPr/>
        </p:nvSpPr>
        <p:spPr>
          <a:xfrm>
            <a:off x="6134101" y="3041368"/>
            <a:ext cx="5151482" cy="861774"/>
          </a:xfrm>
          <a:prstGeom prst="rect">
            <a:avLst/>
          </a:prstGeom>
          <a:noFill/>
        </p:spPr>
        <p:txBody>
          <a:bodyPr wrap="square" rtlCol="0">
            <a:spAutoFit/>
          </a:bodyPr>
          <a:lstStyle/>
          <a:p>
            <a:pPr indent="532800" algn="just">
              <a:lnSpc>
                <a:spcPts val="3000"/>
              </a:lnSpc>
            </a:pPr>
            <a:r>
              <a:rPr lang="zh-CN" altLang="zh-CN" dirty="0"/>
              <a:t>稳压过程：当电源电压或负载变化引起输出电压下降时，输出电压 </a:t>
            </a:r>
            <a:r>
              <a:rPr lang="en-US" altLang="zh-CN" dirty="0"/>
              <a:t>UO </a:t>
            </a:r>
            <a:r>
              <a:rPr lang="zh-CN" altLang="zh-CN" dirty="0"/>
              <a:t>基本保持不变。</a:t>
            </a:r>
          </a:p>
        </p:txBody>
      </p:sp>
      <p:sp>
        <p:nvSpPr>
          <p:cNvPr id="20" name="矩形 19"/>
          <p:cNvSpPr/>
          <p:nvPr/>
        </p:nvSpPr>
        <p:spPr>
          <a:xfrm>
            <a:off x="6749508" y="5764779"/>
            <a:ext cx="5019301" cy="646331"/>
          </a:xfrm>
          <a:prstGeom prst="rect">
            <a:avLst/>
          </a:prstGeom>
        </p:spPr>
        <p:txBody>
          <a:bodyPr wrap="square">
            <a:spAutoFit/>
          </a:bodyPr>
          <a:lstStyle/>
          <a:p>
            <a:r>
              <a:rPr lang="zh-CN" altLang="zh-CN" dirty="0"/>
              <a:t>反之，若 </a:t>
            </a:r>
            <a:r>
              <a:rPr lang="en-US" altLang="zh-CN" dirty="0"/>
              <a:t>UO </a:t>
            </a:r>
            <a:r>
              <a:rPr lang="zh-CN" altLang="zh-CN" dirty="0"/>
              <a:t>增大，经电路的调节作用，会使 </a:t>
            </a:r>
            <a:r>
              <a:rPr lang="en-US" altLang="zh-CN" dirty="0"/>
              <a:t>UO</a:t>
            </a:r>
            <a:r>
              <a:rPr lang="zh-CN" altLang="zh-CN" dirty="0"/>
              <a:t>自动减小，使输出电压近似不变。</a:t>
            </a:r>
          </a:p>
        </p:txBody>
      </p:sp>
      <p:sp>
        <p:nvSpPr>
          <p:cNvPr id="21"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247553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938402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4798105" y="4382340"/>
            <a:ext cx="6077104" cy="369332"/>
          </a:xfrm>
          <a:prstGeom prst="rect">
            <a:avLst/>
          </a:prstGeom>
        </p:spPr>
        <p:txBody>
          <a:bodyPr wrap="square">
            <a:spAutoFit/>
          </a:bodyPr>
          <a:lstStyle/>
          <a:p>
            <a:pPr marL="285750" indent="-285750">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懂得</a:t>
            </a:r>
            <a:r>
              <a:rPr lang="zh-CN" altLang="en-US" b="1" dirty="0">
                <a:solidFill>
                  <a:schemeClr val="bg1"/>
                </a:solidFill>
                <a:latin typeface="微软雅黑" pitchFamily="34" charset="-122"/>
                <a:ea typeface="微软雅黑" pitchFamily="34" charset="-122"/>
              </a:rPr>
              <a:t>整流电路、滤波电路、稳压电路的应用</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368944" y="1237548"/>
            <a:ext cx="3960685" cy="4708981"/>
          </a:xfrm>
          <a:prstGeom prst="rect">
            <a:avLst/>
          </a:prstGeom>
          <a:noFill/>
        </p:spPr>
        <p:txBody>
          <a:bodyPr wrap="square" rtlCol="0">
            <a:spAutoFit/>
          </a:bodyPr>
          <a:lstStyle/>
          <a:p>
            <a:pPr indent="532800" algn="just">
              <a:lnSpc>
                <a:spcPts val="3000"/>
              </a:lnSpc>
            </a:pPr>
            <a:r>
              <a:rPr lang="zh-CN" altLang="zh-CN" dirty="0"/>
              <a:t>桥式整流电路的工作原理</a:t>
            </a:r>
          </a:p>
          <a:p>
            <a:pPr indent="532800" algn="just">
              <a:lnSpc>
                <a:spcPts val="3000"/>
              </a:lnSpc>
            </a:pPr>
            <a:r>
              <a:rPr lang="zh-CN" altLang="zh-CN" dirty="0"/>
              <a:t>（</a:t>
            </a:r>
            <a:r>
              <a:rPr lang="en-US" altLang="zh-CN" dirty="0"/>
              <a:t>1</a:t>
            </a:r>
            <a:r>
              <a:rPr lang="zh-CN" altLang="zh-CN" dirty="0"/>
              <a:t>）输入电压为正半周时，</a:t>
            </a:r>
            <a:r>
              <a:rPr lang="en-US" altLang="zh-CN" dirty="0"/>
              <a:t>A</a:t>
            </a:r>
            <a:r>
              <a:rPr lang="zh-CN" altLang="zh-CN" dirty="0"/>
              <a:t>点电位最高，</a:t>
            </a:r>
            <a:r>
              <a:rPr lang="en-US" altLang="zh-CN" dirty="0"/>
              <a:t>B</a:t>
            </a:r>
            <a:r>
              <a:rPr lang="zh-CN" altLang="zh-CN" dirty="0"/>
              <a:t>点电位最低。</a:t>
            </a:r>
            <a:r>
              <a:rPr lang="en-US" altLang="zh-CN" dirty="0"/>
              <a:t>VD1</a:t>
            </a:r>
            <a:r>
              <a:rPr lang="zh-CN" altLang="zh-CN" dirty="0"/>
              <a:t>和</a:t>
            </a:r>
            <a:r>
              <a:rPr lang="en-US" altLang="zh-CN" dirty="0"/>
              <a:t>VD3</a:t>
            </a:r>
            <a:r>
              <a:rPr lang="zh-CN" altLang="zh-CN" dirty="0"/>
              <a:t>正向偏置导通，</a:t>
            </a:r>
            <a:r>
              <a:rPr lang="en-US" altLang="zh-CN" dirty="0"/>
              <a:t>VD2 </a:t>
            </a:r>
            <a:r>
              <a:rPr lang="zh-CN" altLang="zh-CN" dirty="0"/>
              <a:t>和</a:t>
            </a:r>
            <a:r>
              <a:rPr lang="en-US" altLang="zh-CN" dirty="0"/>
              <a:t>VD4</a:t>
            </a:r>
            <a:r>
              <a:rPr lang="zh-CN" altLang="zh-CN" dirty="0"/>
              <a:t>反向偏置截止。电流通路为：</a:t>
            </a:r>
            <a:r>
              <a:rPr lang="en-US" altLang="zh-CN" dirty="0"/>
              <a:t>A→VD1→RL→VD3→B</a:t>
            </a:r>
            <a:r>
              <a:rPr lang="zh-CN" altLang="zh-CN" dirty="0"/>
              <a:t>。</a:t>
            </a:r>
          </a:p>
          <a:p>
            <a:pPr indent="532800" algn="just">
              <a:lnSpc>
                <a:spcPts val="3000"/>
              </a:lnSpc>
            </a:pPr>
            <a:r>
              <a:rPr lang="zh-CN" altLang="zh-CN" dirty="0"/>
              <a:t>（</a:t>
            </a:r>
            <a:r>
              <a:rPr lang="en-US" altLang="zh-CN" dirty="0"/>
              <a:t>2</a:t>
            </a:r>
            <a:r>
              <a:rPr lang="zh-CN" altLang="zh-CN" dirty="0"/>
              <a:t>）输入电压为负半周时，</a:t>
            </a:r>
            <a:r>
              <a:rPr lang="en-US" altLang="zh-CN" dirty="0"/>
              <a:t>B</a:t>
            </a:r>
            <a:r>
              <a:rPr lang="zh-CN" altLang="zh-CN" dirty="0"/>
              <a:t>点电位最高，</a:t>
            </a:r>
            <a:r>
              <a:rPr lang="en-US" altLang="zh-CN" dirty="0"/>
              <a:t>A</a:t>
            </a:r>
            <a:r>
              <a:rPr lang="zh-CN" altLang="zh-CN" dirty="0"/>
              <a:t>点电位最低。</a:t>
            </a:r>
            <a:r>
              <a:rPr lang="en-US" altLang="zh-CN" dirty="0"/>
              <a:t>VD2</a:t>
            </a:r>
            <a:r>
              <a:rPr lang="zh-CN" altLang="zh-CN" dirty="0"/>
              <a:t>和</a:t>
            </a:r>
            <a:r>
              <a:rPr lang="en-US" altLang="zh-CN" dirty="0"/>
              <a:t>VD4</a:t>
            </a:r>
            <a:r>
              <a:rPr lang="zh-CN" altLang="zh-CN" dirty="0"/>
              <a:t>正向偏置导通，</a:t>
            </a:r>
            <a:r>
              <a:rPr lang="en-US" altLang="zh-CN" dirty="0"/>
              <a:t>VD1</a:t>
            </a:r>
            <a:r>
              <a:rPr lang="zh-CN" altLang="zh-CN" dirty="0"/>
              <a:t>和</a:t>
            </a:r>
            <a:r>
              <a:rPr lang="en-US" altLang="zh-CN" dirty="0"/>
              <a:t>VD3</a:t>
            </a:r>
            <a:r>
              <a:rPr lang="zh-CN" altLang="zh-CN" dirty="0"/>
              <a:t>反向偏置截止。电流通路为：</a:t>
            </a:r>
            <a:r>
              <a:rPr lang="en-US" altLang="zh-CN" dirty="0"/>
              <a:t>B→VD2→RL→VD4→A</a:t>
            </a:r>
            <a:r>
              <a:rPr lang="zh-CN" altLang="zh-CN" dirty="0"/>
              <a:t>。</a:t>
            </a:r>
          </a:p>
          <a:p>
            <a:pPr indent="532800" algn="just">
              <a:lnSpc>
                <a:spcPts val="3000"/>
              </a:lnSpc>
            </a:pPr>
            <a:r>
              <a:rPr lang="zh-CN" altLang="zh-CN" dirty="0"/>
              <a:t>（</a:t>
            </a:r>
            <a:r>
              <a:rPr lang="en-US" altLang="zh-CN" dirty="0"/>
              <a:t>3</a:t>
            </a:r>
            <a:r>
              <a:rPr lang="zh-CN" altLang="zh-CN" dirty="0"/>
              <a:t>）无论输入电压是正半周还是负半周，通过负载</a:t>
            </a:r>
            <a:r>
              <a:rPr lang="en-US" altLang="zh-CN" dirty="0"/>
              <a:t>RL</a:t>
            </a:r>
            <a:r>
              <a:rPr lang="zh-CN" altLang="zh-CN" dirty="0"/>
              <a:t>的电流方向始终是从上向下</a:t>
            </a:r>
            <a:r>
              <a:rPr lang="zh-CN" altLang="zh-CN" dirty="0" smtClean="0"/>
              <a:t>的</a:t>
            </a:r>
            <a:r>
              <a:rPr lang="zh-CN" altLang="en-US" dirty="0"/>
              <a:t>。</a:t>
            </a:r>
            <a:endParaRPr lang="zh-CN" altLang="zh-CN" dirty="0"/>
          </a:p>
        </p:txBody>
      </p:sp>
      <mc:AlternateContent xmlns:mc="http://schemas.openxmlformats.org/markup-compatibility/2006">
        <mc:Choice xmlns:a14="http://schemas.microsoft.com/office/drawing/2010/main" Requires="a14">
          <p:sp>
            <p:nvSpPr>
              <p:cNvPr id="5" name="矩形 4"/>
              <p:cNvSpPr/>
              <p:nvPr/>
            </p:nvSpPr>
            <p:spPr>
              <a:xfrm>
                <a:off x="5161463" y="3014726"/>
                <a:ext cx="6686061" cy="3554819"/>
              </a:xfrm>
              <a:prstGeom prst="rect">
                <a:avLst/>
              </a:prstGeom>
              <a:noFill/>
            </p:spPr>
            <p:txBody>
              <a:bodyPr wrap="square" rtlCol="0">
                <a:spAutoFit/>
              </a:bodyPr>
              <a:lstStyle/>
              <a:p>
                <a:pPr indent="532800" algn="just">
                  <a:lnSpc>
                    <a:spcPts val="3000"/>
                  </a:lnSpc>
                </a:pPr>
                <a:r>
                  <a:rPr lang="zh-CN" altLang="en-US" dirty="0"/>
                  <a:t>（</a:t>
                </a:r>
                <a:r>
                  <a:rPr lang="en-US" altLang="zh-CN" dirty="0"/>
                  <a:t>1</a:t>
                </a:r>
                <a:r>
                  <a:rPr lang="zh-CN" altLang="zh-CN" dirty="0"/>
                  <a:t>）负载上得到的电压 </a:t>
                </a:r>
                <a:r>
                  <a:rPr lang="en-US" altLang="zh-CN" dirty="0" err="1"/>
                  <a:t>Uo</a:t>
                </a:r>
                <a:r>
                  <a:rPr lang="en-US" altLang="zh-CN" dirty="0"/>
                  <a:t> </a:t>
                </a:r>
                <a:r>
                  <a:rPr lang="zh-CN" altLang="zh-CN" dirty="0"/>
                  <a:t>是输出电压波形在一个周期中的平均值</a:t>
                </a:r>
                <a:r>
                  <a:rPr lang="en-US" altLang="zh-CN" dirty="0"/>
                  <a:t>:</a:t>
                </a:r>
                <a:endParaRPr lang="zh-CN" altLang="zh-CN" dirty="0"/>
              </a:p>
              <a:p>
                <a:pPr indent="532800" algn="just">
                  <a:lnSpc>
                    <a:spcPts val="3000"/>
                  </a:lnSpc>
                </a:pPr>
                <a14:m>
                  <m:oMathPara xmlns:m="http://schemas.openxmlformats.org/officeDocument/2006/math">
                    <m:oMathParaPr>
                      <m:jc m:val="centerGroup"/>
                    </m:oMathParaPr>
                    <m:oMath xmlns:m="http://schemas.openxmlformats.org/officeDocument/2006/math">
                      <m:r>
                        <m:rPr>
                          <m:sty m:val="p"/>
                        </m:rPr>
                        <a:rPr lang="en-US" altLang="zh-CN"/>
                        <m:t>Uo</m:t>
                      </m:r>
                      <m:r>
                        <a:rPr lang="en-US" altLang="zh-CN"/>
                        <m:t>=</m:t>
                      </m:r>
                      <m:f>
                        <m:fPr>
                          <m:ctrlPr>
                            <a:rPr lang="zh-CN" altLang="zh-CN"/>
                          </m:ctrlPr>
                        </m:fPr>
                        <m:num>
                          <m:r>
                            <a:rPr lang="en-US" altLang="zh-CN"/>
                            <m:t>2</m:t>
                          </m:r>
                          <m:rad>
                            <m:radPr>
                              <m:degHide m:val="on"/>
                              <m:ctrlPr>
                                <a:rPr lang="zh-CN" altLang="zh-CN"/>
                              </m:ctrlPr>
                            </m:radPr>
                            <m:deg/>
                            <m:e>
                              <m:r>
                                <a:rPr lang="en-US" altLang="zh-CN"/>
                                <m:t>2</m:t>
                              </m:r>
                            </m:e>
                          </m:rad>
                        </m:num>
                        <m:den>
                          <m:r>
                            <a:rPr lang="en-US" altLang="zh-CN"/>
                            <m:t>𝜋</m:t>
                          </m:r>
                        </m:den>
                      </m:f>
                      <m:sSub>
                        <m:sSubPr>
                          <m:ctrlPr>
                            <a:rPr lang="zh-CN" altLang="zh-CN"/>
                          </m:ctrlPr>
                        </m:sSubPr>
                        <m:e>
                          <m:r>
                            <a:rPr lang="en-US" altLang="zh-CN"/>
                            <m:t>𝑈</m:t>
                          </m:r>
                        </m:e>
                        <m:sub>
                          <m:r>
                            <a:rPr lang="en-US" altLang="zh-CN"/>
                            <m:t>2</m:t>
                          </m:r>
                        </m:sub>
                      </m:sSub>
                      <m:r>
                        <a:rPr lang="en-US" altLang="zh-CN"/>
                        <m:t>=0.9</m:t>
                      </m:r>
                      <m:sSub>
                        <m:sSubPr>
                          <m:ctrlPr>
                            <a:rPr lang="zh-CN" altLang="zh-CN"/>
                          </m:ctrlPr>
                        </m:sSubPr>
                        <m:e>
                          <m:r>
                            <m:rPr>
                              <m:sty m:val="p"/>
                            </m:rPr>
                            <a:rPr lang="en-US" altLang="zh-CN"/>
                            <m:t>U</m:t>
                          </m:r>
                        </m:e>
                        <m:sub>
                          <m:r>
                            <a:rPr lang="en-US" altLang="zh-CN"/>
                            <m:t>2</m:t>
                          </m:r>
                        </m:sub>
                      </m:sSub>
                    </m:oMath>
                  </m:oMathPara>
                </a14:m>
                <a:endParaRPr lang="zh-CN" altLang="zh-CN" dirty="0"/>
              </a:p>
              <a:p>
                <a:pPr indent="532800" algn="just">
                  <a:lnSpc>
                    <a:spcPts val="3000"/>
                  </a:lnSpc>
                </a:pPr>
                <a:r>
                  <a:rPr lang="zh-CN" altLang="zh-CN" dirty="0"/>
                  <a:t>（</a:t>
                </a:r>
                <a:r>
                  <a:rPr lang="en-US" altLang="zh-CN" dirty="0"/>
                  <a:t>2</a:t>
                </a:r>
                <a:r>
                  <a:rPr lang="zh-CN" altLang="zh-CN" dirty="0"/>
                  <a:t>）流过负载的电流：</a:t>
                </a:r>
              </a:p>
              <a:p>
                <a:pPr indent="532800" algn="just">
                  <a:lnSpc>
                    <a:spcPts val="3000"/>
                  </a:lnSpc>
                </a:pPr>
                <a14:m>
                  <m:oMathPara xmlns:m="http://schemas.openxmlformats.org/officeDocument/2006/math">
                    <m:oMathParaPr>
                      <m:jc m:val="centerGroup"/>
                    </m:oMathParaPr>
                    <m:oMath xmlns:m="http://schemas.openxmlformats.org/officeDocument/2006/math">
                      <m:sSub>
                        <m:sSubPr>
                          <m:ctrlPr>
                            <a:rPr lang="zh-CN" altLang="zh-CN"/>
                          </m:ctrlPr>
                        </m:sSubPr>
                        <m:e>
                          <m:r>
                            <a:rPr lang="en-US" altLang="zh-CN"/>
                            <m:t>𝐼</m:t>
                          </m:r>
                        </m:e>
                        <m:sub>
                          <m:r>
                            <a:rPr lang="en-US" altLang="zh-CN"/>
                            <m:t>𝑂</m:t>
                          </m:r>
                        </m:sub>
                      </m:sSub>
                      <m:r>
                        <a:rPr lang="en-US" altLang="zh-CN"/>
                        <m:t>=</m:t>
                      </m:r>
                      <m:f>
                        <m:fPr>
                          <m:ctrlPr>
                            <a:rPr lang="zh-CN" altLang="zh-CN"/>
                          </m:ctrlPr>
                        </m:fPr>
                        <m:num>
                          <m:sSub>
                            <m:sSubPr>
                              <m:ctrlPr>
                                <a:rPr lang="zh-CN" altLang="zh-CN"/>
                              </m:ctrlPr>
                            </m:sSubPr>
                            <m:e>
                              <m:r>
                                <a:rPr lang="en-US" altLang="zh-CN"/>
                                <m:t>𝑈</m:t>
                              </m:r>
                            </m:e>
                            <m:sub>
                              <m:r>
                                <a:rPr lang="en-US" altLang="zh-CN"/>
                                <m:t>𝑂</m:t>
                              </m:r>
                            </m:sub>
                          </m:sSub>
                        </m:num>
                        <m:den>
                          <m:sSub>
                            <m:sSubPr>
                              <m:ctrlPr>
                                <a:rPr lang="zh-CN" altLang="zh-CN"/>
                              </m:ctrlPr>
                            </m:sSubPr>
                            <m:e>
                              <m:r>
                                <a:rPr lang="en-US" altLang="zh-CN"/>
                                <m:t>𝑅</m:t>
                              </m:r>
                            </m:e>
                            <m:sub>
                              <m:r>
                                <a:rPr lang="en-US" altLang="zh-CN"/>
                                <m:t>𝐿</m:t>
                              </m:r>
                            </m:sub>
                          </m:sSub>
                        </m:den>
                      </m:f>
                    </m:oMath>
                  </m:oMathPara>
                </a14:m>
                <a:endParaRPr lang="zh-CN" altLang="zh-CN" dirty="0"/>
              </a:p>
              <a:p>
                <a:pPr indent="532800" algn="just">
                  <a:lnSpc>
                    <a:spcPts val="3000"/>
                  </a:lnSpc>
                </a:pPr>
                <a:r>
                  <a:rPr lang="zh-CN" altLang="zh-CN" dirty="0"/>
                  <a:t>（</a:t>
                </a:r>
                <a:r>
                  <a:rPr lang="en-US" altLang="zh-CN" dirty="0"/>
                  <a:t>3</a:t>
                </a:r>
                <a:r>
                  <a:rPr lang="zh-CN" altLang="zh-CN" dirty="0"/>
                  <a:t>）流过每个二极管的平均电流：</a:t>
                </a:r>
              </a:p>
              <a:p>
                <a:pPr indent="532800" algn="just">
                  <a:lnSpc>
                    <a:spcPts val="3000"/>
                  </a:lnSpc>
                </a:pPr>
                <a14:m>
                  <m:oMathPara xmlns:m="http://schemas.openxmlformats.org/officeDocument/2006/math">
                    <m:oMathParaPr>
                      <m:jc m:val="centerGroup"/>
                    </m:oMathParaPr>
                    <m:oMath xmlns:m="http://schemas.openxmlformats.org/officeDocument/2006/math">
                      <m:sSub>
                        <m:sSubPr>
                          <m:ctrlPr>
                            <a:rPr lang="zh-CN" altLang="zh-CN"/>
                          </m:ctrlPr>
                        </m:sSubPr>
                        <m:e>
                          <m:r>
                            <a:rPr lang="en-US" altLang="zh-CN"/>
                            <m:t>𝐼</m:t>
                          </m:r>
                        </m:e>
                        <m:sub>
                          <m:r>
                            <a:rPr lang="en-US" altLang="zh-CN"/>
                            <m:t>𝐷</m:t>
                          </m:r>
                        </m:sub>
                      </m:sSub>
                      <m:r>
                        <a:rPr lang="en-US" altLang="zh-CN"/>
                        <m:t>=</m:t>
                      </m:r>
                      <m:f>
                        <m:fPr>
                          <m:ctrlPr>
                            <a:rPr lang="zh-CN" altLang="zh-CN"/>
                          </m:ctrlPr>
                        </m:fPr>
                        <m:num>
                          <m:r>
                            <a:rPr lang="en-US" altLang="zh-CN"/>
                            <m:t>1</m:t>
                          </m:r>
                        </m:num>
                        <m:den>
                          <m:r>
                            <a:rPr lang="en-US" altLang="zh-CN"/>
                            <m:t>2</m:t>
                          </m:r>
                        </m:den>
                      </m:f>
                      <m:sSub>
                        <m:sSubPr>
                          <m:ctrlPr>
                            <a:rPr lang="zh-CN" altLang="zh-CN"/>
                          </m:ctrlPr>
                        </m:sSubPr>
                        <m:e>
                          <m:r>
                            <a:rPr lang="en-US" altLang="zh-CN"/>
                            <m:t>𝐼</m:t>
                          </m:r>
                        </m:e>
                        <m:sub>
                          <m:r>
                            <a:rPr lang="en-US" altLang="zh-CN"/>
                            <m:t>𝑂</m:t>
                          </m:r>
                        </m:sub>
                      </m:sSub>
                    </m:oMath>
                  </m:oMathPara>
                </a14:m>
                <a:endParaRPr lang="zh-CN" altLang="zh-CN" dirty="0"/>
              </a:p>
              <a:p>
                <a:pPr indent="532800" algn="just">
                  <a:lnSpc>
                    <a:spcPts val="3000"/>
                  </a:lnSpc>
                </a:pPr>
                <a:r>
                  <a:rPr lang="zh-CN" altLang="zh-CN" dirty="0"/>
                  <a:t>（</a:t>
                </a:r>
                <a:r>
                  <a:rPr lang="en-US" altLang="zh-CN" dirty="0"/>
                  <a:t>4</a:t>
                </a:r>
                <a:r>
                  <a:rPr lang="zh-CN" altLang="zh-CN" dirty="0"/>
                  <a:t>）每个二极管承受的反向电压最大值：</a:t>
                </a:r>
              </a:p>
              <a:p>
                <a:pPr indent="532800" algn="just">
                  <a:lnSpc>
                    <a:spcPts val="3000"/>
                  </a:lnSpc>
                </a:pPr>
                <a14:m>
                  <m:oMathPara xmlns:m="http://schemas.openxmlformats.org/officeDocument/2006/math">
                    <m:oMathParaPr>
                      <m:jc m:val="centerGroup"/>
                    </m:oMathParaPr>
                    <m:oMath xmlns:m="http://schemas.openxmlformats.org/officeDocument/2006/math">
                      <m:sSub>
                        <m:sSubPr>
                          <m:ctrlPr>
                            <a:rPr lang="zh-CN" altLang="zh-CN"/>
                          </m:ctrlPr>
                        </m:sSubPr>
                        <m:e>
                          <m:r>
                            <a:rPr lang="en-US" altLang="zh-CN"/>
                            <m:t>𝑈</m:t>
                          </m:r>
                        </m:e>
                        <m:sub>
                          <m:r>
                            <a:rPr lang="en-US" altLang="zh-CN"/>
                            <m:t>𝑅𝑀</m:t>
                          </m:r>
                        </m:sub>
                      </m:sSub>
                      <m:r>
                        <a:rPr lang="en-US" altLang="zh-CN"/>
                        <m:t>=</m:t>
                      </m:r>
                      <m:rad>
                        <m:radPr>
                          <m:degHide m:val="on"/>
                          <m:ctrlPr>
                            <a:rPr lang="zh-CN" altLang="zh-CN"/>
                          </m:ctrlPr>
                        </m:radPr>
                        <m:deg/>
                        <m:e>
                          <m:r>
                            <a:rPr lang="en-US" altLang="zh-CN"/>
                            <m:t>2</m:t>
                          </m:r>
                        </m:e>
                      </m:rad>
                      <m:sSub>
                        <m:sSubPr>
                          <m:ctrlPr>
                            <a:rPr lang="zh-CN" altLang="zh-CN"/>
                          </m:ctrlPr>
                        </m:sSubPr>
                        <m:e>
                          <m:r>
                            <a:rPr lang="en-US" altLang="zh-CN"/>
                            <m:t>𝑈</m:t>
                          </m:r>
                        </m:e>
                        <m:sub>
                          <m:r>
                            <a:rPr lang="en-US" altLang="zh-CN"/>
                            <m:t>2</m:t>
                          </m:r>
                        </m:sub>
                      </m:sSub>
                    </m:oMath>
                  </m:oMathPara>
                </a14:m>
                <a:endParaRPr lang="zh-CN" altLang="zh-CN" dirty="0"/>
              </a:p>
            </p:txBody>
          </p:sp>
        </mc:Choice>
        <mc:Fallback>
          <p:sp>
            <p:nvSpPr>
              <p:cNvPr id="5" name="矩形 4"/>
              <p:cNvSpPr>
                <a:spLocks noRot="1" noChangeAspect="1" noMove="1" noResize="1" noEditPoints="1" noAdjustHandles="1" noChangeArrowheads="1" noChangeShapeType="1" noTextEdit="1"/>
              </p:cNvSpPr>
              <p:nvPr/>
            </p:nvSpPr>
            <p:spPr>
              <a:xfrm>
                <a:off x="5161463" y="3014726"/>
                <a:ext cx="6686061" cy="3554819"/>
              </a:xfrm>
              <a:prstGeom prst="rect">
                <a:avLst/>
              </a:prstGeom>
              <a:blipFill rotWithShape="0">
                <a:blip r:embed="rId3"/>
                <a:stretch>
                  <a:fillRect l="-821" r="-821"/>
                </a:stretch>
              </a:blipFill>
            </p:spPr>
            <p:txBody>
              <a:bodyPr/>
              <a:lstStyle/>
              <a:p>
                <a:r>
                  <a:rPr lang="zh-CN" altLang="en-US">
                    <a:noFill/>
                  </a:rPr>
                  <a:t> </a:t>
                </a:r>
              </a:p>
            </p:txBody>
          </p:sp>
        </mc:Fallback>
      </mc:AlternateContent>
      <p:sp>
        <p:nvSpPr>
          <p:cNvPr id="15"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itchFamily="34" charset="-122"/>
                <a:ea typeface="微软雅黑" pitchFamily="34" charset="-122"/>
              </a:rPr>
              <a:t>整流电路、滤波电路、稳压电路的应用</a:t>
            </a:r>
            <a:endParaRPr lang="en-US" altLang="zh-CN" sz="1600" b="1" dirty="0">
              <a:solidFill>
                <a:schemeClr val="bg1"/>
              </a:solidFill>
              <a:latin typeface="微软雅黑" pitchFamily="34" charset="-122"/>
              <a:ea typeface="微软雅黑" pitchFamily="34" charset="-122"/>
            </a:endParaRPr>
          </a:p>
        </p:txBody>
      </p:sp>
      <p:sp>
        <p:nvSpPr>
          <p:cNvPr id="6" name="矩形 5"/>
          <p:cNvSpPr/>
          <p:nvPr/>
        </p:nvSpPr>
        <p:spPr>
          <a:xfrm>
            <a:off x="914506" y="803734"/>
            <a:ext cx="1992853" cy="400110"/>
          </a:xfrm>
          <a:prstGeom prst="rect">
            <a:avLst/>
          </a:prstGeom>
        </p:spPr>
        <p:txBody>
          <a:bodyPr wrap="none">
            <a:spAutoFit/>
          </a:bodyPr>
          <a:lstStyle/>
          <a:p>
            <a:r>
              <a:rPr lang="en-US" altLang="zh-CN" sz="2000" b="1" dirty="0" smtClean="0">
                <a:solidFill>
                  <a:schemeClr val="accent2">
                    <a:lumMod val="75000"/>
                  </a:schemeClr>
                </a:solidFill>
              </a:rPr>
              <a:t>2.</a:t>
            </a:r>
            <a:r>
              <a:rPr lang="zh-CN" altLang="zh-CN" sz="2000" b="1" dirty="0">
                <a:solidFill>
                  <a:schemeClr val="accent2">
                    <a:lumMod val="75000"/>
                  </a:schemeClr>
                </a:solidFill>
              </a:rPr>
              <a:t>桥式整流电路</a:t>
            </a:r>
            <a:endParaRPr lang="zh-CN" altLang="zh-CN" sz="2000" b="1" dirty="0">
              <a:solidFill>
                <a:schemeClr val="accent2">
                  <a:lumMod val="75000"/>
                </a:schemeClr>
              </a:solidFill>
            </a:endParaRPr>
          </a:p>
        </p:txBody>
      </p:sp>
      <p:pic>
        <p:nvPicPr>
          <p:cNvPr id="17" name="图片 16" descr="C:\Users\407_5\AppData\Roaming\Tencent\Users\532440458\QQ\WinTemp\RichOle\SH$WJWCFRC{[Y~A}4}VJ{52.png"/>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6134101" y="915654"/>
            <a:ext cx="4127887" cy="2006760"/>
          </a:xfrm>
          <a:prstGeom prst="rect">
            <a:avLst/>
          </a:prstGeom>
          <a:noFill/>
          <a:ln>
            <a:noFill/>
          </a:ln>
        </p:spPr>
      </p:pic>
      <p:sp>
        <p:nvSpPr>
          <p:cNvPr id="18"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334754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TextBox 6">
            <a:extLst>
              <a:ext uri="{FF2B5EF4-FFF2-40B4-BE49-F238E27FC236}">
                <a16:creationId xmlns="" xmlns:a16="http://schemas.microsoft.com/office/drawing/2014/main" id="{C2445E3A-48E9-445F-B74B-4B5C6A4D8AF7}"/>
              </a:ext>
            </a:extLst>
          </p:cNvPr>
          <p:cNvSpPr txBox="1"/>
          <p:nvPr/>
        </p:nvSpPr>
        <p:spPr>
          <a:xfrm>
            <a:off x="433824" y="1417068"/>
            <a:ext cx="10886705" cy="477054"/>
          </a:xfrm>
          <a:prstGeom prst="rect">
            <a:avLst/>
          </a:prstGeom>
          <a:noFill/>
        </p:spPr>
        <p:txBody>
          <a:bodyPr wrap="square" rtlCol="0">
            <a:spAutoFit/>
          </a:bodyPr>
          <a:lstStyle>
            <a:defPPr>
              <a:defRPr lang="zh-CN"/>
            </a:defPPr>
            <a:lvl1pPr indent="532800" algn="just">
              <a:lnSpc>
                <a:spcPts val="3000"/>
              </a:lnSpc>
            </a:lvl1pPr>
          </a:lstStyle>
          <a:p>
            <a:r>
              <a:rPr lang="zh-CN" altLang="zh-CN" dirty="0"/>
              <a:t>为得到更好的滤波效果，将电感滤波和电容滤波混合使用，构成多级滤波电路，如图</a:t>
            </a:r>
            <a:r>
              <a:rPr lang="en-US" altLang="zh-CN" dirty="0"/>
              <a:t>2-6-32</a:t>
            </a:r>
            <a:r>
              <a:rPr lang="zh-CN" altLang="zh-CN" dirty="0"/>
              <a:t>所示。</a:t>
            </a:r>
          </a:p>
        </p:txBody>
      </p:sp>
      <p:pic>
        <p:nvPicPr>
          <p:cNvPr id="14" name="图片 13" descr="C:\Users\407_5\AppData\Roaming\Tencent\Users\532440458\QQ\WinTemp\RichOle\0ECNLPT)(_A87ULFUD1FJBW.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3223261" y="1906569"/>
            <a:ext cx="5341190" cy="2090356"/>
          </a:xfrm>
          <a:prstGeom prst="rect">
            <a:avLst/>
          </a:prstGeom>
          <a:noFill/>
          <a:ln>
            <a:noFill/>
          </a:ln>
        </p:spPr>
      </p:pic>
      <p:sp>
        <p:nvSpPr>
          <p:cNvPr id="2" name="矩形 1"/>
          <p:cNvSpPr/>
          <p:nvPr/>
        </p:nvSpPr>
        <p:spPr>
          <a:xfrm>
            <a:off x="4607437" y="4009372"/>
            <a:ext cx="2539478" cy="369332"/>
          </a:xfrm>
          <a:prstGeom prst="rect">
            <a:avLst/>
          </a:prstGeom>
        </p:spPr>
        <p:txBody>
          <a:bodyPr wrap="none">
            <a:spAutoFit/>
          </a:bodyPr>
          <a:lstStyle/>
          <a:p>
            <a:r>
              <a:rPr lang="zh-CN" altLang="zh-CN" dirty="0"/>
              <a:t>图</a:t>
            </a:r>
            <a:r>
              <a:rPr lang="en-US" altLang="zh-CN" dirty="0"/>
              <a:t>2-6-32 </a:t>
            </a:r>
            <a:r>
              <a:rPr lang="en-US" altLang="zh-CN" dirty="0">
                <a:sym typeface="Symbol"/>
              </a:rPr>
              <a:t></a:t>
            </a:r>
            <a:r>
              <a:rPr lang="en-US" altLang="zh-CN" dirty="0"/>
              <a:t> </a:t>
            </a:r>
            <a:r>
              <a:rPr lang="zh-CN" altLang="zh-CN" dirty="0"/>
              <a:t>型滤波电路</a:t>
            </a:r>
          </a:p>
        </p:txBody>
      </p:sp>
      <p:sp>
        <p:nvSpPr>
          <p:cNvPr id="10" name="矩形 9"/>
          <p:cNvSpPr/>
          <p:nvPr/>
        </p:nvSpPr>
        <p:spPr>
          <a:xfrm>
            <a:off x="702934" y="4867772"/>
            <a:ext cx="10467785" cy="861774"/>
          </a:xfrm>
          <a:prstGeom prst="rect">
            <a:avLst/>
          </a:prstGeom>
          <a:noFill/>
        </p:spPr>
        <p:txBody>
          <a:bodyPr wrap="square" rtlCol="0">
            <a:spAutoFit/>
          </a:bodyPr>
          <a:lstStyle/>
          <a:p>
            <a:pPr indent="532800" algn="just">
              <a:lnSpc>
                <a:spcPts val="3000"/>
              </a:lnSpc>
            </a:pPr>
            <a:r>
              <a:rPr lang="en-US" altLang="zh-CN" dirty="0"/>
              <a:t>(a) </a:t>
            </a:r>
            <a:r>
              <a:rPr lang="zh-CN" altLang="zh-CN" dirty="0"/>
              <a:t>为电容、电感构成的 </a:t>
            </a:r>
            <a:r>
              <a:rPr lang="en-US" altLang="zh-CN" dirty="0">
                <a:sym typeface="Symbol"/>
              </a:rPr>
              <a:t></a:t>
            </a:r>
            <a:r>
              <a:rPr lang="en-US" altLang="zh-CN" dirty="0"/>
              <a:t> </a:t>
            </a:r>
            <a:r>
              <a:rPr lang="zh-CN" altLang="zh-CN" dirty="0"/>
              <a:t>型滤波电路，</a:t>
            </a:r>
            <a:r>
              <a:rPr lang="en-US" altLang="zh-CN" dirty="0"/>
              <a:t>(b) </a:t>
            </a:r>
            <a:r>
              <a:rPr lang="zh-CN" altLang="zh-CN" dirty="0"/>
              <a:t>为电阻、 电容组成的 </a:t>
            </a:r>
            <a:r>
              <a:rPr lang="en-US" altLang="zh-CN" dirty="0">
                <a:sym typeface="Symbol"/>
              </a:rPr>
              <a:t></a:t>
            </a:r>
            <a:r>
              <a:rPr lang="en-US" altLang="zh-CN" dirty="0"/>
              <a:t> </a:t>
            </a:r>
            <a:r>
              <a:rPr lang="zh-CN" altLang="zh-CN" dirty="0"/>
              <a:t>型滤波电路。</a:t>
            </a:r>
          </a:p>
          <a:p>
            <a:pPr indent="532800" algn="just">
              <a:lnSpc>
                <a:spcPts val="3000"/>
              </a:lnSpc>
            </a:pPr>
            <a:r>
              <a:rPr lang="zh-CN" altLang="zh-CN" dirty="0"/>
              <a:t>当负载电阻 </a:t>
            </a:r>
            <a:r>
              <a:rPr lang="en-US" altLang="zh-CN" dirty="0"/>
              <a:t>RL </a:t>
            </a:r>
            <a:r>
              <a:rPr lang="zh-CN" altLang="zh-CN" dirty="0"/>
              <a:t>较大时，用电阻 </a:t>
            </a:r>
            <a:r>
              <a:rPr lang="en-US" altLang="zh-CN" dirty="0"/>
              <a:t>R </a:t>
            </a:r>
            <a:r>
              <a:rPr lang="zh-CN" altLang="zh-CN" dirty="0"/>
              <a:t>代替体积大的电感 </a:t>
            </a:r>
            <a:r>
              <a:rPr lang="en-US" altLang="zh-CN" dirty="0"/>
              <a:t>L</a:t>
            </a:r>
            <a:r>
              <a:rPr lang="zh-CN" altLang="zh-CN" dirty="0"/>
              <a:t>，也可得到较好的滤波效果。</a:t>
            </a:r>
          </a:p>
        </p:txBody>
      </p:sp>
      <p:sp>
        <p:nvSpPr>
          <p:cNvPr id="11" name="矩形 10"/>
          <p:cNvSpPr/>
          <p:nvPr/>
        </p:nvSpPr>
        <p:spPr>
          <a:xfrm>
            <a:off x="994412" y="982058"/>
            <a:ext cx="1813317" cy="369332"/>
          </a:xfrm>
          <a:prstGeom prst="rect">
            <a:avLst/>
          </a:prstGeom>
        </p:spPr>
        <p:txBody>
          <a:bodyPr wrap="none">
            <a:spAutoFit/>
          </a:bodyPr>
          <a:lstStyle/>
          <a:p>
            <a:r>
              <a:rPr lang="en-US" altLang="zh-CN" b="1" dirty="0">
                <a:solidFill>
                  <a:schemeClr val="accent2">
                    <a:lumMod val="75000"/>
                  </a:schemeClr>
                </a:solidFill>
              </a:rPr>
              <a:t>2.</a:t>
            </a:r>
            <a:r>
              <a:rPr lang="zh-CN" altLang="zh-CN" b="1" dirty="0">
                <a:solidFill>
                  <a:schemeClr val="accent2">
                    <a:lumMod val="75000"/>
                  </a:schemeClr>
                </a:solidFill>
              </a:rPr>
              <a:t>多级滤波电路</a:t>
            </a:r>
            <a:endParaRPr lang="zh-CN" altLang="zh-CN" b="1" dirty="0">
              <a:solidFill>
                <a:schemeClr val="accent2">
                  <a:lumMod val="75000"/>
                </a:schemeClr>
              </a:solidFill>
            </a:endParaRPr>
          </a:p>
        </p:txBody>
      </p:sp>
      <p:sp>
        <p:nvSpPr>
          <p:cNvPr id="16"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itchFamily="34" charset="-122"/>
                <a:ea typeface="微软雅黑" pitchFamily="34" charset="-122"/>
              </a:rPr>
              <a:t>整流电路、滤波电路、稳压电路的应用</a:t>
            </a:r>
            <a:endParaRPr lang="en-US" altLang="zh-CN" sz="1600" b="1" dirty="0">
              <a:solidFill>
                <a:schemeClr val="bg1"/>
              </a:solidFill>
              <a:latin typeface="微软雅黑" pitchFamily="34" charset="-122"/>
              <a:ea typeface="微软雅黑" pitchFamily="34" charset="-122"/>
            </a:endParaRP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9057875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TextBox 6">
            <a:extLst>
              <a:ext uri="{FF2B5EF4-FFF2-40B4-BE49-F238E27FC236}">
                <a16:creationId xmlns="" xmlns:a16="http://schemas.microsoft.com/office/drawing/2014/main" id="{C2445E3A-48E9-445F-B74B-4B5C6A4D8AF7}"/>
              </a:ext>
            </a:extLst>
          </p:cNvPr>
          <p:cNvSpPr txBox="1"/>
          <p:nvPr/>
        </p:nvSpPr>
        <p:spPr>
          <a:xfrm>
            <a:off x="601961" y="1273923"/>
            <a:ext cx="10615538" cy="1246495"/>
          </a:xfrm>
          <a:prstGeom prst="rect">
            <a:avLst/>
          </a:prstGeom>
          <a:noFill/>
        </p:spPr>
        <p:txBody>
          <a:bodyPr wrap="square" rtlCol="0">
            <a:spAutoFit/>
          </a:bodyPr>
          <a:lstStyle>
            <a:defPPr>
              <a:defRPr lang="zh-CN"/>
            </a:defPPr>
            <a:lvl1pPr indent="532800" algn="just">
              <a:lnSpc>
                <a:spcPts val="3000"/>
              </a:lnSpc>
            </a:lvl1pPr>
          </a:lstStyle>
          <a:p>
            <a:r>
              <a:rPr lang="zh-CN" altLang="zh-CN" dirty="0"/>
              <a:t>集成稳压器是用半导体集成技术将串联型稳压电路的元件集成在一个芯片上。</a:t>
            </a:r>
          </a:p>
          <a:p>
            <a:r>
              <a:rPr lang="zh-CN" altLang="zh-CN" dirty="0"/>
              <a:t>优点是性能稳定可靠，使用方便、价格低廉</a:t>
            </a:r>
            <a:r>
              <a:rPr lang="zh-CN" altLang="zh-CN" dirty="0"/>
              <a:t>。</a:t>
            </a:r>
            <a:endParaRPr lang="zh-CN" altLang="zh-CN" dirty="0"/>
          </a:p>
          <a:p>
            <a:r>
              <a:rPr lang="zh-CN" altLang="zh-CN" dirty="0"/>
              <a:t>常用的有三端式集成稳压器，外形如图</a:t>
            </a:r>
            <a:r>
              <a:rPr lang="en-US" altLang="zh-CN" dirty="0"/>
              <a:t>2-6-33</a:t>
            </a:r>
            <a:r>
              <a:rPr lang="zh-CN" altLang="zh-CN" dirty="0"/>
              <a:t>所示</a:t>
            </a:r>
            <a:r>
              <a:rPr lang="zh-CN" altLang="zh-CN" dirty="0"/>
              <a:t>：</a:t>
            </a:r>
            <a:endParaRPr lang="zh-CN" altLang="zh-CN" dirty="0"/>
          </a:p>
        </p:txBody>
      </p:sp>
      <p:pic>
        <p:nvPicPr>
          <p:cNvPr id="15" name="图片 14" descr="C:\Users\407_5\AppData\Roaming\Tencent\Users\532440458\QQ\WinTemp\RichOle\8YT0E[EP3FPK3JCZLCV[5UV.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2566" y="2730136"/>
            <a:ext cx="3691349" cy="1798864"/>
          </a:xfrm>
          <a:prstGeom prst="rect">
            <a:avLst/>
          </a:prstGeom>
          <a:noFill/>
          <a:ln>
            <a:noFill/>
          </a:ln>
        </p:spPr>
      </p:pic>
      <p:sp>
        <p:nvSpPr>
          <p:cNvPr id="11" name="矩形 10"/>
          <p:cNvSpPr/>
          <p:nvPr/>
        </p:nvSpPr>
        <p:spPr>
          <a:xfrm>
            <a:off x="2383078" y="4668299"/>
            <a:ext cx="2350323" cy="369332"/>
          </a:xfrm>
          <a:prstGeom prst="rect">
            <a:avLst/>
          </a:prstGeom>
        </p:spPr>
        <p:txBody>
          <a:bodyPr wrap="none">
            <a:spAutoFit/>
          </a:bodyPr>
          <a:lstStyle/>
          <a:p>
            <a:r>
              <a:rPr lang="zh-CN" altLang="zh-CN" dirty="0"/>
              <a:t>图</a:t>
            </a:r>
            <a:r>
              <a:rPr lang="en-US" altLang="zh-CN" dirty="0"/>
              <a:t>2-6-33 </a:t>
            </a:r>
            <a:r>
              <a:rPr lang="zh-CN" altLang="zh-CN" dirty="0"/>
              <a:t>三端稳压器</a:t>
            </a:r>
          </a:p>
        </p:txBody>
      </p:sp>
      <p:pic>
        <p:nvPicPr>
          <p:cNvPr id="1025" name="图片 117" descr="OT]TAX]BJUP(98LXO9N4F6S"/>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6740253" y="2676440"/>
            <a:ext cx="2612935" cy="174458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6213248" y="3104195"/>
            <a:ext cx="877163" cy="369332"/>
          </a:xfrm>
          <a:prstGeom prst="rect">
            <a:avLst/>
          </a:prstGeom>
        </p:spPr>
        <p:txBody>
          <a:bodyPr wrap="none">
            <a:spAutoFit/>
          </a:bodyPr>
          <a:lstStyle/>
          <a:p>
            <a:r>
              <a:rPr lang="zh-CN" altLang="zh-CN" b="1" dirty="0"/>
              <a:t>符号：</a:t>
            </a:r>
            <a:endParaRPr lang="zh-CN" altLang="zh-CN" dirty="0"/>
          </a:p>
        </p:txBody>
      </p:sp>
      <p:sp>
        <p:nvSpPr>
          <p:cNvPr id="17" name="矩形 16"/>
          <p:cNvSpPr/>
          <p:nvPr/>
        </p:nvSpPr>
        <p:spPr>
          <a:xfrm>
            <a:off x="843632" y="5332262"/>
            <a:ext cx="8749662" cy="861774"/>
          </a:xfrm>
          <a:prstGeom prst="rect">
            <a:avLst/>
          </a:prstGeom>
          <a:noFill/>
        </p:spPr>
        <p:txBody>
          <a:bodyPr wrap="square" rtlCol="0">
            <a:spAutoFit/>
          </a:bodyPr>
          <a:lstStyle/>
          <a:p>
            <a:pPr indent="532800" algn="just">
              <a:lnSpc>
                <a:spcPts val="3000"/>
              </a:lnSpc>
            </a:pPr>
            <a:r>
              <a:rPr lang="en-US" altLang="zh-CN" dirty="0"/>
              <a:t>CW7800 </a:t>
            </a:r>
            <a:r>
              <a:rPr lang="zh-CN" altLang="zh-CN" dirty="0"/>
              <a:t>外部引线：管脚 </a:t>
            </a:r>
            <a:r>
              <a:rPr lang="en-US" altLang="zh-CN" dirty="0"/>
              <a:t>1 </a:t>
            </a:r>
            <a:r>
              <a:rPr lang="zh-CN" altLang="zh-CN" dirty="0"/>
              <a:t>为输入端，</a:t>
            </a:r>
            <a:r>
              <a:rPr lang="en-US" altLang="zh-CN" dirty="0"/>
              <a:t>2 </a:t>
            </a:r>
            <a:r>
              <a:rPr lang="zh-CN" altLang="zh-CN" dirty="0"/>
              <a:t>为输出端，</a:t>
            </a:r>
            <a:r>
              <a:rPr lang="en-US" altLang="zh-CN" dirty="0"/>
              <a:t>3 </a:t>
            </a:r>
            <a:r>
              <a:rPr lang="zh-CN" altLang="zh-CN" dirty="0"/>
              <a:t>为公共端。</a:t>
            </a:r>
          </a:p>
          <a:p>
            <a:pPr indent="532800" algn="just">
              <a:lnSpc>
                <a:spcPts val="3000"/>
              </a:lnSpc>
            </a:pPr>
            <a:r>
              <a:rPr lang="zh-CN" altLang="zh-CN" dirty="0"/>
              <a:t>集成稳压器有两个系列：</a:t>
            </a:r>
            <a:r>
              <a:rPr lang="en-US" altLang="zh-CN" dirty="0"/>
              <a:t>CW7800 </a:t>
            </a:r>
            <a:r>
              <a:rPr lang="zh-CN" altLang="zh-CN" dirty="0"/>
              <a:t>系列、</a:t>
            </a:r>
            <a:r>
              <a:rPr lang="en-US" altLang="zh-CN" dirty="0"/>
              <a:t>CW7900 </a:t>
            </a:r>
            <a:r>
              <a:rPr lang="zh-CN" altLang="zh-CN" dirty="0"/>
              <a:t>系列</a:t>
            </a:r>
          </a:p>
        </p:txBody>
      </p:sp>
      <p:sp>
        <p:nvSpPr>
          <p:cNvPr id="2" name="矩形 1"/>
          <p:cNvSpPr/>
          <p:nvPr/>
        </p:nvSpPr>
        <p:spPr>
          <a:xfrm>
            <a:off x="1180166" y="927535"/>
            <a:ext cx="1580882" cy="369332"/>
          </a:xfrm>
          <a:prstGeom prst="rect">
            <a:avLst/>
          </a:prstGeom>
        </p:spPr>
        <p:txBody>
          <a:bodyPr wrap="none">
            <a:spAutoFit/>
          </a:bodyPr>
          <a:lstStyle/>
          <a:p>
            <a:r>
              <a:rPr lang="en-US" altLang="zh-CN" b="1" dirty="0">
                <a:solidFill>
                  <a:schemeClr val="accent2">
                    <a:lumMod val="75000"/>
                  </a:schemeClr>
                </a:solidFill>
              </a:rPr>
              <a:t>3.</a:t>
            </a:r>
            <a:r>
              <a:rPr lang="zh-CN" altLang="zh-CN" b="1" dirty="0">
                <a:solidFill>
                  <a:schemeClr val="accent2">
                    <a:lumMod val="75000"/>
                  </a:schemeClr>
                </a:solidFill>
              </a:rPr>
              <a:t>集成稳压器</a:t>
            </a:r>
            <a:endParaRPr lang="zh-CN" altLang="zh-CN" b="1" dirty="0">
              <a:solidFill>
                <a:schemeClr val="accent2">
                  <a:lumMod val="75000"/>
                </a:schemeClr>
              </a:solidFill>
            </a:endParaRP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itchFamily="34" charset="-122"/>
                <a:ea typeface="微软雅黑" pitchFamily="34" charset="-122"/>
              </a:rPr>
              <a:t>整流电路、滤波电路、稳压电路的应用</a:t>
            </a:r>
            <a:endParaRPr lang="en-US" altLang="zh-CN" sz="1600" b="1" dirty="0">
              <a:solidFill>
                <a:schemeClr val="bg1"/>
              </a:solidFill>
              <a:latin typeface="微软雅黑" pitchFamily="34" charset="-122"/>
              <a:ea typeface="微软雅黑" pitchFamily="34" charset="-122"/>
            </a:endParaRPr>
          </a:p>
        </p:txBody>
      </p:sp>
      <p:sp>
        <p:nvSpPr>
          <p:cNvPr id="1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2"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3"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4"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5"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912238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矩形 1"/>
          <p:cNvSpPr/>
          <p:nvPr/>
        </p:nvSpPr>
        <p:spPr>
          <a:xfrm>
            <a:off x="563747" y="1296867"/>
            <a:ext cx="9395594" cy="1246495"/>
          </a:xfrm>
          <a:prstGeom prst="rect">
            <a:avLst/>
          </a:prstGeom>
          <a:noFill/>
        </p:spPr>
        <p:txBody>
          <a:bodyPr wrap="square" rtlCol="0">
            <a:spAutoFit/>
          </a:bodyPr>
          <a:lstStyle/>
          <a:p>
            <a:pPr indent="532800" algn="just">
              <a:lnSpc>
                <a:spcPts val="3000"/>
              </a:lnSpc>
            </a:pPr>
            <a:r>
              <a:rPr lang="en-US" altLang="zh-CN" dirty="0"/>
              <a:t>(1)CW7800 </a:t>
            </a:r>
            <a:r>
              <a:rPr lang="zh-CN" altLang="zh-CN" dirty="0"/>
              <a:t>系列为正电压输出集成稳压器，</a:t>
            </a:r>
            <a:r>
              <a:rPr lang="en-US" altLang="zh-CN" dirty="0"/>
              <a:t>CW7900 </a:t>
            </a:r>
            <a:r>
              <a:rPr lang="zh-CN" altLang="zh-CN" dirty="0"/>
              <a:t>系列为负电压输出集成稳压器。</a:t>
            </a:r>
          </a:p>
          <a:p>
            <a:pPr indent="532800" algn="just">
              <a:lnSpc>
                <a:spcPts val="3000"/>
              </a:lnSpc>
            </a:pPr>
            <a:r>
              <a:rPr lang="en-US" altLang="zh-CN" dirty="0"/>
              <a:t>(2)</a:t>
            </a:r>
            <a:r>
              <a:rPr lang="zh-CN" altLang="zh-CN" dirty="0"/>
              <a:t>两种系列的上部引线排列亦不相同，使用时要特别注意。</a:t>
            </a:r>
          </a:p>
          <a:p>
            <a:pPr indent="532800" algn="just">
              <a:lnSpc>
                <a:spcPts val="3000"/>
              </a:lnSpc>
            </a:pPr>
            <a:r>
              <a:rPr lang="en-US" altLang="zh-CN" dirty="0"/>
              <a:t>(3)</a:t>
            </a:r>
            <a:r>
              <a:rPr lang="zh-CN" altLang="zh-CN" dirty="0"/>
              <a:t>具体器件符号的“</a:t>
            </a:r>
            <a:r>
              <a:rPr lang="en-US" altLang="zh-CN" dirty="0"/>
              <a:t>00”</a:t>
            </a:r>
            <a:r>
              <a:rPr lang="zh-CN" altLang="zh-CN" dirty="0"/>
              <a:t>是用数字代替表示</a:t>
            </a:r>
            <a:r>
              <a:rPr lang="zh-CN" altLang="zh-CN" dirty="0"/>
              <a:t>输出</a:t>
            </a:r>
            <a:r>
              <a:rPr lang="zh-CN" altLang="zh-CN" dirty="0"/>
              <a:t>电压值</a:t>
            </a:r>
            <a:r>
              <a:rPr lang="zh-CN" altLang="zh-CN" dirty="0"/>
              <a:t>。</a:t>
            </a:r>
            <a:r>
              <a:rPr lang="zh-CN" altLang="zh-CN" dirty="0"/>
              <a:t>如：</a:t>
            </a:r>
          </a:p>
        </p:txBody>
      </p:sp>
      <p:sp>
        <p:nvSpPr>
          <p:cNvPr id="10" name="矩形 9"/>
          <p:cNvSpPr/>
          <p:nvPr/>
        </p:nvSpPr>
        <p:spPr>
          <a:xfrm>
            <a:off x="563747" y="2543362"/>
            <a:ext cx="6096000" cy="1246495"/>
          </a:xfrm>
          <a:prstGeom prst="rect">
            <a:avLst/>
          </a:prstGeom>
          <a:noFill/>
        </p:spPr>
        <p:txBody>
          <a:bodyPr wrap="square" rtlCol="0">
            <a:spAutoFit/>
          </a:bodyPr>
          <a:lstStyle/>
          <a:p>
            <a:pPr indent="532800" algn="just">
              <a:lnSpc>
                <a:spcPts val="3000"/>
              </a:lnSpc>
            </a:pPr>
            <a:r>
              <a:rPr lang="en-US" altLang="zh-CN" dirty="0"/>
              <a:t>CW7805</a:t>
            </a:r>
            <a:r>
              <a:rPr lang="zh-CN" altLang="zh-CN" dirty="0"/>
              <a:t>：输出稳定电压</a:t>
            </a:r>
            <a:r>
              <a:rPr lang="en-US" altLang="zh-CN" dirty="0"/>
              <a:t>+5 V</a:t>
            </a:r>
            <a:r>
              <a:rPr lang="zh-CN" altLang="zh-CN" dirty="0"/>
              <a:t>；</a:t>
            </a:r>
          </a:p>
          <a:p>
            <a:pPr indent="532800" algn="just">
              <a:lnSpc>
                <a:spcPts val="3000"/>
              </a:lnSpc>
            </a:pPr>
            <a:r>
              <a:rPr lang="en-US" altLang="zh-CN" dirty="0"/>
              <a:t>CW9805</a:t>
            </a:r>
            <a:r>
              <a:rPr lang="zh-CN" altLang="zh-CN" dirty="0"/>
              <a:t>：输出稳定电压</a:t>
            </a:r>
            <a:r>
              <a:rPr lang="en-US" altLang="zh-CN" dirty="0"/>
              <a:t>-5 V</a:t>
            </a:r>
            <a:r>
              <a:rPr lang="zh-CN" altLang="zh-CN" dirty="0"/>
              <a:t>。</a:t>
            </a:r>
          </a:p>
          <a:p>
            <a:pPr indent="532800" algn="just">
              <a:lnSpc>
                <a:spcPts val="3000"/>
              </a:lnSpc>
            </a:pPr>
            <a:r>
              <a:rPr lang="zh-CN" altLang="zh-CN" dirty="0"/>
              <a:t>集成稳压管的连接电路如图</a:t>
            </a:r>
            <a:r>
              <a:rPr lang="en-US" altLang="zh-CN" dirty="0"/>
              <a:t>2-6-35</a:t>
            </a:r>
            <a:r>
              <a:rPr lang="zh-CN" altLang="zh-CN" dirty="0"/>
              <a:t>所示：</a:t>
            </a:r>
          </a:p>
        </p:txBody>
      </p:sp>
      <p:pic>
        <p:nvPicPr>
          <p:cNvPr id="20" name="图片 19" descr="C:\Users\407_5\AppData\Roaming\Tencent\Users\532440458\QQ\WinTemp\RichOle\YW8PM%O`0T9@A4K0}2$63CS.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837088" y="3906015"/>
            <a:ext cx="3752669" cy="2183399"/>
          </a:xfrm>
          <a:prstGeom prst="rect">
            <a:avLst/>
          </a:prstGeom>
          <a:noFill/>
          <a:ln>
            <a:noFill/>
          </a:ln>
        </p:spPr>
      </p:pic>
      <p:sp>
        <p:nvSpPr>
          <p:cNvPr id="13" name="矩形 12"/>
          <p:cNvSpPr/>
          <p:nvPr/>
        </p:nvSpPr>
        <p:spPr>
          <a:xfrm>
            <a:off x="2038560" y="6059543"/>
            <a:ext cx="3146374" cy="477054"/>
          </a:xfrm>
          <a:prstGeom prst="rect">
            <a:avLst/>
          </a:prstGeom>
          <a:noFill/>
        </p:spPr>
        <p:txBody>
          <a:bodyPr wrap="square" rtlCol="0">
            <a:spAutoFit/>
          </a:bodyPr>
          <a:lstStyle/>
          <a:p>
            <a:pPr indent="532800" algn="just">
              <a:lnSpc>
                <a:spcPts val="3000"/>
              </a:lnSpc>
            </a:pPr>
            <a:r>
              <a:rPr lang="zh-CN" altLang="zh-CN" dirty="0"/>
              <a:t>图</a:t>
            </a:r>
            <a:r>
              <a:rPr lang="en-US" altLang="zh-CN" dirty="0"/>
              <a:t>2-6-35 </a:t>
            </a:r>
            <a:r>
              <a:rPr lang="zh-CN" altLang="zh-CN" dirty="0"/>
              <a:t>集成稳压电路</a:t>
            </a:r>
          </a:p>
        </p:txBody>
      </p:sp>
      <p:sp>
        <p:nvSpPr>
          <p:cNvPr id="14" name="矩形 13"/>
          <p:cNvSpPr/>
          <p:nvPr/>
        </p:nvSpPr>
        <p:spPr>
          <a:xfrm>
            <a:off x="5819432" y="4667019"/>
            <a:ext cx="4069704" cy="477054"/>
          </a:xfrm>
          <a:prstGeom prst="rect">
            <a:avLst/>
          </a:prstGeom>
          <a:noFill/>
        </p:spPr>
        <p:txBody>
          <a:bodyPr wrap="square" rtlCol="0">
            <a:spAutoFit/>
          </a:bodyPr>
          <a:lstStyle/>
          <a:p>
            <a:pPr indent="532800" algn="just">
              <a:lnSpc>
                <a:spcPts val="3000"/>
              </a:lnSpc>
            </a:pPr>
            <a:r>
              <a:rPr lang="zh-CN" altLang="zh-CN" dirty="0"/>
              <a:t>外接 </a:t>
            </a:r>
            <a:r>
              <a:rPr lang="en-US" altLang="zh-CN" dirty="0"/>
              <a:t>C1</a:t>
            </a:r>
            <a:r>
              <a:rPr lang="zh-CN" altLang="zh-CN" dirty="0"/>
              <a:t>，</a:t>
            </a:r>
            <a:r>
              <a:rPr lang="en-US" altLang="zh-CN" dirty="0"/>
              <a:t>C0  </a:t>
            </a:r>
            <a:r>
              <a:rPr lang="zh-CN" altLang="zh-CN" dirty="0"/>
              <a:t>来完善电路性能。</a:t>
            </a:r>
          </a:p>
        </p:txBody>
      </p:sp>
      <p:sp>
        <p:nvSpPr>
          <p:cNvPr id="16" name="矩形 15"/>
          <p:cNvSpPr/>
          <p:nvPr/>
        </p:nvSpPr>
        <p:spPr>
          <a:xfrm>
            <a:off x="1180166" y="927535"/>
            <a:ext cx="1580882" cy="369332"/>
          </a:xfrm>
          <a:prstGeom prst="rect">
            <a:avLst/>
          </a:prstGeom>
        </p:spPr>
        <p:txBody>
          <a:bodyPr wrap="none">
            <a:spAutoFit/>
          </a:bodyPr>
          <a:lstStyle/>
          <a:p>
            <a:r>
              <a:rPr lang="en-US" altLang="zh-CN" b="1" dirty="0">
                <a:solidFill>
                  <a:schemeClr val="accent2">
                    <a:lumMod val="75000"/>
                  </a:schemeClr>
                </a:solidFill>
              </a:rPr>
              <a:t>3.</a:t>
            </a:r>
            <a:r>
              <a:rPr lang="zh-CN" altLang="zh-CN" b="1" dirty="0">
                <a:solidFill>
                  <a:schemeClr val="accent2">
                    <a:lumMod val="75000"/>
                  </a:schemeClr>
                </a:solidFill>
              </a:rPr>
              <a:t>集成稳压器</a:t>
            </a:r>
            <a:endParaRPr lang="zh-CN" altLang="zh-CN" b="1" dirty="0">
              <a:solidFill>
                <a:schemeClr val="accent2">
                  <a:lumMod val="75000"/>
                </a:schemeClr>
              </a:solidFill>
            </a:endParaRPr>
          </a:p>
        </p:txBody>
      </p:sp>
      <p:sp>
        <p:nvSpPr>
          <p:cNvPr id="17"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itchFamily="34" charset="-122"/>
                <a:ea typeface="微软雅黑" pitchFamily="34" charset="-122"/>
              </a:rPr>
              <a:t>整流电路、滤波电路、稳压电路的应用</a:t>
            </a:r>
            <a:endParaRPr lang="en-US" altLang="zh-CN" sz="1600" b="1" dirty="0">
              <a:solidFill>
                <a:schemeClr val="bg1"/>
              </a:solidFill>
              <a:latin typeface="微软雅黑" pitchFamily="34" charset="-122"/>
              <a:ea typeface="微软雅黑" pitchFamily="34" charset="-122"/>
            </a:endParaRPr>
          </a:p>
        </p:txBody>
      </p:sp>
      <p:sp>
        <p:nvSpPr>
          <p:cNvPr id="18"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9"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2"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4"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308828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40511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29986" y="998015"/>
            <a:ext cx="7720012" cy="1294585"/>
          </a:xfrm>
          <a:prstGeom prst="rect">
            <a:avLst/>
          </a:prstGeom>
          <a:noFill/>
        </p:spPr>
        <p:txBody>
          <a:bodyPr wrap="square" rtlCol="0">
            <a:spAutoFit/>
          </a:bodyPr>
          <a:lstStyle/>
          <a:p>
            <a:pPr>
              <a:lnSpc>
                <a:spcPct val="150000"/>
              </a:lnSpc>
            </a:pPr>
            <a:r>
              <a:rPr lang="en-US" altLang="zh-CN" dirty="0"/>
              <a:t>1.</a:t>
            </a:r>
            <a:r>
              <a:rPr lang="zh-CN" altLang="zh-CN" dirty="0"/>
              <a:t>学习整流电路的基本知识。</a:t>
            </a:r>
          </a:p>
          <a:p>
            <a:pPr>
              <a:lnSpc>
                <a:spcPct val="150000"/>
              </a:lnSpc>
            </a:pPr>
            <a:r>
              <a:rPr lang="en-US" altLang="zh-CN" dirty="0"/>
              <a:t>2.</a:t>
            </a:r>
            <a:r>
              <a:rPr lang="zh-CN" altLang="zh-CN" dirty="0"/>
              <a:t>学习滤波电路的基本知识。</a:t>
            </a:r>
          </a:p>
          <a:p>
            <a:pPr>
              <a:lnSpc>
                <a:spcPct val="150000"/>
              </a:lnSpc>
            </a:pPr>
            <a:r>
              <a:rPr lang="en-US" altLang="zh-CN" dirty="0"/>
              <a:t>3.</a:t>
            </a:r>
            <a:r>
              <a:rPr lang="zh-CN" altLang="zh-CN" dirty="0"/>
              <a:t>学习稳压电路的基本知识。</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3207301114"/>
              </p:ext>
            </p:extLst>
          </p:nvPr>
        </p:nvGraphicFramePr>
        <p:xfrm>
          <a:off x="1229986" y="2387688"/>
          <a:ext cx="9550751" cy="354179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algn="l" defTabSz="914400" rtl="0" eaLnBrk="1" latinLnBrk="0" hangingPunct="1"/>
                      <a:r>
                        <a:rPr lang="zh-CN" altLang="en-US" sz="1400" b="0" kern="1200" dirty="0" smtClean="0">
                          <a:solidFill>
                            <a:schemeClr val="tx1"/>
                          </a:solidFill>
                          <a:effectLst/>
                          <a:latin typeface="+mn-lt"/>
                          <a:ea typeface="+mn-ea"/>
                          <a:cs typeface="+mn-cs"/>
                        </a:rPr>
                        <a:t>任务六：</a:t>
                      </a:r>
                      <a:r>
                        <a:rPr lang="zh-CN" altLang="zh-CN" sz="1400" b="0" kern="1200" dirty="0" smtClean="0">
                          <a:solidFill>
                            <a:schemeClr val="tx1"/>
                          </a:solidFill>
                          <a:effectLst/>
                          <a:latin typeface="+mn-lt"/>
                          <a:ea typeface="+mn-ea"/>
                          <a:cs typeface="+mn-cs"/>
                        </a:rPr>
                        <a:t>整流</a:t>
                      </a:r>
                      <a:r>
                        <a:rPr lang="zh-CN" altLang="zh-CN" sz="1400" b="0" kern="1200" dirty="0" smtClean="0">
                          <a:solidFill>
                            <a:schemeClr val="tx1"/>
                          </a:solidFill>
                          <a:effectLst/>
                          <a:latin typeface="+mn-lt"/>
                          <a:ea typeface="+mn-ea"/>
                          <a:cs typeface="+mn-cs"/>
                        </a:rPr>
                        <a:t>、滤波、稳压电路基本应用</a:t>
                      </a:r>
                      <a:r>
                        <a:rPr lang="zh-CN" altLang="zh-CN" sz="1400" kern="1200" dirty="0" smtClean="0">
                          <a:solidFill>
                            <a:schemeClr val="tx1"/>
                          </a:solidFill>
                          <a:effectLst/>
                          <a:latin typeface="+mn-lt"/>
                          <a:ea typeface="+mn-ea"/>
                          <a:cs typeface="+mn-cs"/>
                        </a:rPr>
                        <a:t>。</a:t>
                      </a:r>
                      <a:endParaRPr lang="zh-CN" altLang="zh-CN" sz="1400" kern="1200" dirty="0">
                        <a:solidFill>
                          <a:schemeClr val="tx1"/>
                        </a:solidFill>
                        <a:effectLst/>
                        <a:latin typeface="+mn-lt"/>
                        <a:ea typeface="+mn-ea"/>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kern="0" dirty="0">
                          <a:solidFill>
                            <a:srgbClr val="000000"/>
                          </a:solidFill>
                          <a:effectLst/>
                          <a:latin typeface="Calibri"/>
                          <a:ea typeface="宋体"/>
                          <a:cs typeface="Times New Roman"/>
                        </a:rPr>
                        <a:t>操作评价</a:t>
                      </a:r>
                      <a:endParaRPr lang="zh-CN" sz="1400" kern="100" dirty="0">
                        <a:effectLst/>
                        <a:latin typeface="Calibri"/>
                        <a:ea typeface="宋体"/>
                        <a:cs typeface="Times New Roman"/>
                      </a:endParaRPr>
                    </a:p>
                  </a:txBody>
                  <a:tcPr marL="68580" marR="68580" marT="0" marB="0" anchor="ctr">
                    <a:solidFill>
                      <a:schemeClr val="bg1"/>
                    </a:solidFill>
                  </a:tcPr>
                </a:tc>
                <a:tc>
                  <a:txBody>
                    <a:bodyPr/>
                    <a:lstStyle/>
                    <a:p>
                      <a:r>
                        <a:rPr lang="en-US" altLang="zh-CN" sz="1400" kern="1200" dirty="0" smtClean="0">
                          <a:solidFill>
                            <a:schemeClr val="tx1"/>
                          </a:solidFill>
                          <a:effectLst/>
                          <a:latin typeface="+mn-lt"/>
                          <a:ea typeface="+mn-ea"/>
                          <a:cs typeface="+mn-cs"/>
                        </a:rPr>
                        <a:t>1.</a:t>
                      </a:r>
                      <a:r>
                        <a:rPr lang="zh-CN" altLang="zh-CN" sz="1400" kern="1200" dirty="0" smtClean="0">
                          <a:solidFill>
                            <a:schemeClr val="tx1"/>
                          </a:solidFill>
                          <a:effectLst/>
                          <a:latin typeface="+mn-lt"/>
                          <a:ea typeface="+mn-ea"/>
                          <a:cs typeface="+mn-cs"/>
                        </a:rPr>
                        <a:t>了解整流电路图。</a:t>
                      </a:r>
                    </a:p>
                    <a:p>
                      <a:r>
                        <a:rPr lang="en-US" altLang="zh-CN" sz="1400" kern="1200" dirty="0" smtClean="0">
                          <a:solidFill>
                            <a:schemeClr val="tx1"/>
                          </a:solidFill>
                          <a:effectLst/>
                          <a:latin typeface="+mn-lt"/>
                          <a:ea typeface="+mn-ea"/>
                          <a:cs typeface="+mn-cs"/>
                        </a:rPr>
                        <a:t>2.</a:t>
                      </a:r>
                      <a:r>
                        <a:rPr lang="zh-CN" altLang="zh-CN" sz="1400" kern="1200" dirty="0" smtClean="0">
                          <a:solidFill>
                            <a:schemeClr val="tx1"/>
                          </a:solidFill>
                          <a:effectLst/>
                          <a:latin typeface="+mn-lt"/>
                          <a:ea typeface="+mn-ea"/>
                          <a:cs typeface="+mn-cs"/>
                        </a:rPr>
                        <a:t>了解滤波电路图。</a:t>
                      </a:r>
                    </a:p>
                    <a:p>
                      <a:r>
                        <a:rPr lang="en-US" altLang="zh-CN" sz="1400" kern="1200" dirty="0" smtClean="0">
                          <a:solidFill>
                            <a:schemeClr val="tx1"/>
                          </a:solidFill>
                          <a:effectLst/>
                          <a:latin typeface="+mn-lt"/>
                          <a:ea typeface="+mn-ea"/>
                          <a:cs typeface="+mn-cs"/>
                        </a:rPr>
                        <a:t>3.</a:t>
                      </a:r>
                      <a:r>
                        <a:rPr lang="zh-CN" altLang="zh-CN" sz="1400" kern="1200" dirty="0" smtClean="0">
                          <a:solidFill>
                            <a:schemeClr val="tx1"/>
                          </a:solidFill>
                          <a:effectLst/>
                          <a:latin typeface="+mn-lt"/>
                          <a:ea typeface="+mn-ea"/>
                          <a:cs typeface="+mn-cs"/>
                        </a:rPr>
                        <a:t>了解稳压电路图。</a:t>
                      </a:r>
                      <a:endParaRPr lang="zh-CN" sz="105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kern="0" dirty="0">
                          <a:solidFill>
                            <a:srgbClr val="000000"/>
                          </a:solidFill>
                          <a:effectLst/>
                          <a:latin typeface="Calibri"/>
                          <a:ea typeface="宋体"/>
                          <a:cs typeface="Times New Roman"/>
                        </a:rPr>
                        <a:t>成果评价</a:t>
                      </a:r>
                      <a:endParaRPr lang="zh-CN" sz="1400" kern="100" dirty="0">
                        <a:effectLst/>
                        <a:latin typeface="Calibri"/>
                        <a:ea typeface="宋体"/>
                        <a:cs typeface="Times New Roman"/>
                      </a:endParaRPr>
                    </a:p>
                  </a:txBody>
                  <a:tcPr marL="68580" marR="68580" marT="0" marB="0" anchor="ctr">
                    <a:solidFill>
                      <a:schemeClr val="bg1"/>
                    </a:solidFill>
                  </a:tcPr>
                </a:tc>
                <a:tc>
                  <a:txBody>
                    <a:bodyPr/>
                    <a:lstStyle/>
                    <a:p>
                      <a:pPr marL="0" algn="l" defTabSz="914400" rtl="0" eaLnBrk="1" latinLnBrk="0" hangingPunct="1"/>
                      <a:r>
                        <a:rPr lang="en-US" altLang="zh-CN" sz="1400" kern="1200" dirty="0" smtClean="0">
                          <a:solidFill>
                            <a:schemeClr val="tx1"/>
                          </a:solidFill>
                          <a:effectLst/>
                          <a:latin typeface="+mn-lt"/>
                          <a:ea typeface="+mn-ea"/>
                          <a:cs typeface="+mn-cs"/>
                        </a:rPr>
                        <a:t>1.</a:t>
                      </a:r>
                      <a:r>
                        <a:rPr lang="zh-CN" altLang="zh-CN" sz="1400" kern="1200" dirty="0" smtClean="0">
                          <a:solidFill>
                            <a:schemeClr val="tx1"/>
                          </a:solidFill>
                          <a:effectLst/>
                          <a:latin typeface="+mn-lt"/>
                          <a:ea typeface="+mn-ea"/>
                          <a:cs typeface="+mn-cs"/>
                        </a:rPr>
                        <a:t>学会设计整流、滤波、稳压三种电路图。</a:t>
                      </a:r>
                    </a:p>
                    <a:p>
                      <a:pPr marL="0" algn="l" defTabSz="914400" rtl="0" eaLnBrk="1" latinLnBrk="0" hangingPunct="1"/>
                      <a:r>
                        <a:rPr lang="en-US" altLang="zh-CN" sz="1400" kern="1200" dirty="0" smtClean="0">
                          <a:solidFill>
                            <a:schemeClr val="tx1"/>
                          </a:solidFill>
                          <a:effectLst/>
                          <a:latin typeface="+mn-lt"/>
                          <a:ea typeface="+mn-ea"/>
                          <a:cs typeface="+mn-cs"/>
                        </a:rPr>
                        <a:t>2.</a:t>
                      </a:r>
                      <a:r>
                        <a:rPr lang="zh-CN" altLang="zh-CN" sz="1400" kern="1200" dirty="0" smtClean="0">
                          <a:solidFill>
                            <a:schemeClr val="tx1"/>
                          </a:solidFill>
                          <a:effectLst/>
                          <a:latin typeface="+mn-lt"/>
                          <a:ea typeface="+mn-ea"/>
                          <a:cs typeface="+mn-cs"/>
                        </a:rPr>
                        <a:t>能够分析整流、滤波、稳压三种电路的工作原理。</a:t>
                      </a:r>
                      <a:endParaRPr lang="zh-CN" sz="1400" kern="1200" dirty="0">
                        <a:solidFill>
                          <a:schemeClr val="tx1"/>
                        </a:solidFill>
                        <a:effectLst/>
                        <a:latin typeface="+mn-lt"/>
                        <a:ea typeface="+mn-ea"/>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smtClean="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 xmlns:a16="http://schemas.microsoft.com/office/drawing/2014/main"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915375" y="1076325"/>
            <a:ext cx="3568490"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itchFamily="34" charset="-122"/>
                <a:ea typeface="微软雅黑" pitchFamily="34" charset="-122"/>
              </a:rPr>
              <a:t>整流、滤波</a:t>
            </a:r>
            <a:r>
              <a:rPr lang="zh-CN" altLang="en-US" b="1" dirty="0" smtClean="0">
                <a:solidFill>
                  <a:schemeClr val="bg1"/>
                </a:solidFill>
                <a:latin typeface="微软雅黑" pitchFamily="34" charset="-122"/>
                <a:ea typeface="微软雅黑" pitchFamily="34" charset="-122"/>
              </a:rPr>
              <a:t>稳压电路实际应用</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605051" y="1266940"/>
            <a:ext cx="6929724" cy="941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514819" y="2009890"/>
            <a:ext cx="5938092" cy="369332"/>
          </a:xfrm>
          <a:prstGeom prst="rect">
            <a:avLst/>
          </a:prstGeom>
          <a:noFill/>
        </p:spPr>
        <p:txBody>
          <a:bodyPr wrap="square" rtlCol="0">
            <a:spAutoFit/>
          </a:bodyPr>
          <a:lstStyle/>
          <a:p>
            <a:r>
              <a:rPr lang="zh-CN" altLang="en-US" dirty="0" smtClean="0"/>
              <a:t>一、整流、滤波、稳压实际电路图</a:t>
            </a:r>
            <a:endParaRPr lang="zh-CN" altLang="en-US" dirty="0"/>
          </a:p>
        </p:txBody>
      </p:sp>
      <p:pic>
        <p:nvPicPr>
          <p:cNvPr id="1026" name="Picture 2" descr="https://ss1.baidu.com/9vo3dSag_xI4khGko9WTAnF6hhy/zhidao/pic/item/6f061d950a7b0208a221438962d9f2d3562cc8ea.jpg"/>
          <p:cNvPicPr>
            <a:picLocks noChangeAspect="1" noChangeArrowheads="1"/>
          </p:cNvPicPr>
          <p:nvPr/>
        </p:nvPicPr>
        <p:blipFill rotWithShape="1">
          <a:blip r:embed="rId3">
            <a:extLst>
              <a:ext uri="{28A0092B-C50C-407E-A947-70E740481C1C}">
                <a14:useLocalDpi xmlns:a14="http://schemas.microsoft.com/office/drawing/2010/main" val="0"/>
              </a:ext>
            </a:extLst>
          </a:blip>
          <a:srcRect l="3240"/>
          <a:stretch/>
        </p:blipFill>
        <p:spPr bwMode="auto">
          <a:xfrm>
            <a:off x="1827956" y="2379222"/>
            <a:ext cx="8224758" cy="3494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3126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8691500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063383" y="1481580"/>
            <a:ext cx="5376143" cy="4144724"/>
          </a:xfrm>
          <a:prstGeom prst="rect">
            <a:avLst/>
          </a:prstGeom>
          <a:noFill/>
        </p:spPr>
        <p:txBody>
          <a:bodyPr vert="horz" wrap="square" lIns="91440" tIns="45720" rIns="91440" bIns="45720" numCol="1" anchor="t">
            <a:spAutoFit/>
          </a:bodyPr>
          <a:lstStyle>
            <a:defPPr>
              <a:defRPr lang="zh-CN"/>
            </a:defPPr>
            <a:lvl1pPr indent="0">
              <a:lnSpc>
                <a:spcPct val="100000"/>
              </a:lnSpc>
              <a:spcBef>
                <a:spcPts val="0"/>
              </a:spcBef>
              <a:spcAft>
                <a:spcPts val="2000"/>
              </a:spcAft>
              <a:buFontTx/>
              <a:buNone/>
              <a:defRPr sz="2000">
                <a:solidFill>
                  <a:schemeClr val="bg1">
                    <a:lumMod val="50000"/>
                  </a:schemeClr>
                </a:solidFill>
                <a:latin typeface="微软雅黑" charset="0"/>
                <a:ea typeface="微软雅黑" charset="0"/>
              </a:defRPr>
            </a:lvl1pPr>
          </a:lstStyle>
          <a:p>
            <a:r>
              <a:rPr lang="zh-CN" altLang="zh-CN" dirty="0"/>
              <a:t>学生：想要将交流电变成直流电应该用什么电路转换呢？</a:t>
            </a:r>
          </a:p>
          <a:p>
            <a:r>
              <a:rPr lang="zh-CN" altLang="zh-CN" dirty="0"/>
              <a:t>老师：整流电路。</a:t>
            </a:r>
          </a:p>
          <a:p>
            <a:r>
              <a:rPr lang="zh-CN" altLang="zh-CN" dirty="0"/>
              <a:t>学生：想要将电路的中杂波去除掉应该用什么电路呢？</a:t>
            </a:r>
          </a:p>
          <a:p>
            <a:r>
              <a:rPr lang="zh-CN" altLang="zh-CN" dirty="0"/>
              <a:t>老师：滤波电路。</a:t>
            </a:r>
          </a:p>
          <a:p>
            <a:r>
              <a:rPr lang="zh-CN" altLang="zh-CN" dirty="0"/>
              <a:t>学生：电路中得到的电压不稳定，要将电压稳定下来应该用什么电路呢？</a:t>
            </a:r>
          </a:p>
          <a:p>
            <a:r>
              <a:rPr lang="zh-CN" altLang="zh-CN" dirty="0"/>
              <a:t>老师：稳压电路</a:t>
            </a:r>
            <a:r>
              <a:rPr lang="zh-CN" altLang="zh-CN" dirty="0"/>
              <a:t>。</a:t>
            </a:r>
            <a:endParaRPr lang="zh-CN" altLang="zh-CN" dirty="0"/>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610" y="2107619"/>
            <a:ext cx="4700411" cy="2892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6132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10695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整流，滤波，稳压电路基础应用</a:t>
            </a:r>
            <a:endParaRPr lang="zh-CN" altLang="zh-CN" sz="1600" b="1" dirty="0"/>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713895"/>
            <a:ext cx="5743575" cy="1061906"/>
            <a:chOff x="859536" y="1549889"/>
            <a:chExt cx="5742745" cy="1061065"/>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2280040"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掌握</a:t>
              </a:r>
              <a:r>
                <a:rPr lang="zh-CN" altLang="en-US" sz="1400" dirty="0" smtClean="0">
                  <a:solidFill>
                    <a:srgbClr val="000000"/>
                  </a:solidFill>
                  <a:latin typeface="微软雅黑" pitchFamily="34" charset="-122"/>
                  <a:ea typeface="微软雅黑" pitchFamily="34" charset="-122"/>
                </a:rPr>
                <a:t>整流电路、滤波电路、稳压电路的理论知识</a:t>
              </a:r>
              <a:endParaRPr lang="en-US" altLang="zh-CN" sz="1400" dirty="0" smtClean="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61322"/>
            <a:ext cx="5743575" cy="1001206"/>
            <a:chOff x="859536" y="1549889"/>
            <a:chExt cx="5742745" cy="1000412"/>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63212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懂得整流电路、滤波电路、稳压电路的应用</a:t>
              </a:r>
              <a:endParaRPr lang="en-US" altLang="zh-CN" sz="1400" dirty="0">
                <a:solidFill>
                  <a:srgbClr val="000000"/>
                </a:solidFill>
                <a:latin typeface="微软雅黑" pitchFamily="34" charset="-122"/>
                <a:ea typeface="微软雅黑" pitchFamily="34" charset="-122"/>
              </a:endParaRPr>
            </a:p>
          </p:txBody>
        </p:sp>
      </p:grpSp>
      <p:pic>
        <p:nvPicPr>
          <p:cNvPr id="28" name="图片 27" descr="C:\Users\407_5\AppData\Roaming\Tencent\Users\532440458\QQ\WinTemp\RichOle\SH$WJWCFRC{[Y~A}4}VJ{52.png"/>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6134101" y="1713895"/>
            <a:ext cx="4272740" cy="3311091"/>
          </a:xfrm>
          <a:prstGeom prst="rect">
            <a:avLst/>
          </a:prstGeom>
          <a:noFill/>
          <a:ln>
            <a:noFill/>
          </a:ln>
        </p:spPr>
      </p:pic>
    </p:spTree>
    <p:extLst>
      <p:ext uri="{BB962C8B-B14F-4D97-AF65-F5344CB8AC3E}">
        <p14:creationId xmlns:p14="http://schemas.microsoft.com/office/powerpoint/2010/main" val="4204723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itchFamily="34" charset="-122"/>
                <a:ea typeface="微软雅黑" pitchFamily="34" charset="-122"/>
              </a:rPr>
              <a:t>电工高级技能培训与考核课程</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4805404" y="4273111"/>
            <a:ext cx="5320687" cy="369332"/>
          </a:xfrm>
          <a:prstGeom prst="rect">
            <a:avLst/>
          </a:prstGeom>
        </p:spPr>
        <p:txBody>
          <a:bodyPr wrap="none">
            <a:spAutoFit/>
          </a:bodyPr>
          <a:lstStyle/>
          <a:p>
            <a:pPr marL="285750" indent="-285750">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掌握整流电路、滤波电路、稳压电路的理论知识</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
        <p:nvSpPr>
          <p:cNvPr id="17" name="TextBox 26"/>
          <p:cNvSpPr txBox="1"/>
          <p:nvPr/>
        </p:nvSpPr>
        <p:spPr>
          <a:xfrm>
            <a:off x="915375" y="1269582"/>
            <a:ext cx="9870621" cy="3631763"/>
          </a:xfrm>
          <a:prstGeom prst="rect">
            <a:avLst/>
          </a:prstGeom>
          <a:noFill/>
        </p:spPr>
        <p:txBody>
          <a:bodyPr wrap="square" rtlCol="0">
            <a:spAutoFit/>
          </a:bodyPr>
          <a:lstStyle/>
          <a:p>
            <a:pPr indent="457200">
              <a:lnSpc>
                <a:spcPct val="150000"/>
              </a:lnSpc>
              <a:spcBef>
                <a:spcPts val="600"/>
              </a:spcBef>
              <a:spcAft>
                <a:spcPts val="600"/>
              </a:spcAft>
            </a:pPr>
            <a:r>
              <a:rPr lang="zh-CN" altLang="zh-CN" sz="2000" dirty="0" smtClean="0">
                <a:latin typeface="+mn-ea"/>
              </a:rPr>
              <a:t>整流</a:t>
            </a:r>
            <a:r>
              <a:rPr lang="zh-CN" altLang="zh-CN" sz="2000" dirty="0">
                <a:latin typeface="+mn-ea"/>
              </a:rPr>
              <a:t>电路是把交流电能转换为直流电能的电路。大多数整流电路由变压器、整流</a:t>
            </a:r>
            <a:r>
              <a:rPr lang="en-US" altLang="zh-CN" sz="2000" dirty="0" err="1">
                <a:latin typeface="+mn-ea"/>
                <a:hlinkClick r:id="rId3"/>
              </a:rPr>
              <a:t>主电路</a:t>
            </a:r>
            <a:r>
              <a:rPr lang="zh-CN" altLang="zh-CN" sz="2000" dirty="0">
                <a:latin typeface="+mn-ea"/>
              </a:rPr>
              <a:t>和滤波器等组成。</a:t>
            </a:r>
          </a:p>
          <a:p>
            <a:pPr indent="457200">
              <a:lnSpc>
                <a:spcPct val="150000"/>
              </a:lnSpc>
              <a:spcBef>
                <a:spcPts val="600"/>
              </a:spcBef>
              <a:spcAft>
                <a:spcPts val="600"/>
              </a:spcAft>
            </a:pPr>
            <a:r>
              <a:rPr lang="zh-CN" altLang="zh-CN" sz="2000" dirty="0" smtClean="0">
                <a:latin typeface="+mn-ea"/>
              </a:rPr>
              <a:t>整流</a:t>
            </a:r>
            <a:r>
              <a:rPr lang="zh-CN" altLang="zh-CN" sz="2000" dirty="0">
                <a:latin typeface="+mn-ea"/>
              </a:rPr>
              <a:t>电路的作用是将交流降压电路输出的电压较低的交流电转换成单向脉动性直流电，这就是交流电的整流过程，整流电路主要由整流</a:t>
            </a:r>
            <a:r>
              <a:rPr lang="en-US" altLang="zh-CN" sz="2000" dirty="0" err="1">
                <a:latin typeface="+mn-ea"/>
                <a:hlinkClick r:id="rId4"/>
              </a:rPr>
              <a:t>二极管</a:t>
            </a:r>
            <a:r>
              <a:rPr lang="zh-CN" altLang="zh-CN" sz="2000" dirty="0">
                <a:latin typeface="+mn-ea"/>
              </a:rPr>
              <a:t>组成。经过整流电路之后的电压已经不是</a:t>
            </a:r>
            <a:r>
              <a:rPr lang="en-US" altLang="zh-CN" sz="2000" dirty="0" err="1">
                <a:latin typeface="+mn-ea"/>
                <a:hlinkClick r:id="rId5"/>
              </a:rPr>
              <a:t>交流电压</a:t>
            </a:r>
            <a:r>
              <a:rPr lang="zh-CN" altLang="zh-CN" sz="2000" dirty="0">
                <a:latin typeface="+mn-ea"/>
              </a:rPr>
              <a:t>，而是一种含有</a:t>
            </a:r>
            <a:r>
              <a:rPr lang="en-US" altLang="zh-CN" sz="2000" dirty="0" err="1">
                <a:latin typeface="+mn-ea"/>
                <a:hlinkClick r:id="rId6"/>
              </a:rPr>
              <a:t>直流电压</a:t>
            </a:r>
            <a:r>
              <a:rPr lang="zh-CN" altLang="zh-CN" sz="2000" dirty="0">
                <a:latin typeface="+mn-ea"/>
              </a:rPr>
              <a:t>和交流电压的混合电压。习惯上称单向脉动性直流电压。</a:t>
            </a:r>
          </a:p>
          <a:p>
            <a:pPr indent="457200">
              <a:lnSpc>
                <a:spcPct val="150000"/>
              </a:lnSpc>
              <a:spcBef>
                <a:spcPts val="600"/>
              </a:spcBef>
              <a:spcAft>
                <a:spcPts val="600"/>
              </a:spcAft>
            </a:pPr>
            <a:r>
              <a:rPr lang="zh-CN" altLang="zh-CN" sz="2000" dirty="0" smtClean="0">
                <a:latin typeface="+mn-ea"/>
              </a:rPr>
              <a:t>电源</a:t>
            </a:r>
            <a:r>
              <a:rPr lang="zh-CN" altLang="zh-CN" sz="2000" dirty="0">
                <a:latin typeface="+mn-ea"/>
              </a:rPr>
              <a:t>电路中的整流电路主要有</a:t>
            </a:r>
            <a:r>
              <a:rPr lang="en-US" altLang="zh-CN" sz="2000" dirty="0" err="1">
                <a:latin typeface="+mn-ea"/>
                <a:hlinkClick r:id="rId7"/>
              </a:rPr>
              <a:t>半波整流电路</a:t>
            </a:r>
            <a:r>
              <a:rPr lang="zh-CN" altLang="zh-CN" sz="2000" dirty="0">
                <a:latin typeface="+mn-ea"/>
              </a:rPr>
              <a:t>、</a:t>
            </a:r>
            <a:r>
              <a:rPr lang="en-US" altLang="zh-CN" sz="2000" dirty="0" err="1">
                <a:latin typeface="+mn-ea"/>
                <a:hlinkClick r:id="rId8"/>
              </a:rPr>
              <a:t>全波整流电路</a:t>
            </a:r>
            <a:r>
              <a:rPr lang="zh-CN" altLang="zh-CN" sz="2000" dirty="0">
                <a:latin typeface="+mn-ea"/>
              </a:rPr>
              <a:t>和</a:t>
            </a:r>
            <a:r>
              <a:rPr lang="en-US" altLang="zh-CN" sz="2000" dirty="0" err="1">
                <a:latin typeface="+mn-ea"/>
                <a:hlinkClick r:id="rId9"/>
              </a:rPr>
              <a:t>桥式整流</a:t>
            </a:r>
            <a:r>
              <a:rPr lang="zh-CN" altLang="zh-CN" sz="2000" dirty="0">
                <a:latin typeface="+mn-ea"/>
              </a:rPr>
              <a:t>三种。</a:t>
            </a:r>
            <a:endParaRPr lang="zh-CN" altLang="en-US" sz="2000" dirty="0">
              <a:latin typeface="+mn-ea"/>
            </a:endParaRPr>
          </a:p>
        </p:txBody>
      </p:sp>
      <p:sp>
        <p:nvSpPr>
          <p:cNvPr id="11" name="矩形 10"/>
          <p:cNvSpPr/>
          <p:nvPr/>
        </p:nvSpPr>
        <p:spPr>
          <a:xfrm>
            <a:off x="316509" y="792528"/>
            <a:ext cx="2351285" cy="477054"/>
          </a:xfrm>
          <a:prstGeom prst="rect">
            <a:avLst/>
          </a:prstGeom>
          <a:noFill/>
        </p:spPr>
        <p:txBody>
          <a:bodyPr wrap="square" rtlCol="0">
            <a:spAutoFit/>
          </a:bodyPr>
          <a:lstStyle/>
          <a:p>
            <a:pPr indent="532800" algn="just">
              <a:lnSpc>
                <a:spcPts val="3000"/>
              </a:lnSpc>
            </a:pPr>
            <a:r>
              <a:rPr lang="en-US" altLang="zh-CN" b="1" dirty="0">
                <a:solidFill>
                  <a:schemeClr val="accent2">
                    <a:lumMod val="75000"/>
                  </a:schemeClr>
                </a:solidFill>
              </a:rPr>
              <a:t>1.</a:t>
            </a:r>
            <a:r>
              <a:rPr lang="zh-CN" altLang="zh-CN" b="1" dirty="0">
                <a:solidFill>
                  <a:schemeClr val="accent2">
                    <a:lumMod val="75000"/>
                  </a:schemeClr>
                </a:solidFill>
              </a:rPr>
              <a:t>整流电路应用</a:t>
            </a:r>
            <a:endParaRPr lang="zh-CN" altLang="zh-CN" b="1" dirty="0">
              <a:solidFill>
                <a:schemeClr val="accent2">
                  <a:lumMod val="75000"/>
                </a:schemeClr>
              </a:solidFill>
            </a:endParaRPr>
          </a:p>
        </p:txBody>
      </p:sp>
      <p:sp>
        <p:nvSpPr>
          <p:cNvPr id="18" name="矩形 17"/>
          <p:cNvSpPr/>
          <p:nvPr/>
        </p:nvSpPr>
        <p:spPr>
          <a:xfrm>
            <a:off x="4805404" y="4273111"/>
            <a:ext cx="5320687" cy="369332"/>
          </a:xfrm>
          <a:prstGeom prst="rect">
            <a:avLst/>
          </a:prstGeom>
        </p:spPr>
        <p:txBody>
          <a:bodyPr wrap="none">
            <a:spAutoFit/>
          </a:bodyPr>
          <a:lstStyle/>
          <a:p>
            <a:pPr marL="285750" indent="-285750">
              <a:buFont typeface="Arial" panose="020B0604020202020204" pitchFamily="34" charset="0"/>
              <a:buChar char="•"/>
            </a:pPr>
            <a:r>
              <a:rPr lang="zh-CN" altLang="en-US" b="1" dirty="0">
                <a:solidFill>
                  <a:schemeClr val="bg1"/>
                </a:solidFill>
                <a:latin typeface="微软雅黑" pitchFamily="34" charset="-122"/>
                <a:ea typeface="微软雅黑" pitchFamily="34" charset="-122"/>
              </a:rPr>
              <a:t>掌握整流电路、滤波电路、稳压电路的理论知识</a:t>
            </a:r>
            <a:endParaRPr lang="en-US"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34382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文本框 11"/>
          <p:cNvSpPr txBox="1"/>
          <p:nvPr/>
        </p:nvSpPr>
        <p:spPr>
          <a:xfrm>
            <a:off x="702934" y="1527814"/>
            <a:ext cx="10831726" cy="804516"/>
          </a:xfrm>
          <a:prstGeom prst="rect">
            <a:avLst/>
          </a:prstGeom>
          <a:noFill/>
        </p:spPr>
        <p:txBody>
          <a:bodyPr wrap="square" rtlCol="0">
            <a:spAutoFit/>
          </a:bodyPr>
          <a:lstStyle/>
          <a:p>
            <a:pPr indent="532800" algn="just">
              <a:lnSpc>
                <a:spcPts val="3000"/>
              </a:lnSpc>
            </a:pPr>
            <a:r>
              <a:rPr lang="zh-CN" altLang="zh-CN" dirty="0" smtClean="0"/>
              <a:t>半波</a:t>
            </a:r>
            <a:r>
              <a:rPr lang="zh-CN" altLang="zh-CN" dirty="0"/>
              <a:t>整流电路是一种利用</a:t>
            </a:r>
            <a:r>
              <a:rPr lang="en-US" altLang="zh-CN" dirty="0" err="1">
                <a:hlinkClick r:id="rId3"/>
              </a:rPr>
              <a:t>二极管</a:t>
            </a:r>
            <a:r>
              <a:rPr lang="zh-CN" altLang="zh-CN" dirty="0"/>
              <a:t>的单向导通特性来进行整流的常见电路，除去半周、剩下半周的整流方法，叫半波整流，电路如图</a:t>
            </a:r>
            <a:r>
              <a:rPr lang="en-US" altLang="zh-CN" dirty="0"/>
              <a:t>2-6-22</a:t>
            </a:r>
            <a:r>
              <a:rPr lang="zh-CN" altLang="zh-CN" dirty="0"/>
              <a:t>所示</a:t>
            </a:r>
            <a:r>
              <a:rPr lang="zh-CN" altLang="zh-CN" dirty="0" smtClean="0"/>
              <a:t>。</a:t>
            </a:r>
            <a:endParaRPr lang="zh-CN" altLang="zh-CN" dirty="0"/>
          </a:p>
        </p:txBody>
      </p:sp>
      <p:sp>
        <p:nvSpPr>
          <p:cNvPr id="13" name="文本框 12"/>
          <p:cNvSpPr txBox="1"/>
          <p:nvPr/>
        </p:nvSpPr>
        <p:spPr>
          <a:xfrm>
            <a:off x="3685492" y="4499764"/>
            <a:ext cx="2603876" cy="369332"/>
          </a:xfrm>
          <a:prstGeom prst="rect">
            <a:avLst/>
          </a:prstGeom>
          <a:noFill/>
        </p:spPr>
        <p:txBody>
          <a:bodyPr wrap="square" rtlCol="0">
            <a:spAutoFit/>
          </a:bodyPr>
          <a:lstStyle/>
          <a:p>
            <a:r>
              <a:rPr lang="zh-CN" altLang="zh-CN" dirty="0"/>
              <a:t>图</a:t>
            </a:r>
            <a:r>
              <a:rPr lang="en-US" altLang="zh-CN" dirty="0"/>
              <a:t>2-6-22 </a:t>
            </a:r>
            <a:r>
              <a:rPr lang="zh-CN" altLang="zh-CN" dirty="0"/>
              <a:t>半波整流</a:t>
            </a:r>
            <a:r>
              <a:rPr lang="zh-CN" altLang="zh-CN" dirty="0" smtClean="0"/>
              <a:t>电路</a:t>
            </a:r>
            <a:endParaRPr lang="zh-CN" altLang="zh-CN" dirty="0"/>
          </a:p>
        </p:txBody>
      </p:sp>
      <p:sp>
        <p:nvSpPr>
          <p:cNvPr id="14" name="矩形 13"/>
          <p:cNvSpPr/>
          <p:nvPr/>
        </p:nvSpPr>
        <p:spPr>
          <a:xfrm>
            <a:off x="7866068" y="2997804"/>
            <a:ext cx="2273926" cy="1118255"/>
          </a:xfrm>
          <a:prstGeom prst="rect">
            <a:avLst/>
          </a:prstGeom>
        </p:spPr>
        <p:txBody>
          <a:bodyPr wrap="square">
            <a:spAutoFit/>
          </a:bodyPr>
          <a:lstStyle/>
          <a:p>
            <a:pPr indent="266700">
              <a:lnSpc>
                <a:spcPts val="2000"/>
              </a:lnSpc>
            </a:pPr>
            <a:r>
              <a:rPr lang="zh-CN" altLang="zh-CN" dirty="0" smtClean="0"/>
              <a:t>作用</a:t>
            </a:r>
            <a:r>
              <a:rPr lang="en-US" altLang="zh-CN" dirty="0" smtClean="0"/>
              <a:t>:</a:t>
            </a:r>
            <a:r>
              <a:rPr lang="zh-CN" altLang="zh-CN" dirty="0" smtClean="0"/>
              <a:t>是</a:t>
            </a:r>
            <a:r>
              <a:rPr lang="zh-CN" altLang="zh-CN" dirty="0"/>
              <a:t>将交流电转换为</a:t>
            </a:r>
            <a:r>
              <a:rPr lang="en-US" altLang="zh-CN" dirty="0" err="1" smtClean="0">
                <a:hlinkClick r:id="rId4"/>
              </a:rPr>
              <a:t>直流电</a:t>
            </a:r>
            <a:r>
              <a:rPr lang="en-US" altLang="zh-CN" dirty="0" smtClean="0"/>
              <a:t> </a:t>
            </a:r>
            <a:r>
              <a:rPr lang="zh-CN" altLang="en-US" dirty="0"/>
              <a:t>，</a:t>
            </a:r>
            <a:r>
              <a:rPr lang="zh-CN" altLang="zh-CN" dirty="0" smtClean="0"/>
              <a:t>也就是</a:t>
            </a:r>
            <a:r>
              <a:rPr lang="zh-CN" altLang="zh-CN" dirty="0"/>
              <a:t>整流。</a:t>
            </a:r>
          </a:p>
          <a:p>
            <a:pPr indent="266700">
              <a:lnSpc>
                <a:spcPts val="2000"/>
              </a:lnSpc>
            </a:pP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5" name="图片 14" descr="C:\Users\407_5\AppData\Roaming\Tencent\Users\532440458\QQ\WinTemp\RichOle\1)$]2G6$8~%JBNPX1CH2(]8.png"/>
          <p:cNvPicPr/>
          <p:nvPr/>
        </p:nvPicPr>
        <p:blipFill>
          <a:blip r:embed="rId5">
            <a:extLst>
              <a:ext uri="{28A0092B-C50C-407E-A947-70E740481C1C}">
                <a14:useLocalDpi xmlns:a14="http://schemas.microsoft.com/office/drawing/2010/main" val="0"/>
              </a:ext>
            </a:extLst>
          </a:blip>
          <a:srcRect/>
          <a:stretch>
            <a:fillRect/>
          </a:stretch>
        </p:blipFill>
        <p:spPr bwMode="auto">
          <a:xfrm>
            <a:off x="3140879" y="2377809"/>
            <a:ext cx="4190119" cy="2151859"/>
          </a:xfrm>
          <a:prstGeom prst="rect">
            <a:avLst/>
          </a:prstGeom>
          <a:noFill/>
          <a:ln>
            <a:noFill/>
          </a:ln>
        </p:spPr>
      </p:pic>
      <p:sp>
        <p:nvSpPr>
          <p:cNvPr id="16" name="TextBox 15"/>
          <p:cNvSpPr txBox="1"/>
          <p:nvPr/>
        </p:nvSpPr>
        <p:spPr>
          <a:xfrm>
            <a:off x="430629" y="887737"/>
            <a:ext cx="3254863" cy="477054"/>
          </a:xfrm>
          <a:prstGeom prst="rect">
            <a:avLst/>
          </a:prstGeom>
          <a:noFill/>
        </p:spPr>
        <p:txBody>
          <a:bodyPr wrap="square" rtlCol="0">
            <a:spAutoFit/>
          </a:bodyPr>
          <a:lstStyle/>
          <a:p>
            <a:pPr indent="532800" algn="just">
              <a:lnSpc>
                <a:spcPts val="3000"/>
              </a:lnSpc>
            </a:pPr>
            <a:r>
              <a:rPr lang="en-US" altLang="zh-CN" b="1" dirty="0" smtClean="0">
                <a:solidFill>
                  <a:schemeClr val="accent2">
                    <a:lumMod val="75000"/>
                  </a:schemeClr>
                </a:solidFill>
              </a:rPr>
              <a:t>1.1</a:t>
            </a:r>
            <a:r>
              <a:rPr lang="zh-CN" altLang="en-US" b="1" dirty="0">
                <a:solidFill>
                  <a:schemeClr val="accent2">
                    <a:lumMod val="75000"/>
                  </a:schemeClr>
                </a:solidFill>
              </a:rPr>
              <a:t> </a:t>
            </a:r>
            <a:r>
              <a:rPr lang="zh-CN" altLang="en-US" b="1" dirty="0" smtClean="0">
                <a:solidFill>
                  <a:schemeClr val="accent2">
                    <a:lumMod val="75000"/>
                  </a:schemeClr>
                </a:solidFill>
              </a:rPr>
              <a:t>半波整流电路</a:t>
            </a:r>
            <a:endParaRPr lang="en-US" altLang="zh-CN" b="1" dirty="0">
              <a:solidFill>
                <a:schemeClr val="accent2">
                  <a:lumMod val="75000"/>
                </a:schemeClr>
              </a:solidFill>
            </a:endParaRPr>
          </a:p>
        </p:txBody>
      </p:sp>
      <p:sp>
        <p:nvSpPr>
          <p:cNvPr id="2" name="矩形 1"/>
          <p:cNvSpPr/>
          <p:nvPr/>
        </p:nvSpPr>
        <p:spPr>
          <a:xfrm>
            <a:off x="495788" y="5195142"/>
            <a:ext cx="11276625" cy="1172629"/>
          </a:xfrm>
          <a:prstGeom prst="rect">
            <a:avLst/>
          </a:prstGeom>
        </p:spPr>
        <p:txBody>
          <a:bodyPr wrap="square">
            <a:spAutoFit/>
          </a:bodyPr>
          <a:lstStyle/>
          <a:p>
            <a:pPr indent="457200">
              <a:lnSpc>
                <a:spcPct val="130000"/>
              </a:lnSpc>
            </a:pPr>
            <a:r>
              <a:rPr lang="zh-CN" altLang="zh-CN" dirty="0"/>
              <a:t>半波整流：变压器的次级绕组与负载相接，中间串联一个</a:t>
            </a:r>
            <a:r>
              <a:rPr lang="en-US" altLang="zh-CN" dirty="0" err="1">
                <a:hlinkClick r:id="rId6"/>
              </a:rPr>
              <a:t>整流二极管</a:t>
            </a:r>
            <a:r>
              <a:rPr lang="zh-CN" altLang="zh-CN" dirty="0"/>
              <a:t>，就是半波整流。利用二极管的单向导电性，只有半个周期内有电流流过负载，另半个周期被二极管所阻，没有电流。这种电路，变压器中有直流分量流过，降低了变压器的效率；整流电流的脉动成分太大，对滤波电路的要求高。只适用于小电流整流电路。</a:t>
            </a:r>
          </a:p>
        </p:txBody>
      </p:sp>
      <p:sp>
        <p:nvSpPr>
          <p:cNvPr id="18" name="TextBox 8">
            <a:extLst>
              <a:ext uri="{FF2B5EF4-FFF2-40B4-BE49-F238E27FC236}">
                <a16:creationId xmlns="" xmlns:a16="http://schemas.microsoft.com/office/drawing/2014/main" id="{6B099B05-5055-4F98-BFCC-EED86C641E3C}"/>
              </a:ext>
            </a:extLst>
          </p:cNvPr>
          <p:cNvSpPr txBox="1"/>
          <p:nvPr/>
        </p:nvSpPr>
        <p:spPr>
          <a:xfrm>
            <a:off x="882990" y="215447"/>
            <a:ext cx="4848109"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itchFamily="34" charset="-122"/>
                <a:ea typeface="微软雅黑" pitchFamily="34" charset="-122"/>
              </a:rPr>
              <a:t>整流</a:t>
            </a:r>
            <a:r>
              <a:rPr lang="zh-CN" altLang="en-US" sz="1600" b="1" dirty="0">
                <a:solidFill>
                  <a:schemeClr val="bg1"/>
                </a:solidFill>
                <a:latin typeface="微软雅黑" pitchFamily="34" charset="-122"/>
                <a:ea typeface="微软雅黑" pitchFamily="34" charset="-122"/>
              </a:rPr>
              <a:t>电路、滤波电路、稳压电路的理论</a:t>
            </a:r>
            <a:r>
              <a:rPr lang="zh-CN" altLang="en-US" sz="1600" b="1" dirty="0" smtClean="0">
                <a:solidFill>
                  <a:schemeClr val="bg1"/>
                </a:solidFill>
                <a:latin typeface="微软雅黑" pitchFamily="34" charset="-122"/>
                <a:ea typeface="微软雅黑" pitchFamily="34" charset="-122"/>
              </a:rPr>
              <a:t>知识</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552218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TotalTime>
  <Words>2415</Words>
  <Application>Microsoft Office PowerPoint</Application>
  <PresentationFormat>宽屏</PresentationFormat>
  <Paragraphs>340</Paragraphs>
  <Slides>29</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 Unicode MS</vt:lpstr>
      <vt:lpstr>Open Sans</vt:lpstr>
      <vt:lpstr>等线</vt:lpstr>
      <vt:lpstr>等线 Light</vt:lpstr>
      <vt:lpstr>华康俪金黑W8(P)</vt:lpstr>
      <vt:lpstr>宋体</vt:lpstr>
      <vt:lpstr>微软雅黑</vt:lpstr>
      <vt:lpstr>Arial</vt:lpstr>
      <vt:lpstr>Calibri</vt:lpstr>
      <vt:lpstr>Symbol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105</cp:revision>
  <dcterms:created xsi:type="dcterms:W3CDTF">2020-10-28T01:48:22Z</dcterms:created>
  <dcterms:modified xsi:type="dcterms:W3CDTF">2021-02-27T19:40:57Z</dcterms:modified>
</cp:coreProperties>
</file>