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6.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7.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8.xml" ContentType="application/vnd.openxmlformats-officedocument.presentationml.tags+xml"/>
  <Override PartName="/ppt/notesSlides/notesSlide24.xml" ContentType="application/vnd.openxmlformats-officedocument.presentationml.notesSlide+xml"/>
  <Override PartName="/ppt/tags/tag9.xml" ContentType="application/vnd.openxmlformats-officedocument.presentationml.tags+xml"/>
  <Override PartName="/ppt/notesSlides/notesSlide25.xml" ContentType="application/vnd.openxmlformats-officedocument.presentationml.notesSlide+xml"/>
  <Override PartName="/ppt/tags/tag10.xml" ContentType="application/vnd.openxmlformats-officedocument.presentationml.tags+xml"/>
  <Override PartName="/ppt/notesSlides/notesSlide26.xml" ContentType="application/vnd.openxmlformats-officedocument.presentationml.notesSlide+xml"/>
  <Override PartName="/ppt/tags/tag11.xml" ContentType="application/vnd.openxmlformats-officedocument.presentationml.tags+xml"/>
  <Override PartName="/ppt/notesSlides/notesSlide27.xml" ContentType="application/vnd.openxmlformats-officedocument.presentationml.notesSlide+xml"/>
  <Override PartName="/ppt/tags/tag12.xml" ContentType="application/vnd.openxmlformats-officedocument.presentationml.tags+xml"/>
  <Override PartName="/ppt/notesSlides/notesSlide28.xml" ContentType="application/vnd.openxmlformats-officedocument.presentationml.notesSlide+xml"/>
  <Override PartName="/ppt/tags/tag13.xml" ContentType="application/vnd.openxmlformats-officedocument.presentationml.tags+xml"/>
  <Override PartName="/ppt/notesSlides/notesSlide29.xml" ContentType="application/vnd.openxmlformats-officedocument.presentationml.notesSlide+xml"/>
  <Override PartName="/ppt/tags/tag14.xml" ContentType="application/vnd.openxmlformats-officedocument.presentationml.tags+xml"/>
  <Override PartName="/ppt/notesSlides/notesSlide30.xml" ContentType="application/vnd.openxmlformats-officedocument.presentationml.notesSlide+xml"/>
  <Override PartName="/ppt/tags/tag15.xml" ContentType="application/vnd.openxmlformats-officedocument.presentationml.tags+xml"/>
  <Override PartName="/ppt/notesSlides/notesSlide31.xml" ContentType="application/vnd.openxmlformats-officedocument.presentationml.notesSlide+xml"/>
  <Override PartName="/ppt/tags/tag16.xml" ContentType="application/vnd.openxmlformats-officedocument.presentationml.tags+xml"/>
  <Override PartName="/ppt/notesSlides/notesSlide32.xml" ContentType="application/vnd.openxmlformats-officedocument.presentationml.notesSlide+xml"/>
  <Override PartName="/ppt/tags/tag17.xml" ContentType="application/vnd.openxmlformats-officedocument.presentationml.tags+xml"/>
  <Override PartName="/ppt/notesSlides/notesSlide33.xml" ContentType="application/vnd.openxmlformats-officedocument.presentationml.notesSlide+xml"/>
  <Override PartName="/ppt/tags/tag18.xml" ContentType="application/vnd.openxmlformats-officedocument.presentationml.tags+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6"/>
  </p:notesMasterIdLst>
  <p:sldIdLst>
    <p:sldId id="257" r:id="rId2"/>
    <p:sldId id="258" r:id="rId3"/>
    <p:sldId id="260" r:id="rId4"/>
    <p:sldId id="256" r:id="rId5"/>
    <p:sldId id="261" r:id="rId6"/>
    <p:sldId id="259" r:id="rId7"/>
    <p:sldId id="262" r:id="rId8"/>
    <p:sldId id="266" r:id="rId9"/>
    <p:sldId id="298" r:id="rId10"/>
    <p:sldId id="314" r:id="rId11"/>
    <p:sldId id="313" r:id="rId12"/>
    <p:sldId id="331" r:id="rId13"/>
    <p:sldId id="263" r:id="rId14"/>
    <p:sldId id="268" r:id="rId15"/>
    <p:sldId id="315" r:id="rId16"/>
    <p:sldId id="316" r:id="rId17"/>
    <p:sldId id="318" r:id="rId18"/>
    <p:sldId id="320" r:id="rId19"/>
    <p:sldId id="321" r:id="rId20"/>
    <p:sldId id="319" r:id="rId21"/>
    <p:sldId id="322" r:id="rId22"/>
    <p:sldId id="264" r:id="rId23"/>
    <p:sldId id="276" r:id="rId24"/>
    <p:sldId id="265" r:id="rId25"/>
    <p:sldId id="270" r:id="rId26"/>
    <p:sldId id="284" r:id="rId27"/>
    <p:sldId id="324" r:id="rId28"/>
    <p:sldId id="326" r:id="rId29"/>
    <p:sldId id="325" r:id="rId30"/>
    <p:sldId id="330" r:id="rId31"/>
    <p:sldId id="328" r:id="rId32"/>
    <p:sldId id="327" r:id="rId33"/>
    <p:sldId id="329" r:id="rId34"/>
    <p:sldId id="280"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393" autoAdjust="0"/>
    <p:restoredTop sz="94660"/>
  </p:normalViewPr>
  <p:slideViewPr>
    <p:cSldViewPr snapToGrid="0">
      <p:cViewPr varScale="1">
        <p:scale>
          <a:sx n="74" d="100"/>
          <a:sy n="74" d="100"/>
        </p:scale>
        <p:origin x="594" y="6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AA5671-5726-47C2-932C-C6CDA48235F4}" type="datetimeFigureOut">
              <a:rPr lang="zh-CN" altLang="en-US" smtClean="0"/>
              <a:t>2021-02-28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274400-4281-4B48-A669-12BA5BF12926}" type="slidenum">
              <a:rPr lang="zh-CN" altLang="en-US" smtClean="0"/>
              <a:t>‹#›</a:t>
            </a:fld>
            <a:endParaRPr lang="zh-CN" altLang="en-US"/>
          </a:p>
        </p:txBody>
      </p:sp>
    </p:spTree>
    <p:extLst>
      <p:ext uri="{BB962C8B-B14F-4D97-AF65-F5344CB8AC3E}">
        <p14:creationId xmlns:p14="http://schemas.microsoft.com/office/powerpoint/2010/main" val="33501553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a:t>
            </a:fld>
            <a:endParaRPr lang="zh-CN" altLang="en-US"/>
          </a:p>
        </p:txBody>
      </p:sp>
    </p:spTree>
    <p:extLst>
      <p:ext uri="{BB962C8B-B14F-4D97-AF65-F5344CB8AC3E}">
        <p14:creationId xmlns:p14="http://schemas.microsoft.com/office/powerpoint/2010/main" val="40184297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10</a:t>
            </a:fld>
            <a:endParaRPr lang="zh-CN" altLang="en-US"/>
          </a:p>
        </p:txBody>
      </p:sp>
    </p:spTree>
    <p:extLst>
      <p:ext uri="{BB962C8B-B14F-4D97-AF65-F5344CB8AC3E}">
        <p14:creationId xmlns:p14="http://schemas.microsoft.com/office/powerpoint/2010/main" val="33126679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11</a:t>
            </a:fld>
            <a:endParaRPr lang="zh-CN" altLang="en-US"/>
          </a:p>
        </p:txBody>
      </p:sp>
    </p:spTree>
    <p:extLst>
      <p:ext uri="{BB962C8B-B14F-4D97-AF65-F5344CB8AC3E}">
        <p14:creationId xmlns:p14="http://schemas.microsoft.com/office/powerpoint/2010/main" val="10689239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12</a:t>
            </a:fld>
            <a:endParaRPr lang="zh-CN" altLang="en-US"/>
          </a:p>
        </p:txBody>
      </p:sp>
    </p:spTree>
    <p:extLst>
      <p:ext uri="{BB962C8B-B14F-4D97-AF65-F5344CB8AC3E}">
        <p14:creationId xmlns:p14="http://schemas.microsoft.com/office/powerpoint/2010/main" val="25149840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13</a:t>
            </a:fld>
            <a:endParaRPr lang="zh-CN" altLang="en-US"/>
          </a:p>
        </p:txBody>
      </p:sp>
    </p:spTree>
    <p:extLst>
      <p:ext uri="{BB962C8B-B14F-4D97-AF65-F5344CB8AC3E}">
        <p14:creationId xmlns:p14="http://schemas.microsoft.com/office/powerpoint/2010/main" val="39922166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14</a:t>
            </a:fld>
            <a:endParaRPr lang="zh-CN" altLang="en-US"/>
          </a:p>
        </p:txBody>
      </p:sp>
    </p:spTree>
    <p:extLst>
      <p:ext uri="{BB962C8B-B14F-4D97-AF65-F5344CB8AC3E}">
        <p14:creationId xmlns:p14="http://schemas.microsoft.com/office/powerpoint/2010/main" val="2823728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15</a:t>
            </a:fld>
            <a:endParaRPr lang="zh-CN" altLang="en-US"/>
          </a:p>
        </p:txBody>
      </p:sp>
    </p:spTree>
    <p:extLst>
      <p:ext uri="{BB962C8B-B14F-4D97-AF65-F5344CB8AC3E}">
        <p14:creationId xmlns:p14="http://schemas.microsoft.com/office/powerpoint/2010/main" val="37462900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16</a:t>
            </a:fld>
            <a:endParaRPr lang="zh-CN" altLang="en-US"/>
          </a:p>
        </p:txBody>
      </p:sp>
    </p:spTree>
    <p:extLst>
      <p:ext uri="{BB962C8B-B14F-4D97-AF65-F5344CB8AC3E}">
        <p14:creationId xmlns:p14="http://schemas.microsoft.com/office/powerpoint/2010/main" val="24491491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17</a:t>
            </a:fld>
            <a:endParaRPr lang="zh-CN" altLang="en-US"/>
          </a:p>
        </p:txBody>
      </p:sp>
    </p:spTree>
    <p:extLst>
      <p:ext uri="{BB962C8B-B14F-4D97-AF65-F5344CB8AC3E}">
        <p14:creationId xmlns:p14="http://schemas.microsoft.com/office/powerpoint/2010/main" val="33192916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18</a:t>
            </a:fld>
            <a:endParaRPr lang="zh-CN" altLang="en-US"/>
          </a:p>
        </p:txBody>
      </p:sp>
    </p:spTree>
    <p:extLst>
      <p:ext uri="{BB962C8B-B14F-4D97-AF65-F5344CB8AC3E}">
        <p14:creationId xmlns:p14="http://schemas.microsoft.com/office/powerpoint/2010/main" val="15388866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19</a:t>
            </a:fld>
            <a:endParaRPr lang="zh-CN" altLang="en-US"/>
          </a:p>
        </p:txBody>
      </p:sp>
    </p:spTree>
    <p:extLst>
      <p:ext uri="{BB962C8B-B14F-4D97-AF65-F5344CB8AC3E}">
        <p14:creationId xmlns:p14="http://schemas.microsoft.com/office/powerpoint/2010/main" val="2034345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a:t>
            </a:fld>
            <a:endParaRPr lang="zh-CN" altLang="en-US"/>
          </a:p>
        </p:txBody>
      </p:sp>
    </p:spTree>
    <p:extLst>
      <p:ext uri="{BB962C8B-B14F-4D97-AF65-F5344CB8AC3E}">
        <p14:creationId xmlns:p14="http://schemas.microsoft.com/office/powerpoint/2010/main" val="17771288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20</a:t>
            </a:fld>
            <a:endParaRPr lang="zh-CN" altLang="en-US"/>
          </a:p>
        </p:txBody>
      </p:sp>
    </p:spTree>
    <p:extLst>
      <p:ext uri="{BB962C8B-B14F-4D97-AF65-F5344CB8AC3E}">
        <p14:creationId xmlns:p14="http://schemas.microsoft.com/office/powerpoint/2010/main" val="17851968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21</a:t>
            </a:fld>
            <a:endParaRPr lang="zh-CN" altLang="en-US"/>
          </a:p>
        </p:txBody>
      </p:sp>
    </p:spTree>
    <p:extLst>
      <p:ext uri="{BB962C8B-B14F-4D97-AF65-F5344CB8AC3E}">
        <p14:creationId xmlns:p14="http://schemas.microsoft.com/office/powerpoint/2010/main" val="10899135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22</a:t>
            </a:fld>
            <a:endParaRPr lang="zh-CN" altLang="en-US"/>
          </a:p>
        </p:txBody>
      </p:sp>
    </p:spTree>
    <p:extLst>
      <p:ext uri="{BB962C8B-B14F-4D97-AF65-F5344CB8AC3E}">
        <p14:creationId xmlns:p14="http://schemas.microsoft.com/office/powerpoint/2010/main" val="23077876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23</a:t>
            </a:fld>
            <a:endParaRPr lang="zh-CN" altLang="en-US"/>
          </a:p>
        </p:txBody>
      </p:sp>
    </p:spTree>
    <p:extLst>
      <p:ext uri="{BB962C8B-B14F-4D97-AF65-F5344CB8AC3E}">
        <p14:creationId xmlns:p14="http://schemas.microsoft.com/office/powerpoint/2010/main" val="15054338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24</a:t>
            </a:fld>
            <a:endParaRPr lang="zh-CN" altLang="en-US"/>
          </a:p>
        </p:txBody>
      </p:sp>
    </p:spTree>
    <p:extLst>
      <p:ext uri="{BB962C8B-B14F-4D97-AF65-F5344CB8AC3E}">
        <p14:creationId xmlns:p14="http://schemas.microsoft.com/office/powerpoint/2010/main" val="27791612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25</a:t>
            </a:fld>
            <a:endParaRPr lang="zh-CN" altLang="en-US"/>
          </a:p>
        </p:txBody>
      </p:sp>
    </p:spTree>
    <p:extLst>
      <p:ext uri="{BB962C8B-B14F-4D97-AF65-F5344CB8AC3E}">
        <p14:creationId xmlns:p14="http://schemas.microsoft.com/office/powerpoint/2010/main" val="12417862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26</a:t>
            </a:fld>
            <a:endParaRPr lang="zh-CN" altLang="en-US"/>
          </a:p>
        </p:txBody>
      </p:sp>
    </p:spTree>
    <p:extLst>
      <p:ext uri="{BB962C8B-B14F-4D97-AF65-F5344CB8AC3E}">
        <p14:creationId xmlns:p14="http://schemas.microsoft.com/office/powerpoint/2010/main" val="38795656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27</a:t>
            </a:fld>
            <a:endParaRPr lang="zh-CN" altLang="en-US"/>
          </a:p>
        </p:txBody>
      </p:sp>
    </p:spTree>
    <p:extLst>
      <p:ext uri="{BB962C8B-B14F-4D97-AF65-F5344CB8AC3E}">
        <p14:creationId xmlns:p14="http://schemas.microsoft.com/office/powerpoint/2010/main" val="10922777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28</a:t>
            </a:fld>
            <a:endParaRPr lang="zh-CN" altLang="en-US"/>
          </a:p>
        </p:txBody>
      </p:sp>
    </p:spTree>
    <p:extLst>
      <p:ext uri="{BB962C8B-B14F-4D97-AF65-F5344CB8AC3E}">
        <p14:creationId xmlns:p14="http://schemas.microsoft.com/office/powerpoint/2010/main" val="17639016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29</a:t>
            </a:fld>
            <a:endParaRPr lang="zh-CN" altLang="en-US"/>
          </a:p>
        </p:txBody>
      </p:sp>
    </p:spTree>
    <p:extLst>
      <p:ext uri="{BB962C8B-B14F-4D97-AF65-F5344CB8AC3E}">
        <p14:creationId xmlns:p14="http://schemas.microsoft.com/office/powerpoint/2010/main" val="25337871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a:t>
            </a:fld>
            <a:endParaRPr lang="zh-CN" altLang="en-US"/>
          </a:p>
        </p:txBody>
      </p:sp>
    </p:spTree>
    <p:extLst>
      <p:ext uri="{BB962C8B-B14F-4D97-AF65-F5344CB8AC3E}">
        <p14:creationId xmlns:p14="http://schemas.microsoft.com/office/powerpoint/2010/main" val="30699043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30</a:t>
            </a:fld>
            <a:endParaRPr lang="zh-CN" altLang="en-US"/>
          </a:p>
        </p:txBody>
      </p:sp>
    </p:spTree>
    <p:extLst>
      <p:ext uri="{BB962C8B-B14F-4D97-AF65-F5344CB8AC3E}">
        <p14:creationId xmlns:p14="http://schemas.microsoft.com/office/powerpoint/2010/main" val="41291608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31</a:t>
            </a:fld>
            <a:endParaRPr lang="zh-CN" altLang="en-US"/>
          </a:p>
        </p:txBody>
      </p:sp>
    </p:spTree>
    <p:extLst>
      <p:ext uri="{BB962C8B-B14F-4D97-AF65-F5344CB8AC3E}">
        <p14:creationId xmlns:p14="http://schemas.microsoft.com/office/powerpoint/2010/main" val="34669069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32</a:t>
            </a:fld>
            <a:endParaRPr lang="zh-CN" altLang="en-US"/>
          </a:p>
        </p:txBody>
      </p:sp>
    </p:spTree>
    <p:extLst>
      <p:ext uri="{BB962C8B-B14F-4D97-AF65-F5344CB8AC3E}">
        <p14:creationId xmlns:p14="http://schemas.microsoft.com/office/powerpoint/2010/main" val="139306801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33</a:t>
            </a:fld>
            <a:endParaRPr lang="zh-CN" altLang="en-US"/>
          </a:p>
        </p:txBody>
      </p:sp>
    </p:spTree>
    <p:extLst>
      <p:ext uri="{BB962C8B-B14F-4D97-AF65-F5344CB8AC3E}">
        <p14:creationId xmlns:p14="http://schemas.microsoft.com/office/powerpoint/2010/main" val="411975343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34</a:t>
            </a:fld>
            <a:endParaRPr lang="zh-CN" altLang="en-US"/>
          </a:p>
        </p:txBody>
      </p:sp>
    </p:spTree>
    <p:extLst>
      <p:ext uri="{BB962C8B-B14F-4D97-AF65-F5344CB8AC3E}">
        <p14:creationId xmlns:p14="http://schemas.microsoft.com/office/powerpoint/2010/main" val="17833123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a:t>
            </a:fld>
            <a:endParaRPr lang="zh-CN" altLang="en-US"/>
          </a:p>
        </p:txBody>
      </p:sp>
    </p:spTree>
    <p:extLst>
      <p:ext uri="{BB962C8B-B14F-4D97-AF65-F5344CB8AC3E}">
        <p14:creationId xmlns:p14="http://schemas.microsoft.com/office/powerpoint/2010/main" val="9623423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a:t>
            </a:fld>
            <a:endParaRPr lang="zh-CN" altLang="en-US"/>
          </a:p>
        </p:txBody>
      </p:sp>
    </p:spTree>
    <p:extLst>
      <p:ext uri="{BB962C8B-B14F-4D97-AF65-F5344CB8AC3E}">
        <p14:creationId xmlns:p14="http://schemas.microsoft.com/office/powerpoint/2010/main" val="3487943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6</a:t>
            </a:fld>
            <a:endParaRPr lang="zh-CN" altLang="en-US"/>
          </a:p>
        </p:txBody>
      </p:sp>
    </p:spTree>
    <p:extLst>
      <p:ext uri="{BB962C8B-B14F-4D97-AF65-F5344CB8AC3E}">
        <p14:creationId xmlns:p14="http://schemas.microsoft.com/office/powerpoint/2010/main" val="11863374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7</a:t>
            </a:fld>
            <a:endParaRPr lang="zh-CN" altLang="en-US"/>
          </a:p>
        </p:txBody>
      </p:sp>
    </p:spTree>
    <p:extLst>
      <p:ext uri="{BB962C8B-B14F-4D97-AF65-F5344CB8AC3E}">
        <p14:creationId xmlns:p14="http://schemas.microsoft.com/office/powerpoint/2010/main" val="27723144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8</a:t>
            </a:fld>
            <a:endParaRPr lang="zh-CN" altLang="en-US"/>
          </a:p>
        </p:txBody>
      </p:sp>
    </p:spTree>
    <p:extLst>
      <p:ext uri="{BB962C8B-B14F-4D97-AF65-F5344CB8AC3E}">
        <p14:creationId xmlns:p14="http://schemas.microsoft.com/office/powerpoint/2010/main" val="29932160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9</a:t>
            </a:fld>
            <a:endParaRPr lang="zh-CN" altLang="en-US"/>
          </a:p>
        </p:txBody>
      </p:sp>
    </p:spTree>
    <p:extLst>
      <p:ext uri="{BB962C8B-B14F-4D97-AF65-F5344CB8AC3E}">
        <p14:creationId xmlns:p14="http://schemas.microsoft.com/office/powerpoint/2010/main" val="18893533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圆角 6"/>
          <p:cNvSpPr/>
          <p:nvPr userDrawn="1"/>
        </p:nvSpPr>
        <p:spPr>
          <a:xfrm>
            <a:off x="248817" y="653144"/>
            <a:ext cx="11694368" cy="5906276"/>
          </a:xfrm>
          <a:prstGeom prst="roundRect">
            <a:avLst>
              <a:gd name="adj" fmla="val 36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672B384-4B7D-4D10-B9E5-378208D96E06}" type="datetimeFigureOut">
              <a:rPr lang="zh-CN" altLang="en-US" smtClean="0"/>
              <a:t>2021-02-28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67EEAB3-198B-4715-B3CD-C357C0232E5F}"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72B384-4B7D-4D10-B9E5-378208D96E06}" type="datetimeFigureOut">
              <a:rPr lang="zh-CN" altLang="en-US" smtClean="0"/>
              <a:t>2021-02-28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7EEAB3-198B-4715-B3CD-C357C0232E5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2.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2.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2.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ags" Target="../tags/tag9.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tags" Target="../tags/tag10.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tags" Target="../tags/tag11.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tags" Target="../tags/tag1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tags" Target="../tags/tag15.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tags" Target="../tags/tag17.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18.xml"/><Relationship Id="rId5" Type="http://schemas.openxmlformats.org/officeDocument/2006/relationships/image" Target="../media/image3.png"/><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
        <p:nvSpPr>
          <p:cNvPr id="3" name="矩形 2"/>
          <p:cNvSpPr/>
          <p:nvPr/>
        </p:nvSpPr>
        <p:spPr>
          <a:xfrm>
            <a:off x="3457185" y="266699"/>
            <a:ext cx="8758944" cy="1967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p:cNvSpPr txBox="1"/>
          <p:nvPr/>
        </p:nvSpPr>
        <p:spPr>
          <a:xfrm>
            <a:off x="1643359" y="1281377"/>
            <a:ext cx="9339580" cy="2122805"/>
          </a:xfrm>
          <a:prstGeom prst="rect">
            <a:avLst/>
          </a:prstGeom>
          <a:noFill/>
        </p:spPr>
        <p:txBody>
          <a:bodyPr wrap="none" rtlCol="0">
            <a:spAutoFit/>
          </a:bodyPr>
          <a:lstStyle/>
          <a:p>
            <a:pPr algn="l"/>
            <a:r>
              <a:rPr lang="zh-CN" altLang="en-US" sz="6600" b="1" spc="600" dirty="0" smtClean="0">
                <a:blipFill dpi="0" rotWithShape="1">
                  <a:blip r:embed="rId5"/>
                  <a:srcRect/>
                  <a:stretch>
                    <a:fillRect/>
                  </a:stretch>
                </a:blipFill>
                <a:effectLst>
                  <a:glow rad="127000">
                    <a:schemeClr val="bg1"/>
                  </a:glow>
                  <a:outerShdw dist="25400" dir="5400000" algn="ctr" rotWithShape="0">
                    <a:schemeClr val="tx1"/>
                  </a:outerShdw>
                </a:effectLst>
                <a:latin typeface="微软雅黑" pitchFamily="34" charset="-122"/>
                <a:ea typeface="微软雅黑" pitchFamily="34" charset="-122"/>
                <a:cs typeface="Arial Unicode MS" panose="020B0604020202020204" pitchFamily="34" charset="-122"/>
              </a:rPr>
              <a:t>室内外配线及照明设备</a:t>
            </a:r>
          </a:p>
          <a:p>
            <a:pPr algn="l"/>
            <a:r>
              <a:rPr lang="zh-CN" altLang="en-US" sz="6600" b="1" spc="600" dirty="0" smtClean="0">
                <a:blipFill dpi="0" rotWithShape="1">
                  <a:blip r:embed="rId5"/>
                  <a:srcRect/>
                  <a:stretch>
                    <a:fillRect/>
                  </a:stretch>
                </a:blipFill>
                <a:effectLst>
                  <a:glow rad="127000">
                    <a:schemeClr val="bg1"/>
                  </a:glow>
                  <a:outerShdw dist="25400" dir="5400000" algn="ctr" rotWithShape="0">
                    <a:schemeClr val="tx1"/>
                  </a:outerShdw>
                </a:effectLst>
                <a:latin typeface="微软雅黑" pitchFamily="34" charset="-122"/>
                <a:ea typeface="微软雅黑" pitchFamily="34" charset="-122"/>
                <a:cs typeface="Arial Unicode MS" panose="020B0604020202020204" pitchFamily="34" charset="-122"/>
              </a:rPr>
              <a:t>    安装与故障检修</a:t>
            </a:r>
          </a:p>
        </p:txBody>
      </p:sp>
      <p:grpSp>
        <p:nvGrpSpPr>
          <p:cNvPr id="14" name="组合 13"/>
          <p:cNvGrpSpPr/>
          <p:nvPr/>
        </p:nvGrpSpPr>
        <p:grpSpPr>
          <a:xfrm>
            <a:off x="3571667" y="2765425"/>
            <a:ext cx="5945809" cy="2045970"/>
            <a:chOff x="3831845" y="4016474"/>
            <a:chExt cx="3528310" cy="1675040"/>
          </a:xfrm>
        </p:grpSpPr>
        <p:sp>
          <p:nvSpPr>
            <p:cNvPr id="9" name="圆角矩形 9"/>
            <p:cNvSpPr/>
            <p:nvPr/>
          </p:nvSpPr>
          <p:spPr>
            <a:xfrm flipH="1">
              <a:off x="3831845" y="4971514"/>
              <a:ext cx="3528310" cy="72000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lvl="0" algn="r"/>
              <a:endParaRPr lang="zh-CN" altLang="en-US" sz="4400" dirty="0">
                <a:solidFill>
                  <a:srgbClr val="FF9300"/>
                </a:solidFill>
                <a:latin typeface="华康俪金黑W8(P)" pitchFamily="34" charset="-122"/>
                <a:ea typeface="华康俪金黑W8(P)" pitchFamily="34" charset="-122"/>
              </a:endParaRPr>
            </a:p>
          </p:txBody>
        </p:sp>
        <p:sp>
          <p:nvSpPr>
            <p:cNvPr id="10" name="矩形 9"/>
            <p:cNvSpPr/>
            <p:nvPr/>
          </p:nvSpPr>
          <p:spPr>
            <a:xfrm>
              <a:off x="4063741" y="4971514"/>
              <a:ext cx="3094355" cy="701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itchFamily="34" charset="-122"/>
                  <a:ea typeface="微软雅黑" pitchFamily="34" charset="-122"/>
                </a:rPr>
                <a:t>电气照明线路</a:t>
              </a:r>
              <a:r>
                <a:rPr lang="zh-CN" altLang="en-US" sz="2400" b="1" dirty="0" smtClean="0">
                  <a:solidFill>
                    <a:schemeClr val="bg1"/>
                  </a:solidFill>
                  <a:latin typeface="微软雅黑" pitchFamily="34" charset="-122"/>
                  <a:ea typeface="微软雅黑" pitchFamily="34" charset="-122"/>
                </a:rPr>
                <a:t>常见故障诊断</a:t>
              </a:r>
              <a:r>
                <a:rPr lang="zh-CN" altLang="en-US" sz="2400" b="1" dirty="0" smtClean="0">
                  <a:solidFill>
                    <a:schemeClr val="bg1"/>
                  </a:solidFill>
                  <a:latin typeface="微软雅黑" pitchFamily="34" charset="-122"/>
                  <a:ea typeface="微软雅黑" pitchFamily="34" charset="-122"/>
                </a:rPr>
                <a:t>与维修</a:t>
              </a:r>
            </a:p>
          </p:txBody>
        </p:sp>
        <p:sp>
          <p:nvSpPr>
            <p:cNvPr id="12" name="矩形 11"/>
            <p:cNvSpPr/>
            <p:nvPr/>
          </p:nvSpPr>
          <p:spPr>
            <a:xfrm>
              <a:off x="4328610" y="4016474"/>
              <a:ext cx="2015449" cy="9361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2000" dirty="0">
                <a:solidFill>
                  <a:srgbClr val="FF9300"/>
                </a:solidFill>
                <a:latin typeface="华康俪金黑W8(P)" pitchFamily="34" charset="-122"/>
                <a:ea typeface="华康俪金黑W8(P)" pitchFamily="34" charset="-122"/>
              </a:endParaRPr>
            </a:p>
          </p:txBody>
        </p:sp>
      </p:gr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00" name="文本框 99"/>
          <p:cNvSpPr txBox="1"/>
          <p:nvPr/>
        </p:nvSpPr>
        <p:spPr>
          <a:xfrm>
            <a:off x="980757" y="1525454"/>
            <a:ext cx="10487802" cy="1754326"/>
          </a:xfrm>
          <a:prstGeom prst="rect">
            <a:avLst/>
          </a:prstGeom>
          <a:noFill/>
          <a:ln w="9525">
            <a:noFill/>
          </a:ln>
        </p:spPr>
        <p:txBody>
          <a:bodyPr wrap="square">
            <a:spAutoFit/>
          </a:bodyPr>
          <a:lstStyle/>
          <a:p>
            <a:pPr indent="457200">
              <a:lnSpc>
                <a:spcPct val="150000"/>
              </a:lnSpc>
              <a:spcAft>
                <a:spcPts val="600"/>
              </a:spcAft>
              <a:extLst>
                <a:ext uri="{35155182-B16C-46BC-9424-99874614C6A1}">
                  <wpsdc:indentchars xmlns="" xmlns:wpsdc="http://www.wps.cn/officeDocument/2017/drawingmlCustomData" val="200" checksum="59296752"/>
                </a:ext>
              </a:extLst>
            </a:pPr>
            <a:r>
              <a:rPr lang="zh-CN" altLang="zh-CN" dirty="0">
                <a:latin typeface="+mn-ea"/>
              </a:rPr>
              <a:t>过载</a:t>
            </a:r>
            <a:r>
              <a:rPr lang="en-US" altLang="zh-CN" dirty="0">
                <a:latin typeface="+mn-ea"/>
              </a:rPr>
              <a:t>:</a:t>
            </a:r>
            <a:r>
              <a:rPr lang="zh-CN" altLang="zh-CN" dirty="0">
                <a:latin typeface="+mn-ea"/>
              </a:rPr>
              <a:t>实际电量超过线路导线的额定容量。故障现象为：护熔丝烧断、过载部分的装置温度剧升。若保护装置未能及时起到保护作用，会引起严重电气事故。引起过载故障的主要原因有：导线截面小，计的线路和实际应用的情况不配套或由于盲目过量用电引起。电源电压过低，扇、洗衣机、电冰箱等输出功率无法相应减小的设备就会自行增加电流来弥补电压的不足，而引起过载。</a:t>
            </a:r>
            <a:endParaRPr lang="zh-CN" altLang="en-US" dirty="0">
              <a:latin typeface="+mn-ea"/>
              <a:cs typeface="微软雅黑" charset="0"/>
            </a:endParaRPr>
          </a:p>
        </p:txBody>
      </p:sp>
      <p:sp>
        <p:nvSpPr>
          <p:cNvPr id="13" name="文本框 12"/>
          <p:cNvSpPr txBox="1"/>
          <p:nvPr/>
        </p:nvSpPr>
        <p:spPr>
          <a:xfrm>
            <a:off x="1496695" y="2552065"/>
            <a:ext cx="2456815" cy="1753235"/>
          </a:xfrm>
          <a:prstGeom prst="rect">
            <a:avLst/>
          </a:prstGeom>
          <a:noFill/>
        </p:spPr>
        <p:txBody>
          <a:bodyPr wrap="square" rtlCol="0">
            <a:spAutoFit/>
          </a:bodyPr>
          <a:lstStyle/>
          <a:p>
            <a:pPr indent="609600" fontAlgn="auto">
              <a:lnSpc>
                <a:spcPct val="150000"/>
              </a:lnSpc>
              <a:extLst>
                <a:ext uri="{35155182-B16C-46BC-9424-99874614C6A1}">
                  <wpsdc:indentchars xmlns="" xmlns:wpsdc="http://www.wps.cn/officeDocument/2017/drawingmlCustomData" val="200" checksum="4158780845"/>
                </a:ext>
              </a:extLst>
            </a:pPr>
            <a:r>
              <a:rPr lang="zh-CN" altLang="en-US" sz="2400">
                <a:solidFill>
                  <a:schemeClr val="bg1"/>
                </a:solidFill>
                <a:latin typeface="微软雅黑" charset="0"/>
                <a:ea typeface="微软雅黑" charset="0"/>
                <a:cs typeface="微软雅黑" charset="0"/>
                <a:sym typeface="+mn-ea"/>
              </a:rPr>
              <a:t>过载</a:t>
            </a:r>
            <a:r>
              <a:rPr lang="en-US" altLang="zh-CN" sz="2400">
                <a:solidFill>
                  <a:schemeClr val="bg1"/>
                </a:solidFill>
                <a:latin typeface="微软雅黑" charset="0"/>
                <a:ea typeface="微软雅黑" charset="0"/>
                <a:cs typeface="微软雅黑" charset="0"/>
                <a:sym typeface="+mn-ea"/>
              </a:rPr>
              <a:t>:</a:t>
            </a:r>
            <a:r>
              <a:rPr lang="zh-CN" altLang="en-US" sz="2400">
                <a:solidFill>
                  <a:schemeClr val="bg1"/>
                </a:solidFill>
                <a:latin typeface="微软雅黑" charset="0"/>
                <a:ea typeface="微软雅黑" charset="0"/>
                <a:cs typeface="微软雅黑" charset="0"/>
                <a:sym typeface="+mn-ea"/>
              </a:rPr>
              <a:t>实际电量超过线路导线的额定容量。</a:t>
            </a:r>
          </a:p>
        </p:txBody>
      </p:sp>
      <p:sp>
        <p:nvSpPr>
          <p:cNvPr id="16" name="矩形 15">
            <a:extLst>
              <a:ext uri="{FF2B5EF4-FFF2-40B4-BE49-F238E27FC236}">
                <a16:creationId xmlns="" xmlns:a16="http://schemas.microsoft.com/office/drawing/2014/main" id="{E8595C05-5439-49D7-B6BB-BC2775EDEAB0}"/>
              </a:ext>
            </a:extLst>
          </p:cNvPr>
          <p:cNvSpPr/>
          <p:nvPr/>
        </p:nvSpPr>
        <p:spPr>
          <a:xfrm>
            <a:off x="364731" y="843337"/>
            <a:ext cx="4875460" cy="553998"/>
          </a:xfrm>
          <a:prstGeom prst="rect">
            <a:avLst/>
          </a:prstGeom>
        </p:spPr>
        <p:txBody>
          <a:bodyPr wrap="square">
            <a:spAutoFit/>
          </a:bodyPr>
          <a:lstStyle/>
          <a:p>
            <a:pPr indent="532800" algn="just">
              <a:lnSpc>
                <a:spcPct val="150000"/>
              </a:lnSpc>
              <a:spcAft>
                <a:spcPts val="0"/>
              </a:spcAft>
            </a:pPr>
            <a:r>
              <a:rPr lang="en-US" altLang="zh-CN" sz="2000" b="1" dirty="0" smtClean="0">
                <a:solidFill>
                  <a:schemeClr val="accent2">
                    <a:lumMod val="50000"/>
                  </a:schemeClr>
                </a:solidFill>
                <a:latin typeface="微软雅黑" pitchFamily="34" charset="-122"/>
                <a:ea typeface="微软雅黑" pitchFamily="34" charset="-122"/>
              </a:rPr>
              <a:t>1.3 </a:t>
            </a:r>
            <a:r>
              <a:rPr lang="zh-CN" altLang="en-US" sz="2000" b="1" dirty="0" smtClean="0">
                <a:solidFill>
                  <a:schemeClr val="accent2">
                    <a:lumMod val="50000"/>
                  </a:schemeClr>
                </a:solidFill>
                <a:latin typeface="微软雅黑" pitchFamily="34" charset="-122"/>
                <a:ea typeface="微软雅黑" pitchFamily="34" charset="-122"/>
              </a:rPr>
              <a:t>过载</a:t>
            </a:r>
            <a:endParaRPr lang="zh-CN" altLang="zh-CN" sz="2000" b="1" dirty="0">
              <a:solidFill>
                <a:schemeClr val="accent2">
                  <a:lumMod val="50000"/>
                </a:schemeClr>
              </a:solidFill>
              <a:latin typeface="微软雅黑" pitchFamily="34" charset="-122"/>
              <a:ea typeface="微软雅黑" pitchFamily="34" charset="-122"/>
            </a:endParaRPr>
          </a:p>
        </p:txBody>
      </p:sp>
      <p:sp>
        <p:nvSpPr>
          <p:cNvPr id="15" name="TextBox 8"/>
          <p:cNvSpPr txBox="1"/>
          <p:nvPr/>
        </p:nvSpPr>
        <p:spPr>
          <a:xfrm>
            <a:off x="910929" y="212723"/>
            <a:ext cx="4386241" cy="338554"/>
          </a:xfrm>
          <a:prstGeom prst="rect">
            <a:avLst/>
          </a:prstGeom>
          <a:noFill/>
        </p:spPr>
        <p:txBody>
          <a:bodyPr wrap="square" rtlCol="0">
            <a:spAutoFit/>
          </a:bodyPr>
          <a:lstStyle/>
          <a:p>
            <a:r>
              <a:rPr lang="en-US" altLang="zh-CN" sz="1600" b="1" dirty="0" smtClean="0">
                <a:solidFill>
                  <a:schemeClr val="bg1"/>
                </a:solidFill>
                <a:latin typeface="微软雅黑" pitchFamily="34" charset="-122"/>
                <a:ea typeface="微软雅黑" pitchFamily="34" charset="-122"/>
              </a:rPr>
              <a:t>1 </a:t>
            </a:r>
            <a:r>
              <a:rPr lang="zh-CN" altLang="en-US" sz="1600" b="1" dirty="0" smtClean="0">
                <a:solidFill>
                  <a:schemeClr val="bg1"/>
                </a:solidFill>
                <a:latin typeface="微软雅黑" pitchFamily="34" charset="-122"/>
                <a:ea typeface="微软雅黑" pitchFamily="34" charset="-122"/>
              </a:rPr>
              <a:t>认识</a:t>
            </a:r>
            <a:r>
              <a:rPr lang="zh-CN" altLang="en-US" sz="1600" b="1" dirty="0">
                <a:solidFill>
                  <a:schemeClr val="bg1"/>
                </a:solidFill>
                <a:latin typeface="微软雅黑" pitchFamily="34" charset="-122"/>
                <a:ea typeface="微软雅黑" pitchFamily="34" charset="-122"/>
              </a:rPr>
              <a:t>照明电路常见</a:t>
            </a:r>
            <a:r>
              <a:rPr lang="zh-CN" altLang="en-US" sz="1600" b="1" dirty="0" smtClean="0">
                <a:solidFill>
                  <a:schemeClr val="bg1"/>
                </a:solidFill>
                <a:latin typeface="微软雅黑" pitchFamily="34" charset="-122"/>
                <a:ea typeface="微软雅黑" pitchFamily="34" charset="-122"/>
              </a:rPr>
              <a:t>故障</a:t>
            </a:r>
            <a:endParaRPr lang="zh-CN" altLang="en-US" sz="1600" b="1"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2" name="文本框 1"/>
          <p:cNvSpPr txBox="1"/>
          <p:nvPr/>
        </p:nvSpPr>
        <p:spPr>
          <a:xfrm>
            <a:off x="1011547" y="1346597"/>
            <a:ext cx="10589214" cy="3647152"/>
          </a:xfrm>
          <a:prstGeom prst="rect">
            <a:avLst/>
          </a:prstGeom>
          <a:noFill/>
          <a:ln w="9525">
            <a:noFill/>
          </a:ln>
        </p:spPr>
        <p:txBody>
          <a:bodyPr wrap="square">
            <a:spAutoFit/>
          </a:bodyPr>
          <a:lstStyle/>
          <a:p>
            <a:pPr indent="457200">
              <a:lnSpc>
                <a:spcPct val="150000"/>
              </a:lnSpc>
              <a:spcAft>
                <a:spcPts val="600"/>
              </a:spcAft>
            </a:pPr>
            <a:r>
              <a:rPr lang="zh-CN" altLang="zh-CN" dirty="0">
                <a:latin typeface="+mn-ea"/>
              </a:rPr>
              <a:t>漏电不但造成电力浪费，还可能造成人身触电伤亡事故。</a:t>
            </a:r>
          </a:p>
          <a:p>
            <a:pPr indent="457200">
              <a:lnSpc>
                <a:spcPct val="150000"/>
              </a:lnSpc>
              <a:spcAft>
                <a:spcPts val="600"/>
              </a:spcAft>
            </a:pPr>
            <a:r>
              <a:rPr lang="zh-CN" altLang="zh-CN" dirty="0">
                <a:latin typeface="+mn-ea"/>
              </a:rPr>
              <a:t>产生漏电的原因：主要有相线绝缘损坏而接地、用电设备内部绝缘损坏使外壳带电等。</a:t>
            </a:r>
          </a:p>
          <a:p>
            <a:pPr indent="457200">
              <a:lnSpc>
                <a:spcPct val="150000"/>
              </a:lnSpc>
              <a:spcAft>
                <a:spcPts val="600"/>
              </a:spcAft>
            </a:pPr>
            <a:r>
              <a:rPr lang="zh-CN" altLang="zh-CN" dirty="0">
                <a:latin typeface="+mn-ea"/>
              </a:rPr>
              <a:t>漏电故障的检查：漏电保护装置一般采用漏电保护器。当漏电电流超过整定电流值时，漏电保护器动作切断电路。若发现漏电保护器动作，则应查出漏电接地点并进行绝缘处理后再通电。照明线路的接地点多发生在穿墙部位和靠近墙壁或天花板等部位。查找接地点时，应注意查找这些部位。</a:t>
            </a:r>
          </a:p>
          <a:p>
            <a:pPr indent="457200">
              <a:lnSpc>
                <a:spcPct val="150000"/>
              </a:lnSpc>
              <a:spcAft>
                <a:spcPts val="600"/>
              </a:spcAft>
            </a:pPr>
            <a:r>
              <a:rPr lang="zh-CN" altLang="zh-CN" dirty="0">
                <a:latin typeface="+mn-ea"/>
              </a:rPr>
              <a:t>（</a:t>
            </a:r>
            <a:r>
              <a:rPr lang="en-US" altLang="zh-CN" dirty="0">
                <a:latin typeface="+mn-ea"/>
              </a:rPr>
              <a:t>1</a:t>
            </a:r>
            <a:r>
              <a:rPr lang="zh-CN" altLang="zh-CN" dirty="0">
                <a:latin typeface="+mn-ea"/>
              </a:rPr>
              <a:t>）判断是否漏电：在被检查建筑物的总开关上接一只电流表，接通全部电灯开关，取下所有灯泡，进行仔细观察。若电流表指针摇动，则说明漏电。指针偏转的多少，取决于电流表的灵敏度和漏电电流的大小。若偏转多则说明漏电大，确定漏电后可按下一步继续进行检查。</a:t>
            </a:r>
          </a:p>
        </p:txBody>
      </p:sp>
      <p:sp>
        <p:nvSpPr>
          <p:cNvPr id="15" name="矩形 14">
            <a:extLst>
              <a:ext uri="{FF2B5EF4-FFF2-40B4-BE49-F238E27FC236}">
                <a16:creationId xmlns="" xmlns:a16="http://schemas.microsoft.com/office/drawing/2014/main" id="{E8595C05-5439-49D7-B6BB-BC2775EDEAB0}"/>
              </a:ext>
            </a:extLst>
          </p:cNvPr>
          <p:cNvSpPr/>
          <p:nvPr/>
        </p:nvSpPr>
        <p:spPr>
          <a:xfrm>
            <a:off x="1034433" y="792599"/>
            <a:ext cx="4875460" cy="553998"/>
          </a:xfrm>
          <a:prstGeom prst="rect">
            <a:avLst/>
          </a:prstGeom>
        </p:spPr>
        <p:txBody>
          <a:bodyPr wrap="square">
            <a:spAutoFit/>
          </a:bodyPr>
          <a:lstStyle/>
          <a:p>
            <a:pPr indent="-532800">
              <a:lnSpc>
                <a:spcPct val="150000"/>
              </a:lnSpc>
              <a:spcAft>
                <a:spcPts val="0"/>
              </a:spcAft>
            </a:pPr>
            <a:r>
              <a:rPr lang="en-US" altLang="zh-CN" sz="2000" b="1" dirty="0" smtClean="0">
                <a:solidFill>
                  <a:schemeClr val="accent2">
                    <a:lumMod val="50000"/>
                  </a:schemeClr>
                </a:solidFill>
                <a:latin typeface="微软雅黑" pitchFamily="34" charset="-122"/>
                <a:ea typeface="微软雅黑" pitchFamily="34" charset="-122"/>
              </a:rPr>
              <a:t>1.4 </a:t>
            </a:r>
            <a:r>
              <a:rPr lang="zh-CN" altLang="en-US" sz="2000" b="1" dirty="0" smtClean="0">
                <a:solidFill>
                  <a:schemeClr val="accent2">
                    <a:lumMod val="50000"/>
                  </a:schemeClr>
                </a:solidFill>
                <a:latin typeface="微软雅黑" pitchFamily="34" charset="-122"/>
                <a:ea typeface="微软雅黑" pitchFamily="34" charset="-122"/>
              </a:rPr>
              <a:t>漏电</a:t>
            </a:r>
            <a:endParaRPr lang="zh-CN" altLang="zh-CN" sz="2000" b="1" dirty="0">
              <a:solidFill>
                <a:schemeClr val="accent2">
                  <a:lumMod val="50000"/>
                </a:schemeClr>
              </a:solidFill>
              <a:latin typeface="微软雅黑" pitchFamily="34" charset="-122"/>
              <a:ea typeface="微软雅黑" pitchFamily="34" charset="-122"/>
            </a:endParaRPr>
          </a:p>
        </p:txBody>
      </p:sp>
      <p:sp>
        <p:nvSpPr>
          <p:cNvPr id="17" name="TextBox 8"/>
          <p:cNvSpPr txBox="1"/>
          <p:nvPr/>
        </p:nvSpPr>
        <p:spPr>
          <a:xfrm>
            <a:off x="910929" y="212723"/>
            <a:ext cx="4386241" cy="338554"/>
          </a:xfrm>
          <a:prstGeom prst="rect">
            <a:avLst/>
          </a:prstGeom>
          <a:noFill/>
        </p:spPr>
        <p:txBody>
          <a:bodyPr wrap="square" rtlCol="0">
            <a:spAutoFit/>
          </a:bodyPr>
          <a:lstStyle/>
          <a:p>
            <a:r>
              <a:rPr lang="en-US" altLang="zh-CN" sz="1600" b="1" dirty="0" smtClean="0">
                <a:solidFill>
                  <a:schemeClr val="bg1"/>
                </a:solidFill>
                <a:latin typeface="微软雅黑" pitchFamily="34" charset="-122"/>
                <a:ea typeface="微软雅黑" pitchFamily="34" charset="-122"/>
              </a:rPr>
              <a:t>1 </a:t>
            </a:r>
            <a:r>
              <a:rPr lang="zh-CN" altLang="en-US" sz="1600" b="1" dirty="0" smtClean="0">
                <a:solidFill>
                  <a:schemeClr val="bg1"/>
                </a:solidFill>
                <a:latin typeface="微软雅黑" pitchFamily="34" charset="-122"/>
                <a:ea typeface="微软雅黑" pitchFamily="34" charset="-122"/>
              </a:rPr>
              <a:t>认识</a:t>
            </a:r>
            <a:r>
              <a:rPr lang="zh-CN" altLang="en-US" sz="1600" b="1" dirty="0">
                <a:solidFill>
                  <a:schemeClr val="bg1"/>
                </a:solidFill>
                <a:latin typeface="微软雅黑" pitchFamily="34" charset="-122"/>
                <a:ea typeface="微软雅黑" pitchFamily="34" charset="-122"/>
              </a:rPr>
              <a:t>照明电路常见</a:t>
            </a:r>
            <a:r>
              <a:rPr lang="zh-CN" altLang="en-US" sz="1600" b="1" dirty="0" smtClean="0">
                <a:solidFill>
                  <a:schemeClr val="bg1"/>
                </a:solidFill>
                <a:latin typeface="微软雅黑" pitchFamily="34" charset="-122"/>
                <a:ea typeface="微软雅黑" pitchFamily="34" charset="-122"/>
              </a:rPr>
              <a:t>故障</a:t>
            </a:r>
            <a:endParaRPr lang="zh-CN" altLang="en-US" sz="1600" b="1"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2" name="文本框 1"/>
          <p:cNvSpPr txBox="1"/>
          <p:nvPr/>
        </p:nvSpPr>
        <p:spPr>
          <a:xfrm>
            <a:off x="702934" y="1346597"/>
            <a:ext cx="10798676" cy="3985706"/>
          </a:xfrm>
          <a:prstGeom prst="rect">
            <a:avLst/>
          </a:prstGeom>
          <a:noFill/>
          <a:ln w="9525">
            <a:noFill/>
          </a:ln>
        </p:spPr>
        <p:txBody>
          <a:bodyPr wrap="square">
            <a:spAutoFit/>
          </a:bodyPr>
          <a:lstStyle/>
          <a:p>
            <a:pPr indent="457200">
              <a:lnSpc>
                <a:spcPct val="150000"/>
              </a:lnSpc>
              <a:spcAft>
                <a:spcPts val="600"/>
              </a:spcAft>
            </a:pPr>
            <a:r>
              <a:rPr lang="zh-CN" altLang="zh-CN" dirty="0">
                <a:latin typeface="+mn-ea"/>
              </a:rPr>
              <a:t>（</a:t>
            </a:r>
            <a:r>
              <a:rPr lang="en-US" altLang="zh-CN" dirty="0">
                <a:latin typeface="+mn-ea"/>
              </a:rPr>
              <a:t>2</a:t>
            </a:r>
            <a:r>
              <a:rPr lang="zh-CN" altLang="zh-CN" dirty="0">
                <a:latin typeface="+mn-ea"/>
              </a:rPr>
              <a:t>）判断漏电类型：是火线与零线间的漏电，还是相线与大地间的漏电，或者是两者兼而有之。以接入电流表检查为例，切断零线，观察电流的变化：电流表指示不变，是相线与大地之间漏电；电流表指示为零，是相线与零线之间的漏电；电流表指示变小但不为零，则表明相线与零线、相线与大地之间均有漏电。</a:t>
            </a:r>
          </a:p>
          <a:p>
            <a:pPr indent="457200">
              <a:lnSpc>
                <a:spcPct val="150000"/>
              </a:lnSpc>
              <a:spcAft>
                <a:spcPts val="600"/>
              </a:spcAft>
            </a:pPr>
            <a:r>
              <a:rPr lang="zh-CN" altLang="zh-CN" dirty="0">
                <a:latin typeface="+mn-ea"/>
              </a:rPr>
              <a:t>（</a:t>
            </a:r>
            <a:r>
              <a:rPr lang="en-US" altLang="zh-CN" dirty="0">
                <a:latin typeface="+mn-ea"/>
              </a:rPr>
              <a:t>3</a:t>
            </a:r>
            <a:r>
              <a:rPr lang="zh-CN" altLang="zh-CN" dirty="0">
                <a:latin typeface="+mn-ea"/>
              </a:rPr>
              <a:t>）确定漏电范围：取下分路熔断器或拉下开关刀闸，电流表若不变化，则表明是总线漏电；电流表指示为零，则表明是分路漏电；电流表指示变小但不为零，则表明总线与分路均有漏电。</a:t>
            </a:r>
          </a:p>
          <a:p>
            <a:pPr indent="457200">
              <a:lnSpc>
                <a:spcPct val="150000"/>
              </a:lnSpc>
              <a:spcAft>
                <a:spcPts val="600"/>
              </a:spcAft>
            </a:pPr>
            <a:r>
              <a:rPr lang="zh-CN" altLang="zh-CN" dirty="0">
                <a:latin typeface="+mn-ea"/>
              </a:rPr>
              <a:t>（</a:t>
            </a:r>
            <a:r>
              <a:rPr lang="en-US" altLang="zh-CN" dirty="0">
                <a:latin typeface="+mn-ea"/>
              </a:rPr>
              <a:t>4</a:t>
            </a:r>
            <a:r>
              <a:rPr lang="zh-CN" altLang="zh-CN" dirty="0">
                <a:latin typeface="+mn-ea"/>
              </a:rPr>
              <a:t>）找出漏电点：按前面介绍的方法确定漏电的分路或线段后，依次拉断该线路灯具的开关，当拉断某一开关时，电流表指针回零或变小，若回零则是这一分支线漏电，若变小则除该分支漏电外还有其他漏电处；若所有灯具开关都拉断后，电流表指针仍不变，则说明是该段干线漏电。</a:t>
            </a:r>
          </a:p>
        </p:txBody>
      </p:sp>
      <p:sp>
        <p:nvSpPr>
          <p:cNvPr id="15" name="矩形 14">
            <a:extLst>
              <a:ext uri="{FF2B5EF4-FFF2-40B4-BE49-F238E27FC236}">
                <a16:creationId xmlns="" xmlns:a16="http://schemas.microsoft.com/office/drawing/2014/main" id="{E8595C05-5439-49D7-B6BB-BC2775EDEAB0}"/>
              </a:ext>
            </a:extLst>
          </p:cNvPr>
          <p:cNvSpPr/>
          <p:nvPr/>
        </p:nvSpPr>
        <p:spPr>
          <a:xfrm>
            <a:off x="1034433" y="792599"/>
            <a:ext cx="4875460" cy="553998"/>
          </a:xfrm>
          <a:prstGeom prst="rect">
            <a:avLst/>
          </a:prstGeom>
        </p:spPr>
        <p:txBody>
          <a:bodyPr wrap="square">
            <a:spAutoFit/>
          </a:bodyPr>
          <a:lstStyle/>
          <a:p>
            <a:pPr indent="-532800">
              <a:lnSpc>
                <a:spcPct val="150000"/>
              </a:lnSpc>
              <a:spcAft>
                <a:spcPts val="0"/>
              </a:spcAft>
            </a:pPr>
            <a:r>
              <a:rPr lang="en-US" altLang="zh-CN" sz="2000" b="1" dirty="0" smtClean="0">
                <a:solidFill>
                  <a:schemeClr val="accent2">
                    <a:lumMod val="50000"/>
                  </a:schemeClr>
                </a:solidFill>
                <a:latin typeface="微软雅黑" pitchFamily="34" charset="-122"/>
                <a:ea typeface="微软雅黑" pitchFamily="34" charset="-122"/>
              </a:rPr>
              <a:t>1.4 </a:t>
            </a:r>
            <a:r>
              <a:rPr lang="zh-CN" altLang="en-US" sz="2000" b="1" dirty="0" smtClean="0">
                <a:solidFill>
                  <a:schemeClr val="accent2">
                    <a:lumMod val="50000"/>
                  </a:schemeClr>
                </a:solidFill>
                <a:latin typeface="微软雅黑" pitchFamily="34" charset="-122"/>
                <a:ea typeface="微软雅黑" pitchFamily="34" charset="-122"/>
              </a:rPr>
              <a:t>漏电</a:t>
            </a:r>
            <a:endParaRPr lang="zh-CN" altLang="zh-CN" sz="2000" b="1" dirty="0">
              <a:solidFill>
                <a:schemeClr val="accent2">
                  <a:lumMod val="50000"/>
                </a:schemeClr>
              </a:solidFill>
              <a:latin typeface="微软雅黑" pitchFamily="34" charset="-122"/>
              <a:ea typeface="微软雅黑" pitchFamily="34" charset="-122"/>
            </a:endParaRPr>
          </a:p>
        </p:txBody>
      </p:sp>
      <p:sp>
        <p:nvSpPr>
          <p:cNvPr id="12" name="TextBox 8"/>
          <p:cNvSpPr txBox="1"/>
          <p:nvPr/>
        </p:nvSpPr>
        <p:spPr>
          <a:xfrm>
            <a:off x="910929" y="212723"/>
            <a:ext cx="4386241" cy="338554"/>
          </a:xfrm>
          <a:prstGeom prst="rect">
            <a:avLst/>
          </a:prstGeom>
          <a:noFill/>
        </p:spPr>
        <p:txBody>
          <a:bodyPr wrap="square" rtlCol="0">
            <a:spAutoFit/>
          </a:bodyPr>
          <a:lstStyle/>
          <a:p>
            <a:r>
              <a:rPr lang="en-US" altLang="zh-CN" sz="1600" b="1" dirty="0" smtClean="0">
                <a:solidFill>
                  <a:schemeClr val="bg1"/>
                </a:solidFill>
                <a:latin typeface="微软雅黑" pitchFamily="34" charset="-122"/>
                <a:ea typeface="微软雅黑" pitchFamily="34" charset="-122"/>
              </a:rPr>
              <a:t>1 </a:t>
            </a:r>
            <a:r>
              <a:rPr lang="zh-CN" altLang="en-US" sz="1600" b="1" dirty="0" smtClean="0">
                <a:solidFill>
                  <a:schemeClr val="bg1"/>
                </a:solidFill>
                <a:latin typeface="微软雅黑" pitchFamily="34" charset="-122"/>
                <a:ea typeface="微软雅黑" pitchFamily="34" charset="-122"/>
              </a:rPr>
              <a:t>认识</a:t>
            </a:r>
            <a:r>
              <a:rPr lang="zh-CN" altLang="en-US" sz="1600" b="1" dirty="0">
                <a:solidFill>
                  <a:schemeClr val="bg1"/>
                </a:solidFill>
                <a:latin typeface="微软雅黑" pitchFamily="34" charset="-122"/>
                <a:ea typeface="微软雅黑" pitchFamily="34" charset="-122"/>
              </a:rPr>
              <a:t>照明电路常见</a:t>
            </a:r>
            <a:r>
              <a:rPr lang="zh-CN" altLang="en-US" sz="1600" b="1" dirty="0" smtClean="0">
                <a:solidFill>
                  <a:schemeClr val="bg1"/>
                </a:solidFill>
                <a:latin typeface="微软雅黑" pitchFamily="34" charset="-122"/>
                <a:ea typeface="微软雅黑" pitchFamily="34" charset="-122"/>
              </a:rPr>
              <a:t>故障</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34873338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itchFamily="34" charset="-122"/>
                <a:ea typeface="微软雅黑" pitchFamily="34" charset="-122"/>
              </a:rPr>
              <a:t>实践技能</a:t>
            </a:r>
          </a:p>
        </p:txBody>
      </p:sp>
      <p:grpSp>
        <p:nvGrpSpPr>
          <p:cNvPr id="12" name="Group 21"/>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sp>
        <p:nvSpPr>
          <p:cNvPr id="17" name="矩形 16"/>
          <p:cNvSpPr/>
          <p:nvPr/>
        </p:nvSpPr>
        <p:spPr>
          <a:xfrm>
            <a:off x="5210021" y="4225485"/>
            <a:ext cx="6077104" cy="506730"/>
          </a:xfrm>
          <a:prstGeom prst="rect">
            <a:avLst/>
          </a:prstGeom>
        </p:spPr>
        <p:txBody>
          <a:bodyPr wrap="square">
            <a:spAutoFit/>
          </a:bodyPr>
          <a:lstStyle/>
          <a:p>
            <a:pPr marL="285750" indent="-285750">
              <a:lnSpc>
                <a:spcPct val="150000"/>
              </a:lnSpc>
              <a:spcAft>
                <a:spcPts val="600"/>
              </a:spcAft>
              <a:buFont typeface="Arial" panose="020B0604020202090204" pitchFamily="34" charset="0"/>
              <a:buChar char="•"/>
            </a:pPr>
            <a:r>
              <a:rPr lang="zh-CN" altLang="en-US" b="1" dirty="0" smtClean="0">
                <a:solidFill>
                  <a:schemeClr val="bg1"/>
                </a:solidFill>
                <a:latin typeface="微软雅黑" pitchFamily="34" charset="-122"/>
                <a:ea typeface="微软雅黑" pitchFamily="34" charset="-122"/>
              </a:rPr>
              <a:t>照明电路</a:t>
            </a:r>
            <a:r>
              <a:rPr lang="zh-CN" altLang="en-US" b="1" dirty="0">
                <a:solidFill>
                  <a:schemeClr val="bg1"/>
                </a:solidFill>
                <a:latin typeface="微软雅黑" pitchFamily="34" charset="-122"/>
                <a:ea typeface="微软雅黑" pitchFamily="34" charset="-122"/>
              </a:rPr>
              <a:t>的故障诊断与排除</a:t>
            </a:r>
          </a:p>
        </p:txBody>
      </p:sp>
      <p:sp>
        <p:nvSpPr>
          <p:cNvPr id="11" name="矩形 10"/>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Tree>
    <p:custDataLst>
      <p:tags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0" name="TextBox 8"/>
          <p:cNvSpPr txBox="1"/>
          <p:nvPr/>
        </p:nvSpPr>
        <p:spPr>
          <a:xfrm>
            <a:off x="947759" y="194846"/>
            <a:ext cx="4876844" cy="337185"/>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2 </a:t>
            </a:r>
            <a:r>
              <a:rPr lang="en-US" sz="1600" b="1" dirty="0" err="1" smtClean="0">
                <a:solidFill>
                  <a:schemeClr val="bg1"/>
                </a:solidFill>
                <a:latin typeface="微软雅黑" pitchFamily="34" charset="-122"/>
                <a:ea typeface="微软雅黑" pitchFamily="34" charset="-122"/>
              </a:rPr>
              <a:t>照明电路的故障诊断与排除</a:t>
            </a:r>
            <a:endParaRPr lang="en-US" sz="1600" b="1" dirty="0" smtClean="0">
              <a:solidFill>
                <a:schemeClr val="bg1"/>
              </a:solidFill>
              <a:latin typeface="微软雅黑" pitchFamily="34" charset="-122"/>
              <a:ea typeface="微软雅黑" pitchFamily="34" charset="-122"/>
            </a:endParaRPr>
          </a:p>
        </p:txBody>
      </p:sp>
      <p:sp>
        <p:nvSpPr>
          <p:cNvPr id="12" name="文本框 11"/>
          <p:cNvSpPr txBox="1"/>
          <p:nvPr/>
        </p:nvSpPr>
        <p:spPr>
          <a:xfrm>
            <a:off x="915375" y="1646553"/>
            <a:ext cx="9135406" cy="3570208"/>
          </a:xfrm>
          <a:prstGeom prst="rect">
            <a:avLst/>
          </a:prstGeom>
          <a:noFill/>
        </p:spPr>
        <p:txBody>
          <a:bodyPr wrap="square" rtlCol="0">
            <a:spAutoFit/>
          </a:bodyPr>
          <a:lstStyle/>
          <a:p>
            <a:pPr indent="457200" fontAlgn="auto">
              <a:lnSpc>
                <a:spcPct val="150000"/>
              </a:lnSpc>
              <a:spcBef>
                <a:spcPts val="600"/>
              </a:spcBef>
              <a:spcAft>
                <a:spcPts val="600"/>
              </a:spcAft>
              <a:extLst>
                <a:ext uri="{35155182-B16C-46BC-9424-99874614C6A1}">
                  <wpsdc:indentchars xmlns="" xmlns:wpsdc="http://www.wps.cn/officeDocument/2017/drawingmlCustomData" val="200" checksum="59296752"/>
                </a:ext>
              </a:extLst>
            </a:pPr>
            <a:r>
              <a:rPr lang="zh-CN" altLang="en-US" dirty="0">
                <a:latin typeface="+mn-ea"/>
                <a:cs typeface="宋体" charset="0"/>
                <a:sym typeface="+mn-ea"/>
              </a:rPr>
              <a:t>零线断线造成的电压不平衡现象，常会造成在高电压的一相中正在使用的家电损坏，在零线断线负荷一侧的断口处将出现对地电压。为防止零线断线造成的照明线路故障和家电的损坏，零线应选用与相线相同截面积的导线，并应进行可靠的连接。同时也可在进户线处和在线路的末端处实施重复接地。零线万一断线，三相电源可通过重复接地装置与大地形成回路，避免酿成事故</a:t>
            </a:r>
            <a:r>
              <a:rPr lang="zh-CN" altLang="en-US" dirty="0" smtClean="0">
                <a:latin typeface="+mn-ea"/>
                <a:cs typeface="宋体" charset="0"/>
                <a:sym typeface="+mn-ea"/>
              </a:rPr>
              <a:t>。</a:t>
            </a:r>
            <a:endParaRPr lang="en-US" altLang="zh-CN" dirty="0" smtClean="0">
              <a:latin typeface="+mn-ea"/>
              <a:cs typeface="宋体" charset="0"/>
              <a:sym typeface="+mn-ea"/>
            </a:endParaRPr>
          </a:p>
          <a:p>
            <a:pPr indent="457200" fontAlgn="auto">
              <a:lnSpc>
                <a:spcPct val="150000"/>
              </a:lnSpc>
              <a:spcBef>
                <a:spcPts val="600"/>
              </a:spcBef>
              <a:spcAft>
                <a:spcPts val="600"/>
              </a:spcAft>
              <a:extLst>
                <a:ext uri="{35155182-B16C-46BC-9424-99874614C6A1}">
                  <wpsdc:indentchars xmlns="" xmlns:wpsdc="http://www.wps.cn/officeDocument/2017/drawingmlCustomData" val="200" checksum="59296752"/>
                </a:ext>
              </a:extLst>
            </a:pPr>
            <a:r>
              <a:rPr lang="zh-CN" altLang="en-US" dirty="0"/>
              <a:t>对于零线断线故障的检查处理，要检查零线上是否接有刀开关、熔断器等元器件，如有，应全部拆除并将零线进行直接可靠连接。检查零线的连接点有无断开、松动、接触不良，有无因大风或其他机械原因导致零线断线的情况。</a:t>
            </a:r>
            <a:endParaRPr lang="zh-CN" altLang="en-US" dirty="0">
              <a:latin typeface="+mn-ea"/>
            </a:endParaRPr>
          </a:p>
        </p:txBody>
      </p:sp>
      <p:sp>
        <p:nvSpPr>
          <p:cNvPr id="15" name="矩形 14">
            <a:extLst>
              <a:ext uri="{FF2B5EF4-FFF2-40B4-BE49-F238E27FC236}">
                <a16:creationId xmlns="" xmlns:a16="http://schemas.microsoft.com/office/drawing/2014/main" id="{E8595C05-5439-49D7-B6BB-BC2775EDEAB0}"/>
              </a:ext>
            </a:extLst>
          </p:cNvPr>
          <p:cNvSpPr/>
          <p:nvPr/>
        </p:nvSpPr>
        <p:spPr>
          <a:xfrm>
            <a:off x="947759" y="1087541"/>
            <a:ext cx="4875460"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2.1 </a:t>
            </a:r>
            <a:r>
              <a:rPr lang="zh-CN" altLang="en-US" sz="2000" b="1" dirty="0">
                <a:solidFill>
                  <a:schemeClr val="accent2">
                    <a:lumMod val="50000"/>
                  </a:schemeClr>
                </a:solidFill>
                <a:latin typeface="微软雅黑" pitchFamily="34" charset="-122"/>
                <a:ea typeface="微软雅黑" pitchFamily="34" charset="-122"/>
                <a:sym typeface="+mn-ea"/>
              </a:rPr>
              <a:t>零线断线造成的照明线路故障</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3" name="文本框 12"/>
          <p:cNvSpPr txBox="1"/>
          <p:nvPr/>
        </p:nvSpPr>
        <p:spPr>
          <a:xfrm>
            <a:off x="759460" y="1470922"/>
            <a:ext cx="10435590" cy="4661535"/>
          </a:xfrm>
          <a:prstGeom prst="rect">
            <a:avLst/>
          </a:prstGeom>
          <a:noFill/>
          <a:ln w="9525">
            <a:noFill/>
          </a:ln>
        </p:spPr>
        <p:txBody>
          <a:bodyPr wrap="square">
            <a:spAutoFit/>
          </a:bodyPr>
          <a:lstStyle/>
          <a:p>
            <a:pPr marL="0" indent="457200" algn="l" fontAlgn="auto">
              <a:lnSpc>
                <a:spcPct val="150000"/>
              </a:lnSpc>
              <a:extLst>
                <a:ext uri="{35155182-B16C-46BC-9424-99874614C6A1}">
                  <wpsdc:indentchars xmlns="" xmlns:wpsdc="http://www.wps.cn/officeDocument/2017/drawingmlCustomData" val="200" checksum="59296752"/>
                </a:ext>
              </a:extLst>
            </a:pPr>
            <a:r>
              <a:rPr lang="zh-CN" altLang="en-US" b="0" dirty="0">
                <a:latin typeface="+mn-ea"/>
                <a:cs typeface="微软雅黑" charset="0"/>
              </a:rPr>
              <a:t>短路故障明显表现为：熔断器熔体熔断，并在短路处有明显烧痕、绝缘碳化，严重的会使导线绝缘层烧焦，甚至引起火灾。出现短路故障的常见原因如下：</a:t>
            </a:r>
          </a:p>
          <a:p>
            <a:pPr marL="0" indent="457200" algn="l" fontAlgn="auto">
              <a:lnSpc>
                <a:spcPct val="150000"/>
              </a:lnSpc>
              <a:extLst>
                <a:ext uri="{35155182-B16C-46BC-9424-99874614C6A1}">
                  <wpsdc:indentchars xmlns="" xmlns:wpsdc="http://www.wps.cn/officeDocument/2017/drawingmlCustomData" val="200" checksum="59296752"/>
                </a:ext>
              </a:extLst>
            </a:pPr>
            <a:r>
              <a:rPr lang="zh-CN" altLang="en-US" b="0" dirty="0">
                <a:latin typeface="+mn-ea"/>
                <a:cs typeface="微软雅黑" charset="0"/>
              </a:rPr>
              <a:t>（</a:t>
            </a:r>
            <a:r>
              <a:rPr lang="en-US" altLang="zh-CN" b="0" dirty="0">
                <a:latin typeface="+mn-ea"/>
                <a:cs typeface="微软雅黑" charset="0"/>
              </a:rPr>
              <a:t>1</a:t>
            </a:r>
            <a:r>
              <a:rPr lang="zh-CN" altLang="en-US" b="0" dirty="0">
                <a:latin typeface="+mn-ea"/>
                <a:cs typeface="微软雅黑" charset="0"/>
              </a:rPr>
              <a:t>）安装不符合要求，多股导线未捻紧、涮锡，压接不紧，有毛刺。</a:t>
            </a:r>
          </a:p>
          <a:p>
            <a:pPr marL="0" indent="457200" algn="l" fontAlgn="auto">
              <a:lnSpc>
                <a:spcPct val="150000"/>
              </a:lnSpc>
              <a:extLst>
                <a:ext uri="{35155182-B16C-46BC-9424-99874614C6A1}">
                  <wpsdc:indentchars xmlns="" xmlns:wpsdc="http://www.wps.cn/officeDocument/2017/drawingmlCustomData" val="200" checksum="59296752"/>
                </a:ext>
              </a:extLst>
            </a:pPr>
            <a:r>
              <a:rPr lang="zh-CN" altLang="en-US" b="0" dirty="0">
                <a:latin typeface="+mn-ea"/>
                <a:cs typeface="微软雅黑" charset="0"/>
              </a:rPr>
              <a:t>（</a:t>
            </a:r>
            <a:r>
              <a:rPr lang="en-US" altLang="zh-CN" b="0" dirty="0">
                <a:latin typeface="+mn-ea"/>
                <a:cs typeface="微软雅黑" charset="0"/>
              </a:rPr>
              <a:t>2</a:t>
            </a:r>
            <a:r>
              <a:rPr lang="zh-CN" altLang="en-US" b="0" dirty="0">
                <a:latin typeface="+mn-ea"/>
                <a:cs typeface="微软雅黑" charset="0"/>
              </a:rPr>
              <a:t>）相线、零线压接松动，距离过近，遇到某些外力，使其相碰造成相线对零线短路或相间短路。</a:t>
            </a:r>
          </a:p>
          <a:p>
            <a:pPr marL="0" indent="457200" algn="l" fontAlgn="auto">
              <a:lnSpc>
                <a:spcPct val="150000"/>
              </a:lnSpc>
              <a:extLst>
                <a:ext uri="{35155182-B16C-46BC-9424-99874614C6A1}">
                  <wpsdc:indentchars xmlns="" xmlns:wpsdc="http://www.wps.cn/officeDocument/2017/drawingmlCustomData" val="200" checksum="59296752"/>
                </a:ext>
              </a:extLst>
            </a:pPr>
            <a:r>
              <a:rPr lang="zh-CN" altLang="en-US" b="0" dirty="0">
                <a:latin typeface="+mn-ea"/>
                <a:cs typeface="微软雅黑" charset="0"/>
              </a:rPr>
              <a:t>（</a:t>
            </a:r>
            <a:r>
              <a:rPr lang="en-US" altLang="zh-CN" b="0" dirty="0">
                <a:latin typeface="+mn-ea"/>
                <a:cs typeface="微软雅黑" charset="0"/>
              </a:rPr>
              <a:t>3</a:t>
            </a:r>
            <a:r>
              <a:rPr lang="zh-CN" altLang="en-US" b="0" dirty="0">
                <a:latin typeface="+mn-ea"/>
                <a:cs typeface="微软雅黑" charset="0"/>
              </a:rPr>
              <a:t>）恶劣天气，如大风使绝缘支持物损坏，导线相互碰撞、摩擦，使导线绝缘损坏，出现短路；雨天，电气设备防水设施损坏，雨水进入电气设备造成短路。</a:t>
            </a:r>
          </a:p>
          <a:p>
            <a:pPr marL="0" indent="457200" algn="l" fontAlgn="auto">
              <a:lnSpc>
                <a:spcPct val="150000"/>
              </a:lnSpc>
              <a:extLst>
                <a:ext uri="{35155182-B16C-46BC-9424-99874614C6A1}">
                  <wpsdc:indentchars xmlns="" xmlns:wpsdc="http://www.wps.cn/officeDocument/2017/drawingmlCustomData" val="200" checksum="59296752"/>
                </a:ext>
              </a:extLst>
            </a:pPr>
            <a:r>
              <a:rPr lang="zh-CN" altLang="en-US" b="0" dirty="0">
                <a:latin typeface="+mn-ea"/>
                <a:cs typeface="微软雅黑" charset="0"/>
              </a:rPr>
              <a:t>（</a:t>
            </a:r>
            <a:r>
              <a:rPr lang="en-US" altLang="zh-CN" b="0" dirty="0">
                <a:latin typeface="+mn-ea"/>
                <a:cs typeface="微软雅黑" charset="0"/>
              </a:rPr>
              <a:t>4</a:t>
            </a:r>
            <a:r>
              <a:rPr lang="zh-CN" altLang="en-US" b="0" dirty="0">
                <a:latin typeface="+mn-ea"/>
                <a:cs typeface="微软雅黑" charset="0"/>
              </a:rPr>
              <a:t>）电气设备所处环境有大量导电尘埃，若防尘设施不当或损坏，导电尘埃落到电气设备中，造成短路故障。</a:t>
            </a:r>
          </a:p>
          <a:p>
            <a:pPr marL="0" indent="457200" algn="l" fontAlgn="auto">
              <a:lnSpc>
                <a:spcPct val="150000"/>
              </a:lnSpc>
              <a:extLst>
                <a:ext uri="{35155182-B16C-46BC-9424-99874614C6A1}">
                  <wpsdc:indentchars xmlns="" xmlns:wpsdc="http://www.wps.cn/officeDocument/2017/drawingmlCustomData" val="200" checksum="59296752"/>
                </a:ext>
              </a:extLst>
            </a:pPr>
            <a:r>
              <a:rPr lang="zh-CN" altLang="en-US" b="0" dirty="0">
                <a:latin typeface="+mn-ea"/>
                <a:cs typeface="微软雅黑" charset="0"/>
              </a:rPr>
              <a:t>（</a:t>
            </a:r>
            <a:r>
              <a:rPr lang="en-US" altLang="zh-CN" b="0" dirty="0">
                <a:latin typeface="+mn-ea"/>
                <a:cs typeface="微软雅黑" charset="0"/>
              </a:rPr>
              <a:t>5</a:t>
            </a:r>
            <a:r>
              <a:rPr lang="zh-CN" altLang="en-US" b="0" dirty="0">
                <a:latin typeface="+mn-ea"/>
                <a:cs typeface="微软雅黑" charset="0"/>
              </a:rPr>
              <a:t>）认为因素，如土建施工时将导线、开关箱、配电盘等临时移动位置，处理不当，施工时误碰架空线或挖土时挖松土中电缆等。</a:t>
            </a:r>
          </a:p>
          <a:p>
            <a:pPr marL="0" indent="457200" algn="l" fontAlgn="auto">
              <a:lnSpc>
                <a:spcPct val="150000"/>
              </a:lnSpc>
              <a:extLst>
                <a:ext uri="{35155182-B16C-46BC-9424-99874614C6A1}">
                  <wpsdc:indentchars xmlns="" xmlns:wpsdc="http://www.wps.cn/officeDocument/2017/drawingmlCustomData" val="200" checksum="59296752"/>
                </a:ext>
              </a:extLst>
            </a:pPr>
            <a:r>
              <a:rPr lang="zh-CN" altLang="en-US" b="0" dirty="0">
                <a:latin typeface="+mn-ea"/>
                <a:cs typeface="微软雅黑" charset="0"/>
              </a:rPr>
              <a:t>短路故障的查找一般是采用分支路、分段与重点部位检查相结合的方法，利用试灯法进行检查。</a:t>
            </a:r>
            <a:endParaRPr lang="zh-CN" altLang="en-US" dirty="0">
              <a:latin typeface="+mn-ea"/>
              <a:cs typeface="微软雅黑" charset="0"/>
            </a:endParaRPr>
          </a:p>
        </p:txBody>
      </p:sp>
      <p:sp>
        <p:nvSpPr>
          <p:cNvPr id="15" name="矩形 14">
            <a:extLst>
              <a:ext uri="{FF2B5EF4-FFF2-40B4-BE49-F238E27FC236}">
                <a16:creationId xmlns="" xmlns:a16="http://schemas.microsoft.com/office/drawing/2014/main" id="{E8595C05-5439-49D7-B6BB-BC2775EDEAB0}"/>
              </a:ext>
            </a:extLst>
          </p:cNvPr>
          <p:cNvSpPr/>
          <p:nvPr/>
        </p:nvSpPr>
        <p:spPr>
          <a:xfrm>
            <a:off x="915375" y="1070812"/>
            <a:ext cx="4875460"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2.2 </a:t>
            </a:r>
            <a:r>
              <a:rPr lang="zh-CN" altLang="en-US" sz="2000" b="1" dirty="0">
                <a:solidFill>
                  <a:schemeClr val="accent2">
                    <a:lumMod val="50000"/>
                  </a:schemeClr>
                </a:solidFill>
                <a:latin typeface="微软雅黑" pitchFamily="34" charset="-122"/>
                <a:ea typeface="微软雅黑" pitchFamily="34" charset="-122"/>
                <a:sym typeface="+mn-ea"/>
              </a:rPr>
              <a:t>照明线路短路故障 </a:t>
            </a:r>
          </a:p>
        </p:txBody>
      </p:sp>
      <p:sp>
        <p:nvSpPr>
          <p:cNvPr id="17" name="TextBox 8"/>
          <p:cNvSpPr txBox="1"/>
          <p:nvPr/>
        </p:nvSpPr>
        <p:spPr>
          <a:xfrm>
            <a:off x="947759" y="194846"/>
            <a:ext cx="4876844" cy="337185"/>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4.2照明电路的故障诊断与排除</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00" name="文本框 99"/>
          <p:cNvSpPr txBox="1"/>
          <p:nvPr/>
        </p:nvSpPr>
        <p:spPr>
          <a:xfrm>
            <a:off x="915375" y="1665953"/>
            <a:ext cx="9669811" cy="3616375"/>
          </a:xfrm>
          <a:prstGeom prst="rect">
            <a:avLst/>
          </a:prstGeom>
          <a:noFill/>
          <a:ln w="9525">
            <a:noFill/>
          </a:ln>
        </p:spPr>
        <p:txBody>
          <a:bodyPr wrap="square">
            <a:spAutoFit/>
          </a:bodyPr>
          <a:lstStyle/>
          <a:p>
            <a:pPr marL="0" indent="457200" algn="l" fontAlgn="auto">
              <a:lnSpc>
                <a:spcPct val="150000"/>
              </a:lnSpc>
              <a:spcBef>
                <a:spcPts val="600"/>
              </a:spcBef>
              <a:spcAft>
                <a:spcPts val="600"/>
              </a:spcAft>
              <a:extLst>
                <a:ext uri="{35155182-B16C-46BC-9424-99874614C6A1}">
                  <wpsdc:indentchars xmlns="" xmlns:wpsdc="http://www.wps.cn/officeDocument/2017/drawingmlCustomData" val="0" checksum="779244985"/>
                </a:ext>
              </a:extLst>
            </a:pPr>
            <a:r>
              <a:rPr lang="zh-CN" altLang="en-US" b="0" dirty="0">
                <a:latin typeface="+mn-ea"/>
                <a:cs typeface="微软雅黑" charset="0"/>
              </a:rPr>
              <a:t>（</a:t>
            </a:r>
            <a:r>
              <a:rPr lang="en-US" altLang="zh-CN" b="0" dirty="0">
                <a:latin typeface="+mn-ea"/>
                <a:cs typeface="微软雅黑" charset="0"/>
              </a:rPr>
              <a:t>1</a:t>
            </a:r>
            <a:r>
              <a:rPr lang="zh-CN" altLang="en-US" b="0" dirty="0">
                <a:latin typeface="+mn-ea"/>
                <a:cs typeface="微软雅黑" charset="0"/>
              </a:rPr>
              <a:t>）负荷过大使熔断器熔断</a:t>
            </a:r>
          </a:p>
          <a:p>
            <a:pPr marL="0" indent="457200" algn="l" fontAlgn="auto">
              <a:lnSpc>
                <a:spcPct val="150000"/>
              </a:lnSpc>
              <a:spcBef>
                <a:spcPts val="600"/>
              </a:spcBef>
              <a:spcAft>
                <a:spcPts val="600"/>
              </a:spcAft>
              <a:extLst>
                <a:ext uri="{35155182-B16C-46BC-9424-99874614C6A1}">
                  <wpsdc:indentchars xmlns="" xmlns:wpsdc="http://www.wps.cn/officeDocument/2017/drawingmlCustomData" val="0" checksum="779244985"/>
                </a:ext>
              </a:extLst>
            </a:pPr>
            <a:r>
              <a:rPr lang="zh-CN" altLang="en-US" b="0" dirty="0">
                <a:latin typeface="+mn-ea"/>
                <a:cs typeface="微软雅黑" charset="0"/>
              </a:rPr>
              <a:t>（</a:t>
            </a:r>
            <a:r>
              <a:rPr lang="en-US" altLang="zh-CN" b="0" dirty="0">
                <a:latin typeface="+mn-ea"/>
                <a:cs typeface="微软雅黑" charset="0"/>
              </a:rPr>
              <a:t>2</a:t>
            </a:r>
            <a:r>
              <a:rPr lang="zh-CN" altLang="en-US" b="0" dirty="0">
                <a:latin typeface="+mn-ea"/>
                <a:cs typeface="微软雅黑" charset="0"/>
              </a:rPr>
              <a:t>）开关触点松动、接触不良</a:t>
            </a:r>
          </a:p>
          <a:p>
            <a:pPr marL="0" indent="457200" algn="l" fontAlgn="auto">
              <a:lnSpc>
                <a:spcPct val="150000"/>
              </a:lnSpc>
              <a:spcBef>
                <a:spcPts val="600"/>
              </a:spcBef>
              <a:spcAft>
                <a:spcPts val="600"/>
              </a:spcAft>
              <a:extLst>
                <a:ext uri="{35155182-B16C-46BC-9424-99874614C6A1}">
                  <wpsdc:indentchars xmlns="" xmlns:wpsdc="http://www.wps.cn/officeDocument/2017/drawingmlCustomData" val="0" checksum="779244985"/>
                </a:ext>
              </a:extLst>
            </a:pPr>
            <a:r>
              <a:rPr lang="zh-CN" altLang="en-US" b="0" dirty="0">
                <a:latin typeface="+mn-ea"/>
                <a:cs typeface="微软雅黑" charset="0"/>
              </a:rPr>
              <a:t>（</a:t>
            </a:r>
            <a:r>
              <a:rPr lang="en-US" altLang="zh-CN" b="0" dirty="0">
                <a:latin typeface="+mn-ea"/>
                <a:cs typeface="微软雅黑" charset="0"/>
              </a:rPr>
              <a:t>3</a:t>
            </a:r>
            <a:r>
              <a:rPr lang="zh-CN" altLang="en-US" b="0" dirty="0">
                <a:latin typeface="+mn-ea"/>
                <a:cs typeface="微软雅黑" charset="0"/>
              </a:rPr>
              <a:t>）导线接头处压接不实、接触电阻过大造成局部发热并引起连接处氧化，特别是铜铝导线相接时无过渡接头引起接头处严重腐蚀而短路。</a:t>
            </a:r>
          </a:p>
          <a:p>
            <a:pPr marL="0" indent="457200" algn="l" fontAlgn="auto">
              <a:lnSpc>
                <a:spcPct val="150000"/>
              </a:lnSpc>
              <a:spcBef>
                <a:spcPts val="600"/>
              </a:spcBef>
              <a:spcAft>
                <a:spcPts val="600"/>
              </a:spcAft>
              <a:extLst>
                <a:ext uri="{35155182-B16C-46BC-9424-99874614C6A1}">
                  <wpsdc:indentchars xmlns="" xmlns:wpsdc="http://www.wps.cn/officeDocument/2017/drawingmlCustomData" val="0" checksum="779244985"/>
                </a:ext>
              </a:extLst>
            </a:pPr>
            <a:r>
              <a:rPr lang="zh-CN" altLang="en-US" b="0" dirty="0">
                <a:latin typeface="+mn-ea"/>
                <a:cs typeface="微软雅黑" charset="0"/>
              </a:rPr>
              <a:t>（</a:t>
            </a:r>
            <a:r>
              <a:rPr lang="en-US" altLang="zh-CN" b="0" dirty="0">
                <a:latin typeface="+mn-ea"/>
                <a:cs typeface="微软雅黑" charset="0"/>
              </a:rPr>
              <a:t>4</a:t>
            </a:r>
            <a:r>
              <a:rPr lang="zh-CN" altLang="en-US" b="0" dirty="0">
                <a:latin typeface="+mn-ea"/>
                <a:cs typeface="微软雅黑" charset="0"/>
              </a:rPr>
              <a:t>）恶劣天气和人为因素等。</a:t>
            </a:r>
          </a:p>
          <a:p>
            <a:pPr marL="0" indent="457200" algn="l" fontAlgn="auto">
              <a:lnSpc>
                <a:spcPct val="150000"/>
              </a:lnSpc>
              <a:spcBef>
                <a:spcPts val="600"/>
              </a:spcBef>
              <a:spcAft>
                <a:spcPts val="600"/>
              </a:spcAft>
              <a:extLst>
                <a:ext uri="{35155182-B16C-46BC-9424-99874614C6A1}">
                  <wpsdc:indentchars xmlns="" xmlns:wpsdc="http://www.wps.cn/officeDocument/2017/drawingmlCustomData" val="0" checksum="779244985"/>
                </a:ext>
              </a:extLst>
            </a:pPr>
            <a:r>
              <a:rPr lang="zh-CN" altLang="en-US" b="0" dirty="0">
                <a:latin typeface="+mn-ea"/>
                <a:cs typeface="微软雅黑" charset="0"/>
              </a:rPr>
              <a:t>查找短路故障时可用试电笔、万用表等进行测试，分段查找与重点部位检查相结合。对较长线路可采用对分发查找短路点。</a:t>
            </a:r>
            <a:endParaRPr lang="zh-CN" altLang="en-US" dirty="0">
              <a:latin typeface="+mn-ea"/>
              <a:cs typeface="微软雅黑" charset="0"/>
            </a:endParaRPr>
          </a:p>
        </p:txBody>
      </p:sp>
      <p:sp>
        <p:nvSpPr>
          <p:cNvPr id="13" name="矩形 12">
            <a:extLst>
              <a:ext uri="{FF2B5EF4-FFF2-40B4-BE49-F238E27FC236}">
                <a16:creationId xmlns="" xmlns:a16="http://schemas.microsoft.com/office/drawing/2014/main" id="{E8595C05-5439-49D7-B6BB-BC2775EDEAB0}"/>
              </a:ext>
            </a:extLst>
          </p:cNvPr>
          <p:cNvSpPr/>
          <p:nvPr/>
        </p:nvSpPr>
        <p:spPr>
          <a:xfrm>
            <a:off x="947759" y="1092120"/>
            <a:ext cx="4875460"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2.3 </a:t>
            </a:r>
            <a:r>
              <a:rPr lang="zh-CN" altLang="en-US" sz="2000" b="1" dirty="0">
                <a:solidFill>
                  <a:schemeClr val="accent2">
                    <a:lumMod val="50000"/>
                  </a:schemeClr>
                </a:solidFill>
                <a:latin typeface="微软雅黑" pitchFamily="34" charset="-122"/>
                <a:ea typeface="微软雅黑" pitchFamily="34" charset="-122"/>
                <a:sym typeface="+mn-ea"/>
              </a:rPr>
              <a:t>照明线路发生线路短路的常见原因</a:t>
            </a:r>
          </a:p>
        </p:txBody>
      </p:sp>
      <p:sp>
        <p:nvSpPr>
          <p:cNvPr id="14" name="TextBox 8"/>
          <p:cNvSpPr txBox="1"/>
          <p:nvPr/>
        </p:nvSpPr>
        <p:spPr>
          <a:xfrm>
            <a:off x="947759" y="194846"/>
            <a:ext cx="4876844" cy="337185"/>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4.2照明电路的故障诊断与排除</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00" name="文本框 99"/>
          <p:cNvSpPr txBox="1"/>
          <p:nvPr/>
        </p:nvSpPr>
        <p:spPr>
          <a:xfrm>
            <a:off x="702934" y="1443502"/>
            <a:ext cx="10090785" cy="4074642"/>
          </a:xfrm>
          <a:prstGeom prst="rect">
            <a:avLst/>
          </a:prstGeom>
          <a:noFill/>
          <a:ln w="9525">
            <a:noFill/>
          </a:ln>
        </p:spPr>
        <p:txBody>
          <a:bodyPr wrap="square">
            <a:spAutoFit/>
          </a:bodyPr>
          <a:lstStyle/>
          <a:p>
            <a:pPr marL="0" indent="457200" algn="l" fontAlgn="auto">
              <a:lnSpc>
                <a:spcPct val="150000"/>
              </a:lnSpc>
              <a:spcBef>
                <a:spcPts val="600"/>
              </a:spcBef>
              <a:spcAft>
                <a:spcPts val="600"/>
              </a:spcAft>
            </a:pPr>
            <a:r>
              <a:rPr lang="zh-CN" altLang="en-US" b="0" dirty="0">
                <a:latin typeface="+mn-ea"/>
                <a:cs typeface="微软雅黑" charset="0"/>
              </a:rPr>
              <a:t>照明线路的漏电主要是由于相线与零线间绝缘受潮气侵袭或被污染造成绝缘不良，产生相线与零线间的漏电；相线与零线之间的绝缘受到外力损伤，而形成相线与地之间的漏电；线路长期运行，导线绝缘老化造成线路漏电。检查漏电的方法如下</a:t>
            </a:r>
            <a:r>
              <a:rPr lang="zh-CN" altLang="en-US" b="0" dirty="0" smtClean="0">
                <a:latin typeface="+mn-ea"/>
                <a:cs typeface="微软雅黑" charset="0"/>
              </a:rPr>
              <a:t>：</a:t>
            </a:r>
            <a:endParaRPr lang="zh-CN" altLang="en-US" b="0" dirty="0">
              <a:latin typeface="+mn-ea"/>
              <a:cs typeface="微软雅黑" charset="0"/>
            </a:endParaRPr>
          </a:p>
          <a:p>
            <a:pPr marL="0" indent="457200" algn="l" fontAlgn="auto">
              <a:lnSpc>
                <a:spcPct val="150000"/>
              </a:lnSpc>
              <a:spcBef>
                <a:spcPts val="600"/>
              </a:spcBef>
              <a:spcAft>
                <a:spcPts val="600"/>
              </a:spcAft>
            </a:pPr>
            <a:r>
              <a:rPr lang="zh-CN" altLang="en-US" b="0" dirty="0">
                <a:latin typeface="+mn-ea"/>
                <a:cs typeface="微软雅黑" charset="0"/>
              </a:rPr>
              <a:t>（</a:t>
            </a:r>
            <a:r>
              <a:rPr lang="en-US" altLang="zh-CN" b="0" dirty="0">
                <a:latin typeface="+mn-ea"/>
                <a:cs typeface="微软雅黑" charset="0"/>
              </a:rPr>
              <a:t>1</a:t>
            </a:r>
            <a:r>
              <a:rPr lang="zh-CN" altLang="en-US" b="0" dirty="0">
                <a:latin typeface="+mn-ea"/>
                <a:cs typeface="微软雅黑" charset="0"/>
              </a:rPr>
              <a:t>）用绝缘电阻表测量绝缘电阻值的大小，或在被测线路的总开关上接一只电流表，断开负荷后接通电源，如电流表的指针摆动，说明有漏电，偏转多，说明漏电大。确定漏电后，再进一步检查。</a:t>
            </a:r>
          </a:p>
          <a:p>
            <a:pPr marL="0" indent="457200" algn="l" fontAlgn="auto">
              <a:lnSpc>
                <a:spcPct val="150000"/>
              </a:lnSpc>
              <a:spcBef>
                <a:spcPts val="600"/>
              </a:spcBef>
              <a:spcAft>
                <a:spcPts val="600"/>
              </a:spcAft>
            </a:pPr>
            <a:r>
              <a:rPr lang="zh-CN" altLang="en-US" b="0" dirty="0">
                <a:latin typeface="+mn-ea"/>
                <a:cs typeface="微软雅黑" charset="0"/>
              </a:rPr>
              <a:t>（</a:t>
            </a:r>
            <a:r>
              <a:rPr lang="en-US" altLang="zh-CN" b="0" dirty="0">
                <a:latin typeface="+mn-ea"/>
                <a:cs typeface="微软雅黑" charset="0"/>
              </a:rPr>
              <a:t>2</a:t>
            </a:r>
            <a:r>
              <a:rPr lang="zh-CN" altLang="en-US" b="0" dirty="0">
                <a:latin typeface="+mn-ea"/>
                <a:cs typeface="微软雅黑" charset="0"/>
              </a:rPr>
              <a:t>）切断零线。如电流表指示不变或绝缘电阻不变，说明相线与大地之间漏电；如电流指示回零或绝缘电阻回复正常，说明相线与零线之间漏电；如电流表指示变小但不为零，或绝缘电阻有所升高但仍不符合要求，说明相线与零线、相线与大地间均有漏电</a:t>
            </a:r>
            <a:r>
              <a:rPr lang="zh-CN" altLang="en-US" b="0" dirty="0" smtClean="0">
                <a:latin typeface="+mn-ea"/>
                <a:cs typeface="微软雅黑" charset="0"/>
              </a:rPr>
              <a:t>。</a:t>
            </a:r>
            <a:endParaRPr lang="zh-CN" altLang="en-US" b="0" dirty="0">
              <a:latin typeface="+mn-ea"/>
              <a:cs typeface="微软雅黑" charset="0"/>
            </a:endParaRPr>
          </a:p>
        </p:txBody>
      </p:sp>
      <p:sp>
        <p:nvSpPr>
          <p:cNvPr id="13" name="矩形 12">
            <a:extLst>
              <a:ext uri="{FF2B5EF4-FFF2-40B4-BE49-F238E27FC236}">
                <a16:creationId xmlns="" xmlns:a16="http://schemas.microsoft.com/office/drawing/2014/main" id="{E8595C05-5439-49D7-B6BB-BC2775EDEAB0}"/>
              </a:ext>
            </a:extLst>
          </p:cNvPr>
          <p:cNvSpPr/>
          <p:nvPr/>
        </p:nvSpPr>
        <p:spPr>
          <a:xfrm>
            <a:off x="915375" y="1043392"/>
            <a:ext cx="4875460"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2.4 </a:t>
            </a:r>
            <a:r>
              <a:rPr lang="zh-CN" altLang="en-US" sz="2000" b="1" dirty="0">
                <a:solidFill>
                  <a:schemeClr val="accent2">
                    <a:lumMod val="50000"/>
                  </a:schemeClr>
                </a:solidFill>
                <a:latin typeface="微软雅黑" pitchFamily="34" charset="-122"/>
                <a:ea typeface="微软雅黑" pitchFamily="34" charset="-122"/>
                <a:sym typeface="+mn-ea"/>
              </a:rPr>
              <a:t>照明线路漏电故障</a:t>
            </a:r>
          </a:p>
        </p:txBody>
      </p:sp>
      <p:sp>
        <p:nvSpPr>
          <p:cNvPr id="14" name="TextBox 8"/>
          <p:cNvSpPr txBox="1"/>
          <p:nvPr/>
        </p:nvSpPr>
        <p:spPr>
          <a:xfrm>
            <a:off x="947759" y="194846"/>
            <a:ext cx="4876844" cy="337185"/>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4.2照明电路的故障诊断与排除</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2" name="文本框 11"/>
          <p:cNvSpPr txBox="1"/>
          <p:nvPr/>
        </p:nvSpPr>
        <p:spPr>
          <a:xfrm>
            <a:off x="845186" y="1589290"/>
            <a:ext cx="10594340" cy="4139595"/>
          </a:xfrm>
          <a:prstGeom prst="rect">
            <a:avLst/>
          </a:prstGeom>
          <a:noFill/>
          <a:ln w="9525">
            <a:noFill/>
          </a:ln>
        </p:spPr>
        <p:txBody>
          <a:bodyPr wrap="square">
            <a:spAutoFit/>
          </a:bodyPr>
          <a:lstStyle>
            <a:defPPr>
              <a:defRPr lang="zh-CN"/>
            </a:defPPr>
            <a:lvl1pPr indent="457200" fontAlgn="auto">
              <a:lnSpc>
                <a:spcPct val="150000"/>
              </a:lnSpc>
              <a:spcBef>
                <a:spcPts val="600"/>
              </a:spcBef>
              <a:spcAft>
                <a:spcPts val="600"/>
              </a:spcAft>
              <a:defRPr b="0">
                <a:latin typeface="+mn-ea"/>
                <a:cs typeface="微软雅黑" charset="0"/>
              </a:defRPr>
            </a:lvl1pPr>
          </a:lstStyle>
          <a:p>
            <a:r>
              <a:rPr lang="zh-CN" altLang="en-US" dirty="0">
                <a:sym typeface="+mn-ea"/>
              </a:rPr>
              <a:t>（</a:t>
            </a:r>
            <a:r>
              <a:rPr lang="en-US" altLang="zh-CN" dirty="0">
                <a:sym typeface="+mn-ea"/>
              </a:rPr>
              <a:t>3</a:t>
            </a:r>
            <a:r>
              <a:rPr lang="zh-CN" altLang="en-US" dirty="0">
                <a:sym typeface="+mn-ea"/>
              </a:rPr>
              <a:t>）取下分路熔断器或拉开分路开关，如电流表指示或绝缘电阻不变，说明总线路漏电；如电流表指针回零或绝缘电阻回复正常，说明分路有漏电；如电流表指示变小但不为零，或绝缘电阻有所升高但仍不符合要求，说明总线路与分线路都有漏电，这样可以确定漏电的范围</a:t>
            </a:r>
            <a:r>
              <a:rPr lang="zh-CN" altLang="en-US" dirty="0">
                <a:sym typeface="+mn-ea"/>
              </a:rPr>
              <a:t>。</a:t>
            </a:r>
            <a:endParaRPr lang="zh-CN" altLang="en-US" dirty="0">
              <a:sym typeface="+mn-ea"/>
            </a:endParaRPr>
          </a:p>
          <a:p>
            <a:r>
              <a:rPr lang="zh-CN" altLang="en-US" dirty="0">
                <a:sym typeface="+mn-ea"/>
              </a:rPr>
              <a:t>（</a:t>
            </a:r>
            <a:r>
              <a:rPr lang="en-US" altLang="zh-CN" dirty="0">
                <a:sym typeface="+mn-ea"/>
              </a:rPr>
              <a:t>4</a:t>
            </a:r>
            <a:r>
              <a:rPr lang="zh-CN" altLang="en-US" dirty="0">
                <a:sym typeface="+mn-ea"/>
              </a:rPr>
              <a:t>）按上述方法确定漏电的分路或线段后，再一次断开该线路灯具的开关，当断开一处开关时，电流表指示回零或绝缘电阻正常，说明这一分支线漏电；如电流表指示变小或绝缘电阻有所升高，说明除这一支线漏电外还有其他漏电处；如所有的灯具开关都断开后，电流表指示不变或绝缘电阻不变，说明该干线漏电</a:t>
            </a:r>
            <a:r>
              <a:rPr lang="zh-CN" altLang="en-US" dirty="0">
                <a:sym typeface="+mn-ea"/>
              </a:rPr>
              <a:t>。</a:t>
            </a:r>
            <a:endParaRPr lang="zh-CN" altLang="en-US" dirty="0">
              <a:sym typeface="+mn-ea"/>
            </a:endParaRPr>
          </a:p>
          <a:p>
            <a:r>
              <a:rPr lang="zh-CN" altLang="en-US" dirty="0">
                <a:sym typeface="+mn-ea"/>
              </a:rPr>
              <a:t>用上述方法依次将故障缩小到一个较短的线段后，便可进一步检查该段线路的接头、接线盒、电线穿墙处等是否有绝缘损坏情况并进行处理</a:t>
            </a:r>
            <a:r>
              <a:rPr lang="zh-CN" altLang="en-US" dirty="0" smtClean="0">
                <a:sym typeface="+mn-ea"/>
              </a:rPr>
              <a:t>。</a:t>
            </a:r>
            <a:endParaRPr lang="zh-CN" altLang="en-US" dirty="0"/>
          </a:p>
        </p:txBody>
      </p:sp>
      <p:sp>
        <p:nvSpPr>
          <p:cNvPr id="15" name="TextBox 8"/>
          <p:cNvSpPr txBox="1"/>
          <p:nvPr/>
        </p:nvSpPr>
        <p:spPr>
          <a:xfrm>
            <a:off x="947759" y="194846"/>
            <a:ext cx="4876844" cy="337185"/>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4.2照明电路的故障诊断与排除</a:t>
            </a:r>
          </a:p>
        </p:txBody>
      </p:sp>
      <p:sp>
        <p:nvSpPr>
          <p:cNvPr id="13" name="矩形 12">
            <a:extLst>
              <a:ext uri="{FF2B5EF4-FFF2-40B4-BE49-F238E27FC236}">
                <a16:creationId xmlns="" xmlns:a16="http://schemas.microsoft.com/office/drawing/2014/main" id="{E8595C05-5439-49D7-B6BB-BC2775EDEAB0}"/>
              </a:ext>
            </a:extLst>
          </p:cNvPr>
          <p:cNvSpPr/>
          <p:nvPr/>
        </p:nvSpPr>
        <p:spPr>
          <a:xfrm>
            <a:off x="915375" y="1043392"/>
            <a:ext cx="4875460"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2.4 </a:t>
            </a:r>
            <a:r>
              <a:rPr lang="zh-CN" altLang="en-US" sz="2000" b="1" dirty="0">
                <a:solidFill>
                  <a:schemeClr val="accent2">
                    <a:lumMod val="50000"/>
                  </a:schemeClr>
                </a:solidFill>
                <a:latin typeface="微软雅黑" pitchFamily="34" charset="-122"/>
                <a:ea typeface="微软雅黑" pitchFamily="34" charset="-122"/>
                <a:sym typeface="+mn-ea"/>
              </a:rPr>
              <a:t>照明线路漏电故障</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00" name="文本框 99"/>
          <p:cNvSpPr txBox="1"/>
          <p:nvPr/>
        </p:nvSpPr>
        <p:spPr>
          <a:xfrm>
            <a:off x="824866" y="1613421"/>
            <a:ext cx="10090785" cy="3308598"/>
          </a:xfrm>
          <a:prstGeom prst="rect">
            <a:avLst/>
          </a:prstGeom>
          <a:noFill/>
          <a:ln w="9525">
            <a:noFill/>
          </a:ln>
        </p:spPr>
        <p:txBody>
          <a:bodyPr wrap="square">
            <a:spAutoFit/>
          </a:bodyPr>
          <a:lstStyle>
            <a:defPPr>
              <a:defRPr lang="zh-CN"/>
            </a:defPPr>
            <a:lvl1pPr indent="457200" fontAlgn="auto">
              <a:lnSpc>
                <a:spcPct val="150000"/>
              </a:lnSpc>
              <a:spcBef>
                <a:spcPts val="600"/>
              </a:spcBef>
              <a:spcAft>
                <a:spcPts val="600"/>
              </a:spcAft>
              <a:defRPr b="0">
                <a:latin typeface="+mn-ea"/>
                <a:cs typeface="微软雅黑" charset="0"/>
              </a:defRPr>
            </a:lvl1pPr>
          </a:lstStyle>
          <a:p>
            <a:r>
              <a:rPr lang="zh-CN" altLang="en-US" dirty="0"/>
              <a:t>电气照明线路使用年限过久，绝缘老化，绝缘子损坏，导线绝缘层受潮或磨损等，都会使绝缘电阻降低。应定期检查线路的绝缘电阻，以便发现问题及时处理。测量方法如下</a:t>
            </a:r>
            <a:r>
              <a:rPr lang="zh-CN" altLang="en-US" dirty="0" smtClean="0"/>
              <a:t>：</a:t>
            </a:r>
            <a:endParaRPr lang="zh-CN" altLang="en-US" dirty="0"/>
          </a:p>
          <a:p>
            <a:r>
              <a:rPr lang="zh-CN" altLang="en-US" dirty="0"/>
              <a:t>（</a:t>
            </a:r>
            <a:r>
              <a:rPr lang="en-US" altLang="zh-CN" dirty="0"/>
              <a:t>1</a:t>
            </a:r>
            <a:r>
              <a:rPr lang="zh-CN" altLang="en-US" dirty="0"/>
              <a:t>）线路绝缘电阻的测量。首先切除用电设备然后切断电源。用绝缘电阻表测量线间绝缘电阻值，应符合有关要求，若不符合要求应进一步检查。</a:t>
            </a:r>
          </a:p>
          <a:p>
            <a:r>
              <a:rPr lang="zh-CN" altLang="en-US" dirty="0"/>
              <a:t>（</a:t>
            </a:r>
            <a:r>
              <a:rPr lang="en-US" altLang="zh-CN" dirty="0"/>
              <a:t>2</a:t>
            </a:r>
            <a:r>
              <a:rPr lang="zh-CN" altLang="en-US" dirty="0"/>
              <a:t>）线对地的绝缘电阻测量。切除电源，并将线路上的用电设备断开，把绝缘电阻上的一个接线柱接到被测的一条导线上，绝缘电阻表的另一个接线柱接到自来水管、电气设备的金属外壳或建筑物的金属外壳等于大地有良好接触的金属物体上，然后进行测量。</a:t>
            </a:r>
          </a:p>
        </p:txBody>
      </p:sp>
      <p:sp>
        <p:nvSpPr>
          <p:cNvPr id="14" name="矩形 13">
            <a:extLst>
              <a:ext uri="{FF2B5EF4-FFF2-40B4-BE49-F238E27FC236}">
                <a16:creationId xmlns="" xmlns:a16="http://schemas.microsoft.com/office/drawing/2014/main" id="{E8595C05-5439-49D7-B6BB-BC2775EDEAB0}"/>
              </a:ext>
            </a:extLst>
          </p:cNvPr>
          <p:cNvSpPr/>
          <p:nvPr/>
        </p:nvSpPr>
        <p:spPr>
          <a:xfrm>
            <a:off x="915375" y="1065854"/>
            <a:ext cx="4875460"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2.5 </a:t>
            </a:r>
            <a:r>
              <a:rPr lang="zh-CN" altLang="en-US" sz="2000" b="1" dirty="0">
                <a:solidFill>
                  <a:schemeClr val="accent2">
                    <a:lumMod val="50000"/>
                  </a:schemeClr>
                </a:solidFill>
                <a:latin typeface="微软雅黑" pitchFamily="34" charset="-122"/>
                <a:ea typeface="微软雅黑" pitchFamily="34" charset="-122"/>
                <a:sym typeface="+mn-ea"/>
              </a:rPr>
              <a:t>照明电路绝缘电阻较低导致的故障</a:t>
            </a:r>
          </a:p>
        </p:txBody>
      </p:sp>
      <p:sp>
        <p:nvSpPr>
          <p:cNvPr id="15" name="TextBox 8"/>
          <p:cNvSpPr txBox="1"/>
          <p:nvPr/>
        </p:nvSpPr>
        <p:spPr>
          <a:xfrm>
            <a:off x="947759" y="194846"/>
            <a:ext cx="4876844" cy="337185"/>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4.2照明电路的故障诊断与排除</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p:cNvSpPr/>
          <p:nvPr/>
        </p:nvSpPr>
        <p:spPr>
          <a:xfrm>
            <a:off x="904875" y="2134652"/>
            <a:ext cx="10382250" cy="2552700"/>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1743075" y="2615139"/>
            <a:ext cx="1114425" cy="1114425"/>
            <a:chOff x="1924050" y="2615139"/>
            <a:chExt cx="1114425" cy="1114425"/>
          </a:xfrm>
        </p:grpSpPr>
        <p:sp>
          <p:nvSpPr>
            <p:cNvPr id="6" name="椭圆 5"/>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grpSp>
        <p:nvGrpSpPr>
          <p:cNvPr id="46" name="Group 15"/>
          <p:cNvGrpSpPr/>
          <p:nvPr/>
        </p:nvGrpSpPr>
        <p:grpSpPr>
          <a:xfrm>
            <a:off x="3276600" y="2615139"/>
            <a:ext cx="1114425" cy="1114425"/>
            <a:chOff x="1924050" y="2615139"/>
            <a:chExt cx="1114425" cy="1114425"/>
          </a:xfrm>
        </p:grpSpPr>
        <p:sp>
          <p:nvSpPr>
            <p:cNvPr id="47" name="椭圆 46"/>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iconfont-1187-868386"/>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4" name="Group 18"/>
          <p:cNvGrpSpPr/>
          <p:nvPr/>
        </p:nvGrpSpPr>
        <p:grpSpPr>
          <a:xfrm>
            <a:off x="4810125" y="2615139"/>
            <a:ext cx="1114425" cy="1114425"/>
            <a:chOff x="1924050" y="2615139"/>
            <a:chExt cx="1114425" cy="1114425"/>
          </a:xfrm>
        </p:grpSpPr>
        <p:sp>
          <p:nvSpPr>
            <p:cNvPr id="35" name="椭圆 34"/>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6" name="iconfont-1187-868386"/>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grpSp>
        <p:nvGrpSpPr>
          <p:cNvPr id="37" name="Group 21"/>
          <p:cNvGrpSpPr/>
          <p:nvPr/>
        </p:nvGrpSpPr>
        <p:grpSpPr>
          <a:xfrm>
            <a:off x="6343650" y="2615139"/>
            <a:ext cx="1114425" cy="1114425"/>
            <a:chOff x="1924050" y="2615139"/>
            <a:chExt cx="1114425" cy="1114425"/>
          </a:xfrm>
        </p:grpSpPr>
        <p:sp>
          <p:nvSpPr>
            <p:cNvPr id="38" name="椭圆 37"/>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9" name="iconfont-1187-868386"/>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grpSp>
        <p:nvGrpSpPr>
          <p:cNvPr id="40" name="Group 24"/>
          <p:cNvGrpSpPr/>
          <p:nvPr/>
        </p:nvGrpSpPr>
        <p:grpSpPr>
          <a:xfrm>
            <a:off x="7877175" y="2615139"/>
            <a:ext cx="1114425" cy="1114425"/>
            <a:chOff x="1924050" y="2615139"/>
            <a:chExt cx="1114425" cy="1114425"/>
          </a:xfrm>
        </p:grpSpPr>
        <p:sp>
          <p:nvSpPr>
            <p:cNvPr id="41" name="椭圆 40"/>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iconfont-1187-868386"/>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grpSp>
        <p:nvGrpSpPr>
          <p:cNvPr id="43" name="Group 27"/>
          <p:cNvGrpSpPr/>
          <p:nvPr/>
        </p:nvGrpSpPr>
        <p:grpSpPr>
          <a:xfrm>
            <a:off x="9410700" y="2615139"/>
            <a:ext cx="1114425" cy="1114425"/>
            <a:chOff x="1924050" y="2615139"/>
            <a:chExt cx="1114425" cy="1114425"/>
          </a:xfrm>
        </p:grpSpPr>
        <p:sp>
          <p:nvSpPr>
            <p:cNvPr id="44" name="椭圆 43"/>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iconfont-1187-868386"/>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8" name="文本框 7"/>
          <p:cNvSpPr txBox="1"/>
          <p:nvPr/>
        </p:nvSpPr>
        <p:spPr>
          <a:xfrm>
            <a:off x="2219325" y="1176864"/>
            <a:ext cx="825867" cy="861774"/>
          </a:xfrm>
          <a:prstGeom prst="rect">
            <a:avLst/>
          </a:prstGeom>
          <a:noFill/>
        </p:spPr>
        <p:txBody>
          <a:bodyPr wrap="none" rtlCol="0">
            <a:spAutoFit/>
          </a:bodyPr>
          <a:lstStyle/>
          <a:p>
            <a:r>
              <a:rPr lang="zh-CN" altLang="en-US" sz="5000" b="1" dirty="0">
                <a:solidFill>
                  <a:schemeClr val="bg1"/>
                </a:solidFill>
                <a:latin typeface="微软雅黑" pitchFamily="34" charset="-122"/>
                <a:ea typeface="微软雅黑" pitchFamily="34" charset="-122"/>
              </a:rPr>
              <a:t>目</a:t>
            </a:r>
          </a:p>
        </p:txBody>
      </p:sp>
      <p:sp>
        <p:nvSpPr>
          <p:cNvPr id="49" name="矩形 48"/>
          <p:cNvSpPr/>
          <p:nvPr/>
        </p:nvSpPr>
        <p:spPr>
          <a:xfrm>
            <a:off x="3045192" y="1248232"/>
            <a:ext cx="498108" cy="461665"/>
          </a:xfrm>
          <a:prstGeom prst="rect">
            <a:avLst/>
          </a:prstGeom>
        </p:spPr>
        <p:txBody>
          <a:bodyPr wrap="square">
            <a:spAutoFit/>
          </a:bodyPr>
          <a:lstStyle/>
          <a:p>
            <a:r>
              <a:rPr lang="zh-CN" altLang="en-US" sz="2400" b="1" dirty="0">
                <a:solidFill>
                  <a:schemeClr val="bg1"/>
                </a:solidFill>
                <a:latin typeface="微软雅黑" pitchFamily="34" charset="-122"/>
                <a:ea typeface="微软雅黑" pitchFamily="34" charset="-122"/>
              </a:rPr>
              <a:t>录</a:t>
            </a:r>
            <a:endParaRPr lang="zh-CN" altLang="en-US" sz="2400" dirty="0"/>
          </a:p>
        </p:txBody>
      </p:sp>
      <p:sp>
        <p:nvSpPr>
          <p:cNvPr id="50" name="矩形 49"/>
          <p:cNvSpPr/>
          <p:nvPr/>
        </p:nvSpPr>
        <p:spPr>
          <a:xfrm>
            <a:off x="3045192" y="1577887"/>
            <a:ext cx="1903004" cy="461665"/>
          </a:xfrm>
          <a:prstGeom prst="rect">
            <a:avLst/>
          </a:prstGeom>
        </p:spPr>
        <p:txBody>
          <a:bodyPr wrap="square">
            <a:spAutoFit/>
          </a:bodyPr>
          <a:lstStyle/>
          <a:p>
            <a:r>
              <a:rPr lang="en-US" altLang="zh-CN" sz="2400" b="1" dirty="0">
                <a:solidFill>
                  <a:schemeClr val="bg1"/>
                </a:solidFill>
              </a:rPr>
              <a:t>CONTENTS</a:t>
            </a:r>
            <a:endParaRPr lang="zh-CN" altLang="en-US" sz="2400" b="1" dirty="0">
              <a:solidFill>
                <a:schemeClr val="bg1"/>
              </a:solidFill>
            </a:endParaRPr>
          </a:p>
        </p:txBody>
      </p:sp>
      <p:sp>
        <p:nvSpPr>
          <p:cNvPr id="51" name="矩形 50"/>
          <p:cNvSpPr/>
          <p:nvPr/>
        </p:nvSpPr>
        <p:spPr>
          <a:xfrm>
            <a:off x="1657348" y="3862307"/>
            <a:ext cx="1323976" cy="400110"/>
          </a:xfrm>
          <a:prstGeom prst="rect">
            <a:avLst/>
          </a:prstGeom>
        </p:spPr>
        <p:txBody>
          <a:bodyPr wrap="square">
            <a:spAutoFit/>
          </a:bodyPr>
          <a:lstStyle/>
          <a:p>
            <a:pPr algn="ctr"/>
            <a:r>
              <a:rPr lang="zh-CN" altLang="en-US" sz="2000" b="1" dirty="0">
                <a:solidFill>
                  <a:schemeClr val="bg1"/>
                </a:solidFill>
                <a:latin typeface="微软雅黑" pitchFamily="34" charset="-122"/>
                <a:ea typeface="微软雅黑" pitchFamily="34" charset="-122"/>
              </a:rPr>
              <a:t>情境导入</a:t>
            </a:r>
          </a:p>
        </p:txBody>
      </p:sp>
      <p:sp>
        <p:nvSpPr>
          <p:cNvPr id="52" name="矩形 51"/>
          <p:cNvSpPr/>
          <p:nvPr/>
        </p:nvSpPr>
        <p:spPr>
          <a:xfrm>
            <a:off x="3174629" y="3857007"/>
            <a:ext cx="1323976" cy="400110"/>
          </a:xfrm>
          <a:prstGeom prst="rect">
            <a:avLst/>
          </a:prstGeom>
        </p:spPr>
        <p:txBody>
          <a:bodyPr wrap="square">
            <a:spAutoFit/>
          </a:bodyPr>
          <a:lstStyle/>
          <a:p>
            <a:pPr algn="ctr"/>
            <a:r>
              <a:rPr lang="zh-CN" altLang="en-US" sz="2000" b="1" dirty="0">
                <a:solidFill>
                  <a:schemeClr val="bg1"/>
                </a:solidFill>
                <a:latin typeface="微软雅黑" pitchFamily="34" charset="-122"/>
                <a:ea typeface="微软雅黑" pitchFamily="34" charset="-122"/>
              </a:rPr>
              <a:t>学习要求</a:t>
            </a:r>
          </a:p>
        </p:txBody>
      </p:sp>
      <p:sp>
        <p:nvSpPr>
          <p:cNvPr id="53" name="矩形 52"/>
          <p:cNvSpPr/>
          <p:nvPr/>
        </p:nvSpPr>
        <p:spPr>
          <a:xfrm>
            <a:off x="4701435" y="3851707"/>
            <a:ext cx="1323976" cy="400110"/>
          </a:xfrm>
          <a:prstGeom prst="rect">
            <a:avLst/>
          </a:prstGeom>
        </p:spPr>
        <p:txBody>
          <a:bodyPr wrap="square">
            <a:spAutoFit/>
          </a:bodyPr>
          <a:lstStyle/>
          <a:p>
            <a:pPr algn="ctr"/>
            <a:r>
              <a:rPr lang="zh-CN" altLang="en-US" sz="2000" b="1" dirty="0">
                <a:solidFill>
                  <a:schemeClr val="bg1"/>
                </a:solidFill>
                <a:latin typeface="微软雅黑" pitchFamily="34" charset="-122"/>
                <a:ea typeface="微软雅黑" pitchFamily="34" charset="-122"/>
              </a:rPr>
              <a:t>理论知识</a:t>
            </a:r>
          </a:p>
        </p:txBody>
      </p:sp>
      <p:sp>
        <p:nvSpPr>
          <p:cNvPr id="54" name="矩形 53"/>
          <p:cNvSpPr/>
          <p:nvPr/>
        </p:nvSpPr>
        <p:spPr>
          <a:xfrm>
            <a:off x="6237766" y="3846407"/>
            <a:ext cx="1323976" cy="400110"/>
          </a:xfrm>
          <a:prstGeom prst="rect">
            <a:avLst/>
          </a:prstGeom>
        </p:spPr>
        <p:txBody>
          <a:bodyPr wrap="square">
            <a:spAutoFit/>
          </a:bodyPr>
          <a:lstStyle/>
          <a:p>
            <a:pPr algn="ctr"/>
            <a:r>
              <a:rPr lang="zh-CN" altLang="en-US" sz="2000" b="1" dirty="0">
                <a:solidFill>
                  <a:schemeClr val="bg1"/>
                </a:solidFill>
                <a:latin typeface="微软雅黑" pitchFamily="34" charset="-122"/>
                <a:ea typeface="微软雅黑" pitchFamily="34" charset="-122"/>
              </a:rPr>
              <a:t>实践技能</a:t>
            </a:r>
          </a:p>
        </p:txBody>
      </p:sp>
      <p:sp>
        <p:nvSpPr>
          <p:cNvPr id="55" name="矩形 54"/>
          <p:cNvSpPr/>
          <p:nvPr/>
        </p:nvSpPr>
        <p:spPr>
          <a:xfrm>
            <a:off x="7774097" y="3841107"/>
            <a:ext cx="1323976" cy="400110"/>
          </a:xfrm>
          <a:prstGeom prst="rect">
            <a:avLst/>
          </a:prstGeom>
        </p:spPr>
        <p:txBody>
          <a:bodyPr wrap="square">
            <a:spAutoFit/>
          </a:bodyPr>
          <a:lstStyle/>
          <a:p>
            <a:pPr algn="ctr"/>
            <a:r>
              <a:rPr lang="zh-CN" altLang="en-US" sz="2000" b="1" dirty="0">
                <a:solidFill>
                  <a:schemeClr val="bg1"/>
                </a:solidFill>
                <a:latin typeface="微软雅黑" pitchFamily="34" charset="-122"/>
                <a:ea typeface="微软雅黑" pitchFamily="34" charset="-122"/>
              </a:rPr>
              <a:t>学习小结</a:t>
            </a:r>
          </a:p>
        </p:txBody>
      </p:sp>
      <p:sp>
        <p:nvSpPr>
          <p:cNvPr id="56" name="矩形 55"/>
          <p:cNvSpPr/>
          <p:nvPr/>
        </p:nvSpPr>
        <p:spPr>
          <a:xfrm>
            <a:off x="9310428" y="3835807"/>
            <a:ext cx="1323976" cy="400110"/>
          </a:xfrm>
          <a:prstGeom prst="rect">
            <a:avLst/>
          </a:prstGeom>
        </p:spPr>
        <p:txBody>
          <a:bodyPr wrap="square">
            <a:spAutoFit/>
          </a:bodyPr>
          <a:lstStyle/>
          <a:p>
            <a:pPr algn="ctr"/>
            <a:r>
              <a:rPr lang="zh-CN" altLang="en-US" sz="2000" b="1" dirty="0">
                <a:solidFill>
                  <a:schemeClr val="bg1"/>
                </a:solidFill>
                <a:latin typeface="微软雅黑" pitchFamily="34" charset="-122"/>
                <a:ea typeface="微软雅黑" pitchFamily="34" charset="-122"/>
              </a:rPr>
              <a:t>自主学习</a:t>
            </a:r>
          </a:p>
        </p:txBody>
      </p:sp>
      <p:sp>
        <p:nvSpPr>
          <p:cNvPr id="32" name="矩形 31"/>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00" name="文本框 99"/>
          <p:cNvSpPr txBox="1"/>
          <p:nvPr/>
        </p:nvSpPr>
        <p:spPr>
          <a:xfrm>
            <a:off x="804966" y="1556115"/>
            <a:ext cx="9535161" cy="2477601"/>
          </a:xfrm>
          <a:prstGeom prst="rect">
            <a:avLst/>
          </a:prstGeom>
          <a:noFill/>
          <a:ln w="9525">
            <a:noFill/>
          </a:ln>
        </p:spPr>
        <p:txBody>
          <a:bodyPr wrap="square">
            <a:spAutoFit/>
          </a:bodyPr>
          <a:lstStyle>
            <a:defPPr>
              <a:defRPr lang="zh-CN"/>
            </a:defPPr>
            <a:lvl1pPr indent="457200" fontAlgn="auto">
              <a:lnSpc>
                <a:spcPct val="150000"/>
              </a:lnSpc>
              <a:spcBef>
                <a:spcPts val="600"/>
              </a:spcBef>
              <a:spcAft>
                <a:spcPts val="600"/>
              </a:spcAft>
              <a:defRPr b="0">
                <a:latin typeface="+mn-ea"/>
                <a:cs typeface="微软雅黑" charset="0"/>
              </a:defRPr>
            </a:lvl1pPr>
          </a:lstStyle>
          <a:p>
            <a:r>
              <a:rPr lang="zh-CN" altLang="en-US" dirty="0"/>
              <a:t>（</a:t>
            </a:r>
            <a:r>
              <a:rPr lang="en-US" altLang="zh-CN" dirty="0"/>
              <a:t>1</a:t>
            </a:r>
            <a:r>
              <a:rPr lang="zh-CN" altLang="en-US" dirty="0"/>
              <a:t>）熔体一小段熔断。由于熔体材质较软，安装过程中容易碰伤，同时熔体自身也可能粗细不均匀。较细处的电阻较大，当过负荷首先从这里断开。应更换相同规格的熔体。</a:t>
            </a:r>
          </a:p>
          <a:p>
            <a:r>
              <a:rPr lang="zh-CN" altLang="en-US" dirty="0"/>
              <a:t>（</a:t>
            </a:r>
            <a:r>
              <a:rPr lang="en-US" altLang="zh-CN" dirty="0"/>
              <a:t>2</a:t>
            </a:r>
            <a:r>
              <a:rPr lang="zh-CN" altLang="en-US" dirty="0"/>
              <a:t>）熔体爆溶，使整条熔体均被熔断。一般是由于线路上有短路故障造成的，应找出故障原因，排除后更换熔体。</a:t>
            </a:r>
          </a:p>
          <a:p>
            <a:r>
              <a:rPr lang="zh-CN" altLang="en-US" dirty="0"/>
              <a:t>（</a:t>
            </a:r>
            <a:r>
              <a:rPr lang="en-US" altLang="zh-CN" dirty="0"/>
              <a:t>3</a:t>
            </a:r>
            <a:r>
              <a:rPr lang="zh-CN" altLang="en-US" dirty="0"/>
              <a:t>）熔体压接螺丝松动造成短路，应在更换熔体时紧固压接螺钉。</a:t>
            </a:r>
          </a:p>
        </p:txBody>
      </p:sp>
      <p:sp>
        <p:nvSpPr>
          <p:cNvPr id="13" name="矩形 12">
            <a:extLst>
              <a:ext uri="{FF2B5EF4-FFF2-40B4-BE49-F238E27FC236}">
                <a16:creationId xmlns="" xmlns:a16="http://schemas.microsoft.com/office/drawing/2014/main" id="{E8595C05-5439-49D7-B6BB-BC2775EDEAB0}"/>
              </a:ext>
            </a:extLst>
          </p:cNvPr>
          <p:cNvSpPr/>
          <p:nvPr/>
        </p:nvSpPr>
        <p:spPr>
          <a:xfrm>
            <a:off x="949143" y="991876"/>
            <a:ext cx="4875460"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2.6 </a:t>
            </a:r>
            <a:r>
              <a:rPr lang="zh-CN" altLang="en-US" sz="2000" b="1" dirty="0">
                <a:solidFill>
                  <a:schemeClr val="accent2">
                    <a:lumMod val="50000"/>
                  </a:schemeClr>
                </a:solidFill>
                <a:latin typeface="微软雅黑" pitchFamily="34" charset="-122"/>
                <a:ea typeface="微软雅黑" pitchFamily="34" charset="-122"/>
                <a:sym typeface="+mn-ea"/>
              </a:rPr>
              <a:t>熔断器熔体熔断导致的故障</a:t>
            </a:r>
          </a:p>
        </p:txBody>
      </p:sp>
      <p:sp>
        <p:nvSpPr>
          <p:cNvPr id="14" name="TextBox 8"/>
          <p:cNvSpPr txBox="1"/>
          <p:nvPr/>
        </p:nvSpPr>
        <p:spPr>
          <a:xfrm>
            <a:off x="947759" y="194846"/>
            <a:ext cx="4876844" cy="337185"/>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4.2照明电路的故障诊断与排除</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00" name="文本框 99"/>
          <p:cNvSpPr txBox="1"/>
          <p:nvPr/>
        </p:nvSpPr>
        <p:spPr>
          <a:xfrm>
            <a:off x="779210" y="1679115"/>
            <a:ext cx="10090785" cy="2062103"/>
          </a:xfrm>
          <a:prstGeom prst="rect">
            <a:avLst/>
          </a:prstGeom>
          <a:noFill/>
          <a:ln w="9525">
            <a:noFill/>
          </a:ln>
        </p:spPr>
        <p:txBody>
          <a:bodyPr wrap="square">
            <a:spAutoFit/>
          </a:bodyPr>
          <a:lstStyle>
            <a:defPPr>
              <a:defRPr lang="zh-CN"/>
            </a:defPPr>
            <a:lvl1pPr indent="457200" fontAlgn="auto">
              <a:lnSpc>
                <a:spcPct val="150000"/>
              </a:lnSpc>
              <a:spcBef>
                <a:spcPts val="600"/>
              </a:spcBef>
              <a:spcAft>
                <a:spcPts val="600"/>
              </a:spcAft>
              <a:defRPr b="0">
                <a:latin typeface="+mn-ea"/>
                <a:cs typeface="微软雅黑" charset="0"/>
              </a:defRPr>
            </a:lvl1pPr>
          </a:lstStyle>
          <a:p>
            <a:r>
              <a:rPr lang="zh-CN" altLang="en-US" dirty="0"/>
              <a:t>（</a:t>
            </a:r>
            <a:r>
              <a:rPr lang="en-US" altLang="zh-CN" dirty="0"/>
              <a:t>1</a:t>
            </a:r>
            <a:r>
              <a:rPr lang="zh-CN" altLang="en-US" dirty="0"/>
              <a:t>）螺钉孔上封的火漆融化，有流淌痕迹。</a:t>
            </a:r>
          </a:p>
          <a:p>
            <a:r>
              <a:rPr lang="zh-CN" altLang="en-US" dirty="0"/>
              <a:t>（</a:t>
            </a:r>
            <a:r>
              <a:rPr lang="en-US" altLang="zh-CN" dirty="0"/>
              <a:t>2</a:t>
            </a:r>
            <a:r>
              <a:rPr lang="zh-CN" altLang="en-US" dirty="0"/>
              <a:t>）纯铜部分表面生成黑色氧化铜并退化变软，压接螺钉焊死无法松动。</a:t>
            </a:r>
          </a:p>
          <a:p>
            <a:r>
              <a:rPr lang="zh-CN" altLang="en-US" dirty="0"/>
              <a:t>（</a:t>
            </a:r>
            <a:r>
              <a:rPr lang="en-US" altLang="zh-CN" dirty="0"/>
              <a:t>3</a:t>
            </a:r>
            <a:r>
              <a:rPr lang="zh-CN" altLang="en-US" dirty="0"/>
              <a:t>）导线与刀开关、熔断器、接线端压接不实；导线表面氧化，接触不良；铝导线直接压接在铜  接线端上，由于电化腐蚀作用，铝导线被腐蚀，接触电阻变大，出现过热，严重时导致短路。</a:t>
            </a:r>
          </a:p>
        </p:txBody>
      </p:sp>
      <p:sp>
        <p:nvSpPr>
          <p:cNvPr id="14" name="矩形 13">
            <a:extLst>
              <a:ext uri="{FF2B5EF4-FFF2-40B4-BE49-F238E27FC236}">
                <a16:creationId xmlns="" xmlns:a16="http://schemas.microsoft.com/office/drawing/2014/main" id="{E8595C05-5439-49D7-B6BB-BC2775EDEAB0}"/>
              </a:ext>
            </a:extLst>
          </p:cNvPr>
          <p:cNvSpPr/>
          <p:nvPr/>
        </p:nvSpPr>
        <p:spPr>
          <a:xfrm>
            <a:off x="915375" y="1098701"/>
            <a:ext cx="4875460"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2.7 </a:t>
            </a:r>
            <a:r>
              <a:rPr lang="zh-CN" altLang="en-US" sz="2000" b="1" dirty="0">
                <a:solidFill>
                  <a:schemeClr val="accent2">
                    <a:lumMod val="50000"/>
                  </a:schemeClr>
                </a:solidFill>
                <a:latin typeface="微软雅黑" pitchFamily="34" charset="-122"/>
                <a:ea typeface="微软雅黑" pitchFamily="34" charset="-122"/>
                <a:sym typeface="+mn-ea"/>
              </a:rPr>
              <a:t>熔断器、刀开关过热导致的故障</a:t>
            </a:r>
          </a:p>
        </p:txBody>
      </p:sp>
      <p:sp>
        <p:nvSpPr>
          <p:cNvPr id="15" name="TextBox 8"/>
          <p:cNvSpPr txBox="1"/>
          <p:nvPr/>
        </p:nvSpPr>
        <p:spPr>
          <a:xfrm>
            <a:off x="947759" y="194846"/>
            <a:ext cx="4876844" cy="337185"/>
          </a:xfrm>
          <a:prstGeom prst="rect">
            <a:avLst/>
          </a:prstGeom>
          <a:noFill/>
        </p:spPr>
        <p:txBody>
          <a:bodyPr wrap="square" rtlCol="0">
            <a:spAutoFit/>
          </a:bodyPr>
          <a:lstStyle/>
          <a:p>
            <a:r>
              <a:rPr lang="en-US" sz="1600" b="1" dirty="0" smtClean="0">
                <a:solidFill>
                  <a:schemeClr val="bg1"/>
                </a:solidFill>
                <a:latin typeface="微软雅黑" pitchFamily="34" charset="-122"/>
                <a:ea typeface="微软雅黑" pitchFamily="34" charset="-122"/>
              </a:rPr>
              <a:t>4.2照明电路的故障诊断与排除</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itchFamily="34" charset="-122"/>
                <a:ea typeface="微软雅黑" pitchFamily="34" charset="-122"/>
              </a:rPr>
              <a:t>学习小结</a:t>
            </a:r>
          </a:p>
        </p:txBody>
      </p:sp>
      <p:grpSp>
        <p:nvGrpSpPr>
          <p:cNvPr id="12" name="Group 24"/>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0" name="TextBox 8"/>
          <p:cNvSpPr txBox="1"/>
          <p:nvPr/>
        </p:nvSpPr>
        <p:spPr>
          <a:xfrm>
            <a:off x="947759" y="221139"/>
            <a:ext cx="4386241"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学习总结及评价</a:t>
            </a:r>
          </a:p>
        </p:txBody>
      </p:sp>
      <p:sp>
        <p:nvSpPr>
          <p:cNvPr id="11" name="文本框 10"/>
          <p:cNvSpPr txBox="1"/>
          <p:nvPr/>
        </p:nvSpPr>
        <p:spPr>
          <a:xfrm>
            <a:off x="1229986" y="1128574"/>
            <a:ext cx="5295900" cy="1116781"/>
          </a:xfrm>
          <a:prstGeom prst="rect">
            <a:avLst/>
          </a:prstGeom>
          <a:noFill/>
        </p:spPr>
        <p:txBody>
          <a:bodyPr wrap="square" rtlCol="0" anchor="t">
            <a:spAutoFit/>
          </a:bodyPr>
          <a:lstStyle/>
          <a:p>
            <a:pPr fontAlgn="auto">
              <a:lnSpc>
                <a:spcPct val="200000"/>
              </a:lnSpc>
            </a:pPr>
            <a:r>
              <a:rPr lang="en-US" altLang="zh-CN" dirty="0" smtClean="0">
                <a:latin typeface="微软雅黑" charset="0"/>
                <a:ea typeface="微软雅黑" charset="0"/>
                <a:cs typeface="微软雅黑" charset="0"/>
                <a:sym typeface="+mn-ea"/>
              </a:rPr>
              <a:t>1</a:t>
            </a:r>
            <a:r>
              <a:rPr lang="en-US" altLang="zh-CN" dirty="0">
                <a:latin typeface="微软雅黑" charset="0"/>
                <a:ea typeface="微软雅黑" charset="0"/>
                <a:cs typeface="微软雅黑" charset="0"/>
                <a:sym typeface="+mn-ea"/>
              </a:rPr>
              <a:t>.</a:t>
            </a:r>
            <a:r>
              <a:rPr lang="zh-CN" altLang="en-US" dirty="0">
                <a:latin typeface="微软雅黑" charset="0"/>
                <a:ea typeface="微软雅黑" charset="0"/>
                <a:cs typeface="微软雅黑" charset="0"/>
                <a:sym typeface="+mn-ea"/>
              </a:rPr>
              <a:t>了解了电气照明线路的常见故障</a:t>
            </a:r>
          </a:p>
          <a:p>
            <a:pPr fontAlgn="auto">
              <a:lnSpc>
                <a:spcPct val="200000"/>
              </a:lnSpc>
            </a:pPr>
            <a:r>
              <a:rPr lang="en-US" altLang="zh-CN" dirty="0">
                <a:latin typeface="微软雅黑" charset="0"/>
                <a:ea typeface="微软雅黑" charset="0"/>
                <a:cs typeface="微软雅黑" charset="0"/>
                <a:sym typeface="+mn-ea"/>
              </a:rPr>
              <a:t>2.</a:t>
            </a:r>
            <a:r>
              <a:rPr lang="zh-CN" altLang="en-US" dirty="0">
                <a:latin typeface="微软雅黑" charset="0"/>
                <a:ea typeface="微软雅黑" charset="0"/>
                <a:cs typeface="微软雅黑" charset="0"/>
                <a:sym typeface="+mn-ea"/>
              </a:rPr>
              <a:t>掌握了电气照明线路的常见故障现象及排除方法</a:t>
            </a:r>
            <a:endParaRPr lang="zh-CN" altLang="en-US" dirty="0">
              <a:latin typeface="微软雅黑" charset="0"/>
              <a:ea typeface="微软雅黑" charset="0"/>
              <a:cs typeface="微软雅黑" charset="0"/>
            </a:endParaRPr>
          </a:p>
        </p:txBody>
      </p:sp>
      <p:graphicFrame>
        <p:nvGraphicFramePr>
          <p:cNvPr id="13" name="表格 12">
            <a:extLst>
              <a:ext uri="{FF2B5EF4-FFF2-40B4-BE49-F238E27FC236}">
                <a16:creationId xmlns:a16="http://schemas.microsoft.com/office/drawing/2014/main" xmlns="" id="{D47A81D8-0FEE-4650-8128-AB76850B5588}"/>
              </a:ext>
            </a:extLst>
          </p:cNvPr>
          <p:cNvGraphicFramePr>
            <a:graphicFrameLocks noGrp="1"/>
          </p:cNvGraphicFramePr>
          <p:nvPr>
            <p:extLst>
              <p:ext uri="{D42A27DB-BD31-4B8C-83A1-F6EECF244321}">
                <p14:modId xmlns:p14="http://schemas.microsoft.com/office/powerpoint/2010/main" val="674074041"/>
              </p:ext>
            </p:extLst>
          </p:nvPr>
        </p:nvGraphicFramePr>
        <p:xfrm>
          <a:off x="1229986" y="2387688"/>
          <a:ext cx="9550751" cy="3541799"/>
        </p:xfrm>
        <a:graphic>
          <a:graphicData uri="http://schemas.openxmlformats.org/drawingml/2006/table">
            <a:tbl>
              <a:tblPr firstRow="1" firstCol="1" bandRow="1">
                <a:tableStyleId>{ED083AE6-46FA-4A59-8FB0-9F97EB10719F}</a:tableStyleId>
              </a:tblPr>
              <a:tblGrid>
                <a:gridCol w="999883">
                  <a:extLst>
                    <a:ext uri="{9D8B030D-6E8A-4147-A177-3AD203B41FA5}">
                      <a16:colId xmlns:a16="http://schemas.microsoft.com/office/drawing/2014/main" xmlns="" val="20000"/>
                    </a:ext>
                  </a:extLst>
                </a:gridCol>
                <a:gridCol w="1610537">
                  <a:extLst>
                    <a:ext uri="{9D8B030D-6E8A-4147-A177-3AD203B41FA5}">
                      <a16:colId xmlns:a16="http://schemas.microsoft.com/office/drawing/2014/main" xmlns="" val="20001"/>
                    </a:ext>
                  </a:extLst>
                </a:gridCol>
                <a:gridCol w="3283115">
                  <a:extLst>
                    <a:ext uri="{9D8B030D-6E8A-4147-A177-3AD203B41FA5}">
                      <a16:colId xmlns:a16="http://schemas.microsoft.com/office/drawing/2014/main" xmlns="" val="20002"/>
                    </a:ext>
                  </a:extLst>
                </a:gridCol>
                <a:gridCol w="1219072">
                  <a:extLst>
                    <a:ext uri="{9D8B030D-6E8A-4147-A177-3AD203B41FA5}">
                      <a16:colId xmlns:a16="http://schemas.microsoft.com/office/drawing/2014/main" xmlns="" val="20003"/>
                    </a:ext>
                  </a:extLst>
                </a:gridCol>
                <a:gridCol w="1219072">
                  <a:extLst>
                    <a:ext uri="{9D8B030D-6E8A-4147-A177-3AD203B41FA5}">
                      <a16:colId xmlns:a16="http://schemas.microsoft.com/office/drawing/2014/main" xmlns="" val="20004"/>
                    </a:ext>
                  </a:extLst>
                </a:gridCol>
                <a:gridCol w="1219072">
                  <a:extLst>
                    <a:ext uri="{9D8B030D-6E8A-4147-A177-3AD203B41FA5}">
                      <a16:colId xmlns:a16="http://schemas.microsoft.com/office/drawing/2014/main" xmlns="" val="20005"/>
                    </a:ext>
                  </a:extLst>
                </a:gridCol>
              </a:tblGrid>
              <a:tr h="808432">
                <a:tc gridSpan="2">
                  <a:txBody>
                    <a:bodyPr/>
                    <a:lstStyle/>
                    <a:p>
                      <a:pPr indent="125730" algn="ctr">
                        <a:lnSpc>
                          <a:spcPct val="150000"/>
                        </a:lnSpc>
                        <a:spcAft>
                          <a:spcPts val="0"/>
                        </a:spcAft>
                      </a:pPr>
                      <a:r>
                        <a:rPr lang="zh-CN" sz="1600" kern="0" dirty="0">
                          <a:solidFill>
                            <a:schemeClr val="bg1"/>
                          </a:solidFill>
                          <a:effectLst/>
                        </a:rPr>
                        <a:t>评价主体</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hMerge="1">
                  <a:txBody>
                    <a:bodyPr/>
                    <a:lstStyle/>
                    <a:p>
                      <a:endParaRPr lang="zh-CN" altLang="en-US"/>
                    </a:p>
                  </a:txBody>
                  <a:tcPr/>
                </a:tc>
                <a:tc>
                  <a:txBody>
                    <a:bodyPr/>
                    <a:lstStyle/>
                    <a:p>
                      <a:pPr indent="267970" algn="ctr">
                        <a:lnSpc>
                          <a:spcPct val="150000"/>
                        </a:lnSpc>
                        <a:spcAft>
                          <a:spcPts val="0"/>
                        </a:spcAft>
                      </a:pPr>
                      <a:r>
                        <a:rPr lang="zh-CN" sz="1600" kern="0" dirty="0">
                          <a:solidFill>
                            <a:schemeClr val="bg1"/>
                          </a:solidFill>
                          <a:effectLst/>
                        </a:rPr>
                        <a:t>评分标准</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分值</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学生评价</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教师评价</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extLst>
                  <a:ext uri="{0D108BD9-81ED-4DB2-BD59-A6C34878D82A}">
                    <a16:rowId xmlns:a16="http://schemas.microsoft.com/office/drawing/2014/main" xmlns="" val="10000"/>
                  </a:ext>
                </a:extLst>
              </a:tr>
              <a:tr h="1140646">
                <a:tc rowSpan="2">
                  <a:txBody>
                    <a:bodyPr/>
                    <a:lstStyle/>
                    <a:p>
                      <a:r>
                        <a:rPr lang="zh-CN" altLang="zh-CN" sz="14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任务</a:t>
                      </a:r>
                      <a:r>
                        <a:rPr lang="zh-CN" altLang="en-US" sz="14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五</a:t>
                      </a:r>
                      <a:r>
                        <a:rPr lang="zh-CN" altLang="zh-CN" sz="14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a:t>
                      </a:r>
                      <a:endParaRPr lang="zh-CN" altLang="zh-CN" sz="14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p>
                      <a:r>
                        <a:rPr lang="zh-CN" altLang="zh-CN" sz="14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电气照明线路常见故障诊断与维修</a:t>
                      </a:r>
                      <a:endParaRPr 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solidFill>
                      <a:schemeClr val="bg1"/>
                    </a:solidFill>
                  </a:tcPr>
                </a:tc>
                <a:tc>
                  <a:txBody>
                    <a:bodyPr/>
                    <a:lstStyle/>
                    <a:p>
                      <a:pPr indent="127000" algn="ctr">
                        <a:lnSpc>
                          <a:spcPct val="150000"/>
                        </a:lnSpc>
                        <a:spcAft>
                          <a:spcPts val="0"/>
                        </a:spcAft>
                      </a:pPr>
                      <a:r>
                        <a:rPr 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rPr>
                        <a:t>操作评价</a:t>
                      </a:r>
                      <a:endParaRPr lang="zh-CN" sz="14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bg1"/>
                    </a:solidFill>
                  </a:tcPr>
                </a:tc>
                <a:tc>
                  <a:txBody>
                    <a:bodyPr/>
                    <a:lstStyle/>
                    <a:p>
                      <a:pPr marL="0" algn="l" defTabSz="914400" rtl="0" eaLnBrk="1" latinLnBrk="0" hangingPunct="1"/>
                      <a:r>
                        <a:rPr lang="en-US" altLang="zh-CN" sz="14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1.</a:t>
                      </a:r>
                      <a:r>
                        <a:rPr lang="zh-CN" altLang="zh-CN" sz="14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了解了电气照明线路的常见故障</a:t>
                      </a:r>
                    </a:p>
                    <a:p>
                      <a:pPr marL="0" algn="l" defTabSz="914400" rtl="0" eaLnBrk="1" latinLnBrk="0" hangingPunct="1"/>
                      <a:r>
                        <a:rPr lang="en-US" altLang="zh-CN" sz="14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a:t>
                      </a:r>
                      <a:r>
                        <a:rPr lang="zh-CN" altLang="zh-CN" sz="14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掌握了电气照明线路的常见故障现象及排除方法</a:t>
                      </a:r>
                      <a:endParaRPr 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solidFill>
                      <a:schemeClr val="bg1"/>
                    </a:solidFill>
                  </a:tcPr>
                </a:tc>
                <a:tc>
                  <a:txBody>
                    <a:bodyPr/>
                    <a:lstStyle/>
                    <a:p>
                      <a:pPr indent="127000" algn="ctr">
                        <a:lnSpc>
                          <a:spcPct val="150000"/>
                        </a:lnSpc>
                        <a:spcAft>
                          <a:spcPts val="0"/>
                        </a:spcAft>
                      </a:pPr>
                      <a:r>
                        <a:rPr lang="en-US" sz="1400" kern="0" dirty="0" smtClean="0">
                          <a:effectLst/>
                        </a:rPr>
                        <a:t>40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extLst>
                  <a:ext uri="{0D108BD9-81ED-4DB2-BD59-A6C34878D82A}">
                    <a16:rowId xmlns:a16="http://schemas.microsoft.com/office/drawing/2014/main" xmlns="" val="10001"/>
                  </a:ext>
                </a:extLst>
              </a:tr>
              <a:tr h="1021590">
                <a:tc vMerge="1">
                  <a:txBody>
                    <a:bodyPr/>
                    <a:lstStyle/>
                    <a:p>
                      <a:endParaRPr lang="zh-CN" altLang="en-US"/>
                    </a:p>
                  </a:txBody>
                  <a:tcPr/>
                </a:tc>
                <a:tc>
                  <a:txBody>
                    <a:bodyPr/>
                    <a:lstStyle/>
                    <a:p>
                      <a:pPr indent="127000" algn="ctr">
                        <a:lnSpc>
                          <a:spcPct val="150000"/>
                        </a:lnSpc>
                        <a:spcAft>
                          <a:spcPts val="0"/>
                        </a:spcAft>
                      </a:pPr>
                      <a:r>
                        <a:rPr 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rPr>
                        <a:t>成果评价</a:t>
                      </a:r>
                      <a:endParaRPr lang="zh-CN" sz="14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bg1"/>
                    </a:solidFill>
                  </a:tcPr>
                </a:tc>
                <a:tc>
                  <a:txBody>
                    <a:bodyPr/>
                    <a:lstStyle/>
                    <a:p>
                      <a:pPr marL="0" algn="l" defTabSz="914400" rtl="0" eaLnBrk="1" latinLnBrk="0" hangingPunct="1"/>
                      <a:r>
                        <a:rPr lang="en-US" altLang="zh-CN" sz="14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1.</a:t>
                      </a:r>
                      <a:r>
                        <a:rPr lang="zh-CN" altLang="zh-CN" sz="14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学习了电气照明线路的常见故障基本知识。</a:t>
                      </a:r>
                    </a:p>
                    <a:p>
                      <a:pPr marL="0" algn="l" defTabSz="914400" rtl="0" eaLnBrk="1" latinLnBrk="0" hangingPunct="1"/>
                      <a:r>
                        <a:rPr lang="en-US" altLang="zh-CN" sz="14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a:t>
                      </a:r>
                      <a:r>
                        <a:rPr lang="zh-CN" altLang="zh-CN" sz="14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懂得了电气照明线路的常见故障现象及排除方法</a:t>
                      </a:r>
                      <a:endParaRPr 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solidFill>
                      <a:schemeClr val="bg1"/>
                    </a:solidFill>
                  </a:tcPr>
                </a:tc>
                <a:tc>
                  <a:txBody>
                    <a:bodyPr/>
                    <a:lstStyle/>
                    <a:p>
                      <a:pPr indent="127000" algn="ctr">
                        <a:lnSpc>
                          <a:spcPct val="150000"/>
                        </a:lnSpc>
                        <a:spcAft>
                          <a:spcPts val="0"/>
                        </a:spcAft>
                      </a:pPr>
                      <a:r>
                        <a:rPr lang="en-US" sz="1400" kern="0" dirty="0" smtClean="0">
                          <a:effectLst/>
                        </a:rPr>
                        <a:t>60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extLst>
                  <a:ext uri="{0D108BD9-81ED-4DB2-BD59-A6C34878D82A}">
                    <a16:rowId xmlns:a16="http://schemas.microsoft.com/office/drawing/2014/main" xmlns="" val="10002"/>
                  </a:ext>
                </a:extLst>
              </a:tr>
              <a:tr h="571131">
                <a:tc gridSpan="3">
                  <a:txBody>
                    <a:bodyPr/>
                    <a:lstStyle/>
                    <a:p>
                      <a:pPr indent="267970" algn="ctr">
                        <a:lnSpc>
                          <a:spcPct val="150000"/>
                        </a:lnSpc>
                        <a:spcAft>
                          <a:spcPts val="0"/>
                        </a:spcAft>
                      </a:pPr>
                      <a:r>
                        <a:rPr lang="zh-CN" sz="1400" kern="0" dirty="0">
                          <a:solidFill>
                            <a:srgbClr val="C00000"/>
                          </a:solidFill>
                          <a:effectLst/>
                        </a:rPr>
                        <a:t>合计（满分</a:t>
                      </a:r>
                      <a:r>
                        <a:rPr lang="en-US" sz="1400" kern="0" dirty="0">
                          <a:solidFill>
                            <a:srgbClr val="C00000"/>
                          </a:solidFill>
                          <a:effectLst/>
                        </a:rPr>
                        <a:t>100</a:t>
                      </a:r>
                      <a:r>
                        <a:rPr lang="zh-CN" sz="1400" kern="0" dirty="0">
                          <a:solidFill>
                            <a:srgbClr val="C00000"/>
                          </a:solidFill>
                          <a:effectLst/>
                        </a:rPr>
                        <a:t>分）</a:t>
                      </a:r>
                      <a:r>
                        <a:rPr lang="en-US" sz="1400" kern="0" dirty="0">
                          <a:solidFill>
                            <a:srgbClr val="C00000"/>
                          </a:solidFill>
                          <a:effectLst/>
                        </a:rPr>
                        <a:t> </a:t>
                      </a:r>
                      <a:endParaRPr lang="zh-CN" sz="1400" kern="100" dirty="0">
                        <a:solidFill>
                          <a:srgbClr val="C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pPr indent="266700" algn="ctr">
                        <a:lnSpc>
                          <a:spcPct val="150000"/>
                        </a:lnSpc>
                        <a:spcAft>
                          <a:spcPts val="0"/>
                        </a:spcAft>
                      </a:pP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6365" algn="ctr">
                        <a:lnSpc>
                          <a:spcPct val="150000"/>
                        </a:lnSpc>
                        <a:spcAft>
                          <a:spcPts val="0"/>
                        </a:spcAft>
                      </a:pPr>
                      <a:r>
                        <a:rPr lang="en-US" sz="1400" kern="0" dirty="0">
                          <a:effectLst/>
                        </a:rPr>
                        <a:t>100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 val="10003"/>
                  </a:ext>
                </a:extLst>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itchFamily="34" charset="-122"/>
                <a:ea typeface="微软雅黑" pitchFamily="34" charset="-122"/>
              </a:rPr>
              <a:t>自主学习</a:t>
            </a:r>
          </a:p>
        </p:txBody>
      </p:sp>
      <p:grpSp>
        <p:nvGrpSpPr>
          <p:cNvPr id="12" name="Group 27"/>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矩形: 剪去对角 1"/>
          <p:cNvSpPr/>
          <p:nvPr/>
        </p:nvSpPr>
        <p:spPr>
          <a:xfrm>
            <a:off x="915375" y="1076325"/>
            <a:ext cx="3256575" cy="438150"/>
          </a:xfrm>
          <a:prstGeom prst="snip2DiagRect">
            <a:avLst>
              <a:gd name="adj1" fmla="val 50000"/>
              <a:gd name="adj2" fmla="val 1666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solidFill>
              <a:latin typeface="微软雅黑" pitchFamily="34" charset="-122"/>
              <a:ea typeface="微软雅黑" pitchFamily="34" charset="-122"/>
            </a:endParaRPr>
          </a:p>
        </p:txBody>
      </p:sp>
      <p:cxnSp>
        <p:nvCxnSpPr>
          <p:cNvPr id="47" name="直接连接符 46"/>
          <p:cNvCxnSpPr/>
          <p:nvPr/>
        </p:nvCxnSpPr>
        <p:spPr>
          <a:xfrm>
            <a:off x="4295775" y="1276350"/>
            <a:ext cx="7239000" cy="0"/>
          </a:xfrm>
          <a:prstGeom prst="line">
            <a:avLst/>
          </a:prstGeom>
          <a:ln w="12700">
            <a:solidFill>
              <a:schemeClr val="accent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9"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0"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51"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52" name="矩形: 对角圆角 6"/>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itchFamily="34" charset="-122"/>
                <a:ea typeface="微软雅黑" pitchFamily="34" charset="-122"/>
              </a:rPr>
              <a:t>自主学习</a:t>
            </a:r>
            <a:endParaRPr lang="zh-CN" altLang="en-US" sz="1200" b="1" dirty="0">
              <a:solidFill>
                <a:schemeClr val="accent2">
                  <a:lumMod val="75000"/>
                </a:schemeClr>
              </a:solidFill>
              <a:latin typeface="微软雅黑" pitchFamily="34" charset="-122"/>
              <a:ea typeface="微软雅黑" pitchFamily="34" charset="-122"/>
            </a:endParaRPr>
          </a:p>
        </p:txBody>
      </p:sp>
      <p:sp>
        <p:nvSpPr>
          <p:cNvPr id="53"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54" name="矩形: 对角圆角 8"/>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itchFamily="34" charset="-122"/>
                <a:ea typeface="微软雅黑" pitchFamily="34" charset="-122"/>
              </a:rPr>
              <a:t>实践技能</a:t>
            </a:r>
            <a:endParaRPr lang="zh-CN" altLang="en-US" sz="1200" b="1" dirty="0">
              <a:solidFill>
                <a:schemeClr val="bg1"/>
              </a:solidFill>
              <a:latin typeface="微软雅黑" pitchFamily="34" charset="-122"/>
              <a:ea typeface="微软雅黑" pitchFamily="34" charset="-122"/>
            </a:endParaRPr>
          </a:p>
        </p:txBody>
      </p:sp>
      <p:sp>
        <p:nvSpPr>
          <p:cNvPr id="100" name="文本框 99"/>
          <p:cNvSpPr txBox="1"/>
          <p:nvPr/>
        </p:nvSpPr>
        <p:spPr>
          <a:xfrm>
            <a:off x="1220470" y="1525781"/>
            <a:ext cx="5080000" cy="307777"/>
          </a:xfrm>
          <a:prstGeom prst="rect">
            <a:avLst/>
          </a:prstGeom>
          <a:noFill/>
          <a:ln w="9525">
            <a:noFill/>
          </a:ln>
        </p:spPr>
        <p:txBody>
          <a:bodyPr>
            <a:spAutoFit/>
          </a:bodyPr>
          <a:lstStyle/>
          <a:p>
            <a:pPr indent="0"/>
            <a:r>
              <a:rPr lang="zh-CN" altLang="en-US" sz="1400" b="0" dirty="0" smtClean="0">
                <a:latin typeface="微软雅黑" charset="0"/>
                <a:ea typeface="微软雅黑" charset="0"/>
                <a:cs typeface="微软雅黑" charset="0"/>
              </a:rPr>
              <a:t>如</a:t>
            </a:r>
            <a:r>
              <a:rPr lang="zh-CN" altLang="en-US" sz="1400" b="0" dirty="0">
                <a:latin typeface="微软雅黑" charset="0"/>
                <a:ea typeface="微软雅黑" charset="0"/>
                <a:cs typeface="微软雅黑" charset="0"/>
              </a:rPr>
              <a:t>表</a:t>
            </a:r>
            <a:r>
              <a:rPr lang="en-US" altLang="zh-CN" sz="1400" b="0" dirty="0">
                <a:latin typeface="微软雅黑" charset="0"/>
                <a:ea typeface="微软雅黑" charset="0"/>
                <a:cs typeface="微软雅黑" charset="0"/>
              </a:rPr>
              <a:t>2-5-1 </a:t>
            </a:r>
            <a:r>
              <a:rPr lang="zh-CN" altLang="en-US" sz="1400" b="0" dirty="0">
                <a:latin typeface="微软雅黑" charset="0"/>
                <a:ea typeface="微软雅黑" charset="0"/>
                <a:cs typeface="微软雅黑" charset="0"/>
              </a:rPr>
              <a:t>开关常见故障及排除方法</a:t>
            </a:r>
            <a:endParaRPr lang="zh-CN" altLang="en-US" sz="1400" dirty="0">
              <a:latin typeface="微软雅黑" charset="0"/>
              <a:ea typeface="微软雅黑" charset="0"/>
              <a:cs typeface="微软雅黑" charset="0"/>
            </a:endParaRPr>
          </a:p>
        </p:txBody>
      </p:sp>
      <p:graphicFrame>
        <p:nvGraphicFramePr>
          <p:cNvPr id="2" name="表格 1"/>
          <p:cNvGraphicFramePr/>
          <p:nvPr>
            <p:custDataLst>
              <p:tags r:id="rId1"/>
            </p:custDataLst>
            <p:extLst>
              <p:ext uri="{D42A27DB-BD31-4B8C-83A1-F6EECF244321}">
                <p14:modId xmlns:p14="http://schemas.microsoft.com/office/powerpoint/2010/main" val="852667046"/>
              </p:ext>
            </p:extLst>
          </p:nvPr>
        </p:nvGraphicFramePr>
        <p:xfrm>
          <a:off x="1443209" y="1917794"/>
          <a:ext cx="9948232" cy="4238757"/>
        </p:xfrm>
        <a:graphic>
          <a:graphicData uri="http://schemas.openxmlformats.org/drawingml/2006/table">
            <a:tbl>
              <a:tblPr firstRow="1" bandRow="1">
                <a:tableStyleId>{5940675A-B579-460E-94D1-54222C63F5DA}</a:tableStyleId>
              </a:tblPr>
              <a:tblGrid>
                <a:gridCol w="1470584"/>
                <a:gridCol w="3459488"/>
                <a:gridCol w="5018160"/>
              </a:tblGrid>
              <a:tr h="383766">
                <a:tc>
                  <a:txBody>
                    <a:bodyPr/>
                    <a:lstStyle/>
                    <a:p>
                      <a:pPr indent="0" algn="ctr">
                        <a:buNone/>
                      </a:pPr>
                      <a:r>
                        <a:rPr lang="zh-CN" altLang="en-US" sz="1400" b="0" dirty="0">
                          <a:latin typeface="宋体" charset="0"/>
                          <a:cs typeface="宋体" charset="0"/>
                        </a:rPr>
                        <a:t>故障现象</a:t>
                      </a:r>
                      <a:endParaRPr lang="zh-CN" altLang="en-US" sz="1400" b="0" dirty="0">
                        <a:latin typeface="宋体" charset="0"/>
                        <a:ea typeface="宋体" charset="0"/>
                        <a:cs typeface="宋体" charset="0"/>
                      </a:endParaRPr>
                    </a:p>
                  </a:txBody>
                  <a:tcPr marL="68580" marR="68580" marT="9906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a:latin typeface="宋体" charset="0"/>
                          <a:cs typeface="宋体" charset="0"/>
                        </a:rPr>
                        <a:t>产生原因</a:t>
                      </a:r>
                      <a:endParaRPr lang="zh-CN" altLang="en-US" sz="1400" b="0">
                        <a:latin typeface="宋体" charset="0"/>
                        <a:ea typeface="宋体" charset="0"/>
                        <a:cs typeface="宋体" charset="0"/>
                      </a:endParaRPr>
                    </a:p>
                  </a:txBody>
                  <a:tcPr marL="68580" marR="68580" marT="9906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dirty="0">
                          <a:latin typeface="宋体" charset="0"/>
                          <a:cs typeface="宋体" charset="0"/>
                        </a:rPr>
                        <a:t>排除方法</a:t>
                      </a:r>
                      <a:endParaRPr lang="zh-CN" altLang="en-US" sz="1400" b="0" dirty="0">
                        <a:latin typeface="宋体" charset="0"/>
                        <a:ea typeface="宋体" charset="0"/>
                        <a:cs typeface="宋体" charset="0"/>
                      </a:endParaRPr>
                    </a:p>
                  </a:txBody>
                  <a:tcPr marL="68580" marR="68580" marT="9906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58218">
                <a:tc rowSpan="3">
                  <a:txBody>
                    <a:bodyPr/>
                    <a:lstStyle/>
                    <a:p>
                      <a:pPr indent="0" algn="ctr">
                        <a:buNone/>
                      </a:pPr>
                      <a:r>
                        <a:rPr lang="zh-CN" altLang="en-US" sz="1400" b="0" dirty="0">
                          <a:latin typeface="宋体" charset="0"/>
                          <a:cs typeface="宋体" charset="0"/>
                        </a:rPr>
                        <a:t>开关操作后电路不通</a:t>
                      </a:r>
                      <a:endParaRPr lang="zh-CN" altLang="en-US" sz="1400" b="0" dirty="0">
                        <a:latin typeface="宋体" charset="0"/>
                        <a:ea typeface="宋体" charset="0"/>
                        <a:cs typeface="宋体" charset="0"/>
                      </a:endParaRPr>
                    </a:p>
                  </a:txBody>
                  <a:tcPr marL="68580" marR="68580" marT="9906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dirty="0">
                          <a:latin typeface="宋体" charset="0"/>
                          <a:cs typeface="宋体" charset="0"/>
                        </a:rPr>
                        <a:t>接线螺丝松脱，导线与开关导体不能接触</a:t>
                      </a:r>
                      <a:endParaRPr lang="zh-CN" altLang="en-US" sz="1400" b="0" dirty="0">
                        <a:latin typeface="宋体" charset="0"/>
                        <a:ea typeface="宋体" charset="0"/>
                        <a:cs typeface="宋体" charset="0"/>
                      </a:endParaRPr>
                    </a:p>
                  </a:txBody>
                  <a:tcPr marL="68580" marR="68580" marT="9906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dirty="0">
                          <a:latin typeface="宋体" charset="0"/>
                          <a:cs typeface="宋体" charset="0"/>
                        </a:rPr>
                        <a:t>打开开关，紧固接线螺丝</a:t>
                      </a:r>
                      <a:endParaRPr lang="zh-CN" altLang="en-US" sz="1400" b="0" dirty="0">
                        <a:latin typeface="宋体" charset="0"/>
                        <a:ea typeface="宋体" charset="0"/>
                        <a:cs typeface="宋体" charset="0"/>
                      </a:endParaRPr>
                    </a:p>
                  </a:txBody>
                  <a:tcPr marL="68580" marR="68580" marT="9906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7087">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r>
                        <a:rPr lang="zh-CN" altLang="en-US" sz="1400" b="0" dirty="0">
                          <a:latin typeface="宋体" charset="0"/>
                          <a:cs typeface="宋体" charset="0"/>
                        </a:rPr>
                        <a:t>内部有杂物，使开关触片不能接触</a:t>
                      </a:r>
                      <a:endParaRPr lang="zh-CN" altLang="en-US" sz="1400" b="0" dirty="0">
                        <a:latin typeface="宋体" charset="0"/>
                        <a:ea typeface="宋体" charset="0"/>
                        <a:cs typeface="宋体" charset="0"/>
                      </a:endParaRPr>
                    </a:p>
                  </a:txBody>
                  <a:tcPr marL="68580" marR="68580" marT="9906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dirty="0">
                          <a:latin typeface="宋体" charset="0"/>
                          <a:cs typeface="宋体" charset="0"/>
                        </a:rPr>
                        <a:t>打开开关，清除杂物</a:t>
                      </a:r>
                      <a:endParaRPr lang="zh-CN" altLang="en-US" sz="1400" b="0" dirty="0">
                        <a:latin typeface="宋体" charset="0"/>
                        <a:ea typeface="宋体" charset="0"/>
                        <a:cs typeface="宋体" charset="0"/>
                      </a:endParaRPr>
                    </a:p>
                  </a:txBody>
                  <a:tcPr marL="68580" marR="68580" marT="9906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77583">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a:buNone/>
                      </a:pPr>
                      <a:r>
                        <a:rPr lang="zh-CN" altLang="en-US" sz="1400" b="0" dirty="0">
                          <a:latin typeface="宋体" charset="0"/>
                          <a:cs typeface="宋体" charset="0"/>
                        </a:rPr>
                        <a:t>机械卡死，拨不动</a:t>
                      </a:r>
                      <a:endParaRPr lang="zh-CN" altLang="en-US" sz="1400" b="0" dirty="0">
                        <a:latin typeface="宋体" charset="0"/>
                        <a:ea typeface="宋体" charset="0"/>
                        <a:cs typeface="宋体" charset="0"/>
                      </a:endParaRPr>
                    </a:p>
                  </a:txBody>
                  <a:tcPr marL="68580" marR="68580" marT="9906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dirty="0">
                          <a:latin typeface="宋体" charset="0"/>
                          <a:cs typeface="宋体" charset="0"/>
                        </a:rPr>
                        <a:t>给机械部位加润滑油，机械部分损坏严重时，应更换开关</a:t>
                      </a:r>
                      <a:endParaRPr lang="zh-CN" altLang="en-US" sz="1400" b="0" dirty="0">
                        <a:latin typeface="宋体" charset="0"/>
                        <a:ea typeface="宋体" charset="0"/>
                        <a:cs typeface="宋体" charset="0"/>
                      </a:endParaRPr>
                    </a:p>
                  </a:txBody>
                  <a:tcPr marL="68580" marR="68580" marT="9906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91049">
                <a:tc rowSpan="3">
                  <a:txBody>
                    <a:bodyPr/>
                    <a:lstStyle/>
                    <a:p>
                      <a:pPr indent="0" algn="ctr">
                        <a:buNone/>
                      </a:pPr>
                      <a:r>
                        <a:rPr lang="zh-CN" altLang="en-US" sz="1400" b="0">
                          <a:latin typeface="宋体" charset="0"/>
                          <a:cs typeface="宋体" charset="0"/>
                        </a:rPr>
                        <a:t>接触不良</a:t>
                      </a:r>
                      <a:endParaRPr lang="zh-CN" altLang="en-US" sz="1400" b="0">
                        <a:latin typeface="宋体" charset="0"/>
                        <a:ea typeface="宋体" charset="0"/>
                        <a:cs typeface="宋体" charset="0"/>
                      </a:endParaRPr>
                    </a:p>
                  </a:txBody>
                  <a:tcPr marL="68580" marR="68580" marT="9906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dirty="0">
                          <a:latin typeface="宋体" charset="0"/>
                          <a:cs typeface="宋体" charset="0"/>
                        </a:rPr>
                        <a:t>压线螺丝松脱</a:t>
                      </a:r>
                      <a:endParaRPr lang="zh-CN" altLang="en-US" sz="1400" b="0" dirty="0">
                        <a:latin typeface="宋体" charset="0"/>
                        <a:ea typeface="宋体" charset="0"/>
                        <a:cs typeface="宋体" charset="0"/>
                      </a:endParaRPr>
                    </a:p>
                  </a:txBody>
                  <a:tcPr marL="68580" marR="68580" marT="9906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dirty="0">
                          <a:latin typeface="宋体" charset="0"/>
                          <a:cs typeface="宋体" charset="0"/>
                        </a:rPr>
                        <a:t>打开开关盖，压紧界限螺丝</a:t>
                      </a:r>
                      <a:endParaRPr lang="zh-CN" altLang="en-US" sz="1400" b="0" dirty="0">
                        <a:latin typeface="宋体" charset="0"/>
                        <a:ea typeface="宋体" charset="0"/>
                        <a:cs typeface="宋体" charset="0"/>
                      </a:endParaRPr>
                    </a:p>
                  </a:txBody>
                  <a:tcPr marL="68580" marR="68580" marT="9906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90464">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r>
                        <a:rPr lang="zh-CN" altLang="en-US" sz="1400" b="0" dirty="0">
                          <a:latin typeface="宋体" charset="0"/>
                          <a:cs typeface="宋体" charset="0"/>
                        </a:rPr>
                        <a:t>开关触头上有污物</a:t>
                      </a:r>
                      <a:endParaRPr lang="zh-CN" altLang="en-US" sz="1400" b="0" dirty="0">
                        <a:latin typeface="宋体" charset="0"/>
                        <a:ea typeface="宋体" charset="0"/>
                        <a:cs typeface="宋体" charset="0"/>
                      </a:endParaRPr>
                    </a:p>
                  </a:txBody>
                  <a:tcPr marL="68580" marR="68580" marT="9906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dirty="0">
                          <a:latin typeface="宋体" charset="0"/>
                          <a:cs typeface="宋体" charset="0"/>
                        </a:rPr>
                        <a:t>断电后，清除污物</a:t>
                      </a:r>
                      <a:endParaRPr lang="zh-CN" altLang="en-US" sz="1400" b="0" dirty="0">
                        <a:latin typeface="宋体" charset="0"/>
                        <a:ea typeface="宋体" charset="0"/>
                        <a:cs typeface="宋体" charset="0"/>
                      </a:endParaRPr>
                    </a:p>
                  </a:txBody>
                  <a:tcPr marL="68580" marR="68580" marT="9906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90464">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a:buNone/>
                      </a:pPr>
                      <a:r>
                        <a:rPr lang="zh-CN" altLang="en-US" sz="1400" b="0" dirty="0">
                          <a:latin typeface="宋体" charset="0"/>
                          <a:cs typeface="宋体" charset="0"/>
                        </a:rPr>
                        <a:t>拉线开关触头磨损、打滑或烧毛</a:t>
                      </a:r>
                      <a:endParaRPr lang="zh-CN" altLang="en-US" sz="1400" b="0" dirty="0">
                        <a:latin typeface="宋体" charset="0"/>
                        <a:ea typeface="宋体" charset="0"/>
                        <a:cs typeface="宋体" charset="0"/>
                      </a:endParaRPr>
                    </a:p>
                  </a:txBody>
                  <a:tcPr marL="68580" marR="68580" marT="9906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dirty="0">
                          <a:latin typeface="宋体" charset="0"/>
                          <a:cs typeface="宋体" charset="0"/>
                        </a:rPr>
                        <a:t>断电后修理或更换开关</a:t>
                      </a:r>
                      <a:endParaRPr lang="zh-CN" altLang="en-US" sz="1400" b="0" dirty="0">
                        <a:latin typeface="宋体" charset="0"/>
                        <a:ea typeface="宋体" charset="0"/>
                        <a:cs typeface="宋体" charset="0"/>
                      </a:endParaRPr>
                    </a:p>
                  </a:txBody>
                  <a:tcPr marL="68580" marR="68580" marT="9906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90464">
                <a:tc rowSpan="2">
                  <a:txBody>
                    <a:bodyPr/>
                    <a:lstStyle/>
                    <a:p>
                      <a:pPr indent="0" algn="ctr">
                        <a:buNone/>
                      </a:pPr>
                      <a:r>
                        <a:rPr lang="zh-CN" altLang="en-US" sz="1400" b="0">
                          <a:latin typeface="宋体" charset="0"/>
                          <a:cs typeface="宋体" charset="0"/>
                        </a:rPr>
                        <a:t>开关烧坏</a:t>
                      </a:r>
                      <a:endParaRPr lang="zh-CN" altLang="en-US" sz="1400" b="0">
                        <a:latin typeface="宋体" charset="0"/>
                        <a:ea typeface="宋体" charset="0"/>
                        <a:cs typeface="宋体" charset="0"/>
                      </a:endParaRPr>
                    </a:p>
                  </a:txBody>
                  <a:tcPr marL="68580" marR="68580" marT="9906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a:latin typeface="宋体" charset="0"/>
                          <a:cs typeface="宋体" charset="0"/>
                        </a:rPr>
                        <a:t>负载短路</a:t>
                      </a:r>
                      <a:endParaRPr lang="zh-CN" altLang="en-US" sz="1400" b="0">
                        <a:latin typeface="宋体" charset="0"/>
                        <a:ea typeface="宋体" charset="0"/>
                        <a:cs typeface="宋体" charset="0"/>
                      </a:endParaRPr>
                    </a:p>
                  </a:txBody>
                  <a:tcPr marL="68580" marR="68580" marT="9906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dirty="0">
                          <a:latin typeface="宋体" charset="0"/>
                          <a:cs typeface="宋体" charset="0"/>
                        </a:rPr>
                        <a:t>处理短路点，并恢复供电</a:t>
                      </a:r>
                      <a:endParaRPr lang="zh-CN" altLang="en-US" sz="1400" b="0" dirty="0">
                        <a:latin typeface="宋体" charset="0"/>
                        <a:ea typeface="宋体" charset="0"/>
                        <a:cs typeface="宋体" charset="0"/>
                      </a:endParaRPr>
                    </a:p>
                  </a:txBody>
                  <a:tcPr marL="68580" marR="68580" marT="9906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91637">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a:buNone/>
                      </a:pPr>
                      <a:r>
                        <a:rPr lang="zh-CN" altLang="en-US" sz="1400" b="0">
                          <a:latin typeface="宋体" charset="0"/>
                          <a:cs typeface="宋体" charset="0"/>
                        </a:rPr>
                        <a:t>长期过载</a:t>
                      </a:r>
                      <a:endParaRPr lang="zh-CN" altLang="en-US" sz="1400" b="0">
                        <a:latin typeface="宋体" charset="0"/>
                        <a:ea typeface="宋体" charset="0"/>
                        <a:cs typeface="宋体" charset="0"/>
                      </a:endParaRPr>
                    </a:p>
                  </a:txBody>
                  <a:tcPr marL="68580" marR="68580" marT="9906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dirty="0">
                          <a:latin typeface="宋体" charset="0"/>
                          <a:cs typeface="宋体" charset="0"/>
                        </a:rPr>
                        <a:t>减轻负载或更换容量大一级的开关</a:t>
                      </a:r>
                      <a:endParaRPr lang="zh-CN" altLang="en-US" sz="1400" b="0" dirty="0">
                        <a:latin typeface="宋体" charset="0"/>
                        <a:ea typeface="宋体" charset="0"/>
                        <a:cs typeface="宋体" charset="0"/>
                      </a:endParaRPr>
                    </a:p>
                  </a:txBody>
                  <a:tcPr marL="68580" marR="68580" marT="9906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77583">
                <a:tc rowSpan="2">
                  <a:txBody>
                    <a:bodyPr/>
                    <a:lstStyle/>
                    <a:p>
                      <a:pPr indent="0" algn="ctr">
                        <a:buNone/>
                      </a:pPr>
                      <a:r>
                        <a:rPr lang="zh-CN" altLang="en-US" sz="1400" b="0">
                          <a:latin typeface="宋体" charset="0"/>
                          <a:cs typeface="宋体" charset="0"/>
                        </a:rPr>
                        <a:t>漏电</a:t>
                      </a:r>
                      <a:endParaRPr lang="zh-CN" altLang="en-US" sz="1400" b="0">
                        <a:latin typeface="宋体" charset="0"/>
                        <a:ea typeface="宋体" charset="0"/>
                        <a:cs typeface="宋体" charset="0"/>
                      </a:endParaRPr>
                    </a:p>
                  </a:txBody>
                  <a:tcPr marL="68580" marR="68580" marT="9906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a:latin typeface="宋体" charset="0"/>
                          <a:cs typeface="宋体" charset="0"/>
                        </a:rPr>
                        <a:t>开关防护盖损坏或开关内部接线头外露</a:t>
                      </a:r>
                      <a:endParaRPr lang="zh-CN" altLang="en-US" sz="1400" b="0">
                        <a:latin typeface="宋体" charset="0"/>
                        <a:ea typeface="宋体" charset="0"/>
                        <a:cs typeface="宋体" charset="0"/>
                      </a:endParaRPr>
                    </a:p>
                  </a:txBody>
                  <a:tcPr marL="68580" marR="68580" marT="9906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dirty="0">
                          <a:latin typeface="宋体" charset="0"/>
                          <a:cs typeface="宋体" charset="0"/>
                        </a:rPr>
                        <a:t>重新配全开关盖，并接好开关的电源连接线</a:t>
                      </a:r>
                      <a:endParaRPr lang="zh-CN" altLang="en-US" sz="1400" b="0" dirty="0">
                        <a:latin typeface="宋体" charset="0"/>
                        <a:ea typeface="宋体" charset="0"/>
                        <a:cs typeface="宋体" charset="0"/>
                      </a:endParaRPr>
                    </a:p>
                  </a:txBody>
                  <a:tcPr marL="68580" marR="68580" marT="9906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90464">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a:buNone/>
                      </a:pPr>
                      <a:r>
                        <a:rPr lang="zh-CN" altLang="en-US" sz="1400" b="0" dirty="0">
                          <a:latin typeface="宋体" charset="0"/>
                          <a:cs typeface="宋体" charset="0"/>
                        </a:rPr>
                        <a:t>受潮或受雨淋</a:t>
                      </a:r>
                      <a:endParaRPr lang="zh-CN" altLang="en-US" sz="1400" b="0" dirty="0">
                        <a:latin typeface="宋体" charset="0"/>
                        <a:ea typeface="宋体" charset="0"/>
                        <a:cs typeface="宋体" charset="0"/>
                      </a:endParaRPr>
                    </a:p>
                  </a:txBody>
                  <a:tcPr marL="68580" marR="68580" marT="9906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dirty="0">
                          <a:latin typeface="宋体" charset="0"/>
                          <a:cs typeface="宋体" charset="0"/>
                        </a:rPr>
                        <a:t>断电后进行烘干处理，并加装防雨措施</a:t>
                      </a:r>
                      <a:endParaRPr lang="zh-CN" altLang="en-US" sz="1400" b="0" dirty="0">
                        <a:latin typeface="宋体" charset="0"/>
                        <a:ea typeface="宋体" charset="0"/>
                        <a:cs typeface="宋体" charset="0"/>
                      </a:endParaRPr>
                    </a:p>
                  </a:txBody>
                  <a:tcPr marL="68580" marR="68580" marT="9906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1220470" y="1101725"/>
            <a:ext cx="2671445" cy="368300"/>
          </a:xfrm>
          <a:prstGeom prst="rect">
            <a:avLst/>
          </a:prstGeom>
          <a:noFill/>
        </p:spPr>
        <p:txBody>
          <a:bodyPr wrap="none" rtlCol="0">
            <a:spAutoFit/>
          </a:bodyPr>
          <a:lstStyle/>
          <a:p>
            <a:pPr algn="l"/>
            <a:r>
              <a:rPr lang="en-US" altLang="zh-CN" dirty="0">
                <a:solidFill>
                  <a:schemeClr val="bg1"/>
                </a:solidFill>
                <a:latin typeface="微软雅黑" charset="0"/>
                <a:ea typeface="微软雅黑" charset="0"/>
                <a:cs typeface="微软雅黑" charset="0"/>
                <a:sym typeface="+mn-ea"/>
              </a:rPr>
              <a:t>1.</a:t>
            </a:r>
            <a:r>
              <a:rPr lang="zh-CN" altLang="en-US" dirty="0">
                <a:solidFill>
                  <a:schemeClr val="bg1"/>
                </a:solidFill>
                <a:latin typeface="微软雅黑" charset="0"/>
                <a:ea typeface="微软雅黑" charset="0"/>
                <a:cs typeface="微软雅黑" charset="0"/>
                <a:sym typeface="+mn-ea"/>
              </a:rPr>
              <a:t>开关的常见故障及排除</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7" name="矩形: 对角圆角 6"/>
          <p:cNvSpPr/>
          <p:nvPr/>
        </p:nvSpPr>
        <p:spPr>
          <a:xfrm>
            <a:off x="10982039" y="146398"/>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itchFamily="34" charset="-122"/>
                <a:ea typeface="微软雅黑" pitchFamily="34" charset="-122"/>
              </a:rPr>
              <a:t>自主学习</a:t>
            </a:r>
            <a:endParaRPr lang="zh-CN" altLang="en-US" sz="1200" b="1" dirty="0">
              <a:solidFill>
                <a:schemeClr val="accent2">
                  <a:lumMod val="75000"/>
                </a:schemeClr>
              </a:solidFill>
              <a:latin typeface="微软雅黑" pitchFamily="34" charset="-122"/>
              <a:ea typeface="微软雅黑" pitchFamily="34" charset="-122"/>
            </a:endParaRP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9069419" y="15501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itchFamily="34" charset="-122"/>
                <a:ea typeface="微软雅黑" pitchFamily="34" charset="-122"/>
              </a:rPr>
              <a:t>实践技能</a:t>
            </a:r>
            <a:endParaRPr lang="zh-CN" altLang="en-US" sz="1200" b="1" dirty="0">
              <a:solidFill>
                <a:schemeClr val="bg1"/>
              </a:solidFill>
              <a:latin typeface="微软雅黑" pitchFamily="34" charset="-122"/>
              <a:ea typeface="微软雅黑" pitchFamily="34" charset="-122"/>
            </a:endParaRPr>
          </a:p>
        </p:txBody>
      </p:sp>
      <p:sp>
        <p:nvSpPr>
          <p:cNvPr id="27" name="矩形: 剪去对角 1"/>
          <p:cNvSpPr/>
          <p:nvPr/>
        </p:nvSpPr>
        <p:spPr>
          <a:xfrm>
            <a:off x="915375" y="1076325"/>
            <a:ext cx="3256575" cy="438150"/>
          </a:xfrm>
          <a:prstGeom prst="snip2DiagRect">
            <a:avLst>
              <a:gd name="adj1" fmla="val 50000"/>
              <a:gd name="adj2" fmla="val 1666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solidFill>
              <a:latin typeface="微软雅黑" pitchFamily="34" charset="-122"/>
              <a:ea typeface="微软雅黑" pitchFamily="34" charset="-122"/>
            </a:endParaRPr>
          </a:p>
        </p:txBody>
      </p:sp>
      <p:cxnSp>
        <p:nvCxnSpPr>
          <p:cNvPr id="28" name="直接连接符 27"/>
          <p:cNvCxnSpPr/>
          <p:nvPr/>
        </p:nvCxnSpPr>
        <p:spPr>
          <a:xfrm>
            <a:off x="4295775" y="1276350"/>
            <a:ext cx="7239000" cy="0"/>
          </a:xfrm>
          <a:prstGeom prst="line">
            <a:avLst/>
          </a:prstGeom>
          <a:ln w="12700">
            <a:solidFill>
              <a:schemeClr val="accent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1202055" y="1115377"/>
            <a:ext cx="5080000" cy="368300"/>
          </a:xfrm>
          <a:prstGeom prst="rect">
            <a:avLst/>
          </a:prstGeom>
          <a:noFill/>
          <a:ln w="9525">
            <a:noFill/>
          </a:ln>
        </p:spPr>
        <p:txBody>
          <a:bodyPr>
            <a:spAutoFit/>
          </a:bodyPr>
          <a:lstStyle/>
          <a:p>
            <a:pPr indent="0"/>
            <a:r>
              <a:rPr lang="en-US" altLang="zh-CN" b="0">
                <a:solidFill>
                  <a:schemeClr val="bg1"/>
                </a:solidFill>
                <a:latin typeface="微软雅黑" charset="0"/>
                <a:ea typeface="微软雅黑" charset="0"/>
                <a:cs typeface="微软雅黑" charset="0"/>
              </a:rPr>
              <a:t>2.</a:t>
            </a:r>
            <a:r>
              <a:rPr lang="zh-CN" altLang="en-US" b="0">
                <a:solidFill>
                  <a:schemeClr val="bg1"/>
                </a:solidFill>
                <a:latin typeface="微软雅黑" charset="0"/>
                <a:ea typeface="微软雅黑" charset="0"/>
                <a:cs typeface="微软雅黑" charset="0"/>
              </a:rPr>
              <a:t>插座的常见故障及排除</a:t>
            </a:r>
          </a:p>
        </p:txBody>
      </p:sp>
      <p:graphicFrame>
        <p:nvGraphicFramePr>
          <p:cNvPr id="2" name="表格 1"/>
          <p:cNvGraphicFramePr/>
          <p:nvPr>
            <p:custDataLst>
              <p:tags r:id="rId1"/>
            </p:custDataLst>
            <p:extLst>
              <p:ext uri="{D42A27DB-BD31-4B8C-83A1-F6EECF244321}">
                <p14:modId xmlns:p14="http://schemas.microsoft.com/office/powerpoint/2010/main" val="3127301758"/>
              </p:ext>
            </p:extLst>
          </p:nvPr>
        </p:nvGraphicFramePr>
        <p:xfrm>
          <a:off x="490494" y="1933838"/>
          <a:ext cx="11352640" cy="4342655"/>
        </p:xfrm>
        <a:graphic>
          <a:graphicData uri="http://schemas.openxmlformats.org/drawingml/2006/table">
            <a:tbl>
              <a:tblPr firstRow="1" bandRow="1">
                <a:tableStyleId>{5940675A-B579-460E-94D1-54222C63F5DA}</a:tableStyleId>
              </a:tblPr>
              <a:tblGrid>
                <a:gridCol w="1900166"/>
                <a:gridCol w="4310384"/>
                <a:gridCol w="5142090"/>
              </a:tblGrid>
              <a:tr h="278822">
                <a:tc>
                  <a:txBody>
                    <a:bodyPr/>
                    <a:lstStyle/>
                    <a:p>
                      <a:pPr indent="0" algn="ctr">
                        <a:buNone/>
                      </a:pPr>
                      <a:r>
                        <a:rPr lang="zh-CN" altLang="en-US" sz="1400" b="0" dirty="0">
                          <a:latin typeface="宋体" charset="0"/>
                          <a:cs typeface="宋体" charset="0"/>
                        </a:rPr>
                        <a:t>故障现象</a:t>
                      </a:r>
                      <a:endParaRPr lang="zh-CN" altLang="en-US" sz="1400" b="0" dirty="0">
                        <a:latin typeface="宋体" charset="0"/>
                        <a:ea typeface="宋体" charset="0"/>
                        <a:cs typeface="宋体" charset="0"/>
                      </a:endParaRP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dirty="0">
                          <a:latin typeface="宋体" charset="0"/>
                          <a:cs typeface="宋体" charset="0"/>
                        </a:rPr>
                        <a:t>产生原因</a:t>
                      </a:r>
                      <a:endParaRPr lang="zh-CN" altLang="en-US" sz="1400" b="0" dirty="0">
                        <a:latin typeface="宋体" charset="0"/>
                        <a:ea typeface="宋体" charset="0"/>
                        <a:cs typeface="宋体" charset="0"/>
                      </a:endParaRP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a:latin typeface="宋体" charset="0"/>
                          <a:cs typeface="宋体" charset="0"/>
                        </a:rPr>
                        <a:t>排除方法</a:t>
                      </a:r>
                      <a:endParaRPr lang="zh-CN" altLang="en-US" sz="1400" b="0">
                        <a:latin typeface="宋体" charset="0"/>
                        <a:ea typeface="宋体" charset="0"/>
                        <a:cs typeface="宋体" charset="0"/>
                      </a:endParaRP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9237">
                <a:tc rowSpan="4">
                  <a:txBody>
                    <a:bodyPr/>
                    <a:lstStyle/>
                    <a:p>
                      <a:pPr indent="0" algn="ctr">
                        <a:buNone/>
                      </a:pPr>
                      <a:endParaRPr lang="zh-CN" altLang="en-US" sz="1400" b="0" dirty="0">
                        <a:latin typeface="宋体" charset="0"/>
                        <a:cs typeface="宋体" charset="0"/>
                      </a:endParaRPr>
                    </a:p>
                    <a:p>
                      <a:pPr indent="0" algn="ctr">
                        <a:buNone/>
                      </a:pPr>
                      <a:endParaRPr lang="zh-CN" altLang="en-US" sz="1400" b="0" dirty="0">
                        <a:latin typeface="宋体" charset="0"/>
                        <a:cs typeface="宋体" charset="0"/>
                      </a:endParaRPr>
                    </a:p>
                    <a:p>
                      <a:pPr indent="0" algn="ctr">
                        <a:buNone/>
                      </a:pPr>
                      <a:r>
                        <a:rPr lang="zh-CN" altLang="en-US" sz="1400" b="0" dirty="0">
                          <a:latin typeface="宋体" charset="0"/>
                          <a:cs typeface="宋体" charset="0"/>
                        </a:rPr>
                        <a:t>插头插上后不同电或接触不良</a:t>
                      </a:r>
                      <a:endParaRPr lang="zh-CN" altLang="en-US" sz="1400" b="0" dirty="0">
                        <a:latin typeface="宋体" charset="0"/>
                        <a:ea typeface="宋体" charset="0"/>
                        <a:cs typeface="宋体" charset="0"/>
                      </a:endParaRP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dirty="0">
                          <a:latin typeface="宋体" charset="0"/>
                          <a:cs typeface="宋体" charset="0"/>
                        </a:rPr>
                        <a:t>插头压线螺丝松动，连接导线与插头片接触不良</a:t>
                      </a:r>
                      <a:endParaRPr lang="zh-CN" altLang="en-US" sz="1400" b="0" dirty="0">
                        <a:latin typeface="宋体" charset="0"/>
                        <a:ea typeface="宋体" charset="0"/>
                        <a:cs typeface="宋体" charset="0"/>
                      </a:endParaRP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a:latin typeface="宋体" charset="0"/>
                          <a:cs typeface="宋体" charset="0"/>
                        </a:rPr>
                        <a:t>打开插头，重新压接导线与插头的连接螺丝</a:t>
                      </a:r>
                      <a:endParaRPr lang="zh-CN" altLang="en-US" sz="1400" b="0">
                        <a:latin typeface="宋体" charset="0"/>
                        <a:ea typeface="宋体" charset="0"/>
                        <a:cs typeface="宋体" charset="0"/>
                      </a:endParaRP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9237">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r>
                        <a:rPr lang="zh-CN" altLang="en-US" sz="1400" b="0" dirty="0">
                          <a:latin typeface="宋体" charset="0"/>
                          <a:cs typeface="宋体" charset="0"/>
                        </a:rPr>
                        <a:t>插头根部电源线在绝缘皮内部折断，造成时通时断</a:t>
                      </a:r>
                      <a:endParaRPr lang="zh-CN" altLang="en-US" sz="1400" b="0" dirty="0">
                        <a:latin typeface="宋体" charset="0"/>
                        <a:ea typeface="宋体" charset="0"/>
                        <a:cs typeface="宋体" charset="0"/>
                      </a:endParaRP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a:latin typeface="宋体" charset="0"/>
                          <a:cs typeface="宋体" charset="0"/>
                        </a:rPr>
                        <a:t>剪断插头端部一段导线，重新连接</a:t>
                      </a:r>
                      <a:endParaRPr lang="zh-CN" altLang="en-US" sz="1400" b="0">
                        <a:latin typeface="宋体" charset="0"/>
                        <a:ea typeface="宋体" charset="0"/>
                        <a:cs typeface="宋体" charset="0"/>
                      </a:endParaRP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2699">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r>
                        <a:rPr lang="zh-CN" altLang="en-US" sz="1400" b="0" dirty="0">
                          <a:latin typeface="宋体" charset="0"/>
                          <a:cs typeface="宋体" charset="0"/>
                        </a:rPr>
                        <a:t>插座口过松或插座触片位置偏移，使插头接触不上</a:t>
                      </a:r>
                      <a:endParaRPr lang="zh-CN" altLang="en-US" sz="1400" b="0" dirty="0">
                        <a:latin typeface="宋体" charset="0"/>
                        <a:ea typeface="宋体" charset="0"/>
                        <a:cs typeface="宋体" charset="0"/>
                      </a:endParaRP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a:latin typeface="宋体" charset="0"/>
                          <a:cs typeface="宋体" charset="0"/>
                        </a:rPr>
                        <a:t>断电后，将插座触片收拢一些，使其与插头接触良好</a:t>
                      </a:r>
                      <a:endParaRPr lang="zh-CN" altLang="en-US" sz="1400" b="0">
                        <a:latin typeface="宋体" charset="0"/>
                        <a:ea typeface="宋体" charset="0"/>
                        <a:cs typeface="宋体" charset="0"/>
                      </a:endParaRP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5154">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a:buNone/>
                      </a:pPr>
                      <a:r>
                        <a:rPr lang="zh-CN" altLang="en-US" sz="1400" b="0" dirty="0">
                          <a:latin typeface="宋体" charset="0"/>
                          <a:cs typeface="宋体" charset="0"/>
                        </a:rPr>
                        <a:t>插座引线与插座压线导线螺丝松开，引起接触不良</a:t>
                      </a:r>
                      <a:endParaRPr lang="zh-CN" altLang="en-US" sz="1400" b="0" dirty="0">
                        <a:latin typeface="宋体" charset="0"/>
                        <a:ea typeface="宋体" charset="0"/>
                        <a:cs typeface="宋体" charset="0"/>
                      </a:endParaRP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dirty="0">
                          <a:latin typeface="宋体" charset="0"/>
                          <a:cs typeface="宋体" charset="0"/>
                        </a:rPr>
                        <a:t>重新连接插座电源线，并旋紧螺丝</a:t>
                      </a:r>
                      <a:endParaRPr lang="zh-CN" altLang="en-US" sz="1400" b="0" dirty="0">
                        <a:latin typeface="宋体" charset="0"/>
                        <a:ea typeface="宋体" charset="0"/>
                        <a:cs typeface="宋体" charset="0"/>
                      </a:endParaRP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8822">
                <a:tc rowSpan="3">
                  <a:txBody>
                    <a:bodyPr/>
                    <a:lstStyle/>
                    <a:p>
                      <a:pPr indent="0" algn="ctr">
                        <a:buNone/>
                      </a:pPr>
                      <a:endParaRPr lang="zh-CN" altLang="en-US" sz="1400" b="0">
                        <a:latin typeface="宋体" charset="0"/>
                        <a:cs typeface="宋体" charset="0"/>
                      </a:endParaRPr>
                    </a:p>
                    <a:p>
                      <a:pPr indent="0" algn="ctr">
                        <a:buNone/>
                      </a:pPr>
                      <a:r>
                        <a:rPr lang="zh-CN" altLang="en-US" sz="1400" b="0">
                          <a:latin typeface="宋体" charset="0"/>
                          <a:cs typeface="宋体" charset="0"/>
                        </a:rPr>
                        <a:t>插座烧坏</a:t>
                      </a:r>
                      <a:endParaRPr lang="zh-CN" altLang="en-US" sz="1400" b="0">
                        <a:latin typeface="宋体" charset="0"/>
                        <a:ea typeface="宋体" charset="0"/>
                        <a:cs typeface="宋体" charset="0"/>
                      </a:endParaRP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dirty="0">
                          <a:latin typeface="宋体" charset="0"/>
                          <a:cs typeface="宋体" charset="0"/>
                        </a:rPr>
                        <a:t>插座长期过载</a:t>
                      </a:r>
                      <a:endParaRPr lang="zh-CN" altLang="en-US" sz="1400" b="0" dirty="0">
                        <a:latin typeface="宋体" charset="0"/>
                        <a:ea typeface="宋体" charset="0"/>
                        <a:cs typeface="宋体" charset="0"/>
                      </a:endParaRP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a:latin typeface="宋体" charset="0"/>
                          <a:cs typeface="宋体" charset="0"/>
                        </a:rPr>
                        <a:t>减轻负载或更换容量大的插座</a:t>
                      </a:r>
                      <a:endParaRPr lang="zh-CN" altLang="en-US" sz="1400" b="0">
                        <a:latin typeface="宋体" charset="0"/>
                        <a:ea typeface="宋体" charset="0"/>
                        <a:cs typeface="宋体" charset="0"/>
                      </a:endParaRP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94454">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r>
                        <a:rPr lang="zh-CN" altLang="en-US" sz="1400" b="0" dirty="0">
                          <a:latin typeface="宋体" charset="0"/>
                          <a:cs typeface="宋体" charset="0"/>
                        </a:rPr>
                        <a:t>插座连接线处接触不良</a:t>
                      </a:r>
                      <a:endParaRPr lang="zh-CN" altLang="en-US" sz="1400" b="0" dirty="0">
                        <a:latin typeface="宋体" charset="0"/>
                        <a:ea typeface="宋体" charset="0"/>
                        <a:cs typeface="宋体" charset="0"/>
                      </a:endParaRP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dirty="0">
                          <a:latin typeface="宋体" charset="0"/>
                          <a:cs typeface="宋体" charset="0"/>
                        </a:rPr>
                        <a:t>紧固螺丝，使导线与触片连接好并清除生锈物</a:t>
                      </a:r>
                      <a:endParaRPr lang="zh-CN" altLang="en-US" sz="1400" b="0" dirty="0">
                        <a:latin typeface="宋体" charset="0"/>
                        <a:ea typeface="宋体" charset="0"/>
                        <a:cs typeface="宋体" charset="0"/>
                      </a:endParaRP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8822">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a:buNone/>
                      </a:pPr>
                      <a:r>
                        <a:rPr lang="zh-CN" altLang="en-US" sz="1400" b="0" dirty="0">
                          <a:latin typeface="宋体" charset="0"/>
                          <a:cs typeface="宋体" charset="0"/>
                        </a:rPr>
                        <a:t>插座局部漏电引起短路</a:t>
                      </a:r>
                      <a:endParaRPr lang="zh-CN" altLang="en-US" sz="1400" b="0" dirty="0">
                        <a:latin typeface="宋体" charset="0"/>
                        <a:ea typeface="宋体" charset="0"/>
                        <a:cs typeface="宋体" charset="0"/>
                      </a:endParaRP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dirty="0">
                          <a:latin typeface="宋体" charset="0"/>
                          <a:cs typeface="宋体" charset="0"/>
                        </a:rPr>
                        <a:t>更换插座</a:t>
                      </a:r>
                      <a:endParaRPr lang="zh-CN" altLang="en-US" sz="1400" b="0" dirty="0">
                        <a:latin typeface="宋体" charset="0"/>
                        <a:ea typeface="宋体" charset="0"/>
                        <a:cs typeface="宋体" charset="0"/>
                      </a:endParaRP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9237">
                <a:tc rowSpan="4">
                  <a:txBody>
                    <a:bodyPr/>
                    <a:lstStyle/>
                    <a:p>
                      <a:pPr indent="0" algn="ctr">
                        <a:buNone/>
                      </a:pPr>
                      <a:endParaRPr lang="zh-CN" altLang="en-US" sz="1400" b="0">
                        <a:latin typeface="宋体" charset="0"/>
                        <a:cs typeface="宋体" charset="0"/>
                      </a:endParaRPr>
                    </a:p>
                    <a:p>
                      <a:pPr indent="0" algn="ctr">
                        <a:buNone/>
                      </a:pPr>
                      <a:endParaRPr lang="zh-CN" altLang="en-US" sz="1400" b="0">
                        <a:latin typeface="宋体" charset="0"/>
                        <a:cs typeface="宋体" charset="0"/>
                      </a:endParaRPr>
                    </a:p>
                    <a:p>
                      <a:pPr indent="0" algn="ctr">
                        <a:buNone/>
                      </a:pPr>
                      <a:endParaRPr lang="zh-CN" altLang="en-US" sz="1400" b="0">
                        <a:latin typeface="宋体" charset="0"/>
                        <a:cs typeface="宋体" charset="0"/>
                      </a:endParaRPr>
                    </a:p>
                    <a:p>
                      <a:pPr indent="0" algn="ctr">
                        <a:buNone/>
                      </a:pPr>
                      <a:r>
                        <a:rPr lang="zh-CN" altLang="en-US" sz="1400" b="0">
                          <a:latin typeface="宋体" charset="0"/>
                          <a:cs typeface="宋体" charset="0"/>
                        </a:rPr>
                        <a:t>插座短路</a:t>
                      </a:r>
                      <a:endParaRPr lang="zh-CN" altLang="en-US" sz="1400" b="0">
                        <a:latin typeface="宋体" charset="0"/>
                        <a:ea typeface="宋体" charset="0"/>
                        <a:cs typeface="宋体" charset="0"/>
                      </a:endParaRP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dirty="0">
                          <a:latin typeface="宋体" charset="0"/>
                          <a:cs typeface="宋体" charset="0"/>
                        </a:rPr>
                        <a:t>导线接头有毛刺，在插座内松脱引起短路</a:t>
                      </a:r>
                      <a:endParaRPr lang="zh-CN" altLang="en-US" sz="1400" b="0" dirty="0">
                        <a:latin typeface="宋体" charset="0"/>
                        <a:ea typeface="宋体" charset="0"/>
                        <a:cs typeface="宋体" charset="0"/>
                      </a:endParaRP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dirty="0">
                          <a:latin typeface="宋体" charset="0"/>
                          <a:cs typeface="宋体" charset="0"/>
                        </a:rPr>
                        <a:t>重新连接导线与插座，在接线时要注意将接线毛刺清除</a:t>
                      </a:r>
                      <a:endParaRPr lang="zh-CN" altLang="en-US" sz="1400" b="0" dirty="0">
                        <a:latin typeface="宋体" charset="0"/>
                        <a:ea typeface="宋体" charset="0"/>
                        <a:cs typeface="宋体" charset="0"/>
                      </a:endParaRP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2571">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r>
                        <a:rPr lang="zh-CN" altLang="en-US" sz="1400" b="0">
                          <a:latin typeface="宋体" charset="0"/>
                          <a:cs typeface="宋体" charset="0"/>
                        </a:rPr>
                        <a:t>插座的两插口相距过近，插头插入后碰连引起短路</a:t>
                      </a:r>
                      <a:endParaRPr lang="zh-CN" altLang="en-US" sz="1400" b="0">
                        <a:latin typeface="宋体" charset="0"/>
                        <a:ea typeface="宋体" charset="0"/>
                        <a:cs typeface="宋体" charset="0"/>
                      </a:endParaRP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dirty="0">
                          <a:latin typeface="宋体" charset="0"/>
                          <a:cs typeface="宋体" charset="0"/>
                        </a:rPr>
                        <a:t>断电后，打开插座修理</a:t>
                      </a:r>
                      <a:endParaRPr lang="zh-CN" altLang="en-US" sz="1400" b="0" dirty="0">
                        <a:latin typeface="宋体" charset="0"/>
                        <a:ea typeface="宋体" charset="0"/>
                        <a:cs typeface="宋体" charset="0"/>
                      </a:endParaRP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8822">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r>
                        <a:rPr lang="zh-CN" altLang="en-US" sz="1400" b="0">
                          <a:latin typeface="宋体" charset="0"/>
                          <a:cs typeface="宋体" charset="0"/>
                        </a:rPr>
                        <a:t>插头内部接线螺丝脱落引起短路</a:t>
                      </a:r>
                      <a:endParaRPr lang="zh-CN" altLang="en-US" sz="1400" b="0">
                        <a:latin typeface="宋体" charset="0"/>
                        <a:ea typeface="宋体" charset="0"/>
                        <a:cs typeface="宋体" charset="0"/>
                      </a:endParaRP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dirty="0">
                          <a:latin typeface="宋体" charset="0"/>
                          <a:cs typeface="宋体" charset="0"/>
                        </a:rPr>
                        <a:t>重新把紧固螺丝旋进螺母位置，固定紧</a:t>
                      </a:r>
                      <a:endParaRPr lang="zh-CN" altLang="en-US" sz="1400" b="0" dirty="0">
                        <a:latin typeface="宋体" charset="0"/>
                        <a:ea typeface="宋体" charset="0"/>
                        <a:cs typeface="宋体" charset="0"/>
                      </a:endParaRP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94454">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a:buNone/>
                      </a:pPr>
                      <a:r>
                        <a:rPr lang="zh-CN" altLang="en-US" sz="1400" b="0" dirty="0">
                          <a:latin typeface="宋体" charset="0"/>
                          <a:cs typeface="宋体" charset="0"/>
                        </a:rPr>
                        <a:t>插头负载端短路，插头插入后引起弧光短路</a:t>
                      </a:r>
                      <a:endParaRPr lang="zh-CN" altLang="en-US" sz="1400" b="0" dirty="0">
                        <a:latin typeface="宋体" charset="0"/>
                        <a:ea typeface="宋体" charset="0"/>
                        <a:cs typeface="宋体" charset="0"/>
                      </a:endParaRP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dirty="0">
                          <a:latin typeface="宋体" charset="0"/>
                          <a:cs typeface="宋体" charset="0"/>
                        </a:rPr>
                        <a:t>消除负载短路故障后，断电更换同型号的插座</a:t>
                      </a:r>
                      <a:endParaRPr lang="zh-CN" altLang="en-US" sz="1400" b="0" dirty="0">
                        <a:latin typeface="宋体" charset="0"/>
                        <a:ea typeface="宋体" charset="0"/>
                        <a:cs typeface="宋体" charset="0"/>
                      </a:endParaRP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 name="文本框 9"/>
          <p:cNvSpPr txBox="1"/>
          <p:nvPr/>
        </p:nvSpPr>
        <p:spPr>
          <a:xfrm>
            <a:off x="1220409" y="1553527"/>
            <a:ext cx="2989921" cy="307777"/>
          </a:xfrm>
          <a:prstGeom prst="rect">
            <a:avLst/>
          </a:prstGeom>
          <a:noFill/>
          <a:ln w="9525">
            <a:noFill/>
          </a:ln>
        </p:spPr>
        <p:txBody>
          <a:bodyPr>
            <a:spAutoFit/>
          </a:bodyPr>
          <a:lstStyle>
            <a:defPPr>
              <a:defRPr lang="zh-CN"/>
            </a:defPPr>
            <a:lvl1pPr indent="0">
              <a:defRPr sz="1400" b="0">
                <a:latin typeface="微软雅黑" charset="0"/>
                <a:ea typeface="微软雅黑" charset="0"/>
                <a:cs typeface="微软雅黑" charset="0"/>
              </a:defRPr>
            </a:lvl1pPr>
          </a:lstStyle>
          <a:p>
            <a:r>
              <a:rPr lang="zh-CN" altLang="en-US" dirty="0">
                <a:sym typeface="+mn-ea"/>
              </a:rPr>
              <a:t>如表</a:t>
            </a:r>
            <a:r>
              <a:rPr lang="en-US" altLang="zh-CN" dirty="0">
                <a:sym typeface="+mn-ea"/>
              </a:rPr>
              <a:t>2-5-2</a:t>
            </a:r>
            <a:r>
              <a:rPr lang="zh-CN" altLang="en-US" dirty="0">
                <a:sym typeface="+mn-ea"/>
              </a:rPr>
              <a:t>插座常见故障及排除方法</a:t>
            </a: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7" name="矩形: 对角圆角 6"/>
          <p:cNvSpPr/>
          <p:nvPr/>
        </p:nvSpPr>
        <p:spPr>
          <a:xfrm>
            <a:off x="10982039" y="146398"/>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itchFamily="34" charset="-122"/>
                <a:ea typeface="微软雅黑" pitchFamily="34" charset="-122"/>
              </a:rPr>
              <a:t>自主学习</a:t>
            </a:r>
            <a:endParaRPr lang="zh-CN" altLang="en-US" sz="1200" b="1" dirty="0">
              <a:solidFill>
                <a:schemeClr val="accent2">
                  <a:lumMod val="75000"/>
                </a:schemeClr>
              </a:solidFill>
              <a:latin typeface="微软雅黑" pitchFamily="34" charset="-122"/>
              <a:ea typeface="微软雅黑" pitchFamily="34" charset="-122"/>
            </a:endParaRP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9069419" y="15501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itchFamily="34" charset="-122"/>
                <a:ea typeface="微软雅黑" pitchFamily="34" charset="-122"/>
              </a:rPr>
              <a:t>实践技能</a:t>
            </a:r>
            <a:endParaRPr lang="zh-CN" altLang="en-US" sz="1200" b="1" dirty="0">
              <a:solidFill>
                <a:schemeClr val="bg1"/>
              </a:solidFill>
              <a:latin typeface="微软雅黑" pitchFamily="34" charset="-122"/>
              <a:ea typeface="微软雅黑" pitchFamily="34" charset="-122"/>
            </a:endParaRPr>
          </a:p>
        </p:txBody>
      </p:sp>
      <p:sp>
        <p:nvSpPr>
          <p:cNvPr id="27" name="矩形: 剪去对角 1"/>
          <p:cNvSpPr/>
          <p:nvPr/>
        </p:nvSpPr>
        <p:spPr>
          <a:xfrm>
            <a:off x="915375" y="1076325"/>
            <a:ext cx="3256575" cy="438150"/>
          </a:xfrm>
          <a:prstGeom prst="snip2DiagRect">
            <a:avLst>
              <a:gd name="adj1" fmla="val 50000"/>
              <a:gd name="adj2" fmla="val 1666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solidFill>
              <a:latin typeface="微软雅黑" pitchFamily="34" charset="-122"/>
              <a:ea typeface="微软雅黑" pitchFamily="34" charset="-122"/>
            </a:endParaRPr>
          </a:p>
        </p:txBody>
      </p:sp>
      <p:cxnSp>
        <p:nvCxnSpPr>
          <p:cNvPr id="28" name="直接连接符 27"/>
          <p:cNvCxnSpPr/>
          <p:nvPr/>
        </p:nvCxnSpPr>
        <p:spPr>
          <a:xfrm>
            <a:off x="4295775" y="1276350"/>
            <a:ext cx="7239000" cy="0"/>
          </a:xfrm>
          <a:prstGeom prst="line">
            <a:avLst/>
          </a:prstGeom>
          <a:ln w="12700">
            <a:solidFill>
              <a:schemeClr val="accent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1054101" y="1575190"/>
            <a:ext cx="5080000" cy="306705"/>
          </a:xfrm>
          <a:prstGeom prst="rect">
            <a:avLst/>
          </a:prstGeom>
          <a:noFill/>
          <a:ln w="9525">
            <a:noFill/>
          </a:ln>
        </p:spPr>
        <p:txBody>
          <a:bodyPr>
            <a:spAutoFit/>
          </a:bodyPr>
          <a:lstStyle/>
          <a:p>
            <a:pPr indent="0"/>
            <a:r>
              <a:rPr lang="zh-CN" altLang="en-US" sz="1400" dirty="0" smtClean="0">
                <a:latin typeface="微软雅黑" charset="0"/>
                <a:ea typeface="微软雅黑" charset="0"/>
                <a:cs typeface="微软雅黑" charset="0"/>
                <a:sym typeface="+mn-ea"/>
              </a:rPr>
              <a:t>表</a:t>
            </a:r>
            <a:r>
              <a:rPr lang="en-US" altLang="zh-CN" sz="1400" dirty="0">
                <a:latin typeface="微软雅黑" charset="0"/>
                <a:ea typeface="微软雅黑" charset="0"/>
                <a:cs typeface="微软雅黑" charset="0"/>
                <a:sym typeface="+mn-ea"/>
              </a:rPr>
              <a:t>2-5-3</a:t>
            </a:r>
            <a:r>
              <a:rPr lang="zh-CN" altLang="en-US" sz="1400" dirty="0">
                <a:latin typeface="微软雅黑" charset="0"/>
                <a:ea typeface="微软雅黑" charset="0"/>
                <a:cs typeface="微软雅黑" charset="0"/>
                <a:sym typeface="+mn-ea"/>
              </a:rPr>
              <a:t>（</a:t>
            </a:r>
            <a:r>
              <a:rPr lang="en-US" altLang="zh-CN" sz="1400" dirty="0">
                <a:latin typeface="微软雅黑" charset="0"/>
                <a:ea typeface="微软雅黑" charset="0"/>
                <a:cs typeface="微软雅黑" charset="0"/>
                <a:sym typeface="+mn-ea"/>
              </a:rPr>
              <a:t>1</a:t>
            </a:r>
            <a:r>
              <a:rPr lang="zh-CN" altLang="en-US" sz="1400" dirty="0">
                <a:latin typeface="微软雅黑" charset="0"/>
                <a:ea typeface="微软雅黑" charset="0"/>
                <a:cs typeface="微软雅黑" charset="0"/>
                <a:sym typeface="+mn-ea"/>
              </a:rPr>
              <a:t>）</a:t>
            </a:r>
            <a:r>
              <a:rPr lang="zh-CN" altLang="en-US" sz="1400" b="0" dirty="0">
                <a:latin typeface="微软雅黑" charset="0"/>
                <a:ea typeface="微软雅黑" charset="0"/>
                <a:cs typeface="微软雅黑" charset="0"/>
              </a:rPr>
              <a:t>日光灯常见故障及排除方法</a:t>
            </a:r>
            <a:endParaRPr lang="zh-CN" altLang="en-US" sz="1400" dirty="0">
              <a:latin typeface="微软雅黑" charset="0"/>
              <a:ea typeface="微软雅黑" charset="0"/>
              <a:cs typeface="微软雅黑" charset="0"/>
            </a:endParaRPr>
          </a:p>
        </p:txBody>
      </p:sp>
      <p:graphicFrame>
        <p:nvGraphicFramePr>
          <p:cNvPr id="2" name="表格 1"/>
          <p:cNvGraphicFramePr/>
          <p:nvPr>
            <p:custDataLst>
              <p:tags r:id="rId1"/>
            </p:custDataLst>
            <p:extLst>
              <p:ext uri="{D42A27DB-BD31-4B8C-83A1-F6EECF244321}">
                <p14:modId xmlns:p14="http://schemas.microsoft.com/office/powerpoint/2010/main" val="2916201566"/>
              </p:ext>
            </p:extLst>
          </p:nvPr>
        </p:nvGraphicFramePr>
        <p:xfrm>
          <a:off x="961877" y="1942611"/>
          <a:ext cx="10572898" cy="4552212"/>
        </p:xfrm>
        <a:graphic>
          <a:graphicData uri="http://schemas.openxmlformats.org/drawingml/2006/table">
            <a:tbl>
              <a:tblPr firstRow="1" bandRow="1">
                <a:tableStyleId>{5940675A-B579-460E-94D1-54222C63F5DA}</a:tableStyleId>
              </a:tblPr>
              <a:tblGrid>
                <a:gridCol w="1567789"/>
                <a:gridCol w="4346473"/>
                <a:gridCol w="4658636"/>
              </a:tblGrid>
              <a:tr h="325158">
                <a:tc>
                  <a:txBody>
                    <a:bodyPr/>
                    <a:lstStyle/>
                    <a:p>
                      <a:pPr indent="0" algn="ctr">
                        <a:buNone/>
                      </a:pPr>
                      <a:r>
                        <a:rPr lang="zh-CN" altLang="en-US" sz="1200" b="0" dirty="0">
                          <a:latin typeface="微软雅黑" charset="0"/>
                          <a:ea typeface="微软雅黑" charset="0"/>
                          <a:cs typeface="宋体" charset="0"/>
                        </a:rPr>
                        <a:t>故障现象</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200" b="0">
                          <a:latin typeface="微软雅黑" charset="0"/>
                          <a:ea typeface="微软雅黑" charset="0"/>
                          <a:cs typeface="宋体" charset="0"/>
                        </a:rPr>
                        <a:t>产生原因</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200" b="0">
                          <a:latin typeface="微软雅黑" charset="0"/>
                          <a:ea typeface="微软雅黑" charset="0"/>
                          <a:cs typeface="宋体" charset="0"/>
                        </a:rPr>
                        <a:t>排除方法</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5158">
                <a:tc rowSpan="5">
                  <a:txBody>
                    <a:bodyPr/>
                    <a:lstStyle/>
                    <a:p>
                      <a:pPr indent="0" algn="ctr">
                        <a:buNone/>
                      </a:pPr>
                      <a:r>
                        <a:rPr lang="zh-CN" altLang="en-US" sz="1200" b="0" dirty="0">
                          <a:latin typeface="微软雅黑" charset="0"/>
                          <a:ea typeface="微软雅黑" charset="0"/>
                          <a:cs typeface="宋体" charset="0"/>
                        </a:rPr>
                        <a:t>日光灯不能发光</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200" b="0">
                          <a:latin typeface="微软雅黑" charset="0"/>
                          <a:ea typeface="微软雅黑" charset="0"/>
                          <a:cs typeface="宋体" charset="0"/>
                        </a:rPr>
                        <a:t>停电或保险丝烧断导致无电源</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200" b="0">
                          <a:latin typeface="微软雅黑" charset="0"/>
                          <a:ea typeface="微软雅黑" charset="0"/>
                          <a:cs typeface="宋体" charset="0"/>
                        </a:rPr>
                        <a:t>找出断电原因，检修好故障后恢复送电</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5158">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r>
                        <a:rPr lang="zh-CN" altLang="en-US" sz="1200" b="0" dirty="0">
                          <a:latin typeface="微软雅黑" charset="0"/>
                          <a:ea typeface="微软雅黑" charset="0"/>
                          <a:cs typeface="宋体" charset="0"/>
                        </a:rPr>
                        <a:t>灯管漏气或灯丝断</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200" b="0">
                          <a:latin typeface="微软雅黑" charset="0"/>
                          <a:ea typeface="微软雅黑" charset="0"/>
                          <a:cs typeface="宋体" charset="0"/>
                        </a:rPr>
                        <a:t>用万用表检查或观察荧光粉是否变色，如确认灯管坏，可换新灯管</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5158">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r>
                        <a:rPr lang="zh-CN" altLang="en-US" sz="1200" b="0" dirty="0">
                          <a:latin typeface="微软雅黑" charset="0"/>
                          <a:ea typeface="微软雅黑" charset="0"/>
                          <a:cs typeface="宋体" charset="0"/>
                        </a:rPr>
                        <a:t>电源电源过低</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200" b="0">
                          <a:latin typeface="微软雅黑" charset="0"/>
                          <a:ea typeface="微软雅黑" charset="0"/>
                          <a:cs typeface="宋体" charset="0"/>
                        </a:rPr>
                        <a:t>不必修理</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5158">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r>
                        <a:rPr lang="zh-CN" altLang="en-US" sz="1200" b="0" dirty="0">
                          <a:latin typeface="微软雅黑" charset="0"/>
                          <a:ea typeface="微软雅黑" charset="0"/>
                          <a:cs typeface="宋体" charset="0"/>
                        </a:rPr>
                        <a:t>新装日光灯接线错误</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200" b="0">
                          <a:latin typeface="微软雅黑" charset="0"/>
                          <a:ea typeface="微软雅黑" charset="0"/>
                          <a:cs typeface="宋体" charset="0"/>
                        </a:rPr>
                        <a:t>检查线路，重新接线</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5158">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a:buNone/>
                      </a:pPr>
                      <a:r>
                        <a:rPr lang="zh-CN" altLang="en-US" sz="1200" b="0" dirty="0">
                          <a:latin typeface="微软雅黑" charset="0"/>
                          <a:ea typeface="微软雅黑" charset="0"/>
                          <a:cs typeface="宋体" charset="0"/>
                        </a:rPr>
                        <a:t>电子镇流器整流桥开路</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200" b="0">
                          <a:latin typeface="微软雅黑" charset="0"/>
                          <a:ea typeface="微软雅黑" charset="0"/>
                          <a:cs typeface="宋体" charset="0"/>
                        </a:rPr>
                        <a:t>更换整流桥</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5158">
                <a:tc rowSpan="5">
                  <a:txBody>
                    <a:bodyPr/>
                    <a:lstStyle/>
                    <a:p>
                      <a:pPr indent="0" algn="ctr">
                        <a:buNone/>
                      </a:pPr>
                      <a:endParaRPr lang="zh-CN" altLang="en-US" sz="1200" b="0" dirty="0">
                        <a:latin typeface="微软雅黑" charset="0"/>
                        <a:ea typeface="微软雅黑" charset="0"/>
                        <a:cs typeface="宋体" charset="0"/>
                      </a:endParaRPr>
                    </a:p>
                    <a:p>
                      <a:pPr indent="0" algn="ctr">
                        <a:buNone/>
                      </a:pPr>
                      <a:endParaRPr lang="zh-CN" altLang="en-US" sz="1200" b="0" dirty="0">
                        <a:latin typeface="微软雅黑" charset="0"/>
                        <a:ea typeface="微软雅黑" charset="0"/>
                        <a:cs typeface="宋体" charset="0"/>
                      </a:endParaRPr>
                    </a:p>
                    <a:p>
                      <a:pPr indent="0" algn="ctr">
                        <a:buNone/>
                      </a:pPr>
                      <a:r>
                        <a:rPr lang="zh-CN" altLang="en-US" sz="1200" b="0" dirty="0">
                          <a:latin typeface="微软雅黑" charset="0"/>
                          <a:ea typeface="微软雅黑" charset="0"/>
                          <a:cs typeface="宋体" charset="0"/>
                        </a:rPr>
                        <a:t>日光灯灯光抖动或两端发红</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200" b="0" dirty="0">
                          <a:latin typeface="微软雅黑" charset="0"/>
                          <a:ea typeface="微软雅黑" charset="0"/>
                          <a:cs typeface="宋体" charset="0"/>
                        </a:rPr>
                        <a:t>接线错误或灯座灯脚松动</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200" b="0">
                          <a:latin typeface="微软雅黑" charset="0"/>
                          <a:ea typeface="微软雅黑" charset="0"/>
                          <a:cs typeface="宋体" charset="0"/>
                        </a:rPr>
                        <a:t>检查线路或修理灯座</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5158">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r>
                        <a:rPr lang="zh-CN" altLang="en-US" sz="1200" b="0" dirty="0">
                          <a:latin typeface="微软雅黑" charset="0"/>
                          <a:ea typeface="微软雅黑" charset="0"/>
                          <a:cs typeface="宋体" charset="0"/>
                        </a:rPr>
                        <a:t>电子镇流器谐振电容器容量不足或开路</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200" b="0">
                          <a:latin typeface="微软雅黑" charset="0"/>
                          <a:ea typeface="微软雅黑" charset="0"/>
                          <a:cs typeface="宋体" charset="0"/>
                        </a:rPr>
                        <a:t>更换谐振电容器</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5158">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r>
                        <a:rPr lang="zh-CN" altLang="en-US" sz="1200" b="0" dirty="0">
                          <a:latin typeface="微软雅黑" charset="0"/>
                          <a:ea typeface="微软雅黑" charset="0"/>
                          <a:cs typeface="宋体" charset="0"/>
                        </a:rPr>
                        <a:t>灯管老化，灯丝上的电子发射将尽，放电作用降低</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200" b="0" dirty="0">
                          <a:latin typeface="微软雅黑" charset="0"/>
                          <a:ea typeface="微软雅黑" charset="0"/>
                          <a:cs typeface="宋体" charset="0"/>
                        </a:rPr>
                        <a:t>更换灯管</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5158">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r>
                        <a:rPr lang="zh-CN" altLang="en-US" sz="1200" b="0">
                          <a:latin typeface="微软雅黑" charset="0"/>
                          <a:ea typeface="微软雅黑" charset="0"/>
                          <a:cs typeface="宋体" charset="0"/>
                        </a:rPr>
                        <a:t>电源电压过低或线路电压降过大</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200" b="0" dirty="0">
                          <a:latin typeface="微软雅黑" charset="0"/>
                          <a:ea typeface="微软雅黑" charset="0"/>
                          <a:cs typeface="宋体" charset="0"/>
                        </a:rPr>
                        <a:t>升高电压或加粗导线</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5158">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a:buNone/>
                      </a:pPr>
                      <a:r>
                        <a:rPr lang="zh-CN" altLang="en-US" sz="1200" b="0">
                          <a:latin typeface="微软雅黑" charset="0"/>
                          <a:ea typeface="微软雅黑" charset="0"/>
                          <a:cs typeface="宋体" charset="0"/>
                        </a:rPr>
                        <a:t>气温过低</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200" b="0" dirty="0">
                          <a:latin typeface="微软雅黑" charset="0"/>
                          <a:ea typeface="微软雅黑" charset="0"/>
                          <a:cs typeface="宋体" charset="0"/>
                        </a:rPr>
                        <a:t>用热毛巾对灯管加热</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5158">
                <a:tc rowSpan="3">
                  <a:txBody>
                    <a:bodyPr/>
                    <a:lstStyle/>
                    <a:p>
                      <a:pPr indent="0" algn="ctr">
                        <a:buNone/>
                      </a:pPr>
                      <a:r>
                        <a:rPr lang="zh-CN" altLang="en-US" sz="1200" b="0">
                          <a:latin typeface="微软雅黑" charset="0"/>
                          <a:ea typeface="微软雅黑" charset="0"/>
                          <a:cs typeface="宋体" charset="0"/>
                        </a:rPr>
                        <a:t>灯光闪烁或管内有螺旋滚动光带</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200" b="0">
                          <a:latin typeface="微软雅黑" charset="0"/>
                          <a:ea typeface="微软雅黑" charset="0"/>
                          <a:cs typeface="宋体" charset="0"/>
                        </a:rPr>
                        <a:t>电子镇流器的大功率晶体管开焊接触不良或整流桥接触不良</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200" b="0" dirty="0">
                          <a:latin typeface="微软雅黑" charset="0"/>
                          <a:ea typeface="微软雅黑" charset="0"/>
                          <a:cs typeface="宋体" charset="0"/>
                        </a:rPr>
                        <a:t>重新焊接</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5158">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r>
                        <a:rPr lang="zh-CN" altLang="en-US" sz="1200" b="0">
                          <a:latin typeface="微软雅黑" charset="0"/>
                          <a:ea typeface="微软雅黑" charset="0"/>
                          <a:cs typeface="宋体" charset="0"/>
                        </a:rPr>
                        <a:t>新灯管暂时现象</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200" b="0" dirty="0">
                          <a:latin typeface="微软雅黑" charset="0"/>
                          <a:ea typeface="微软雅黑" charset="0"/>
                          <a:cs typeface="宋体" charset="0"/>
                        </a:rPr>
                        <a:t>使用一段时间，会自行消失</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5158">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a:buNone/>
                      </a:pPr>
                      <a:r>
                        <a:rPr lang="zh-CN" altLang="en-US" sz="1200" b="0" dirty="0">
                          <a:latin typeface="微软雅黑" charset="0"/>
                          <a:ea typeface="微软雅黑" charset="0"/>
                          <a:cs typeface="宋体" charset="0"/>
                        </a:rPr>
                        <a:t>灯管质量差</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200" b="0" dirty="0">
                          <a:latin typeface="微软雅黑" charset="0"/>
                          <a:ea typeface="微软雅黑" charset="0"/>
                          <a:cs typeface="宋体" charset="0"/>
                        </a:rPr>
                        <a:t>更换灯管</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 name="文本框 9"/>
          <p:cNvSpPr txBox="1"/>
          <p:nvPr/>
        </p:nvSpPr>
        <p:spPr>
          <a:xfrm>
            <a:off x="1125220" y="1111250"/>
            <a:ext cx="2900045" cy="368300"/>
          </a:xfrm>
          <a:prstGeom prst="rect">
            <a:avLst/>
          </a:prstGeom>
          <a:noFill/>
        </p:spPr>
        <p:txBody>
          <a:bodyPr wrap="none" rtlCol="0" anchor="t">
            <a:spAutoFit/>
          </a:bodyPr>
          <a:lstStyle/>
          <a:p>
            <a:r>
              <a:rPr lang="en-US" altLang="zh-CN">
                <a:solidFill>
                  <a:schemeClr val="bg1"/>
                </a:solidFill>
                <a:latin typeface="微软雅黑" charset="0"/>
                <a:ea typeface="微软雅黑" charset="0"/>
                <a:cs typeface="微软雅黑" charset="0"/>
                <a:sym typeface="+mn-ea"/>
              </a:rPr>
              <a:t>3.</a:t>
            </a:r>
            <a:r>
              <a:rPr lang="zh-CN" altLang="en-US">
                <a:solidFill>
                  <a:schemeClr val="bg1"/>
                </a:solidFill>
                <a:latin typeface="微软雅黑" charset="0"/>
                <a:ea typeface="微软雅黑" charset="0"/>
                <a:cs typeface="微软雅黑" charset="0"/>
                <a:sym typeface="+mn-ea"/>
              </a:rPr>
              <a:t>日光灯的常见故障及排除</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7" name="矩形: 对角圆角 6"/>
          <p:cNvSpPr/>
          <p:nvPr/>
        </p:nvSpPr>
        <p:spPr>
          <a:xfrm>
            <a:off x="10982039" y="146398"/>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itchFamily="34" charset="-122"/>
                <a:ea typeface="微软雅黑" pitchFamily="34" charset="-122"/>
              </a:rPr>
              <a:t>自主学习</a:t>
            </a:r>
            <a:endParaRPr lang="zh-CN" altLang="en-US" sz="1200" b="1" dirty="0">
              <a:solidFill>
                <a:schemeClr val="accent2">
                  <a:lumMod val="75000"/>
                </a:schemeClr>
              </a:solidFill>
              <a:latin typeface="微软雅黑" pitchFamily="34" charset="-122"/>
              <a:ea typeface="微软雅黑" pitchFamily="34" charset="-122"/>
            </a:endParaRP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9069419" y="15501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itchFamily="34" charset="-122"/>
                <a:ea typeface="微软雅黑" pitchFamily="34" charset="-122"/>
              </a:rPr>
              <a:t>实践技能</a:t>
            </a:r>
            <a:endParaRPr lang="zh-CN" altLang="en-US" sz="1200" b="1" dirty="0">
              <a:solidFill>
                <a:schemeClr val="bg1"/>
              </a:solidFill>
              <a:latin typeface="微软雅黑" pitchFamily="34" charset="-122"/>
              <a:ea typeface="微软雅黑" pitchFamily="34" charset="-122"/>
            </a:endParaRPr>
          </a:p>
        </p:txBody>
      </p:sp>
      <p:sp>
        <p:nvSpPr>
          <p:cNvPr id="27" name="矩形: 剪去对角 1"/>
          <p:cNvSpPr/>
          <p:nvPr/>
        </p:nvSpPr>
        <p:spPr>
          <a:xfrm>
            <a:off x="915375" y="1032257"/>
            <a:ext cx="3256575" cy="438150"/>
          </a:xfrm>
          <a:prstGeom prst="snip2DiagRect">
            <a:avLst>
              <a:gd name="adj1" fmla="val 50000"/>
              <a:gd name="adj2" fmla="val 1666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solidFill>
              <a:latin typeface="微软雅黑" pitchFamily="34" charset="-122"/>
              <a:ea typeface="微软雅黑" pitchFamily="34" charset="-122"/>
            </a:endParaRPr>
          </a:p>
        </p:txBody>
      </p:sp>
      <p:cxnSp>
        <p:nvCxnSpPr>
          <p:cNvPr id="28" name="直接连接符 27"/>
          <p:cNvCxnSpPr/>
          <p:nvPr/>
        </p:nvCxnSpPr>
        <p:spPr>
          <a:xfrm>
            <a:off x="4295775" y="1188214"/>
            <a:ext cx="7239000" cy="0"/>
          </a:xfrm>
          <a:prstGeom prst="line">
            <a:avLst/>
          </a:prstGeom>
          <a:ln w="12700">
            <a:solidFill>
              <a:schemeClr val="accent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aphicFrame>
        <p:nvGraphicFramePr>
          <p:cNvPr id="2" name="表格 1"/>
          <p:cNvGraphicFramePr/>
          <p:nvPr>
            <p:custDataLst>
              <p:tags r:id="rId1"/>
            </p:custDataLst>
            <p:extLst>
              <p:ext uri="{D42A27DB-BD31-4B8C-83A1-F6EECF244321}">
                <p14:modId xmlns:p14="http://schemas.microsoft.com/office/powerpoint/2010/main" val="2799675280"/>
              </p:ext>
            </p:extLst>
          </p:nvPr>
        </p:nvGraphicFramePr>
        <p:xfrm>
          <a:off x="984383" y="1776398"/>
          <a:ext cx="10550393" cy="4800600"/>
        </p:xfrm>
        <a:graphic>
          <a:graphicData uri="http://schemas.openxmlformats.org/drawingml/2006/table">
            <a:tbl>
              <a:tblPr firstRow="1" bandRow="1">
                <a:tableStyleId>{5940675A-B579-460E-94D1-54222C63F5DA}</a:tableStyleId>
              </a:tblPr>
              <a:tblGrid>
                <a:gridCol w="3146942"/>
                <a:gridCol w="3236565"/>
                <a:gridCol w="4166886"/>
              </a:tblGrid>
              <a:tr h="336157">
                <a:tc rowSpan="3">
                  <a:txBody>
                    <a:bodyPr/>
                    <a:lstStyle/>
                    <a:p>
                      <a:pPr indent="0" algn="ctr">
                        <a:buNone/>
                      </a:pPr>
                      <a:endParaRPr lang="zh-CN" altLang="en-US" sz="1600" b="0" dirty="0">
                        <a:latin typeface="微软雅黑" charset="0"/>
                        <a:ea typeface="微软雅黑" charset="0"/>
                        <a:cs typeface="宋体" charset="0"/>
                      </a:endParaRPr>
                    </a:p>
                    <a:p>
                      <a:pPr indent="0" algn="ctr">
                        <a:buNone/>
                      </a:pPr>
                      <a:endParaRPr lang="zh-CN" altLang="en-US" sz="1600" b="0" dirty="0">
                        <a:latin typeface="微软雅黑" charset="0"/>
                        <a:ea typeface="微软雅黑" charset="0"/>
                        <a:cs typeface="宋体" charset="0"/>
                      </a:endParaRPr>
                    </a:p>
                    <a:p>
                      <a:pPr indent="0" algn="ctr">
                        <a:buNone/>
                      </a:pPr>
                      <a:r>
                        <a:rPr lang="zh-CN" altLang="en-US" sz="1600" b="0" dirty="0">
                          <a:latin typeface="微软雅黑" charset="0"/>
                          <a:ea typeface="微软雅黑" charset="0"/>
                          <a:cs typeface="宋体" charset="0"/>
                        </a:rPr>
                        <a:t>灯管两端发黑</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dirty="0">
                          <a:latin typeface="微软雅黑" charset="0"/>
                          <a:ea typeface="微软雅黑" charset="0"/>
                          <a:cs typeface="宋体" charset="0"/>
                        </a:rPr>
                        <a:t>灯管老化</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微软雅黑" charset="0"/>
                          <a:ea typeface="微软雅黑" charset="0"/>
                          <a:cs typeface="宋体" charset="0"/>
                        </a:rPr>
                        <a:t>更换灯管</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6157">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r>
                        <a:rPr lang="zh-CN" altLang="en-US" sz="1600" b="0" dirty="0">
                          <a:latin typeface="微软雅黑" charset="0"/>
                          <a:ea typeface="微软雅黑" charset="0"/>
                          <a:cs typeface="宋体" charset="0"/>
                        </a:rPr>
                        <a:t>电源电压过高</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dirty="0">
                          <a:latin typeface="微软雅黑" charset="0"/>
                          <a:ea typeface="微软雅黑" charset="0"/>
                          <a:cs typeface="宋体" charset="0"/>
                        </a:rPr>
                        <a:t>调整电源电压至额定电压</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6157">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a:buNone/>
                      </a:pPr>
                      <a:r>
                        <a:rPr lang="zh-CN" altLang="en-US" sz="1600" b="0" dirty="0">
                          <a:latin typeface="微软雅黑" charset="0"/>
                          <a:ea typeface="微软雅黑" charset="0"/>
                          <a:cs typeface="宋体" charset="0"/>
                        </a:rPr>
                        <a:t>灯管内水银凝结</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微软雅黑" charset="0"/>
                          <a:ea typeface="微软雅黑" charset="0"/>
                          <a:cs typeface="微软雅黑" charset="0"/>
                        </a:rPr>
                        <a:t>灯管工作后即能蒸发或将灯管旋转</a:t>
                      </a:r>
                      <a:r>
                        <a:rPr lang="en-US" altLang="zh-CN" sz="1600" b="0">
                          <a:latin typeface="微软雅黑" charset="0"/>
                          <a:ea typeface="微软雅黑" charset="0"/>
                          <a:cs typeface="微软雅黑" charset="0"/>
                        </a:rPr>
                        <a:t>180°</a:t>
                      </a:r>
                      <a:endParaRPr lang="zh-CN" altLang="en-US" sz="1600" b="0">
                        <a:latin typeface="微软雅黑" charset="0"/>
                        <a:ea typeface="微软雅黑" charset="0"/>
                        <a:cs typeface="微软雅黑" charset="0"/>
                      </a:endParaRP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6157">
                <a:tc rowSpan="4">
                  <a:txBody>
                    <a:bodyPr/>
                    <a:lstStyle/>
                    <a:p>
                      <a:pPr indent="0" algn="ctr">
                        <a:buNone/>
                      </a:pPr>
                      <a:endParaRPr lang="zh-CN" altLang="en-US" sz="1600" b="0">
                        <a:latin typeface="微软雅黑" charset="0"/>
                        <a:ea typeface="微软雅黑" charset="0"/>
                        <a:cs typeface="宋体" charset="0"/>
                      </a:endParaRPr>
                    </a:p>
                    <a:p>
                      <a:pPr indent="0" algn="ctr">
                        <a:buNone/>
                      </a:pPr>
                      <a:endParaRPr lang="zh-CN" altLang="en-US" sz="1600" b="0">
                        <a:latin typeface="微软雅黑" charset="0"/>
                        <a:ea typeface="微软雅黑" charset="0"/>
                        <a:cs typeface="宋体" charset="0"/>
                      </a:endParaRPr>
                    </a:p>
                    <a:p>
                      <a:pPr indent="0" algn="ctr">
                        <a:buNone/>
                      </a:pPr>
                      <a:r>
                        <a:rPr lang="zh-CN" altLang="en-US" sz="1600" b="0">
                          <a:latin typeface="微软雅黑" charset="0"/>
                          <a:ea typeface="微软雅黑" charset="0"/>
                          <a:cs typeface="宋体" charset="0"/>
                        </a:rPr>
                        <a:t>灯管光度降低或色彩转差</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dirty="0">
                          <a:latin typeface="微软雅黑" charset="0"/>
                          <a:ea typeface="微软雅黑" charset="0"/>
                          <a:cs typeface="宋体" charset="0"/>
                        </a:rPr>
                        <a:t>灯管老化</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微软雅黑" charset="0"/>
                          <a:ea typeface="微软雅黑" charset="0"/>
                          <a:cs typeface="宋体" charset="0"/>
                        </a:rPr>
                        <a:t>更换灯管</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6157">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r>
                        <a:rPr lang="zh-CN" altLang="en-US" sz="1600" b="0" dirty="0">
                          <a:latin typeface="微软雅黑" charset="0"/>
                          <a:ea typeface="微软雅黑" charset="0"/>
                          <a:cs typeface="宋体" charset="0"/>
                        </a:rPr>
                        <a:t>灯管上积垢太多</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微软雅黑" charset="0"/>
                          <a:ea typeface="微软雅黑" charset="0"/>
                          <a:cs typeface="宋体" charset="0"/>
                        </a:rPr>
                        <a:t>清除灯管积垢</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6157">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r>
                        <a:rPr lang="zh-CN" altLang="en-US" sz="1600" b="0" dirty="0">
                          <a:latin typeface="微软雅黑" charset="0"/>
                          <a:ea typeface="微软雅黑" charset="0"/>
                          <a:cs typeface="宋体" charset="0"/>
                        </a:rPr>
                        <a:t>气温过低或灯管处于冷风直吹位置</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微软雅黑" charset="0"/>
                          <a:ea typeface="微软雅黑" charset="0"/>
                          <a:cs typeface="宋体" charset="0"/>
                        </a:rPr>
                        <a:t>采取遮风措施</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6157">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a:buNone/>
                      </a:pPr>
                      <a:r>
                        <a:rPr lang="zh-CN" altLang="en-US" sz="1600" b="0" dirty="0">
                          <a:latin typeface="微软雅黑" charset="0"/>
                          <a:ea typeface="微软雅黑" charset="0"/>
                          <a:cs typeface="宋体" charset="0"/>
                        </a:rPr>
                        <a:t>电源电压过低或线路电压降得太大</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微软雅黑" charset="0"/>
                          <a:ea typeface="微软雅黑" charset="0"/>
                          <a:cs typeface="宋体" charset="0"/>
                        </a:rPr>
                        <a:t>调整电压或加粗导线</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63099">
                <a:tc rowSpan="4">
                  <a:txBody>
                    <a:bodyPr/>
                    <a:lstStyle/>
                    <a:p>
                      <a:pPr indent="0" algn="ctr">
                        <a:buNone/>
                      </a:pPr>
                      <a:endParaRPr lang="zh-CN" altLang="en-US" sz="1600" b="0">
                        <a:latin typeface="微软雅黑" charset="0"/>
                        <a:ea typeface="微软雅黑" charset="0"/>
                        <a:cs typeface="宋体" charset="0"/>
                      </a:endParaRPr>
                    </a:p>
                    <a:p>
                      <a:pPr indent="0" algn="ctr">
                        <a:buNone/>
                      </a:pPr>
                      <a:endParaRPr lang="zh-CN" altLang="en-US" sz="1600" b="0">
                        <a:latin typeface="微软雅黑" charset="0"/>
                        <a:ea typeface="微软雅黑" charset="0"/>
                        <a:cs typeface="宋体" charset="0"/>
                      </a:endParaRPr>
                    </a:p>
                    <a:p>
                      <a:pPr indent="0" algn="ctr">
                        <a:buNone/>
                      </a:pPr>
                      <a:r>
                        <a:rPr lang="zh-CN" altLang="en-US" sz="1600" b="0">
                          <a:latin typeface="微软雅黑" charset="0"/>
                          <a:ea typeface="微软雅黑" charset="0"/>
                          <a:cs typeface="宋体" charset="0"/>
                        </a:rPr>
                        <a:t>灯管寿命短或发光后立即熄灭毁</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dirty="0">
                          <a:latin typeface="微软雅黑" charset="0"/>
                          <a:ea typeface="微软雅黑" charset="0"/>
                          <a:cs typeface="宋体" charset="0"/>
                        </a:rPr>
                        <a:t>开关次数过多</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dirty="0">
                          <a:latin typeface="微软雅黑" charset="0"/>
                          <a:ea typeface="微软雅黑" charset="0"/>
                          <a:cs typeface="宋体" charset="0"/>
                        </a:rPr>
                        <a:t>减少不必要的开关次数</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6157">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r>
                        <a:rPr lang="zh-CN" altLang="en-US" sz="1600" b="0">
                          <a:latin typeface="微软雅黑" charset="0"/>
                          <a:ea typeface="微软雅黑" charset="0"/>
                          <a:cs typeface="宋体" charset="0"/>
                        </a:rPr>
                        <a:t>新装灯管接线错误将灯管烧坏</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dirty="0">
                          <a:latin typeface="微软雅黑" charset="0"/>
                          <a:ea typeface="微软雅黑" charset="0"/>
                          <a:cs typeface="宋体" charset="0"/>
                        </a:rPr>
                        <a:t>检修线路，改正接线</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6157">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r>
                        <a:rPr lang="zh-CN" altLang="en-US" sz="1600" b="0" dirty="0">
                          <a:latin typeface="微软雅黑" charset="0"/>
                          <a:ea typeface="微软雅黑" charset="0"/>
                          <a:cs typeface="宋体" charset="0"/>
                        </a:rPr>
                        <a:t>电源电压过高</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dirty="0">
                          <a:latin typeface="微软雅黑" charset="0"/>
                          <a:ea typeface="微软雅黑" charset="0"/>
                          <a:cs typeface="宋体" charset="0"/>
                        </a:rPr>
                        <a:t>调整电源电压</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6157">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a:buNone/>
                      </a:pPr>
                      <a:r>
                        <a:rPr lang="zh-CN" altLang="en-US" sz="1600" b="0">
                          <a:latin typeface="微软雅黑" charset="0"/>
                          <a:ea typeface="微软雅黑" charset="0"/>
                          <a:cs typeface="宋体" charset="0"/>
                        </a:rPr>
                        <a:t>受剧烈振动，使灯丝振断</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dirty="0">
                          <a:latin typeface="微软雅黑" charset="0"/>
                          <a:ea typeface="微软雅黑" charset="0"/>
                          <a:cs typeface="宋体" charset="0"/>
                        </a:rPr>
                        <a:t>调整安装位置或更换灯管</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6157">
                <a:tc rowSpan="2">
                  <a:txBody>
                    <a:bodyPr/>
                    <a:lstStyle/>
                    <a:p>
                      <a:pPr indent="0" algn="ctr">
                        <a:buNone/>
                      </a:pPr>
                      <a:r>
                        <a:rPr lang="zh-CN" altLang="en-US" sz="1600" b="0">
                          <a:latin typeface="微软雅黑" charset="0"/>
                          <a:ea typeface="微软雅黑" charset="0"/>
                          <a:cs typeface="宋体" charset="0"/>
                        </a:rPr>
                        <a:t>断电后灯管仍发微光</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微软雅黑" charset="0"/>
                          <a:ea typeface="微软雅黑" charset="0"/>
                          <a:cs typeface="宋体" charset="0"/>
                        </a:rPr>
                        <a:t>荧光粉余辉特性</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dirty="0">
                          <a:latin typeface="微软雅黑" charset="0"/>
                          <a:ea typeface="微软雅黑" charset="0"/>
                          <a:cs typeface="宋体" charset="0"/>
                        </a:rPr>
                        <a:t>过一会将自行消失</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6157">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a:buNone/>
                      </a:pPr>
                      <a:r>
                        <a:rPr lang="zh-CN" altLang="en-US" sz="1600" b="0" dirty="0">
                          <a:latin typeface="微软雅黑" charset="0"/>
                          <a:ea typeface="微软雅黑" charset="0"/>
                          <a:cs typeface="宋体" charset="0"/>
                        </a:rPr>
                        <a:t>开关接到了零线上</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dirty="0">
                          <a:latin typeface="微软雅黑" charset="0"/>
                          <a:ea typeface="微软雅黑" charset="0"/>
                          <a:cs typeface="宋体" charset="0"/>
                        </a:rPr>
                        <a:t>将开关改接至相线上</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6157">
                <a:tc>
                  <a:txBody>
                    <a:bodyPr/>
                    <a:lstStyle/>
                    <a:p>
                      <a:pPr indent="0" algn="ctr">
                        <a:buNone/>
                      </a:pPr>
                      <a:r>
                        <a:rPr lang="zh-CN" altLang="en-US" sz="1600" b="0">
                          <a:latin typeface="微软雅黑" charset="0"/>
                          <a:ea typeface="微软雅黑" charset="0"/>
                          <a:cs typeface="宋体" charset="0"/>
                        </a:rPr>
                        <a:t>灯管不亮，灯丝发红</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微软雅黑" charset="0"/>
                          <a:ea typeface="微软雅黑" charset="0"/>
                          <a:cs typeface="宋体" charset="0"/>
                        </a:rPr>
                        <a:t>高频振荡电路不正常</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dirty="0">
                          <a:latin typeface="微软雅黑" charset="0"/>
                          <a:ea typeface="微软雅黑" charset="0"/>
                          <a:cs typeface="宋体" charset="0"/>
                        </a:rPr>
                        <a:t>检查高频振荡电路，重点检查谐振电容器</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 name="文本框 9"/>
          <p:cNvSpPr txBox="1"/>
          <p:nvPr/>
        </p:nvSpPr>
        <p:spPr>
          <a:xfrm>
            <a:off x="1125220" y="1067182"/>
            <a:ext cx="2900045" cy="368300"/>
          </a:xfrm>
          <a:prstGeom prst="rect">
            <a:avLst/>
          </a:prstGeom>
          <a:noFill/>
        </p:spPr>
        <p:txBody>
          <a:bodyPr wrap="none" rtlCol="0" anchor="t">
            <a:spAutoFit/>
          </a:bodyPr>
          <a:lstStyle/>
          <a:p>
            <a:r>
              <a:rPr lang="en-US" altLang="zh-CN" dirty="0">
                <a:solidFill>
                  <a:schemeClr val="bg1"/>
                </a:solidFill>
                <a:latin typeface="微软雅黑" charset="0"/>
                <a:ea typeface="微软雅黑" charset="0"/>
                <a:cs typeface="微软雅黑" charset="0"/>
                <a:sym typeface="+mn-ea"/>
              </a:rPr>
              <a:t>3.</a:t>
            </a:r>
            <a:r>
              <a:rPr lang="zh-CN" altLang="en-US" dirty="0">
                <a:solidFill>
                  <a:schemeClr val="bg1"/>
                </a:solidFill>
                <a:latin typeface="微软雅黑" charset="0"/>
                <a:ea typeface="微软雅黑" charset="0"/>
                <a:cs typeface="微软雅黑" charset="0"/>
                <a:sym typeface="+mn-ea"/>
              </a:rPr>
              <a:t>日光灯的常见故障及排除</a:t>
            </a:r>
          </a:p>
        </p:txBody>
      </p:sp>
      <p:sp>
        <p:nvSpPr>
          <p:cNvPr id="14" name="文本框 13"/>
          <p:cNvSpPr txBox="1"/>
          <p:nvPr/>
        </p:nvSpPr>
        <p:spPr>
          <a:xfrm>
            <a:off x="1054101" y="1487054"/>
            <a:ext cx="5080000" cy="306705"/>
          </a:xfrm>
          <a:prstGeom prst="rect">
            <a:avLst/>
          </a:prstGeom>
          <a:noFill/>
          <a:ln w="9525">
            <a:noFill/>
          </a:ln>
        </p:spPr>
        <p:txBody>
          <a:bodyPr>
            <a:spAutoFit/>
          </a:bodyPr>
          <a:lstStyle/>
          <a:p>
            <a:pPr indent="0"/>
            <a:r>
              <a:rPr lang="zh-CN" altLang="en-US" sz="1400" dirty="0" smtClean="0">
                <a:latin typeface="微软雅黑" charset="0"/>
                <a:ea typeface="微软雅黑" charset="0"/>
                <a:cs typeface="微软雅黑" charset="0"/>
                <a:sym typeface="+mn-ea"/>
              </a:rPr>
              <a:t>表</a:t>
            </a:r>
            <a:r>
              <a:rPr lang="en-US" altLang="zh-CN" sz="1400" dirty="0">
                <a:latin typeface="微软雅黑" charset="0"/>
                <a:ea typeface="微软雅黑" charset="0"/>
                <a:cs typeface="微软雅黑" charset="0"/>
                <a:sym typeface="+mn-ea"/>
              </a:rPr>
              <a:t>2-5-3</a:t>
            </a:r>
            <a:r>
              <a:rPr lang="zh-CN" altLang="en-US" sz="1400" dirty="0">
                <a:latin typeface="微软雅黑" charset="0"/>
                <a:ea typeface="微软雅黑" charset="0"/>
                <a:cs typeface="微软雅黑" charset="0"/>
                <a:sym typeface="+mn-ea"/>
              </a:rPr>
              <a:t>（</a:t>
            </a:r>
            <a:r>
              <a:rPr lang="en-US" altLang="zh-CN" sz="1400" dirty="0">
                <a:latin typeface="微软雅黑" charset="0"/>
                <a:ea typeface="微软雅黑" charset="0"/>
                <a:cs typeface="微软雅黑" charset="0"/>
                <a:sym typeface="+mn-ea"/>
              </a:rPr>
              <a:t>1</a:t>
            </a:r>
            <a:r>
              <a:rPr lang="zh-CN" altLang="en-US" sz="1400" dirty="0">
                <a:latin typeface="微软雅黑" charset="0"/>
                <a:ea typeface="微软雅黑" charset="0"/>
                <a:cs typeface="微软雅黑" charset="0"/>
                <a:sym typeface="+mn-ea"/>
              </a:rPr>
              <a:t>）</a:t>
            </a:r>
            <a:r>
              <a:rPr lang="zh-CN" altLang="en-US" sz="1400" b="0" dirty="0">
                <a:latin typeface="微软雅黑" charset="0"/>
                <a:ea typeface="微软雅黑" charset="0"/>
                <a:cs typeface="微软雅黑" charset="0"/>
              </a:rPr>
              <a:t>日光灯常见故障及排除方法</a:t>
            </a:r>
            <a:endParaRPr lang="zh-CN" altLang="en-US" sz="1400" dirty="0">
              <a:latin typeface="微软雅黑" charset="0"/>
              <a:ea typeface="微软雅黑" charset="0"/>
              <a:cs typeface="微软雅黑"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7" name="矩形: 对角圆角 6"/>
          <p:cNvSpPr/>
          <p:nvPr/>
        </p:nvSpPr>
        <p:spPr>
          <a:xfrm>
            <a:off x="10982039" y="146398"/>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itchFamily="34" charset="-122"/>
                <a:ea typeface="微软雅黑" pitchFamily="34" charset="-122"/>
              </a:rPr>
              <a:t>自主学习</a:t>
            </a:r>
            <a:endParaRPr lang="zh-CN" altLang="en-US" sz="1200" b="1" dirty="0">
              <a:solidFill>
                <a:schemeClr val="accent2">
                  <a:lumMod val="75000"/>
                </a:schemeClr>
              </a:solidFill>
              <a:latin typeface="微软雅黑" pitchFamily="34" charset="-122"/>
              <a:ea typeface="微软雅黑" pitchFamily="34" charset="-122"/>
            </a:endParaRP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9069419" y="15501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itchFamily="34" charset="-122"/>
                <a:ea typeface="微软雅黑" pitchFamily="34" charset="-122"/>
              </a:rPr>
              <a:t>实践技能</a:t>
            </a:r>
            <a:endParaRPr lang="zh-CN" altLang="en-US" sz="1200" b="1" dirty="0">
              <a:solidFill>
                <a:schemeClr val="bg1"/>
              </a:solidFill>
              <a:latin typeface="微软雅黑" pitchFamily="34" charset="-122"/>
              <a:ea typeface="微软雅黑" pitchFamily="34" charset="-122"/>
            </a:endParaRPr>
          </a:p>
        </p:txBody>
      </p:sp>
      <p:sp>
        <p:nvSpPr>
          <p:cNvPr id="27" name="矩形: 剪去对角 1"/>
          <p:cNvSpPr/>
          <p:nvPr/>
        </p:nvSpPr>
        <p:spPr>
          <a:xfrm>
            <a:off x="738064" y="977322"/>
            <a:ext cx="3186314" cy="438150"/>
          </a:xfrm>
          <a:prstGeom prst="snip2DiagRect">
            <a:avLst>
              <a:gd name="adj1" fmla="val 50000"/>
              <a:gd name="adj2" fmla="val 1666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solidFill>
              <a:latin typeface="微软雅黑" pitchFamily="34" charset="-122"/>
              <a:ea typeface="微软雅黑" pitchFamily="34" charset="-122"/>
            </a:endParaRPr>
          </a:p>
        </p:txBody>
      </p:sp>
      <p:sp>
        <p:nvSpPr>
          <p:cNvPr id="100" name="文本框 99"/>
          <p:cNvSpPr txBox="1"/>
          <p:nvPr/>
        </p:nvSpPr>
        <p:spPr>
          <a:xfrm>
            <a:off x="855481" y="1465955"/>
            <a:ext cx="5080000" cy="307777"/>
          </a:xfrm>
          <a:prstGeom prst="rect">
            <a:avLst/>
          </a:prstGeom>
          <a:noFill/>
          <a:ln w="9525">
            <a:noFill/>
          </a:ln>
        </p:spPr>
        <p:txBody>
          <a:bodyPr>
            <a:spAutoFit/>
          </a:bodyPr>
          <a:lstStyle/>
          <a:p>
            <a:pPr indent="0"/>
            <a:r>
              <a:rPr lang="zh-CN" altLang="en-US" sz="1400" b="0" dirty="0" smtClean="0">
                <a:latin typeface="微软雅黑" charset="0"/>
                <a:ea typeface="微软雅黑" charset="0"/>
                <a:cs typeface="微软雅黑" charset="0"/>
              </a:rPr>
              <a:t>如</a:t>
            </a:r>
            <a:r>
              <a:rPr lang="zh-CN" altLang="en-US" sz="1400" b="0" dirty="0">
                <a:latin typeface="微软雅黑" charset="0"/>
                <a:ea typeface="微软雅黑" charset="0"/>
                <a:cs typeface="微软雅黑" charset="0"/>
              </a:rPr>
              <a:t>表</a:t>
            </a:r>
            <a:r>
              <a:rPr lang="en-US" altLang="zh-CN" sz="1400" b="0" dirty="0">
                <a:latin typeface="微软雅黑" charset="0"/>
                <a:ea typeface="微软雅黑" charset="0"/>
                <a:cs typeface="微软雅黑" charset="0"/>
              </a:rPr>
              <a:t>2-5-4 </a:t>
            </a:r>
            <a:r>
              <a:rPr lang="zh-CN" altLang="en-US" sz="1400" b="0" dirty="0">
                <a:latin typeface="微软雅黑" charset="0"/>
                <a:ea typeface="微软雅黑" charset="0"/>
                <a:cs typeface="微软雅黑" charset="0"/>
              </a:rPr>
              <a:t>白炽灯常见故障及排除方法</a:t>
            </a:r>
            <a:endParaRPr lang="zh-CN" altLang="en-US" sz="1400" dirty="0">
              <a:latin typeface="微软雅黑" charset="0"/>
              <a:ea typeface="微软雅黑" charset="0"/>
              <a:cs typeface="微软雅黑" charset="0"/>
            </a:endParaRPr>
          </a:p>
        </p:txBody>
      </p:sp>
      <p:graphicFrame>
        <p:nvGraphicFramePr>
          <p:cNvPr id="2" name="表格 1"/>
          <p:cNvGraphicFramePr/>
          <p:nvPr>
            <p:custDataLst>
              <p:tags r:id="rId1"/>
            </p:custDataLst>
            <p:extLst>
              <p:ext uri="{D42A27DB-BD31-4B8C-83A1-F6EECF244321}">
                <p14:modId xmlns:p14="http://schemas.microsoft.com/office/powerpoint/2010/main" val="2925675606"/>
              </p:ext>
            </p:extLst>
          </p:nvPr>
        </p:nvGraphicFramePr>
        <p:xfrm>
          <a:off x="855481" y="1830181"/>
          <a:ext cx="10650432" cy="4652324"/>
        </p:xfrm>
        <a:graphic>
          <a:graphicData uri="http://schemas.openxmlformats.org/drawingml/2006/table">
            <a:tbl>
              <a:tblPr firstRow="1" bandRow="1">
                <a:tableStyleId>{5940675A-B579-460E-94D1-54222C63F5DA}</a:tableStyleId>
              </a:tblPr>
              <a:tblGrid>
                <a:gridCol w="1153706"/>
                <a:gridCol w="5515987"/>
                <a:gridCol w="3980739"/>
              </a:tblGrid>
              <a:tr h="369555">
                <a:tc>
                  <a:txBody>
                    <a:bodyPr/>
                    <a:lstStyle/>
                    <a:p>
                      <a:pPr indent="0" algn="ctr">
                        <a:buNone/>
                      </a:pPr>
                      <a:r>
                        <a:rPr lang="zh-CN" altLang="en-US" sz="1600" b="0" dirty="0">
                          <a:latin typeface="微软雅黑" charset="0"/>
                          <a:ea typeface="微软雅黑" charset="0"/>
                          <a:cs typeface="宋体" charset="0"/>
                        </a:rPr>
                        <a:t>故障现象</a:t>
                      </a:r>
                    </a:p>
                  </a:txBody>
                  <a:tcPr marL="68580" marR="68580" marT="9906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dirty="0">
                          <a:latin typeface="微软雅黑" charset="0"/>
                          <a:ea typeface="微软雅黑" charset="0"/>
                          <a:cs typeface="宋体" charset="0"/>
                        </a:rPr>
                        <a:t>产生原因</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微软雅黑" charset="0"/>
                          <a:ea typeface="微软雅黑" charset="0"/>
                          <a:cs typeface="宋体" charset="0"/>
                        </a:rPr>
                        <a:t>排除方法</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9555">
                <a:tc rowSpan="4">
                  <a:txBody>
                    <a:bodyPr/>
                    <a:lstStyle/>
                    <a:p>
                      <a:pPr indent="0" algn="ctr">
                        <a:buNone/>
                      </a:pPr>
                      <a:r>
                        <a:rPr lang="zh-CN" altLang="en-US" sz="1600" b="0" dirty="0">
                          <a:latin typeface="微软雅黑" charset="0"/>
                          <a:ea typeface="微软雅黑" charset="0"/>
                          <a:cs typeface="宋体" charset="0"/>
                        </a:rPr>
                        <a:t>灯泡不亮</a:t>
                      </a:r>
                    </a:p>
                  </a:txBody>
                  <a:tcPr marL="68580" marR="68580" marT="9906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dirty="0">
                          <a:latin typeface="微软雅黑" charset="0"/>
                          <a:ea typeface="微软雅黑" charset="0"/>
                          <a:cs typeface="宋体" charset="0"/>
                        </a:rPr>
                        <a:t>灯泡钨丝烧断</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微软雅黑" charset="0"/>
                          <a:ea typeface="微软雅黑" charset="0"/>
                          <a:cs typeface="宋体" charset="0"/>
                        </a:rPr>
                        <a:t>更换灯泡</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97808">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r>
                        <a:rPr lang="zh-CN" altLang="en-US" sz="1600" b="0" dirty="0">
                          <a:latin typeface="微软雅黑" charset="0"/>
                          <a:ea typeface="微软雅黑" charset="0"/>
                          <a:cs typeface="宋体" charset="0"/>
                        </a:rPr>
                        <a:t>灯座或开关触点接触不良</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dirty="0">
                          <a:latin typeface="微软雅黑" charset="0"/>
                          <a:ea typeface="微软雅黑" charset="0"/>
                          <a:cs typeface="宋体" charset="0"/>
                        </a:rPr>
                        <a:t>把接触不良的触点修复，无法修复时，应更换完好的触点。</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9555">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r>
                        <a:rPr lang="zh-CN" altLang="en-US" sz="1600" b="0" dirty="0">
                          <a:latin typeface="微软雅黑" charset="0"/>
                          <a:ea typeface="微软雅黑" charset="0"/>
                          <a:cs typeface="宋体" charset="0"/>
                        </a:rPr>
                        <a:t>停电或电路开路</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微软雅黑" charset="0"/>
                          <a:ea typeface="微软雅黑" charset="0"/>
                          <a:cs typeface="宋体" charset="0"/>
                        </a:rPr>
                        <a:t>修复线路</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9555">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a:buNone/>
                      </a:pPr>
                      <a:r>
                        <a:rPr lang="zh-CN" altLang="en-US" sz="1600" b="0" dirty="0">
                          <a:latin typeface="微软雅黑" charset="0"/>
                          <a:ea typeface="微软雅黑" charset="0"/>
                          <a:cs typeface="宋体" charset="0"/>
                        </a:rPr>
                        <a:t>电源熔断器熔丝烧断</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微软雅黑" charset="0"/>
                          <a:ea typeface="微软雅黑" charset="0"/>
                          <a:cs typeface="宋体" charset="0"/>
                        </a:rPr>
                        <a:t>检查熔丝烧断的原因并更换新熔丝</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9555">
                <a:tc rowSpan="2">
                  <a:txBody>
                    <a:bodyPr/>
                    <a:lstStyle/>
                    <a:p>
                      <a:pPr indent="0" algn="ctr">
                        <a:buNone/>
                      </a:pPr>
                      <a:r>
                        <a:rPr lang="zh-CN" altLang="en-US" sz="1600" b="0" dirty="0">
                          <a:latin typeface="微软雅黑" charset="0"/>
                          <a:ea typeface="微软雅黑" charset="0"/>
                          <a:cs typeface="宋体" charset="0"/>
                        </a:rPr>
                        <a:t>灯泡强烈发光后瞬时烧毁</a:t>
                      </a:r>
                    </a:p>
                  </a:txBody>
                  <a:tcPr marL="68580" marR="68580" marT="9906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dirty="0">
                          <a:latin typeface="微软雅黑" charset="0"/>
                          <a:ea typeface="微软雅黑" charset="0"/>
                          <a:cs typeface="宋体" charset="0"/>
                        </a:rPr>
                        <a:t>灯丝局部短路（俗称搭丝）</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微软雅黑" charset="0"/>
                          <a:ea typeface="微软雅黑" charset="0"/>
                          <a:cs typeface="宋体" charset="0"/>
                        </a:rPr>
                        <a:t>更换灯泡</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57076">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a:buNone/>
                      </a:pPr>
                      <a:r>
                        <a:rPr lang="zh-CN" altLang="en-US" sz="1600" b="0" dirty="0">
                          <a:latin typeface="微软雅黑" charset="0"/>
                          <a:ea typeface="微软雅黑" charset="0"/>
                          <a:cs typeface="宋体" charset="0"/>
                        </a:rPr>
                        <a:t>灯泡额定电压低于电源电压</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dirty="0">
                          <a:latin typeface="微软雅黑" charset="0"/>
                          <a:ea typeface="微软雅黑" charset="0"/>
                          <a:cs typeface="宋体" charset="0"/>
                        </a:rPr>
                        <a:t>换用额定电压与电源电压一致的灯泡</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97808">
                <a:tc rowSpan="4">
                  <a:txBody>
                    <a:bodyPr/>
                    <a:lstStyle/>
                    <a:p>
                      <a:pPr indent="0" algn="ctr">
                        <a:buNone/>
                      </a:pPr>
                      <a:r>
                        <a:rPr lang="zh-CN" altLang="en-US" sz="1600" b="0" dirty="0">
                          <a:latin typeface="微软雅黑" charset="0"/>
                          <a:ea typeface="微软雅黑" charset="0"/>
                          <a:cs typeface="宋体" charset="0"/>
                        </a:rPr>
                        <a:t>灯光忽亮忽暗，或忽亮忽熄</a:t>
                      </a:r>
                    </a:p>
                  </a:txBody>
                  <a:tcPr marL="68580" marR="68580" marT="9906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微软雅黑" charset="0"/>
                          <a:ea typeface="微软雅黑" charset="0"/>
                          <a:cs typeface="宋体" charset="0"/>
                        </a:rPr>
                        <a:t>灯座或开关触点（或接线）松动，或因表面存在氧化层（铝质导线、触点易出现）</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dirty="0">
                          <a:latin typeface="微软雅黑" charset="0"/>
                          <a:ea typeface="微软雅黑" charset="0"/>
                          <a:cs typeface="宋体" charset="0"/>
                        </a:rPr>
                        <a:t>修复松动的触头或接线，去除氧化层后重新接线，或去除触点的氧化层。</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8798">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r>
                        <a:rPr lang="zh-CN" altLang="en-US" sz="1600" b="0" dirty="0">
                          <a:latin typeface="微软雅黑" charset="0"/>
                          <a:ea typeface="微软雅黑" charset="0"/>
                          <a:cs typeface="宋体" charset="0"/>
                        </a:rPr>
                        <a:t>电源电压波动（通常附近有大容量负载经常启动引起）。</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dirty="0">
                          <a:latin typeface="微软雅黑" charset="0"/>
                          <a:ea typeface="微软雅黑" charset="0"/>
                          <a:cs typeface="宋体" charset="0"/>
                        </a:rPr>
                        <a:t>更换配电所变压器，增加容量。</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9555">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r>
                        <a:rPr lang="zh-CN" altLang="en-US" sz="1600" b="0" dirty="0">
                          <a:latin typeface="微软雅黑" charset="0"/>
                          <a:ea typeface="微软雅黑" charset="0"/>
                          <a:cs typeface="宋体" charset="0"/>
                        </a:rPr>
                        <a:t>熔断器熔丝接头接触不良</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dirty="0">
                          <a:latin typeface="微软雅黑" charset="0"/>
                          <a:ea typeface="微软雅黑" charset="0"/>
                          <a:cs typeface="宋体" charset="0"/>
                        </a:rPr>
                        <a:t>重新安装，或加固压紧螺钉。</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9555">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a:buNone/>
                      </a:pPr>
                      <a:r>
                        <a:rPr lang="zh-CN" altLang="en-US" sz="1600" b="0" dirty="0">
                          <a:latin typeface="微软雅黑" charset="0"/>
                          <a:ea typeface="微软雅黑" charset="0"/>
                          <a:cs typeface="宋体" charset="0"/>
                        </a:rPr>
                        <a:t>导线连接处松散</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dirty="0">
                          <a:latin typeface="微软雅黑" charset="0"/>
                          <a:ea typeface="微软雅黑" charset="0"/>
                          <a:cs typeface="宋体" charset="0"/>
                        </a:rPr>
                        <a:t>重新连接导线。</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 name="文本框 9"/>
          <p:cNvSpPr txBox="1"/>
          <p:nvPr/>
        </p:nvSpPr>
        <p:spPr>
          <a:xfrm>
            <a:off x="855481" y="1027805"/>
            <a:ext cx="2951480" cy="337185"/>
          </a:xfrm>
          <a:prstGeom prst="rect">
            <a:avLst/>
          </a:prstGeom>
          <a:noFill/>
        </p:spPr>
        <p:txBody>
          <a:bodyPr wrap="none" rtlCol="0" anchor="t">
            <a:spAutoFit/>
          </a:bodyPr>
          <a:lstStyle/>
          <a:p>
            <a:r>
              <a:rPr lang="en-US" altLang="zh-CN" sz="1600" dirty="0">
                <a:solidFill>
                  <a:schemeClr val="bg1"/>
                </a:solidFill>
                <a:latin typeface="微软雅黑" charset="0"/>
                <a:ea typeface="微软雅黑" charset="0"/>
                <a:cs typeface="微软雅黑" charset="0"/>
                <a:sym typeface="+mn-ea"/>
              </a:rPr>
              <a:t>4</a:t>
            </a:r>
            <a:r>
              <a:rPr lang="zh-CN" altLang="en-US" sz="1600" dirty="0">
                <a:solidFill>
                  <a:schemeClr val="bg1"/>
                </a:solidFill>
                <a:latin typeface="微软雅黑" charset="0"/>
                <a:ea typeface="微软雅黑" charset="0"/>
                <a:cs typeface="微软雅黑" charset="0"/>
                <a:sym typeface="+mn-ea"/>
              </a:rPr>
              <a:t>．白炽灯常见故障及排除方法</a:t>
            </a:r>
          </a:p>
        </p:txBody>
      </p:sp>
      <p:cxnSp>
        <p:nvCxnSpPr>
          <p:cNvPr id="15" name="直接连接符 14"/>
          <p:cNvCxnSpPr/>
          <p:nvPr/>
        </p:nvCxnSpPr>
        <p:spPr>
          <a:xfrm>
            <a:off x="3924378" y="1235964"/>
            <a:ext cx="7743366" cy="0"/>
          </a:xfrm>
          <a:prstGeom prst="line">
            <a:avLst/>
          </a:prstGeom>
          <a:ln w="12700">
            <a:solidFill>
              <a:schemeClr val="accent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3924300" y="2586564"/>
            <a:ext cx="1114425" cy="1114425"/>
            <a:chOff x="1924050" y="2615139"/>
            <a:chExt cx="1114425" cy="1114425"/>
          </a:xfrm>
        </p:grpSpPr>
        <p:sp>
          <p:nvSpPr>
            <p:cNvPr id="6" name="椭圆 5"/>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itchFamily="34" charset="-122"/>
                <a:ea typeface="微软雅黑" pitchFamily="34" charset="-122"/>
              </a:rPr>
              <a:t>情境导入</a:t>
            </a:r>
          </a:p>
        </p:txBody>
      </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7" name="矩形: 对角圆角 6"/>
          <p:cNvSpPr/>
          <p:nvPr/>
        </p:nvSpPr>
        <p:spPr>
          <a:xfrm>
            <a:off x="10982039" y="146398"/>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itchFamily="34" charset="-122"/>
                <a:ea typeface="微软雅黑" pitchFamily="34" charset="-122"/>
              </a:rPr>
              <a:t>自主学习</a:t>
            </a:r>
            <a:endParaRPr lang="zh-CN" altLang="en-US" sz="1200" b="1" dirty="0">
              <a:solidFill>
                <a:schemeClr val="accent2">
                  <a:lumMod val="75000"/>
                </a:schemeClr>
              </a:solidFill>
              <a:latin typeface="微软雅黑" pitchFamily="34" charset="-122"/>
              <a:ea typeface="微软雅黑" pitchFamily="34" charset="-122"/>
            </a:endParaRP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9069419" y="15501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itchFamily="34" charset="-122"/>
                <a:ea typeface="微软雅黑" pitchFamily="34" charset="-122"/>
              </a:rPr>
              <a:t>实践技能</a:t>
            </a:r>
            <a:endParaRPr lang="zh-CN" altLang="en-US" sz="1200" b="1" dirty="0">
              <a:solidFill>
                <a:schemeClr val="bg1"/>
              </a:solidFill>
              <a:latin typeface="微软雅黑" pitchFamily="34" charset="-122"/>
              <a:ea typeface="微软雅黑" pitchFamily="34" charset="-122"/>
            </a:endParaRPr>
          </a:p>
        </p:txBody>
      </p:sp>
      <p:sp>
        <p:nvSpPr>
          <p:cNvPr id="27" name="矩形: 剪去对角 1"/>
          <p:cNvSpPr/>
          <p:nvPr/>
        </p:nvSpPr>
        <p:spPr>
          <a:xfrm>
            <a:off x="702934" y="926840"/>
            <a:ext cx="3256575" cy="438150"/>
          </a:xfrm>
          <a:prstGeom prst="snip2DiagRect">
            <a:avLst>
              <a:gd name="adj1" fmla="val 50000"/>
              <a:gd name="adj2" fmla="val 1666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solidFill>
              <a:latin typeface="微软雅黑" pitchFamily="34" charset="-122"/>
              <a:ea typeface="微软雅黑" pitchFamily="34" charset="-122"/>
            </a:endParaRPr>
          </a:p>
        </p:txBody>
      </p:sp>
      <p:sp>
        <p:nvSpPr>
          <p:cNvPr id="100" name="文本框 99"/>
          <p:cNvSpPr txBox="1"/>
          <p:nvPr/>
        </p:nvSpPr>
        <p:spPr>
          <a:xfrm>
            <a:off x="702934" y="1401884"/>
            <a:ext cx="5080000" cy="307777"/>
          </a:xfrm>
          <a:prstGeom prst="rect">
            <a:avLst/>
          </a:prstGeom>
          <a:noFill/>
          <a:ln w="9525">
            <a:noFill/>
          </a:ln>
        </p:spPr>
        <p:txBody>
          <a:bodyPr>
            <a:spAutoFit/>
          </a:bodyPr>
          <a:lstStyle/>
          <a:p>
            <a:pPr indent="0"/>
            <a:r>
              <a:rPr lang="zh-CN" altLang="en-US" sz="1400" b="0" dirty="0" smtClean="0">
                <a:latin typeface="微软雅黑" charset="0"/>
                <a:ea typeface="微软雅黑" charset="0"/>
                <a:cs typeface="微软雅黑" charset="0"/>
              </a:rPr>
              <a:t>如</a:t>
            </a:r>
            <a:r>
              <a:rPr lang="zh-CN" altLang="en-US" sz="1400" b="0" dirty="0">
                <a:latin typeface="微软雅黑" charset="0"/>
                <a:ea typeface="微软雅黑" charset="0"/>
                <a:cs typeface="微软雅黑" charset="0"/>
              </a:rPr>
              <a:t>表</a:t>
            </a:r>
            <a:r>
              <a:rPr lang="en-US" altLang="zh-CN" sz="1400" b="0" dirty="0">
                <a:latin typeface="微软雅黑" charset="0"/>
                <a:ea typeface="微软雅黑" charset="0"/>
                <a:cs typeface="微软雅黑" charset="0"/>
              </a:rPr>
              <a:t>2-5-4 </a:t>
            </a:r>
            <a:r>
              <a:rPr lang="en-US" altLang="zh-CN" sz="1400" b="0" dirty="0" smtClean="0">
                <a:latin typeface="微软雅黑" charset="0"/>
                <a:ea typeface="微软雅黑" charset="0"/>
                <a:cs typeface="微软雅黑" charset="0"/>
              </a:rPr>
              <a:t> </a:t>
            </a:r>
            <a:r>
              <a:rPr lang="zh-CN" altLang="en-US" sz="1400" b="0" dirty="0" smtClean="0">
                <a:latin typeface="微软雅黑" charset="0"/>
                <a:ea typeface="微软雅黑" charset="0"/>
                <a:cs typeface="微软雅黑" charset="0"/>
              </a:rPr>
              <a:t>白炽灯</a:t>
            </a:r>
            <a:r>
              <a:rPr lang="zh-CN" altLang="en-US" sz="1400" b="0" dirty="0">
                <a:latin typeface="微软雅黑" charset="0"/>
                <a:ea typeface="微软雅黑" charset="0"/>
                <a:cs typeface="微软雅黑" charset="0"/>
              </a:rPr>
              <a:t>常见故障及排除方法</a:t>
            </a:r>
            <a:endParaRPr lang="zh-CN" altLang="en-US" sz="1400" dirty="0">
              <a:latin typeface="微软雅黑" charset="0"/>
              <a:ea typeface="微软雅黑" charset="0"/>
              <a:cs typeface="微软雅黑" charset="0"/>
            </a:endParaRPr>
          </a:p>
        </p:txBody>
      </p:sp>
      <p:graphicFrame>
        <p:nvGraphicFramePr>
          <p:cNvPr id="2" name="表格 1"/>
          <p:cNvGraphicFramePr/>
          <p:nvPr>
            <p:custDataLst>
              <p:tags r:id="rId1"/>
            </p:custDataLst>
            <p:extLst>
              <p:ext uri="{D42A27DB-BD31-4B8C-83A1-F6EECF244321}">
                <p14:modId xmlns:p14="http://schemas.microsoft.com/office/powerpoint/2010/main" val="1593019859"/>
              </p:ext>
            </p:extLst>
          </p:nvPr>
        </p:nvGraphicFramePr>
        <p:xfrm>
          <a:off x="609601" y="1777413"/>
          <a:ext cx="10925174" cy="4702128"/>
        </p:xfrm>
        <a:graphic>
          <a:graphicData uri="http://schemas.openxmlformats.org/drawingml/2006/table">
            <a:tbl>
              <a:tblPr firstRow="1" bandRow="1">
                <a:tableStyleId>{5940675A-B579-460E-94D1-54222C63F5DA}</a:tableStyleId>
              </a:tblPr>
              <a:tblGrid>
                <a:gridCol w="1183467"/>
                <a:gridCol w="5658279"/>
                <a:gridCol w="4083428"/>
              </a:tblGrid>
              <a:tr h="397474">
                <a:tc>
                  <a:txBody>
                    <a:bodyPr/>
                    <a:lstStyle/>
                    <a:p>
                      <a:pPr indent="0" algn="ctr">
                        <a:buNone/>
                      </a:pPr>
                      <a:r>
                        <a:rPr lang="zh-CN" altLang="en-US" sz="1600" b="0" dirty="0">
                          <a:latin typeface="微软雅黑" charset="0"/>
                          <a:ea typeface="微软雅黑" charset="0"/>
                          <a:cs typeface="宋体" charset="0"/>
                        </a:rPr>
                        <a:t>故障现象</a:t>
                      </a:r>
                    </a:p>
                  </a:txBody>
                  <a:tcPr marL="68580" marR="68580" marT="9906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dirty="0">
                          <a:latin typeface="微软雅黑" charset="0"/>
                          <a:ea typeface="微软雅黑" charset="0"/>
                          <a:cs typeface="宋体" charset="0"/>
                        </a:rPr>
                        <a:t>产生原因</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微软雅黑" charset="0"/>
                          <a:ea typeface="微软雅黑" charset="0"/>
                          <a:cs typeface="宋体" charset="0"/>
                        </a:rPr>
                        <a:t>排除方法</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7474">
                <a:tc rowSpan="5">
                  <a:txBody>
                    <a:bodyPr/>
                    <a:lstStyle/>
                    <a:p>
                      <a:pPr indent="0" algn="ctr">
                        <a:buNone/>
                      </a:pPr>
                      <a:r>
                        <a:rPr lang="zh-CN" altLang="en-US" sz="1600" b="0" dirty="0">
                          <a:latin typeface="微软雅黑" charset="0"/>
                          <a:ea typeface="微软雅黑" charset="0"/>
                          <a:cs typeface="宋体" charset="0"/>
                        </a:rPr>
                        <a:t>开关合上后熔断器熔丝烧断</a:t>
                      </a:r>
                    </a:p>
                  </a:txBody>
                  <a:tcPr marL="68580" marR="68580" marT="99060" marB="0" anchor="ctr">
                    <a:lnL w="12700" cap="flat" cmpd="sng">
                      <a:solidFill>
                        <a:srgbClr val="080000"/>
                      </a:solidFill>
                      <a:prstDash val="soli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dirty="0">
                          <a:latin typeface="微软雅黑" charset="0"/>
                          <a:ea typeface="微软雅黑" charset="0"/>
                          <a:cs typeface="宋体" charset="0"/>
                        </a:rPr>
                        <a:t>灯座或挂线盒连接处两线头短路。</a:t>
                      </a:r>
                    </a:p>
                  </a:txBody>
                  <a:tcPr marL="68580" marR="68580" marT="99060" marB="0">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微软雅黑" charset="0"/>
                          <a:ea typeface="微软雅黑" charset="0"/>
                          <a:cs typeface="宋体" charset="0"/>
                        </a:rPr>
                        <a:t>重新接线头</a:t>
                      </a:r>
                    </a:p>
                  </a:txBody>
                  <a:tcPr marL="68580" marR="68580" marT="99060" marB="0">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7474">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r>
                        <a:rPr lang="zh-CN" altLang="en-US" sz="1600" b="0" dirty="0">
                          <a:latin typeface="微软雅黑" charset="0"/>
                          <a:ea typeface="微软雅黑" charset="0"/>
                          <a:cs typeface="宋体" charset="0"/>
                        </a:rPr>
                        <a:t>螺口灯座内中心铜片与螺旋铜圈相碰、短路。</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微软雅黑" charset="0"/>
                          <a:ea typeface="微软雅黑" charset="0"/>
                          <a:cs typeface="宋体" charset="0"/>
                        </a:rPr>
                        <a:t>检查灯座并扳准中心铜片</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7474">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r>
                        <a:rPr lang="zh-CN" altLang="en-US" sz="1600" b="0" dirty="0">
                          <a:latin typeface="微软雅黑" charset="0"/>
                          <a:ea typeface="微软雅黑" charset="0"/>
                          <a:cs typeface="宋体" charset="0"/>
                        </a:rPr>
                        <a:t>熔丝太细。</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微软雅黑" charset="0"/>
                          <a:ea typeface="微软雅黑" charset="0"/>
                          <a:cs typeface="宋体" charset="0"/>
                        </a:rPr>
                        <a:t>正确选配熔丝规格</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7474">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r>
                        <a:rPr lang="zh-CN" altLang="en-US" sz="1600" b="0" dirty="0">
                          <a:latin typeface="微软雅黑" charset="0"/>
                          <a:ea typeface="微软雅黑" charset="0"/>
                          <a:cs typeface="宋体" charset="0"/>
                        </a:rPr>
                        <a:t>线路短路</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微软雅黑" charset="0"/>
                          <a:ea typeface="微软雅黑" charset="0"/>
                          <a:cs typeface="宋体" charset="0"/>
                        </a:rPr>
                        <a:t>修复线路</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7474">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a:buNone/>
                      </a:pPr>
                      <a:r>
                        <a:rPr lang="zh-CN" altLang="en-US" sz="1600" b="0" dirty="0">
                          <a:latin typeface="微软雅黑" charset="0"/>
                          <a:ea typeface="微软雅黑" charset="0"/>
                          <a:cs typeface="宋体" charset="0"/>
                        </a:rPr>
                        <a:t>用电器发生短路</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微软雅黑" charset="0"/>
                          <a:ea typeface="微软雅黑" charset="0"/>
                          <a:cs typeface="宋体" charset="0"/>
                        </a:rPr>
                        <a:t>检查用电器并修复</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42972">
                <a:tc rowSpan="5">
                  <a:txBody>
                    <a:bodyPr/>
                    <a:lstStyle/>
                    <a:p>
                      <a:pPr indent="0" algn="ctr">
                        <a:buNone/>
                      </a:pPr>
                      <a:r>
                        <a:rPr lang="zh-CN" altLang="en-US" sz="1600" b="0" dirty="0">
                          <a:latin typeface="微软雅黑" charset="0"/>
                          <a:ea typeface="微软雅黑" charset="0"/>
                          <a:cs typeface="宋体" charset="0"/>
                        </a:rPr>
                        <a:t>灯光暗淡</a:t>
                      </a:r>
                    </a:p>
                  </a:txBody>
                  <a:tcPr marL="68580" marR="68580" marT="9906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dirty="0">
                          <a:latin typeface="微软雅黑" charset="0"/>
                          <a:ea typeface="微软雅黑" charset="0"/>
                          <a:cs typeface="宋体" charset="0"/>
                        </a:rPr>
                        <a:t>灯泡内钨丝挥发后积聚在玻璃壳内表面，透光度降低，同时由于钨丝挥发后变细，电阻增大，电流减小，光通量减小。</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dirty="0">
                          <a:latin typeface="微软雅黑" charset="0"/>
                          <a:ea typeface="微软雅黑" charset="0"/>
                          <a:cs typeface="宋体" charset="0"/>
                        </a:rPr>
                        <a:t>正常现象</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7474">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r>
                        <a:rPr lang="zh-CN" altLang="en-US" sz="1600" b="0" dirty="0">
                          <a:latin typeface="微软雅黑" charset="0"/>
                          <a:ea typeface="微软雅黑" charset="0"/>
                          <a:cs typeface="宋体" charset="0"/>
                        </a:rPr>
                        <a:t>灯座、开关或导线对地严重漏电</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dirty="0">
                          <a:latin typeface="微软雅黑" charset="0"/>
                          <a:ea typeface="微软雅黑" charset="0"/>
                          <a:cs typeface="宋体" charset="0"/>
                        </a:rPr>
                        <a:t>更换完好的灯座、开关或导线</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39682">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r>
                        <a:rPr lang="zh-CN" altLang="en-US" sz="1600" b="0" dirty="0">
                          <a:latin typeface="微软雅黑" charset="0"/>
                          <a:ea typeface="微软雅黑" charset="0"/>
                          <a:cs typeface="宋体" charset="0"/>
                        </a:rPr>
                        <a:t>灯座、开关接触不良，或导线连接处接触电阻增加</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dirty="0">
                          <a:latin typeface="微软雅黑" charset="0"/>
                          <a:ea typeface="微软雅黑" charset="0"/>
                          <a:cs typeface="宋体" charset="0"/>
                        </a:rPr>
                        <a:t>修复、接触不良的触点，重新连接接头</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39682">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r>
                        <a:rPr lang="zh-CN" altLang="en-US" sz="1600" b="0" dirty="0">
                          <a:latin typeface="微软雅黑" charset="0"/>
                          <a:ea typeface="微软雅黑" charset="0"/>
                          <a:cs typeface="宋体" charset="0"/>
                        </a:rPr>
                        <a:t>线路导线太长太细，线路压降太大</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dirty="0">
                          <a:latin typeface="微软雅黑" charset="0"/>
                          <a:ea typeface="微软雅黑" charset="0"/>
                          <a:cs typeface="宋体" charset="0"/>
                        </a:rPr>
                        <a:t>缩短线路长度，或更换较大截面的导线</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7474">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a:buNone/>
                      </a:pPr>
                      <a:r>
                        <a:rPr lang="zh-CN" altLang="en-US" sz="1600" b="0" dirty="0">
                          <a:latin typeface="微软雅黑" charset="0"/>
                          <a:ea typeface="微软雅黑" charset="0"/>
                          <a:cs typeface="宋体" charset="0"/>
                        </a:rPr>
                        <a:t>电源电压过低</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dirty="0">
                          <a:latin typeface="微软雅黑" charset="0"/>
                          <a:ea typeface="微软雅黑" charset="0"/>
                          <a:cs typeface="宋体" charset="0"/>
                        </a:rPr>
                        <a:t>调整电源电压</a:t>
                      </a: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 name="文本框 9"/>
          <p:cNvSpPr txBox="1"/>
          <p:nvPr/>
        </p:nvSpPr>
        <p:spPr>
          <a:xfrm>
            <a:off x="820818" y="968057"/>
            <a:ext cx="2951480" cy="337185"/>
          </a:xfrm>
          <a:prstGeom prst="rect">
            <a:avLst/>
          </a:prstGeom>
          <a:noFill/>
        </p:spPr>
        <p:txBody>
          <a:bodyPr wrap="none" rtlCol="0" anchor="t">
            <a:spAutoFit/>
          </a:bodyPr>
          <a:lstStyle/>
          <a:p>
            <a:r>
              <a:rPr lang="en-US" altLang="zh-CN" sz="1600" dirty="0">
                <a:solidFill>
                  <a:schemeClr val="bg1"/>
                </a:solidFill>
                <a:latin typeface="微软雅黑" charset="0"/>
                <a:ea typeface="微软雅黑" charset="0"/>
                <a:cs typeface="微软雅黑" charset="0"/>
                <a:sym typeface="+mn-ea"/>
              </a:rPr>
              <a:t>4</a:t>
            </a:r>
            <a:r>
              <a:rPr lang="zh-CN" altLang="en-US" sz="1600" dirty="0">
                <a:solidFill>
                  <a:schemeClr val="bg1"/>
                </a:solidFill>
                <a:latin typeface="微软雅黑" charset="0"/>
                <a:ea typeface="微软雅黑" charset="0"/>
                <a:cs typeface="微软雅黑" charset="0"/>
                <a:sym typeface="+mn-ea"/>
              </a:rPr>
              <a:t>．白炽灯常见故障及排除方法</a:t>
            </a:r>
          </a:p>
        </p:txBody>
      </p:sp>
      <p:cxnSp>
        <p:nvCxnSpPr>
          <p:cNvPr id="14" name="直接连接符 13"/>
          <p:cNvCxnSpPr/>
          <p:nvPr/>
        </p:nvCxnSpPr>
        <p:spPr>
          <a:xfrm>
            <a:off x="4295775" y="1276350"/>
            <a:ext cx="7239000" cy="0"/>
          </a:xfrm>
          <a:prstGeom prst="line">
            <a:avLst/>
          </a:prstGeom>
          <a:ln w="12700">
            <a:solidFill>
              <a:schemeClr val="accent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933255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7" name="矩形: 对角圆角 6"/>
          <p:cNvSpPr/>
          <p:nvPr/>
        </p:nvSpPr>
        <p:spPr>
          <a:xfrm>
            <a:off x="10982039" y="146398"/>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itchFamily="34" charset="-122"/>
                <a:ea typeface="微软雅黑" pitchFamily="34" charset="-122"/>
              </a:rPr>
              <a:t>自主学习</a:t>
            </a:r>
            <a:endParaRPr lang="zh-CN" altLang="en-US" sz="1200" b="1" dirty="0">
              <a:solidFill>
                <a:schemeClr val="accent2">
                  <a:lumMod val="75000"/>
                </a:schemeClr>
              </a:solidFill>
              <a:latin typeface="微软雅黑" pitchFamily="34" charset="-122"/>
              <a:ea typeface="微软雅黑" pitchFamily="34" charset="-122"/>
            </a:endParaRP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9069419" y="15501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itchFamily="34" charset="-122"/>
                <a:ea typeface="微软雅黑" pitchFamily="34" charset="-122"/>
              </a:rPr>
              <a:t>实践技能</a:t>
            </a:r>
            <a:endParaRPr lang="zh-CN" altLang="en-US" sz="1200" b="1" dirty="0">
              <a:solidFill>
                <a:schemeClr val="bg1"/>
              </a:solidFill>
              <a:latin typeface="微软雅黑" pitchFamily="34" charset="-122"/>
              <a:ea typeface="微软雅黑" pitchFamily="34" charset="-122"/>
            </a:endParaRPr>
          </a:p>
        </p:txBody>
      </p:sp>
      <p:sp>
        <p:nvSpPr>
          <p:cNvPr id="27" name="矩形: 剪去对角 1"/>
          <p:cNvSpPr/>
          <p:nvPr/>
        </p:nvSpPr>
        <p:spPr>
          <a:xfrm>
            <a:off x="915375" y="1076325"/>
            <a:ext cx="3256575" cy="438150"/>
          </a:xfrm>
          <a:prstGeom prst="snip2DiagRect">
            <a:avLst>
              <a:gd name="adj1" fmla="val 50000"/>
              <a:gd name="adj2" fmla="val 1666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solidFill>
              <a:latin typeface="微软雅黑" pitchFamily="34" charset="-122"/>
              <a:ea typeface="微软雅黑" pitchFamily="34" charset="-122"/>
            </a:endParaRPr>
          </a:p>
        </p:txBody>
      </p:sp>
      <p:cxnSp>
        <p:nvCxnSpPr>
          <p:cNvPr id="28" name="直接连接符 27"/>
          <p:cNvCxnSpPr/>
          <p:nvPr/>
        </p:nvCxnSpPr>
        <p:spPr>
          <a:xfrm>
            <a:off x="4295775" y="1276350"/>
            <a:ext cx="7239000" cy="0"/>
          </a:xfrm>
          <a:prstGeom prst="line">
            <a:avLst/>
          </a:prstGeom>
          <a:ln w="12700">
            <a:solidFill>
              <a:schemeClr val="accent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aphicFrame>
        <p:nvGraphicFramePr>
          <p:cNvPr id="2" name="表格 1"/>
          <p:cNvGraphicFramePr/>
          <p:nvPr>
            <p:custDataLst>
              <p:tags r:id="rId1"/>
            </p:custDataLst>
            <p:extLst>
              <p:ext uri="{D42A27DB-BD31-4B8C-83A1-F6EECF244321}">
                <p14:modId xmlns:p14="http://schemas.microsoft.com/office/powerpoint/2010/main" val="2633140990"/>
              </p:ext>
            </p:extLst>
          </p:nvPr>
        </p:nvGraphicFramePr>
        <p:xfrm>
          <a:off x="4295776" y="1467485"/>
          <a:ext cx="7436878" cy="5036344"/>
        </p:xfrm>
        <a:graphic>
          <a:graphicData uri="http://schemas.openxmlformats.org/drawingml/2006/table">
            <a:tbl>
              <a:tblPr firstRow="1" bandRow="1">
                <a:tableStyleId>{5940675A-B579-460E-94D1-54222C63F5DA}</a:tableStyleId>
              </a:tblPr>
              <a:tblGrid>
                <a:gridCol w="804053"/>
                <a:gridCol w="6632825"/>
              </a:tblGrid>
              <a:tr h="310073">
                <a:tc>
                  <a:txBody>
                    <a:bodyPr/>
                    <a:lstStyle/>
                    <a:p>
                      <a:pPr indent="0" algn="ctr">
                        <a:buNone/>
                      </a:pPr>
                      <a:r>
                        <a:rPr lang="zh-CN" altLang="en-US" sz="1200" b="0" dirty="0">
                          <a:latin typeface="宋体" charset="0"/>
                          <a:cs typeface="宋体" charset="0"/>
                        </a:rPr>
                        <a:t>故障现象</a:t>
                      </a:r>
                      <a:endParaRPr lang="zh-CN" altLang="en-US" sz="1200" b="0" dirty="0">
                        <a:latin typeface="宋体" charset="0"/>
                        <a:ea typeface="宋体" charset="0"/>
                        <a:cs typeface="宋体" charset="0"/>
                      </a:endParaRP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200" b="0">
                          <a:latin typeface="Calibri" pitchFamily="34" charset="0"/>
                          <a:cs typeface="Calibri" pitchFamily="34" charset="0"/>
                        </a:rPr>
                        <a:t>产生原因</a:t>
                      </a:r>
                      <a:endParaRPr lang="zh-CN" altLang="en-US" sz="1200" b="0">
                        <a:latin typeface="Calibri" pitchFamily="34" charset="0"/>
                        <a:ea typeface="Calibri" pitchFamily="34" charset="0"/>
                        <a:cs typeface="Calibri" pitchFamily="34" charset="0"/>
                      </a:endParaRP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7997">
                <a:tc rowSpan="4">
                  <a:txBody>
                    <a:bodyPr/>
                    <a:lstStyle/>
                    <a:p>
                      <a:pPr indent="0" algn="ctr">
                        <a:buNone/>
                      </a:pPr>
                      <a:r>
                        <a:rPr lang="zh-CN" altLang="en-US" sz="1200" b="0" dirty="0">
                          <a:latin typeface="Calibri" pitchFamily="34" charset="0"/>
                          <a:cs typeface="Calibri" pitchFamily="34" charset="0"/>
                        </a:rPr>
                        <a:t>拒动作</a:t>
                      </a:r>
                      <a:endParaRPr lang="zh-CN" altLang="en-US" sz="1200" b="0" dirty="0">
                        <a:latin typeface="Calibri" pitchFamily="34" charset="0"/>
                        <a:ea typeface="Calibri" pitchFamily="34" charset="0"/>
                        <a:cs typeface="Calibri" pitchFamily="34" charset="0"/>
                      </a:endParaRPr>
                    </a:p>
                  </a:txBody>
                  <a:tcPr marL="68580" marR="68580" marT="9906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200" b="0" dirty="0">
                          <a:latin typeface="Calibri" pitchFamily="34" charset="0"/>
                          <a:cs typeface="Calibri" pitchFamily="34" charset="0"/>
                        </a:rPr>
                        <a:t>漏电动作电流选择不当。选用的保护器动作电流过大或整定过大，而实际产生的漏电值没有达到规定值，使保护器拒动作。</a:t>
                      </a:r>
                      <a:endParaRPr lang="zh-CN" altLang="en-US" sz="1200" b="0" dirty="0">
                        <a:latin typeface="Calibri" pitchFamily="34" charset="0"/>
                        <a:ea typeface="Calibri" pitchFamily="34" charset="0"/>
                        <a:cs typeface="Calibri" pitchFamily="34" charset="0"/>
                      </a:endParaRP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7997">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r>
                        <a:rPr lang="zh-CN" altLang="en-US" sz="1200" b="0" dirty="0">
                          <a:latin typeface="Calibri" pitchFamily="34" charset="0"/>
                          <a:cs typeface="Calibri" pitchFamily="34" charset="0"/>
                        </a:rPr>
                        <a:t>接线错误。在漏电保护器后</a:t>
                      </a:r>
                      <a:r>
                        <a:rPr lang="zh-CN" altLang="en-US" sz="1200" b="0" dirty="0">
                          <a:latin typeface="宋体" charset="0"/>
                          <a:cs typeface="宋体" charset="0"/>
                        </a:rPr>
                        <a:t>，</a:t>
                      </a:r>
                      <a:r>
                        <a:rPr lang="zh-CN" altLang="en-US" sz="1200" b="0" dirty="0">
                          <a:latin typeface="Calibri" pitchFamily="34" charset="0"/>
                          <a:cs typeface="Calibri" pitchFamily="34" charset="0"/>
                        </a:rPr>
                        <a:t>如果把保护线（即</a:t>
                      </a:r>
                      <a:r>
                        <a:rPr lang="en-US" altLang="zh-CN" sz="1200" b="0" dirty="0">
                          <a:latin typeface="Calibri" pitchFamily="34" charset="0"/>
                          <a:cs typeface="Calibri" pitchFamily="34" charset="0"/>
                        </a:rPr>
                        <a:t>PE</a:t>
                      </a:r>
                      <a:r>
                        <a:rPr lang="zh-CN" altLang="en-US" sz="1200" b="0" dirty="0">
                          <a:latin typeface="Calibri" pitchFamily="34" charset="0"/>
                          <a:cs typeface="Calibri" pitchFamily="34" charset="0"/>
                        </a:rPr>
                        <a:t>线）与中性线（</a:t>
                      </a:r>
                      <a:r>
                        <a:rPr lang="en-US" altLang="zh-CN" sz="1200" b="0" dirty="0">
                          <a:latin typeface="Calibri" pitchFamily="34" charset="0"/>
                          <a:cs typeface="Calibri" pitchFamily="34" charset="0"/>
                        </a:rPr>
                        <a:t>N</a:t>
                      </a:r>
                      <a:r>
                        <a:rPr lang="zh-CN" altLang="en-US" sz="1200" b="0" dirty="0">
                          <a:latin typeface="Calibri" pitchFamily="34" charset="0"/>
                          <a:cs typeface="Calibri" pitchFamily="34" charset="0"/>
                        </a:rPr>
                        <a:t>线）接在一起，发生漏电时，漏电保护</a:t>
                      </a:r>
                      <a:r>
                        <a:rPr lang="zh-CN" altLang="en-US" sz="1200" b="0" dirty="0">
                          <a:latin typeface="宋体" charset="0"/>
                          <a:cs typeface="宋体" charset="0"/>
                        </a:rPr>
                        <a:t>器</a:t>
                      </a:r>
                      <a:r>
                        <a:rPr lang="zh-CN" altLang="en-US" sz="1200" b="0" dirty="0">
                          <a:latin typeface="Calibri" pitchFamily="34" charset="0"/>
                          <a:cs typeface="Calibri" pitchFamily="34" charset="0"/>
                        </a:rPr>
                        <a:t>将拒动作。</a:t>
                      </a:r>
                      <a:endParaRPr lang="zh-CN" altLang="en-US" sz="1200" b="0" dirty="0">
                        <a:latin typeface="Calibri" pitchFamily="34" charset="0"/>
                        <a:ea typeface="Calibri" pitchFamily="34" charset="0"/>
                        <a:cs typeface="Calibri" pitchFamily="34" charset="0"/>
                      </a:endParaRP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0073">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r>
                        <a:rPr lang="zh-CN" altLang="en-US" sz="1200" b="0" dirty="0">
                          <a:latin typeface="宋体" charset="0"/>
                          <a:cs typeface="宋体" charset="0"/>
                        </a:rPr>
                        <a:t>产品质量低劣，零序电流互感器二次电路断路、脱扣元件故障。</a:t>
                      </a:r>
                      <a:endParaRPr lang="zh-CN" altLang="en-US" sz="1200" b="0" dirty="0">
                        <a:latin typeface="宋体" charset="0"/>
                        <a:ea typeface="宋体" charset="0"/>
                        <a:cs typeface="宋体" charset="0"/>
                      </a:endParaRP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7997">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a:buNone/>
                      </a:pPr>
                      <a:r>
                        <a:rPr lang="zh-CN" altLang="en-US" sz="1200" b="0" dirty="0">
                          <a:latin typeface="Calibri" pitchFamily="34" charset="0"/>
                          <a:cs typeface="Calibri" pitchFamily="34" charset="0"/>
                        </a:rPr>
                        <a:t>线路绝缘阻抗降低，线路由于部分电击电流不沿配电网工作接地，或</a:t>
                      </a:r>
                      <a:r>
                        <a:rPr lang="zh-CN" altLang="en-US" sz="1200" b="0" dirty="0">
                          <a:latin typeface="宋体" charset="0"/>
                          <a:cs typeface="宋体" charset="0"/>
                        </a:rPr>
                        <a:t>漏电</a:t>
                      </a:r>
                      <a:r>
                        <a:rPr lang="zh-CN" altLang="en-US" sz="1200" b="0" dirty="0">
                          <a:latin typeface="Calibri" pitchFamily="34" charset="0"/>
                          <a:cs typeface="Calibri" pitchFamily="34" charset="0"/>
                        </a:rPr>
                        <a:t>保护器前方的绝缘阻抗</a:t>
                      </a:r>
                      <a:r>
                        <a:rPr lang="zh-CN" altLang="en-US" sz="1200" b="0" dirty="0">
                          <a:latin typeface="宋体" charset="0"/>
                          <a:cs typeface="宋体" charset="0"/>
                        </a:rPr>
                        <a:t>、</a:t>
                      </a:r>
                      <a:r>
                        <a:rPr lang="zh-CN" altLang="en-US" sz="1200" b="0" dirty="0">
                          <a:latin typeface="Calibri" pitchFamily="34" charset="0"/>
                          <a:cs typeface="Calibri" pitchFamily="34" charset="0"/>
                        </a:rPr>
                        <a:t>而沿</a:t>
                      </a:r>
                      <a:r>
                        <a:rPr lang="zh-CN" altLang="en-US" sz="1200" b="0" dirty="0">
                          <a:latin typeface="宋体" charset="0"/>
                          <a:cs typeface="宋体" charset="0"/>
                        </a:rPr>
                        <a:t>漏电</a:t>
                      </a:r>
                      <a:r>
                        <a:rPr lang="zh-CN" altLang="en-US" sz="1200" b="0" dirty="0">
                          <a:latin typeface="Calibri" pitchFamily="34" charset="0"/>
                          <a:cs typeface="Calibri" pitchFamily="34" charset="0"/>
                        </a:rPr>
                        <a:t>保护器后方的绝缘阻抗流经保护器返回电源</a:t>
                      </a:r>
                      <a:r>
                        <a:rPr lang="zh-CN" altLang="en-US" sz="1200" b="0" dirty="0">
                          <a:latin typeface="宋体" charset="0"/>
                          <a:cs typeface="宋体" charset="0"/>
                        </a:rPr>
                        <a:t>。</a:t>
                      </a:r>
                      <a:endParaRPr lang="zh-CN" altLang="en-US" sz="1200" b="0" dirty="0">
                        <a:latin typeface="Calibri" pitchFamily="34" charset="0"/>
                        <a:ea typeface="Calibri" pitchFamily="34" charset="0"/>
                        <a:cs typeface="Calibri" pitchFamily="34" charset="0"/>
                      </a:endParaRP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0073">
                <a:tc rowSpan="7">
                  <a:txBody>
                    <a:bodyPr/>
                    <a:lstStyle/>
                    <a:p>
                      <a:pPr indent="0" algn="ctr">
                        <a:buNone/>
                      </a:pPr>
                      <a:r>
                        <a:rPr lang="zh-CN" altLang="en-US" sz="1200" b="0">
                          <a:latin typeface="Calibri" pitchFamily="34" charset="0"/>
                          <a:cs typeface="Calibri" pitchFamily="34" charset="0"/>
                        </a:rPr>
                        <a:t>误动作</a:t>
                      </a:r>
                      <a:endParaRPr lang="zh-CN" altLang="en-US" sz="1200" b="0">
                        <a:latin typeface="Calibri" pitchFamily="34" charset="0"/>
                        <a:ea typeface="Calibri" pitchFamily="34" charset="0"/>
                        <a:cs typeface="Calibri" pitchFamily="34" charset="0"/>
                      </a:endParaRPr>
                    </a:p>
                  </a:txBody>
                  <a:tcPr marL="68580" marR="68580" marT="9906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200" b="0" dirty="0">
                          <a:latin typeface="宋体" charset="0"/>
                          <a:cs typeface="宋体" charset="0"/>
                        </a:rPr>
                        <a:t>接线错误，</a:t>
                      </a:r>
                      <a:r>
                        <a:rPr lang="zh-CN" altLang="en-US" sz="1200" b="0" dirty="0">
                          <a:latin typeface="Calibri" pitchFamily="34" charset="0"/>
                          <a:cs typeface="Calibri" pitchFamily="34" charset="0"/>
                        </a:rPr>
                        <a:t>误把保护线（</a:t>
                      </a:r>
                      <a:r>
                        <a:rPr lang="en-US" altLang="zh-CN" sz="1200" b="0" dirty="0">
                          <a:latin typeface="Calibri" pitchFamily="34" charset="0"/>
                          <a:cs typeface="Calibri" pitchFamily="34" charset="0"/>
                        </a:rPr>
                        <a:t>PE</a:t>
                      </a:r>
                      <a:r>
                        <a:rPr lang="zh-CN" altLang="en-US" sz="1200" b="0" dirty="0">
                          <a:latin typeface="Calibri" pitchFamily="34" charset="0"/>
                          <a:cs typeface="Calibri" pitchFamily="34" charset="0"/>
                        </a:rPr>
                        <a:t>线）与中性线（</a:t>
                      </a:r>
                      <a:r>
                        <a:rPr lang="en-US" altLang="zh-CN" sz="1200" b="0" dirty="0">
                          <a:latin typeface="Calibri" pitchFamily="34" charset="0"/>
                          <a:cs typeface="Calibri" pitchFamily="34" charset="0"/>
                        </a:rPr>
                        <a:t>N</a:t>
                      </a:r>
                      <a:r>
                        <a:rPr lang="zh-CN" altLang="en-US" sz="1200" b="0" dirty="0">
                          <a:latin typeface="Calibri" pitchFamily="34" charset="0"/>
                          <a:cs typeface="Calibri" pitchFamily="34" charset="0"/>
                        </a:rPr>
                        <a:t>线）接反。</a:t>
                      </a:r>
                      <a:endParaRPr lang="zh-CN" altLang="en-US" sz="1200" b="0" dirty="0">
                        <a:latin typeface="宋体" charset="0"/>
                        <a:ea typeface="宋体" charset="0"/>
                        <a:cs typeface="宋体" charset="0"/>
                      </a:endParaRP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7997">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r>
                        <a:rPr lang="zh-CN" altLang="en-US" sz="1200" b="0" dirty="0">
                          <a:latin typeface="Calibri" pitchFamily="34" charset="0"/>
                          <a:cs typeface="Calibri" pitchFamily="34" charset="0"/>
                        </a:rPr>
                        <a:t>在照明和动力合用的三相四线制电路中，错误地选用三极漏电保护器，负载的中性线直接接在</a:t>
                      </a:r>
                      <a:r>
                        <a:rPr lang="zh-CN" altLang="en-US" sz="1200" b="0" dirty="0">
                          <a:latin typeface="宋体" charset="0"/>
                          <a:cs typeface="宋体" charset="0"/>
                        </a:rPr>
                        <a:t>漏电</a:t>
                      </a:r>
                      <a:r>
                        <a:rPr lang="zh-CN" altLang="en-US" sz="1200" b="0" dirty="0">
                          <a:latin typeface="Calibri" pitchFamily="34" charset="0"/>
                          <a:cs typeface="Calibri" pitchFamily="34" charset="0"/>
                        </a:rPr>
                        <a:t>保护器的电源侧。</a:t>
                      </a:r>
                      <a:endParaRPr lang="zh-CN" altLang="en-US" sz="1200" b="0" dirty="0">
                        <a:latin typeface="Calibri" pitchFamily="34" charset="0"/>
                        <a:ea typeface="Calibri" pitchFamily="34" charset="0"/>
                        <a:cs typeface="Calibri" pitchFamily="34" charset="0"/>
                      </a:endParaRP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7997">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r>
                        <a:rPr lang="zh-CN" altLang="en-US" sz="1200" b="0" dirty="0">
                          <a:latin typeface="宋体" charset="0"/>
                          <a:cs typeface="宋体" charset="0"/>
                        </a:rPr>
                        <a:t>漏电</a:t>
                      </a:r>
                      <a:r>
                        <a:rPr lang="zh-CN" altLang="en-US" sz="1200" b="0" dirty="0">
                          <a:latin typeface="Calibri" pitchFamily="34" charset="0"/>
                          <a:cs typeface="Calibri" pitchFamily="34" charset="0"/>
                        </a:rPr>
                        <a:t>保护器后方有中性线与其他回路的中性线连接或接地，或后方有相线与其他回路的同相相线连接，接通负载时会造成</a:t>
                      </a:r>
                      <a:r>
                        <a:rPr lang="zh-CN" altLang="en-US" sz="1200" b="0" dirty="0">
                          <a:latin typeface="宋体" charset="0"/>
                          <a:cs typeface="宋体" charset="0"/>
                        </a:rPr>
                        <a:t>漏电保护器</a:t>
                      </a:r>
                      <a:r>
                        <a:rPr lang="zh-CN" altLang="en-US" sz="1200" b="0" dirty="0">
                          <a:latin typeface="Calibri" pitchFamily="34" charset="0"/>
                          <a:cs typeface="Calibri" pitchFamily="34" charset="0"/>
                        </a:rPr>
                        <a:t>误动作。</a:t>
                      </a:r>
                      <a:endParaRPr lang="zh-CN" altLang="en-US" sz="1200" b="0" dirty="0">
                        <a:latin typeface="宋体" charset="0"/>
                        <a:ea typeface="宋体" charset="0"/>
                        <a:cs typeface="宋体" charset="0"/>
                      </a:endParaRP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7997">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r>
                        <a:rPr lang="zh-CN" altLang="en-US" sz="1200" b="0" dirty="0">
                          <a:latin typeface="Calibri" pitchFamily="34" charset="0"/>
                          <a:cs typeface="Calibri" pitchFamily="34" charset="0"/>
                        </a:rPr>
                        <a:t>漏电保护器附近有大功率电器，当其开合时产生电磁干扰，或附近装有磁性元件或较大的导磁体，在互感器铁芯中产生附加磁通量而导致误动作。</a:t>
                      </a:r>
                      <a:endParaRPr lang="zh-CN" altLang="en-US" sz="1200" b="0" dirty="0">
                        <a:latin typeface="Calibri" pitchFamily="34" charset="0"/>
                        <a:ea typeface="Calibri" pitchFamily="34" charset="0"/>
                        <a:cs typeface="Calibri" pitchFamily="34" charset="0"/>
                      </a:endParaRP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0073">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r>
                        <a:rPr lang="zh-CN" altLang="en-US" sz="1200" b="0" dirty="0">
                          <a:latin typeface="Calibri" pitchFamily="34" charset="0"/>
                          <a:cs typeface="Calibri" pitchFamily="34" charset="0"/>
                        </a:rPr>
                        <a:t>当同一回路的各相不同步合闸时，先合闸的一相可能产生足够大的泄漏电流。</a:t>
                      </a:r>
                      <a:endParaRPr lang="zh-CN" altLang="en-US" sz="1200" b="0" dirty="0">
                        <a:latin typeface="Calibri" pitchFamily="34" charset="0"/>
                        <a:ea typeface="Calibri" pitchFamily="34" charset="0"/>
                        <a:cs typeface="Calibri" pitchFamily="34" charset="0"/>
                      </a:endParaRP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7997">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r>
                        <a:rPr lang="zh-CN" altLang="en-US" sz="1200" b="0" dirty="0">
                          <a:latin typeface="宋体" charset="0"/>
                          <a:cs typeface="宋体" charset="0"/>
                        </a:rPr>
                        <a:t>漏电保护器质量低劣，元件质量不高或装配质量不好</a:t>
                      </a:r>
                      <a:r>
                        <a:rPr lang="en-US" altLang="zh-CN" sz="1200" b="0" dirty="0">
                          <a:latin typeface="Calibri" pitchFamily="34" charset="0"/>
                          <a:cs typeface="Calibri" pitchFamily="34" charset="0"/>
                        </a:rPr>
                        <a:t>,</a:t>
                      </a:r>
                      <a:r>
                        <a:rPr lang="zh-CN" altLang="en-US" sz="1200" b="0" dirty="0">
                          <a:latin typeface="宋体" charset="0"/>
                          <a:cs typeface="宋体" charset="0"/>
                        </a:rPr>
                        <a:t>降低了漏电保护器的可靠性和稳定性</a:t>
                      </a:r>
                      <a:r>
                        <a:rPr lang="en-US" altLang="zh-CN" sz="1200" b="0" dirty="0">
                          <a:latin typeface="Calibri" pitchFamily="34" charset="0"/>
                          <a:cs typeface="Calibri" pitchFamily="34" charset="0"/>
                        </a:rPr>
                        <a:t>,</a:t>
                      </a:r>
                      <a:r>
                        <a:rPr lang="zh-CN" altLang="en-US" sz="1200" b="0" dirty="0">
                          <a:latin typeface="宋体" charset="0"/>
                          <a:cs typeface="宋体" charset="0"/>
                        </a:rPr>
                        <a:t>导致误动作</a:t>
                      </a:r>
                      <a:endParaRPr lang="zh-CN" altLang="en-US" sz="1200" b="0" dirty="0">
                        <a:latin typeface="宋体" charset="0"/>
                        <a:ea typeface="宋体" charset="0"/>
                        <a:cs typeface="宋体" charset="0"/>
                      </a:endParaRP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0073">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a:buNone/>
                      </a:pPr>
                      <a:r>
                        <a:rPr lang="zh-CN" altLang="en-US" sz="1200" b="0" dirty="0">
                          <a:latin typeface="宋体" charset="0"/>
                          <a:cs typeface="宋体" charset="0"/>
                        </a:rPr>
                        <a:t>环境温度、相对湿度、机械振动等超过漏电保护器设计条件。</a:t>
                      </a:r>
                      <a:endParaRPr lang="zh-CN" altLang="en-US" sz="1200" b="0" dirty="0">
                        <a:latin typeface="宋体" charset="0"/>
                        <a:ea typeface="宋体" charset="0"/>
                        <a:cs typeface="宋体" charset="0"/>
                      </a:endParaRPr>
                    </a:p>
                  </a:txBody>
                  <a:tcPr marL="68580" marR="68580" marT="9906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 name="文本框 9"/>
          <p:cNvSpPr txBox="1"/>
          <p:nvPr/>
        </p:nvSpPr>
        <p:spPr>
          <a:xfrm>
            <a:off x="1036320" y="1130300"/>
            <a:ext cx="2951480" cy="337185"/>
          </a:xfrm>
          <a:prstGeom prst="rect">
            <a:avLst/>
          </a:prstGeom>
          <a:noFill/>
        </p:spPr>
        <p:txBody>
          <a:bodyPr wrap="none" rtlCol="0" anchor="t">
            <a:spAutoFit/>
          </a:bodyPr>
          <a:lstStyle/>
          <a:p>
            <a:r>
              <a:rPr lang="en-US" altLang="zh-CN" sz="1600">
                <a:solidFill>
                  <a:schemeClr val="bg1"/>
                </a:solidFill>
                <a:latin typeface="微软雅黑" charset="0"/>
                <a:ea typeface="微软雅黑" charset="0"/>
                <a:cs typeface="微软雅黑" charset="0"/>
                <a:sym typeface="+mn-ea"/>
              </a:rPr>
              <a:t>5</a:t>
            </a:r>
            <a:r>
              <a:rPr lang="zh-CN" altLang="en-US" sz="1600">
                <a:solidFill>
                  <a:schemeClr val="bg1"/>
                </a:solidFill>
                <a:latin typeface="微软雅黑" charset="0"/>
                <a:ea typeface="微软雅黑" charset="0"/>
                <a:cs typeface="微软雅黑" charset="0"/>
                <a:sym typeface="+mn-ea"/>
              </a:rPr>
              <a:t>．漏电断路器的常见故障分析</a:t>
            </a:r>
          </a:p>
        </p:txBody>
      </p:sp>
      <p:sp>
        <p:nvSpPr>
          <p:cNvPr id="12" name="文本框 11"/>
          <p:cNvSpPr txBox="1"/>
          <p:nvPr/>
        </p:nvSpPr>
        <p:spPr>
          <a:xfrm>
            <a:off x="742950" y="2182559"/>
            <a:ext cx="3244850" cy="3367397"/>
          </a:xfrm>
          <a:prstGeom prst="rect">
            <a:avLst/>
          </a:prstGeom>
          <a:noFill/>
        </p:spPr>
        <p:txBody>
          <a:bodyPr wrap="square" rtlCol="0">
            <a:spAutoFit/>
          </a:bodyPr>
          <a:lstStyle/>
          <a:p>
            <a:pPr indent="457200">
              <a:lnSpc>
                <a:spcPct val="150000"/>
              </a:lnSpc>
              <a:extLst>
                <a:ext uri="{35155182-B16C-46BC-9424-99874614C6A1}">
                  <wpsdc:indentchars xmlns="" xmlns:wpsdc="http://www.wps.cn/officeDocument/2017/drawingmlCustomData" val="200" checksum="59296752"/>
                </a:ext>
              </a:extLst>
            </a:pPr>
            <a:r>
              <a:rPr lang="zh-CN" altLang="en-US" dirty="0">
                <a:latin typeface="微软雅黑" charset="0"/>
                <a:ea typeface="微软雅黑" charset="0"/>
                <a:cs typeface="宋体" charset="0"/>
                <a:sym typeface="+mn-ea"/>
              </a:rPr>
              <a:t>漏电保护器的常见故障有拒动作和误动作。拒动作是指线路或设备已发生预期的触电或漏电时漏电保护装置拒绝动作；误动作是指线路或设备未发生触电或漏电时漏电保护装置的动作</a:t>
            </a:r>
            <a:r>
              <a:rPr lang="zh-CN" altLang="en-US" dirty="0" smtClean="0">
                <a:latin typeface="微软雅黑" charset="0"/>
                <a:ea typeface="微软雅黑" charset="0"/>
                <a:cs typeface="宋体" charset="0"/>
                <a:sym typeface="+mn-ea"/>
              </a:rPr>
              <a:t>。</a:t>
            </a:r>
            <a:r>
              <a:rPr lang="zh-CN" altLang="en-US" dirty="0">
                <a:latin typeface="微软雅黑" charset="0"/>
                <a:ea typeface="微软雅黑" charset="0"/>
                <a:cs typeface="微软雅黑" charset="0"/>
              </a:rPr>
              <a:t>如</a:t>
            </a:r>
            <a:r>
              <a:rPr lang="zh-CN" altLang="en-US" dirty="0">
                <a:latin typeface="微软雅黑" charset="0"/>
                <a:ea typeface="微软雅黑" charset="0"/>
                <a:cs typeface="微软雅黑" charset="0"/>
                <a:sym typeface="+mn-ea"/>
              </a:rPr>
              <a:t>表</a:t>
            </a:r>
            <a:r>
              <a:rPr lang="en-US" altLang="zh-CN" dirty="0">
                <a:latin typeface="微软雅黑" charset="0"/>
                <a:ea typeface="微软雅黑" charset="0"/>
                <a:cs typeface="微软雅黑" charset="0"/>
                <a:sym typeface="+mn-ea"/>
              </a:rPr>
              <a:t>2-5-5</a:t>
            </a:r>
            <a:r>
              <a:rPr lang="zh-CN" altLang="en-US" dirty="0">
                <a:latin typeface="微软雅黑" charset="0"/>
                <a:ea typeface="微软雅黑" charset="0"/>
                <a:cs typeface="微软雅黑" charset="0"/>
              </a:rPr>
              <a:t>漏电保护器常见故障及产生</a:t>
            </a:r>
            <a:r>
              <a:rPr lang="zh-CN" altLang="en-US" dirty="0" smtClean="0">
                <a:latin typeface="微软雅黑" charset="0"/>
                <a:ea typeface="微软雅黑" charset="0"/>
                <a:cs typeface="微软雅黑" charset="0"/>
              </a:rPr>
              <a:t>原因</a:t>
            </a:r>
            <a:endParaRPr lang="zh-CN" altLang="en-US" dirty="0">
              <a:latin typeface="微软雅黑" charset="0"/>
              <a:ea typeface="微软雅黑" charset="0"/>
              <a:cs typeface="微软雅黑"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7" name="矩形: 对角圆角 6"/>
          <p:cNvSpPr/>
          <p:nvPr/>
        </p:nvSpPr>
        <p:spPr>
          <a:xfrm>
            <a:off x="10982039" y="146398"/>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itchFamily="34" charset="-122"/>
                <a:ea typeface="微软雅黑" pitchFamily="34" charset="-122"/>
              </a:rPr>
              <a:t>自主学习</a:t>
            </a:r>
            <a:endParaRPr lang="zh-CN" altLang="en-US" sz="1200" b="1" dirty="0">
              <a:solidFill>
                <a:schemeClr val="accent2">
                  <a:lumMod val="75000"/>
                </a:schemeClr>
              </a:solidFill>
              <a:latin typeface="微软雅黑" pitchFamily="34" charset="-122"/>
              <a:ea typeface="微软雅黑" pitchFamily="34" charset="-122"/>
            </a:endParaRP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9069419" y="15501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itchFamily="34" charset="-122"/>
                <a:ea typeface="微软雅黑" pitchFamily="34" charset="-122"/>
              </a:rPr>
              <a:t>实践技能</a:t>
            </a:r>
            <a:endParaRPr lang="zh-CN" altLang="en-US" sz="1200" b="1" dirty="0">
              <a:solidFill>
                <a:schemeClr val="bg1"/>
              </a:solidFill>
              <a:latin typeface="微软雅黑" pitchFamily="34" charset="-122"/>
              <a:ea typeface="微软雅黑" pitchFamily="34" charset="-122"/>
            </a:endParaRPr>
          </a:p>
        </p:txBody>
      </p:sp>
      <p:sp>
        <p:nvSpPr>
          <p:cNvPr id="27" name="矩形: 剪去对角 1"/>
          <p:cNvSpPr/>
          <p:nvPr/>
        </p:nvSpPr>
        <p:spPr>
          <a:xfrm>
            <a:off x="915375" y="1076325"/>
            <a:ext cx="3256575" cy="438150"/>
          </a:xfrm>
          <a:prstGeom prst="snip2DiagRect">
            <a:avLst>
              <a:gd name="adj1" fmla="val 50000"/>
              <a:gd name="adj2" fmla="val 1666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solidFill>
              <a:latin typeface="微软雅黑" pitchFamily="34" charset="-122"/>
              <a:ea typeface="微软雅黑" pitchFamily="34" charset="-122"/>
            </a:endParaRPr>
          </a:p>
        </p:txBody>
      </p:sp>
      <p:cxnSp>
        <p:nvCxnSpPr>
          <p:cNvPr id="28" name="直接连接符 27"/>
          <p:cNvCxnSpPr/>
          <p:nvPr/>
        </p:nvCxnSpPr>
        <p:spPr>
          <a:xfrm>
            <a:off x="4295775" y="1276350"/>
            <a:ext cx="7239000" cy="0"/>
          </a:xfrm>
          <a:prstGeom prst="line">
            <a:avLst/>
          </a:prstGeom>
          <a:ln w="12700">
            <a:solidFill>
              <a:schemeClr val="accent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1072197" y="1664534"/>
            <a:ext cx="5080000" cy="369332"/>
          </a:xfrm>
          <a:prstGeom prst="rect">
            <a:avLst/>
          </a:prstGeom>
          <a:noFill/>
          <a:ln w="9525">
            <a:noFill/>
          </a:ln>
        </p:spPr>
        <p:txBody>
          <a:bodyPr>
            <a:spAutoFit/>
          </a:bodyPr>
          <a:lstStyle/>
          <a:p>
            <a:pPr indent="0"/>
            <a:r>
              <a:rPr lang="zh-CN" altLang="en-US" b="0" dirty="0" smtClean="0">
                <a:latin typeface="微软雅黑" charset="0"/>
                <a:ea typeface="微软雅黑" charset="0"/>
                <a:cs typeface="微软雅黑" charset="0"/>
              </a:rPr>
              <a:t>如</a:t>
            </a:r>
            <a:r>
              <a:rPr lang="zh-CN" altLang="en-US" dirty="0">
                <a:latin typeface="微软雅黑" charset="0"/>
                <a:ea typeface="微软雅黑" charset="0"/>
                <a:cs typeface="微软雅黑" charset="0"/>
                <a:sym typeface="+mn-ea"/>
              </a:rPr>
              <a:t>表</a:t>
            </a:r>
            <a:r>
              <a:rPr lang="en-US" altLang="zh-CN" dirty="0">
                <a:latin typeface="微软雅黑" charset="0"/>
                <a:ea typeface="微软雅黑" charset="0"/>
                <a:cs typeface="微软雅黑" charset="0"/>
                <a:sym typeface="+mn-ea"/>
              </a:rPr>
              <a:t>2-5-6</a:t>
            </a:r>
            <a:r>
              <a:rPr lang="zh-CN" altLang="en-US" b="0" dirty="0">
                <a:latin typeface="微软雅黑" charset="0"/>
                <a:ea typeface="微软雅黑" charset="0"/>
                <a:cs typeface="微软雅黑" charset="0"/>
              </a:rPr>
              <a:t>熔断器常见故障及排除方法</a:t>
            </a:r>
            <a:endParaRPr lang="zh-CN" altLang="en-US" dirty="0">
              <a:latin typeface="微软雅黑" charset="0"/>
              <a:ea typeface="微软雅黑" charset="0"/>
              <a:cs typeface="微软雅黑" charset="0"/>
            </a:endParaRPr>
          </a:p>
        </p:txBody>
      </p:sp>
      <p:graphicFrame>
        <p:nvGraphicFramePr>
          <p:cNvPr id="2" name="表格 1"/>
          <p:cNvGraphicFramePr/>
          <p:nvPr>
            <p:custDataLst>
              <p:tags r:id="rId1"/>
            </p:custDataLst>
            <p:extLst>
              <p:ext uri="{D42A27DB-BD31-4B8C-83A1-F6EECF244321}">
                <p14:modId xmlns:p14="http://schemas.microsoft.com/office/powerpoint/2010/main" val="2826750135"/>
              </p:ext>
            </p:extLst>
          </p:nvPr>
        </p:nvGraphicFramePr>
        <p:xfrm>
          <a:off x="1072197" y="2210435"/>
          <a:ext cx="10462578" cy="4289279"/>
        </p:xfrm>
        <a:graphic>
          <a:graphicData uri="http://schemas.openxmlformats.org/drawingml/2006/table">
            <a:tbl>
              <a:tblPr firstRow="1" bandRow="1">
                <a:tableStyleId>{5940675A-B579-460E-94D1-54222C63F5DA}</a:tableStyleId>
              </a:tblPr>
              <a:tblGrid>
                <a:gridCol w="1452128"/>
                <a:gridCol w="4593160"/>
                <a:gridCol w="4417290"/>
              </a:tblGrid>
              <a:tr h="751055">
                <a:tc>
                  <a:txBody>
                    <a:bodyPr/>
                    <a:lstStyle/>
                    <a:p>
                      <a:pPr indent="0" algn="ctr">
                        <a:buNone/>
                      </a:pPr>
                      <a:r>
                        <a:rPr lang="zh-CN" altLang="en-US" sz="2400" b="0" dirty="0">
                          <a:latin typeface="宋体" charset="0"/>
                          <a:cs typeface="宋体" charset="0"/>
                        </a:rPr>
                        <a:t>故障现象</a:t>
                      </a:r>
                      <a:endParaRPr lang="zh-CN" altLang="en-US" sz="2400" b="0" dirty="0">
                        <a:latin typeface="宋体" charset="0"/>
                        <a:ea typeface="宋体" charset="0"/>
                        <a:cs typeface="宋体" charset="0"/>
                      </a:endParaRPr>
                    </a:p>
                  </a:txBody>
                  <a:tcPr marL="68580" marR="68580" marT="9906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2400" b="0" dirty="0">
                          <a:latin typeface="宋体" charset="0"/>
                          <a:cs typeface="宋体" charset="0"/>
                        </a:rPr>
                        <a:t>产生原因</a:t>
                      </a:r>
                      <a:endParaRPr lang="zh-CN" altLang="en-US" sz="2400" b="0" dirty="0">
                        <a:latin typeface="宋体" charset="0"/>
                        <a:ea typeface="宋体" charset="0"/>
                        <a:cs typeface="宋体" charset="0"/>
                      </a:endParaRPr>
                    </a:p>
                  </a:txBody>
                  <a:tcPr marL="68580" marR="68580" marT="9906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2400" b="0">
                          <a:latin typeface="宋体" charset="0"/>
                          <a:cs typeface="宋体" charset="0"/>
                        </a:rPr>
                        <a:t>排除方法</a:t>
                      </a:r>
                      <a:endParaRPr lang="zh-CN" altLang="en-US" sz="2400" b="0">
                        <a:latin typeface="宋体" charset="0"/>
                        <a:ea typeface="宋体" charset="0"/>
                        <a:cs typeface="宋体" charset="0"/>
                      </a:endParaRPr>
                    </a:p>
                  </a:txBody>
                  <a:tcPr marL="68580" marR="68580" marT="9906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44040">
                <a:tc rowSpan="3">
                  <a:txBody>
                    <a:bodyPr/>
                    <a:lstStyle/>
                    <a:p>
                      <a:pPr indent="0" algn="ctr">
                        <a:buNone/>
                      </a:pPr>
                      <a:r>
                        <a:rPr lang="zh-CN" altLang="en-US" sz="2400" b="0" dirty="0">
                          <a:latin typeface="宋体" charset="0"/>
                          <a:cs typeface="宋体" charset="0"/>
                        </a:rPr>
                        <a:t>通电瞬间熔体熔断</a:t>
                      </a:r>
                      <a:endParaRPr lang="zh-CN" altLang="en-US" sz="2400" b="0" dirty="0">
                        <a:latin typeface="宋体" charset="0"/>
                        <a:ea typeface="宋体" charset="0"/>
                        <a:cs typeface="宋体" charset="0"/>
                      </a:endParaRPr>
                    </a:p>
                  </a:txBody>
                  <a:tcPr marL="68580" marR="68580" marT="9906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2400" b="0" dirty="0">
                          <a:latin typeface="宋体" charset="0"/>
                          <a:cs typeface="宋体" charset="0"/>
                        </a:rPr>
                        <a:t>熔体安装时受机械损伤严重。</a:t>
                      </a:r>
                      <a:endParaRPr lang="zh-CN" altLang="en-US" sz="2400" b="0" dirty="0">
                        <a:latin typeface="宋体" charset="0"/>
                        <a:ea typeface="宋体" charset="0"/>
                        <a:cs typeface="宋体" charset="0"/>
                      </a:endParaRPr>
                    </a:p>
                  </a:txBody>
                  <a:tcPr marL="68580" marR="68580" marT="9906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2400" b="0">
                          <a:latin typeface="宋体" charset="0"/>
                          <a:cs typeface="宋体" charset="0"/>
                        </a:rPr>
                        <a:t>更换熔丝</a:t>
                      </a:r>
                      <a:endParaRPr lang="zh-CN" altLang="en-US" sz="2400" b="0">
                        <a:latin typeface="宋体" charset="0"/>
                        <a:ea typeface="宋体" charset="0"/>
                        <a:cs typeface="宋体" charset="0"/>
                      </a:endParaRPr>
                    </a:p>
                  </a:txBody>
                  <a:tcPr marL="68580" marR="68580" marT="9906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45032">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r>
                        <a:rPr lang="zh-CN" altLang="en-US" sz="2400" b="0" dirty="0">
                          <a:latin typeface="宋体" charset="0"/>
                          <a:cs typeface="宋体" charset="0"/>
                        </a:rPr>
                        <a:t>负载侧短路或接地。</a:t>
                      </a:r>
                      <a:endParaRPr lang="zh-CN" altLang="en-US" sz="2400" b="0" dirty="0">
                        <a:latin typeface="宋体" charset="0"/>
                        <a:ea typeface="宋体" charset="0"/>
                        <a:cs typeface="宋体" charset="0"/>
                      </a:endParaRPr>
                    </a:p>
                  </a:txBody>
                  <a:tcPr marL="68580" marR="68580" marT="9906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2400" b="0">
                          <a:latin typeface="宋体" charset="0"/>
                          <a:cs typeface="宋体" charset="0"/>
                        </a:rPr>
                        <a:t>排除负载故障</a:t>
                      </a:r>
                      <a:endParaRPr lang="zh-CN" altLang="en-US" sz="2400" b="0">
                        <a:latin typeface="宋体" charset="0"/>
                        <a:ea typeface="宋体" charset="0"/>
                        <a:cs typeface="宋体" charset="0"/>
                      </a:endParaRPr>
                    </a:p>
                  </a:txBody>
                  <a:tcPr marL="68580" marR="68580" marT="9906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05041">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a:buNone/>
                      </a:pPr>
                      <a:r>
                        <a:rPr lang="zh-CN" altLang="en-US" sz="2400" b="0" dirty="0">
                          <a:latin typeface="宋体" charset="0"/>
                          <a:cs typeface="宋体" charset="0"/>
                        </a:rPr>
                        <a:t>熔丝电流等级选择太小。</a:t>
                      </a:r>
                      <a:endParaRPr lang="zh-CN" altLang="en-US" sz="2400" b="0" dirty="0">
                        <a:latin typeface="宋体" charset="0"/>
                        <a:ea typeface="宋体" charset="0"/>
                        <a:cs typeface="宋体" charset="0"/>
                      </a:endParaRPr>
                    </a:p>
                  </a:txBody>
                  <a:tcPr marL="68580" marR="68580" marT="9906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2400" b="0" dirty="0">
                          <a:latin typeface="宋体" charset="0"/>
                          <a:cs typeface="宋体" charset="0"/>
                        </a:rPr>
                        <a:t>更换熔丝</a:t>
                      </a:r>
                      <a:endParaRPr lang="zh-CN" altLang="en-US" sz="2400" b="0" dirty="0">
                        <a:latin typeface="宋体" charset="0"/>
                        <a:ea typeface="宋体" charset="0"/>
                        <a:cs typeface="宋体" charset="0"/>
                      </a:endParaRPr>
                    </a:p>
                  </a:txBody>
                  <a:tcPr marL="68580" marR="68580" marT="9906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44040">
                <a:tc rowSpan="2">
                  <a:txBody>
                    <a:bodyPr/>
                    <a:lstStyle/>
                    <a:p>
                      <a:pPr indent="0" algn="ctr">
                        <a:buNone/>
                      </a:pPr>
                      <a:r>
                        <a:rPr lang="zh-CN" altLang="en-US" sz="2400" b="0">
                          <a:latin typeface="宋体" charset="0"/>
                          <a:cs typeface="宋体" charset="0"/>
                        </a:rPr>
                        <a:t>熔丝未断但电路不通</a:t>
                      </a:r>
                      <a:endParaRPr lang="zh-CN" altLang="en-US" sz="2400" b="0">
                        <a:latin typeface="宋体" charset="0"/>
                        <a:ea typeface="宋体" charset="0"/>
                        <a:cs typeface="宋体" charset="0"/>
                      </a:endParaRPr>
                    </a:p>
                  </a:txBody>
                  <a:tcPr marL="68580" marR="68580" marT="9906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2400" b="0">
                          <a:latin typeface="宋体" charset="0"/>
                          <a:cs typeface="宋体" charset="0"/>
                        </a:rPr>
                        <a:t>熔丝两端或两端导线接触不良。</a:t>
                      </a:r>
                      <a:endParaRPr lang="zh-CN" altLang="en-US" sz="2400" b="0">
                        <a:latin typeface="宋体" charset="0"/>
                        <a:ea typeface="宋体" charset="0"/>
                        <a:cs typeface="宋体" charset="0"/>
                      </a:endParaRPr>
                    </a:p>
                  </a:txBody>
                  <a:tcPr marL="68580" marR="68580" marT="9906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2400" b="0" dirty="0">
                          <a:latin typeface="宋体" charset="0"/>
                          <a:cs typeface="宋体" charset="0"/>
                        </a:rPr>
                        <a:t>重新连接</a:t>
                      </a:r>
                      <a:endParaRPr lang="zh-CN" altLang="en-US" sz="2400" b="0" dirty="0">
                        <a:latin typeface="宋体" charset="0"/>
                        <a:ea typeface="宋体" charset="0"/>
                        <a:cs typeface="宋体" charset="0"/>
                      </a:endParaRPr>
                    </a:p>
                  </a:txBody>
                  <a:tcPr marL="68580" marR="68580" marT="9906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00071">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a:buNone/>
                      </a:pPr>
                      <a:r>
                        <a:rPr lang="zh-CN" altLang="en-US" sz="2400" b="0" dirty="0">
                          <a:latin typeface="宋体" charset="0"/>
                          <a:cs typeface="宋体" charset="0"/>
                        </a:rPr>
                        <a:t>熔断器的端帽未拧紧。</a:t>
                      </a:r>
                      <a:endParaRPr lang="zh-CN" altLang="en-US" sz="2400" b="0" dirty="0">
                        <a:latin typeface="宋体" charset="0"/>
                        <a:ea typeface="宋体" charset="0"/>
                        <a:cs typeface="宋体" charset="0"/>
                      </a:endParaRPr>
                    </a:p>
                  </a:txBody>
                  <a:tcPr marL="68580" marR="68580" marT="9906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2400" b="0" dirty="0">
                          <a:latin typeface="宋体" charset="0"/>
                          <a:cs typeface="宋体" charset="0"/>
                        </a:rPr>
                        <a:t>拧紧端帽</a:t>
                      </a:r>
                      <a:endParaRPr lang="zh-CN" altLang="en-US" sz="2400" b="0" dirty="0">
                        <a:latin typeface="宋体" charset="0"/>
                        <a:ea typeface="宋体" charset="0"/>
                        <a:cs typeface="宋体" charset="0"/>
                      </a:endParaRPr>
                    </a:p>
                  </a:txBody>
                  <a:tcPr marL="68580" marR="68580" marT="9906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 name="文本框 9"/>
          <p:cNvSpPr txBox="1"/>
          <p:nvPr/>
        </p:nvSpPr>
        <p:spPr>
          <a:xfrm>
            <a:off x="974725" y="1130300"/>
            <a:ext cx="3154680" cy="337185"/>
          </a:xfrm>
          <a:prstGeom prst="rect">
            <a:avLst/>
          </a:prstGeom>
          <a:noFill/>
        </p:spPr>
        <p:txBody>
          <a:bodyPr wrap="none" rtlCol="0" anchor="t">
            <a:spAutoFit/>
          </a:bodyPr>
          <a:lstStyle/>
          <a:p>
            <a:r>
              <a:rPr lang="en-US" altLang="zh-CN" sz="1600">
                <a:solidFill>
                  <a:schemeClr val="bg1"/>
                </a:solidFill>
                <a:latin typeface="微软雅黑" charset="0"/>
                <a:ea typeface="微软雅黑" charset="0"/>
                <a:cs typeface="微软雅黑" charset="0"/>
                <a:sym typeface="+mn-ea"/>
              </a:rPr>
              <a:t>6</a:t>
            </a:r>
            <a:r>
              <a:rPr lang="zh-CN" altLang="en-US" sz="1600">
                <a:solidFill>
                  <a:schemeClr val="bg1"/>
                </a:solidFill>
                <a:latin typeface="微软雅黑" charset="0"/>
                <a:ea typeface="微软雅黑" charset="0"/>
                <a:cs typeface="微软雅黑" charset="0"/>
                <a:sym typeface="+mn-ea"/>
              </a:rPr>
              <a:t>．熔断器的常见故障及排除方法</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7" name="矩形: 对角圆角 6"/>
          <p:cNvSpPr/>
          <p:nvPr/>
        </p:nvSpPr>
        <p:spPr>
          <a:xfrm>
            <a:off x="10982039" y="146398"/>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itchFamily="34" charset="-122"/>
                <a:ea typeface="微软雅黑" pitchFamily="34" charset="-122"/>
              </a:rPr>
              <a:t>自主学习</a:t>
            </a:r>
            <a:endParaRPr lang="zh-CN" altLang="en-US" sz="1200" b="1" dirty="0">
              <a:solidFill>
                <a:schemeClr val="accent2">
                  <a:lumMod val="75000"/>
                </a:schemeClr>
              </a:solidFill>
              <a:latin typeface="微软雅黑" pitchFamily="34" charset="-122"/>
              <a:ea typeface="微软雅黑" pitchFamily="34" charset="-122"/>
            </a:endParaRP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9069419" y="15501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itchFamily="34" charset="-122"/>
                <a:ea typeface="微软雅黑" pitchFamily="34" charset="-122"/>
              </a:rPr>
              <a:t>实践技能</a:t>
            </a:r>
            <a:endParaRPr lang="zh-CN" altLang="en-US" sz="1200" b="1" dirty="0">
              <a:solidFill>
                <a:schemeClr val="bg1"/>
              </a:solidFill>
              <a:latin typeface="微软雅黑" pitchFamily="34" charset="-122"/>
              <a:ea typeface="微软雅黑" pitchFamily="34" charset="-122"/>
            </a:endParaRPr>
          </a:p>
        </p:txBody>
      </p:sp>
      <p:sp>
        <p:nvSpPr>
          <p:cNvPr id="27" name="矩形: 剪去对角 1"/>
          <p:cNvSpPr/>
          <p:nvPr/>
        </p:nvSpPr>
        <p:spPr>
          <a:xfrm>
            <a:off x="915375" y="1076325"/>
            <a:ext cx="3256575" cy="438150"/>
          </a:xfrm>
          <a:prstGeom prst="snip2DiagRect">
            <a:avLst>
              <a:gd name="adj1" fmla="val 50000"/>
              <a:gd name="adj2" fmla="val 1666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solidFill>
              <a:latin typeface="微软雅黑" pitchFamily="34" charset="-122"/>
              <a:ea typeface="微软雅黑" pitchFamily="34" charset="-122"/>
            </a:endParaRPr>
          </a:p>
        </p:txBody>
      </p:sp>
      <p:cxnSp>
        <p:nvCxnSpPr>
          <p:cNvPr id="28" name="直接连接符 27"/>
          <p:cNvCxnSpPr/>
          <p:nvPr/>
        </p:nvCxnSpPr>
        <p:spPr>
          <a:xfrm>
            <a:off x="4295775" y="1276350"/>
            <a:ext cx="7239000" cy="0"/>
          </a:xfrm>
          <a:prstGeom prst="line">
            <a:avLst/>
          </a:prstGeom>
          <a:ln w="12700">
            <a:solidFill>
              <a:schemeClr val="accent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997955" y="1670473"/>
            <a:ext cx="5080000" cy="338554"/>
          </a:xfrm>
          <a:prstGeom prst="rect">
            <a:avLst/>
          </a:prstGeom>
          <a:noFill/>
          <a:ln w="9525">
            <a:noFill/>
          </a:ln>
        </p:spPr>
        <p:txBody>
          <a:bodyPr>
            <a:spAutoFit/>
          </a:bodyPr>
          <a:lstStyle/>
          <a:p>
            <a:pPr indent="0"/>
            <a:r>
              <a:rPr lang="zh-CN" altLang="en-US" sz="1600" b="0" dirty="0" smtClean="0">
                <a:latin typeface="微软雅黑" charset="0"/>
                <a:ea typeface="微软雅黑" charset="0"/>
                <a:cs typeface="微软雅黑" charset="0"/>
              </a:rPr>
              <a:t>如</a:t>
            </a:r>
            <a:r>
              <a:rPr lang="zh-CN" altLang="en-US" sz="1600" b="0" dirty="0">
                <a:latin typeface="微软雅黑" charset="0"/>
                <a:ea typeface="微软雅黑" charset="0"/>
                <a:cs typeface="微软雅黑" charset="0"/>
              </a:rPr>
              <a:t>表</a:t>
            </a:r>
            <a:r>
              <a:rPr lang="en-US" altLang="zh-CN" sz="1600" b="0" dirty="0">
                <a:latin typeface="微软雅黑" charset="0"/>
                <a:ea typeface="微软雅黑" charset="0"/>
                <a:cs typeface="微软雅黑" charset="0"/>
              </a:rPr>
              <a:t>2-5-7 </a:t>
            </a:r>
            <a:r>
              <a:rPr lang="zh-CN" altLang="en-US" sz="1600" b="0" dirty="0">
                <a:latin typeface="微软雅黑" charset="0"/>
                <a:ea typeface="微软雅黑" charset="0"/>
                <a:cs typeface="微软雅黑" charset="0"/>
              </a:rPr>
              <a:t>单相电能表常见故障及排除方法</a:t>
            </a:r>
            <a:endParaRPr lang="zh-CN" altLang="en-US" sz="1600" dirty="0">
              <a:latin typeface="微软雅黑" charset="0"/>
              <a:ea typeface="微软雅黑" charset="0"/>
              <a:cs typeface="微软雅黑" charset="0"/>
            </a:endParaRPr>
          </a:p>
        </p:txBody>
      </p:sp>
      <p:graphicFrame>
        <p:nvGraphicFramePr>
          <p:cNvPr id="2" name="表格 1"/>
          <p:cNvGraphicFramePr/>
          <p:nvPr>
            <p:custDataLst>
              <p:tags r:id="rId1"/>
            </p:custDataLst>
            <p:extLst>
              <p:ext uri="{D42A27DB-BD31-4B8C-83A1-F6EECF244321}">
                <p14:modId xmlns:p14="http://schemas.microsoft.com/office/powerpoint/2010/main" val="450228010"/>
              </p:ext>
            </p:extLst>
          </p:nvPr>
        </p:nvGraphicFramePr>
        <p:xfrm>
          <a:off x="702934" y="2165026"/>
          <a:ext cx="10750042" cy="4015291"/>
        </p:xfrm>
        <a:graphic>
          <a:graphicData uri="http://schemas.openxmlformats.org/drawingml/2006/table">
            <a:tbl>
              <a:tblPr firstRow="1" bandRow="1">
                <a:tableStyleId>{5940675A-B579-460E-94D1-54222C63F5DA}</a:tableStyleId>
              </a:tblPr>
              <a:tblGrid>
                <a:gridCol w="1340950"/>
                <a:gridCol w="4648439"/>
                <a:gridCol w="4760653"/>
              </a:tblGrid>
              <a:tr h="733115">
                <a:tc>
                  <a:txBody>
                    <a:bodyPr/>
                    <a:lstStyle/>
                    <a:p>
                      <a:pPr indent="0" algn="ctr">
                        <a:buNone/>
                      </a:pPr>
                      <a:endParaRPr lang="zh-CN" altLang="en-US" sz="1800" b="0" dirty="0">
                        <a:latin typeface="宋体" charset="0"/>
                        <a:cs typeface="宋体" charset="0"/>
                      </a:endParaRPr>
                    </a:p>
                    <a:p>
                      <a:pPr indent="0" algn="ctr">
                        <a:buNone/>
                      </a:pPr>
                      <a:r>
                        <a:rPr lang="zh-CN" altLang="en-US" sz="1800" b="0" dirty="0" smtClean="0">
                          <a:latin typeface="宋体" charset="0"/>
                          <a:cs typeface="宋体" charset="0"/>
                        </a:rPr>
                        <a:t>故障现象</a:t>
                      </a:r>
                      <a:endParaRPr lang="zh-CN" altLang="en-US" sz="1800" b="0" dirty="0">
                        <a:latin typeface="宋体" charset="0"/>
                        <a:ea typeface="宋体" charset="0"/>
                        <a:cs typeface="宋体" charset="0"/>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endParaRPr lang="zh-CN" altLang="en-US" sz="1800" b="0" dirty="0">
                        <a:latin typeface="宋体" charset="0"/>
                        <a:cs typeface="宋体" charset="0"/>
                      </a:endParaRPr>
                    </a:p>
                    <a:p>
                      <a:pPr indent="0" algn="ctr">
                        <a:buNone/>
                      </a:pPr>
                      <a:r>
                        <a:rPr lang="zh-CN" altLang="en-US" sz="1800" b="0" dirty="0">
                          <a:latin typeface="宋体" charset="0"/>
                          <a:cs typeface="宋体" charset="0"/>
                        </a:rPr>
                        <a:t>产生原因</a:t>
                      </a:r>
                      <a:endParaRPr lang="zh-CN" altLang="en-US" sz="1800" b="0" dirty="0">
                        <a:latin typeface="宋体" charset="0"/>
                        <a:ea typeface="宋体" charset="0"/>
                        <a:cs typeface="宋体" charset="0"/>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endParaRPr lang="zh-CN" altLang="en-US" sz="1800" b="0" dirty="0">
                        <a:latin typeface="宋体" charset="0"/>
                        <a:cs typeface="宋体" charset="0"/>
                      </a:endParaRPr>
                    </a:p>
                    <a:p>
                      <a:pPr indent="0" algn="ctr">
                        <a:buNone/>
                      </a:pPr>
                      <a:r>
                        <a:rPr lang="zh-CN" altLang="en-US" sz="1800" b="0" dirty="0">
                          <a:latin typeface="宋体" charset="0"/>
                          <a:cs typeface="宋体" charset="0"/>
                        </a:rPr>
                        <a:t>排除方法</a:t>
                      </a:r>
                      <a:endParaRPr lang="zh-CN" altLang="en-US" sz="1800" b="0" dirty="0">
                        <a:latin typeface="宋体" charset="0"/>
                        <a:ea typeface="宋体" charset="0"/>
                        <a:cs typeface="宋体" charset="0"/>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789770">
                <a:tc rowSpan="3">
                  <a:txBody>
                    <a:bodyPr/>
                    <a:lstStyle/>
                    <a:p>
                      <a:pPr indent="0" algn="ctr">
                        <a:buNone/>
                      </a:pPr>
                      <a:r>
                        <a:rPr lang="zh-CN" altLang="en-US" sz="1800" b="0">
                          <a:latin typeface="宋体" charset="0"/>
                          <a:cs typeface="宋体" charset="0"/>
                        </a:rPr>
                        <a:t>电能表不转或反转</a:t>
                      </a:r>
                      <a:endParaRPr lang="zh-CN" altLang="en-US" sz="1800" b="0">
                        <a:latin typeface="宋体" charset="0"/>
                        <a:ea typeface="宋体" charset="0"/>
                        <a:cs typeface="宋体" charset="0"/>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endParaRPr lang="zh-CN" altLang="en-US" sz="1800" b="0" dirty="0">
                        <a:latin typeface="宋体" charset="0"/>
                        <a:cs typeface="宋体" charset="0"/>
                      </a:endParaRPr>
                    </a:p>
                    <a:p>
                      <a:pPr indent="0" algn="ctr">
                        <a:buNone/>
                      </a:pPr>
                      <a:endParaRPr lang="zh-CN" altLang="en-US" sz="1800" b="0" dirty="0">
                        <a:latin typeface="宋体" charset="0"/>
                        <a:cs typeface="宋体" charset="0"/>
                      </a:endParaRPr>
                    </a:p>
                    <a:p>
                      <a:pPr indent="0" algn="ctr">
                        <a:buNone/>
                      </a:pPr>
                      <a:endParaRPr lang="zh-CN" altLang="en-US" sz="1800" b="0" dirty="0">
                        <a:latin typeface="宋体" charset="0"/>
                        <a:cs typeface="宋体" charset="0"/>
                      </a:endParaRPr>
                    </a:p>
                    <a:p>
                      <a:pPr indent="0" algn="ctr">
                        <a:buNone/>
                      </a:pPr>
                      <a:endParaRPr lang="zh-CN" altLang="en-US" sz="1800" b="0" dirty="0">
                        <a:latin typeface="宋体" charset="0"/>
                        <a:cs typeface="宋体" charset="0"/>
                      </a:endParaRPr>
                    </a:p>
                    <a:p>
                      <a:pPr indent="0" algn="ctr">
                        <a:buNone/>
                      </a:pPr>
                      <a:r>
                        <a:rPr lang="zh-CN" altLang="en-US" sz="1800" b="0" dirty="0">
                          <a:latin typeface="宋体" charset="0"/>
                          <a:cs typeface="宋体" charset="0"/>
                        </a:rPr>
                        <a:t>电能表的电压线圈端子的小连接片未接通电源</a:t>
                      </a:r>
                      <a:endParaRPr lang="zh-CN" altLang="en-US" sz="1800" b="0" dirty="0">
                        <a:latin typeface="宋体" charset="0"/>
                        <a:ea typeface="宋体" charset="0"/>
                        <a:cs typeface="宋体" charset="0"/>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endParaRPr lang="zh-CN" altLang="en-US" sz="1800" b="0" dirty="0">
                        <a:latin typeface="宋体" charset="0"/>
                        <a:cs typeface="宋体" charset="0"/>
                      </a:endParaRPr>
                    </a:p>
                    <a:p>
                      <a:pPr indent="0" algn="ctr">
                        <a:buNone/>
                      </a:pPr>
                      <a:endParaRPr lang="zh-CN" altLang="en-US" sz="1800" b="0" dirty="0">
                        <a:latin typeface="宋体" charset="0"/>
                        <a:cs typeface="宋体" charset="0"/>
                      </a:endParaRPr>
                    </a:p>
                    <a:p>
                      <a:pPr indent="0" algn="ctr">
                        <a:buNone/>
                      </a:pPr>
                      <a:endParaRPr lang="zh-CN" altLang="en-US" sz="1800" b="0" dirty="0">
                        <a:latin typeface="宋体" charset="0"/>
                        <a:cs typeface="宋体" charset="0"/>
                      </a:endParaRPr>
                    </a:p>
                    <a:p>
                      <a:pPr indent="0" algn="ctr">
                        <a:buNone/>
                      </a:pPr>
                      <a:r>
                        <a:rPr lang="zh-CN" altLang="en-US" sz="1800" b="0" dirty="0">
                          <a:latin typeface="宋体" charset="0"/>
                          <a:cs typeface="宋体" charset="0"/>
                        </a:rPr>
                        <a:t>打开电能表接线盒，查看电压线圈的小钩子是否与进线火线连接，未连接时要重新接好；</a:t>
                      </a:r>
                      <a:endParaRPr lang="zh-CN" altLang="en-US" sz="1800" b="0" dirty="0">
                        <a:latin typeface="宋体" charset="0"/>
                        <a:ea typeface="宋体" charset="0"/>
                        <a:cs typeface="宋体" charset="0"/>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45674">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lgn="ctr">
                        <a:buNone/>
                      </a:pPr>
                      <a:endParaRPr lang="zh-CN" altLang="en-US" sz="1800" b="0">
                        <a:latin typeface="宋体" charset="0"/>
                        <a:cs typeface="宋体" charset="0"/>
                      </a:endParaRPr>
                    </a:p>
                    <a:p>
                      <a:pPr indent="0" algn="ctr">
                        <a:buNone/>
                      </a:pPr>
                      <a:r>
                        <a:rPr lang="zh-CN" altLang="en-US" sz="1800" b="0">
                          <a:latin typeface="宋体" charset="0"/>
                          <a:cs typeface="宋体" charset="0"/>
                        </a:rPr>
                        <a:t>电能表安装倾斜</a:t>
                      </a:r>
                      <a:endParaRPr lang="zh-CN" altLang="en-US" sz="1800" b="0">
                        <a:latin typeface="宋体" charset="0"/>
                        <a:ea typeface="宋体" charset="0"/>
                        <a:cs typeface="宋体" charset="0"/>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endParaRPr lang="zh-CN" altLang="en-US" sz="1800" b="0" dirty="0">
                        <a:latin typeface="宋体" charset="0"/>
                        <a:cs typeface="宋体" charset="0"/>
                      </a:endParaRPr>
                    </a:p>
                    <a:p>
                      <a:pPr indent="0" algn="ctr">
                        <a:buNone/>
                      </a:pPr>
                      <a:r>
                        <a:rPr lang="zh-CN" altLang="en-US" sz="1800" b="0" dirty="0">
                          <a:latin typeface="宋体" charset="0"/>
                          <a:cs typeface="宋体" charset="0"/>
                        </a:rPr>
                        <a:t>重新校正电能表的安装位置</a:t>
                      </a:r>
                      <a:endParaRPr lang="zh-CN" altLang="en-US" sz="1800" b="0" dirty="0">
                        <a:latin typeface="宋体" charset="0"/>
                        <a:ea typeface="宋体" charset="0"/>
                        <a:cs typeface="宋体" charset="0"/>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46732">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a:buNone/>
                      </a:pPr>
                      <a:endParaRPr lang="zh-CN" altLang="en-US" sz="1800" b="0">
                        <a:latin typeface="宋体" charset="0"/>
                        <a:cs typeface="宋体" charset="0"/>
                      </a:endParaRPr>
                    </a:p>
                    <a:p>
                      <a:pPr indent="0" algn="ctr">
                        <a:buNone/>
                      </a:pPr>
                      <a:r>
                        <a:rPr lang="zh-CN" altLang="en-US" sz="1800" b="0">
                          <a:latin typeface="宋体" charset="0"/>
                          <a:cs typeface="宋体" charset="0"/>
                        </a:rPr>
                        <a:t>电能表的进出线相互接错引起倒转</a:t>
                      </a:r>
                      <a:endParaRPr lang="zh-CN" altLang="en-US" sz="1800" b="0">
                        <a:latin typeface="宋体" charset="0"/>
                        <a:ea typeface="宋体" charset="0"/>
                        <a:cs typeface="宋体" charset="0"/>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endParaRPr lang="zh-CN" altLang="en-US" sz="1800" b="0" dirty="0">
                        <a:latin typeface="宋体" charset="0"/>
                        <a:cs typeface="宋体" charset="0"/>
                      </a:endParaRPr>
                    </a:p>
                    <a:p>
                      <a:pPr indent="0" algn="ctr">
                        <a:buNone/>
                      </a:pPr>
                      <a:r>
                        <a:rPr lang="zh-CN" altLang="en-US" sz="1800" b="0" dirty="0">
                          <a:latin typeface="宋体" charset="0"/>
                          <a:cs typeface="宋体" charset="0"/>
                        </a:rPr>
                        <a:t>电能表应按接线盒背面的线路图正确接线。</a:t>
                      </a:r>
                      <a:endParaRPr lang="zh-CN" altLang="en-US" sz="1800" b="0" dirty="0">
                        <a:latin typeface="宋体" charset="0"/>
                        <a:ea typeface="宋体" charset="0"/>
                        <a:cs typeface="宋体" charset="0"/>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 name="文本框 9"/>
          <p:cNvSpPr txBox="1"/>
          <p:nvPr/>
        </p:nvSpPr>
        <p:spPr>
          <a:xfrm>
            <a:off x="1027430" y="1133475"/>
            <a:ext cx="2951480" cy="337185"/>
          </a:xfrm>
          <a:prstGeom prst="rect">
            <a:avLst/>
          </a:prstGeom>
          <a:noFill/>
        </p:spPr>
        <p:txBody>
          <a:bodyPr wrap="none" rtlCol="0" anchor="t">
            <a:spAutoFit/>
          </a:bodyPr>
          <a:lstStyle/>
          <a:p>
            <a:r>
              <a:rPr lang="en-US" altLang="zh-CN" sz="1600">
                <a:solidFill>
                  <a:schemeClr val="bg1"/>
                </a:solidFill>
                <a:latin typeface="微软雅黑" charset="0"/>
                <a:ea typeface="微软雅黑" charset="0"/>
                <a:cs typeface="微软雅黑" charset="0"/>
                <a:sym typeface="+mn-ea"/>
              </a:rPr>
              <a:t>7</a:t>
            </a:r>
            <a:r>
              <a:rPr lang="zh-CN" altLang="en-US" sz="1600">
                <a:solidFill>
                  <a:schemeClr val="bg1"/>
                </a:solidFill>
                <a:latin typeface="微软雅黑" charset="0"/>
                <a:ea typeface="微软雅黑" charset="0"/>
                <a:cs typeface="微软雅黑" charset="0"/>
                <a:sym typeface="+mn-ea"/>
              </a:rPr>
              <a:t>．单相电能表的常见故障分析</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5" name="矩形: 圆角 1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p:cNvSpPr txBox="1"/>
          <p:nvPr/>
        </p:nvSpPr>
        <p:spPr>
          <a:xfrm>
            <a:off x="3887703" y="2526612"/>
            <a:ext cx="4416594" cy="1015663"/>
          </a:xfrm>
          <a:prstGeom prst="rect">
            <a:avLst/>
          </a:prstGeom>
          <a:noFill/>
        </p:spPr>
        <p:txBody>
          <a:bodyPr wrap="none" rtlCol="0">
            <a:spAutoFit/>
          </a:bodyPr>
          <a:lstStyle/>
          <a:p>
            <a:r>
              <a:rPr lang="zh-CN" altLang="en-US" sz="60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itchFamily="34" charset="-122"/>
                <a:ea typeface="微软雅黑" pitchFamily="34" charset="-122"/>
                <a:cs typeface="Arial Unicode MS" panose="020B0604020202020204" pitchFamily="34" charset="-122"/>
              </a:rPr>
              <a:t>谢谢观看！</a:t>
            </a:r>
            <a:endParaRPr lang="zh-CN" altLang="en-US"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itchFamily="34" charset="-122"/>
              <a:ea typeface="微软雅黑" pitchFamily="34" charset="-122"/>
              <a:cs typeface="Arial Unicode MS" panose="020B0604020202020204" pitchFamily="34" charset="-122"/>
            </a:endParaRPr>
          </a:p>
        </p:txBody>
      </p:sp>
      <p:sp>
        <p:nvSpPr>
          <p:cNvPr id="6" name="矩形 5"/>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p:nvPr/>
        </p:nvSpPr>
        <p:spPr>
          <a:xfrm>
            <a:off x="5882524" y="2251709"/>
            <a:ext cx="5376143" cy="3091815"/>
          </a:xfrm>
          <a:prstGeom prst="rect">
            <a:avLst/>
          </a:prstGeom>
          <a:noFill/>
        </p:spPr>
        <p:txBody>
          <a:bodyPr wrap="square" rtlCol="0">
            <a:spAutoFit/>
          </a:bodyPr>
          <a:lstStyle/>
          <a:p>
            <a:pPr>
              <a:lnSpc>
                <a:spcPct val="150000"/>
              </a:lnSpc>
              <a:spcAft>
                <a:spcPts val="600"/>
              </a:spcAft>
            </a:pPr>
            <a:r>
              <a:rPr lang="zh-CN" altLang="zh-CN" sz="2000" dirty="0">
                <a:solidFill>
                  <a:schemeClr val="bg1">
                    <a:lumMod val="50000"/>
                  </a:schemeClr>
                </a:solidFill>
                <a:latin typeface="微软雅黑" pitchFamily="34" charset="-122"/>
                <a:ea typeface="微软雅黑" pitchFamily="34" charset="-122"/>
              </a:rPr>
              <a:t>客户：刚买的房子安装好家庭用电线路需要对线路进行检查是否有故障。</a:t>
            </a:r>
          </a:p>
          <a:p>
            <a:pPr>
              <a:lnSpc>
                <a:spcPct val="150000"/>
              </a:lnSpc>
              <a:spcAft>
                <a:spcPts val="600"/>
              </a:spcAft>
            </a:pPr>
            <a:r>
              <a:rPr lang="zh-CN" altLang="zh-CN" sz="2000" dirty="0">
                <a:solidFill>
                  <a:schemeClr val="bg1">
                    <a:lumMod val="50000"/>
                  </a:schemeClr>
                </a:solidFill>
                <a:latin typeface="微软雅黑" pitchFamily="34" charset="-122"/>
                <a:ea typeface="微软雅黑" pitchFamily="34" charset="-122"/>
              </a:rPr>
              <a:t>电工师傅：您的房子线路检查有什么要求吗？</a:t>
            </a:r>
          </a:p>
          <a:p>
            <a:pPr>
              <a:lnSpc>
                <a:spcPct val="150000"/>
              </a:lnSpc>
              <a:spcAft>
                <a:spcPts val="600"/>
              </a:spcAft>
            </a:pPr>
            <a:r>
              <a:rPr lang="zh-CN" altLang="zh-CN" sz="2000" dirty="0">
                <a:solidFill>
                  <a:schemeClr val="bg1">
                    <a:lumMod val="50000"/>
                  </a:schemeClr>
                </a:solidFill>
                <a:latin typeface="微软雅黑" pitchFamily="34" charset="-122"/>
                <a:ea typeface="微软雅黑" pitchFamily="34" charset="-122"/>
              </a:rPr>
              <a:t>客户：正常照明线路检查即可。</a:t>
            </a:r>
          </a:p>
          <a:p>
            <a:pPr>
              <a:lnSpc>
                <a:spcPct val="150000"/>
              </a:lnSpc>
              <a:spcAft>
                <a:spcPts val="600"/>
              </a:spcAft>
            </a:pPr>
            <a:r>
              <a:rPr lang="zh-CN" altLang="zh-CN" sz="2000" dirty="0">
                <a:solidFill>
                  <a:schemeClr val="bg1">
                    <a:lumMod val="50000"/>
                  </a:schemeClr>
                </a:solidFill>
                <a:latin typeface="微软雅黑" pitchFamily="34" charset="-122"/>
                <a:ea typeface="微软雅黑" pitchFamily="34" charset="-122"/>
              </a:rPr>
              <a:t>电工师傅：请稍等，接下来进行照明线路常见故障诊断与维修。</a:t>
            </a:r>
          </a:p>
        </p:txBody>
      </p:sp>
      <p:sp>
        <p:nvSpPr>
          <p:cNvPr id="13" name="矩形: 对角圆角 12"/>
          <p:cNvSpPr/>
          <p:nvPr/>
        </p:nvSpPr>
        <p:spPr>
          <a:xfrm>
            <a:off x="613410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accent2">
                    <a:lumMod val="75000"/>
                  </a:schemeClr>
                </a:solidFill>
                <a:latin typeface="微软雅黑" pitchFamily="34" charset="-122"/>
                <a:ea typeface="微软雅黑" pitchFamily="34" charset="-122"/>
              </a:rPr>
              <a:t>情境导入</a:t>
            </a:r>
          </a:p>
        </p:txBody>
      </p:sp>
      <p:sp>
        <p:nvSpPr>
          <p:cNvPr id="14" name="矩形: 对角圆角 13"/>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学习要求</a:t>
            </a:r>
          </a:p>
        </p:txBody>
      </p:sp>
      <p:sp>
        <p:nvSpPr>
          <p:cNvPr id="15" name="矩形: 对角圆角 14"/>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理论知识</a:t>
            </a:r>
          </a:p>
        </p:txBody>
      </p:sp>
      <p:sp>
        <p:nvSpPr>
          <p:cNvPr id="16" name="矩形: 对角圆角 15"/>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17" name="矩形: 对角圆角 16"/>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18" name="矩形: 对角圆角 17"/>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pic>
        <p:nvPicPr>
          <p:cNvPr id="3" name="图片 2" descr="1"/>
          <p:cNvPicPr>
            <a:picLocks noChangeAspect="1"/>
          </p:cNvPicPr>
          <p:nvPr/>
        </p:nvPicPr>
        <p:blipFill>
          <a:blip r:embed="rId3"/>
          <a:stretch>
            <a:fillRect/>
          </a:stretch>
        </p:blipFill>
        <p:spPr>
          <a:xfrm>
            <a:off x="782320" y="1464945"/>
            <a:ext cx="4665345" cy="4665345"/>
          </a:xfrm>
          <a:prstGeom prst="rect">
            <a:avLst/>
          </a:prstGeom>
        </p:spPr>
      </p:pic>
      <p:sp>
        <p:nvSpPr>
          <p:cNvPr id="10"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923330"/>
          </a:xfrm>
          <a:prstGeom prst="rect">
            <a:avLst/>
          </a:prstGeom>
        </p:spPr>
        <p:txBody>
          <a:bodyPr wrap="square">
            <a:spAutoFit/>
          </a:bodyPr>
          <a:lstStyle/>
          <a:p>
            <a:pPr algn="ctr"/>
            <a:r>
              <a:rPr lang="zh-CN" altLang="en-US" sz="5400" b="1" dirty="0">
                <a:solidFill>
                  <a:schemeClr val="bg1"/>
                </a:solidFill>
                <a:latin typeface="微软雅黑" pitchFamily="34" charset="-122"/>
                <a:ea typeface="微软雅黑" pitchFamily="34" charset="-122"/>
              </a:rPr>
              <a:t>学习要求</a:t>
            </a:r>
          </a:p>
        </p:txBody>
      </p:sp>
      <p:grpSp>
        <p:nvGrpSpPr>
          <p:cNvPr id="12" name="Group 15"/>
          <p:cNvGrpSpPr/>
          <p:nvPr/>
        </p:nvGrpSpPr>
        <p:grpSpPr>
          <a:xfrm>
            <a:off x="3933825" y="2596089"/>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grpSp>
        <p:nvGrpSpPr>
          <p:cNvPr id="11" name="组合 1"/>
          <p:cNvGrpSpPr/>
          <p:nvPr/>
        </p:nvGrpSpPr>
        <p:grpSpPr bwMode="auto">
          <a:xfrm>
            <a:off x="1325563" y="1713896"/>
            <a:ext cx="5743575" cy="1001206"/>
            <a:chOff x="859536" y="1549889"/>
            <a:chExt cx="5742745" cy="1000412"/>
          </a:xfrm>
        </p:grpSpPr>
        <p:sp>
          <p:nvSpPr>
            <p:cNvPr id="12" name="Title 1"/>
            <p:cNvSpPr txBox="1"/>
            <p:nvPr/>
          </p:nvSpPr>
          <p:spPr>
            <a:xfrm>
              <a:off x="1624600" y="1549889"/>
              <a:ext cx="4977681" cy="456837"/>
            </a:xfrm>
            <a:prstGeom prst="rect">
              <a:avLst/>
            </a:prstGeom>
          </p:spPr>
          <p:txBody>
            <a:bodyPr/>
            <a:lstStyle/>
            <a:p>
              <a:pPr eaLnBrk="1" fontAlgn="auto" hangingPunct="1">
                <a:spcAft>
                  <a:spcPts val="0"/>
                </a:spcAft>
                <a:defRPr/>
              </a:pPr>
              <a:endParaRPr lang="en-US" sz="1335" dirty="0">
                <a:solidFill>
                  <a:srgbClr val="FFC000"/>
                </a:solidFill>
                <a:latin typeface="Open Sans" pitchFamily="34" charset="0"/>
                <a:ea typeface="Open Sans" pitchFamily="34" charset="0"/>
                <a:cs typeface="Open Sans" pitchFamily="34" charset="0"/>
              </a:endParaRPr>
            </a:p>
          </p:txBody>
        </p:sp>
        <p:grpSp>
          <p:nvGrpSpPr>
            <p:cNvPr id="13" name="组合 3"/>
            <p:cNvGrpSpPr/>
            <p:nvPr/>
          </p:nvGrpSpPr>
          <p:grpSpPr bwMode="auto">
            <a:xfrm>
              <a:off x="859536" y="1874121"/>
              <a:ext cx="676180" cy="676180"/>
              <a:chOff x="1218882" y="1600676"/>
              <a:chExt cx="406294" cy="406294"/>
            </a:xfrm>
          </p:grpSpPr>
          <p:sp>
            <p:nvSpPr>
              <p:cNvPr id="16" name="Freeform 16"/>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17" name="AutoShape 14"/>
              <p:cNvSpPr>
                <a:spLocks noChangeAspect="1" noChangeArrowheads="1" noTextEdit="1"/>
              </p:cNvSpPr>
              <p:nvPr/>
            </p:nvSpPr>
            <p:spPr bwMode="auto">
              <a:xfrm>
                <a:off x="1320932" y="1702276"/>
                <a:ext cx="213637" cy="213499"/>
              </a:xfrm>
              <a:prstGeom prst="rect">
                <a:avLst/>
              </a:prstGeom>
              <a:noFill/>
              <a:ln w="9525">
                <a:noFill/>
                <a:miter lim="800000"/>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18" name="Oval 13"/>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solidFill>
                    <a:prstClr val="white"/>
                  </a:solidFill>
                </a:endParaRPr>
              </a:p>
            </p:txBody>
          </p:sp>
        </p:grpSp>
        <p:sp>
          <p:nvSpPr>
            <p:cNvPr id="14" name="矩形 4"/>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itchFamily="34" charset="-122"/>
                  <a:ea typeface="微软雅黑" pitchFamily="34" charset="-122"/>
                </a:rPr>
                <a:t>理论要求</a:t>
              </a:r>
              <a:endParaRPr lang="zh-CN" altLang="en-US" sz="2000" b="1" dirty="0">
                <a:solidFill>
                  <a:schemeClr val="accent2">
                    <a:lumMod val="75000"/>
                  </a:schemeClr>
                </a:solidFill>
              </a:endParaRPr>
            </a:p>
          </p:txBody>
        </p:sp>
        <p:sp>
          <p:nvSpPr>
            <p:cNvPr id="15" name="TextBox 11"/>
            <p:cNvSpPr txBox="1">
              <a:spLocks noChangeArrowheads="1"/>
            </p:cNvSpPr>
            <p:nvPr/>
          </p:nvSpPr>
          <p:spPr bwMode="auto">
            <a:xfrm>
              <a:off x="1722447" y="2088149"/>
              <a:ext cx="3773097" cy="30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r>
                <a:rPr lang="zh-CN" altLang="en-US" sz="1400" dirty="0">
                  <a:solidFill>
                    <a:srgbClr val="000000"/>
                  </a:solidFill>
                  <a:latin typeface="微软雅黑" pitchFamily="34" charset="-122"/>
                  <a:ea typeface="微软雅黑" pitchFamily="34" charset="-122"/>
                </a:rPr>
                <a:t>认识断路、短路和漏电三种常见故障</a:t>
              </a:r>
            </a:p>
          </p:txBody>
        </p:sp>
      </p:grpSp>
      <p:grpSp>
        <p:nvGrpSpPr>
          <p:cNvPr id="19" name="组合 9"/>
          <p:cNvGrpSpPr/>
          <p:nvPr/>
        </p:nvGrpSpPr>
        <p:grpSpPr bwMode="auto">
          <a:xfrm>
            <a:off x="1325563" y="3661322"/>
            <a:ext cx="5743575" cy="1001206"/>
            <a:chOff x="859536" y="1549889"/>
            <a:chExt cx="5742745" cy="1000412"/>
          </a:xfrm>
        </p:grpSpPr>
        <p:sp>
          <p:nvSpPr>
            <p:cNvPr id="20" name="Title 1"/>
            <p:cNvSpPr txBox="1"/>
            <p:nvPr/>
          </p:nvSpPr>
          <p:spPr>
            <a:xfrm>
              <a:off x="1624600" y="1549889"/>
              <a:ext cx="4977681" cy="456837"/>
            </a:xfrm>
            <a:prstGeom prst="rect">
              <a:avLst/>
            </a:prstGeom>
          </p:spPr>
          <p:txBody>
            <a:bodyPr/>
            <a:lstStyle/>
            <a:p>
              <a:pPr eaLnBrk="1" fontAlgn="auto" hangingPunct="1">
                <a:spcAft>
                  <a:spcPts val="0"/>
                </a:spcAft>
                <a:defRPr/>
              </a:pPr>
              <a:endParaRPr lang="en-US" sz="1335" dirty="0">
                <a:solidFill>
                  <a:srgbClr val="FFC000"/>
                </a:solidFill>
                <a:latin typeface="Open Sans" pitchFamily="34" charset="0"/>
                <a:ea typeface="Open Sans" pitchFamily="34" charset="0"/>
                <a:cs typeface="Open Sans" pitchFamily="34" charset="0"/>
              </a:endParaRPr>
            </a:p>
          </p:txBody>
        </p:sp>
        <p:grpSp>
          <p:nvGrpSpPr>
            <p:cNvPr id="21" name="组合 11"/>
            <p:cNvGrpSpPr/>
            <p:nvPr/>
          </p:nvGrpSpPr>
          <p:grpSpPr bwMode="auto">
            <a:xfrm>
              <a:off x="859536" y="1874121"/>
              <a:ext cx="676180" cy="676180"/>
              <a:chOff x="1218882" y="1600676"/>
              <a:chExt cx="406294" cy="406294"/>
            </a:xfrm>
          </p:grpSpPr>
          <p:sp>
            <p:nvSpPr>
              <p:cNvPr id="24" name="Freeform 16"/>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25" name="AutoShape 14"/>
              <p:cNvSpPr>
                <a:spLocks noChangeAspect="1" noChangeArrowheads="1" noTextEdit="1"/>
              </p:cNvSpPr>
              <p:nvPr/>
            </p:nvSpPr>
            <p:spPr bwMode="auto">
              <a:xfrm>
                <a:off x="1320932" y="1702276"/>
                <a:ext cx="213637" cy="213499"/>
              </a:xfrm>
              <a:prstGeom prst="rect">
                <a:avLst/>
              </a:prstGeom>
              <a:noFill/>
              <a:ln w="9525">
                <a:noFill/>
                <a:miter lim="800000"/>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26" name="Oval 13"/>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solidFill>
                    <a:prstClr val="white"/>
                  </a:solidFill>
                </a:endParaRPr>
              </a:p>
            </p:txBody>
          </p:sp>
        </p:grpSp>
        <p:sp>
          <p:nvSpPr>
            <p:cNvPr id="22" name="矩形 12"/>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itchFamily="34" charset="-122"/>
                  <a:ea typeface="微软雅黑" pitchFamily="34" charset="-122"/>
                </a:rPr>
                <a:t>技能要求</a:t>
              </a:r>
            </a:p>
          </p:txBody>
        </p:sp>
        <p:sp>
          <p:nvSpPr>
            <p:cNvPr id="23" name="TextBox 11"/>
            <p:cNvSpPr txBox="1">
              <a:spLocks noChangeArrowheads="1"/>
            </p:cNvSpPr>
            <p:nvPr/>
          </p:nvSpPr>
          <p:spPr bwMode="auto">
            <a:xfrm>
              <a:off x="1722447" y="2088149"/>
              <a:ext cx="3773097" cy="30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r>
                <a:rPr lang="zh-CN" altLang="en-US" sz="1400" dirty="0" smtClean="0">
                  <a:solidFill>
                    <a:srgbClr val="000000"/>
                  </a:solidFill>
                  <a:latin typeface="微软雅黑" pitchFamily="34" charset="-122"/>
                  <a:ea typeface="微软雅黑" pitchFamily="34" charset="-122"/>
                </a:rPr>
                <a:t>熟练掌握照明电路的故障诊断与排除</a:t>
              </a:r>
            </a:p>
          </p:txBody>
        </p:sp>
      </p:grpSp>
      <p:pic>
        <p:nvPicPr>
          <p:cNvPr id="27" name="图片 26" descr="2"/>
          <p:cNvPicPr>
            <a:picLocks noChangeAspect="1"/>
          </p:cNvPicPr>
          <p:nvPr/>
        </p:nvPicPr>
        <p:blipFill>
          <a:blip r:embed="rId3"/>
          <a:stretch>
            <a:fillRect/>
          </a:stretch>
        </p:blipFill>
        <p:spPr>
          <a:xfrm>
            <a:off x="6457315" y="1203325"/>
            <a:ext cx="4458335" cy="487807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itchFamily="34" charset="-122"/>
                <a:ea typeface="微软雅黑" pitchFamily="34" charset="-122"/>
              </a:rPr>
              <a:t>理论知识</a:t>
            </a:r>
          </a:p>
        </p:txBody>
      </p:sp>
      <p:grpSp>
        <p:nvGrpSpPr>
          <p:cNvPr id="12" name="Group 18"/>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
        <p:nvSpPr>
          <p:cNvPr id="4" name="矩形 3"/>
          <p:cNvSpPr/>
          <p:nvPr/>
        </p:nvSpPr>
        <p:spPr>
          <a:xfrm>
            <a:off x="5440471" y="4184450"/>
            <a:ext cx="6096000" cy="368300"/>
          </a:xfrm>
          <a:prstGeom prst="rect">
            <a:avLst/>
          </a:prstGeom>
        </p:spPr>
        <p:txBody>
          <a:bodyPr>
            <a:spAutoFit/>
          </a:bodyPr>
          <a:lstStyle/>
          <a:p>
            <a:pPr marL="285750" indent="-285750">
              <a:buFont typeface="Arial" panose="020B0604020202090204" pitchFamily="34" charset="0"/>
              <a:buChar char="•"/>
            </a:pPr>
            <a:r>
              <a:rPr lang="zh-CN" altLang="en-US" b="1" dirty="0">
                <a:solidFill>
                  <a:schemeClr val="bg1"/>
                </a:solidFill>
                <a:latin typeface="微软雅黑" pitchFamily="34" charset="-122"/>
                <a:ea typeface="微软雅黑" pitchFamily="34" charset="-122"/>
              </a:rPr>
              <a:t>认识照明电路常见故障</a:t>
            </a: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0" name="TextBox 8"/>
          <p:cNvSpPr txBox="1"/>
          <p:nvPr/>
        </p:nvSpPr>
        <p:spPr>
          <a:xfrm>
            <a:off x="910929" y="212723"/>
            <a:ext cx="4386241" cy="338554"/>
          </a:xfrm>
          <a:prstGeom prst="rect">
            <a:avLst/>
          </a:prstGeom>
          <a:noFill/>
        </p:spPr>
        <p:txBody>
          <a:bodyPr wrap="square" rtlCol="0">
            <a:spAutoFit/>
          </a:bodyPr>
          <a:lstStyle/>
          <a:p>
            <a:r>
              <a:rPr lang="en-US" altLang="zh-CN" sz="1600" b="1" dirty="0" smtClean="0">
                <a:solidFill>
                  <a:schemeClr val="bg1"/>
                </a:solidFill>
                <a:latin typeface="微软雅黑" pitchFamily="34" charset="-122"/>
                <a:ea typeface="微软雅黑" pitchFamily="34" charset="-122"/>
              </a:rPr>
              <a:t>1 </a:t>
            </a:r>
            <a:r>
              <a:rPr lang="zh-CN" altLang="en-US" sz="1600" b="1" dirty="0" smtClean="0">
                <a:solidFill>
                  <a:schemeClr val="bg1"/>
                </a:solidFill>
                <a:latin typeface="微软雅黑" pitchFamily="34" charset="-122"/>
                <a:ea typeface="微软雅黑" pitchFamily="34" charset="-122"/>
              </a:rPr>
              <a:t>认识</a:t>
            </a:r>
            <a:r>
              <a:rPr lang="zh-CN" altLang="en-US" sz="1600" b="1" dirty="0">
                <a:solidFill>
                  <a:schemeClr val="bg1"/>
                </a:solidFill>
                <a:latin typeface="微软雅黑" pitchFamily="34" charset="-122"/>
                <a:ea typeface="微软雅黑" pitchFamily="34" charset="-122"/>
              </a:rPr>
              <a:t>照明电路常见</a:t>
            </a:r>
            <a:r>
              <a:rPr lang="zh-CN" altLang="en-US" sz="1600" b="1" dirty="0" smtClean="0">
                <a:solidFill>
                  <a:schemeClr val="bg1"/>
                </a:solidFill>
                <a:latin typeface="微软雅黑" pitchFamily="34" charset="-122"/>
                <a:ea typeface="微软雅黑" pitchFamily="34" charset="-122"/>
              </a:rPr>
              <a:t>故障</a:t>
            </a:r>
            <a:endParaRPr lang="zh-CN" altLang="en-US" sz="1600" b="1" dirty="0">
              <a:solidFill>
                <a:schemeClr val="bg1"/>
              </a:solidFill>
              <a:latin typeface="微软雅黑" pitchFamily="34" charset="-122"/>
              <a:ea typeface="微软雅黑" pitchFamily="34" charset="-122"/>
            </a:endParaRPr>
          </a:p>
        </p:txBody>
      </p:sp>
      <p:sp>
        <p:nvSpPr>
          <p:cNvPr id="2" name="文本框 1"/>
          <p:cNvSpPr txBox="1"/>
          <p:nvPr/>
        </p:nvSpPr>
        <p:spPr>
          <a:xfrm>
            <a:off x="557549" y="1397335"/>
            <a:ext cx="11153104" cy="4478149"/>
          </a:xfrm>
          <a:prstGeom prst="rect">
            <a:avLst/>
          </a:prstGeom>
          <a:noFill/>
        </p:spPr>
        <p:txBody>
          <a:bodyPr wrap="square" rtlCol="0">
            <a:spAutoFit/>
          </a:bodyPr>
          <a:lstStyle/>
          <a:p>
            <a:pPr indent="457200" fontAlgn="auto">
              <a:lnSpc>
                <a:spcPct val="150000"/>
              </a:lnSpc>
              <a:spcAft>
                <a:spcPts val="600"/>
              </a:spcAft>
              <a:extLst>
                <a:ext uri="{35155182-B16C-46BC-9424-99874614C6A1}">
                  <wpsdc:indentchars xmlns="" xmlns:wpsdc="http://www.wps.cn/officeDocument/2017/drawingmlCustomData" val="200" checksum="59296752"/>
                </a:ext>
              </a:extLst>
            </a:pPr>
            <a:r>
              <a:rPr lang="zh-CN" altLang="zh-CN" dirty="0"/>
              <a:t>相线、零线均可能出现断路。断路故障发生后，负载将不能正常工作。</a:t>
            </a:r>
            <a:endParaRPr lang="en-US" altLang="zh-CN" dirty="0" smtClean="0">
              <a:latin typeface="+mn-ea"/>
            </a:endParaRPr>
          </a:p>
          <a:p>
            <a:pPr indent="457200" fontAlgn="auto">
              <a:lnSpc>
                <a:spcPct val="150000"/>
              </a:lnSpc>
              <a:spcAft>
                <a:spcPts val="600"/>
              </a:spcAft>
              <a:extLst>
                <a:ext uri="{35155182-B16C-46BC-9424-99874614C6A1}">
                  <wpsdc:indentchars xmlns="" xmlns:wpsdc="http://www.wps.cn/officeDocument/2017/drawingmlCustomData" val="200" checksum="59296752"/>
                </a:ext>
              </a:extLst>
            </a:pPr>
            <a:r>
              <a:rPr lang="zh-CN" altLang="en-US" dirty="0" smtClean="0">
                <a:latin typeface="+mn-ea"/>
              </a:rPr>
              <a:t>三相</a:t>
            </a:r>
            <a:r>
              <a:rPr lang="zh-CN" altLang="en-US" dirty="0">
                <a:latin typeface="+mn-ea"/>
              </a:rPr>
              <a:t>四线制供电线路负载不平衡时，如零线断线会造成三相电压不平衡，负载大的一相相电压低，负载小的一相相电压增高，</a:t>
            </a:r>
            <a:r>
              <a:rPr lang="zh-CN" altLang="en-US" dirty="0">
                <a:latin typeface="+mn-ea"/>
                <a:sym typeface="+mn-ea"/>
              </a:rPr>
              <a:t>如负载是白炽灯，则会出现一相灯光暗淡，而接在另一相上的灯又变得很亮，同时零线断路负载侧将出现对地电压</a:t>
            </a:r>
            <a:r>
              <a:rPr lang="zh-CN" altLang="en-US" dirty="0" smtClean="0">
                <a:latin typeface="+mn-ea"/>
                <a:sym typeface="+mn-ea"/>
              </a:rPr>
              <a:t>。</a:t>
            </a:r>
            <a:endParaRPr lang="en-US" altLang="zh-CN" dirty="0" smtClean="0">
              <a:latin typeface="+mn-ea"/>
              <a:sym typeface="+mn-ea"/>
            </a:endParaRPr>
          </a:p>
          <a:p>
            <a:pPr indent="457200">
              <a:lnSpc>
                <a:spcPct val="150000"/>
              </a:lnSpc>
              <a:spcAft>
                <a:spcPts val="600"/>
              </a:spcAft>
              <a:extLst>
                <a:ext uri="{35155182-B16C-46BC-9424-99874614C6A1}">
                  <wpsdc:indentchars xmlns="" xmlns:wpsdc="http://www.wps.cn/officeDocument/2017/drawingmlCustomData" val="200" checksum="59296752"/>
                </a:ext>
              </a:extLst>
            </a:pPr>
            <a:r>
              <a:rPr lang="zh-CN" altLang="en-US" dirty="0">
                <a:latin typeface="+mn-ea"/>
              </a:rPr>
              <a:t>产生断路的原因：主要是熔丝熔断、线头松脱、断线、开关没有接通、铝线接头腐蚀等</a:t>
            </a:r>
            <a:r>
              <a:rPr lang="zh-CN" altLang="en-US" dirty="0" smtClean="0">
                <a:latin typeface="+mn-ea"/>
              </a:rPr>
              <a:t>。</a:t>
            </a:r>
            <a:endParaRPr lang="en-US" altLang="zh-CN" dirty="0" smtClean="0">
              <a:latin typeface="+mn-ea"/>
            </a:endParaRPr>
          </a:p>
          <a:p>
            <a:pPr indent="457200">
              <a:lnSpc>
                <a:spcPct val="150000"/>
              </a:lnSpc>
              <a:spcAft>
                <a:spcPts val="600"/>
              </a:spcAft>
              <a:extLst>
                <a:ext uri="{35155182-B16C-46BC-9424-99874614C6A1}">
                  <wpsdc:indentchars xmlns="" xmlns:wpsdc="http://www.wps.cn/officeDocument/2017/drawingmlCustomData" val="200" checksum="59296752"/>
                </a:ext>
              </a:extLst>
            </a:pPr>
            <a:r>
              <a:rPr lang="zh-CN" altLang="zh-CN" dirty="0"/>
              <a:t>断路故障的检查：如果一个灯泡不亮而其他灯泡都亮，应首先检查是否灯丝烧断；若灯丝未断，则应检查开关和灯头是否接触不良、有无断线等。为了尽快查出故障点，可用验电器测灯座（灯头）的两极是否有电，若两极都不亮说明相线断路；若两极都亮（带灯泡测试），说明中性线（零线）断路；若一极亮一极不亮，说明灯丝未接通。对于日光灯来说，应对启辉器进行检查。如果几盏电灯都不亮，应首先检查总保险是否熔断或总闸是否接通，也可按上述方法及验电器判断故障</a:t>
            </a:r>
            <a:r>
              <a:rPr lang="zh-CN" altLang="zh-CN" dirty="0" smtClean="0"/>
              <a:t>。</a:t>
            </a:r>
            <a:endParaRPr lang="zh-CN" altLang="zh-CN" dirty="0"/>
          </a:p>
        </p:txBody>
      </p:sp>
      <p:sp>
        <p:nvSpPr>
          <p:cNvPr id="14" name="矩形 13">
            <a:extLst>
              <a:ext uri="{FF2B5EF4-FFF2-40B4-BE49-F238E27FC236}">
                <a16:creationId xmlns="" xmlns:a16="http://schemas.microsoft.com/office/drawing/2014/main" id="{E8595C05-5439-49D7-B6BB-BC2775EDEAB0}"/>
              </a:ext>
            </a:extLst>
          </p:cNvPr>
          <p:cNvSpPr/>
          <p:nvPr/>
        </p:nvSpPr>
        <p:spPr>
          <a:xfrm>
            <a:off x="364731" y="843337"/>
            <a:ext cx="4875460" cy="553998"/>
          </a:xfrm>
          <a:prstGeom prst="rect">
            <a:avLst/>
          </a:prstGeom>
        </p:spPr>
        <p:txBody>
          <a:bodyPr wrap="square">
            <a:spAutoFit/>
          </a:bodyPr>
          <a:lstStyle/>
          <a:p>
            <a:pPr indent="532800" algn="just">
              <a:lnSpc>
                <a:spcPct val="150000"/>
              </a:lnSpc>
              <a:spcAft>
                <a:spcPts val="0"/>
              </a:spcAft>
            </a:pPr>
            <a:r>
              <a:rPr lang="en-US" altLang="zh-CN" sz="2000" b="1" dirty="0" smtClean="0">
                <a:solidFill>
                  <a:schemeClr val="accent2">
                    <a:lumMod val="50000"/>
                  </a:schemeClr>
                </a:solidFill>
                <a:latin typeface="微软雅黑" pitchFamily="34" charset="-122"/>
                <a:ea typeface="微软雅黑" pitchFamily="34" charset="-122"/>
              </a:rPr>
              <a:t>1.1 </a:t>
            </a:r>
            <a:r>
              <a:rPr lang="zh-CN" altLang="en-US" sz="2000" b="1" dirty="0" smtClean="0">
                <a:solidFill>
                  <a:schemeClr val="accent2">
                    <a:lumMod val="50000"/>
                  </a:schemeClr>
                </a:solidFill>
                <a:latin typeface="微软雅黑" pitchFamily="34" charset="-122"/>
                <a:ea typeface="微软雅黑" pitchFamily="34" charset="-122"/>
              </a:rPr>
              <a:t>断路</a:t>
            </a:r>
            <a:endParaRPr lang="zh-CN" altLang="zh-CN" sz="2000" b="1" dirty="0">
              <a:solidFill>
                <a:schemeClr val="accent2">
                  <a:lumMod val="50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3" name="文本框 12"/>
          <p:cNvSpPr txBox="1"/>
          <p:nvPr/>
        </p:nvSpPr>
        <p:spPr>
          <a:xfrm>
            <a:off x="910929" y="1471731"/>
            <a:ext cx="10557630" cy="3154710"/>
          </a:xfrm>
          <a:prstGeom prst="rect">
            <a:avLst/>
          </a:prstGeom>
          <a:noFill/>
        </p:spPr>
        <p:txBody>
          <a:bodyPr wrap="square" rtlCol="0">
            <a:spAutoFit/>
          </a:bodyPr>
          <a:lstStyle/>
          <a:p>
            <a:pPr indent="457200">
              <a:lnSpc>
                <a:spcPct val="150000"/>
              </a:lnSpc>
              <a:spcAft>
                <a:spcPts val="600"/>
              </a:spcAft>
            </a:pPr>
            <a:r>
              <a:rPr lang="zh-CN" altLang="zh-CN" dirty="0">
                <a:latin typeface="+mn-ea"/>
              </a:rPr>
              <a:t>短路故障表现为熔断器熔丝爆断；短路点处有明显烧痕、绝缘碳化，严重的会使导线绝缘层烧焦甚至引起火灾。</a:t>
            </a:r>
          </a:p>
          <a:p>
            <a:pPr indent="457200">
              <a:lnSpc>
                <a:spcPct val="150000"/>
              </a:lnSpc>
              <a:spcAft>
                <a:spcPts val="600"/>
              </a:spcAft>
            </a:pPr>
            <a:r>
              <a:rPr lang="zh-CN" altLang="zh-CN" dirty="0">
                <a:latin typeface="+mn-ea"/>
              </a:rPr>
              <a:t>造成短路的原因：（</a:t>
            </a:r>
            <a:r>
              <a:rPr lang="en-US" altLang="zh-CN" dirty="0">
                <a:latin typeface="+mn-ea"/>
              </a:rPr>
              <a:t>1</a:t>
            </a:r>
            <a:r>
              <a:rPr lang="zh-CN" altLang="zh-CN" dirty="0">
                <a:latin typeface="+mn-ea"/>
              </a:rPr>
              <a:t>）用电器具接线不好，以致接头碰在一起。（</a:t>
            </a:r>
            <a:r>
              <a:rPr lang="en-US" altLang="zh-CN" dirty="0">
                <a:latin typeface="+mn-ea"/>
              </a:rPr>
              <a:t>2</a:t>
            </a:r>
            <a:r>
              <a:rPr lang="zh-CN" altLang="zh-CN" dirty="0">
                <a:latin typeface="+mn-ea"/>
              </a:rPr>
              <a:t>）灯座或开关进水，螺口灯头内部松动或灯座顶芯歪斜碰及螺口，造成内部短路。（</a:t>
            </a:r>
            <a:r>
              <a:rPr lang="en-US" altLang="zh-CN" dirty="0">
                <a:latin typeface="+mn-ea"/>
              </a:rPr>
              <a:t>3</a:t>
            </a:r>
            <a:r>
              <a:rPr lang="zh-CN" altLang="zh-CN" dirty="0">
                <a:latin typeface="+mn-ea"/>
              </a:rPr>
              <a:t>）导线绝缘层损坏或老化，并在零线和相线的绝缘处碰线。</a:t>
            </a:r>
          </a:p>
          <a:p>
            <a:pPr indent="457200">
              <a:lnSpc>
                <a:spcPct val="150000"/>
              </a:lnSpc>
              <a:spcAft>
                <a:spcPts val="600"/>
              </a:spcAft>
            </a:pPr>
            <a:r>
              <a:rPr lang="zh-CN" altLang="zh-CN" dirty="0">
                <a:latin typeface="+mn-ea"/>
              </a:rPr>
              <a:t>当发现短路打火或熔丝熔断时应先查出发生短路的原因，找出短路故障点，处理后更换保险丝，恢复送电。</a:t>
            </a:r>
            <a:endParaRPr lang="zh-CN" altLang="en-US" dirty="0">
              <a:latin typeface="+mn-ea"/>
              <a:cs typeface="微软雅黑" charset="0"/>
            </a:endParaRPr>
          </a:p>
        </p:txBody>
      </p:sp>
      <p:sp>
        <p:nvSpPr>
          <p:cNvPr id="14" name="矩形 13">
            <a:extLst>
              <a:ext uri="{FF2B5EF4-FFF2-40B4-BE49-F238E27FC236}">
                <a16:creationId xmlns="" xmlns:a16="http://schemas.microsoft.com/office/drawing/2014/main" id="{E8595C05-5439-49D7-B6BB-BC2775EDEAB0}"/>
              </a:ext>
            </a:extLst>
          </p:cNvPr>
          <p:cNvSpPr/>
          <p:nvPr/>
        </p:nvSpPr>
        <p:spPr>
          <a:xfrm>
            <a:off x="910929" y="778371"/>
            <a:ext cx="4875460" cy="553998"/>
          </a:xfrm>
          <a:prstGeom prst="rect">
            <a:avLst/>
          </a:prstGeom>
        </p:spPr>
        <p:txBody>
          <a:bodyPr wrap="square">
            <a:spAutoFit/>
          </a:bodyPr>
          <a:lstStyle/>
          <a:p>
            <a:pPr>
              <a:lnSpc>
                <a:spcPct val="150000"/>
              </a:lnSpc>
              <a:spcAft>
                <a:spcPts val="0"/>
              </a:spcAft>
            </a:pPr>
            <a:r>
              <a:rPr lang="en-US" altLang="zh-CN" sz="2000" b="1" dirty="0" smtClean="0">
                <a:solidFill>
                  <a:schemeClr val="accent2">
                    <a:lumMod val="50000"/>
                  </a:schemeClr>
                </a:solidFill>
                <a:latin typeface="微软雅黑" pitchFamily="34" charset="-122"/>
                <a:ea typeface="微软雅黑" pitchFamily="34" charset="-122"/>
              </a:rPr>
              <a:t>1.2 </a:t>
            </a:r>
            <a:r>
              <a:rPr lang="zh-CN" altLang="en-US" sz="2000" b="1" dirty="0">
                <a:solidFill>
                  <a:schemeClr val="accent2">
                    <a:lumMod val="50000"/>
                  </a:schemeClr>
                </a:solidFill>
                <a:latin typeface="微软雅黑" pitchFamily="34" charset="-122"/>
                <a:ea typeface="微软雅黑" pitchFamily="34" charset="-122"/>
              </a:rPr>
              <a:t>短</a:t>
            </a:r>
            <a:r>
              <a:rPr lang="zh-CN" altLang="en-US" sz="2000" b="1" dirty="0" smtClean="0">
                <a:solidFill>
                  <a:schemeClr val="accent2">
                    <a:lumMod val="50000"/>
                  </a:schemeClr>
                </a:solidFill>
                <a:latin typeface="微软雅黑" pitchFamily="34" charset="-122"/>
                <a:ea typeface="微软雅黑" pitchFamily="34" charset="-122"/>
              </a:rPr>
              <a:t>路</a:t>
            </a:r>
            <a:endParaRPr lang="zh-CN" altLang="zh-CN" sz="2000" b="1" dirty="0">
              <a:solidFill>
                <a:schemeClr val="accent2">
                  <a:lumMod val="50000"/>
                </a:schemeClr>
              </a:solidFill>
              <a:latin typeface="微软雅黑" pitchFamily="34" charset="-122"/>
              <a:ea typeface="微软雅黑" pitchFamily="34" charset="-122"/>
            </a:endParaRPr>
          </a:p>
        </p:txBody>
      </p:sp>
      <p:sp>
        <p:nvSpPr>
          <p:cNvPr id="16" name="TextBox 8"/>
          <p:cNvSpPr txBox="1"/>
          <p:nvPr/>
        </p:nvSpPr>
        <p:spPr>
          <a:xfrm>
            <a:off x="910929" y="212723"/>
            <a:ext cx="4386241" cy="338554"/>
          </a:xfrm>
          <a:prstGeom prst="rect">
            <a:avLst/>
          </a:prstGeom>
          <a:noFill/>
        </p:spPr>
        <p:txBody>
          <a:bodyPr wrap="square" rtlCol="0">
            <a:spAutoFit/>
          </a:bodyPr>
          <a:lstStyle/>
          <a:p>
            <a:r>
              <a:rPr lang="en-US" altLang="zh-CN" sz="1600" b="1" dirty="0" smtClean="0">
                <a:solidFill>
                  <a:schemeClr val="bg1"/>
                </a:solidFill>
                <a:latin typeface="微软雅黑" pitchFamily="34" charset="-122"/>
                <a:ea typeface="微软雅黑" pitchFamily="34" charset="-122"/>
              </a:rPr>
              <a:t>1 </a:t>
            </a:r>
            <a:r>
              <a:rPr lang="zh-CN" altLang="en-US" sz="1600" b="1" dirty="0" smtClean="0">
                <a:solidFill>
                  <a:schemeClr val="bg1"/>
                </a:solidFill>
                <a:latin typeface="微软雅黑" pitchFamily="34" charset="-122"/>
                <a:ea typeface="微软雅黑" pitchFamily="34" charset="-122"/>
              </a:rPr>
              <a:t>认识</a:t>
            </a:r>
            <a:r>
              <a:rPr lang="zh-CN" altLang="en-US" sz="1600" b="1" dirty="0">
                <a:solidFill>
                  <a:schemeClr val="bg1"/>
                </a:solidFill>
                <a:latin typeface="微软雅黑" pitchFamily="34" charset="-122"/>
                <a:ea typeface="微软雅黑" pitchFamily="34" charset="-122"/>
              </a:rPr>
              <a:t>照明电路常见</a:t>
            </a:r>
            <a:r>
              <a:rPr lang="zh-CN" altLang="en-US" sz="1600" b="1" dirty="0" smtClean="0">
                <a:solidFill>
                  <a:schemeClr val="bg1"/>
                </a:solidFill>
                <a:latin typeface="微软雅黑" pitchFamily="34" charset="-122"/>
                <a:ea typeface="微软雅黑" pitchFamily="34" charset="-122"/>
              </a:rPr>
              <a:t>故障</a:t>
            </a:r>
            <a:endParaRPr lang="zh-CN" altLang="en-US" sz="1600" b="1"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bad8d87f-564d-4ca8-9e44-1d31a426c47c}"/>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963987ea-aca6-4f7b-92d6-8f5f0419bcf4}"/>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90042a12-9976-44d2-89ed-c02e4c2ed7f8}"/>
</p:tagLst>
</file>

<file path=ppt/tags/tag13.xml><?xml version="1.0" encoding="utf-8"?>
<p:tagLst xmlns:a="http://schemas.openxmlformats.org/drawingml/2006/main" xmlns:r="http://schemas.openxmlformats.org/officeDocument/2006/relationships" xmlns:p="http://schemas.openxmlformats.org/presentationml/2006/main">
  <p:tag name="KSO_WM_UNIT_TABLE_BEAUTIFY" val="smartTable{0778eb03-4e3c-4aa9-9e90-8c584a94c360}"/>
</p:tagLst>
</file>

<file path=ppt/tags/tag14.xml><?xml version="1.0" encoding="utf-8"?>
<p:tagLst xmlns:a="http://schemas.openxmlformats.org/drawingml/2006/main" xmlns:r="http://schemas.openxmlformats.org/officeDocument/2006/relationships" xmlns:p="http://schemas.openxmlformats.org/presentationml/2006/main">
  <p:tag name="KSO_WM_UNIT_TABLE_BEAUTIFY" val="smartTable{0778eb03-4e3c-4aa9-9e90-8c584a94c360}"/>
</p:tagLst>
</file>

<file path=ppt/tags/tag15.xml><?xml version="1.0" encoding="utf-8"?>
<p:tagLst xmlns:a="http://schemas.openxmlformats.org/drawingml/2006/main" xmlns:r="http://schemas.openxmlformats.org/officeDocument/2006/relationships" xmlns:p="http://schemas.openxmlformats.org/presentationml/2006/main">
  <p:tag name="KSO_WM_UNIT_TABLE_BEAUTIFY" val="smartTable{f51c9437-0841-42d9-a9e8-f62dfcd46518}"/>
</p:tagLst>
</file>

<file path=ppt/tags/tag16.xml><?xml version="1.0" encoding="utf-8"?>
<p:tagLst xmlns:a="http://schemas.openxmlformats.org/drawingml/2006/main" xmlns:r="http://schemas.openxmlformats.org/officeDocument/2006/relationships" xmlns:p="http://schemas.openxmlformats.org/presentationml/2006/main">
  <p:tag name="KSO_WM_UNIT_TABLE_BEAUTIFY" val="smartTable{8fedd4b2-e5bc-451a-b924-071c479d8375}"/>
</p:tagLst>
</file>

<file path=ppt/tags/tag17.xml><?xml version="1.0" encoding="utf-8"?>
<p:tagLst xmlns:a="http://schemas.openxmlformats.org/drawingml/2006/main" xmlns:r="http://schemas.openxmlformats.org/officeDocument/2006/relationships" xmlns:p="http://schemas.openxmlformats.org/presentationml/2006/main">
  <p:tag name="KSO_WM_UNIT_TABLE_BEAUTIFY" val="smartTable{03c9e0d2-cd18-4ab9-beb9-e588a6620200}"/>
</p:tagLst>
</file>

<file path=ppt/tags/tag18.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ags/tag2.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3.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4.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5.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6.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7.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8.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b5d27e42-cb81-4bc7-ad12-b5fa4cf90aa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TotalTime>
  <Words>4688</Words>
  <Application>Microsoft Office PowerPoint</Application>
  <PresentationFormat>宽屏</PresentationFormat>
  <Paragraphs>576</Paragraphs>
  <Slides>34</Slides>
  <Notes>34</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34</vt:i4>
      </vt:variant>
    </vt:vector>
  </HeadingPairs>
  <TitlesOfParts>
    <vt:vector size="45" baseType="lpstr">
      <vt:lpstr>Arial Unicode MS</vt:lpstr>
      <vt:lpstr>Open Sans</vt:lpstr>
      <vt:lpstr>等线</vt:lpstr>
      <vt:lpstr>等线 Light</vt:lpstr>
      <vt:lpstr>华康俪金黑W8(P)</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影子</dc:creator>
  <cp:lastModifiedBy>407_5</cp:lastModifiedBy>
  <cp:revision>59</cp:revision>
  <dcterms:created xsi:type="dcterms:W3CDTF">2021-02-09T09:16:13Z</dcterms:created>
  <dcterms:modified xsi:type="dcterms:W3CDTF">2021-02-27T16:51:31Z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2052-3.2.1.5071</vt:lpwstr>
  </property>
</Properties>
</file>