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7.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8.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9.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7" r:id="rId2"/>
    <p:sldId id="258" r:id="rId3"/>
    <p:sldId id="260" r:id="rId4"/>
    <p:sldId id="256" r:id="rId5"/>
    <p:sldId id="261" r:id="rId6"/>
    <p:sldId id="259" r:id="rId7"/>
    <p:sldId id="262" r:id="rId8"/>
    <p:sldId id="266" r:id="rId9"/>
    <p:sldId id="330" r:id="rId10"/>
    <p:sldId id="331" r:id="rId11"/>
    <p:sldId id="332" r:id="rId12"/>
    <p:sldId id="333" r:id="rId13"/>
    <p:sldId id="298" r:id="rId14"/>
    <p:sldId id="334" r:id="rId15"/>
    <p:sldId id="335" r:id="rId16"/>
    <p:sldId id="263" r:id="rId17"/>
    <p:sldId id="270" r:id="rId18"/>
    <p:sldId id="337" r:id="rId19"/>
    <p:sldId id="338" r:id="rId20"/>
    <p:sldId id="340" r:id="rId21"/>
    <p:sldId id="341" r:id="rId22"/>
    <p:sldId id="342" r:id="rId23"/>
    <p:sldId id="343" r:id="rId24"/>
    <p:sldId id="344" r:id="rId25"/>
    <p:sldId id="345" r:id="rId26"/>
    <p:sldId id="264" r:id="rId27"/>
    <p:sldId id="276" r:id="rId28"/>
    <p:sldId id="265" r:id="rId29"/>
    <p:sldId id="346" r:id="rId30"/>
    <p:sldId id="280"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87" d="100"/>
          <a:sy n="87" d="100"/>
        </p:scale>
        <p:origin x="86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2021-02-28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871074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2754139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3539170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3670338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6637226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38985878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1577776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1277921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31115816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2972852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39522800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2876617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2520704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2807962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4292714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2240661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1929602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1260770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18900868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37621623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17210363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14995405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3211711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11752441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2569312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1840949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818291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504509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053133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34536291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11273428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2B384-4B7D-4D10-B9E5-378208D96E06}" type="datetimeFigureOut">
              <a:rPr lang="zh-CN" altLang="en-US" smtClean="0"/>
              <a:t>2021-02-28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7EEAB3-198B-4715-B3CD-C357C0232E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2021-02-28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9.gif"/><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hyperlink" Target="http://www.21ic.com/jichuzhishi/analog/"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769417" y="2224511"/>
            <a:ext cx="3528060" cy="2022811"/>
            <a:chOff x="4328610" y="4016474"/>
            <a:chExt cx="3528310" cy="1656080"/>
          </a:xfrm>
        </p:grpSpPr>
        <p:sp>
          <p:nvSpPr>
            <p:cNvPr id="9" name="圆角矩形 9"/>
            <p:cNvSpPr/>
            <p:nvPr/>
          </p:nvSpPr>
          <p:spPr>
            <a:xfrm flipH="1">
              <a:off x="4328610" y="4950426"/>
              <a:ext cx="3528310" cy="720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p:cNvSpPr/>
            <p:nvPr/>
          </p:nvSpPr>
          <p:spPr>
            <a:xfrm>
              <a:off x="4522285" y="4971514"/>
              <a:ext cx="3094355" cy="701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itchFamily="34" charset="-122"/>
                  <a:ea typeface="微软雅黑" pitchFamily="34" charset="-122"/>
                </a:rPr>
                <a:t>二极管的基本知识</a:t>
              </a:r>
              <a:endParaRPr lang="zh-CN" altLang="en-US" sz="2400" b="1" dirty="0">
                <a:solidFill>
                  <a:schemeClr val="bg1"/>
                </a:solidFill>
                <a:latin typeface="微软雅黑" pitchFamily="34" charset="-122"/>
                <a:ea typeface="微软雅黑" pitchFamily="34" charset="-122"/>
              </a:endParaRPr>
            </a:p>
          </p:txBody>
        </p:sp>
        <p:sp>
          <p:nvSpPr>
            <p:cNvPr id="12" name="矩形 11"/>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
        <p:nvSpPr>
          <p:cNvPr id="11" name="TextBox 13">
            <a:extLst>
              <a:ext uri="{FF2B5EF4-FFF2-40B4-BE49-F238E27FC236}">
                <a16:creationId xmlns="" xmlns:a16="http://schemas.microsoft.com/office/drawing/2014/main" id="{92E74F4C-CB8E-4B2E-BBF3-968C12FABE28}"/>
              </a:ext>
            </a:extLst>
          </p:cNvPr>
          <p:cNvSpPr txBox="1"/>
          <p:nvPr/>
        </p:nvSpPr>
        <p:spPr>
          <a:xfrm>
            <a:off x="2797789" y="1812237"/>
            <a:ext cx="7571303" cy="1107996"/>
          </a:xfrm>
          <a:prstGeom prst="rect">
            <a:avLst/>
          </a:prstGeom>
          <a:noFill/>
        </p:spPr>
        <p:txBody>
          <a:bodyPr wrap="none" rtlCol="0">
            <a:spAutoFit/>
          </a:bodyPr>
          <a:lstStyle/>
          <a:p>
            <a:r>
              <a:rPr lang="zh-CN" altLang="en-US" sz="6600" b="1" spc="600" dirty="0" smtClean="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电子技术基础知识</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文本框 11"/>
          <p:cNvSpPr txBox="1"/>
          <p:nvPr/>
        </p:nvSpPr>
        <p:spPr>
          <a:xfrm>
            <a:off x="702934" y="853571"/>
            <a:ext cx="3315587" cy="553998"/>
          </a:xfrm>
          <a:prstGeom prst="rect">
            <a:avLst/>
          </a:prstGeom>
        </p:spPr>
        <p:txBody>
          <a:bodyPr vert="horz" wrap="square" lIns="91440" tIns="45720" rIns="91440" bIns="45720" numCol="1" anchor="t">
            <a:spAutoFit/>
          </a:bodyPr>
          <a:lstStyle>
            <a:defPPr>
              <a:defRPr lang="zh-CN"/>
            </a:defPPr>
            <a:lvl1pPr indent="532765" algn="just">
              <a:lnSpc>
                <a:spcPct val="150000"/>
              </a:lnSpc>
              <a:spcBef>
                <a:spcPts val="0"/>
              </a:spcBef>
              <a:spcAft>
                <a:spcPts val="0"/>
              </a:spcAft>
              <a:buFontTx/>
              <a:buNone/>
              <a:defRPr sz="2000" b="1">
                <a:solidFill>
                  <a:schemeClr val="accent2">
                    <a:lumMod val="50000"/>
                  </a:schemeClr>
                </a:solidFill>
                <a:latin typeface="微软雅黑" charset="0"/>
                <a:ea typeface="微软雅黑" charset="0"/>
              </a:defRPr>
            </a:lvl1pPr>
          </a:lstStyle>
          <a:p>
            <a:r>
              <a:rPr lang="en-US" altLang="zh-CN" dirty="0"/>
              <a:t>1.3</a:t>
            </a:r>
            <a:r>
              <a:rPr lang="zh-CN" altLang="en-US" dirty="0"/>
              <a:t>二极管</a:t>
            </a:r>
            <a:r>
              <a:rPr lang="zh-CN" altLang="en-US" dirty="0"/>
              <a:t>的分类</a:t>
            </a:r>
            <a:endParaRPr lang="zh-CN" dirty="0"/>
          </a:p>
        </p:txBody>
      </p:sp>
      <p:sp>
        <p:nvSpPr>
          <p:cNvPr id="2" name="文本框 1"/>
          <p:cNvSpPr txBox="1"/>
          <p:nvPr/>
        </p:nvSpPr>
        <p:spPr>
          <a:xfrm>
            <a:off x="861546" y="1494593"/>
            <a:ext cx="10845350" cy="1646605"/>
          </a:xfrm>
          <a:prstGeom prst="rect">
            <a:avLst/>
          </a:prstGeom>
          <a:noFill/>
        </p:spPr>
        <p:txBody>
          <a:bodyPr wrap="square" rtlCol="0">
            <a:spAutoFit/>
          </a:bodyPr>
          <a:lstStyle>
            <a:defPPr>
              <a:defRPr lang="zh-CN"/>
            </a:defPPr>
            <a:lvl1pPr indent="457200">
              <a:lnSpc>
                <a:spcPct val="150000"/>
              </a:lnSpc>
              <a:spcBef>
                <a:spcPts val="600"/>
              </a:spcBef>
              <a:spcAft>
                <a:spcPts val="600"/>
              </a:spcAft>
              <a:defRPr>
                <a:latin typeface="+mn-ea"/>
              </a:defRPr>
              <a:extLst>
                <a:ext uri="{35155182-B16C-46BC-9424-99874614C6A1}">
                  <wpsdc:indentchars xmlns:wpsdc="http://www.wps.cn/officeDocument/2017/drawingmlCustomData" xmlns="" val="200" checksum="59296752"/>
                </a:ext>
              </a:extLst>
            </a:lvl1pPr>
          </a:lstStyle>
          <a:p>
            <a:r>
              <a:rPr lang="zh-CN" altLang="zh-CN" dirty="0"/>
              <a:t>按材料：硅二极管、锗二极管。</a:t>
            </a:r>
          </a:p>
          <a:p>
            <a:r>
              <a:rPr lang="zh-CN" altLang="zh-CN" dirty="0"/>
              <a:t>按用途：整流二极管、开关二极管、稳压二极管、瞬态电压抑制二极管、发光二极管、变容二极管等</a:t>
            </a:r>
            <a:r>
              <a:rPr lang="zh-CN" altLang="zh-CN" dirty="0" smtClean="0"/>
              <a:t>。</a:t>
            </a:r>
            <a:endParaRPr lang="en-US" altLang="zh-CN" dirty="0"/>
          </a:p>
          <a:p>
            <a:r>
              <a:rPr lang="zh-CN" altLang="zh-CN" dirty="0"/>
              <a:t>在电路中符号如图</a:t>
            </a:r>
            <a:r>
              <a:rPr lang="en-US" altLang="zh-CN" dirty="0" smtClean="0"/>
              <a:t>2-6-9</a:t>
            </a:r>
            <a:r>
              <a:rPr lang="zh-CN" altLang="zh-CN" dirty="0" smtClean="0"/>
              <a:t>所示</a:t>
            </a:r>
            <a:endParaRPr lang="zh-CN" altLang="zh-CN" dirty="0"/>
          </a:p>
        </p:txBody>
      </p:sp>
      <p:pic>
        <p:nvPicPr>
          <p:cNvPr id="14" name="图片 13">
            <a:extLst>
              <a:ext uri="{FF2B5EF4-FFF2-40B4-BE49-F238E27FC236}">
                <a16:creationId xmlns="" xmlns:a16="http://schemas.microsoft.com/office/drawing/2014/main" id="{E5F4EB44-F0BF-40D2-88A3-75B389121A4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18181" y="3384286"/>
            <a:ext cx="8079589" cy="1436210"/>
          </a:xfrm>
          <a:prstGeom prst="rect">
            <a:avLst/>
          </a:prstGeom>
          <a:noFill/>
          <a:ln>
            <a:noFill/>
          </a:ln>
        </p:spPr>
      </p:pic>
      <p:sp>
        <p:nvSpPr>
          <p:cNvPr id="10" name="矩形 9"/>
          <p:cNvSpPr/>
          <p:nvPr/>
        </p:nvSpPr>
        <p:spPr>
          <a:xfrm>
            <a:off x="5092066" y="5364266"/>
            <a:ext cx="2954655" cy="369332"/>
          </a:xfrm>
          <a:prstGeom prst="rect">
            <a:avLst/>
          </a:prstGeom>
        </p:spPr>
        <p:txBody>
          <a:bodyPr wrap="none">
            <a:spAutoFit/>
          </a:bodyPr>
          <a:lstStyle/>
          <a:p>
            <a:r>
              <a:rPr lang="zh-CN" altLang="zh-CN"/>
              <a:t>图</a:t>
            </a:r>
            <a:r>
              <a:rPr lang="en-US" altLang="zh-CN"/>
              <a:t>2-6-9 </a:t>
            </a:r>
            <a:r>
              <a:rPr lang="zh-CN" altLang="zh-CN"/>
              <a:t>各二极管电路符号</a:t>
            </a:r>
            <a:endParaRPr lang="en-US" altLang="zh-CN" b="1" dirty="0">
              <a:latin typeface="仿宋" panose="02010609060101010101" pitchFamily="49" charset="-122"/>
              <a:ea typeface="仿宋" panose="02010609060101010101" pitchFamily="49" charset="-122"/>
            </a:endParaRPr>
          </a:p>
        </p:txBody>
      </p:sp>
      <p:sp>
        <p:nvSpPr>
          <p:cNvPr id="16" name="TextBox 8"/>
          <p:cNvSpPr txBox="1"/>
          <p:nvPr/>
        </p:nvSpPr>
        <p:spPr>
          <a:xfrm>
            <a:off x="981332" y="211354"/>
            <a:ext cx="2651914"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en-US" sz="1600" b="1" dirty="0" smtClean="0">
                <a:solidFill>
                  <a:schemeClr val="bg1"/>
                </a:solidFill>
                <a:latin typeface="微软雅黑" pitchFamily="34" charset="-122"/>
                <a:ea typeface="微软雅黑" pitchFamily="34" charset="-122"/>
              </a:rPr>
              <a:t>二极管的基本知识</a:t>
            </a:r>
            <a:endParaRPr lang="zh-CN" altLang="en-US" sz="1600" b="1" dirty="0">
              <a:solidFill>
                <a:schemeClr val="bg1"/>
              </a:solidFill>
              <a:latin typeface="微软雅黑" pitchFamily="34" charset="-122"/>
              <a:ea typeface="微软雅黑" pitchFamily="34" charset="-122"/>
            </a:endParaRPr>
          </a:p>
        </p:txBody>
      </p:sp>
      <p:sp>
        <p:nvSpPr>
          <p:cNvPr id="17"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8"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19"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20"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21"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2"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516706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文本框 1"/>
          <p:cNvSpPr txBox="1"/>
          <p:nvPr/>
        </p:nvSpPr>
        <p:spPr>
          <a:xfrm>
            <a:off x="817732" y="1407569"/>
            <a:ext cx="10468905" cy="442878"/>
          </a:xfrm>
          <a:prstGeom prst="rect">
            <a:avLst/>
          </a:prstGeom>
          <a:noFill/>
        </p:spPr>
        <p:txBody>
          <a:bodyPr wrap="square" rtlCol="0">
            <a:spAutoFit/>
          </a:bodyPr>
          <a:lstStyle>
            <a:defPPr>
              <a:defRPr lang="zh-CN"/>
            </a:defPPr>
            <a:lvl1pPr indent="457200">
              <a:lnSpc>
                <a:spcPct val="150000"/>
              </a:lnSpc>
              <a:spcBef>
                <a:spcPts val="600"/>
              </a:spcBef>
              <a:spcAft>
                <a:spcPts val="600"/>
              </a:spcAft>
              <a:defRPr>
                <a:latin typeface="+mn-ea"/>
              </a:defRPr>
              <a:extLst>
                <a:ext uri="{35155182-B16C-46BC-9424-99874614C6A1}">
                  <wpsdc:indentchars xmlns:wpsdc="http://www.wps.cn/officeDocument/2017/drawingmlCustomData" xmlns="" val="200" checksum="59296752"/>
                </a:ext>
              </a:extLst>
            </a:lvl1pPr>
          </a:lstStyle>
          <a:p>
            <a:r>
              <a:rPr lang="zh-CN" altLang="zh-CN" dirty="0"/>
              <a:t>极性</a:t>
            </a:r>
            <a:r>
              <a:rPr lang="zh-CN" altLang="zh-CN" dirty="0"/>
              <a:t>识别：所有二极管的封装都是在负极处标有色标，即色标处为负极，如图</a:t>
            </a:r>
            <a:r>
              <a:rPr lang="en-US" altLang="zh-CN" dirty="0" smtClean="0"/>
              <a:t>2-6-10</a:t>
            </a:r>
            <a:r>
              <a:rPr lang="zh-CN" altLang="zh-CN" dirty="0" smtClean="0"/>
              <a:t>所</a:t>
            </a:r>
            <a:r>
              <a:rPr lang="zh-CN" altLang="zh-CN" dirty="0"/>
              <a:t>示</a:t>
            </a:r>
            <a:r>
              <a:rPr lang="zh-CN" altLang="zh-CN" dirty="0" smtClean="0"/>
              <a:t>。</a:t>
            </a:r>
            <a:endParaRPr lang="zh-CN" altLang="zh-CN" dirty="0"/>
          </a:p>
        </p:txBody>
      </p:sp>
      <p:pic>
        <p:nvPicPr>
          <p:cNvPr id="15" name="图片 14">
            <a:extLst>
              <a:ext uri="{FF2B5EF4-FFF2-40B4-BE49-F238E27FC236}">
                <a16:creationId xmlns="" xmlns:a16="http://schemas.microsoft.com/office/drawing/2014/main" id="{98A72D88-0D33-4C4A-B170-1B324F810EF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79195" y="2404445"/>
            <a:ext cx="9909811" cy="2232660"/>
          </a:xfrm>
          <a:prstGeom prst="rect">
            <a:avLst/>
          </a:prstGeom>
          <a:noFill/>
          <a:ln>
            <a:noFill/>
          </a:ln>
        </p:spPr>
      </p:pic>
      <p:sp>
        <p:nvSpPr>
          <p:cNvPr id="13" name="矩形 12"/>
          <p:cNvSpPr/>
          <p:nvPr/>
        </p:nvSpPr>
        <p:spPr>
          <a:xfrm>
            <a:off x="4620602" y="5006437"/>
            <a:ext cx="3070071" cy="369332"/>
          </a:xfrm>
          <a:prstGeom prst="rect">
            <a:avLst/>
          </a:prstGeom>
        </p:spPr>
        <p:txBody>
          <a:bodyPr wrap="none">
            <a:spAutoFit/>
          </a:bodyPr>
          <a:lstStyle/>
          <a:p>
            <a:r>
              <a:rPr lang="zh-CN" altLang="zh-CN" dirty="0"/>
              <a:t>图</a:t>
            </a:r>
            <a:r>
              <a:rPr lang="en-US" altLang="zh-CN" dirty="0"/>
              <a:t>2-6-10 </a:t>
            </a:r>
            <a:r>
              <a:rPr lang="zh-CN" altLang="zh-CN" dirty="0"/>
              <a:t>二极管负极示意图</a:t>
            </a:r>
          </a:p>
        </p:txBody>
      </p:sp>
      <p:sp>
        <p:nvSpPr>
          <p:cNvPr id="16" name="文本框 15"/>
          <p:cNvSpPr txBox="1"/>
          <p:nvPr/>
        </p:nvSpPr>
        <p:spPr>
          <a:xfrm>
            <a:off x="702934" y="853571"/>
            <a:ext cx="3315587" cy="553998"/>
          </a:xfrm>
          <a:prstGeom prst="rect">
            <a:avLst/>
          </a:prstGeom>
        </p:spPr>
        <p:txBody>
          <a:bodyPr vert="horz" wrap="square" lIns="91440" tIns="45720" rIns="91440" bIns="45720" numCol="1" anchor="t">
            <a:spAutoFit/>
          </a:bodyPr>
          <a:lstStyle>
            <a:defPPr>
              <a:defRPr lang="zh-CN"/>
            </a:defPPr>
            <a:lvl1pPr indent="532765" algn="just">
              <a:lnSpc>
                <a:spcPct val="150000"/>
              </a:lnSpc>
              <a:spcBef>
                <a:spcPts val="0"/>
              </a:spcBef>
              <a:spcAft>
                <a:spcPts val="0"/>
              </a:spcAft>
              <a:buFontTx/>
              <a:buNone/>
              <a:defRPr sz="2000" b="1">
                <a:solidFill>
                  <a:schemeClr val="accent2">
                    <a:lumMod val="50000"/>
                  </a:schemeClr>
                </a:solidFill>
                <a:latin typeface="微软雅黑" charset="0"/>
                <a:ea typeface="微软雅黑" charset="0"/>
              </a:defRPr>
            </a:lvl1pPr>
          </a:lstStyle>
          <a:p>
            <a:r>
              <a:rPr lang="en-US" altLang="zh-CN" dirty="0"/>
              <a:t>1.3</a:t>
            </a:r>
            <a:r>
              <a:rPr lang="zh-CN" altLang="en-US" dirty="0"/>
              <a:t>二极管</a:t>
            </a:r>
            <a:r>
              <a:rPr lang="zh-CN" altLang="en-US" dirty="0"/>
              <a:t>的分类</a:t>
            </a:r>
            <a:endParaRPr lang="zh-CN" dirty="0"/>
          </a:p>
        </p:txBody>
      </p:sp>
      <p:sp>
        <p:nvSpPr>
          <p:cNvPr id="10" name="文本框 9"/>
          <p:cNvSpPr txBox="1"/>
          <p:nvPr/>
        </p:nvSpPr>
        <p:spPr>
          <a:xfrm>
            <a:off x="533166" y="3520775"/>
            <a:ext cx="911199" cy="374404"/>
          </a:xfrm>
          <a:prstGeom prst="rect">
            <a:avLst/>
          </a:prstGeom>
          <a:noFill/>
        </p:spPr>
        <p:txBody>
          <a:bodyPr wrap="square" rtlCol="0">
            <a:spAutoFit/>
          </a:bodyPr>
          <a:lstStyle/>
          <a:p>
            <a:r>
              <a:rPr lang="zh-CN" altLang="en-US" dirty="0" smtClean="0"/>
              <a:t>负极</a:t>
            </a:r>
            <a:endParaRPr lang="zh-CN" altLang="en-US" dirty="0"/>
          </a:p>
        </p:txBody>
      </p:sp>
      <p:sp>
        <p:nvSpPr>
          <p:cNvPr id="17" name="文本框 16"/>
          <p:cNvSpPr txBox="1"/>
          <p:nvPr/>
        </p:nvSpPr>
        <p:spPr>
          <a:xfrm>
            <a:off x="9081939" y="3482911"/>
            <a:ext cx="911199" cy="374404"/>
          </a:xfrm>
          <a:prstGeom prst="rect">
            <a:avLst/>
          </a:prstGeom>
          <a:noFill/>
        </p:spPr>
        <p:txBody>
          <a:bodyPr wrap="square" rtlCol="0">
            <a:spAutoFit/>
          </a:bodyPr>
          <a:lstStyle/>
          <a:p>
            <a:r>
              <a:rPr lang="zh-CN" altLang="en-US" dirty="0" smtClean="0"/>
              <a:t>负极</a:t>
            </a:r>
            <a:endParaRPr lang="zh-CN" altLang="en-US" dirty="0"/>
          </a:p>
        </p:txBody>
      </p:sp>
      <p:sp>
        <p:nvSpPr>
          <p:cNvPr id="18" name="文本框 17"/>
          <p:cNvSpPr txBox="1"/>
          <p:nvPr/>
        </p:nvSpPr>
        <p:spPr>
          <a:xfrm>
            <a:off x="6052184" y="3439745"/>
            <a:ext cx="911199" cy="374404"/>
          </a:xfrm>
          <a:prstGeom prst="rect">
            <a:avLst/>
          </a:prstGeom>
          <a:noFill/>
        </p:spPr>
        <p:txBody>
          <a:bodyPr wrap="square" rtlCol="0">
            <a:spAutoFit/>
          </a:bodyPr>
          <a:lstStyle/>
          <a:p>
            <a:r>
              <a:rPr lang="zh-CN" altLang="en-US" dirty="0" smtClean="0"/>
              <a:t>负极</a:t>
            </a:r>
            <a:endParaRPr lang="zh-CN" altLang="en-US" dirty="0"/>
          </a:p>
        </p:txBody>
      </p:sp>
      <p:sp>
        <p:nvSpPr>
          <p:cNvPr id="19" name="文本框 18"/>
          <p:cNvSpPr txBox="1"/>
          <p:nvPr/>
        </p:nvSpPr>
        <p:spPr>
          <a:xfrm>
            <a:off x="3107322" y="3439745"/>
            <a:ext cx="911199" cy="374404"/>
          </a:xfrm>
          <a:prstGeom prst="rect">
            <a:avLst/>
          </a:prstGeom>
          <a:noFill/>
        </p:spPr>
        <p:txBody>
          <a:bodyPr wrap="square" rtlCol="0">
            <a:spAutoFit/>
          </a:bodyPr>
          <a:lstStyle/>
          <a:p>
            <a:r>
              <a:rPr lang="zh-CN" altLang="en-US" dirty="0" smtClean="0"/>
              <a:t>负极</a:t>
            </a:r>
            <a:endParaRPr lang="zh-CN" altLang="en-US" dirty="0"/>
          </a:p>
        </p:txBody>
      </p:sp>
      <p:sp>
        <p:nvSpPr>
          <p:cNvPr id="20" name="TextBox 8"/>
          <p:cNvSpPr txBox="1"/>
          <p:nvPr/>
        </p:nvSpPr>
        <p:spPr>
          <a:xfrm>
            <a:off x="981332" y="211354"/>
            <a:ext cx="2651914"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en-US" sz="1600" b="1" dirty="0" smtClean="0">
                <a:solidFill>
                  <a:schemeClr val="bg1"/>
                </a:solidFill>
                <a:latin typeface="微软雅黑" pitchFamily="34" charset="-122"/>
                <a:ea typeface="微软雅黑" pitchFamily="34" charset="-122"/>
              </a:rPr>
              <a:t>二极管的基本知识</a:t>
            </a:r>
            <a:endParaRPr lang="zh-CN" altLang="en-US" sz="1600" b="1" dirty="0">
              <a:solidFill>
                <a:schemeClr val="bg1"/>
              </a:solidFill>
              <a:latin typeface="微软雅黑" pitchFamily="34" charset="-122"/>
              <a:ea typeface="微软雅黑" pitchFamily="34" charset="-122"/>
            </a:endParaRPr>
          </a:p>
        </p:txBody>
      </p:sp>
      <p:sp>
        <p:nvSpPr>
          <p:cNvPr id="21"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2"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3"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24"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26"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7"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284306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文本框 11"/>
          <p:cNvSpPr txBox="1"/>
          <p:nvPr/>
        </p:nvSpPr>
        <p:spPr>
          <a:xfrm>
            <a:off x="490494" y="828137"/>
            <a:ext cx="4109033" cy="553998"/>
          </a:xfrm>
          <a:prstGeom prst="rect">
            <a:avLst/>
          </a:prstGeom>
        </p:spPr>
        <p:txBody>
          <a:bodyPr vert="horz" wrap="square" lIns="91440" tIns="45720" rIns="91440" bIns="45720" numCol="1" anchor="t">
            <a:spAutoFit/>
          </a:bodyPr>
          <a:lstStyle>
            <a:defPPr>
              <a:defRPr lang="zh-CN"/>
            </a:defPPr>
            <a:lvl1pPr indent="532765" algn="just">
              <a:lnSpc>
                <a:spcPct val="150000"/>
              </a:lnSpc>
              <a:spcBef>
                <a:spcPts val="0"/>
              </a:spcBef>
              <a:spcAft>
                <a:spcPts val="0"/>
              </a:spcAft>
              <a:buFontTx/>
              <a:buNone/>
              <a:defRPr sz="2000" b="1">
                <a:solidFill>
                  <a:schemeClr val="accent2">
                    <a:lumMod val="50000"/>
                  </a:schemeClr>
                </a:solidFill>
                <a:latin typeface="微软雅黑" charset="0"/>
                <a:ea typeface="微软雅黑" charset="0"/>
              </a:defRPr>
            </a:lvl1pPr>
          </a:lstStyle>
          <a:p>
            <a:r>
              <a:rPr lang="en-US" altLang="zh-CN" dirty="0" smtClean="0"/>
              <a:t>1.4 </a:t>
            </a:r>
            <a:r>
              <a:rPr lang="zh-CN" altLang="en-US" dirty="0"/>
              <a:t>二极管</a:t>
            </a:r>
            <a:r>
              <a:rPr lang="zh-CN" altLang="en-US" dirty="0"/>
              <a:t>的伏安特性</a:t>
            </a:r>
            <a:endParaRPr lang="zh-CN" dirty="0"/>
          </a:p>
        </p:txBody>
      </p:sp>
      <p:sp>
        <p:nvSpPr>
          <p:cNvPr id="2" name="文本框 1"/>
          <p:cNvSpPr txBox="1"/>
          <p:nvPr/>
        </p:nvSpPr>
        <p:spPr>
          <a:xfrm>
            <a:off x="915375" y="2016948"/>
            <a:ext cx="3778545" cy="2520370"/>
          </a:xfrm>
          <a:prstGeom prst="rect">
            <a:avLst/>
          </a:prstGeom>
          <a:noFill/>
        </p:spPr>
        <p:txBody>
          <a:bodyPr wrap="square" rtlCol="0">
            <a:spAutoFit/>
          </a:bodyPr>
          <a:lstStyle>
            <a:defPPr>
              <a:defRPr lang="zh-CN"/>
            </a:defPPr>
            <a:lvl1pPr indent="457200">
              <a:lnSpc>
                <a:spcPct val="150000"/>
              </a:lnSpc>
              <a:spcBef>
                <a:spcPts val="600"/>
              </a:spcBef>
              <a:spcAft>
                <a:spcPts val="600"/>
              </a:spcAft>
              <a:defRPr>
                <a:latin typeface="+mn-ea"/>
              </a:defRPr>
              <a:extLst>
                <a:ext uri="{35155182-B16C-46BC-9424-99874614C6A1}">
                  <wpsdc:indentchars xmlns:wpsdc="http://www.wps.cn/officeDocument/2017/drawingmlCustomData" xmlns="" val="200" checksum="59296752"/>
                </a:ext>
              </a:extLst>
            </a:lvl1pPr>
          </a:lstStyle>
          <a:p>
            <a:r>
              <a:rPr lang="en-US" altLang="zh-CN" dirty="0"/>
              <a:t>    </a:t>
            </a:r>
            <a:r>
              <a:rPr lang="zh-CN" altLang="zh-CN" dirty="0"/>
              <a:t>二极管的伏安特性是指加在二极管两端电压和流过二极管的电流之间的关系，用于定性描述这两者关系的曲线称为伏安特性曲线。通过晶体管图示仪观察到硅二极管的伏安特性如图</a:t>
            </a:r>
            <a:r>
              <a:rPr lang="en-US" altLang="zh-CN" dirty="0"/>
              <a:t>2-6-5</a:t>
            </a:r>
            <a:r>
              <a:rPr lang="zh-CN" altLang="zh-CN" dirty="0"/>
              <a:t>所示</a:t>
            </a:r>
            <a:r>
              <a:rPr lang="zh-CN" altLang="zh-CN" dirty="0" smtClean="0"/>
              <a:t>。</a:t>
            </a:r>
            <a:endParaRPr lang="zh-CN" altLang="zh-CN" dirty="0"/>
          </a:p>
        </p:txBody>
      </p:sp>
      <p:pic>
        <p:nvPicPr>
          <p:cNvPr id="14" name="图片 13">
            <a:extLst>
              <a:ext uri="{FF2B5EF4-FFF2-40B4-BE49-F238E27FC236}">
                <a16:creationId xmlns="" xmlns:a16="http://schemas.microsoft.com/office/drawing/2014/main" id="{25524176-B190-420A-A5F6-1073EABA38B3}"/>
              </a:ext>
            </a:extLst>
          </p:cNvPr>
          <p:cNvPicPr/>
          <p:nvPr/>
        </p:nvPicPr>
        <p:blipFill>
          <a:blip r:embed="rId3" cstate="print">
            <a:biLevel thresh="75000"/>
          </a:blip>
          <a:srcRect/>
          <a:stretch>
            <a:fillRect/>
          </a:stretch>
        </p:blipFill>
        <p:spPr bwMode="auto">
          <a:xfrm>
            <a:off x="5154930" y="1765268"/>
            <a:ext cx="6284596" cy="3658069"/>
          </a:xfrm>
          <a:prstGeom prst="rect">
            <a:avLst/>
          </a:prstGeom>
          <a:noFill/>
          <a:ln w="9525">
            <a:noFill/>
            <a:miter lim="800000"/>
            <a:headEnd/>
            <a:tailEnd/>
          </a:ln>
        </p:spPr>
      </p:pic>
      <p:sp>
        <p:nvSpPr>
          <p:cNvPr id="3" name="矩形 2"/>
          <p:cNvSpPr/>
          <p:nvPr/>
        </p:nvSpPr>
        <p:spPr>
          <a:xfrm>
            <a:off x="6920144" y="5714799"/>
            <a:ext cx="3300904" cy="507831"/>
          </a:xfrm>
          <a:prstGeom prst="rect">
            <a:avLst/>
          </a:prstGeom>
          <a:noFill/>
        </p:spPr>
        <p:txBody>
          <a:bodyPr wrap="square" rtlCol="0">
            <a:spAutoFit/>
          </a:bodyPr>
          <a:lstStyle/>
          <a:p>
            <a:pPr indent="457200">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zh-CN" altLang="zh-CN" dirty="0">
                <a:latin typeface="+mn-ea"/>
              </a:rPr>
              <a:t>图</a:t>
            </a:r>
            <a:r>
              <a:rPr lang="en-US" altLang="zh-CN" dirty="0">
                <a:latin typeface="+mn-ea"/>
              </a:rPr>
              <a:t>2-6-5</a:t>
            </a:r>
            <a:r>
              <a:rPr lang="zh-CN" altLang="zh-CN" dirty="0">
                <a:latin typeface="+mn-ea"/>
              </a:rPr>
              <a:t>二极管伏安特性图</a:t>
            </a:r>
            <a:endParaRPr lang="zh-CN" altLang="en-US" dirty="0">
              <a:latin typeface="+mn-ea"/>
            </a:endParaRPr>
          </a:p>
        </p:txBody>
      </p:sp>
      <p:sp>
        <p:nvSpPr>
          <p:cNvPr id="23" name="TextBox 8"/>
          <p:cNvSpPr txBox="1"/>
          <p:nvPr/>
        </p:nvSpPr>
        <p:spPr>
          <a:xfrm>
            <a:off x="981332" y="211354"/>
            <a:ext cx="2651914"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en-US" sz="1600" b="1" dirty="0" smtClean="0">
                <a:solidFill>
                  <a:schemeClr val="bg1"/>
                </a:solidFill>
                <a:latin typeface="微软雅黑" pitchFamily="34" charset="-122"/>
                <a:ea typeface="微软雅黑" pitchFamily="34" charset="-122"/>
              </a:rPr>
              <a:t>二极管的基本知识</a:t>
            </a:r>
            <a:endParaRPr lang="zh-CN" altLang="en-US" sz="1600" b="1" dirty="0">
              <a:solidFill>
                <a:schemeClr val="bg1"/>
              </a:solidFill>
              <a:latin typeface="微软雅黑" pitchFamily="34" charset="-122"/>
              <a:ea typeface="微软雅黑" pitchFamily="34" charset="-122"/>
            </a:endParaRPr>
          </a:p>
        </p:txBody>
      </p:sp>
      <p:sp>
        <p:nvSpPr>
          <p:cNvPr id="24"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6"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7"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28"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29"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30"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5422097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文本框 99"/>
          <p:cNvSpPr txBox="1"/>
          <p:nvPr/>
        </p:nvSpPr>
        <p:spPr>
          <a:xfrm>
            <a:off x="699292" y="1574964"/>
            <a:ext cx="10450194" cy="3724096"/>
          </a:xfrm>
          <a:prstGeom prst="rect">
            <a:avLst/>
          </a:prstGeom>
          <a:noFill/>
        </p:spPr>
        <p:txBody>
          <a:bodyPr wrap="square" rtlCol="0">
            <a:spAutoFit/>
          </a:bodyPr>
          <a:lstStyle>
            <a:defPPr>
              <a:defRPr lang="zh-CN"/>
            </a:defPPr>
            <a:lvl1pPr indent="457200">
              <a:lnSpc>
                <a:spcPct val="150000"/>
              </a:lnSpc>
              <a:spcBef>
                <a:spcPts val="600"/>
              </a:spcBef>
              <a:spcAft>
                <a:spcPts val="600"/>
              </a:spcAft>
              <a:defRPr>
                <a:latin typeface="+mn-ea"/>
              </a:defRPr>
              <a:extLst>
                <a:ext uri="{35155182-B16C-46BC-9424-99874614C6A1}">
                  <wpsdc:indentchars xmlns:wpsdc="http://www.wps.cn/officeDocument/2017/drawingmlCustomData" xmlns="" val="200" checksum="59296752"/>
                </a:ext>
              </a:extLst>
            </a:lvl1pPr>
          </a:lstStyle>
          <a:p>
            <a:r>
              <a:rPr lang="zh-CN" altLang="zh-CN" dirty="0"/>
              <a:t>（</a:t>
            </a:r>
            <a:r>
              <a:rPr lang="en-US" altLang="zh-CN" dirty="0"/>
              <a:t>1</a:t>
            </a:r>
            <a:r>
              <a:rPr lang="zh-CN" altLang="zh-CN" dirty="0"/>
              <a:t>）外加正向电压较小时，二极管呈现的电阻较大，正向电流几乎为零，曲线</a:t>
            </a:r>
            <a:r>
              <a:rPr lang="en-US" altLang="zh-CN" dirty="0"/>
              <a:t>OA</a:t>
            </a:r>
            <a:r>
              <a:rPr lang="zh-CN" altLang="zh-CN" dirty="0"/>
              <a:t>段称为不导通区或死区。一般硅管的死区电压约为</a:t>
            </a:r>
            <a:r>
              <a:rPr lang="en-US" altLang="zh-CN" dirty="0"/>
              <a:t>0.5</a:t>
            </a:r>
            <a:r>
              <a:rPr lang="zh-CN" altLang="zh-CN" dirty="0"/>
              <a:t>伏</a:t>
            </a:r>
            <a:r>
              <a:rPr lang="en-US" altLang="zh-CN" dirty="0"/>
              <a:t>, </a:t>
            </a:r>
            <a:r>
              <a:rPr lang="zh-CN" altLang="zh-CN" dirty="0"/>
              <a:t>锗的死区电压约为</a:t>
            </a:r>
            <a:r>
              <a:rPr lang="en-US" altLang="zh-CN" dirty="0"/>
              <a:t>0.2</a:t>
            </a:r>
            <a:r>
              <a:rPr lang="zh-CN" altLang="zh-CN" dirty="0"/>
              <a:t>伏，该电压值又称门坎电压或阈值电压</a:t>
            </a:r>
            <a:r>
              <a:rPr lang="zh-CN" altLang="zh-CN" dirty="0" smtClean="0"/>
              <a:t>。</a:t>
            </a:r>
            <a:endParaRPr lang="zh-CN" altLang="zh-CN" dirty="0"/>
          </a:p>
          <a:p>
            <a:r>
              <a:rPr lang="zh-CN" altLang="zh-CN" dirty="0"/>
              <a:t>（</a:t>
            </a:r>
            <a:r>
              <a:rPr lang="en-US" altLang="zh-CN" dirty="0"/>
              <a:t>2</a:t>
            </a:r>
            <a:r>
              <a:rPr lang="zh-CN" altLang="zh-CN" dirty="0"/>
              <a:t>）当外加正向电压超过死区电压时，</a:t>
            </a:r>
            <a:r>
              <a:rPr lang="en-US" altLang="zh-CN" dirty="0"/>
              <a:t>PN</a:t>
            </a:r>
            <a:r>
              <a:rPr lang="zh-CN" altLang="zh-CN" dirty="0"/>
              <a:t>结内电场几乎被抵消，二极管呈现的电阻很小，正向电流开始增加，进入正向导通区，但此时电压与电流不成比例如</a:t>
            </a:r>
            <a:r>
              <a:rPr lang="en-US" altLang="zh-CN" dirty="0"/>
              <a:t>AB</a:t>
            </a:r>
            <a:r>
              <a:rPr lang="zh-CN" altLang="zh-CN" dirty="0"/>
              <a:t>段。随外加电压的增加正向电流迅速增加，如</a:t>
            </a:r>
            <a:r>
              <a:rPr lang="en-US" altLang="zh-CN" dirty="0"/>
              <a:t>BC</a:t>
            </a:r>
            <a:r>
              <a:rPr lang="zh-CN" altLang="zh-CN" dirty="0"/>
              <a:t>段特性曲线陡直，伏安关系近似线性，处于充分导通状态</a:t>
            </a:r>
            <a:r>
              <a:rPr lang="zh-CN" altLang="zh-CN" dirty="0" smtClean="0"/>
              <a:t>。</a:t>
            </a:r>
            <a:endParaRPr lang="zh-CN" altLang="zh-CN" dirty="0"/>
          </a:p>
          <a:p>
            <a:r>
              <a:rPr lang="zh-CN" altLang="zh-CN" dirty="0"/>
              <a:t>（</a:t>
            </a:r>
            <a:r>
              <a:rPr lang="en-US" altLang="zh-CN" dirty="0"/>
              <a:t>3</a:t>
            </a:r>
            <a:r>
              <a:rPr lang="zh-CN" altLang="zh-CN" dirty="0"/>
              <a:t>）二极管导通后两端的正向电压称为正向压降</a:t>
            </a:r>
            <a:r>
              <a:rPr lang="en-US" altLang="zh-CN" dirty="0"/>
              <a:t>(</a:t>
            </a:r>
            <a:r>
              <a:rPr lang="zh-CN" altLang="zh-CN" dirty="0"/>
              <a:t>或管压降</a:t>
            </a:r>
            <a:r>
              <a:rPr lang="en-US" altLang="zh-CN" dirty="0"/>
              <a:t>)</a:t>
            </a:r>
            <a:r>
              <a:rPr lang="zh-CN" altLang="zh-CN" dirty="0"/>
              <a:t>，且几乎恒定。硅管的管压降约为</a:t>
            </a:r>
            <a:r>
              <a:rPr lang="en-US" altLang="zh-CN" dirty="0"/>
              <a:t>0.7V</a:t>
            </a:r>
            <a:r>
              <a:rPr lang="zh-CN" altLang="zh-CN" dirty="0"/>
              <a:t>，锗管的管压降约为</a:t>
            </a:r>
            <a:r>
              <a:rPr lang="en-US" altLang="zh-CN" dirty="0"/>
              <a:t>0.3V</a:t>
            </a:r>
            <a:r>
              <a:rPr lang="zh-CN" altLang="zh-CN" dirty="0"/>
              <a:t>。</a:t>
            </a:r>
          </a:p>
        </p:txBody>
      </p:sp>
      <p:sp>
        <p:nvSpPr>
          <p:cNvPr id="13" name="文本框 12"/>
          <p:cNvSpPr txBox="1"/>
          <p:nvPr/>
        </p:nvSpPr>
        <p:spPr>
          <a:xfrm>
            <a:off x="490494" y="928943"/>
            <a:ext cx="2600504" cy="553998"/>
          </a:xfrm>
          <a:prstGeom prst="rect">
            <a:avLst/>
          </a:prstGeom>
        </p:spPr>
        <p:txBody>
          <a:bodyPr vert="horz" wrap="square" lIns="91440" tIns="45720" rIns="91440" bIns="45720" numCol="1" anchor="t">
            <a:spAutoFit/>
          </a:bodyPr>
          <a:lstStyle>
            <a:defPPr>
              <a:defRPr lang="zh-CN"/>
            </a:defPPr>
            <a:lvl1pPr indent="532765" algn="just">
              <a:lnSpc>
                <a:spcPct val="150000"/>
              </a:lnSpc>
              <a:spcBef>
                <a:spcPts val="0"/>
              </a:spcBef>
              <a:spcAft>
                <a:spcPts val="0"/>
              </a:spcAft>
              <a:buFontTx/>
              <a:buNone/>
              <a:defRPr sz="2000" b="1">
                <a:solidFill>
                  <a:schemeClr val="accent2">
                    <a:lumMod val="50000"/>
                  </a:schemeClr>
                </a:solidFill>
                <a:latin typeface="微软雅黑" charset="0"/>
                <a:ea typeface="微软雅黑" charset="0"/>
              </a:defRPr>
            </a:lvl1pPr>
          </a:lstStyle>
          <a:p>
            <a:r>
              <a:rPr lang="en-US" altLang="zh-CN" dirty="0" smtClean="0"/>
              <a:t>1.5 </a:t>
            </a:r>
            <a:r>
              <a:rPr lang="zh-CN" altLang="en-US" dirty="0"/>
              <a:t>正向特性</a:t>
            </a:r>
            <a:endParaRPr lang="zh-CN" altLang="zh-CN" dirty="0"/>
          </a:p>
        </p:txBody>
      </p:sp>
      <p:sp>
        <p:nvSpPr>
          <p:cNvPr id="21" name="TextBox 8"/>
          <p:cNvSpPr txBox="1"/>
          <p:nvPr/>
        </p:nvSpPr>
        <p:spPr>
          <a:xfrm>
            <a:off x="981332" y="211354"/>
            <a:ext cx="2651914"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en-US" sz="1600" b="1" dirty="0" smtClean="0">
                <a:solidFill>
                  <a:schemeClr val="bg1"/>
                </a:solidFill>
                <a:latin typeface="微软雅黑" pitchFamily="34" charset="-122"/>
                <a:ea typeface="微软雅黑" pitchFamily="34" charset="-122"/>
              </a:rPr>
              <a:t>二极管的基本知识</a:t>
            </a:r>
            <a:endParaRPr lang="zh-CN" altLang="en-US" sz="1600" b="1" dirty="0">
              <a:solidFill>
                <a:schemeClr val="bg1"/>
              </a:solidFill>
              <a:latin typeface="微软雅黑" pitchFamily="34" charset="-122"/>
              <a:ea typeface="微软雅黑" pitchFamily="34" charset="-122"/>
            </a:endParaRPr>
          </a:p>
        </p:txBody>
      </p:sp>
      <p:sp>
        <p:nvSpPr>
          <p:cNvPr id="2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4"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26"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27"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8"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文本框 99"/>
          <p:cNvSpPr txBox="1"/>
          <p:nvPr/>
        </p:nvSpPr>
        <p:spPr>
          <a:xfrm>
            <a:off x="699292" y="1639510"/>
            <a:ext cx="10450194" cy="3154710"/>
          </a:xfrm>
          <a:prstGeom prst="rect">
            <a:avLst/>
          </a:prstGeom>
          <a:noFill/>
        </p:spPr>
        <p:txBody>
          <a:bodyPr wrap="square" rtlCol="0">
            <a:spAutoFit/>
          </a:bodyPr>
          <a:lstStyle>
            <a:defPPr>
              <a:defRPr lang="zh-CN"/>
            </a:defPPr>
            <a:lvl1pPr indent="457200">
              <a:lnSpc>
                <a:spcPct val="150000"/>
              </a:lnSpc>
              <a:spcBef>
                <a:spcPts val="600"/>
              </a:spcBef>
              <a:spcAft>
                <a:spcPts val="600"/>
              </a:spcAft>
              <a:defRPr>
                <a:latin typeface="+mn-ea"/>
              </a:defRPr>
              <a:extLst>
                <a:ext uri="{35155182-B16C-46BC-9424-99874614C6A1}">
                  <wpsdc:indentchars xmlns:wpsdc="http://www.wps.cn/officeDocument/2017/drawingmlCustomData" xmlns="" val="200" checksum="59296752"/>
                </a:ext>
              </a:extLst>
            </a:lvl1pPr>
          </a:lstStyle>
          <a:p>
            <a:r>
              <a:rPr lang="zh-CN" altLang="zh-CN" dirty="0"/>
              <a:t>（</a:t>
            </a:r>
            <a:r>
              <a:rPr lang="en-US" altLang="zh-CN" dirty="0"/>
              <a:t>1</a:t>
            </a:r>
            <a:r>
              <a:rPr lang="zh-CN" altLang="zh-CN" dirty="0"/>
              <a:t>）二极管承受反向电压时，加强了</a:t>
            </a:r>
            <a:r>
              <a:rPr lang="en-US" altLang="zh-CN" dirty="0"/>
              <a:t>PN</a:t>
            </a:r>
            <a:r>
              <a:rPr lang="zh-CN" altLang="zh-CN" dirty="0"/>
              <a:t>结的内电场，二极管呈现很大电阻，此时仅有很小的反向电流。如曲线</a:t>
            </a:r>
            <a:r>
              <a:rPr lang="en-US" altLang="zh-CN" dirty="0"/>
              <a:t>OD</a:t>
            </a:r>
            <a:r>
              <a:rPr lang="zh-CN" altLang="zh-CN" dirty="0"/>
              <a:t>段称为反向截止区，此时电流称为反向饱和电流。实际应用中，反向电流越小说明二极管的反向电阻越大，反向截止性能越好。一般硅二极管的反向饱和电流在几十微安以下，锗二极管则达几百微安，大功率二极管稍大些</a:t>
            </a:r>
            <a:r>
              <a:rPr lang="zh-CN" altLang="zh-CN" dirty="0" smtClean="0"/>
              <a:t>。</a:t>
            </a:r>
            <a:endParaRPr lang="zh-CN" altLang="zh-CN" dirty="0"/>
          </a:p>
          <a:p>
            <a:r>
              <a:rPr lang="zh-CN" altLang="zh-CN" dirty="0"/>
              <a:t>（</a:t>
            </a:r>
            <a:r>
              <a:rPr lang="en-US" altLang="zh-CN" dirty="0"/>
              <a:t>2</a:t>
            </a:r>
            <a:r>
              <a:rPr lang="zh-CN" altLang="zh-CN" dirty="0"/>
              <a:t>）当反向电压增大到一定数值时</a:t>
            </a:r>
            <a:r>
              <a:rPr lang="en-US" altLang="zh-CN" dirty="0"/>
              <a:t>(</a:t>
            </a:r>
            <a:r>
              <a:rPr lang="zh-CN" altLang="zh-CN" dirty="0"/>
              <a:t>图中</a:t>
            </a:r>
            <a:r>
              <a:rPr lang="en-US" altLang="zh-CN" dirty="0"/>
              <a:t>D</a:t>
            </a:r>
            <a:r>
              <a:rPr lang="zh-CN" altLang="zh-CN" dirty="0"/>
              <a:t>点</a:t>
            </a:r>
            <a:r>
              <a:rPr lang="en-US" altLang="zh-CN" dirty="0"/>
              <a:t>)</a:t>
            </a:r>
            <a:r>
              <a:rPr lang="zh-CN" altLang="zh-CN" dirty="0"/>
              <a:t>，反向电流急剧加大，进入反向击穿区，</a:t>
            </a:r>
            <a:r>
              <a:rPr lang="en-US" altLang="zh-CN" dirty="0"/>
              <a:t>D</a:t>
            </a:r>
            <a:r>
              <a:rPr lang="zh-CN" altLang="zh-CN" dirty="0"/>
              <a:t>点对应的电压称为反向击穿电压。二极管被击穿后电流过大将使管子损坏，因此除稳压管外，二极管的反向电压不能超过击穿电压。</a:t>
            </a:r>
          </a:p>
        </p:txBody>
      </p:sp>
      <p:sp>
        <p:nvSpPr>
          <p:cNvPr id="13" name="文本框 12"/>
          <p:cNvSpPr txBox="1"/>
          <p:nvPr/>
        </p:nvSpPr>
        <p:spPr>
          <a:xfrm>
            <a:off x="490494" y="817710"/>
            <a:ext cx="2791587" cy="553998"/>
          </a:xfrm>
          <a:prstGeom prst="rect">
            <a:avLst/>
          </a:prstGeom>
        </p:spPr>
        <p:txBody>
          <a:bodyPr vert="horz" wrap="square" lIns="91440" tIns="45720" rIns="91440" bIns="45720" numCol="1" anchor="t">
            <a:spAutoFit/>
          </a:bodyPr>
          <a:lstStyle>
            <a:defPPr>
              <a:defRPr lang="zh-CN"/>
            </a:defPPr>
            <a:lvl1pPr indent="532765" algn="just">
              <a:lnSpc>
                <a:spcPct val="150000"/>
              </a:lnSpc>
              <a:spcBef>
                <a:spcPts val="0"/>
              </a:spcBef>
              <a:spcAft>
                <a:spcPts val="0"/>
              </a:spcAft>
              <a:buFontTx/>
              <a:buNone/>
              <a:defRPr sz="2000" b="1">
                <a:solidFill>
                  <a:schemeClr val="accent2">
                    <a:lumMod val="50000"/>
                  </a:schemeClr>
                </a:solidFill>
                <a:latin typeface="微软雅黑" charset="0"/>
                <a:ea typeface="微软雅黑" charset="0"/>
              </a:defRPr>
            </a:lvl1pPr>
          </a:lstStyle>
          <a:p>
            <a:r>
              <a:rPr lang="en-US" altLang="zh-CN" dirty="0" smtClean="0"/>
              <a:t>1.6</a:t>
            </a:r>
            <a:r>
              <a:rPr lang="zh-CN" altLang="en-US" dirty="0" smtClean="0"/>
              <a:t>反向</a:t>
            </a:r>
            <a:r>
              <a:rPr lang="zh-CN" altLang="en-US" dirty="0"/>
              <a:t>特性</a:t>
            </a:r>
            <a:endParaRPr lang="zh-CN" altLang="zh-CN" dirty="0"/>
          </a:p>
        </p:txBody>
      </p:sp>
      <p:sp>
        <p:nvSpPr>
          <p:cNvPr id="21" name="TextBox 8"/>
          <p:cNvSpPr txBox="1"/>
          <p:nvPr/>
        </p:nvSpPr>
        <p:spPr>
          <a:xfrm>
            <a:off x="981332" y="211354"/>
            <a:ext cx="2651914"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en-US" sz="1600" b="1" dirty="0" smtClean="0">
                <a:solidFill>
                  <a:schemeClr val="bg1"/>
                </a:solidFill>
                <a:latin typeface="微软雅黑" pitchFamily="34" charset="-122"/>
                <a:ea typeface="微软雅黑" pitchFamily="34" charset="-122"/>
              </a:rPr>
              <a:t>二极管的基本知识</a:t>
            </a:r>
            <a:endParaRPr lang="zh-CN" altLang="en-US" sz="1600" b="1" dirty="0">
              <a:solidFill>
                <a:schemeClr val="bg1"/>
              </a:solidFill>
              <a:latin typeface="微软雅黑" pitchFamily="34" charset="-122"/>
              <a:ea typeface="微软雅黑" pitchFamily="34" charset="-122"/>
            </a:endParaRPr>
          </a:p>
        </p:txBody>
      </p:sp>
      <p:sp>
        <p:nvSpPr>
          <p:cNvPr id="22"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3"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4"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26"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27"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8"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36415473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文本框 11"/>
          <p:cNvSpPr txBox="1"/>
          <p:nvPr/>
        </p:nvSpPr>
        <p:spPr>
          <a:xfrm>
            <a:off x="392533" y="748851"/>
            <a:ext cx="4551882" cy="553998"/>
          </a:xfrm>
          <a:prstGeom prst="rect">
            <a:avLst/>
          </a:prstGeom>
        </p:spPr>
        <p:txBody>
          <a:bodyPr vert="horz" wrap="square" lIns="91440" tIns="45720" rIns="91440" bIns="45720" numCol="1" anchor="t">
            <a:spAutoFit/>
          </a:bodyPr>
          <a:lstStyle>
            <a:defPPr>
              <a:defRPr lang="zh-CN"/>
            </a:defPPr>
            <a:lvl1pPr indent="532765" algn="just">
              <a:lnSpc>
                <a:spcPct val="150000"/>
              </a:lnSpc>
              <a:spcBef>
                <a:spcPts val="0"/>
              </a:spcBef>
              <a:spcAft>
                <a:spcPts val="0"/>
              </a:spcAft>
              <a:buFontTx/>
              <a:buNone/>
              <a:defRPr sz="2000" b="1">
                <a:solidFill>
                  <a:schemeClr val="accent2">
                    <a:lumMod val="50000"/>
                  </a:schemeClr>
                </a:solidFill>
                <a:latin typeface="微软雅黑" charset="0"/>
                <a:ea typeface="微软雅黑" charset="0"/>
              </a:defRPr>
            </a:lvl1pPr>
          </a:lstStyle>
          <a:p>
            <a:r>
              <a:rPr lang="en-US" altLang="zh-CN" dirty="0" smtClean="0"/>
              <a:t>2</a:t>
            </a:r>
            <a:r>
              <a:rPr lang="zh-CN" altLang="en-US" dirty="0" smtClean="0"/>
              <a:t>二极管</a:t>
            </a:r>
            <a:r>
              <a:rPr lang="zh-CN" altLang="en-US" dirty="0"/>
              <a:t>的主要特性参数</a:t>
            </a:r>
            <a:endParaRPr lang="zh-CN" dirty="0"/>
          </a:p>
        </p:txBody>
      </p:sp>
      <p:sp>
        <p:nvSpPr>
          <p:cNvPr id="2" name="文本框 1"/>
          <p:cNvSpPr txBox="1"/>
          <p:nvPr/>
        </p:nvSpPr>
        <p:spPr>
          <a:xfrm>
            <a:off x="702934" y="1501793"/>
            <a:ext cx="11118165" cy="5022914"/>
          </a:xfrm>
          <a:prstGeom prst="rect">
            <a:avLst/>
          </a:prstGeom>
          <a:noFill/>
        </p:spPr>
        <p:txBody>
          <a:bodyPr wrap="square" rtlCol="0">
            <a:spAutoFit/>
          </a:bodyPr>
          <a:lstStyle>
            <a:defPPr>
              <a:defRPr lang="zh-CN"/>
            </a:defPPr>
            <a:lvl1pPr indent="457200">
              <a:lnSpc>
                <a:spcPct val="150000"/>
              </a:lnSpc>
              <a:spcBef>
                <a:spcPts val="600"/>
              </a:spcBef>
              <a:spcAft>
                <a:spcPts val="600"/>
              </a:spcAft>
              <a:defRPr>
                <a:latin typeface="+mn-ea"/>
              </a:defRPr>
              <a:extLst>
                <a:ext uri="{35155182-B16C-46BC-9424-99874614C6A1}">
                  <wpsdc:indentchars xmlns:wpsdc="http://www.wps.cn/officeDocument/2017/drawingmlCustomData" xmlns="" val="200" checksum="59296752"/>
                </a:ext>
              </a:extLst>
            </a:lvl1pPr>
          </a:lstStyle>
          <a:p>
            <a:pPr>
              <a:lnSpc>
                <a:spcPct val="130000"/>
              </a:lnSpc>
            </a:pPr>
            <a:r>
              <a:rPr lang="en-US" altLang="zh-CN" sz="1600" dirty="0"/>
              <a:t>1.</a:t>
            </a:r>
            <a:r>
              <a:rPr lang="zh-CN" altLang="zh-CN" sz="1600" dirty="0"/>
              <a:t>最大正向整流电流（</a:t>
            </a:r>
            <a:r>
              <a:rPr lang="en-US" altLang="zh-CN" sz="1600" dirty="0"/>
              <a:t>IFM)</a:t>
            </a:r>
            <a:r>
              <a:rPr lang="zh-CN" altLang="zh-CN" sz="1600" dirty="0"/>
              <a:t>：二极管长期连续工作时所允许通过的最大正向电流，如果电路的实际工作电流超过这个电流，二极管会迅速发热并可能烧毁</a:t>
            </a:r>
            <a:r>
              <a:rPr lang="en-US" altLang="zh-CN" sz="1600" dirty="0"/>
              <a:t>PN</a:t>
            </a:r>
            <a:r>
              <a:rPr lang="zh-CN" altLang="zh-CN" sz="1600" dirty="0"/>
              <a:t>结，使二极管永久损坏</a:t>
            </a:r>
            <a:r>
              <a:rPr lang="zh-CN" altLang="zh-CN" sz="1600" dirty="0" smtClean="0"/>
              <a:t>。</a:t>
            </a:r>
            <a:endParaRPr lang="zh-CN" altLang="zh-CN" sz="1600" dirty="0"/>
          </a:p>
          <a:p>
            <a:pPr>
              <a:lnSpc>
                <a:spcPct val="130000"/>
              </a:lnSpc>
            </a:pPr>
            <a:r>
              <a:rPr lang="en-US" altLang="zh-CN" sz="1600" dirty="0"/>
              <a:t>2.</a:t>
            </a:r>
            <a:r>
              <a:rPr lang="zh-CN" altLang="zh-CN" sz="1600" dirty="0"/>
              <a:t>最高反向工作电压（</a:t>
            </a:r>
            <a:r>
              <a:rPr lang="en-US" altLang="zh-CN" sz="1600" dirty="0"/>
              <a:t>VRM)</a:t>
            </a:r>
            <a:r>
              <a:rPr lang="zh-CN" altLang="zh-CN" sz="1600" dirty="0"/>
              <a:t>：当加在二极管两端的反向电压高到一定值时，二极管会击穿，失去单向导电能力，这个击穿电压就是最高反向工作电压</a:t>
            </a:r>
            <a:r>
              <a:rPr lang="zh-CN" altLang="zh-CN" sz="1600" dirty="0" smtClean="0"/>
              <a:t>。</a:t>
            </a:r>
            <a:endParaRPr lang="zh-CN" altLang="zh-CN" sz="1600" dirty="0"/>
          </a:p>
          <a:p>
            <a:pPr>
              <a:lnSpc>
                <a:spcPct val="130000"/>
              </a:lnSpc>
            </a:pPr>
            <a:r>
              <a:rPr lang="en-US" altLang="zh-CN" sz="1600" dirty="0"/>
              <a:t>3.</a:t>
            </a:r>
            <a:r>
              <a:rPr lang="zh-CN" altLang="zh-CN" sz="1600" dirty="0"/>
              <a:t>反向恢复时间（</a:t>
            </a:r>
            <a:r>
              <a:rPr lang="en-US" altLang="zh-CN" sz="1600" dirty="0" err="1"/>
              <a:t>trr</a:t>
            </a:r>
            <a:r>
              <a:rPr lang="en-US" altLang="zh-CN" sz="1600" dirty="0"/>
              <a:t>)</a:t>
            </a:r>
            <a:r>
              <a:rPr lang="zh-CN" altLang="zh-CN" sz="1600" dirty="0"/>
              <a:t>：二极管两端从正向电压变成反向电压时，电流一般不能瞬时截止，要延迟一定的时间，这个时间就是反向恢复时间，它直接影响二极管的开关速度。</a:t>
            </a:r>
          </a:p>
          <a:p>
            <a:pPr>
              <a:lnSpc>
                <a:spcPct val="130000"/>
              </a:lnSpc>
              <a:extLst>
                <a:ext uri="{35155182-B16C-46BC-9424-99874614C6A1}">
                  <wpsdc:indentchars xmlns="" xmlns:wpsdc="http://www.wps.cn/officeDocument/2017/drawingmlCustomData" xmlns:lc="http://schemas.openxmlformats.org/drawingml/2006/lockedCanvas" val="200" checksum="59296752"/>
                </a:ext>
              </a:extLst>
            </a:pPr>
            <a:r>
              <a:rPr lang="en-US" altLang="zh-CN" sz="1600" dirty="0"/>
              <a:t>4.</a:t>
            </a:r>
            <a:r>
              <a:rPr lang="zh-CN" altLang="en-US" sz="1600" dirty="0"/>
              <a:t>反向饱和电流（</a:t>
            </a:r>
            <a:r>
              <a:rPr lang="en-US" altLang="zh-CN" sz="1600" dirty="0"/>
              <a:t>IR)</a:t>
            </a:r>
            <a:r>
              <a:rPr lang="zh-CN" altLang="en-US" sz="1600" dirty="0"/>
              <a:t>：也称为漏电流，在反向偏压一定的情况下，反向饱和电流的大小决定了二极管本身的功耗，反向饱和电流越大，二极管的功耗就越大，本体就会发热。因此反向饱和电流影响二极管的可靠性，其值越小越好。</a:t>
            </a:r>
            <a:endParaRPr lang="en-US" altLang="zh-CN" sz="1600" dirty="0"/>
          </a:p>
          <a:p>
            <a:pPr>
              <a:lnSpc>
                <a:spcPct val="130000"/>
              </a:lnSpc>
              <a:extLst>
                <a:ext uri="{35155182-B16C-46BC-9424-99874614C6A1}">
                  <wpsdc:indentchars xmlns="" xmlns:wpsdc="http://www.wps.cn/officeDocument/2017/drawingmlCustomData" xmlns:lc="http://schemas.openxmlformats.org/drawingml/2006/lockedCanvas" val="200" checksum="59296752"/>
                </a:ext>
              </a:extLst>
            </a:pPr>
            <a:r>
              <a:rPr lang="en-US" altLang="zh-CN" sz="1600" dirty="0"/>
              <a:t>5.</a:t>
            </a:r>
            <a:r>
              <a:rPr lang="zh-CN" altLang="en-US" sz="1600" dirty="0"/>
              <a:t>正向电压（</a:t>
            </a:r>
            <a:r>
              <a:rPr lang="en-US" altLang="zh-CN" sz="1600" dirty="0"/>
              <a:t>VFM)</a:t>
            </a:r>
            <a:r>
              <a:rPr lang="zh-CN" altLang="en-US" sz="1600" dirty="0"/>
              <a:t>：正向电压越大，二极管的功耗就越大，影响二极管的可靠性，其值越小越好。硅二极管为</a:t>
            </a:r>
            <a:r>
              <a:rPr lang="en-US" altLang="zh-CN" sz="1600" dirty="0"/>
              <a:t>0.7V</a:t>
            </a:r>
            <a:r>
              <a:rPr lang="zh-CN" altLang="en-US" sz="1600" dirty="0"/>
              <a:t>，锗二极管为</a:t>
            </a:r>
            <a:r>
              <a:rPr lang="en-US" altLang="zh-CN" sz="1600" dirty="0"/>
              <a:t>0.2V</a:t>
            </a:r>
            <a:r>
              <a:rPr lang="zh-CN" altLang="en-US" sz="1600" dirty="0"/>
              <a:t>。因为要获得各种性能的</a:t>
            </a:r>
            <a:r>
              <a:rPr lang="en-US" altLang="zh-CN" sz="1600" dirty="0"/>
              <a:t>PN</a:t>
            </a:r>
            <a:r>
              <a:rPr lang="zh-CN" altLang="en-US" sz="1600" dirty="0"/>
              <a:t>结，制造商在设计</a:t>
            </a:r>
            <a:r>
              <a:rPr lang="en-US" altLang="zh-CN" sz="1600" dirty="0"/>
              <a:t>PN</a:t>
            </a:r>
            <a:r>
              <a:rPr lang="zh-CN" altLang="en-US" sz="1600" dirty="0"/>
              <a:t>结时，都会对</a:t>
            </a:r>
            <a:r>
              <a:rPr lang="en-US" altLang="zh-CN" sz="1600" dirty="0"/>
              <a:t>PN</a:t>
            </a:r>
            <a:r>
              <a:rPr lang="zh-CN" altLang="en-US" sz="1600" dirty="0"/>
              <a:t>结的结构和掺杂进行改变，获得各种正向电压的二极管。</a:t>
            </a:r>
          </a:p>
          <a:p>
            <a:pPr>
              <a:lnSpc>
                <a:spcPct val="130000"/>
              </a:lnSpc>
              <a:extLst>
                <a:ext uri="{35155182-B16C-46BC-9424-99874614C6A1}">
                  <wpsdc:indentchars xmlns="" xmlns:wpsdc="http://www.wps.cn/officeDocument/2017/drawingmlCustomData" xmlns:lc="http://schemas.openxmlformats.org/drawingml/2006/lockedCanvas" val="200" checksum="59296752"/>
                </a:ext>
              </a:extLst>
            </a:pPr>
            <a:r>
              <a:rPr lang="en-US" altLang="zh-CN" sz="1600" dirty="0"/>
              <a:t>6.</a:t>
            </a:r>
            <a:r>
              <a:rPr lang="zh-CN" altLang="en-US" sz="1600" dirty="0"/>
              <a:t>最高工作频率（</a:t>
            </a:r>
            <a:r>
              <a:rPr lang="en-US" altLang="zh-CN" sz="1600" dirty="0"/>
              <a:t>FM)</a:t>
            </a:r>
            <a:r>
              <a:rPr lang="zh-CN" altLang="en-US" sz="1600" dirty="0"/>
              <a:t>：二极管具有单向导电性的最高交流信号的频率，如果超过此频率进行工作，二极管的单向导电性将会退化或消失</a:t>
            </a:r>
            <a:r>
              <a:rPr lang="zh-CN" altLang="en-US" sz="1600" dirty="0" smtClean="0"/>
              <a:t>。</a:t>
            </a:r>
            <a:endParaRPr lang="zh-CN" altLang="en-US" sz="1600" dirty="0"/>
          </a:p>
        </p:txBody>
      </p:sp>
      <p:sp>
        <p:nvSpPr>
          <p:cNvPr id="20" name="TextBox 8"/>
          <p:cNvSpPr txBox="1"/>
          <p:nvPr/>
        </p:nvSpPr>
        <p:spPr>
          <a:xfrm>
            <a:off x="981332" y="211354"/>
            <a:ext cx="265191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 </a:t>
            </a:r>
            <a:r>
              <a:rPr lang="zh-CN" altLang="en-US" sz="1600" b="1" dirty="0" smtClean="0">
                <a:solidFill>
                  <a:schemeClr val="bg1"/>
                </a:solidFill>
                <a:latin typeface="微软雅黑" pitchFamily="34" charset="-122"/>
                <a:ea typeface="微软雅黑" pitchFamily="34" charset="-122"/>
              </a:rPr>
              <a:t>二极管的主要特性参数</a:t>
            </a:r>
            <a:endParaRPr lang="zh-CN" altLang="en-US" sz="1600" b="1" dirty="0">
              <a:solidFill>
                <a:schemeClr val="bg1"/>
              </a:solidFill>
              <a:latin typeface="微软雅黑" pitchFamily="34" charset="-122"/>
              <a:ea typeface="微软雅黑" pitchFamily="34" charset="-122"/>
            </a:endParaRPr>
          </a:p>
        </p:txBody>
      </p:sp>
      <p:sp>
        <p:nvSpPr>
          <p:cNvPr id="28"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29"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30"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31"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32"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33"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2641835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实践技能</a:t>
            </a:r>
          </a:p>
        </p:txBody>
      </p:sp>
      <p:grpSp>
        <p:nvGrpSpPr>
          <p:cNvPr id="12" name="Group 21"/>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p:cNvSpPr/>
          <p:nvPr/>
        </p:nvSpPr>
        <p:spPr>
          <a:xfrm>
            <a:off x="5210021" y="4225485"/>
            <a:ext cx="6077104" cy="458908"/>
          </a:xfrm>
          <a:prstGeom prst="rect">
            <a:avLst/>
          </a:prstGeom>
        </p:spPr>
        <p:txBody>
          <a:bodyPr wrap="square">
            <a:spAutoFit/>
          </a:bodyPr>
          <a:lstStyle/>
          <a:p>
            <a:pPr marL="285750" indent="-285750">
              <a:lnSpc>
                <a:spcPct val="150000"/>
              </a:lnSpc>
              <a:spcAft>
                <a:spcPts val="600"/>
              </a:spcAft>
              <a:buFont typeface="Arial" panose="020B0604020202090204" pitchFamily="34" charset="0"/>
              <a:buChar char="•"/>
            </a:pPr>
            <a:r>
              <a:rPr lang="zh-CN" altLang="en-US" b="1" dirty="0" smtClean="0">
                <a:solidFill>
                  <a:schemeClr val="bg1"/>
                </a:solidFill>
                <a:latin typeface="微软雅黑" pitchFamily="34" charset="-122"/>
                <a:ea typeface="微软雅黑" pitchFamily="34" charset="-122"/>
              </a:rPr>
              <a:t>常用二极管的应用</a:t>
            </a:r>
            <a:endParaRPr lang="zh-CN" altLang="en-US" b="1" dirty="0">
              <a:solidFill>
                <a:schemeClr val="bg1"/>
              </a:solidFill>
              <a:latin typeface="微软雅黑" pitchFamily="34" charset="-122"/>
              <a:ea typeface="微软雅黑" pitchFamily="34" charset="-122"/>
            </a:endParaRPr>
          </a:p>
        </p:txBody>
      </p:sp>
      <p:sp>
        <p:nvSpPr>
          <p:cNvPr id="11" name="矩形 10"/>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文本框 99"/>
          <p:cNvSpPr txBox="1"/>
          <p:nvPr/>
        </p:nvSpPr>
        <p:spPr>
          <a:xfrm>
            <a:off x="1127888" y="997797"/>
            <a:ext cx="2495141" cy="461665"/>
          </a:xfrm>
          <a:prstGeom prst="rect">
            <a:avLst/>
          </a:prstGeom>
          <a:noFill/>
          <a:ln w="9525">
            <a:noFill/>
          </a:ln>
        </p:spPr>
        <p:txBody>
          <a:bodyPr wrap="square">
            <a:spAutoFit/>
          </a:bodyPr>
          <a:lstStyle/>
          <a:p>
            <a:pPr indent="0"/>
            <a:r>
              <a:rPr lang="zh-CN" altLang="en-US" sz="2400" b="1" dirty="0">
                <a:solidFill>
                  <a:schemeClr val="bg1"/>
                </a:solidFill>
                <a:latin typeface="仿宋" panose="02010609060101010101" pitchFamily="49" charset="-122"/>
                <a:ea typeface="仿宋" panose="02010609060101010101" pitchFamily="49" charset="-122"/>
                <a:cs typeface="微软雅黑" charset="0"/>
              </a:rPr>
              <a:t>整流桥二极管</a:t>
            </a:r>
          </a:p>
        </p:txBody>
      </p:sp>
      <p:sp>
        <p:nvSpPr>
          <p:cNvPr id="3" name="文本框 2"/>
          <p:cNvSpPr txBox="1"/>
          <p:nvPr/>
        </p:nvSpPr>
        <p:spPr>
          <a:xfrm>
            <a:off x="1127888" y="1372174"/>
            <a:ext cx="1758815" cy="369332"/>
          </a:xfrm>
          <a:prstGeom prst="rect">
            <a:avLst/>
          </a:prstGeom>
          <a:noFill/>
        </p:spPr>
        <p:txBody>
          <a:bodyPr wrap="none" rtlCol="0">
            <a:spAutoFit/>
          </a:bodyPr>
          <a:lstStyle/>
          <a:p>
            <a:pPr algn="l"/>
            <a:r>
              <a:rPr lang="en-US" altLang="zh-CN" b="1" dirty="0" smtClean="0">
                <a:solidFill>
                  <a:schemeClr val="accent2">
                    <a:lumMod val="75000"/>
                  </a:schemeClr>
                </a:solidFill>
                <a:latin typeface="微软雅黑" charset="0"/>
                <a:ea typeface="微软雅黑" charset="0"/>
                <a:cs typeface="微软雅黑" charset="0"/>
                <a:sym typeface="+mn-ea"/>
              </a:rPr>
              <a:t>3.1 </a:t>
            </a:r>
            <a:r>
              <a:rPr lang="zh-CN" altLang="en-US" b="1" dirty="0" smtClean="0">
                <a:solidFill>
                  <a:schemeClr val="accent2">
                    <a:lumMod val="75000"/>
                  </a:schemeClr>
                </a:solidFill>
                <a:latin typeface="微软雅黑" charset="0"/>
                <a:ea typeface="微软雅黑" charset="0"/>
                <a:cs typeface="微软雅黑" charset="0"/>
                <a:sym typeface="+mn-ea"/>
              </a:rPr>
              <a:t>整流</a:t>
            </a:r>
            <a:r>
              <a:rPr lang="zh-CN" altLang="en-US" b="1" dirty="0" smtClean="0">
                <a:solidFill>
                  <a:schemeClr val="accent2">
                    <a:lumMod val="75000"/>
                  </a:schemeClr>
                </a:solidFill>
                <a:latin typeface="微软雅黑" charset="0"/>
                <a:ea typeface="微软雅黑" charset="0"/>
                <a:cs typeface="微软雅黑" charset="0"/>
                <a:sym typeface="+mn-ea"/>
              </a:rPr>
              <a:t>二极管</a:t>
            </a:r>
            <a:endParaRPr lang="zh-CN" altLang="en-US" b="1" dirty="0">
              <a:solidFill>
                <a:schemeClr val="accent2">
                  <a:lumMod val="75000"/>
                </a:schemeClr>
              </a:solidFill>
              <a:latin typeface="微软雅黑" charset="0"/>
              <a:ea typeface="微软雅黑" charset="0"/>
              <a:cs typeface="微软雅黑" charset="0"/>
              <a:sym typeface="+mn-ea"/>
            </a:endParaRPr>
          </a:p>
        </p:txBody>
      </p:sp>
      <p:sp>
        <p:nvSpPr>
          <p:cNvPr id="6" name="文本框 5">
            <a:extLst>
              <a:ext uri="{FF2B5EF4-FFF2-40B4-BE49-F238E27FC236}">
                <a16:creationId xmlns="" xmlns:a16="http://schemas.microsoft.com/office/drawing/2014/main" id="{70C42EE0-62B0-4875-80B6-86C59FCA414F}"/>
              </a:ext>
            </a:extLst>
          </p:cNvPr>
          <p:cNvSpPr txBox="1"/>
          <p:nvPr/>
        </p:nvSpPr>
        <p:spPr>
          <a:xfrm>
            <a:off x="643067" y="1771159"/>
            <a:ext cx="9028967" cy="923330"/>
          </a:xfrm>
          <a:prstGeom prst="rect">
            <a:avLst/>
          </a:prstGeom>
        </p:spPr>
        <p:txBody>
          <a:bodyPr wrap="square">
            <a:spAutoFit/>
          </a:bodyPr>
          <a:lstStyle>
            <a:defPPr>
              <a:defRPr lang="zh-CN"/>
            </a:defPPr>
            <a:lvl1pPr indent="457200" algn="just">
              <a:lnSpc>
                <a:spcPct val="150000"/>
              </a:lnSpc>
              <a:spcBef>
                <a:spcPts val="600"/>
              </a:spcBef>
              <a:spcAft>
                <a:spcPts val="600"/>
              </a:spcAft>
              <a:defRPr kern="100">
                <a:latin typeface="+mn-ea"/>
                <a:cs typeface="Times New Roman" panose="02020603050405020304" pitchFamily="18" charset="0"/>
              </a:defRPr>
            </a:lvl1pPr>
          </a:lstStyle>
          <a:p>
            <a:r>
              <a:rPr lang="zh-CN" altLang="zh-CN" dirty="0"/>
              <a:t>整流二极管主要用于整流电路中，利用</a:t>
            </a:r>
            <a:r>
              <a:rPr lang="en-US" altLang="zh-CN" dirty="0"/>
              <a:t>PN</a:t>
            </a:r>
            <a:r>
              <a:rPr lang="zh-CN" altLang="zh-CN" dirty="0"/>
              <a:t>结的单向导电性把交流电转变成脉动直流电，如图</a:t>
            </a:r>
            <a:r>
              <a:rPr lang="en-US" altLang="zh-CN" dirty="0"/>
              <a:t>2-6-6</a:t>
            </a:r>
            <a:r>
              <a:rPr lang="zh-CN" altLang="zh-CN" dirty="0"/>
              <a:t>所示</a:t>
            </a:r>
            <a:r>
              <a:rPr lang="zh-CN" altLang="zh-CN" dirty="0" smtClean="0"/>
              <a:t>。</a:t>
            </a:r>
            <a:endParaRPr lang="zh-CN" altLang="zh-CN" dirty="0"/>
          </a:p>
        </p:txBody>
      </p:sp>
      <p:pic>
        <p:nvPicPr>
          <p:cNvPr id="16" name="图片 15">
            <a:extLst>
              <a:ext uri="{FF2B5EF4-FFF2-40B4-BE49-F238E27FC236}">
                <a16:creationId xmlns="" xmlns:a16="http://schemas.microsoft.com/office/drawing/2014/main" id="{8265489F-6378-42BC-A9F0-0248D2BCFB8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68880" y="2979265"/>
            <a:ext cx="7484427" cy="2095811"/>
          </a:xfrm>
          <a:prstGeom prst="rect">
            <a:avLst/>
          </a:prstGeom>
          <a:noFill/>
          <a:ln>
            <a:noFill/>
          </a:ln>
        </p:spPr>
      </p:pic>
      <p:sp>
        <p:nvSpPr>
          <p:cNvPr id="8" name="文本框 7">
            <a:extLst>
              <a:ext uri="{FF2B5EF4-FFF2-40B4-BE49-F238E27FC236}">
                <a16:creationId xmlns="" xmlns:a16="http://schemas.microsoft.com/office/drawing/2014/main" id="{761DADAD-8AC3-400D-ADDA-736BF2143A00}"/>
              </a:ext>
            </a:extLst>
          </p:cNvPr>
          <p:cNvSpPr txBox="1"/>
          <p:nvPr/>
        </p:nvSpPr>
        <p:spPr>
          <a:xfrm>
            <a:off x="3970020" y="5138413"/>
            <a:ext cx="4328161" cy="442878"/>
          </a:xfrm>
          <a:prstGeom prst="rect">
            <a:avLst/>
          </a:prstGeom>
        </p:spPr>
        <p:txBody>
          <a:bodyPr wrap="square">
            <a:spAutoFit/>
          </a:bodyPr>
          <a:lstStyle>
            <a:defPPr>
              <a:defRPr lang="zh-CN"/>
            </a:defPPr>
            <a:lvl1pPr indent="457200" algn="just">
              <a:lnSpc>
                <a:spcPct val="150000"/>
              </a:lnSpc>
              <a:spcBef>
                <a:spcPts val="600"/>
              </a:spcBef>
              <a:spcAft>
                <a:spcPts val="600"/>
              </a:spcAft>
              <a:defRPr kern="100">
                <a:latin typeface="+mn-ea"/>
                <a:cs typeface="Times New Roman" panose="02020603050405020304" pitchFamily="18" charset="0"/>
              </a:defRPr>
            </a:lvl1pPr>
          </a:lstStyle>
          <a:p>
            <a:r>
              <a:rPr lang="zh-CN" altLang="zh-CN" dirty="0"/>
              <a:t>图</a:t>
            </a:r>
            <a:r>
              <a:rPr lang="en-US" altLang="zh-CN" dirty="0"/>
              <a:t>2-6-6 </a:t>
            </a:r>
            <a:r>
              <a:rPr lang="zh-CN" altLang="zh-CN" dirty="0"/>
              <a:t>交直流波形转变</a:t>
            </a:r>
          </a:p>
        </p:txBody>
      </p:sp>
      <p:sp>
        <p:nvSpPr>
          <p:cNvPr id="29" name="TextBox 8"/>
          <p:cNvSpPr txBox="1"/>
          <p:nvPr/>
        </p:nvSpPr>
        <p:spPr>
          <a:xfrm>
            <a:off x="981332" y="211354"/>
            <a:ext cx="2651914"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3</a:t>
            </a:r>
            <a:r>
              <a:rPr lang="en-US" altLang="zh-CN" sz="1600" b="1" dirty="0" smtClean="0">
                <a:solidFill>
                  <a:schemeClr val="bg1"/>
                </a:solidFill>
                <a:latin typeface="微软雅黑" pitchFamily="34" charset="-122"/>
                <a:ea typeface="微软雅黑" pitchFamily="34" charset="-122"/>
              </a:rPr>
              <a:t>. </a:t>
            </a:r>
            <a:r>
              <a:rPr lang="zh-CN" altLang="en-US" sz="1600" b="1" dirty="0" smtClean="0">
                <a:solidFill>
                  <a:schemeClr val="bg1"/>
                </a:solidFill>
                <a:latin typeface="微软雅黑" pitchFamily="34" charset="-122"/>
                <a:ea typeface="微软雅黑" pitchFamily="34" charset="-122"/>
              </a:rPr>
              <a:t>常用二极管的应用</a:t>
            </a:r>
            <a:endParaRPr lang="zh-CN" altLang="en-US" sz="1600" b="1" dirty="0">
              <a:solidFill>
                <a:schemeClr val="bg1"/>
              </a:solidFill>
              <a:latin typeface="微软雅黑" pitchFamily="34" charset="-122"/>
              <a:ea typeface="微软雅黑" pitchFamily="34" charset="-122"/>
            </a:endParaRPr>
          </a:p>
        </p:txBody>
      </p:sp>
      <p:sp>
        <p:nvSpPr>
          <p:cNvPr id="2" name="矩形 1"/>
          <p:cNvSpPr/>
          <p:nvPr/>
        </p:nvSpPr>
        <p:spPr>
          <a:xfrm>
            <a:off x="583574" y="796770"/>
            <a:ext cx="8199817" cy="442878"/>
          </a:xfrm>
          <a:prstGeom prst="rect">
            <a:avLst/>
          </a:prstGeom>
        </p:spPr>
        <p:txBody>
          <a:bodyPr wrap="square">
            <a:spAutoFit/>
          </a:bodyPr>
          <a:lstStyle/>
          <a:p>
            <a:pPr indent="457200" algn="just">
              <a:lnSpc>
                <a:spcPct val="150000"/>
              </a:lnSpc>
              <a:spcBef>
                <a:spcPts val="600"/>
              </a:spcBef>
              <a:spcAft>
                <a:spcPts val="600"/>
              </a:spcAft>
            </a:pPr>
            <a:r>
              <a:rPr lang="zh-CN" altLang="zh-CN" kern="100" dirty="0">
                <a:latin typeface="+mn-ea"/>
                <a:cs typeface="Times New Roman" panose="02020603050405020304" pitchFamily="18" charset="0"/>
              </a:rPr>
              <a:t>二极管应用广泛，常用于整流、开关等。常用二极管功能介绍如下。</a:t>
            </a:r>
            <a:endParaRPr lang="zh-CN" altLang="zh-CN" kern="100" dirty="0">
              <a:effectLst/>
              <a:latin typeface="+mn-ea"/>
              <a:cs typeface="Times New Roman" panose="02020603050405020304" pitchFamily="18" charset="0"/>
            </a:endParaRPr>
          </a:p>
        </p:txBody>
      </p:sp>
      <p:sp>
        <p:nvSpPr>
          <p:cNvPr id="30" name="矩形: 对角圆角 2">
            <a:extLst>
              <a:ext uri="{FF2B5EF4-FFF2-40B4-BE49-F238E27FC236}">
                <a16:creationId xmlns="" xmlns:a16="http://schemas.microsoft.com/office/drawing/2014/main" xmlns:p14="http://schemas.microsoft.com/office/powerpoint/2010/main"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31" name="矩形: 对角圆角 4">
            <a:extLst>
              <a:ext uri="{FF2B5EF4-FFF2-40B4-BE49-F238E27FC236}">
                <a16:creationId xmlns="" xmlns:a16="http://schemas.microsoft.com/office/drawing/2014/main" xmlns:p14="http://schemas.microsoft.com/office/powerpoint/2010/main"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32" name="矩形: 对角圆角 5">
            <a:extLst>
              <a:ext uri="{FF2B5EF4-FFF2-40B4-BE49-F238E27FC236}">
                <a16:creationId xmlns="" xmlns:a16="http://schemas.microsoft.com/office/drawing/2014/main" xmlns:p14="http://schemas.microsoft.com/office/powerpoint/2010/main"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33" name="矩形: 对角圆角 6">
            <a:extLst>
              <a:ext uri="{FF2B5EF4-FFF2-40B4-BE49-F238E27FC236}">
                <a16:creationId xmlns="" xmlns:a16="http://schemas.microsoft.com/office/drawing/2014/main" xmlns:p14="http://schemas.microsoft.com/office/powerpoint/2010/main" id="{D93EF659-CA10-488D-81D5-1BA47AC6891C}"/>
              </a:ext>
            </a:extLst>
          </p:cNvPr>
          <p:cNvSpPr/>
          <p:nvPr/>
        </p:nvSpPr>
        <p:spPr>
          <a:xfrm>
            <a:off x="900303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34" name="矩形: 对角圆角 7">
            <a:extLst>
              <a:ext uri="{FF2B5EF4-FFF2-40B4-BE49-F238E27FC236}">
                <a16:creationId xmlns="" xmlns:a16="http://schemas.microsoft.com/office/drawing/2014/main" xmlns:p14="http://schemas.microsoft.com/office/powerpoint/2010/main"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35" name="矩形: 对角圆角 8">
            <a:extLst>
              <a:ext uri="{FF2B5EF4-FFF2-40B4-BE49-F238E27FC236}">
                <a16:creationId xmlns="" xmlns:a16="http://schemas.microsoft.com/office/drawing/2014/main" xmlns:p14="http://schemas.microsoft.com/office/powerpoint/2010/main"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文本框 4"/>
          <p:cNvSpPr txBox="1"/>
          <p:nvPr/>
        </p:nvSpPr>
        <p:spPr>
          <a:xfrm>
            <a:off x="8412581" y="6024540"/>
            <a:ext cx="742511" cy="276999"/>
          </a:xfrm>
          <a:prstGeom prst="rect">
            <a:avLst/>
          </a:prstGeom>
          <a:noFill/>
        </p:spPr>
        <p:txBody>
          <a:bodyPr wrap="none" rtlCol="0" anchor="t">
            <a:spAutoFit/>
          </a:bodyPr>
          <a:lstStyle/>
          <a:p>
            <a:r>
              <a:rPr lang="zh-CN" altLang="en-US" sz="1200" dirty="0">
                <a:latin typeface="微软雅黑" charset="0"/>
                <a:ea typeface="微软雅黑" charset="0"/>
                <a:cs typeface="微软雅黑" charset="0"/>
                <a:sym typeface="+mn-ea"/>
              </a:rPr>
              <a:t>表</a:t>
            </a:r>
            <a:r>
              <a:rPr lang="en-US" altLang="zh-CN" sz="1200" dirty="0">
                <a:latin typeface="微软雅黑" charset="0"/>
                <a:ea typeface="微软雅黑" charset="0"/>
                <a:cs typeface="微软雅黑" charset="0"/>
                <a:sym typeface="+mn-ea"/>
              </a:rPr>
              <a:t>2-6-3</a:t>
            </a:r>
            <a:endParaRPr lang="zh-CN" altLang="en-US" sz="1200" dirty="0"/>
          </a:p>
        </p:txBody>
      </p:sp>
      <p:sp>
        <p:nvSpPr>
          <p:cNvPr id="6" name="文本框 5">
            <a:extLst>
              <a:ext uri="{FF2B5EF4-FFF2-40B4-BE49-F238E27FC236}">
                <a16:creationId xmlns="" xmlns:a16="http://schemas.microsoft.com/office/drawing/2014/main" id="{70C42EE0-62B0-4875-80B6-86C59FCA414F}"/>
              </a:ext>
            </a:extLst>
          </p:cNvPr>
          <p:cNvSpPr txBox="1"/>
          <p:nvPr/>
        </p:nvSpPr>
        <p:spPr>
          <a:xfrm>
            <a:off x="641416" y="1621124"/>
            <a:ext cx="4567845" cy="4311950"/>
          </a:xfrm>
          <a:prstGeom prst="rect">
            <a:avLst/>
          </a:prstGeom>
        </p:spPr>
        <p:txBody>
          <a:bodyPr wrap="square">
            <a:spAutoFit/>
          </a:bodyPr>
          <a:lstStyle>
            <a:defPPr>
              <a:defRPr lang="zh-CN"/>
            </a:defPPr>
            <a:lvl1pPr indent="457200" algn="just">
              <a:lnSpc>
                <a:spcPct val="150000"/>
              </a:lnSpc>
              <a:spcBef>
                <a:spcPts val="600"/>
              </a:spcBef>
              <a:spcAft>
                <a:spcPts val="600"/>
              </a:spcAft>
              <a:defRPr kern="100">
                <a:latin typeface="+mn-ea"/>
                <a:cs typeface="Times New Roman" panose="02020603050405020304" pitchFamily="18" charset="0"/>
              </a:defRPr>
            </a:lvl1pPr>
          </a:lstStyle>
          <a:p>
            <a:pPr>
              <a:lnSpc>
                <a:spcPct val="120000"/>
              </a:lnSpc>
              <a:spcBef>
                <a:spcPts val="300"/>
              </a:spcBef>
              <a:spcAft>
                <a:spcPts val="300"/>
              </a:spcAft>
            </a:pPr>
            <a:r>
              <a:rPr lang="zh-CN" altLang="zh-CN" dirty="0"/>
              <a:t>分类：普通整流二极管、快恢复整流二极管、肖特基整流二极管等。 </a:t>
            </a:r>
          </a:p>
          <a:p>
            <a:pPr>
              <a:lnSpc>
                <a:spcPct val="120000"/>
              </a:lnSpc>
              <a:spcBef>
                <a:spcPts val="300"/>
              </a:spcBef>
              <a:spcAft>
                <a:spcPts val="300"/>
              </a:spcAft>
            </a:pPr>
            <a:r>
              <a:rPr lang="zh-CN" altLang="zh-CN" dirty="0"/>
              <a:t>一般在要求反向耐压及正向导通电流满足要求的基础上分为如下情况：</a:t>
            </a:r>
          </a:p>
          <a:p>
            <a:pPr>
              <a:lnSpc>
                <a:spcPct val="120000"/>
              </a:lnSpc>
              <a:spcBef>
                <a:spcPts val="300"/>
              </a:spcBef>
              <a:spcAft>
                <a:spcPts val="300"/>
              </a:spcAft>
            </a:pPr>
            <a:r>
              <a:rPr lang="en-US" altLang="zh-CN" dirty="0"/>
              <a:t>1.</a:t>
            </a:r>
            <a:r>
              <a:rPr lang="zh-CN" altLang="zh-CN" dirty="0"/>
              <a:t>对开关电源初级整流的整流管或接有容性负载或感性负载处的整流管，要求承受浪涌 电压和浪涌电流的能力较强</a:t>
            </a:r>
            <a:r>
              <a:rPr lang="en-US" altLang="zh-CN" dirty="0" smtClean="0"/>
              <a:t>.</a:t>
            </a:r>
            <a:endParaRPr lang="zh-CN" altLang="zh-CN" dirty="0"/>
          </a:p>
          <a:p>
            <a:pPr>
              <a:lnSpc>
                <a:spcPct val="120000"/>
              </a:lnSpc>
              <a:spcBef>
                <a:spcPts val="300"/>
              </a:spcBef>
              <a:spcAft>
                <a:spcPts val="300"/>
              </a:spcAft>
            </a:pPr>
            <a:r>
              <a:rPr lang="en-US" altLang="zh-CN" dirty="0"/>
              <a:t>2.</a:t>
            </a:r>
            <a:r>
              <a:rPr lang="zh-CN" altLang="zh-CN" dirty="0"/>
              <a:t>对开关电源次级整流的整流管，要求反向恢复时间要快，正向压降要小，整流效率要高，否则会引起低压断电等故障。同时反向恢复时间过长，也会对</a:t>
            </a:r>
            <a:r>
              <a:rPr lang="en-US" altLang="zh-CN" dirty="0"/>
              <a:t>PWM</a:t>
            </a:r>
            <a:r>
              <a:rPr lang="zh-CN" altLang="zh-CN" dirty="0"/>
              <a:t>电路造成不良影响，常见整流二极管如表</a:t>
            </a:r>
            <a:r>
              <a:rPr lang="en-US" altLang="zh-CN" dirty="0"/>
              <a:t>2-6-3</a:t>
            </a:r>
            <a:r>
              <a:rPr lang="zh-CN" altLang="zh-CN" dirty="0" smtClean="0"/>
              <a:t>。</a:t>
            </a:r>
            <a:endParaRPr lang="zh-CN" altLang="zh-CN" dirty="0"/>
          </a:p>
        </p:txBody>
      </p:sp>
      <p:pic>
        <p:nvPicPr>
          <p:cNvPr id="17" name="图片 16">
            <a:extLst>
              <a:ext uri="{FF2B5EF4-FFF2-40B4-BE49-F238E27FC236}">
                <a16:creationId xmlns="" xmlns:a16="http://schemas.microsoft.com/office/drawing/2014/main" id="{429B3B46-606A-485C-B4CF-1A2CC78AADB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767722" y="1874190"/>
            <a:ext cx="6032227" cy="3960054"/>
          </a:xfrm>
          <a:prstGeom prst="rect">
            <a:avLst/>
          </a:prstGeom>
          <a:noFill/>
          <a:ln>
            <a:noFill/>
          </a:ln>
        </p:spPr>
      </p:pic>
      <p:pic>
        <p:nvPicPr>
          <p:cNvPr id="18" name="Picture 4">
            <a:extLst>
              <a:ext uri="{FF2B5EF4-FFF2-40B4-BE49-F238E27FC236}">
                <a16:creationId xmlns="" xmlns:a16="http://schemas.microsoft.com/office/drawing/2014/main" id="{035FCBDD-5ECB-4552-9686-69DD2B2A325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05510" y="3021330"/>
            <a:ext cx="662305" cy="541020"/>
          </a:xfrm>
          <a:prstGeom prst="rect">
            <a:avLst/>
          </a:prstGeom>
          <a:noFill/>
          <a:ln>
            <a:noFill/>
          </a:ln>
        </p:spPr>
      </p:pic>
      <p:pic>
        <p:nvPicPr>
          <p:cNvPr id="19" name="Picture 2">
            <a:extLst>
              <a:ext uri="{FF2B5EF4-FFF2-40B4-BE49-F238E27FC236}">
                <a16:creationId xmlns="" xmlns:a16="http://schemas.microsoft.com/office/drawing/2014/main" id="{B4E36FB6-8DF3-41C1-98D9-B6B549A66D2F}"/>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10714069" y="4097475"/>
            <a:ext cx="845185" cy="581660"/>
          </a:xfrm>
          <a:prstGeom prst="rect">
            <a:avLst/>
          </a:prstGeom>
          <a:noFill/>
          <a:ln>
            <a:noFill/>
          </a:ln>
        </p:spPr>
      </p:pic>
      <p:pic>
        <p:nvPicPr>
          <p:cNvPr id="20" name="Picture 3">
            <a:extLst>
              <a:ext uri="{FF2B5EF4-FFF2-40B4-BE49-F238E27FC236}">
                <a16:creationId xmlns="" xmlns:a16="http://schemas.microsoft.com/office/drawing/2014/main" id="{F332843B-40AE-4215-81E2-184F1DF080A0}"/>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10665810" y="5072794"/>
            <a:ext cx="802005" cy="512445"/>
          </a:xfrm>
          <a:prstGeom prst="rect">
            <a:avLst/>
          </a:prstGeom>
          <a:noFill/>
          <a:ln>
            <a:noFill/>
          </a:ln>
        </p:spPr>
      </p:pic>
      <p:sp>
        <p:nvSpPr>
          <p:cNvPr id="21" name="文本框 20"/>
          <p:cNvSpPr txBox="1"/>
          <p:nvPr/>
        </p:nvSpPr>
        <p:spPr>
          <a:xfrm>
            <a:off x="1166524" y="1042561"/>
            <a:ext cx="1758815" cy="369332"/>
          </a:xfrm>
          <a:prstGeom prst="rect">
            <a:avLst/>
          </a:prstGeom>
          <a:noFill/>
        </p:spPr>
        <p:txBody>
          <a:bodyPr wrap="none" rtlCol="0">
            <a:spAutoFit/>
          </a:bodyPr>
          <a:lstStyle/>
          <a:p>
            <a:pPr algn="l"/>
            <a:r>
              <a:rPr lang="en-US" altLang="zh-CN" b="1" dirty="0" smtClean="0">
                <a:solidFill>
                  <a:schemeClr val="accent2">
                    <a:lumMod val="75000"/>
                  </a:schemeClr>
                </a:solidFill>
                <a:latin typeface="微软雅黑" charset="0"/>
                <a:ea typeface="微软雅黑" charset="0"/>
                <a:cs typeface="微软雅黑" charset="0"/>
                <a:sym typeface="+mn-ea"/>
              </a:rPr>
              <a:t>3.1 </a:t>
            </a:r>
            <a:r>
              <a:rPr lang="zh-CN" altLang="en-US" b="1" dirty="0" smtClean="0">
                <a:solidFill>
                  <a:schemeClr val="accent2">
                    <a:lumMod val="75000"/>
                  </a:schemeClr>
                </a:solidFill>
                <a:latin typeface="微软雅黑" charset="0"/>
                <a:ea typeface="微软雅黑" charset="0"/>
                <a:cs typeface="微软雅黑" charset="0"/>
                <a:sym typeface="+mn-ea"/>
              </a:rPr>
              <a:t>整流</a:t>
            </a:r>
            <a:r>
              <a:rPr lang="zh-CN" altLang="en-US" b="1" dirty="0" smtClean="0">
                <a:solidFill>
                  <a:schemeClr val="accent2">
                    <a:lumMod val="75000"/>
                  </a:schemeClr>
                </a:solidFill>
                <a:latin typeface="微软雅黑" charset="0"/>
                <a:ea typeface="微软雅黑" charset="0"/>
                <a:cs typeface="微软雅黑" charset="0"/>
                <a:sym typeface="+mn-ea"/>
              </a:rPr>
              <a:t>二极管</a:t>
            </a:r>
            <a:endParaRPr lang="zh-CN" altLang="en-US" b="1" dirty="0">
              <a:solidFill>
                <a:schemeClr val="accent2">
                  <a:lumMod val="75000"/>
                </a:schemeClr>
              </a:solidFill>
              <a:latin typeface="微软雅黑" charset="0"/>
              <a:ea typeface="微软雅黑" charset="0"/>
              <a:cs typeface="微软雅黑" charset="0"/>
              <a:sym typeface="+mn-ea"/>
            </a:endParaRPr>
          </a:p>
        </p:txBody>
      </p:sp>
      <p:sp>
        <p:nvSpPr>
          <p:cNvPr id="22" name="矩形: 对角圆角 2">
            <a:extLst>
              <a:ext uri="{FF2B5EF4-FFF2-40B4-BE49-F238E27FC236}">
                <a16:creationId xmlns="" xmlns:a16="http://schemas.microsoft.com/office/drawing/2014/main" xmlns:p14="http://schemas.microsoft.com/office/powerpoint/2010/main"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3" name="矩形: 对角圆角 4">
            <a:extLst>
              <a:ext uri="{FF2B5EF4-FFF2-40B4-BE49-F238E27FC236}">
                <a16:creationId xmlns="" xmlns:a16="http://schemas.microsoft.com/office/drawing/2014/main" xmlns:p14="http://schemas.microsoft.com/office/powerpoint/2010/main"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4" name="矩形: 对角圆角 5">
            <a:extLst>
              <a:ext uri="{FF2B5EF4-FFF2-40B4-BE49-F238E27FC236}">
                <a16:creationId xmlns="" xmlns:a16="http://schemas.microsoft.com/office/drawing/2014/main" xmlns:p14="http://schemas.microsoft.com/office/powerpoint/2010/main"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5" name="矩形: 对角圆角 6">
            <a:extLst>
              <a:ext uri="{FF2B5EF4-FFF2-40B4-BE49-F238E27FC236}">
                <a16:creationId xmlns="" xmlns:a16="http://schemas.microsoft.com/office/drawing/2014/main" xmlns:p14="http://schemas.microsoft.com/office/powerpoint/2010/main" id="{D93EF659-CA10-488D-81D5-1BA47AC6891C}"/>
              </a:ext>
            </a:extLst>
          </p:cNvPr>
          <p:cNvSpPr/>
          <p:nvPr/>
        </p:nvSpPr>
        <p:spPr>
          <a:xfrm>
            <a:off x="900303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6" name="矩形: 对角圆角 7">
            <a:extLst>
              <a:ext uri="{FF2B5EF4-FFF2-40B4-BE49-F238E27FC236}">
                <a16:creationId xmlns="" xmlns:a16="http://schemas.microsoft.com/office/drawing/2014/main" xmlns:p14="http://schemas.microsoft.com/office/powerpoint/2010/main"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7" name="矩形: 对角圆角 8">
            <a:extLst>
              <a:ext uri="{FF2B5EF4-FFF2-40B4-BE49-F238E27FC236}">
                <a16:creationId xmlns="" xmlns:a16="http://schemas.microsoft.com/office/drawing/2014/main" xmlns:p14="http://schemas.microsoft.com/office/powerpoint/2010/main"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1166029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文本框 99"/>
          <p:cNvSpPr txBox="1"/>
          <p:nvPr/>
        </p:nvSpPr>
        <p:spPr>
          <a:xfrm>
            <a:off x="1127888" y="997797"/>
            <a:ext cx="1689886" cy="369332"/>
          </a:xfrm>
          <a:prstGeom prst="rect">
            <a:avLst/>
          </a:prstGeom>
          <a:noFill/>
        </p:spPr>
        <p:txBody>
          <a:bodyPr wrap="none" rtlCol="0">
            <a:spAutoFit/>
          </a:bodyPr>
          <a:lstStyle>
            <a:defPPr>
              <a:defRPr lang="zh-CN"/>
            </a:defPPr>
            <a:lvl1pPr>
              <a:defRPr b="1">
                <a:solidFill>
                  <a:schemeClr val="accent2">
                    <a:lumMod val="75000"/>
                  </a:schemeClr>
                </a:solidFill>
                <a:latin typeface="微软雅黑" charset="0"/>
                <a:ea typeface="微软雅黑" charset="0"/>
                <a:cs typeface="微软雅黑" charset="0"/>
              </a:defRPr>
            </a:lvl1pPr>
          </a:lstStyle>
          <a:p>
            <a:r>
              <a:rPr lang="en-US" altLang="zh-CN" dirty="0" smtClean="0"/>
              <a:t>3.2</a:t>
            </a:r>
            <a:r>
              <a:rPr lang="zh-CN" altLang="en-US" dirty="0" smtClean="0"/>
              <a:t>开关二极管</a:t>
            </a:r>
            <a:endParaRPr lang="zh-CN" altLang="en-US" dirty="0"/>
          </a:p>
        </p:txBody>
      </p:sp>
      <p:sp>
        <p:nvSpPr>
          <p:cNvPr id="6" name="文本框 5">
            <a:extLst>
              <a:ext uri="{FF2B5EF4-FFF2-40B4-BE49-F238E27FC236}">
                <a16:creationId xmlns="" xmlns:a16="http://schemas.microsoft.com/office/drawing/2014/main" id="{70C42EE0-62B0-4875-80B6-86C59FCA414F}"/>
              </a:ext>
            </a:extLst>
          </p:cNvPr>
          <p:cNvSpPr txBox="1"/>
          <p:nvPr/>
        </p:nvSpPr>
        <p:spPr>
          <a:xfrm>
            <a:off x="690244" y="1567382"/>
            <a:ext cx="5787829" cy="4875181"/>
          </a:xfrm>
          <a:prstGeom prst="rect">
            <a:avLst/>
          </a:prstGeom>
        </p:spPr>
        <p:txBody>
          <a:bodyPr wrap="square">
            <a:spAutoFit/>
          </a:bodyPr>
          <a:lstStyle>
            <a:defPPr>
              <a:defRPr lang="zh-CN"/>
            </a:defPPr>
            <a:lvl1pPr indent="457200" algn="just">
              <a:lnSpc>
                <a:spcPct val="120000"/>
              </a:lnSpc>
              <a:spcBef>
                <a:spcPts val="300"/>
              </a:spcBef>
              <a:spcAft>
                <a:spcPts val="300"/>
              </a:spcAft>
              <a:defRPr kern="100">
                <a:latin typeface="+mn-ea"/>
                <a:cs typeface="Times New Roman" panose="02020603050405020304" pitchFamily="18" charset="0"/>
              </a:defRPr>
            </a:lvl1pPr>
          </a:lstStyle>
          <a:p>
            <a:r>
              <a:rPr lang="zh-CN" altLang="zh-CN" dirty="0"/>
              <a:t>开关二极管作用：</a:t>
            </a:r>
          </a:p>
          <a:p>
            <a:r>
              <a:rPr lang="zh-CN" altLang="zh-CN" dirty="0"/>
              <a:t>利用了二极管的单向导电特性。在</a:t>
            </a:r>
            <a:r>
              <a:rPr lang="en-US" altLang="zh-CN" dirty="0"/>
              <a:t>PN</a:t>
            </a:r>
            <a:r>
              <a:rPr lang="zh-CN" altLang="zh-CN" dirty="0"/>
              <a:t>结加上正向电压后，其导通电阻很小；而加上反向电压后截止，其电阻很大。因此在电路中起到控制电流接通或关断的作用</a:t>
            </a:r>
            <a:r>
              <a:rPr lang="zh-CN" altLang="zh-CN" dirty="0" smtClean="0"/>
              <a:t>。</a:t>
            </a:r>
            <a:endParaRPr lang="zh-CN" altLang="zh-CN" dirty="0"/>
          </a:p>
          <a:p>
            <a:r>
              <a:rPr lang="zh-CN" altLang="zh-CN" dirty="0"/>
              <a:t>开关二极管开关时间说明：</a:t>
            </a:r>
          </a:p>
          <a:p>
            <a:r>
              <a:rPr lang="zh-CN" altLang="zh-CN" dirty="0"/>
              <a:t>开关时间为开通时间和反向恢复时间的总和。其中，开通时间是指开关二极管从截止到导通所需的时间；反向恢复时间是指导通到截止所需的时间</a:t>
            </a:r>
            <a:r>
              <a:rPr lang="zh-CN" altLang="zh-CN" dirty="0" smtClean="0"/>
              <a:t>。</a:t>
            </a:r>
            <a:endParaRPr lang="zh-CN" altLang="zh-CN" dirty="0"/>
          </a:p>
          <a:p>
            <a:r>
              <a:rPr lang="zh-CN" altLang="zh-CN" dirty="0"/>
              <a:t>开关速度是很快的，而其反向恢复时间又远远大于开通时间，故在规格书中给出的一般是反向恢复时间。</a:t>
            </a:r>
          </a:p>
          <a:p>
            <a:r>
              <a:rPr lang="zh-CN" altLang="zh-CN" dirty="0"/>
              <a:t>开关二极管的优点：</a:t>
            </a:r>
          </a:p>
          <a:p>
            <a:r>
              <a:rPr lang="zh-CN" altLang="zh-CN" dirty="0"/>
              <a:t>具有开、关速度快，体积小，可靠性强，使用寿命长等优点。常见开关二极管如表</a:t>
            </a:r>
            <a:r>
              <a:rPr lang="en-US" altLang="zh-CN" dirty="0"/>
              <a:t>2-6-4</a:t>
            </a:r>
            <a:r>
              <a:rPr lang="zh-CN" altLang="zh-CN" dirty="0" smtClean="0"/>
              <a:t>。</a:t>
            </a:r>
            <a:endParaRPr lang="zh-CN" altLang="zh-CN" dirty="0"/>
          </a:p>
        </p:txBody>
      </p:sp>
      <p:pic>
        <p:nvPicPr>
          <p:cNvPr id="14" name="图片 13"/>
          <p:cNvPicPr/>
          <p:nvPr/>
        </p:nvPicPr>
        <p:blipFill rotWithShape="1">
          <a:blip r:embed="rId3"/>
          <a:srcRect l="762" t="2697" r="6611"/>
          <a:stretch/>
        </p:blipFill>
        <p:spPr bwMode="auto">
          <a:xfrm>
            <a:off x="6627966" y="1992267"/>
            <a:ext cx="4933010" cy="3983529"/>
          </a:xfrm>
          <a:prstGeom prst="rect">
            <a:avLst/>
          </a:prstGeom>
          <a:ln>
            <a:noFill/>
          </a:ln>
          <a:extLst>
            <a:ext uri="{53640926-AAD7-44D8-BBD7-CCE9431645EC}">
              <a14:shadowObscured xmlns:a14="http://schemas.microsoft.com/office/drawing/2010/main"/>
            </a:ext>
          </a:extLst>
        </p:spPr>
      </p:pic>
      <p:sp>
        <p:nvSpPr>
          <p:cNvPr id="2" name="矩形 1"/>
          <p:cNvSpPr/>
          <p:nvPr/>
        </p:nvSpPr>
        <p:spPr>
          <a:xfrm>
            <a:off x="8110876" y="6073231"/>
            <a:ext cx="2576346" cy="369332"/>
          </a:xfrm>
          <a:prstGeom prst="rect">
            <a:avLst/>
          </a:prstGeom>
        </p:spPr>
        <p:txBody>
          <a:bodyPr wrap="none">
            <a:spAutoFit/>
          </a:bodyPr>
          <a:lstStyle/>
          <a:p>
            <a:pPr algn="ctr">
              <a:spcBef>
                <a:spcPts val="600"/>
              </a:spcBef>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表</a:t>
            </a:r>
            <a:r>
              <a:rPr lang="en-US" altLang="zh-CN" kern="100" dirty="0">
                <a:latin typeface="Calibri" panose="020F0502020204030204" pitchFamily="34" charset="0"/>
                <a:ea typeface="宋体" panose="02010600030101010101" pitchFamily="2" charset="-122"/>
                <a:cs typeface="Times New Roman" panose="02020603050405020304" pitchFamily="18" charset="0"/>
              </a:rPr>
              <a:t>2-6-4 </a:t>
            </a:r>
            <a:r>
              <a:rPr lang="zh-CN" altLang="zh-CN" kern="100" dirty="0">
                <a:latin typeface="Calibri" panose="020F0502020204030204" pitchFamily="34" charset="0"/>
                <a:ea typeface="宋体" panose="02010600030101010101" pitchFamily="2" charset="-122"/>
                <a:cs typeface="Times New Roman" panose="02020603050405020304" pitchFamily="18" charset="0"/>
              </a:rPr>
              <a:t>常见开关二极管</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矩形: 对角圆角 2">
            <a:extLst>
              <a:ext uri="{FF2B5EF4-FFF2-40B4-BE49-F238E27FC236}">
                <a16:creationId xmlns="" xmlns:a16="http://schemas.microsoft.com/office/drawing/2014/main" xmlns:p14="http://schemas.microsoft.com/office/powerpoint/2010/main"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a:extLst>
              <a:ext uri="{FF2B5EF4-FFF2-40B4-BE49-F238E27FC236}">
                <a16:creationId xmlns="" xmlns:a16="http://schemas.microsoft.com/office/drawing/2014/main" xmlns:p14="http://schemas.microsoft.com/office/powerpoint/2010/main"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8" name="矩形: 对角圆角 5">
            <a:extLst>
              <a:ext uri="{FF2B5EF4-FFF2-40B4-BE49-F238E27FC236}">
                <a16:creationId xmlns="" xmlns:a16="http://schemas.microsoft.com/office/drawing/2014/main" xmlns:p14="http://schemas.microsoft.com/office/powerpoint/2010/main"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9" name="矩形: 对角圆角 6">
            <a:extLst>
              <a:ext uri="{FF2B5EF4-FFF2-40B4-BE49-F238E27FC236}">
                <a16:creationId xmlns="" xmlns:a16="http://schemas.microsoft.com/office/drawing/2014/main" xmlns:p14="http://schemas.microsoft.com/office/powerpoint/2010/main" id="{D93EF659-CA10-488D-81D5-1BA47AC6891C}"/>
              </a:ext>
            </a:extLst>
          </p:cNvPr>
          <p:cNvSpPr/>
          <p:nvPr/>
        </p:nvSpPr>
        <p:spPr>
          <a:xfrm>
            <a:off x="900303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0" name="矩形: 对角圆角 7">
            <a:extLst>
              <a:ext uri="{FF2B5EF4-FFF2-40B4-BE49-F238E27FC236}">
                <a16:creationId xmlns="" xmlns:a16="http://schemas.microsoft.com/office/drawing/2014/main" xmlns:p14="http://schemas.microsoft.com/office/powerpoint/2010/main"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1" name="矩形: 对角圆角 8">
            <a:extLst>
              <a:ext uri="{FF2B5EF4-FFF2-40B4-BE49-F238E27FC236}">
                <a16:creationId xmlns="" xmlns:a16="http://schemas.microsoft.com/office/drawing/2014/main" xmlns:p14="http://schemas.microsoft.com/office/powerpoint/2010/main"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4805027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743075" y="2615139"/>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p:cNvGrpSpPr/>
          <p:nvPr/>
        </p:nvGrpSpPr>
        <p:grpSpPr>
          <a:xfrm>
            <a:off x="3276600" y="2615139"/>
            <a:ext cx="1114425" cy="1114425"/>
            <a:chOff x="1924050" y="2615139"/>
            <a:chExt cx="1114425" cy="1114425"/>
          </a:xfrm>
        </p:grpSpPr>
        <p:sp>
          <p:nvSpPr>
            <p:cNvPr id="47" name="椭圆 46"/>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p:cNvGrpSpPr/>
          <p:nvPr/>
        </p:nvGrpSpPr>
        <p:grpSpPr>
          <a:xfrm>
            <a:off x="4810125" y="2615139"/>
            <a:ext cx="1114425" cy="1114425"/>
            <a:chOff x="1924050" y="2615139"/>
            <a:chExt cx="1114425" cy="1114425"/>
          </a:xfrm>
        </p:grpSpPr>
        <p:sp>
          <p:nvSpPr>
            <p:cNvPr id="35" name="椭圆 34"/>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p:cNvGrpSpPr/>
          <p:nvPr/>
        </p:nvGrpSpPr>
        <p:grpSpPr>
          <a:xfrm>
            <a:off x="6343650" y="2615139"/>
            <a:ext cx="1114425" cy="1114425"/>
            <a:chOff x="1924050" y="2615139"/>
            <a:chExt cx="1114425" cy="1114425"/>
          </a:xfrm>
        </p:grpSpPr>
        <p:sp>
          <p:nvSpPr>
            <p:cNvPr id="38" name="椭圆 37"/>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p:cNvGrpSpPr/>
          <p:nvPr/>
        </p:nvGrpSpPr>
        <p:grpSpPr>
          <a:xfrm>
            <a:off x="7877175" y="2615139"/>
            <a:ext cx="1114425" cy="1114425"/>
            <a:chOff x="1924050" y="2615139"/>
            <a:chExt cx="1114425" cy="1114425"/>
          </a:xfrm>
        </p:grpSpPr>
        <p:sp>
          <p:nvSpPr>
            <p:cNvPr id="41" name="椭圆 40"/>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p:cNvGrpSpPr/>
          <p:nvPr/>
        </p:nvGrpSpPr>
        <p:grpSpPr>
          <a:xfrm>
            <a:off x="9410700" y="2615139"/>
            <a:ext cx="1114425" cy="1114425"/>
            <a:chOff x="1924050" y="2615139"/>
            <a:chExt cx="1114425" cy="1114425"/>
          </a:xfrm>
        </p:grpSpPr>
        <p:sp>
          <p:nvSpPr>
            <p:cNvPr id="44" name="椭圆 43"/>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itchFamily="34" charset="-122"/>
                <a:ea typeface="微软雅黑" pitchFamily="34" charset="-122"/>
              </a:rPr>
              <a:t>目</a:t>
            </a:r>
          </a:p>
        </p:txBody>
      </p:sp>
      <p:sp>
        <p:nvSpPr>
          <p:cNvPr id="49" name="矩形 48"/>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录</a:t>
            </a:r>
            <a:endParaRPr lang="zh-CN" altLang="en-US" sz="2400" dirty="0"/>
          </a:p>
        </p:txBody>
      </p:sp>
      <p:sp>
        <p:nvSpPr>
          <p:cNvPr id="50" name="矩形 49"/>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情境导入</a:t>
            </a:r>
          </a:p>
        </p:txBody>
      </p:sp>
      <p:sp>
        <p:nvSpPr>
          <p:cNvPr id="52" name="矩形 51"/>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学习要求</a:t>
            </a:r>
          </a:p>
        </p:txBody>
      </p:sp>
      <p:sp>
        <p:nvSpPr>
          <p:cNvPr id="53" name="矩形 52"/>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理论知识</a:t>
            </a:r>
          </a:p>
        </p:txBody>
      </p:sp>
      <p:sp>
        <p:nvSpPr>
          <p:cNvPr id="54" name="矩形 53"/>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实践技能</a:t>
            </a:r>
          </a:p>
        </p:txBody>
      </p:sp>
      <p:sp>
        <p:nvSpPr>
          <p:cNvPr id="55" name="矩形 54"/>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学习小结</a:t>
            </a:r>
          </a:p>
        </p:txBody>
      </p:sp>
      <p:sp>
        <p:nvSpPr>
          <p:cNvPr id="56" name="矩形 55"/>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自主学习</a:t>
            </a:r>
          </a:p>
        </p:txBody>
      </p:sp>
      <p:sp>
        <p:nvSpPr>
          <p:cNvPr id="32" name="矩形 31"/>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文本框 99"/>
          <p:cNvSpPr txBox="1"/>
          <p:nvPr/>
        </p:nvSpPr>
        <p:spPr>
          <a:xfrm>
            <a:off x="1005968" y="997797"/>
            <a:ext cx="2922595" cy="369332"/>
          </a:xfrm>
          <a:prstGeom prst="rect">
            <a:avLst/>
          </a:prstGeom>
          <a:noFill/>
        </p:spPr>
        <p:txBody>
          <a:bodyPr wrap="none" rtlCol="0">
            <a:spAutoFit/>
          </a:bodyPr>
          <a:lstStyle>
            <a:defPPr>
              <a:defRPr lang="zh-CN"/>
            </a:defPPr>
            <a:lvl1pPr>
              <a:defRPr b="1">
                <a:solidFill>
                  <a:schemeClr val="accent2">
                    <a:lumMod val="75000"/>
                  </a:schemeClr>
                </a:solidFill>
                <a:latin typeface="微软雅黑" charset="0"/>
                <a:ea typeface="微软雅黑" charset="0"/>
                <a:cs typeface="微软雅黑" charset="0"/>
              </a:defRPr>
            </a:lvl1pPr>
          </a:lstStyle>
          <a:p>
            <a:r>
              <a:rPr lang="en-US" altLang="zh-CN" dirty="0" smtClean="0"/>
              <a:t>3.3</a:t>
            </a:r>
            <a:r>
              <a:rPr lang="zh-CN" altLang="en-US" dirty="0" smtClean="0"/>
              <a:t>稳压二极管</a:t>
            </a:r>
            <a:r>
              <a:rPr lang="zh-CN" altLang="en-US" dirty="0"/>
              <a:t>（</a:t>
            </a:r>
            <a:r>
              <a:rPr lang="en-US" altLang="zh-CN" dirty="0"/>
              <a:t>ZENER</a:t>
            </a:r>
            <a:r>
              <a:rPr lang="zh-CN" altLang="en-US" dirty="0"/>
              <a:t>）</a:t>
            </a:r>
          </a:p>
        </p:txBody>
      </p:sp>
      <p:sp>
        <p:nvSpPr>
          <p:cNvPr id="6" name="文本框 5">
            <a:extLst>
              <a:ext uri="{FF2B5EF4-FFF2-40B4-BE49-F238E27FC236}">
                <a16:creationId xmlns="" xmlns:a16="http://schemas.microsoft.com/office/drawing/2014/main" id="{70C42EE0-62B0-4875-80B6-86C59FCA414F}"/>
              </a:ext>
            </a:extLst>
          </p:cNvPr>
          <p:cNvSpPr txBox="1"/>
          <p:nvPr/>
        </p:nvSpPr>
        <p:spPr>
          <a:xfrm>
            <a:off x="702934" y="1897865"/>
            <a:ext cx="3225629" cy="3825663"/>
          </a:xfrm>
          <a:prstGeom prst="rect">
            <a:avLst/>
          </a:prstGeom>
        </p:spPr>
        <p:txBody>
          <a:bodyPr wrap="square">
            <a:spAutoFit/>
          </a:bodyPr>
          <a:lstStyle>
            <a:defPPr>
              <a:defRPr lang="zh-CN"/>
            </a:defPPr>
            <a:lvl1pPr indent="457200" algn="just">
              <a:lnSpc>
                <a:spcPct val="120000"/>
              </a:lnSpc>
              <a:spcBef>
                <a:spcPts val="300"/>
              </a:spcBef>
              <a:spcAft>
                <a:spcPts val="300"/>
              </a:spcAft>
              <a:defRPr kern="100">
                <a:latin typeface="+mn-ea"/>
                <a:cs typeface="Times New Roman" panose="02020603050405020304" pitchFamily="18" charset="0"/>
              </a:defRPr>
            </a:lvl1pPr>
          </a:lstStyle>
          <a:p>
            <a:r>
              <a:rPr lang="zh-CN" altLang="zh-CN" dirty="0"/>
              <a:t>定义：稳压二极管（又叫齐纳二极管）是一种硅材料制成的面接触型晶体二极管，简称稳压管</a:t>
            </a:r>
            <a:r>
              <a:rPr lang="zh-CN" altLang="zh-CN" dirty="0" smtClean="0"/>
              <a:t>。</a:t>
            </a:r>
            <a:endParaRPr lang="zh-CN" altLang="zh-CN" dirty="0"/>
          </a:p>
          <a:p>
            <a:r>
              <a:rPr lang="zh-CN" altLang="zh-CN" dirty="0"/>
              <a:t>特性：主要利用其在反向电压临近击穿电压时反向电流急剧增大，发生可逆性击穿的特性，尽管电流在很大范围内变化，但二极管的电压基本稳定在击穿电压附近，如图</a:t>
            </a:r>
            <a:r>
              <a:rPr lang="en-US" altLang="zh-CN" dirty="0"/>
              <a:t>2-6-7</a:t>
            </a:r>
            <a:r>
              <a:rPr lang="zh-CN" altLang="zh-CN" dirty="0"/>
              <a:t>所示。</a:t>
            </a:r>
          </a:p>
        </p:txBody>
      </p:sp>
      <p:sp>
        <p:nvSpPr>
          <p:cNvPr id="8" name="文本框 7">
            <a:extLst>
              <a:ext uri="{FF2B5EF4-FFF2-40B4-BE49-F238E27FC236}">
                <a16:creationId xmlns="" xmlns:a16="http://schemas.microsoft.com/office/drawing/2014/main" id="{761DADAD-8AC3-400D-ADDA-736BF2143A00}"/>
              </a:ext>
            </a:extLst>
          </p:cNvPr>
          <p:cNvSpPr txBox="1"/>
          <p:nvPr/>
        </p:nvSpPr>
        <p:spPr>
          <a:xfrm>
            <a:off x="5712587" y="5420068"/>
            <a:ext cx="5034915" cy="424732"/>
          </a:xfrm>
          <a:prstGeom prst="rect">
            <a:avLst/>
          </a:prstGeom>
        </p:spPr>
        <p:txBody>
          <a:bodyPr wrap="square">
            <a:spAutoFit/>
          </a:bodyPr>
          <a:lstStyle>
            <a:defPPr>
              <a:defRPr lang="zh-CN"/>
            </a:defPPr>
            <a:lvl1pPr indent="457200" algn="just">
              <a:lnSpc>
                <a:spcPct val="120000"/>
              </a:lnSpc>
              <a:spcBef>
                <a:spcPts val="300"/>
              </a:spcBef>
              <a:spcAft>
                <a:spcPts val="300"/>
              </a:spcAft>
              <a:defRPr kern="100">
                <a:latin typeface="+mn-ea"/>
                <a:cs typeface="Times New Roman" panose="02020603050405020304" pitchFamily="18" charset="0"/>
              </a:defRPr>
            </a:lvl1pPr>
          </a:lstStyle>
          <a:p>
            <a:r>
              <a:rPr lang="zh-CN" altLang="zh-CN" dirty="0"/>
              <a:t>图</a:t>
            </a:r>
            <a:r>
              <a:rPr lang="en-US" altLang="zh-CN" dirty="0"/>
              <a:t>2-6-7 </a:t>
            </a:r>
            <a:r>
              <a:rPr lang="zh-CN" altLang="zh-CN" dirty="0"/>
              <a:t>二极管电的特性图</a:t>
            </a:r>
          </a:p>
        </p:txBody>
      </p:sp>
      <p:pic>
        <p:nvPicPr>
          <p:cNvPr id="20" name="图片 19">
            <a:extLst>
              <a:ext uri="{FF2B5EF4-FFF2-40B4-BE49-F238E27FC236}">
                <a16:creationId xmlns="" xmlns:a16="http://schemas.microsoft.com/office/drawing/2014/main" id="{54DCB2CC-6FDD-40CC-8382-71B52A64192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663602" y="1897864"/>
            <a:ext cx="6318437" cy="3202169"/>
          </a:xfrm>
          <a:prstGeom prst="rect">
            <a:avLst/>
          </a:prstGeom>
          <a:noFill/>
          <a:ln>
            <a:noFill/>
          </a:ln>
        </p:spPr>
      </p:pic>
      <p:sp>
        <p:nvSpPr>
          <p:cNvPr id="16" name="矩形: 对角圆角 2">
            <a:extLst>
              <a:ext uri="{FF2B5EF4-FFF2-40B4-BE49-F238E27FC236}">
                <a16:creationId xmlns="" xmlns:a16="http://schemas.microsoft.com/office/drawing/2014/main" xmlns:p14="http://schemas.microsoft.com/office/powerpoint/2010/main"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a:extLst>
              <a:ext uri="{FF2B5EF4-FFF2-40B4-BE49-F238E27FC236}">
                <a16:creationId xmlns="" xmlns:a16="http://schemas.microsoft.com/office/drawing/2014/main" xmlns:p14="http://schemas.microsoft.com/office/powerpoint/2010/main"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8" name="矩形: 对角圆角 5">
            <a:extLst>
              <a:ext uri="{FF2B5EF4-FFF2-40B4-BE49-F238E27FC236}">
                <a16:creationId xmlns="" xmlns:a16="http://schemas.microsoft.com/office/drawing/2014/main" xmlns:p14="http://schemas.microsoft.com/office/powerpoint/2010/main"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9" name="矩形: 对角圆角 6">
            <a:extLst>
              <a:ext uri="{FF2B5EF4-FFF2-40B4-BE49-F238E27FC236}">
                <a16:creationId xmlns="" xmlns:a16="http://schemas.microsoft.com/office/drawing/2014/main" xmlns:p14="http://schemas.microsoft.com/office/powerpoint/2010/main" id="{D93EF659-CA10-488D-81D5-1BA47AC6891C}"/>
              </a:ext>
            </a:extLst>
          </p:cNvPr>
          <p:cNvSpPr/>
          <p:nvPr/>
        </p:nvSpPr>
        <p:spPr>
          <a:xfrm>
            <a:off x="900303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 xmlns:a16="http://schemas.microsoft.com/office/drawing/2014/main" xmlns:p14="http://schemas.microsoft.com/office/powerpoint/2010/main"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 xmlns:a16="http://schemas.microsoft.com/office/drawing/2014/main" xmlns:p14="http://schemas.microsoft.com/office/powerpoint/2010/main"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8198804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文本框 99"/>
          <p:cNvSpPr txBox="1"/>
          <p:nvPr/>
        </p:nvSpPr>
        <p:spPr>
          <a:xfrm>
            <a:off x="1005968" y="997797"/>
            <a:ext cx="3104946" cy="461665"/>
          </a:xfrm>
          <a:prstGeom prst="rect">
            <a:avLst/>
          </a:prstGeom>
          <a:noFill/>
          <a:ln w="9525">
            <a:noFill/>
          </a:ln>
        </p:spPr>
        <p:txBody>
          <a:bodyPr wrap="square">
            <a:spAutoFit/>
          </a:bodyPr>
          <a:lstStyle/>
          <a:p>
            <a:pPr indent="0"/>
            <a:r>
              <a:rPr lang="zh-CN" altLang="en-US" sz="2400" b="1" dirty="0">
                <a:solidFill>
                  <a:schemeClr val="bg1"/>
                </a:solidFill>
                <a:latin typeface="仿宋" panose="02010609060101010101" pitchFamily="49" charset="-122"/>
                <a:ea typeface="仿宋" panose="02010609060101010101" pitchFamily="49" charset="-122"/>
                <a:cs typeface="微软雅黑" charset="0"/>
              </a:rPr>
              <a:t>稳压二极管（</a:t>
            </a:r>
            <a:r>
              <a:rPr lang="en-US" altLang="zh-CN" sz="2400" b="1" dirty="0">
                <a:solidFill>
                  <a:schemeClr val="bg1"/>
                </a:solidFill>
                <a:latin typeface="仿宋" panose="02010609060101010101" pitchFamily="49" charset="-122"/>
                <a:ea typeface="仿宋" panose="02010609060101010101" pitchFamily="49" charset="-122"/>
                <a:cs typeface="微软雅黑" charset="0"/>
              </a:rPr>
              <a:t>ZENER</a:t>
            </a:r>
            <a:r>
              <a:rPr lang="zh-CN" altLang="en-US" sz="2400" b="1" dirty="0">
                <a:solidFill>
                  <a:schemeClr val="bg1"/>
                </a:solidFill>
                <a:latin typeface="仿宋" panose="02010609060101010101" pitchFamily="49" charset="-122"/>
                <a:ea typeface="仿宋" panose="02010609060101010101" pitchFamily="49" charset="-122"/>
                <a:cs typeface="微软雅黑" charset="0"/>
              </a:rPr>
              <a:t>）</a:t>
            </a:r>
          </a:p>
        </p:txBody>
      </p:sp>
      <p:pic>
        <p:nvPicPr>
          <p:cNvPr id="34" name="table">
            <a:extLst>
              <a:ext uri="{FF2B5EF4-FFF2-40B4-BE49-F238E27FC236}">
                <a16:creationId xmlns="" xmlns:a16="http://schemas.microsoft.com/office/drawing/2014/main" id="{F9A316E1-04E2-4F67-93EF-F5F9CFB501E7}"/>
              </a:ext>
            </a:extLst>
          </p:cNvPr>
          <p:cNvPicPr/>
          <p:nvPr/>
        </p:nvPicPr>
        <p:blipFill>
          <a:blip r:embed="rId3"/>
          <a:stretch>
            <a:fillRect/>
          </a:stretch>
        </p:blipFill>
        <p:spPr>
          <a:xfrm>
            <a:off x="5471160" y="1802764"/>
            <a:ext cx="6034754" cy="4049191"/>
          </a:xfrm>
          <a:prstGeom prst="rect">
            <a:avLst/>
          </a:prstGeom>
        </p:spPr>
      </p:pic>
      <p:pic>
        <p:nvPicPr>
          <p:cNvPr id="35" name="Picture 2">
            <a:extLst>
              <a:ext uri="{FF2B5EF4-FFF2-40B4-BE49-F238E27FC236}">
                <a16:creationId xmlns="" xmlns:a16="http://schemas.microsoft.com/office/drawing/2014/main" id="{9B3EA0FC-7C6F-485F-B6F7-553B34D6A663}"/>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43864" y="3016632"/>
            <a:ext cx="703580" cy="402590"/>
          </a:xfrm>
          <a:prstGeom prst="rect">
            <a:avLst/>
          </a:prstGeom>
          <a:noFill/>
          <a:ln>
            <a:noFill/>
          </a:ln>
        </p:spPr>
      </p:pic>
      <p:pic>
        <p:nvPicPr>
          <p:cNvPr id="36" name="图片 35">
            <a:extLst>
              <a:ext uri="{FF2B5EF4-FFF2-40B4-BE49-F238E27FC236}">
                <a16:creationId xmlns="" xmlns:a16="http://schemas.microsoft.com/office/drawing/2014/main" id="{8A65678B-5E3D-48A9-BA51-A60C2602B105}"/>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16559" y="3982300"/>
            <a:ext cx="665480" cy="500380"/>
          </a:xfrm>
          <a:prstGeom prst="rect">
            <a:avLst/>
          </a:prstGeom>
          <a:noFill/>
          <a:ln>
            <a:noFill/>
          </a:ln>
        </p:spPr>
      </p:pic>
      <p:pic>
        <p:nvPicPr>
          <p:cNvPr id="37" name="Picture 4">
            <a:extLst>
              <a:ext uri="{FF2B5EF4-FFF2-40B4-BE49-F238E27FC236}">
                <a16:creationId xmlns="" xmlns:a16="http://schemas.microsoft.com/office/drawing/2014/main" id="{7914FA62-F69F-40D7-83A0-C5732650A52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16559" y="5206246"/>
            <a:ext cx="730885" cy="368300"/>
          </a:xfrm>
          <a:prstGeom prst="rect">
            <a:avLst/>
          </a:prstGeom>
          <a:noFill/>
          <a:ln>
            <a:noFill/>
          </a:ln>
        </p:spPr>
      </p:pic>
      <p:sp>
        <p:nvSpPr>
          <p:cNvPr id="13" name="Rectangle 23">
            <a:extLst>
              <a:ext uri="{FF2B5EF4-FFF2-40B4-BE49-F238E27FC236}">
                <a16:creationId xmlns="" xmlns:a16="http://schemas.microsoft.com/office/drawing/2014/main" id="{8361CDA8-8E4B-4AA4-ACAF-30266F31508C}"/>
              </a:ext>
            </a:extLst>
          </p:cNvPr>
          <p:cNvSpPr>
            <a:spLocks noChangeArrowheads="1"/>
          </p:cNvSpPr>
          <p:nvPr/>
        </p:nvSpPr>
        <p:spPr bwMode="auto">
          <a:xfrm>
            <a:off x="490494" y="1750920"/>
            <a:ext cx="4339083" cy="4235006"/>
          </a:xfrm>
          <a:prstGeom prst="rect">
            <a:avLst/>
          </a:prstGeom>
          <a:extLst/>
        </p:spPr>
        <p:txBody>
          <a:bodyPr wrap="square">
            <a:spAutoFit/>
          </a:bodyPr>
          <a:lstStyle/>
          <a:p>
            <a:pPr indent="457200" algn="just">
              <a:lnSpc>
                <a:spcPct val="120000"/>
              </a:lnSpc>
              <a:spcBef>
                <a:spcPts val="300"/>
              </a:spcBef>
              <a:spcAft>
                <a:spcPts val="300"/>
              </a:spcAft>
            </a:pPr>
            <a:r>
              <a:rPr lang="zh-CN" altLang="zh-CN" kern="100" dirty="0">
                <a:latin typeface="+mn-ea"/>
                <a:cs typeface="Times New Roman" panose="02020603050405020304" pitchFamily="18" charset="0"/>
              </a:rPr>
              <a:t>稳定电压</a:t>
            </a:r>
            <a:r>
              <a:rPr lang="en-US" altLang="zh-CN" kern="100" dirty="0">
                <a:latin typeface="+mn-ea"/>
                <a:cs typeface="Times New Roman" panose="02020603050405020304" pitchFamily="18" charset="0"/>
              </a:rPr>
              <a:t>VZ: </a:t>
            </a:r>
            <a:r>
              <a:rPr lang="zh-CN" altLang="en-US" kern="100" dirty="0">
                <a:latin typeface="+mn-ea"/>
                <a:cs typeface="Times New Roman" panose="02020603050405020304" pitchFamily="18" charset="0"/>
              </a:rPr>
              <a:t>稳压二极管在反向击穿区时的工作电压，这个数值随工作电流和温度的不同略有变化</a:t>
            </a:r>
            <a:r>
              <a:rPr lang="zh-CN" altLang="en-US" kern="100" dirty="0" smtClean="0">
                <a:latin typeface="+mn-ea"/>
                <a:cs typeface="Times New Roman" panose="02020603050405020304" pitchFamily="18" charset="0"/>
              </a:rPr>
              <a:t>。</a:t>
            </a:r>
            <a:endParaRPr lang="zh-CN" altLang="en-US" kern="100" dirty="0">
              <a:latin typeface="+mn-ea"/>
              <a:cs typeface="Times New Roman" panose="02020603050405020304" pitchFamily="18" charset="0"/>
            </a:endParaRPr>
          </a:p>
          <a:p>
            <a:pPr indent="457200" algn="just">
              <a:lnSpc>
                <a:spcPct val="120000"/>
              </a:lnSpc>
              <a:spcBef>
                <a:spcPts val="300"/>
              </a:spcBef>
              <a:spcAft>
                <a:spcPts val="300"/>
              </a:spcAft>
            </a:pPr>
            <a:r>
              <a:rPr lang="zh-CN" altLang="en-US" kern="100" dirty="0">
                <a:latin typeface="+mn-ea"/>
                <a:cs typeface="Times New Roman" panose="02020603050405020304" pitchFamily="18" charset="0"/>
              </a:rPr>
              <a:t>稳定电流</a:t>
            </a:r>
            <a:r>
              <a:rPr lang="en-US" altLang="zh-CN" kern="100" dirty="0" err="1">
                <a:latin typeface="+mn-ea"/>
                <a:cs typeface="Times New Roman" panose="02020603050405020304" pitchFamily="18" charset="0"/>
              </a:rPr>
              <a:t>Iz</a:t>
            </a:r>
            <a:r>
              <a:rPr lang="zh-CN" altLang="en-US" kern="100" dirty="0">
                <a:latin typeface="+mn-ea"/>
                <a:cs typeface="Times New Roman" panose="02020603050405020304" pitchFamily="18" charset="0"/>
              </a:rPr>
              <a:t>：稳压二极管允许长期通过的最大稳压电流，稳压管的实际工作电流要小于此</a:t>
            </a:r>
            <a:r>
              <a:rPr lang="en-US" altLang="zh-CN" kern="100" dirty="0">
                <a:latin typeface="+mn-ea"/>
                <a:cs typeface="Times New Roman" panose="02020603050405020304" pitchFamily="18" charset="0"/>
              </a:rPr>
              <a:t>IZ</a:t>
            </a:r>
            <a:r>
              <a:rPr lang="zh-CN" altLang="en-US" kern="100" dirty="0">
                <a:latin typeface="+mn-ea"/>
                <a:cs typeface="Times New Roman" panose="02020603050405020304" pitchFamily="18" charset="0"/>
              </a:rPr>
              <a:t>值，否则稳压管会因电流过大而过热损坏</a:t>
            </a:r>
            <a:r>
              <a:rPr lang="zh-CN" altLang="en-US" kern="100" dirty="0" smtClean="0">
                <a:latin typeface="+mn-ea"/>
                <a:cs typeface="Times New Roman" panose="02020603050405020304" pitchFamily="18" charset="0"/>
              </a:rPr>
              <a:t>。</a:t>
            </a:r>
            <a:endParaRPr lang="zh-CN" altLang="en-US" kern="100" dirty="0">
              <a:latin typeface="+mn-ea"/>
              <a:cs typeface="Times New Roman" panose="02020603050405020304" pitchFamily="18" charset="0"/>
            </a:endParaRPr>
          </a:p>
          <a:p>
            <a:pPr indent="457200" algn="just">
              <a:lnSpc>
                <a:spcPct val="120000"/>
              </a:lnSpc>
              <a:spcBef>
                <a:spcPts val="300"/>
              </a:spcBef>
              <a:spcAft>
                <a:spcPts val="300"/>
              </a:spcAft>
            </a:pPr>
            <a:r>
              <a:rPr lang="zh-CN" altLang="en-US" kern="100" dirty="0">
                <a:latin typeface="+mn-ea"/>
                <a:cs typeface="Times New Roman" panose="02020603050405020304" pitchFamily="18" charset="0"/>
              </a:rPr>
              <a:t>动态电阻</a:t>
            </a:r>
            <a:r>
              <a:rPr lang="en-US" altLang="zh-CN" kern="100" dirty="0">
                <a:latin typeface="+mn-ea"/>
                <a:cs typeface="Times New Roman" panose="02020603050405020304" pitchFamily="18" charset="0"/>
              </a:rPr>
              <a:t>RZ</a:t>
            </a:r>
            <a:r>
              <a:rPr lang="zh-CN" altLang="en-US" kern="100" dirty="0">
                <a:latin typeface="+mn-ea"/>
                <a:cs typeface="Times New Roman" panose="02020603050405020304" pitchFamily="18" charset="0"/>
              </a:rPr>
              <a:t>：稳压管两端电压变化与电流变化的比值。该比值随工作电流的不同而改变，一般是工作电流愈大，动态电阻则愈小。</a:t>
            </a:r>
            <a:r>
              <a:rPr lang="en-US" altLang="zh-CN" kern="100" dirty="0">
                <a:latin typeface="+mn-ea"/>
                <a:cs typeface="Times New Roman" panose="02020603050405020304" pitchFamily="18" charset="0"/>
              </a:rPr>
              <a:t>RZ= VZ/</a:t>
            </a:r>
            <a:r>
              <a:rPr lang="en-US" altLang="zh-CN" kern="100" dirty="0" err="1">
                <a:latin typeface="+mn-ea"/>
                <a:cs typeface="Times New Roman" panose="02020603050405020304" pitchFamily="18" charset="0"/>
              </a:rPr>
              <a:t>Iz</a:t>
            </a:r>
            <a:r>
              <a:rPr lang="zh-CN" altLang="en-US" kern="100" dirty="0">
                <a:latin typeface="+mn-ea"/>
                <a:cs typeface="Times New Roman" panose="02020603050405020304" pitchFamily="18" charset="0"/>
              </a:rPr>
              <a:t>。常见稳压二极管如表</a:t>
            </a:r>
            <a:r>
              <a:rPr lang="en-US" altLang="zh-CN" kern="100" dirty="0">
                <a:latin typeface="+mn-ea"/>
                <a:cs typeface="Times New Roman" panose="02020603050405020304" pitchFamily="18" charset="0"/>
              </a:rPr>
              <a:t>2-6-3</a:t>
            </a:r>
          </a:p>
        </p:txBody>
      </p:sp>
      <p:sp>
        <p:nvSpPr>
          <p:cNvPr id="14" name="Rectangle 24">
            <a:extLst>
              <a:ext uri="{FF2B5EF4-FFF2-40B4-BE49-F238E27FC236}">
                <a16:creationId xmlns="" xmlns:a16="http://schemas.microsoft.com/office/drawing/2014/main" id="{7B25F831-921D-4967-B262-B21C218106D2}"/>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 xmlns:a16="http://schemas.microsoft.com/office/drawing/2014/main" id="{9D3C8212-42B1-41F6-8ACF-AA65FCD4AAF8}"/>
              </a:ext>
            </a:extLst>
          </p:cNvPr>
          <p:cNvSpPr txBox="1"/>
          <p:nvPr/>
        </p:nvSpPr>
        <p:spPr>
          <a:xfrm>
            <a:off x="7839247" y="5928780"/>
            <a:ext cx="3379184" cy="369332"/>
          </a:xfrm>
          <a:prstGeom prst="rect">
            <a:avLst/>
          </a:prstGeom>
          <a:noFill/>
        </p:spPr>
        <p:txBody>
          <a:bodyPr wrap="square" rtlCol="0">
            <a:spAutoFit/>
          </a:bodyPr>
          <a:lstStyle/>
          <a:p>
            <a:r>
              <a:rPr kumimoji="0" lang="zh-CN" altLang="en-US" sz="1800" b="1" i="0" u="none" strike="noStrike" cap="none" normalizeH="0" baseline="0" dirty="0">
                <a:ln>
                  <a:noFill/>
                </a:ln>
                <a:solidFill>
                  <a:schemeClr val="tx1"/>
                </a:solidFill>
                <a:effectLst/>
                <a:latin typeface="仿宋" panose="02010609060101010101" pitchFamily="49" charset="-122"/>
                <a:ea typeface="仿宋" panose="02010609060101010101" pitchFamily="49" charset="-122"/>
                <a:cs typeface="Times New Roman" panose="02020603050405020304" pitchFamily="18" charset="0"/>
              </a:rPr>
              <a:t>表</a:t>
            </a:r>
            <a:r>
              <a:rPr kumimoji="0" lang="en-US" altLang="zh-CN" sz="1800" b="1" i="0" u="none" strike="noStrike" cap="none" normalizeH="0" baseline="0" dirty="0">
                <a:ln>
                  <a:noFill/>
                </a:ln>
                <a:solidFill>
                  <a:schemeClr val="tx1"/>
                </a:solidFill>
                <a:effectLst/>
                <a:latin typeface="仿宋" panose="02010609060101010101" pitchFamily="49" charset="-122"/>
                <a:ea typeface="仿宋" panose="02010609060101010101" pitchFamily="49" charset="-122"/>
                <a:cs typeface="Times New Roman" panose="02020603050405020304" pitchFamily="18" charset="0"/>
              </a:rPr>
              <a:t>2-6-3</a:t>
            </a:r>
            <a:endParaRPr lang="zh-CN" altLang="en-US" dirty="0"/>
          </a:p>
        </p:txBody>
      </p:sp>
      <p:sp>
        <p:nvSpPr>
          <p:cNvPr id="20" name="文本框 19"/>
          <p:cNvSpPr txBox="1"/>
          <p:nvPr/>
        </p:nvSpPr>
        <p:spPr>
          <a:xfrm>
            <a:off x="1005968" y="1090130"/>
            <a:ext cx="2922595" cy="369332"/>
          </a:xfrm>
          <a:prstGeom prst="rect">
            <a:avLst/>
          </a:prstGeom>
          <a:noFill/>
        </p:spPr>
        <p:txBody>
          <a:bodyPr wrap="none" rtlCol="0">
            <a:spAutoFit/>
          </a:bodyPr>
          <a:lstStyle>
            <a:defPPr>
              <a:defRPr lang="zh-CN"/>
            </a:defPPr>
            <a:lvl1pPr>
              <a:defRPr b="1">
                <a:solidFill>
                  <a:schemeClr val="accent2">
                    <a:lumMod val="75000"/>
                  </a:schemeClr>
                </a:solidFill>
                <a:latin typeface="微软雅黑" charset="0"/>
                <a:ea typeface="微软雅黑" charset="0"/>
                <a:cs typeface="微软雅黑" charset="0"/>
              </a:defRPr>
            </a:lvl1pPr>
          </a:lstStyle>
          <a:p>
            <a:r>
              <a:rPr lang="en-US" altLang="zh-CN" dirty="0" smtClean="0"/>
              <a:t>3.3</a:t>
            </a:r>
            <a:r>
              <a:rPr lang="zh-CN" altLang="en-US" dirty="0" smtClean="0"/>
              <a:t>稳压二极管</a:t>
            </a:r>
            <a:r>
              <a:rPr lang="zh-CN" altLang="en-US" dirty="0"/>
              <a:t>（</a:t>
            </a:r>
            <a:r>
              <a:rPr lang="en-US" altLang="zh-CN" dirty="0"/>
              <a:t>ZENER</a:t>
            </a:r>
            <a:r>
              <a:rPr lang="zh-CN" altLang="en-US" dirty="0"/>
              <a:t>）</a:t>
            </a:r>
          </a:p>
        </p:txBody>
      </p:sp>
      <p:sp>
        <p:nvSpPr>
          <p:cNvPr id="21" name="矩形: 对角圆角 2">
            <a:extLst>
              <a:ext uri="{FF2B5EF4-FFF2-40B4-BE49-F238E27FC236}">
                <a16:creationId xmlns="" xmlns:a16="http://schemas.microsoft.com/office/drawing/2014/main" xmlns:p14="http://schemas.microsoft.com/office/powerpoint/2010/main"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2" name="矩形: 对角圆角 4">
            <a:extLst>
              <a:ext uri="{FF2B5EF4-FFF2-40B4-BE49-F238E27FC236}">
                <a16:creationId xmlns="" xmlns:a16="http://schemas.microsoft.com/office/drawing/2014/main" xmlns:p14="http://schemas.microsoft.com/office/powerpoint/2010/main"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3" name="矩形: 对角圆角 5">
            <a:extLst>
              <a:ext uri="{FF2B5EF4-FFF2-40B4-BE49-F238E27FC236}">
                <a16:creationId xmlns="" xmlns:a16="http://schemas.microsoft.com/office/drawing/2014/main" xmlns:p14="http://schemas.microsoft.com/office/powerpoint/2010/main"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4" name="矩形: 对角圆角 6">
            <a:extLst>
              <a:ext uri="{FF2B5EF4-FFF2-40B4-BE49-F238E27FC236}">
                <a16:creationId xmlns="" xmlns:a16="http://schemas.microsoft.com/office/drawing/2014/main" xmlns:p14="http://schemas.microsoft.com/office/powerpoint/2010/main" id="{D93EF659-CA10-488D-81D5-1BA47AC6891C}"/>
              </a:ext>
            </a:extLst>
          </p:cNvPr>
          <p:cNvSpPr/>
          <p:nvPr/>
        </p:nvSpPr>
        <p:spPr>
          <a:xfrm>
            <a:off x="900303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5" name="矩形: 对角圆角 7">
            <a:extLst>
              <a:ext uri="{FF2B5EF4-FFF2-40B4-BE49-F238E27FC236}">
                <a16:creationId xmlns="" xmlns:a16="http://schemas.microsoft.com/office/drawing/2014/main" xmlns:p14="http://schemas.microsoft.com/office/powerpoint/2010/main"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6" name="矩形: 对角圆角 8">
            <a:extLst>
              <a:ext uri="{FF2B5EF4-FFF2-40B4-BE49-F238E27FC236}">
                <a16:creationId xmlns="" xmlns:a16="http://schemas.microsoft.com/office/drawing/2014/main" xmlns:p14="http://schemas.microsoft.com/office/powerpoint/2010/main"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6377237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文本框 99"/>
          <p:cNvSpPr txBox="1"/>
          <p:nvPr/>
        </p:nvSpPr>
        <p:spPr>
          <a:xfrm>
            <a:off x="1005968" y="997797"/>
            <a:ext cx="2592376" cy="369332"/>
          </a:xfrm>
          <a:prstGeom prst="rect">
            <a:avLst/>
          </a:prstGeom>
          <a:noFill/>
        </p:spPr>
        <p:txBody>
          <a:bodyPr wrap="none" rtlCol="0">
            <a:spAutoFit/>
          </a:bodyPr>
          <a:lstStyle>
            <a:defPPr>
              <a:defRPr lang="zh-CN"/>
            </a:defPPr>
            <a:lvl1pPr>
              <a:defRPr b="1">
                <a:solidFill>
                  <a:schemeClr val="accent2">
                    <a:lumMod val="75000"/>
                  </a:schemeClr>
                </a:solidFill>
                <a:latin typeface="微软雅黑" charset="0"/>
                <a:ea typeface="微软雅黑" charset="0"/>
                <a:cs typeface="微软雅黑" charset="0"/>
              </a:defRPr>
            </a:lvl1pPr>
          </a:lstStyle>
          <a:p>
            <a:r>
              <a:rPr lang="en-US" altLang="zh-CN" dirty="0" smtClean="0"/>
              <a:t>3.4</a:t>
            </a:r>
            <a:r>
              <a:rPr lang="zh-CN" altLang="en-US" dirty="0" smtClean="0"/>
              <a:t>发光二极管</a:t>
            </a:r>
            <a:r>
              <a:rPr lang="zh-CN" altLang="en-US" dirty="0"/>
              <a:t>（</a:t>
            </a:r>
            <a:r>
              <a:rPr lang="en-US" altLang="zh-CN" dirty="0"/>
              <a:t>LED</a:t>
            </a:r>
            <a:r>
              <a:rPr lang="zh-CN" altLang="en-US" dirty="0"/>
              <a:t>）</a:t>
            </a:r>
          </a:p>
        </p:txBody>
      </p:sp>
      <p:sp>
        <p:nvSpPr>
          <p:cNvPr id="13" name="Rectangle 23">
            <a:extLst>
              <a:ext uri="{FF2B5EF4-FFF2-40B4-BE49-F238E27FC236}">
                <a16:creationId xmlns="" xmlns:a16="http://schemas.microsoft.com/office/drawing/2014/main" id="{8361CDA8-8E4B-4AA4-ACAF-30266F31508C}"/>
              </a:ext>
            </a:extLst>
          </p:cNvPr>
          <p:cNvSpPr>
            <a:spLocks noChangeArrowheads="1"/>
          </p:cNvSpPr>
          <p:nvPr/>
        </p:nvSpPr>
        <p:spPr bwMode="auto">
          <a:xfrm>
            <a:off x="915374" y="1522663"/>
            <a:ext cx="10418033" cy="757130"/>
          </a:xfrm>
          <a:prstGeom prst="rect">
            <a:avLst/>
          </a:prstGeom>
          <a:extLst/>
        </p:spPr>
        <p:txBody>
          <a:bodyPr wrap="square">
            <a:spAutoFit/>
          </a:bodyPr>
          <a:lstStyle/>
          <a:p>
            <a:pPr indent="457200" algn="just">
              <a:lnSpc>
                <a:spcPct val="120000"/>
              </a:lnSpc>
              <a:spcBef>
                <a:spcPts val="300"/>
              </a:spcBef>
              <a:spcAft>
                <a:spcPts val="300"/>
              </a:spcAft>
            </a:pPr>
            <a:r>
              <a:rPr lang="zh-CN" altLang="zh-CN" kern="100" dirty="0">
                <a:latin typeface="+mn-ea"/>
                <a:cs typeface="Times New Roman" panose="02020603050405020304" pitchFamily="18" charset="0"/>
              </a:rPr>
              <a:t>定义：有砷化镓、磷化镓、磷砷化镓、磷铟砷化镓或砷铝化镓等半导体材料制成，具有单向导电和可发光特性的二极管，也称为</a:t>
            </a:r>
            <a:r>
              <a:rPr lang="en-US" altLang="zh-CN" kern="100" dirty="0">
                <a:latin typeface="+mn-ea"/>
                <a:cs typeface="Times New Roman" panose="02020603050405020304" pitchFamily="18" charset="0"/>
              </a:rPr>
              <a:t>LED</a:t>
            </a:r>
            <a:r>
              <a:rPr lang="zh-CN" altLang="zh-CN" kern="100" dirty="0">
                <a:latin typeface="+mn-ea"/>
                <a:cs typeface="Times New Roman" panose="02020603050405020304" pitchFamily="18" charset="0"/>
              </a:rPr>
              <a:t>，实物如图</a:t>
            </a:r>
            <a:r>
              <a:rPr lang="en-US" altLang="zh-CN" kern="100" dirty="0">
                <a:latin typeface="+mn-ea"/>
                <a:cs typeface="Times New Roman" panose="02020603050405020304" pitchFamily="18" charset="0"/>
              </a:rPr>
              <a:t>2-6-8</a:t>
            </a:r>
            <a:r>
              <a:rPr lang="zh-CN" altLang="zh-CN" kern="100" dirty="0">
                <a:latin typeface="+mn-ea"/>
                <a:cs typeface="Times New Roman" panose="02020603050405020304" pitchFamily="18" charset="0"/>
              </a:rPr>
              <a:t>所示。</a:t>
            </a:r>
          </a:p>
        </p:txBody>
      </p:sp>
      <p:sp>
        <p:nvSpPr>
          <p:cNvPr id="14" name="Rectangle 24">
            <a:extLst>
              <a:ext uri="{FF2B5EF4-FFF2-40B4-BE49-F238E27FC236}">
                <a16:creationId xmlns="" xmlns:a16="http://schemas.microsoft.com/office/drawing/2014/main" id="{7B25F831-921D-4967-B262-B21C218106D2}"/>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 name="图片 19">
            <a:extLst>
              <a:ext uri="{FF2B5EF4-FFF2-40B4-BE49-F238E27FC236}">
                <a16:creationId xmlns="" xmlns:a16="http://schemas.microsoft.com/office/drawing/2014/main" id="{FB6E8D87-470D-4E17-9857-770DBE4AE7C3}"/>
              </a:ext>
            </a:extLst>
          </p:cNvPr>
          <p:cNvPicPr/>
          <p:nvPr/>
        </p:nvPicPr>
        <p:blipFill>
          <a:blip r:embed="rId3">
            <a:clrChange>
              <a:clrFrom>
                <a:srgbClr val="DCE5F0"/>
              </a:clrFrom>
              <a:clrTo>
                <a:srgbClr val="DCE5F0">
                  <a:alpha val="0"/>
                </a:srgbClr>
              </a:clrTo>
            </a:clrChange>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3271234" y="2432591"/>
            <a:ext cx="5382518" cy="3306243"/>
          </a:xfrm>
          <a:prstGeom prst="rect">
            <a:avLst/>
          </a:prstGeom>
          <a:noFill/>
          <a:ln>
            <a:noFill/>
          </a:ln>
        </p:spPr>
      </p:pic>
      <p:sp>
        <p:nvSpPr>
          <p:cNvPr id="2" name="文本框 1">
            <a:extLst>
              <a:ext uri="{FF2B5EF4-FFF2-40B4-BE49-F238E27FC236}">
                <a16:creationId xmlns="" xmlns:a16="http://schemas.microsoft.com/office/drawing/2014/main" id="{FF22F1C1-1794-4C38-A91D-A229D4EEA7C0}"/>
              </a:ext>
            </a:extLst>
          </p:cNvPr>
          <p:cNvSpPr txBox="1"/>
          <p:nvPr/>
        </p:nvSpPr>
        <p:spPr>
          <a:xfrm>
            <a:off x="4678681" y="5989321"/>
            <a:ext cx="2910840" cy="424732"/>
          </a:xfrm>
          <a:prstGeom prst="rect">
            <a:avLst/>
          </a:prstGeom>
        </p:spPr>
        <p:txBody>
          <a:bodyPr wrap="square">
            <a:spAutoFit/>
          </a:bodyPr>
          <a:lstStyle>
            <a:defPPr>
              <a:defRPr lang="zh-CN"/>
            </a:defPPr>
            <a:lvl1pPr indent="457200" algn="just">
              <a:lnSpc>
                <a:spcPct val="120000"/>
              </a:lnSpc>
              <a:spcBef>
                <a:spcPts val="300"/>
              </a:spcBef>
              <a:spcAft>
                <a:spcPts val="300"/>
              </a:spcAft>
              <a:defRPr kern="100">
                <a:latin typeface="+mn-ea"/>
                <a:cs typeface="Times New Roman" panose="02020603050405020304" pitchFamily="18" charset="0"/>
              </a:defRPr>
            </a:lvl1pPr>
          </a:lstStyle>
          <a:p>
            <a:r>
              <a:rPr lang="zh-CN" altLang="zh-CN" dirty="0"/>
              <a:t>图</a:t>
            </a:r>
            <a:r>
              <a:rPr lang="en-US" altLang="zh-CN" dirty="0"/>
              <a:t>2-6-8 </a:t>
            </a:r>
            <a:r>
              <a:rPr lang="zh-CN" altLang="zh-CN" dirty="0"/>
              <a:t>发光二极管</a:t>
            </a:r>
          </a:p>
        </p:txBody>
      </p:sp>
      <p:sp>
        <p:nvSpPr>
          <p:cNvPr id="17" name="矩形: 对角圆角 2">
            <a:extLst>
              <a:ext uri="{FF2B5EF4-FFF2-40B4-BE49-F238E27FC236}">
                <a16:creationId xmlns="" xmlns:a16="http://schemas.microsoft.com/office/drawing/2014/main" xmlns:p14="http://schemas.microsoft.com/office/powerpoint/2010/main"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a:extLst>
              <a:ext uri="{FF2B5EF4-FFF2-40B4-BE49-F238E27FC236}">
                <a16:creationId xmlns="" xmlns:a16="http://schemas.microsoft.com/office/drawing/2014/main" xmlns:p14="http://schemas.microsoft.com/office/powerpoint/2010/main"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 xmlns:a16="http://schemas.microsoft.com/office/drawing/2014/main" xmlns:p14="http://schemas.microsoft.com/office/powerpoint/2010/main"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1" name="矩形: 对角圆角 6">
            <a:extLst>
              <a:ext uri="{FF2B5EF4-FFF2-40B4-BE49-F238E27FC236}">
                <a16:creationId xmlns="" xmlns:a16="http://schemas.microsoft.com/office/drawing/2014/main" xmlns:p14="http://schemas.microsoft.com/office/powerpoint/2010/main" id="{D93EF659-CA10-488D-81D5-1BA47AC6891C}"/>
              </a:ext>
            </a:extLst>
          </p:cNvPr>
          <p:cNvSpPr/>
          <p:nvPr/>
        </p:nvSpPr>
        <p:spPr>
          <a:xfrm>
            <a:off x="900303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2" name="矩形: 对角圆角 7">
            <a:extLst>
              <a:ext uri="{FF2B5EF4-FFF2-40B4-BE49-F238E27FC236}">
                <a16:creationId xmlns="" xmlns:a16="http://schemas.microsoft.com/office/drawing/2014/main" xmlns:p14="http://schemas.microsoft.com/office/powerpoint/2010/main"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3" name="矩形: 对角圆角 8">
            <a:extLst>
              <a:ext uri="{FF2B5EF4-FFF2-40B4-BE49-F238E27FC236}">
                <a16:creationId xmlns="" xmlns:a16="http://schemas.microsoft.com/office/drawing/2014/main" xmlns:p14="http://schemas.microsoft.com/office/powerpoint/2010/main"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095422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Rectangle 23">
            <a:extLst>
              <a:ext uri="{FF2B5EF4-FFF2-40B4-BE49-F238E27FC236}">
                <a16:creationId xmlns="" xmlns:a16="http://schemas.microsoft.com/office/drawing/2014/main" id="{8361CDA8-8E4B-4AA4-ACAF-30266F31508C}"/>
              </a:ext>
            </a:extLst>
          </p:cNvPr>
          <p:cNvSpPr>
            <a:spLocks noChangeArrowheads="1"/>
          </p:cNvSpPr>
          <p:nvPr/>
        </p:nvSpPr>
        <p:spPr bwMode="auto">
          <a:xfrm>
            <a:off x="702934" y="1546919"/>
            <a:ext cx="11081235" cy="1243417"/>
          </a:xfrm>
          <a:prstGeom prst="rect">
            <a:avLst/>
          </a:prstGeom>
          <a:extLst/>
        </p:spPr>
        <p:txBody>
          <a:bodyPr wrap="square">
            <a:spAutoFit/>
          </a:bodyPr>
          <a:lstStyle/>
          <a:p>
            <a:pPr indent="457200" algn="just">
              <a:lnSpc>
                <a:spcPct val="120000"/>
              </a:lnSpc>
              <a:spcBef>
                <a:spcPts val="300"/>
              </a:spcBef>
              <a:spcAft>
                <a:spcPts val="300"/>
              </a:spcAft>
            </a:pPr>
            <a:r>
              <a:rPr lang="zh-CN" altLang="zh-CN" kern="100" dirty="0">
                <a:latin typeface="+mn-ea"/>
                <a:cs typeface="Times New Roman" panose="02020603050405020304" pitchFamily="18" charset="0"/>
              </a:rPr>
              <a:t>特性：单向导电性，可发光性。</a:t>
            </a:r>
          </a:p>
          <a:p>
            <a:pPr indent="457200" algn="just">
              <a:lnSpc>
                <a:spcPct val="120000"/>
              </a:lnSpc>
              <a:spcBef>
                <a:spcPts val="300"/>
              </a:spcBef>
              <a:spcAft>
                <a:spcPts val="300"/>
              </a:spcAft>
            </a:pPr>
            <a:r>
              <a:rPr lang="zh-CN" altLang="zh-CN" kern="100" dirty="0">
                <a:latin typeface="+mn-ea"/>
                <a:cs typeface="Times New Roman" panose="02020603050405020304" pitchFamily="18" charset="0"/>
              </a:rPr>
              <a:t>结构组成</a:t>
            </a:r>
            <a:r>
              <a:rPr lang="en-US" altLang="zh-CN" kern="100" dirty="0">
                <a:latin typeface="+mn-ea"/>
                <a:cs typeface="Times New Roman" panose="02020603050405020304" pitchFamily="18" charset="0"/>
              </a:rPr>
              <a:t>&amp;</a:t>
            </a:r>
            <a:r>
              <a:rPr lang="zh-CN" altLang="zh-CN" kern="100" dirty="0">
                <a:latin typeface="+mn-ea"/>
                <a:cs typeface="Times New Roman" panose="02020603050405020304" pitchFamily="18" charset="0"/>
              </a:rPr>
              <a:t>作用：</a:t>
            </a:r>
          </a:p>
          <a:p>
            <a:pPr indent="457200" algn="just">
              <a:lnSpc>
                <a:spcPct val="120000"/>
              </a:lnSpc>
              <a:spcBef>
                <a:spcPts val="300"/>
              </a:spcBef>
              <a:spcAft>
                <a:spcPts val="300"/>
              </a:spcAft>
            </a:pPr>
            <a:r>
              <a:rPr lang="zh-CN" altLang="zh-CN" kern="100" dirty="0">
                <a:latin typeface="+mn-ea"/>
                <a:cs typeface="Times New Roman" panose="02020603050405020304" pitchFamily="18" charset="0"/>
              </a:rPr>
              <a:t>主要由支架、银胶、晶片、金线、环氧树脂五种物料所组成，如图</a:t>
            </a:r>
            <a:r>
              <a:rPr lang="en-US" altLang="zh-CN" kern="100" dirty="0">
                <a:latin typeface="+mn-ea"/>
                <a:cs typeface="Times New Roman" panose="02020603050405020304" pitchFamily="18" charset="0"/>
              </a:rPr>
              <a:t>2-6-9</a:t>
            </a:r>
            <a:r>
              <a:rPr lang="zh-CN" altLang="zh-CN" kern="100" dirty="0">
                <a:latin typeface="+mn-ea"/>
                <a:cs typeface="Times New Roman" panose="02020603050405020304" pitchFamily="18" charset="0"/>
              </a:rPr>
              <a:t>所示。</a:t>
            </a:r>
          </a:p>
        </p:txBody>
      </p:sp>
      <p:sp>
        <p:nvSpPr>
          <p:cNvPr id="14" name="Rectangle 24">
            <a:extLst>
              <a:ext uri="{FF2B5EF4-FFF2-40B4-BE49-F238E27FC236}">
                <a16:creationId xmlns="" xmlns:a16="http://schemas.microsoft.com/office/drawing/2014/main" id="{7B25F831-921D-4967-B262-B21C218106D2}"/>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文本框 1">
            <a:extLst>
              <a:ext uri="{FF2B5EF4-FFF2-40B4-BE49-F238E27FC236}">
                <a16:creationId xmlns="" xmlns:a16="http://schemas.microsoft.com/office/drawing/2014/main" id="{FF22F1C1-1794-4C38-A91D-A229D4EEA7C0}"/>
              </a:ext>
            </a:extLst>
          </p:cNvPr>
          <p:cNvSpPr txBox="1"/>
          <p:nvPr/>
        </p:nvSpPr>
        <p:spPr>
          <a:xfrm>
            <a:off x="4071712" y="5988308"/>
            <a:ext cx="4124778" cy="424732"/>
          </a:xfrm>
          <a:prstGeom prst="rect">
            <a:avLst/>
          </a:prstGeom>
        </p:spPr>
        <p:txBody>
          <a:bodyPr wrap="square">
            <a:spAutoFit/>
          </a:bodyPr>
          <a:lstStyle>
            <a:defPPr>
              <a:defRPr lang="zh-CN"/>
            </a:defPPr>
            <a:lvl1pPr indent="457200" algn="just">
              <a:lnSpc>
                <a:spcPct val="120000"/>
              </a:lnSpc>
              <a:spcBef>
                <a:spcPts val="300"/>
              </a:spcBef>
              <a:spcAft>
                <a:spcPts val="300"/>
              </a:spcAft>
              <a:defRPr kern="100">
                <a:latin typeface="+mn-ea"/>
                <a:cs typeface="Times New Roman" panose="02020603050405020304" pitchFamily="18" charset="0"/>
              </a:defRPr>
            </a:lvl1pPr>
          </a:lstStyle>
          <a:p>
            <a:r>
              <a:rPr lang="zh-CN" altLang="zh-CN" dirty="0"/>
              <a:t>图</a:t>
            </a:r>
            <a:r>
              <a:rPr lang="en-US" altLang="zh-CN" dirty="0"/>
              <a:t>2-6-9 </a:t>
            </a:r>
            <a:r>
              <a:rPr lang="zh-CN" altLang="zh-CN" dirty="0"/>
              <a:t>发光二极管结构</a:t>
            </a:r>
          </a:p>
        </p:txBody>
      </p:sp>
      <p:pic>
        <p:nvPicPr>
          <p:cNvPr id="17" name="图片 16">
            <a:extLst>
              <a:ext uri="{FF2B5EF4-FFF2-40B4-BE49-F238E27FC236}">
                <a16:creationId xmlns="" xmlns:a16="http://schemas.microsoft.com/office/drawing/2014/main" id="{C50C77D9-E985-40E7-AA7A-F6FCEBC1B08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071712" y="3028268"/>
            <a:ext cx="3626423" cy="2768098"/>
          </a:xfrm>
          <a:prstGeom prst="rect">
            <a:avLst/>
          </a:prstGeom>
          <a:noFill/>
          <a:ln>
            <a:noFill/>
          </a:ln>
        </p:spPr>
      </p:pic>
      <p:sp>
        <p:nvSpPr>
          <p:cNvPr id="18" name="文本框 17"/>
          <p:cNvSpPr txBox="1"/>
          <p:nvPr/>
        </p:nvSpPr>
        <p:spPr>
          <a:xfrm>
            <a:off x="1005968" y="997797"/>
            <a:ext cx="2592376" cy="369332"/>
          </a:xfrm>
          <a:prstGeom prst="rect">
            <a:avLst/>
          </a:prstGeom>
          <a:noFill/>
        </p:spPr>
        <p:txBody>
          <a:bodyPr wrap="none" rtlCol="0">
            <a:spAutoFit/>
          </a:bodyPr>
          <a:lstStyle>
            <a:defPPr>
              <a:defRPr lang="zh-CN"/>
            </a:defPPr>
            <a:lvl1pPr>
              <a:defRPr b="1">
                <a:solidFill>
                  <a:schemeClr val="accent2">
                    <a:lumMod val="75000"/>
                  </a:schemeClr>
                </a:solidFill>
                <a:latin typeface="微软雅黑" charset="0"/>
                <a:ea typeface="微软雅黑" charset="0"/>
                <a:cs typeface="微软雅黑" charset="0"/>
              </a:defRPr>
            </a:lvl1pPr>
          </a:lstStyle>
          <a:p>
            <a:r>
              <a:rPr lang="en-US" altLang="zh-CN" dirty="0" smtClean="0"/>
              <a:t>3.4</a:t>
            </a:r>
            <a:r>
              <a:rPr lang="zh-CN" altLang="en-US" dirty="0" smtClean="0"/>
              <a:t>发光二极管</a:t>
            </a:r>
            <a:r>
              <a:rPr lang="zh-CN" altLang="en-US" dirty="0"/>
              <a:t>（</a:t>
            </a:r>
            <a:r>
              <a:rPr lang="en-US" altLang="zh-CN" dirty="0"/>
              <a:t>LED</a:t>
            </a:r>
            <a:r>
              <a:rPr lang="zh-CN" altLang="en-US" dirty="0"/>
              <a:t>）</a:t>
            </a:r>
          </a:p>
        </p:txBody>
      </p:sp>
      <p:sp>
        <p:nvSpPr>
          <p:cNvPr id="19" name="矩形: 对角圆角 2">
            <a:extLst>
              <a:ext uri="{FF2B5EF4-FFF2-40B4-BE49-F238E27FC236}">
                <a16:creationId xmlns="" xmlns:a16="http://schemas.microsoft.com/office/drawing/2014/main" xmlns:p14="http://schemas.microsoft.com/office/powerpoint/2010/main"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0" name="矩形: 对角圆角 4">
            <a:extLst>
              <a:ext uri="{FF2B5EF4-FFF2-40B4-BE49-F238E27FC236}">
                <a16:creationId xmlns="" xmlns:a16="http://schemas.microsoft.com/office/drawing/2014/main" xmlns:p14="http://schemas.microsoft.com/office/powerpoint/2010/main"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1" name="矩形: 对角圆角 5">
            <a:extLst>
              <a:ext uri="{FF2B5EF4-FFF2-40B4-BE49-F238E27FC236}">
                <a16:creationId xmlns="" xmlns:a16="http://schemas.microsoft.com/office/drawing/2014/main" xmlns:p14="http://schemas.microsoft.com/office/powerpoint/2010/main"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2" name="矩形: 对角圆角 6">
            <a:extLst>
              <a:ext uri="{FF2B5EF4-FFF2-40B4-BE49-F238E27FC236}">
                <a16:creationId xmlns="" xmlns:a16="http://schemas.microsoft.com/office/drawing/2014/main" xmlns:p14="http://schemas.microsoft.com/office/powerpoint/2010/main" id="{D93EF659-CA10-488D-81D5-1BA47AC6891C}"/>
              </a:ext>
            </a:extLst>
          </p:cNvPr>
          <p:cNvSpPr/>
          <p:nvPr/>
        </p:nvSpPr>
        <p:spPr>
          <a:xfrm>
            <a:off x="900303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3" name="矩形: 对角圆角 7">
            <a:extLst>
              <a:ext uri="{FF2B5EF4-FFF2-40B4-BE49-F238E27FC236}">
                <a16:creationId xmlns="" xmlns:a16="http://schemas.microsoft.com/office/drawing/2014/main" xmlns:p14="http://schemas.microsoft.com/office/powerpoint/2010/main"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4" name="矩形: 对角圆角 8">
            <a:extLst>
              <a:ext uri="{FF2B5EF4-FFF2-40B4-BE49-F238E27FC236}">
                <a16:creationId xmlns="" xmlns:a16="http://schemas.microsoft.com/office/drawing/2014/main" xmlns:p14="http://schemas.microsoft.com/office/powerpoint/2010/main"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5920991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Rectangle 23">
            <a:extLst>
              <a:ext uri="{FF2B5EF4-FFF2-40B4-BE49-F238E27FC236}">
                <a16:creationId xmlns="" xmlns:a16="http://schemas.microsoft.com/office/drawing/2014/main" id="{8361CDA8-8E4B-4AA4-ACAF-30266F31508C}"/>
              </a:ext>
            </a:extLst>
          </p:cNvPr>
          <p:cNvSpPr>
            <a:spLocks noChangeArrowheads="1"/>
          </p:cNvSpPr>
          <p:nvPr/>
        </p:nvSpPr>
        <p:spPr bwMode="auto">
          <a:xfrm>
            <a:off x="702934" y="1367129"/>
            <a:ext cx="11186281" cy="5090304"/>
          </a:xfrm>
          <a:prstGeom prst="rect">
            <a:avLst/>
          </a:prstGeom>
          <a:extLst/>
        </p:spPr>
        <p:txBody>
          <a:bodyPr wrap="square">
            <a:spAutoFit/>
          </a:bodyPr>
          <a:lstStyle/>
          <a:p>
            <a:pPr indent="457200" algn="just">
              <a:lnSpc>
                <a:spcPct val="110000"/>
              </a:lnSpc>
              <a:spcBef>
                <a:spcPts val="300"/>
              </a:spcBef>
              <a:spcAft>
                <a:spcPts val="300"/>
              </a:spcAft>
            </a:pPr>
            <a:r>
              <a:rPr lang="zh-CN" altLang="zh-CN" kern="100" dirty="0" smtClean="0">
                <a:latin typeface="+mn-ea"/>
                <a:cs typeface="Times New Roman" panose="02020603050405020304" pitchFamily="18" charset="0"/>
              </a:rPr>
              <a:t>作用</a:t>
            </a:r>
            <a:r>
              <a:rPr lang="zh-CN" altLang="en-US" kern="100" dirty="0">
                <a:latin typeface="+mn-ea"/>
                <a:cs typeface="Times New Roman" panose="02020603050405020304" pitchFamily="18" charset="0"/>
              </a:rPr>
              <a:t>：</a:t>
            </a:r>
            <a:endParaRPr lang="zh-CN" altLang="zh-CN" kern="100" dirty="0">
              <a:latin typeface="+mn-ea"/>
              <a:cs typeface="Times New Roman" panose="02020603050405020304" pitchFamily="18" charset="0"/>
            </a:endParaRPr>
          </a:p>
          <a:p>
            <a:pPr indent="457200" algn="just">
              <a:lnSpc>
                <a:spcPct val="110000"/>
              </a:lnSpc>
              <a:spcBef>
                <a:spcPts val="300"/>
              </a:spcBef>
              <a:spcAft>
                <a:spcPts val="300"/>
              </a:spcAft>
            </a:pPr>
            <a:r>
              <a:rPr lang="zh-CN" altLang="zh-CN" kern="100" dirty="0">
                <a:latin typeface="+mn-ea"/>
                <a:cs typeface="Times New Roman" panose="02020603050405020304" pitchFamily="18" charset="0"/>
              </a:rPr>
              <a:t>支架：用来导电和支撑。</a:t>
            </a:r>
          </a:p>
          <a:p>
            <a:pPr indent="457200" algn="just">
              <a:lnSpc>
                <a:spcPct val="110000"/>
              </a:lnSpc>
              <a:spcBef>
                <a:spcPts val="300"/>
              </a:spcBef>
              <a:spcAft>
                <a:spcPts val="300"/>
              </a:spcAft>
            </a:pPr>
            <a:r>
              <a:rPr lang="zh-CN" altLang="zh-CN" kern="100" dirty="0">
                <a:latin typeface="+mn-ea"/>
                <a:cs typeface="Times New Roman" panose="02020603050405020304" pitchFamily="18" charset="0"/>
              </a:rPr>
              <a:t>银胶：固定晶片和导电。</a:t>
            </a:r>
          </a:p>
          <a:p>
            <a:pPr indent="457200" algn="just">
              <a:lnSpc>
                <a:spcPct val="110000"/>
              </a:lnSpc>
              <a:spcBef>
                <a:spcPts val="300"/>
              </a:spcBef>
              <a:spcAft>
                <a:spcPts val="300"/>
              </a:spcAft>
            </a:pPr>
            <a:r>
              <a:rPr lang="zh-CN" altLang="zh-CN" kern="100" dirty="0">
                <a:latin typeface="+mn-ea"/>
                <a:cs typeface="Times New Roman" panose="02020603050405020304" pitchFamily="18" charset="0"/>
              </a:rPr>
              <a:t>晶片：晶片是</a:t>
            </a:r>
            <a:r>
              <a:rPr lang="en-US" altLang="zh-CN" kern="100" dirty="0">
                <a:latin typeface="+mn-ea"/>
                <a:cs typeface="Times New Roman" panose="02020603050405020304" pitchFamily="18" charset="0"/>
              </a:rPr>
              <a:t>LED Lamp</a:t>
            </a:r>
            <a:r>
              <a:rPr lang="zh-CN" altLang="zh-CN" kern="100" dirty="0">
                <a:latin typeface="+mn-ea"/>
                <a:cs typeface="Times New Roman" panose="02020603050405020304" pitchFamily="18" charset="0"/>
              </a:rPr>
              <a:t>的主要组成物料，是发光的半导体材料。</a:t>
            </a:r>
          </a:p>
          <a:p>
            <a:pPr indent="457200" algn="just">
              <a:lnSpc>
                <a:spcPct val="110000"/>
              </a:lnSpc>
              <a:spcBef>
                <a:spcPts val="300"/>
              </a:spcBef>
              <a:spcAft>
                <a:spcPts val="300"/>
              </a:spcAft>
            </a:pPr>
            <a:r>
              <a:rPr lang="zh-CN" altLang="zh-CN" kern="100" dirty="0">
                <a:latin typeface="+mn-ea"/>
                <a:cs typeface="Times New Roman" panose="02020603050405020304" pitchFamily="18" charset="0"/>
              </a:rPr>
              <a:t>金线：连接晶片和外部引脚的导线。</a:t>
            </a:r>
          </a:p>
          <a:p>
            <a:pPr indent="457200" algn="just">
              <a:lnSpc>
                <a:spcPct val="110000"/>
              </a:lnSpc>
              <a:spcBef>
                <a:spcPts val="300"/>
              </a:spcBef>
              <a:spcAft>
                <a:spcPts val="300"/>
              </a:spcAft>
            </a:pPr>
            <a:r>
              <a:rPr lang="zh-CN" altLang="zh-CN" kern="100" dirty="0">
                <a:latin typeface="+mn-ea"/>
                <a:cs typeface="Times New Roman" panose="02020603050405020304" pitchFamily="18" charset="0"/>
              </a:rPr>
              <a:t>树脂：保护内部结构。</a:t>
            </a:r>
          </a:p>
          <a:p>
            <a:pPr indent="457200" algn="just">
              <a:lnSpc>
                <a:spcPct val="110000"/>
              </a:lnSpc>
              <a:spcBef>
                <a:spcPts val="300"/>
              </a:spcBef>
              <a:spcAft>
                <a:spcPts val="300"/>
              </a:spcAft>
            </a:pPr>
            <a:r>
              <a:rPr lang="zh-CN" altLang="zh-CN" kern="100" dirty="0">
                <a:latin typeface="+mn-ea"/>
                <a:cs typeface="Times New Roman" panose="02020603050405020304" pitchFamily="18" charset="0"/>
              </a:rPr>
              <a:t>主要参数，除了具有普通二极管的参数外，还具有以下参数特性：</a:t>
            </a:r>
          </a:p>
          <a:p>
            <a:pPr indent="457200" algn="just">
              <a:lnSpc>
                <a:spcPct val="110000"/>
              </a:lnSpc>
              <a:spcBef>
                <a:spcPts val="300"/>
              </a:spcBef>
              <a:spcAft>
                <a:spcPts val="300"/>
              </a:spcAft>
            </a:pPr>
            <a:r>
              <a:rPr lang="zh-CN" altLang="zh-CN" kern="100" dirty="0">
                <a:latin typeface="+mn-ea"/>
                <a:cs typeface="Times New Roman" panose="02020603050405020304" pitchFamily="18" charset="0"/>
              </a:rPr>
              <a:t>光通量（</a:t>
            </a:r>
            <a:r>
              <a:rPr lang="en-US" altLang="zh-CN" kern="100" dirty="0">
                <a:latin typeface="+mn-ea"/>
                <a:cs typeface="Times New Roman" panose="02020603050405020304" pitchFamily="18" charset="0"/>
              </a:rPr>
              <a:t>F)</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LED</a:t>
            </a:r>
            <a:r>
              <a:rPr lang="zh-CN" altLang="zh-CN" kern="100" dirty="0">
                <a:latin typeface="+mn-ea"/>
                <a:cs typeface="Times New Roman" panose="02020603050405020304" pitchFamily="18" charset="0"/>
              </a:rPr>
              <a:t>发出的总的光辐射能量，是</a:t>
            </a:r>
            <a:r>
              <a:rPr lang="en-US" altLang="zh-CN" kern="100" dirty="0">
                <a:latin typeface="+mn-ea"/>
                <a:cs typeface="Times New Roman" panose="02020603050405020304" pitchFamily="18" charset="0"/>
              </a:rPr>
              <a:t>LED</a:t>
            </a:r>
            <a:r>
              <a:rPr lang="zh-CN" altLang="zh-CN" kern="100" dirty="0">
                <a:latin typeface="+mn-ea"/>
                <a:cs typeface="Times New Roman" panose="02020603050405020304" pitchFamily="18" charset="0"/>
              </a:rPr>
              <a:t>向各个方向发出的光能量之和，工作电流增加，发出的光通量也增加。单位：流明（</a:t>
            </a:r>
            <a:r>
              <a:rPr lang="en-US" altLang="zh-CN" kern="100" dirty="0" err="1">
                <a:latin typeface="+mn-ea"/>
                <a:cs typeface="Times New Roman" panose="02020603050405020304" pitchFamily="18" charset="0"/>
              </a:rPr>
              <a:t>lm</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a:t>
            </a:r>
          </a:p>
          <a:p>
            <a:pPr indent="457200" algn="just">
              <a:lnSpc>
                <a:spcPct val="110000"/>
              </a:lnSpc>
              <a:spcBef>
                <a:spcPts val="300"/>
              </a:spcBef>
              <a:spcAft>
                <a:spcPts val="300"/>
              </a:spcAft>
            </a:pPr>
            <a:r>
              <a:rPr lang="zh-CN" altLang="zh-CN" kern="100" dirty="0">
                <a:latin typeface="+mn-ea"/>
                <a:cs typeface="Times New Roman" panose="02020603050405020304" pitchFamily="18" charset="0"/>
              </a:rPr>
              <a:t>单色</a:t>
            </a:r>
            <a:r>
              <a:rPr lang="en-US" altLang="zh-CN" kern="100" dirty="0">
                <a:latin typeface="+mn-ea"/>
                <a:cs typeface="Times New Roman" panose="02020603050405020304" pitchFamily="18" charset="0"/>
              </a:rPr>
              <a:t>LED</a:t>
            </a:r>
            <a:r>
              <a:rPr lang="zh-CN" altLang="zh-CN" kern="100" dirty="0">
                <a:latin typeface="+mn-ea"/>
                <a:cs typeface="Times New Roman" panose="02020603050405020304" pitchFamily="18" charset="0"/>
              </a:rPr>
              <a:t>的光通量最大约</a:t>
            </a:r>
            <a:r>
              <a:rPr lang="en-US" altLang="zh-CN" kern="100" dirty="0">
                <a:latin typeface="+mn-ea"/>
                <a:cs typeface="Times New Roman" panose="02020603050405020304" pitchFamily="18" charset="0"/>
              </a:rPr>
              <a:t>1.0lm</a:t>
            </a:r>
            <a:r>
              <a:rPr lang="zh-CN" altLang="zh-CN" kern="100" dirty="0">
                <a:latin typeface="+mn-ea"/>
                <a:cs typeface="Times New Roman" panose="02020603050405020304" pitchFamily="18" charset="0"/>
              </a:rPr>
              <a:t>，白光</a:t>
            </a:r>
            <a:r>
              <a:rPr lang="en-US" altLang="zh-CN" kern="100" dirty="0">
                <a:latin typeface="+mn-ea"/>
                <a:cs typeface="Times New Roman" panose="02020603050405020304" pitchFamily="18" charset="0"/>
              </a:rPr>
              <a:t>LED</a:t>
            </a:r>
            <a:r>
              <a:rPr lang="zh-CN" altLang="zh-CN" kern="100" dirty="0">
                <a:latin typeface="+mn-ea"/>
                <a:cs typeface="Times New Roman" panose="02020603050405020304" pitchFamily="18" charset="0"/>
              </a:rPr>
              <a:t>光通量约为</a:t>
            </a:r>
            <a:r>
              <a:rPr lang="en-US" altLang="zh-CN" kern="100" dirty="0">
                <a:latin typeface="+mn-ea"/>
                <a:cs typeface="Times New Roman" panose="02020603050405020304" pitchFamily="18" charset="0"/>
              </a:rPr>
              <a:t>1.5-1.8lm</a:t>
            </a:r>
            <a:r>
              <a:rPr lang="zh-CN" altLang="zh-CN" kern="100" dirty="0">
                <a:latin typeface="+mn-ea"/>
                <a:cs typeface="Times New Roman" panose="02020603050405020304" pitchFamily="18" charset="0"/>
              </a:rPr>
              <a:t>。</a:t>
            </a:r>
          </a:p>
          <a:p>
            <a:pPr indent="457200" algn="just">
              <a:lnSpc>
                <a:spcPct val="110000"/>
              </a:lnSpc>
              <a:spcBef>
                <a:spcPts val="300"/>
              </a:spcBef>
              <a:spcAft>
                <a:spcPts val="300"/>
              </a:spcAft>
            </a:pPr>
            <a:r>
              <a:rPr lang="zh-CN" altLang="zh-CN" kern="100" dirty="0">
                <a:latin typeface="+mn-ea"/>
                <a:cs typeface="Times New Roman" panose="02020603050405020304" pitchFamily="18" charset="0"/>
              </a:rPr>
              <a:t>发光强度（</a:t>
            </a:r>
            <a:r>
              <a:rPr lang="en-US" altLang="zh-CN" kern="100" dirty="0">
                <a:latin typeface="+mn-ea"/>
                <a:cs typeface="Times New Roman" panose="02020603050405020304" pitchFamily="18" charset="0"/>
              </a:rPr>
              <a:t>IV)</a:t>
            </a:r>
            <a:r>
              <a:rPr lang="zh-CN" altLang="zh-CN" kern="100" dirty="0">
                <a:latin typeface="+mn-ea"/>
                <a:cs typeface="Times New Roman" panose="02020603050405020304" pitchFamily="18" charset="0"/>
              </a:rPr>
              <a:t>：表示发光二极管亮度大小的参数，其值为通过规定的电流时，在管心垂直方向上单位面积所通过的光通量。单位：坎德拉（</a:t>
            </a:r>
            <a:r>
              <a:rPr lang="en-US" altLang="zh-CN" kern="100" dirty="0">
                <a:latin typeface="+mn-ea"/>
                <a:cs typeface="Times New Roman" panose="02020603050405020304" pitchFamily="18" charset="0"/>
              </a:rPr>
              <a:t>mcd)</a:t>
            </a:r>
            <a:r>
              <a:rPr lang="zh-CN" altLang="zh-CN" kern="100" dirty="0">
                <a:latin typeface="+mn-ea"/>
                <a:cs typeface="Times New Roman" panose="02020603050405020304" pitchFamily="18" charset="0"/>
              </a:rPr>
              <a:t>。</a:t>
            </a:r>
          </a:p>
          <a:p>
            <a:pPr indent="457200" algn="just">
              <a:lnSpc>
                <a:spcPct val="110000"/>
              </a:lnSpc>
              <a:spcBef>
                <a:spcPts val="300"/>
              </a:spcBef>
              <a:spcAft>
                <a:spcPts val="300"/>
              </a:spcAft>
            </a:pPr>
            <a:r>
              <a:rPr lang="zh-CN" altLang="zh-CN" kern="100" dirty="0">
                <a:latin typeface="+mn-ea"/>
                <a:cs typeface="Times New Roman" panose="02020603050405020304" pitchFamily="18" charset="0"/>
              </a:rPr>
              <a:t>发光波长</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λ</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：发光二极管在一定工作条件下，发出光的峰值</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发光</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强度最大的对应的波长，又称为峰值波长</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λ</a:t>
            </a:r>
            <a:r>
              <a:rPr lang="en-US" altLang="zh-CN" kern="100" dirty="0">
                <a:latin typeface="+mn-ea"/>
                <a:cs typeface="Times New Roman" panose="02020603050405020304" pitchFamily="18" charset="0"/>
              </a:rPr>
              <a:t>p)</a:t>
            </a:r>
            <a:r>
              <a:rPr lang="zh-CN" altLang="zh-CN" kern="100" dirty="0">
                <a:latin typeface="+mn-ea"/>
                <a:cs typeface="Times New Roman" panose="02020603050405020304" pitchFamily="18" charset="0"/>
              </a:rPr>
              <a:t>。</a:t>
            </a:r>
          </a:p>
        </p:txBody>
      </p:sp>
      <p:sp>
        <p:nvSpPr>
          <p:cNvPr id="14" name="Rectangle 24">
            <a:extLst>
              <a:ext uri="{FF2B5EF4-FFF2-40B4-BE49-F238E27FC236}">
                <a16:creationId xmlns="" xmlns:a16="http://schemas.microsoft.com/office/drawing/2014/main" id="{7B25F831-921D-4967-B262-B21C218106D2}"/>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p:cNvSpPr txBox="1"/>
          <p:nvPr/>
        </p:nvSpPr>
        <p:spPr>
          <a:xfrm>
            <a:off x="1005968" y="997797"/>
            <a:ext cx="2592376" cy="369332"/>
          </a:xfrm>
          <a:prstGeom prst="rect">
            <a:avLst/>
          </a:prstGeom>
          <a:noFill/>
        </p:spPr>
        <p:txBody>
          <a:bodyPr wrap="none" rtlCol="0">
            <a:spAutoFit/>
          </a:bodyPr>
          <a:lstStyle>
            <a:defPPr>
              <a:defRPr lang="zh-CN"/>
            </a:defPPr>
            <a:lvl1pPr>
              <a:defRPr b="1">
                <a:solidFill>
                  <a:schemeClr val="accent2">
                    <a:lumMod val="75000"/>
                  </a:schemeClr>
                </a:solidFill>
                <a:latin typeface="微软雅黑" charset="0"/>
                <a:ea typeface="微软雅黑" charset="0"/>
                <a:cs typeface="微软雅黑" charset="0"/>
              </a:defRPr>
            </a:lvl1pPr>
          </a:lstStyle>
          <a:p>
            <a:r>
              <a:rPr lang="en-US" altLang="zh-CN" dirty="0" smtClean="0"/>
              <a:t>3.4</a:t>
            </a:r>
            <a:r>
              <a:rPr lang="zh-CN" altLang="en-US" dirty="0" smtClean="0"/>
              <a:t>发光二极管</a:t>
            </a:r>
            <a:r>
              <a:rPr lang="zh-CN" altLang="en-US" dirty="0"/>
              <a:t>（</a:t>
            </a:r>
            <a:r>
              <a:rPr lang="en-US" altLang="zh-CN" dirty="0"/>
              <a:t>LED</a:t>
            </a:r>
            <a:r>
              <a:rPr lang="zh-CN" altLang="en-US" dirty="0"/>
              <a:t>）</a:t>
            </a:r>
          </a:p>
        </p:txBody>
      </p:sp>
      <p:sp>
        <p:nvSpPr>
          <p:cNvPr id="16" name="矩形: 对角圆角 2">
            <a:extLst>
              <a:ext uri="{FF2B5EF4-FFF2-40B4-BE49-F238E27FC236}">
                <a16:creationId xmlns="" xmlns:a16="http://schemas.microsoft.com/office/drawing/2014/main" xmlns:p14="http://schemas.microsoft.com/office/powerpoint/2010/main"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a:extLst>
              <a:ext uri="{FF2B5EF4-FFF2-40B4-BE49-F238E27FC236}">
                <a16:creationId xmlns="" xmlns:a16="http://schemas.microsoft.com/office/drawing/2014/main" xmlns:p14="http://schemas.microsoft.com/office/powerpoint/2010/main"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8" name="矩形: 对角圆角 5">
            <a:extLst>
              <a:ext uri="{FF2B5EF4-FFF2-40B4-BE49-F238E27FC236}">
                <a16:creationId xmlns="" xmlns:a16="http://schemas.microsoft.com/office/drawing/2014/main" xmlns:p14="http://schemas.microsoft.com/office/powerpoint/2010/main"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9" name="矩形: 对角圆角 6">
            <a:extLst>
              <a:ext uri="{FF2B5EF4-FFF2-40B4-BE49-F238E27FC236}">
                <a16:creationId xmlns="" xmlns:a16="http://schemas.microsoft.com/office/drawing/2014/main" xmlns:p14="http://schemas.microsoft.com/office/powerpoint/2010/main" id="{D93EF659-CA10-488D-81D5-1BA47AC6891C}"/>
              </a:ext>
            </a:extLst>
          </p:cNvPr>
          <p:cNvSpPr/>
          <p:nvPr/>
        </p:nvSpPr>
        <p:spPr>
          <a:xfrm>
            <a:off x="900303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0" name="矩形: 对角圆角 7">
            <a:extLst>
              <a:ext uri="{FF2B5EF4-FFF2-40B4-BE49-F238E27FC236}">
                <a16:creationId xmlns="" xmlns:a16="http://schemas.microsoft.com/office/drawing/2014/main" xmlns:p14="http://schemas.microsoft.com/office/powerpoint/2010/main"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1" name="矩形: 对角圆角 8">
            <a:extLst>
              <a:ext uri="{FF2B5EF4-FFF2-40B4-BE49-F238E27FC236}">
                <a16:creationId xmlns="" xmlns:a16="http://schemas.microsoft.com/office/drawing/2014/main" xmlns:p14="http://schemas.microsoft.com/office/powerpoint/2010/main"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2132935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Rectangle 24">
            <a:extLst>
              <a:ext uri="{FF2B5EF4-FFF2-40B4-BE49-F238E27FC236}">
                <a16:creationId xmlns="" xmlns:a16="http://schemas.microsoft.com/office/drawing/2014/main" id="{7B25F831-921D-4967-B262-B21C218106D2}"/>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5">
            <a:extLst>
              <a:ext uri="{FF2B5EF4-FFF2-40B4-BE49-F238E27FC236}">
                <a16:creationId xmlns="" xmlns:a16="http://schemas.microsoft.com/office/drawing/2014/main" id="{3906F939-3BE8-4E3A-AA17-E8CC29576152}"/>
              </a:ext>
            </a:extLst>
          </p:cNvPr>
          <p:cNvSpPr>
            <a:spLocks noChangeArrowheads="1"/>
          </p:cNvSpPr>
          <p:nvPr/>
        </p:nvSpPr>
        <p:spPr bwMode="auto">
          <a:xfrm>
            <a:off x="545218" y="1470239"/>
            <a:ext cx="11177766" cy="359778"/>
          </a:xfrm>
          <a:prstGeom prst="rect">
            <a:avLst/>
          </a:prstGeom>
          <a:extLst/>
        </p:spPr>
        <p:txBody>
          <a:bodyPr wrap="square">
            <a:spAutoFit/>
          </a:bodyPr>
          <a:lstStyle/>
          <a:p>
            <a:pPr indent="457200" algn="just">
              <a:lnSpc>
                <a:spcPct val="110000"/>
              </a:lnSpc>
              <a:spcBef>
                <a:spcPts val="300"/>
              </a:spcBef>
              <a:spcAft>
                <a:spcPts val="300"/>
              </a:spcAft>
            </a:pPr>
            <a:r>
              <a:rPr lang="zh-CN" altLang="en-US" kern="100" dirty="0">
                <a:latin typeface="+mn-ea"/>
                <a:cs typeface="Times New Roman" panose="02020603050405020304" pitchFamily="18" charset="0"/>
              </a:rPr>
              <a:t>发光二极管的应用</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指示灯、文字</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数字显示、光通信、显示屏、节能灯具</a:t>
            </a:r>
            <a:r>
              <a:rPr lang="zh-CN" altLang="en-US" kern="100" dirty="0" smtClean="0">
                <a:latin typeface="+mn-ea"/>
                <a:cs typeface="Times New Roman" panose="02020603050405020304" pitchFamily="18" charset="0"/>
              </a:rPr>
              <a:t>。常见</a:t>
            </a:r>
            <a:r>
              <a:rPr lang="en-US" altLang="zh-CN" kern="100" dirty="0">
                <a:latin typeface="+mn-ea"/>
                <a:cs typeface="Times New Roman" panose="02020603050405020304" pitchFamily="18" charset="0"/>
              </a:rPr>
              <a:t>TVS</a:t>
            </a:r>
            <a:r>
              <a:rPr lang="zh-CN" altLang="en-US" kern="100" dirty="0">
                <a:latin typeface="+mn-ea"/>
                <a:cs typeface="Times New Roman" panose="02020603050405020304" pitchFamily="18" charset="0"/>
              </a:rPr>
              <a:t>二极管如表</a:t>
            </a:r>
            <a:r>
              <a:rPr lang="en-US" altLang="zh-CN" kern="100" dirty="0">
                <a:latin typeface="+mn-ea"/>
                <a:cs typeface="Times New Roman" panose="02020603050405020304" pitchFamily="18" charset="0"/>
              </a:rPr>
              <a:t>2-6-4</a:t>
            </a:r>
          </a:p>
        </p:txBody>
      </p:sp>
      <p:sp>
        <p:nvSpPr>
          <p:cNvPr id="6" name="Rectangle 6">
            <a:extLst>
              <a:ext uri="{FF2B5EF4-FFF2-40B4-BE49-F238E27FC236}">
                <a16:creationId xmlns="" xmlns:a16="http://schemas.microsoft.com/office/drawing/2014/main" id="{17F70E62-70F1-42CA-ABC6-4158F89EC245}"/>
              </a:ext>
            </a:extLst>
          </p:cNvPr>
          <p:cNvSpPr>
            <a:spLocks noChangeArrowheads="1"/>
          </p:cNvSpPr>
          <p:nvPr/>
        </p:nvSpPr>
        <p:spPr bwMode="auto">
          <a:xfrm>
            <a:off x="152400" y="609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2700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4</a:t>
            </a:r>
            <a:endParaRPr kumimoji="0" lang="en-US" altLang="zh-CN" sz="1800" b="0" i="0" u="none" strike="noStrike" cap="none" normalizeH="0" baseline="0">
              <a:ln>
                <a:noFill/>
              </a:ln>
              <a:solidFill>
                <a:schemeClr val="tx1"/>
              </a:solidFill>
              <a:effectLst/>
              <a:latin typeface="Arial" panose="020B0604020202020204" pitchFamily="34" charset="0"/>
            </a:endParaRPr>
          </a:p>
        </p:txBody>
      </p:sp>
      <p:pic>
        <p:nvPicPr>
          <p:cNvPr id="23" name="图片 22">
            <a:extLst>
              <a:ext uri="{FF2B5EF4-FFF2-40B4-BE49-F238E27FC236}">
                <a16:creationId xmlns="" xmlns:a16="http://schemas.microsoft.com/office/drawing/2014/main" id="{383809C4-B8D5-4ABD-ACC3-BFB39660499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77274" y="2158829"/>
            <a:ext cx="10628640" cy="3606330"/>
          </a:xfrm>
          <a:prstGeom prst="rect">
            <a:avLst/>
          </a:prstGeom>
          <a:noFill/>
          <a:ln>
            <a:noFill/>
          </a:ln>
        </p:spPr>
      </p:pic>
      <p:pic>
        <p:nvPicPr>
          <p:cNvPr id="24" name="Picture 27">
            <a:extLst>
              <a:ext uri="{FF2B5EF4-FFF2-40B4-BE49-F238E27FC236}">
                <a16:creationId xmlns="" xmlns:a16="http://schemas.microsoft.com/office/drawing/2014/main" id="{C4783B30-9306-441D-ADC3-BFBE3937591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0052714" y="3715385"/>
            <a:ext cx="954376" cy="463550"/>
          </a:xfrm>
          <a:prstGeom prst="rect">
            <a:avLst/>
          </a:prstGeom>
          <a:noFill/>
          <a:ln>
            <a:noFill/>
          </a:ln>
        </p:spPr>
      </p:pic>
      <p:pic>
        <p:nvPicPr>
          <p:cNvPr id="25" name="Picture 28">
            <a:extLst>
              <a:ext uri="{FF2B5EF4-FFF2-40B4-BE49-F238E27FC236}">
                <a16:creationId xmlns="" xmlns:a16="http://schemas.microsoft.com/office/drawing/2014/main" id="{B50EBFE2-F10F-4A57-9B5C-D240746A5A32}"/>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10052714" y="4565965"/>
            <a:ext cx="954376" cy="402590"/>
          </a:xfrm>
          <a:prstGeom prst="rect">
            <a:avLst/>
          </a:prstGeom>
          <a:noFill/>
          <a:ln>
            <a:noFill/>
          </a:ln>
        </p:spPr>
      </p:pic>
      <p:pic>
        <p:nvPicPr>
          <p:cNvPr id="26" name="Picture 27">
            <a:extLst>
              <a:ext uri="{FF2B5EF4-FFF2-40B4-BE49-F238E27FC236}">
                <a16:creationId xmlns="" xmlns:a16="http://schemas.microsoft.com/office/drawing/2014/main" id="{C4783B30-9306-441D-ADC3-BFBE3937591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0052714" y="5355585"/>
            <a:ext cx="954377" cy="409574"/>
          </a:xfrm>
          <a:prstGeom prst="rect">
            <a:avLst/>
          </a:prstGeom>
          <a:noFill/>
          <a:ln>
            <a:noFill/>
          </a:ln>
        </p:spPr>
      </p:pic>
      <p:sp>
        <p:nvSpPr>
          <p:cNvPr id="20" name="文本框 19"/>
          <p:cNvSpPr txBox="1"/>
          <p:nvPr/>
        </p:nvSpPr>
        <p:spPr>
          <a:xfrm>
            <a:off x="1005968" y="997797"/>
            <a:ext cx="2592376" cy="369332"/>
          </a:xfrm>
          <a:prstGeom prst="rect">
            <a:avLst/>
          </a:prstGeom>
          <a:noFill/>
        </p:spPr>
        <p:txBody>
          <a:bodyPr wrap="none" rtlCol="0">
            <a:spAutoFit/>
          </a:bodyPr>
          <a:lstStyle>
            <a:defPPr>
              <a:defRPr lang="zh-CN"/>
            </a:defPPr>
            <a:lvl1pPr>
              <a:defRPr b="1">
                <a:solidFill>
                  <a:schemeClr val="accent2">
                    <a:lumMod val="75000"/>
                  </a:schemeClr>
                </a:solidFill>
                <a:latin typeface="微软雅黑" charset="0"/>
                <a:ea typeface="微软雅黑" charset="0"/>
                <a:cs typeface="微软雅黑" charset="0"/>
              </a:defRPr>
            </a:lvl1pPr>
          </a:lstStyle>
          <a:p>
            <a:r>
              <a:rPr lang="en-US" altLang="zh-CN" dirty="0" smtClean="0"/>
              <a:t>3.4</a:t>
            </a:r>
            <a:r>
              <a:rPr lang="zh-CN" altLang="en-US" dirty="0" smtClean="0"/>
              <a:t>发光二极管</a:t>
            </a:r>
            <a:r>
              <a:rPr lang="zh-CN" altLang="en-US" dirty="0"/>
              <a:t>（</a:t>
            </a:r>
            <a:r>
              <a:rPr lang="en-US" altLang="zh-CN" dirty="0"/>
              <a:t>LED</a:t>
            </a:r>
            <a:r>
              <a:rPr lang="zh-CN" altLang="en-US" dirty="0"/>
              <a:t>）</a:t>
            </a:r>
          </a:p>
        </p:txBody>
      </p:sp>
      <p:sp>
        <p:nvSpPr>
          <p:cNvPr id="2" name="矩形 1"/>
          <p:cNvSpPr/>
          <p:nvPr/>
        </p:nvSpPr>
        <p:spPr>
          <a:xfrm>
            <a:off x="4316265" y="6010894"/>
            <a:ext cx="3070071" cy="397032"/>
          </a:xfrm>
          <a:prstGeom prst="rect">
            <a:avLst/>
          </a:prstGeom>
        </p:spPr>
        <p:txBody>
          <a:bodyPr wrap="square">
            <a:spAutoFit/>
          </a:bodyPr>
          <a:lstStyle/>
          <a:p>
            <a:pPr indent="457200" algn="just">
              <a:lnSpc>
                <a:spcPct val="110000"/>
              </a:lnSpc>
              <a:spcBef>
                <a:spcPts val="300"/>
              </a:spcBef>
              <a:spcAft>
                <a:spcPts val="300"/>
              </a:spcAft>
            </a:pPr>
            <a:r>
              <a:rPr lang="zh-CN" altLang="zh-CN" kern="100" dirty="0">
                <a:latin typeface="+mn-ea"/>
                <a:cs typeface="Times New Roman" panose="02020603050405020304" pitchFamily="18" charset="0"/>
              </a:rPr>
              <a:t>表</a:t>
            </a:r>
            <a:r>
              <a:rPr lang="en-US" altLang="zh-CN" kern="100" dirty="0">
                <a:latin typeface="+mn-ea"/>
                <a:cs typeface="Times New Roman" panose="02020603050405020304" pitchFamily="18" charset="0"/>
              </a:rPr>
              <a:t>2-6-6 </a:t>
            </a:r>
            <a:r>
              <a:rPr lang="zh-CN" altLang="zh-CN" kern="100" dirty="0">
                <a:latin typeface="+mn-ea"/>
                <a:cs typeface="Times New Roman" panose="02020603050405020304" pitchFamily="18" charset="0"/>
              </a:rPr>
              <a:t>常见</a:t>
            </a:r>
            <a:r>
              <a:rPr lang="en-US" altLang="zh-CN" kern="100" dirty="0">
                <a:latin typeface="+mn-ea"/>
                <a:cs typeface="Times New Roman" panose="02020603050405020304" pitchFamily="18" charset="0"/>
              </a:rPr>
              <a:t>TVS</a:t>
            </a:r>
            <a:r>
              <a:rPr lang="zh-CN" altLang="zh-CN" kern="100" dirty="0">
                <a:latin typeface="+mn-ea"/>
                <a:cs typeface="Times New Roman" panose="02020603050405020304" pitchFamily="18" charset="0"/>
              </a:rPr>
              <a:t>二极管</a:t>
            </a:r>
          </a:p>
        </p:txBody>
      </p:sp>
      <p:sp>
        <p:nvSpPr>
          <p:cNvPr id="22" name="矩形: 对角圆角 2">
            <a:extLst>
              <a:ext uri="{FF2B5EF4-FFF2-40B4-BE49-F238E27FC236}">
                <a16:creationId xmlns="" xmlns:a16="http://schemas.microsoft.com/office/drawing/2014/main" xmlns:p14="http://schemas.microsoft.com/office/powerpoint/2010/main" id="{8965EF8D-477A-45FA-A65C-52E7B255DDF8}"/>
              </a:ext>
            </a:extLst>
          </p:cNvPr>
          <p:cNvSpPr/>
          <p:nvPr/>
        </p:nvSpPr>
        <p:spPr>
          <a:xfrm>
            <a:off x="613410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7" name="矩形: 对角圆角 4">
            <a:extLst>
              <a:ext uri="{FF2B5EF4-FFF2-40B4-BE49-F238E27FC236}">
                <a16:creationId xmlns="" xmlns:a16="http://schemas.microsoft.com/office/drawing/2014/main" xmlns:p14="http://schemas.microsoft.com/office/powerpoint/2010/main" id="{B8B559B6-4187-48C0-953D-5A9ACD9D1FDC}"/>
              </a:ext>
            </a:extLst>
          </p:cNvPr>
          <p:cNvSpPr/>
          <p:nvPr/>
        </p:nvSpPr>
        <p:spPr>
          <a:xfrm>
            <a:off x="709041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8" name="矩形: 对角圆角 5">
            <a:extLst>
              <a:ext uri="{FF2B5EF4-FFF2-40B4-BE49-F238E27FC236}">
                <a16:creationId xmlns="" xmlns:a16="http://schemas.microsoft.com/office/drawing/2014/main" xmlns:p14="http://schemas.microsoft.com/office/powerpoint/2010/main" id="{043A41B4-A19B-4AB4-BB44-D8D2B35DF7E5}"/>
              </a:ext>
            </a:extLst>
          </p:cNvPr>
          <p:cNvSpPr/>
          <p:nvPr/>
        </p:nvSpPr>
        <p:spPr>
          <a:xfrm>
            <a:off x="804672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9" name="矩形: 对角圆角 6">
            <a:extLst>
              <a:ext uri="{FF2B5EF4-FFF2-40B4-BE49-F238E27FC236}">
                <a16:creationId xmlns="" xmlns:a16="http://schemas.microsoft.com/office/drawing/2014/main" xmlns:p14="http://schemas.microsoft.com/office/powerpoint/2010/main" id="{D93EF659-CA10-488D-81D5-1BA47AC6891C}"/>
              </a:ext>
            </a:extLst>
          </p:cNvPr>
          <p:cNvSpPr/>
          <p:nvPr/>
        </p:nvSpPr>
        <p:spPr>
          <a:xfrm>
            <a:off x="9003030"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30" name="矩形: 对角圆角 7">
            <a:extLst>
              <a:ext uri="{FF2B5EF4-FFF2-40B4-BE49-F238E27FC236}">
                <a16:creationId xmlns="" xmlns:a16="http://schemas.microsoft.com/office/drawing/2014/main" xmlns:p14="http://schemas.microsoft.com/office/powerpoint/2010/main" id="{84923506-9DD7-4C2D-8F4A-B24DE42D7C9D}"/>
              </a:ext>
            </a:extLst>
          </p:cNvPr>
          <p:cNvSpPr/>
          <p:nvPr/>
        </p:nvSpPr>
        <p:spPr>
          <a:xfrm>
            <a:off x="995934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31" name="矩形: 对角圆角 8">
            <a:extLst>
              <a:ext uri="{FF2B5EF4-FFF2-40B4-BE49-F238E27FC236}">
                <a16:creationId xmlns="" xmlns:a16="http://schemas.microsoft.com/office/drawing/2014/main" xmlns:p14="http://schemas.microsoft.com/office/powerpoint/2010/main" id="{0E30B6CF-43F2-4614-A777-00A3CFCAA957}"/>
              </a:ext>
            </a:extLst>
          </p:cNvPr>
          <p:cNvSpPr/>
          <p:nvPr/>
        </p:nvSpPr>
        <p:spPr>
          <a:xfrm>
            <a:off x="10915650"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810728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学习小结</a:t>
            </a:r>
          </a:p>
        </p:txBody>
      </p:sp>
      <p:grpSp>
        <p:nvGrpSpPr>
          <p:cNvPr id="12" name="Group 24"/>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学习总结及评价</a:t>
            </a:r>
          </a:p>
        </p:txBody>
      </p:sp>
      <p:sp>
        <p:nvSpPr>
          <p:cNvPr id="11" name="文本框 10"/>
          <p:cNvSpPr txBox="1"/>
          <p:nvPr/>
        </p:nvSpPr>
        <p:spPr>
          <a:xfrm>
            <a:off x="1121559" y="828694"/>
            <a:ext cx="5295900" cy="1289905"/>
          </a:xfrm>
          <a:prstGeom prst="rect">
            <a:avLst/>
          </a:prstGeom>
          <a:noFill/>
        </p:spPr>
        <p:txBody>
          <a:bodyPr wrap="square" rtlCol="0" anchor="t">
            <a:spAutoFit/>
          </a:bodyPr>
          <a:lstStyle/>
          <a:p>
            <a:pPr fontAlgn="auto">
              <a:lnSpc>
                <a:spcPct val="150000"/>
              </a:lnSpc>
            </a:pPr>
            <a:endParaRPr lang="zh-CN" altLang="en-US" dirty="0">
              <a:latin typeface="微软雅黑" charset="0"/>
              <a:ea typeface="微软雅黑" charset="0"/>
              <a:cs typeface="微软雅黑" charset="0"/>
              <a:sym typeface="+mn-ea"/>
            </a:endParaRPr>
          </a:p>
          <a:p>
            <a:pPr marL="342900" indent="-342900" fontAlgn="auto">
              <a:lnSpc>
                <a:spcPct val="150000"/>
              </a:lnSpc>
              <a:buAutoNum type="arabicPeriod"/>
            </a:pPr>
            <a:r>
              <a:rPr lang="zh-CN" altLang="en-US" dirty="0">
                <a:latin typeface="微软雅黑" charset="0"/>
                <a:ea typeface="微软雅黑" charset="0"/>
                <a:cs typeface="微软雅黑" charset="0"/>
                <a:sym typeface="+mn-ea"/>
              </a:rPr>
              <a:t>学习二极管的基本知识</a:t>
            </a:r>
            <a:endParaRPr lang="en-US" altLang="zh-CN" dirty="0">
              <a:latin typeface="微软雅黑" charset="0"/>
              <a:ea typeface="微软雅黑" charset="0"/>
              <a:cs typeface="微软雅黑" charset="0"/>
              <a:sym typeface="+mn-ea"/>
            </a:endParaRPr>
          </a:p>
          <a:p>
            <a:pPr marL="342900" indent="-342900" fontAlgn="auto">
              <a:lnSpc>
                <a:spcPct val="150000"/>
              </a:lnSpc>
              <a:buAutoNum type="arabicPeriod"/>
            </a:pPr>
            <a:r>
              <a:rPr lang="zh-CN" altLang="en-US" dirty="0">
                <a:latin typeface="微软雅黑" charset="0"/>
                <a:ea typeface="微软雅黑" charset="0"/>
                <a:cs typeface="微软雅黑" charset="0"/>
                <a:sym typeface="+mn-ea"/>
              </a:rPr>
              <a:t>学习常用二极管的应用</a:t>
            </a:r>
            <a:endParaRPr lang="en-US" altLang="zh-CN" dirty="0">
              <a:latin typeface="微软雅黑" charset="0"/>
              <a:ea typeface="微软雅黑" charset="0"/>
              <a:cs typeface="微软雅黑" charset="0"/>
              <a:sym typeface="+mn-ea"/>
            </a:endParaRPr>
          </a:p>
        </p:txBody>
      </p:sp>
      <p:graphicFrame>
        <p:nvGraphicFramePr>
          <p:cNvPr id="13" name="表格 12"/>
          <p:cNvGraphicFramePr>
            <a:graphicFrameLocks noGrp="1"/>
          </p:cNvGraphicFramePr>
          <p:nvPr>
            <p:extLst>
              <p:ext uri="{D42A27DB-BD31-4B8C-83A1-F6EECF244321}">
                <p14:modId xmlns:p14="http://schemas.microsoft.com/office/powerpoint/2010/main" val="1576581971"/>
              </p:ext>
            </p:extLst>
          </p:nvPr>
        </p:nvGraphicFramePr>
        <p:xfrm>
          <a:off x="1229995" y="2387600"/>
          <a:ext cx="9551035" cy="3541395"/>
        </p:xfrm>
        <a:graphic>
          <a:graphicData uri="http://schemas.openxmlformats.org/drawingml/2006/table">
            <a:tbl>
              <a:tblPr firstRow="1" firstCol="1" bandRow="1">
                <a:tableStyleId>{ED083AE6-46FA-4A59-8FB0-9F97EB10719F}</a:tableStyleId>
              </a:tblPr>
              <a:tblGrid>
                <a:gridCol w="1000125"/>
                <a:gridCol w="1610360"/>
                <a:gridCol w="3282950"/>
                <a:gridCol w="1219200"/>
                <a:gridCol w="1219200"/>
                <a:gridCol w="1219200"/>
              </a:tblGrid>
              <a:tr h="808355">
                <a:tc gridSpan="2">
                  <a:txBody>
                    <a:bodyPr/>
                    <a:lstStyle/>
                    <a:p>
                      <a:pPr marL="0" indent="125730" algn="ctr" defTabSz="914400" eaLnBrk="1" latinLnBrk="0" hangingPunct="1">
                        <a:lnSpc>
                          <a:spcPct val="150000"/>
                        </a:lnSpc>
                        <a:spcBef>
                          <a:spcPts val="0"/>
                        </a:spcBef>
                        <a:spcAft>
                          <a:spcPts val="0"/>
                        </a:spcAft>
                        <a:buFontTx/>
                        <a:buNone/>
                      </a:pPr>
                      <a:r>
                        <a:rPr lang="zh-CN" sz="1600" b="1" kern="0" dirty="0">
                          <a:solidFill>
                            <a:schemeClr val="bg1"/>
                          </a:solidFill>
                          <a:latin typeface="等线" charset="0"/>
                          <a:ea typeface="等线" charset="0"/>
                          <a:cs typeface="+mn-cs"/>
                        </a:rPr>
                        <a:t>评价主体</a:t>
                      </a:r>
                      <a:endParaRPr lang="ko-KR" altLang="en-US" sz="1600" b="1" kern="0" dirty="0">
                        <a:solidFill>
                          <a:schemeClr val="bg1"/>
                        </a:solidFill>
                        <a:latin typeface="等线" charset="0"/>
                        <a:ea typeface="等线" charset="0"/>
                        <a:cs typeface="+mn-cs"/>
                      </a:endParaRPr>
                    </a:p>
                  </a:txBody>
                  <a:tcPr marL="68580" marR="68580" marT="0" marB="0" anchor="ctr">
                    <a:solidFill>
                      <a:schemeClr val="accent2"/>
                    </a:solidFill>
                  </a:tcPr>
                </a:tc>
                <a:tc hMerge="1">
                  <a:txBody>
                    <a:bodyPr/>
                    <a:lstStyle/>
                    <a:p>
                      <a:endParaRPr lang="ko-KR" altLang="en-US" kern="1200"/>
                    </a:p>
                  </a:txBody>
                  <a:tcPr/>
                </a:tc>
                <a:tc>
                  <a:txBody>
                    <a:bodyPr/>
                    <a:lstStyle/>
                    <a:p>
                      <a:pPr marL="0" indent="26797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评分标准</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tc>
                  <a:txBody>
                    <a:bodyPr/>
                    <a:lstStyle/>
                    <a:p>
                      <a:pPr marL="0" indent="12700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分值</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tc>
                  <a:txBody>
                    <a:bodyPr/>
                    <a:lstStyle/>
                    <a:p>
                      <a:pPr marL="0" indent="12700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学生评价</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tc>
                  <a:txBody>
                    <a:bodyPr/>
                    <a:lstStyle/>
                    <a:p>
                      <a:pPr marL="0" indent="127000" algn="ctr" defTabSz="914400" eaLnBrk="1" latinLnBrk="0" hangingPunct="1">
                        <a:lnSpc>
                          <a:spcPct val="150000"/>
                        </a:lnSpc>
                        <a:spcBef>
                          <a:spcPts val="0"/>
                        </a:spcBef>
                        <a:spcAft>
                          <a:spcPts val="0"/>
                        </a:spcAft>
                        <a:buFontTx/>
                        <a:buNone/>
                      </a:pPr>
                      <a:r>
                        <a:rPr lang="zh-CN" sz="1600" b="1" kern="0">
                          <a:solidFill>
                            <a:schemeClr val="bg1"/>
                          </a:solidFill>
                          <a:latin typeface="等线" charset="0"/>
                          <a:ea typeface="等线" charset="0"/>
                          <a:cs typeface="+mn-cs"/>
                        </a:rPr>
                        <a:t>教师评价</a:t>
                      </a:r>
                      <a:endParaRPr lang="ko-KR" altLang="en-US" sz="1600" b="1" kern="0">
                        <a:solidFill>
                          <a:schemeClr val="bg1"/>
                        </a:solidFill>
                        <a:latin typeface="等线" charset="0"/>
                        <a:ea typeface="等线" charset="0"/>
                        <a:cs typeface="+mn-cs"/>
                      </a:endParaRPr>
                    </a:p>
                  </a:txBody>
                  <a:tcPr marL="68580" marR="68580" marT="0" marB="0" anchor="ctr">
                    <a:solidFill>
                      <a:schemeClr val="accent2"/>
                    </a:solidFill>
                  </a:tcPr>
                </a:tc>
              </a:tr>
              <a:tr h="1140460">
                <a:tc rowSpan="2">
                  <a:txBody>
                    <a:bodyPr/>
                    <a:lstStyle/>
                    <a:p>
                      <a:pPr marL="0" indent="127000" algn="ctr" defTabSz="914400" eaLnBrk="1" latinLnBrk="0" hangingPunct="1">
                        <a:lnSpc>
                          <a:spcPct val="150000"/>
                        </a:lnSpc>
                        <a:spcBef>
                          <a:spcPts val="0"/>
                        </a:spcBef>
                        <a:spcAft>
                          <a:spcPts val="0"/>
                        </a:spcAft>
                        <a:buFontTx/>
                        <a:buNone/>
                      </a:pPr>
                      <a:r>
                        <a:rPr lang="zh-CN" altLang="zh-CN" sz="1400" b="1" kern="0" dirty="0" smtClean="0">
                          <a:solidFill>
                            <a:schemeClr val="tx1">
                              <a:lumMod val="65000"/>
                              <a:lumOff val="35000"/>
                            </a:schemeClr>
                          </a:solidFill>
                          <a:latin typeface="微软雅黑" charset="0"/>
                          <a:ea typeface="微软雅黑" charset="0"/>
                          <a:cs typeface="+mn-cs"/>
                        </a:rPr>
                        <a:t>任务</a:t>
                      </a:r>
                      <a:r>
                        <a:rPr lang="zh-CN" altLang="en-US" sz="1400" b="1" kern="0" dirty="0" smtClean="0">
                          <a:solidFill>
                            <a:schemeClr val="tx1">
                              <a:lumMod val="65000"/>
                              <a:lumOff val="35000"/>
                            </a:schemeClr>
                          </a:solidFill>
                          <a:latin typeface="微软雅黑" charset="0"/>
                          <a:ea typeface="微软雅黑" charset="0"/>
                          <a:cs typeface="+mn-cs"/>
                        </a:rPr>
                        <a:t>六</a:t>
                      </a:r>
                      <a:r>
                        <a:rPr lang="zh-CN" altLang="zh-CN" sz="1400" b="1" kern="0" dirty="0" smtClean="0">
                          <a:solidFill>
                            <a:schemeClr val="tx1">
                              <a:lumMod val="65000"/>
                              <a:lumOff val="35000"/>
                            </a:schemeClr>
                          </a:solidFill>
                          <a:latin typeface="微软雅黑" charset="0"/>
                          <a:ea typeface="微软雅黑" charset="0"/>
                          <a:cs typeface="+mn-cs"/>
                        </a:rPr>
                        <a:t>：</a:t>
                      </a:r>
                      <a:r>
                        <a:rPr lang="zh-CN" altLang="en-US" sz="1400" b="1" kern="0" dirty="0" smtClean="0">
                          <a:solidFill>
                            <a:schemeClr val="tx1">
                              <a:lumMod val="65000"/>
                              <a:lumOff val="35000"/>
                            </a:schemeClr>
                          </a:solidFill>
                          <a:latin typeface="微软雅黑" charset="0"/>
                          <a:ea typeface="微软雅黑" charset="0"/>
                          <a:cs typeface="+mn-cs"/>
                        </a:rPr>
                        <a:t>二极管的基本知识</a:t>
                      </a:r>
                      <a:endParaRPr lang="ko-KR" altLang="en-US" sz="1400" b="1" kern="0" dirty="0">
                        <a:solidFill>
                          <a:schemeClr val="tx1">
                            <a:lumMod val="65000"/>
                            <a:lumOff val="35000"/>
                          </a:schemeClr>
                        </a:solidFill>
                        <a:latin typeface="微软雅黑" charset="0"/>
                        <a:ea typeface="微软雅黑" charset="0"/>
                        <a:cs typeface="+mn-cs"/>
                      </a:endParaRPr>
                    </a:p>
                  </a:txBody>
                  <a:tcPr marL="68580" marR="68580" marT="0" marB="0" anchor="ctr">
                    <a:solidFill>
                      <a:schemeClr val="bg1"/>
                    </a:solidFill>
                  </a:tcPr>
                </a:tc>
                <a:tc>
                  <a:txBody>
                    <a:bodyPr/>
                    <a:lstStyle/>
                    <a:p>
                      <a:pPr marL="0" indent="127000" algn="ctr" defTabSz="914400" eaLnBrk="1" latinLnBrk="0" hangingPunct="1">
                        <a:lnSpc>
                          <a:spcPct val="150000"/>
                        </a:lnSpc>
                        <a:spcBef>
                          <a:spcPts val="0"/>
                        </a:spcBef>
                        <a:spcAft>
                          <a:spcPts val="0"/>
                        </a:spcAft>
                        <a:buFontTx/>
                        <a:buNone/>
                      </a:pPr>
                      <a:r>
                        <a:rPr lang="zh-CN" sz="1400" b="1" kern="0">
                          <a:solidFill>
                            <a:schemeClr val="tx1">
                              <a:lumMod val="65000"/>
                              <a:lumOff val="35000"/>
                            </a:schemeClr>
                          </a:solidFill>
                          <a:latin typeface="微软雅黑" charset="0"/>
                          <a:ea typeface="微软雅黑" charset="0"/>
                        </a:rPr>
                        <a:t>操作评价</a:t>
                      </a:r>
                      <a:endParaRPr lang="ko-KR" altLang="en-US" sz="1400" b="1" kern="0">
                        <a:solidFill>
                          <a:schemeClr val="tx1">
                            <a:lumMod val="65000"/>
                            <a:lumOff val="35000"/>
                          </a:schemeClr>
                        </a:solidFill>
                        <a:latin typeface="微软雅黑" charset="0"/>
                        <a:ea typeface="微软雅黑" charset="0"/>
                      </a:endParaRPr>
                    </a:p>
                  </a:txBody>
                  <a:tcPr marL="68580" marR="68580" marT="0" marB="0" anchor="ctr">
                    <a:solidFill>
                      <a:schemeClr val="bg1"/>
                    </a:solidFill>
                  </a:tcPr>
                </a:tc>
                <a:tc>
                  <a:txBody>
                    <a:bodyPr/>
                    <a:lstStyle/>
                    <a:p>
                      <a:pPr marL="0" indent="125730" algn="l" defTabSz="914400" rtl="0" eaLnBrk="1" latinLnBrk="0" hangingPunct="1">
                        <a:lnSpc>
                          <a:spcPts val="2000"/>
                        </a:lnSpc>
                        <a:spcBef>
                          <a:spcPts val="0"/>
                        </a:spcBef>
                        <a:spcAft>
                          <a:spcPts val="0"/>
                        </a:spcAft>
                        <a:buFontTx/>
                        <a:buNone/>
                      </a:pPr>
                      <a:r>
                        <a:rPr lang="en-US" altLang="zh-CN" sz="1200" b="1" kern="100" dirty="0" smtClean="0">
                          <a:solidFill>
                            <a:schemeClr val="tx1">
                              <a:lumMod val="65000"/>
                              <a:lumOff val="35000"/>
                            </a:schemeClr>
                          </a:solidFill>
                          <a:latin typeface="微软雅黑" charset="0"/>
                          <a:ea typeface="微软雅黑" charset="0"/>
                          <a:cs typeface="+mn-cs"/>
                        </a:rPr>
                        <a:t>1.</a:t>
                      </a:r>
                      <a:r>
                        <a:rPr lang="zh-CN" altLang="zh-CN" sz="1200" b="1" kern="100" dirty="0" smtClean="0">
                          <a:solidFill>
                            <a:schemeClr val="tx1">
                              <a:lumMod val="65000"/>
                              <a:lumOff val="35000"/>
                            </a:schemeClr>
                          </a:solidFill>
                          <a:latin typeface="微软雅黑" charset="0"/>
                          <a:ea typeface="微软雅黑" charset="0"/>
                          <a:cs typeface="+mn-cs"/>
                        </a:rPr>
                        <a:t>了解二极管结构</a:t>
                      </a:r>
                    </a:p>
                    <a:p>
                      <a:pPr marL="0" indent="125730" algn="l" defTabSz="914400" rtl="0" eaLnBrk="1" latinLnBrk="0" hangingPunct="1">
                        <a:lnSpc>
                          <a:spcPts val="2000"/>
                        </a:lnSpc>
                        <a:spcBef>
                          <a:spcPts val="0"/>
                        </a:spcBef>
                        <a:spcAft>
                          <a:spcPts val="0"/>
                        </a:spcAft>
                        <a:buFontTx/>
                        <a:buNone/>
                      </a:pPr>
                      <a:r>
                        <a:rPr lang="en-US" altLang="zh-CN" sz="1200" b="1" kern="100" dirty="0" smtClean="0">
                          <a:solidFill>
                            <a:schemeClr val="tx1">
                              <a:lumMod val="65000"/>
                              <a:lumOff val="35000"/>
                            </a:schemeClr>
                          </a:solidFill>
                          <a:latin typeface="微软雅黑" charset="0"/>
                          <a:ea typeface="微软雅黑" charset="0"/>
                          <a:cs typeface="+mn-cs"/>
                        </a:rPr>
                        <a:t>2.</a:t>
                      </a:r>
                      <a:r>
                        <a:rPr lang="zh-CN" altLang="zh-CN" sz="1200" b="1" kern="100" dirty="0" smtClean="0">
                          <a:solidFill>
                            <a:schemeClr val="tx1">
                              <a:lumMod val="65000"/>
                              <a:lumOff val="35000"/>
                            </a:schemeClr>
                          </a:solidFill>
                          <a:latin typeface="微软雅黑" charset="0"/>
                          <a:ea typeface="微软雅黑" charset="0"/>
                          <a:cs typeface="+mn-cs"/>
                        </a:rPr>
                        <a:t>认识二极管的单向导电特性</a:t>
                      </a:r>
                    </a:p>
                    <a:p>
                      <a:pPr marL="0" indent="125730" algn="l" defTabSz="914400" rtl="0" eaLnBrk="1" latinLnBrk="0" hangingPunct="1">
                        <a:lnSpc>
                          <a:spcPts val="2000"/>
                        </a:lnSpc>
                        <a:spcBef>
                          <a:spcPts val="0"/>
                        </a:spcBef>
                        <a:spcAft>
                          <a:spcPts val="0"/>
                        </a:spcAft>
                        <a:buFontTx/>
                        <a:buNone/>
                      </a:pPr>
                      <a:r>
                        <a:rPr lang="en-US" altLang="zh-CN" sz="1200" b="1" kern="100" dirty="0" smtClean="0">
                          <a:solidFill>
                            <a:schemeClr val="tx1">
                              <a:lumMod val="65000"/>
                              <a:lumOff val="35000"/>
                            </a:schemeClr>
                          </a:solidFill>
                          <a:latin typeface="微软雅黑" charset="0"/>
                          <a:ea typeface="微软雅黑" charset="0"/>
                          <a:cs typeface="+mn-cs"/>
                        </a:rPr>
                        <a:t>3.</a:t>
                      </a:r>
                      <a:r>
                        <a:rPr lang="zh-CN" altLang="zh-CN" sz="1200" b="1" kern="100" dirty="0" smtClean="0">
                          <a:solidFill>
                            <a:schemeClr val="tx1">
                              <a:lumMod val="65000"/>
                              <a:lumOff val="35000"/>
                            </a:schemeClr>
                          </a:solidFill>
                          <a:latin typeface="微软雅黑" charset="0"/>
                          <a:ea typeface="微软雅黑" charset="0"/>
                          <a:cs typeface="+mn-cs"/>
                        </a:rPr>
                        <a:t>掌握二极管的分类</a:t>
                      </a:r>
                      <a:endParaRPr lang="ko-KR" altLang="en-US" sz="1200" b="1" kern="100" dirty="0">
                        <a:solidFill>
                          <a:schemeClr val="tx1">
                            <a:lumMod val="65000"/>
                            <a:lumOff val="35000"/>
                          </a:schemeClr>
                        </a:solidFill>
                        <a:latin typeface="微软雅黑" charset="0"/>
                        <a:ea typeface="微软雅黑" charset="0"/>
                        <a:cs typeface="+mn-cs"/>
                      </a:endParaRPr>
                    </a:p>
                  </a:txBody>
                  <a:tcPr marL="68580" marR="68580" marT="0" marB="0" anchor="ctr">
                    <a:solidFill>
                      <a:schemeClr val="bg1"/>
                    </a:solidFill>
                  </a:tcPr>
                </a:tc>
                <a:tc>
                  <a:txBody>
                    <a:bodyPr/>
                    <a:lstStyle/>
                    <a:p>
                      <a:pPr marL="0" indent="1270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40</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r>
              <a:tr h="1021715">
                <a:tc vMerge="1">
                  <a:txBody>
                    <a:bodyPr/>
                    <a:lstStyle/>
                    <a:p>
                      <a:endParaRPr lang="ko-KR" altLang="en-US" kern="1200"/>
                    </a:p>
                  </a:txBody>
                  <a:tcPr/>
                </a:tc>
                <a:tc>
                  <a:txBody>
                    <a:bodyPr/>
                    <a:lstStyle/>
                    <a:p>
                      <a:pPr marL="0" indent="127000" algn="ctr" defTabSz="914400" eaLnBrk="1" latinLnBrk="0" hangingPunct="1">
                        <a:lnSpc>
                          <a:spcPct val="150000"/>
                        </a:lnSpc>
                        <a:spcBef>
                          <a:spcPts val="0"/>
                        </a:spcBef>
                        <a:spcAft>
                          <a:spcPts val="0"/>
                        </a:spcAft>
                        <a:buFontTx/>
                        <a:buNone/>
                      </a:pPr>
                      <a:r>
                        <a:rPr lang="zh-CN" sz="1400" b="1" kern="0">
                          <a:solidFill>
                            <a:schemeClr val="tx1">
                              <a:lumMod val="65000"/>
                              <a:lumOff val="35000"/>
                            </a:schemeClr>
                          </a:solidFill>
                          <a:latin typeface="微软雅黑" charset="0"/>
                          <a:ea typeface="微软雅黑" charset="0"/>
                        </a:rPr>
                        <a:t>成果评价</a:t>
                      </a:r>
                      <a:endParaRPr lang="ko-KR" altLang="en-US" sz="1400" b="1" kern="0">
                        <a:solidFill>
                          <a:schemeClr val="tx1">
                            <a:lumMod val="65000"/>
                            <a:lumOff val="35000"/>
                          </a:schemeClr>
                        </a:solidFill>
                        <a:latin typeface="微软雅黑" charset="0"/>
                        <a:ea typeface="微软雅黑" charset="0"/>
                      </a:endParaRPr>
                    </a:p>
                  </a:txBody>
                  <a:tcPr marL="68580" marR="68580" marT="0" marB="0" anchor="ctr">
                    <a:solidFill>
                      <a:schemeClr val="bg1"/>
                    </a:solidFill>
                  </a:tcPr>
                </a:tc>
                <a:tc>
                  <a:txBody>
                    <a:bodyPr/>
                    <a:lstStyle/>
                    <a:p>
                      <a:pPr marL="0" indent="125730" algn="l" defTabSz="914400" rtl="0" eaLnBrk="1" latinLnBrk="0" hangingPunct="1">
                        <a:lnSpc>
                          <a:spcPts val="2000"/>
                        </a:lnSpc>
                        <a:spcBef>
                          <a:spcPts val="0"/>
                        </a:spcBef>
                        <a:spcAft>
                          <a:spcPts val="0"/>
                        </a:spcAft>
                        <a:buFontTx/>
                        <a:buNone/>
                      </a:pPr>
                      <a:r>
                        <a:rPr lang="en-US" altLang="zh-CN" sz="1200" b="1" kern="100" dirty="0" smtClean="0">
                          <a:solidFill>
                            <a:schemeClr val="tx1">
                              <a:lumMod val="65000"/>
                              <a:lumOff val="35000"/>
                            </a:schemeClr>
                          </a:solidFill>
                          <a:latin typeface="微软雅黑" charset="0"/>
                          <a:ea typeface="微软雅黑" charset="0"/>
                          <a:cs typeface="+mn-cs"/>
                        </a:rPr>
                        <a:t>1.</a:t>
                      </a:r>
                      <a:r>
                        <a:rPr lang="zh-CN" altLang="zh-CN" sz="1200" b="1" kern="100" dirty="0" smtClean="0">
                          <a:solidFill>
                            <a:schemeClr val="tx1">
                              <a:lumMod val="65000"/>
                              <a:lumOff val="35000"/>
                            </a:schemeClr>
                          </a:solidFill>
                          <a:latin typeface="微软雅黑" charset="0"/>
                          <a:ea typeface="微软雅黑" charset="0"/>
                          <a:cs typeface="+mn-cs"/>
                        </a:rPr>
                        <a:t>能够分析二极管的伏安特性。</a:t>
                      </a:r>
                    </a:p>
                    <a:p>
                      <a:pPr marL="0" indent="125730" algn="l" defTabSz="914400" rtl="0" eaLnBrk="1" latinLnBrk="0" hangingPunct="1">
                        <a:lnSpc>
                          <a:spcPts val="2000"/>
                        </a:lnSpc>
                        <a:spcBef>
                          <a:spcPts val="0"/>
                        </a:spcBef>
                        <a:spcAft>
                          <a:spcPts val="0"/>
                        </a:spcAft>
                        <a:buFontTx/>
                        <a:buNone/>
                      </a:pPr>
                      <a:r>
                        <a:rPr lang="en-US" altLang="zh-CN" sz="1200" b="1" kern="100" dirty="0" smtClean="0">
                          <a:solidFill>
                            <a:schemeClr val="tx1">
                              <a:lumMod val="65000"/>
                              <a:lumOff val="35000"/>
                            </a:schemeClr>
                          </a:solidFill>
                          <a:latin typeface="微软雅黑" charset="0"/>
                          <a:ea typeface="微软雅黑" charset="0"/>
                          <a:cs typeface="+mn-cs"/>
                        </a:rPr>
                        <a:t>2.</a:t>
                      </a:r>
                      <a:r>
                        <a:rPr lang="zh-CN" altLang="zh-CN" sz="1200" b="1" kern="100" dirty="0" smtClean="0">
                          <a:solidFill>
                            <a:schemeClr val="tx1">
                              <a:lumMod val="65000"/>
                              <a:lumOff val="35000"/>
                            </a:schemeClr>
                          </a:solidFill>
                          <a:latin typeface="微软雅黑" charset="0"/>
                          <a:ea typeface="微软雅黑" charset="0"/>
                          <a:cs typeface="+mn-cs"/>
                        </a:rPr>
                        <a:t>会使用整流、开关、稳压、发光二极管到实际电路中</a:t>
                      </a:r>
                      <a:endParaRPr lang="ko-KR" altLang="en-US" sz="1200" b="1" kern="100" dirty="0">
                        <a:solidFill>
                          <a:schemeClr val="tx1">
                            <a:lumMod val="65000"/>
                            <a:lumOff val="35000"/>
                          </a:schemeClr>
                        </a:solidFill>
                        <a:latin typeface="微软雅黑" charset="0"/>
                        <a:ea typeface="微软雅黑" charset="0"/>
                        <a:cs typeface="+mn-cs"/>
                      </a:endParaRPr>
                    </a:p>
                  </a:txBody>
                  <a:tcPr marL="68580" marR="68580" marT="0" marB="0" anchor="ctr">
                    <a:solidFill>
                      <a:schemeClr val="bg1"/>
                    </a:solidFill>
                  </a:tcPr>
                </a:tc>
                <a:tc>
                  <a:txBody>
                    <a:bodyPr/>
                    <a:lstStyle/>
                    <a:p>
                      <a:pPr marL="0" indent="1270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60</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solidFill>
                      <a:schemeClr val="bg1"/>
                    </a:solidFill>
                  </a:tcPr>
                </a:tc>
              </a:tr>
              <a:tr h="570865">
                <a:tc gridSpan="3">
                  <a:txBody>
                    <a:bodyPr/>
                    <a:lstStyle/>
                    <a:p>
                      <a:pPr marL="0" indent="267970" algn="ctr" defTabSz="914400" eaLnBrk="1" latinLnBrk="0" hangingPunct="1">
                        <a:lnSpc>
                          <a:spcPct val="150000"/>
                        </a:lnSpc>
                        <a:spcBef>
                          <a:spcPts val="0"/>
                        </a:spcBef>
                        <a:spcAft>
                          <a:spcPts val="0"/>
                        </a:spcAft>
                        <a:buFontTx/>
                        <a:buNone/>
                      </a:pPr>
                      <a:r>
                        <a:rPr lang="zh-CN" sz="1400" kern="0" dirty="0">
                          <a:solidFill>
                            <a:srgbClr val="C00000"/>
                          </a:solidFill>
                          <a:latin typeface="等线" charset="0"/>
                          <a:ea typeface="等线" charset="0"/>
                          <a:cs typeface="+mn-cs"/>
                        </a:rPr>
                        <a:t>合计（满分</a:t>
                      </a:r>
                      <a:r>
                        <a:rPr lang="en-US" sz="1400" kern="0" dirty="0">
                          <a:solidFill>
                            <a:srgbClr val="C00000"/>
                          </a:solidFill>
                          <a:latin typeface="等线" charset="0"/>
                          <a:ea typeface="等线" charset="0"/>
                          <a:cs typeface="+mn-cs"/>
                        </a:rPr>
                        <a:t>100</a:t>
                      </a:r>
                      <a:r>
                        <a:rPr lang="zh-CN" sz="1400" kern="0" dirty="0">
                          <a:solidFill>
                            <a:srgbClr val="C00000"/>
                          </a:solidFill>
                          <a:latin typeface="等线" charset="0"/>
                          <a:ea typeface="等线" charset="0"/>
                          <a:cs typeface="+mn-cs"/>
                        </a:rPr>
                        <a:t>分）</a:t>
                      </a:r>
                      <a:r>
                        <a:rPr lang="en-US" sz="1400" kern="0" dirty="0">
                          <a:solidFill>
                            <a:srgbClr val="C00000"/>
                          </a:solidFill>
                          <a:latin typeface="等线" charset="0"/>
                          <a:ea typeface="等线" charset="0"/>
                          <a:cs typeface="+mn-cs"/>
                        </a:rPr>
                        <a:t> </a:t>
                      </a:r>
                      <a:endParaRPr lang="ko-KR" altLang="en-US" sz="1400" kern="0" dirty="0">
                        <a:solidFill>
                          <a:srgbClr val="C00000"/>
                        </a:solidFill>
                        <a:latin typeface="等线" charset="0"/>
                        <a:ea typeface="等线" charset="0"/>
                        <a:cs typeface="+mn-cs"/>
                      </a:endParaRPr>
                    </a:p>
                  </a:txBody>
                  <a:tcPr marL="68580" marR="68580" marT="0" marB="0" anchor="ctr"/>
                </a:tc>
                <a:tc hMerge="1">
                  <a:txBody>
                    <a:bodyPr/>
                    <a:lstStyle/>
                    <a:p>
                      <a:endParaRPr lang="ko-KR" altLang="en-US" kern="1200"/>
                    </a:p>
                  </a:txBody>
                  <a:tcPr/>
                </a:tc>
                <a:tc hMerge="1">
                  <a:txBody>
                    <a:bodyPr/>
                    <a:lstStyle/>
                    <a:p>
                      <a:endParaRPr lang="ko-KR" altLang="en-US" kern="1200"/>
                    </a:p>
                  </a:txBody>
                  <a:tcPr/>
                </a:tc>
                <a:tc>
                  <a:txBody>
                    <a:bodyPr/>
                    <a:lstStyle/>
                    <a:p>
                      <a:pPr marL="0" indent="126365"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100</a:t>
                      </a:r>
                      <a:endParaRPr lang="ko-KR" altLang="en-US" sz="1400" kern="0">
                        <a:solidFill>
                          <a:srgbClr val="000000"/>
                        </a:solidFill>
                        <a:latin typeface="等线" charset="0"/>
                        <a:ea typeface="等线" charset="0"/>
                        <a:cs typeface="+mn-cs"/>
                      </a:endParaRPr>
                    </a:p>
                  </a:txBody>
                  <a:tcPr marL="68580" marR="68580" marT="0" marB="0" anchor="ctr"/>
                </a:tc>
                <a:tc>
                  <a:txBody>
                    <a:bodyPr/>
                    <a:lstStyle/>
                    <a:p>
                      <a:pPr marL="0" indent="266700" algn="ctr" defTabSz="914400" eaLnBrk="1" latinLnBrk="0" hangingPunct="1">
                        <a:lnSpc>
                          <a:spcPct val="150000"/>
                        </a:lnSpc>
                        <a:spcBef>
                          <a:spcPts val="0"/>
                        </a:spcBef>
                        <a:spcAft>
                          <a:spcPts val="0"/>
                        </a:spcAft>
                        <a:buFontTx/>
                        <a:buNone/>
                      </a:pPr>
                      <a:r>
                        <a:rPr lang="en-US" sz="1400" kern="0">
                          <a:solidFill>
                            <a:srgbClr val="000000"/>
                          </a:solidFill>
                          <a:latin typeface="等线" charset="0"/>
                          <a:ea typeface="等线" charset="0"/>
                          <a:cs typeface="+mn-cs"/>
                        </a:rPr>
                        <a:t> </a:t>
                      </a:r>
                      <a:endParaRPr lang="ko-KR" altLang="en-US" sz="1400" kern="0">
                        <a:solidFill>
                          <a:srgbClr val="000000"/>
                        </a:solidFill>
                        <a:latin typeface="等线" charset="0"/>
                        <a:ea typeface="等线" charset="0"/>
                        <a:cs typeface="+mn-cs"/>
                      </a:endParaRPr>
                    </a:p>
                  </a:txBody>
                  <a:tcPr marL="68580" marR="68580" marT="0" marB="0" anchor="ctr"/>
                </a:tc>
                <a:tc>
                  <a:txBody>
                    <a:bodyPr/>
                    <a:lstStyle/>
                    <a:p>
                      <a:pPr marL="0" indent="266700" algn="ctr" defTabSz="914400" eaLnBrk="1" latinLnBrk="0" hangingPunct="1">
                        <a:lnSpc>
                          <a:spcPct val="150000"/>
                        </a:lnSpc>
                        <a:spcBef>
                          <a:spcPts val="0"/>
                        </a:spcBef>
                        <a:spcAft>
                          <a:spcPts val="0"/>
                        </a:spcAft>
                        <a:buFontTx/>
                        <a:buNone/>
                      </a:pPr>
                      <a:r>
                        <a:rPr lang="en-US" sz="1400" kern="0" dirty="0">
                          <a:solidFill>
                            <a:srgbClr val="000000"/>
                          </a:solidFill>
                          <a:latin typeface="等线" charset="0"/>
                          <a:ea typeface="等线" charset="0"/>
                          <a:cs typeface="+mn-cs"/>
                        </a:rPr>
                        <a:t> </a:t>
                      </a:r>
                      <a:endParaRPr lang="ko-KR" altLang="en-US" sz="1400" kern="0" dirty="0">
                        <a:solidFill>
                          <a:srgbClr val="000000"/>
                        </a:solidFill>
                        <a:latin typeface="等线" charset="0"/>
                        <a:ea typeface="等线" charset="0"/>
                        <a:cs typeface="+mn-cs"/>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自主学习</a:t>
            </a:r>
          </a:p>
        </p:txBody>
      </p:sp>
      <p:grpSp>
        <p:nvGrpSpPr>
          <p:cNvPr id="12" name="Group 27"/>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a16="http://schemas.microsoft.com/office/drawing/2014/main" xmlns="" id="{2D966BEC-AA77-4BC3-9A76-7AC115470CF6}"/>
              </a:ext>
            </a:extLst>
          </p:cNvPr>
          <p:cNvSpPr/>
          <p:nvPr/>
        </p:nvSpPr>
        <p:spPr>
          <a:xfrm>
            <a:off x="915375" y="1076325"/>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itchFamily="34" charset="-122"/>
                <a:ea typeface="微软雅黑" pitchFamily="34" charset="-122"/>
              </a:rPr>
              <a:t>二极管的电路应用</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a16="http://schemas.microsoft.com/office/drawing/2014/main" xmlns="" id="{36FAB3D4-22F4-4FAB-8759-B7590329ECCD}"/>
              </a:ext>
            </a:extLst>
          </p:cNvPr>
          <p:cNvCxnSpPr/>
          <p:nvPr/>
        </p:nvCxnSpPr>
        <p:spPr>
          <a:xfrm>
            <a:off x="4295775" y="1276350"/>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a16="http://schemas.microsoft.com/office/drawing/2014/main" xmlns=""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a16="http://schemas.microsoft.com/office/drawing/2014/main" xmlns=""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84101" y="1834635"/>
            <a:ext cx="7199290" cy="369332"/>
          </a:xfrm>
          <a:prstGeom prst="rect">
            <a:avLst/>
          </a:prstGeom>
          <a:noFill/>
        </p:spPr>
        <p:txBody>
          <a:bodyPr wrap="square" rtlCol="0">
            <a:spAutoFit/>
          </a:bodyPr>
          <a:lstStyle/>
          <a:p>
            <a:r>
              <a:rPr lang="zh-CN" altLang="en-US" dirty="0" smtClean="0"/>
              <a:t>一、二极管在整流电路、开关电路、稳压电路的实际电路应用</a:t>
            </a:r>
            <a:endParaRPr lang="zh-CN" altLang="en-US" dirty="0"/>
          </a:p>
        </p:txBody>
      </p:sp>
      <p:pic>
        <p:nvPicPr>
          <p:cNvPr id="1026" name="Picture 2" descr="https://gimg2.baidu.com/image_search/src=http%3A%2F%2Fediterupload.eepw.com.cn%2Ffetch%2F20161101%2F326357_1_2.jpg&amp;refer=http%3A%2F%2Fediterupload.eepw.com.cn&amp;app=2002&amp;size=f9999,10000&amp;q=a80&amp;n=0&amp;g=0n&amp;fmt=jpeg?sec=1617041273&amp;t=6e832b458211e4391dd68c4dafdff0a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5375" y="2762251"/>
            <a:ext cx="3435621" cy="14968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ss2.bdstatic.com/70cFvnSh_Q1YnxGkpoWK1HF6hhy/it/u=3886333557,451790631&amp;fm=26&amp;gp=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9673" y="2762251"/>
            <a:ext cx="3597048" cy="170859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358201" y="4555712"/>
            <a:ext cx="9879628" cy="369332"/>
          </a:xfrm>
          <a:prstGeom prst="rect">
            <a:avLst/>
          </a:prstGeom>
        </p:spPr>
        <p:txBody>
          <a:bodyPr wrap="none">
            <a:spAutoFit/>
          </a:bodyPr>
          <a:lstStyle/>
          <a:p>
            <a:r>
              <a:rPr lang="zh-CN" altLang="en-US" dirty="0" smtClean="0"/>
              <a:t>二极管整流电路                   二极管开关电路                       二极管稳压电路</a:t>
            </a:r>
            <a:endParaRPr lang="zh-CN" altLang="en-US" dirty="0"/>
          </a:p>
        </p:txBody>
      </p:sp>
      <p:pic>
        <p:nvPicPr>
          <p:cNvPr id="1032" name="Picture 8" descr="https://ss0.bdstatic.com/70cFvHSh_Q1YnxGkpoWK1HF6hhy/it/u=2134886794,636345572&amp;fm=26&amp;gp=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8016" y="2861312"/>
            <a:ext cx="3422650" cy="1493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125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4300" y="2586564"/>
            <a:ext cx="1114425" cy="1114425"/>
            <a:chOff x="1924050" y="2615139"/>
            <a:chExt cx="1114425" cy="1114425"/>
          </a:xfrm>
        </p:grpSpPr>
        <p:sp>
          <p:nvSpPr>
            <p:cNvPr id="6" name="椭圆 5"/>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情境导入</a:t>
            </a:r>
          </a:p>
        </p:txBody>
      </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itchFamily="34" charset="-122"/>
              <a:ea typeface="微软雅黑" pitchFamily="34" charset="-122"/>
              <a:cs typeface="Arial Unicode MS" panose="020B0604020202020204" pitchFamily="34" charset="-122"/>
            </a:endParaRPr>
          </a:p>
        </p:txBody>
      </p:sp>
      <p:sp>
        <p:nvSpPr>
          <p:cNvPr id="6" name="矩形 5"/>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5882524" y="2947286"/>
            <a:ext cx="5376143" cy="1038233"/>
          </a:xfrm>
          <a:prstGeom prst="rect">
            <a:avLst/>
          </a:prstGeom>
          <a:noFill/>
        </p:spPr>
        <p:txBody>
          <a:bodyPr wrap="square" rtlCol="0">
            <a:spAutoFit/>
          </a:bodyPr>
          <a:lstStyle/>
          <a:p>
            <a:pPr>
              <a:lnSpc>
                <a:spcPct val="150000"/>
              </a:lnSpc>
              <a:spcAft>
                <a:spcPts val="600"/>
              </a:spcAft>
            </a:pPr>
            <a:r>
              <a:rPr lang="zh-CN" altLang="en-US" sz="2000" dirty="0">
                <a:solidFill>
                  <a:schemeClr val="bg1">
                    <a:lumMod val="50000"/>
                  </a:schemeClr>
                </a:solidFill>
                <a:latin typeface="微软雅黑" pitchFamily="34" charset="-122"/>
                <a:ea typeface="微软雅黑" pitchFamily="34" charset="-122"/>
              </a:rPr>
              <a:t>学生：什么电路会用到二极管？</a:t>
            </a:r>
            <a:endParaRPr lang="en-US" altLang="zh-CN" sz="2000" dirty="0">
              <a:solidFill>
                <a:schemeClr val="bg1">
                  <a:lumMod val="50000"/>
                </a:schemeClr>
              </a:solidFill>
              <a:latin typeface="微软雅黑" pitchFamily="34" charset="-122"/>
              <a:ea typeface="微软雅黑" pitchFamily="34" charset="-122"/>
            </a:endParaRPr>
          </a:p>
          <a:p>
            <a:pPr>
              <a:lnSpc>
                <a:spcPct val="150000"/>
              </a:lnSpc>
              <a:spcAft>
                <a:spcPts val="600"/>
              </a:spcAft>
            </a:pPr>
            <a:r>
              <a:rPr lang="zh-CN" altLang="en-US" sz="2000" dirty="0">
                <a:solidFill>
                  <a:schemeClr val="bg1">
                    <a:lumMod val="50000"/>
                  </a:schemeClr>
                </a:solidFill>
                <a:latin typeface="微软雅黑" pitchFamily="34" charset="-122"/>
                <a:ea typeface="微软雅黑" pitchFamily="34" charset="-122"/>
              </a:rPr>
              <a:t>教师：整流，开关，稳压电路都会用到二极管。</a:t>
            </a:r>
            <a:endParaRPr lang="zh-CN" altLang="zh-CN" sz="2000" dirty="0">
              <a:solidFill>
                <a:schemeClr val="bg1">
                  <a:lumMod val="50000"/>
                </a:schemeClr>
              </a:solidFill>
              <a:latin typeface="微软雅黑" pitchFamily="34" charset="-122"/>
              <a:ea typeface="微软雅黑" pitchFamily="34" charset="-122"/>
            </a:endParaRPr>
          </a:p>
        </p:txBody>
      </p:sp>
      <p:sp>
        <p:nvSpPr>
          <p:cNvPr id="13" name="矩形: 对角圆角 12"/>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itchFamily="34" charset="-122"/>
                <a:ea typeface="微软雅黑" pitchFamily="34" charset="-122"/>
              </a:rPr>
              <a:t>情境导入</a:t>
            </a:r>
          </a:p>
        </p:txBody>
      </p:sp>
      <p:sp>
        <p:nvSpPr>
          <p:cNvPr id="14" name="矩形: 对角圆角 13"/>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学习要求</a:t>
            </a:r>
          </a:p>
        </p:txBody>
      </p:sp>
      <p:sp>
        <p:nvSpPr>
          <p:cNvPr id="15" name="矩形: 对角圆角 14"/>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16" name="矩形: 对角圆角 15"/>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17" name="矩形: 对角圆角 16"/>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18" name="矩形: 对角圆角 17"/>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pic>
        <p:nvPicPr>
          <p:cNvPr id="9218" name="Picture 2">
            <a:extLst>
              <a:ext uri="{FF2B5EF4-FFF2-40B4-BE49-F238E27FC236}">
                <a16:creationId xmlns="" xmlns:a16="http://schemas.microsoft.com/office/drawing/2014/main" id="{6BAFA9DE-62B3-4C14-A5DE-53044241B6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1130" y="1713548"/>
            <a:ext cx="3771900" cy="37052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itchFamily="34" charset="-122"/>
                <a:ea typeface="微软雅黑" pitchFamily="34" charset="-122"/>
              </a:rPr>
              <a:t>学习要求</a:t>
            </a:r>
          </a:p>
        </p:txBody>
      </p:sp>
      <p:grpSp>
        <p:nvGrpSpPr>
          <p:cNvPr id="12" name="Group 15"/>
          <p:cNvGrpSpPr/>
          <p:nvPr/>
        </p:nvGrpSpPr>
        <p:grpSpPr>
          <a:xfrm>
            <a:off x="3933825" y="2596089"/>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grpSp>
        <p:nvGrpSpPr>
          <p:cNvPr id="11" name="组合 1"/>
          <p:cNvGrpSpPr/>
          <p:nvPr/>
        </p:nvGrpSpPr>
        <p:grpSpPr bwMode="auto">
          <a:xfrm>
            <a:off x="1325563" y="1713896"/>
            <a:ext cx="5743575" cy="1061906"/>
            <a:chOff x="859536" y="1549889"/>
            <a:chExt cx="5742745" cy="1061064"/>
          </a:xfrm>
        </p:grpSpPr>
        <p:sp>
          <p:nvSpPr>
            <p:cNvPr id="12"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13" name="组合 3"/>
            <p:cNvGrpSpPr/>
            <p:nvPr/>
          </p:nvGrpSpPr>
          <p:grpSpPr bwMode="auto">
            <a:xfrm>
              <a:off x="859536" y="1874121"/>
              <a:ext cx="676180" cy="676180"/>
              <a:chOff x="1218882" y="1600676"/>
              <a:chExt cx="406294" cy="406294"/>
            </a:xfrm>
          </p:grpSpPr>
          <p:sp>
            <p:nvSpPr>
              <p:cNvPr id="16"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7"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18"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14" name="矩形 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p:cNvSpPr txBox="1">
              <a:spLocks noChangeArrowheads="1"/>
            </p:cNvSpPr>
            <p:nvPr/>
          </p:nvSpPr>
          <p:spPr bwMode="auto">
            <a:xfrm>
              <a:off x="1722447" y="2088148"/>
              <a:ext cx="3773097"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a:solidFill>
                    <a:srgbClr val="000000"/>
                  </a:solidFill>
                  <a:latin typeface="微软雅黑" pitchFamily="34" charset="-122"/>
                  <a:ea typeface="微软雅黑" pitchFamily="34" charset="-122"/>
                </a:rPr>
                <a:t>二极管的</a:t>
              </a:r>
              <a:r>
                <a:rPr lang="zh-CN" altLang="en-US" sz="1400" dirty="0" smtClean="0">
                  <a:solidFill>
                    <a:srgbClr val="000000"/>
                  </a:solidFill>
                  <a:latin typeface="微软雅黑" pitchFamily="34" charset="-122"/>
                  <a:ea typeface="微软雅黑" pitchFamily="34" charset="-122"/>
                </a:rPr>
                <a:t>基本知识</a:t>
              </a:r>
              <a:endParaRPr lang="en-US" altLang="zh-CN" sz="1400" dirty="0" smtClean="0">
                <a:solidFill>
                  <a:srgbClr val="000000"/>
                </a:solidFill>
                <a:latin typeface="微软雅黑" pitchFamily="34" charset="-122"/>
                <a:ea typeface="微软雅黑" pitchFamily="34" charset="-122"/>
              </a:endParaRPr>
            </a:p>
            <a:p>
              <a:r>
                <a:rPr lang="zh-CN" altLang="en-US" sz="1400" dirty="0" smtClean="0">
                  <a:solidFill>
                    <a:srgbClr val="000000"/>
                  </a:solidFill>
                  <a:latin typeface="微软雅黑" pitchFamily="34" charset="-122"/>
                  <a:ea typeface="微软雅黑" pitchFamily="34" charset="-122"/>
                </a:rPr>
                <a:t>二极管的主要特性参数</a:t>
              </a:r>
              <a:endParaRPr lang="zh-CN" altLang="en-US" sz="1400" dirty="0">
                <a:solidFill>
                  <a:srgbClr val="000000"/>
                </a:solidFill>
                <a:latin typeface="微软雅黑" pitchFamily="34" charset="-122"/>
                <a:ea typeface="微软雅黑" pitchFamily="34" charset="-122"/>
              </a:endParaRPr>
            </a:p>
          </p:txBody>
        </p:sp>
      </p:grpSp>
      <p:grpSp>
        <p:nvGrpSpPr>
          <p:cNvPr id="19" name="组合 9"/>
          <p:cNvGrpSpPr/>
          <p:nvPr/>
        </p:nvGrpSpPr>
        <p:grpSpPr bwMode="auto">
          <a:xfrm>
            <a:off x="1325563" y="3661322"/>
            <a:ext cx="5743575" cy="1001206"/>
            <a:chOff x="859536" y="1549889"/>
            <a:chExt cx="5742745" cy="1000412"/>
          </a:xfrm>
        </p:grpSpPr>
        <p:sp>
          <p:nvSpPr>
            <p:cNvPr id="20" name="Title 1"/>
            <p:cNvSpPr txBox="1"/>
            <p:nvPr/>
          </p:nvSpPr>
          <p:spPr>
            <a:xfrm>
              <a:off x="1624600" y="1549889"/>
              <a:ext cx="4977681" cy="456837"/>
            </a:xfrm>
            <a:prstGeom prst="rect">
              <a:avLst/>
            </a:prstGeom>
          </p:spPr>
          <p:txBody>
            <a:bodyPr/>
            <a:lstStyle/>
            <a:p>
              <a:pPr eaLnBrk="1" fontAlgn="auto" hangingPunct="1">
                <a:spcAft>
                  <a:spcPts val="0"/>
                </a:spcAft>
                <a:defRPr/>
              </a:pPr>
              <a:endParaRPr lang="en-US" sz="1335" dirty="0">
                <a:solidFill>
                  <a:srgbClr val="FFC000"/>
                </a:solidFill>
                <a:latin typeface="Open Sans" pitchFamily="34" charset="0"/>
                <a:ea typeface="Open Sans" pitchFamily="34" charset="0"/>
                <a:cs typeface="Open Sans" pitchFamily="34" charset="0"/>
              </a:endParaRPr>
            </a:p>
          </p:txBody>
        </p:sp>
        <p:grpSp>
          <p:nvGrpSpPr>
            <p:cNvPr id="21" name="组合 11"/>
            <p:cNvGrpSpPr/>
            <p:nvPr/>
          </p:nvGrpSpPr>
          <p:grpSpPr bwMode="auto">
            <a:xfrm>
              <a:off x="859536" y="1874121"/>
              <a:ext cx="676180" cy="676180"/>
              <a:chOff x="1218882" y="1600676"/>
              <a:chExt cx="406294" cy="406294"/>
            </a:xfrm>
          </p:grpSpPr>
          <p:sp>
            <p:nvSpPr>
              <p:cNvPr id="24"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5"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solidFill>
                    <a:prstClr val="black"/>
                  </a:solidFill>
                  <a:latin typeface="+mn-lt"/>
                  <a:ea typeface="+mn-ea"/>
                </a:endParaRPr>
              </a:p>
            </p:txBody>
          </p:sp>
          <p:sp>
            <p:nvSpPr>
              <p:cNvPr id="26" name="Oval 13"/>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solidFill>
                    <a:prstClr val="white"/>
                  </a:solidFill>
                </a:endParaRPr>
              </a:p>
            </p:txBody>
          </p:sp>
        </p:grpSp>
        <p:sp>
          <p:nvSpPr>
            <p:cNvPr id="22" name="矩形 12"/>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p:cNvSpPr txBox="1">
              <a:spLocks noChangeArrowheads="1"/>
            </p:cNvSpPr>
            <p:nvPr/>
          </p:nvSpPr>
          <p:spPr bwMode="auto">
            <a:xfrm>
              <a:off x="1722447" y="2088149"/>
              <a:ext cx="3773097" cy="3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zh-CN" altLang="en-US" sz="1400" dirty="0" smtClean="0">
                  <a:solidFill>
                    <a:srgbClr val="000000"/>
                  </a:solidFill>
                  <a:latin typeface="微软雅黑" pitchFamily="34" charset="-122"/>
                  <a:ea typeface="微软雅黑" pitchFamily="34" charset="-122"/>
                </a:rPr>
                <a:t>常用二极管的应用</a:t>
              </a:r>
              <a:endParaRPr lang="zh-CN" altLang="en-US" sz="1400" dirty="0">
                <a:solidFill>
                  <a:srgbClr val="000000"/>
                </a:solidFill>
                <a:latin typeface="微软雅黑" pitchFamily="34" charset="-122"/>
                <a:ea typeface="微软雅黑" pitchFamily="34" charset="-122"/>
              </a:endParaRPr>
            </a:p>
          </p:txBody>
        </p:sp>
      </p:grpSp>
      <p:pic>
        <p:nvPicPr>
          <p:cNvPr id="8196" name="Picture 4">
            <a:extLst>
              <a:ext uri="{FF2B5EF4-FFF2-40B4-BE49-F238E27FC236}">
                <a16:creationId xmlns="" xmlns:a16="http://schemas.microsoft.com/office/drawing/2014/main" id="{D63AFD8E-3784-44D0-AA9D-AAC0DD2160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2241" y="1427260"/>
            <a:ext cx="4604792" cy="40034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itchFamily="34" charset="-122"/>
                <a:ea typeface="微软雅黑" pitchFamily="34" charset="-122"/>
              </a:rPr>
              <a:t>理论知识</a:t>
            </a:r>
          </a:p>
        </p:txBody>
      </p:sp>
      <p:grpSp>
        <p:nvGrpSpPr>
          <p:cNvPr id="12" name="Group 18"/>
          <p:cNvGrpSpPr/>
          <p:nvPr/>
        </p:nvGrpSpPr>
        <p:grpSpPr>
          <a:xfrm>
            <a:off x="3924300" y="2586564"/>
            <a:ext cx="1114425" cy="1114425"/>
            <a:chOff x="1924050" y="2615139"/>
            <a:chExt cx="1114425" cy="1114425"/>
          </a:xfrm>
        </p:grpSpPr>
        <p:sp>
          <p:nvSpPr>
            <p:cNvPr id="13" name="椭圆 12"/>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4" name="矩形 3"/>
          <p:cNvSpPr/>
          <p:nvPr/>
        </p:nvSpPr>
        <p:spPr>
          <a:xfrm>
            <a:off x="5440471" y="4184450"/>
            <a:ext cx="6096000" cy="646331"/>
          </a:xfrm>
          <a:prstGeom prst="rect">
            <a:avLst/>
          </a:prstGeom>
        </p:spPr>
        <p:txBody>
          <a:bodyPr>
            <a:spAutoFit/>
          </a:bodyPr>
          <a:lstStyle/>
          <a:p>
            <a:pPr marL="285750" indent="-285750">
              <a:buFont typeface="Arial" panose="020B0604020202090204" pitchFamily="34" charset="0"/>
              <a:buChar char="•"/>
            </a:pPr>
            <a:r>
              <a:rPr lang="zh-CN" altLang="en-US" b="1" dirty="0" smtClean="0">
                <a:solidFill>
                  <a:schemeClr val="bg1"/>
                </a:solidFill>
                <a:latin typeface="微软雅黑" pitchFamily="34" charset="-122"/>
                <a:ea typeface="微软雅黑" pitchFamily="34" charset="-122"/>
              </a:rPr>
              <a:t>二极管基本知识</a:t>
            </a:r>
            <a:endParaRPr lang="en-US" altLang="zh-CN" b="1" dirty="0" smtClean="0">
              <a:solidFill>
                <a:schemeClr val="bg1"/>
              </a:solidFill>
              <a:latin typeface="微软雅黑" pitchFamily="34" charset="-122"/>
              <a:ea typeface="微软雅黑" pitchFamily="34" charset="-122"/>
            </a:endParaRPr>
          </a:p>
          <a:p>
            <a:pPr marL="285750" indent="-285750">
              <a:buFont typeface="Arial" panose="020B0604020202090204" pitchFamily="34" charset="0"/>
              <a:buChar char="•"/>
            </a:pPr>
            <a:r>
              <a:rPr lang="zh-CN" altLang="en-US" b="1" dirty="0" smtClean="0">
                <a:solidFill>
                  <a:schemeClr val="bg1"/>
                </a:solidFill>
                <a:latin typeface="微软雅黑" pitchFamily="34" charset="-122"/>
                <a:ea typeface="微软雅黑" pitchFamily="34" charset="-122"/>
              </a:rPr>
              <a:t>二极管的主要特性参数</a:t>
            </a:r>
            <a:endParaRPr lang="zh-CN" altLang="en-US" b="1" dirty="0">
              <a:solidFill>
                <a:schemeClr val="bg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5"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6"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7"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8"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9"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
        <p:nvSpPr>
          <p:cNvPr id="10" name="TextBox 8"/>
          <p:cNvSpPr txBox="1"/>
          <p:nvPr/>
        </p:nvSpPr>
        <p:spPr>
          <a:xfrm>
            <a:off x="981332" y="211354"/>
            <a:ext cx="2651914"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en-US" sz="1600" b="1" dirty="0" smtClean="0">
                <a:solidFill>
                  <a:schemeClr val="bg1"/>
                </a:solidFill>
                <a:latin typeface="微软雅黑" pitchFamily="34" charset="-122"/>
                <a:ea typeface="微软雅黑" pitchFamily="34" charset="-122"/>
              </a:rPr>
              <a:t>二极管的基本知识</a:t>
            </a:r>
            <a:endParaRPr lang="zh-CN" altLang="en-US" sz="1600" b="1" dirty="0">
              <a:solidFill>
                <a:schemeClr val="bg1"/>
              </a:solidFill>
              <a:latin typeface="微软雅黑" pitchFamily="34" charset="-122"/>
              <a:ea typeface="微软雅黑" pitchFamily="34" charset="-122"/>
            </a:endParaRPr>
          </a:p>
        </p:txBody>
      </p:sp>
      <p:sp>
        <p:nvSpPr>
          <p:cNvPr id="12" name="文本框 11"/>
          <p:cNvSpPr txBox="1"/>
          <p:nvPr/>
        </p:nvSpPr>
        <p:spPr>
          <a:xfrm>
            <a:off x="702934" y="759412"/>
            <a:ext cx="3889747" cy="553998"/>
          </a:xfrm>
          <a:prstGeom prst="rect">
            <a:avLst/>
          </a:prstGeom>
        </p:spPr>
        <p:txBody>
          <a:bodyPr vert="horz" wrap="square" lIns="91440" tIns="45720" rIns="91440" bIns="45720" numCol="1" anchor="t">
            <a:spAutoFit/>
          </a:bodyPr>
          <a:lstStyle>
            <a:defPPr>
              <a:defRPr lang="zh-CN"/>
            </a:defPPr>
            <a:lvl1pPr indent="532765" algn="just">
              <a:lnSpc>
                <a:spcPct val="150000"/>
              </a:lnSpc>
              <a:spcBef>
                <a:spcPts val="0"/>
              </a:spcBef>
              <a:spcAft>
                <a:spcPts val="0"/>
              </a:spcAft>
              <a:buFontTx/>
              <a:buNone/>
              <a:defRPr sz="2000" b="1">
                <a:solidFill>
                  <a:schemeClr val="accent2">
                    <a:lumMod val="50000"/>
                  </a:schemeClr>
                </a:solidFill>
                <a:latin typeface="微软雅黑" charset="0"/>
                <a:ea typeface="微软雅黑" charset="0"/>
              </a:defRPr>
            </a:lvl1pPr>
          </a:lstStyle>
          <a:p>
            <a:r>
              <a:rPr lang="en-US" altLang="zh-CN" dirty="0"/>
              <a:t>1.1 </a:t>
            </a:r>
            <a:r>
              <a:rPr lang="zh-CN" altLang="en-US" dirty="0"/>
              <a:t>二极管</a:t>
            </a:r>
            <a:r>
              <a:rPr lang="zh-CN" altLang="en-US" dirty="0"/>
              <a:t>的基本概念</a:t>
            </a:r>
            <a:endParaRPr lang="zh-CN" dirty="0"/>
          </a:p>
        </p:txBody>
      </p:sp>
      <p:sp>
        <p:nvSpPr>
          <p:cNvPr id="2" name="文本框 1"/>
          <p:cNvSpPr txBox="1"/>
          <p:nvPr/>
        </p:nvSpPr>
        <p:spPr>
          <a:xfrm>
            <a:off x="756343" y="1313410"/>
            <a:ext cx="11292842" cy="1492716"/>
          </a:xfrm>
          <a:prstGeom prst="rect">
            <a:avLst/>
          </a:prstGeom>
          <a:noFill/>
        </p:spPr>
        <p:txBody>
          <a:bodyPr wrap="square" rtlCol="0">
            <a:spAutoFit/>
          </a:bodyPr>
          <a:lstStyle/>
          <a:p>
            <a:pPr indent="457200">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en-US" altLang="zh-CN" dirty="0" err="1" smtClean="0">
                <a:latin typeface="+mn-ea"/>
                <a:hlinkClick r:id="rId3"/>
              </a:rPr>
              <a:t>二极管</a:t>
            </a:r>
            <a:r>
              <a:rPr lang="zh-CN" altLang="zh-CN" dirty="0" smtClean="0">
                <a:latin typeface="+mn-ea"/>
              </a:rPr>
              <a:t>由管芯、管壳和两个电极构成。管芯就是一个</a:t>
            </a:r>
            <a:r>
              <a:rPr lang="en-US" altLang="zh-CN" dirty="0" smtClean="0">
                <a:latin typeface="+mn-ea"/>
              </a:rPr>
              <a:t>PN</a:t>
            </a:r>
            <a:r>
              <a:rPr lang="zh-CN" altLang="zh-CN" dirty="0" smtClean="0">
                <a:latin typeface="+mn-ea"/>
              </a:rPr>
              <a:t>结，在</a:t>
            </a:r>
            <a:r>
              <a:rPr lang="en-US" altLang="zh-CN" dirty="0" smtClean="0">
                <a:latin typeface="+mn-ea"/>
              </a:rPr>
              <a:t>PN</a:t>
            </a:r>
            <a:r>
              <a:rPr lang="zh-CN" altLang="zh-CN" dirty="0" smtClean="0">
                <a:latin typeface="+mn-ea"/>
              </a:rPr>
              <a:t>结的两端各引出一个引线，并用塑料、玻璃或金属材料作为封装外壳，就构成了晶体二极管，如图</a:t>
            </a:r>
            <a:r>
              <a:rPr lang="en-US" altLang="zh-CN" dirty="0" smtClean="0">
                <a:latin typeface="+mn-ea"/>
              </a:rPr>
              <a:t>2-6-7</a:t>
            </a:r>
            <a:r>
              <a:rPr lang="zh-CN" altLang="zh-CN" dirty="0" smtClean="0">
                <a:latin typeface="+mn-ea"/>
              </a:rPr>
              <a:t>所示。</a:t>
            </a:r>
            <a:endParaRPr lang="en-US" altLang="zh-CN" dirty="0" smtClean="0">
              <a:latin typeface="+mn-ea"/>
            </a:endParaRPr>
          </a:p>
          <a:p>
            <a:pPr indent="457200">
              <a:lnSpc>
                <a:spcPct val="150000"/>
              </a:lnSpc>
              <a:spcBef>
                <a:spcPts val="600"/>
              </a:spcBef>
              <a:spcAft>
                <a:spcPts val="600"/>
              </a:spcAft>
              <a:extLst>
                <a:ext uri="{35155182-B16C-46BC-9424-99874614C6A1}">
                  <wpsdc:indentchars xmlns:wpsdc="http://www.wps.cn/officeDocument/2017/drawingmlCustomData" xmlns="" val="200" checksum="59296752"/>
                </a:ext>
              </a:extLst>
            </a:pPr>
            <a:r>
              <a:rPr lang="en-US" altLang="zh-CN" dirty="0" smtClean="0">
                <a:latin typeface="+mn-ea"/>
              </a:rPr>
              <a:t>P</a:t>
            </a:r>
            <a:r>
              <a:rPr lang="zh-CN" altLang="zh-CN" dirty="0">
                <a:latin typeface="+mn-ea"/>
              </a:rPr>
              <a:t>区的引出的电极称为正极或阳极，</a:t>
            </a:r>
            <a:r>
              <a:rPr lang="en-US" altLang="zh-CN" dirty="0">
                <a:latin typeface="+mn-ea"/>
              </a:rPr>
              <a:t>N</a:t>
            </a:r>
            <a:r>
              <a:rPr lang="zh-CN" altLang="zh-CN" dirty="0">
                <a:latin typeface="+mn-ea"/>
              </a:rPr>
              <a:t>区的引出的电极称为负极或阴极。</a:t>
            </a:r>
            <a:endParaRPr lang="zh-CN" altLang="en-US" dirty="0">
              <a:latin typeface="+mn-ea"/>
            </a:endParaRPr>
          </a:p>
        </p:txBody>
      </p:sp>
      <p:pic>
        <p:nvPicPr>
          <p:cNvPr id="14" name="图片 13">
            <a:extLst>
              <a:ext uri="{FF2B5EF4-FFF2-40B4-BE49-F238E27FC236}">
                <a16:creationId xmlns="" xmlns:a16="http://schemas.microsoft.com/office/drawing/2014/main" id="{B4542CB8-9B1E-4E96-9BA5-456FAAB302C8}"/>
              </a:ext>
            </a:extLst>
          </p:cNvPr>
          <p:cNvPicPr/>
          <p:nvPr/>
        </p:nvPicPr>
        <p:blipFill>
          <a:blip r:embed="rId4" cstate="print"/>
          <a:srcRect/>
          <a:stretch>
            <a:fillRect/>
          </a:stretch>
        </p:blipFill>
        <p:spPr bwMode="auto">
          <a:xfrm>
            <a:off x="2252151" y="2992283"/>
            <a:ext cx="8309797" cy="2961022"/>
          </a:xfrm>
          <a:prstGeom prst="rect">
            <a:avLst/>
          </a:prstGeom>
          <a:noFill/>
          <a:ln w="9525">
            <a:noFill/>
            <a:miter lim="800000"/>
            <a:headEnd/>
            <a:tailEnd/>
          </a:ln>
        </p:spPr>
      </p:pic>
      <p:sp>
        <p:nvSpPr>
          <p:cNvPr id="11" name="矩形 10"/>
          <p:cNvSpPr/>
          <p:nvPr/>
        </p:nvSpPr>
        <p:spPr>
          <a:xfrm>
            <a:off x="5165887" y="6139462"/>
            <a:ext cx="2473754" cy="348813"/>
          </a:xfrm>
          <a:prstGeom prst="rect">
            <a:avLst/>
          </a:prstGeom>
        </p:spPr>
        <p:txBody>
          <a:bodyPr wrap="none">
            <a:spAutoFit/>
          </a:bodyPr>
          <a:lstStyle/>
          <a:p>
            <a:pPr indent="127000" algn="ctr">
              <a:lnSpc>
                <a:spcPts val="2000"/>
              </a:lnSpc>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2-6-7 </a:t>
            </a:r>
            <a:r>
              <a:rPr lang="zh-CN" altLang="zh-CN" kern="100" dirty="0">
                <a:latin typeface="Calibri" panose="020F0502020204030204" pitchFamily="34" charset="0"/>
                <a:ea typeface="宋体" panose="02010600030101010101" pitchFamily="2" charset="-122"/>
                <a:cs typeface="Times New Roman" panose="02020603050405020304" pitchFamily="18" charset="0"/>
              </a:rPr>
              <a:t>二极管结构图</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文本框 11"/>
          <p:cNvSpPr txBox="1"/>
          <p:nvPr/>
        </p:nvSpPr>
        <p:spPr>
          <a:xfrm>
            <a:off x="702934" y="835734"/>
            <a:ext cx="3393643" cy="553998"/>
          </a:xfrm>
          <a:prstGeom prst="rect">
            <a:avLst/>
          </a:prstGeom>
        </p:spPr>
        <p:txBody>
          <a:bodyPr vert="horz" wrap="square" lIns="91440" tIns="45720" rIns="91440" bIns="45720" numCol="1" anchor="t">
            <a:spAutoFit/>
          </a:bodyPr>
          <a:lstStyle>
            <a:defPPr>
              <a:defRPr lang="zh-CN"/>
            </a:defPPr>
            <a:lvl1pPr indent="532765" algn="just">
              <a:lnSpc>
                <a:spcPct val="150000"/>
              </a:lnSpc>
              <a:spcBef>
                <a:spcPts val="0"/>
              </a:spcBef>
              <a:spcAft>
                <a:spcPts val="0"/>
              </a:spcAft>
              <a:buFontTx/>
              <a:buNone/>
              <a:defRPr sz="2000" b="1">
                <a:solidFill>
                  <a:schemeClr val="accent2">
                    <a:lumMod val="50000"/>
                  </a:schemeClr>
                </a:solidFill>
                <a:latin typeface="微软雅黑" charset="0"/>
                <a:ea typeface="微软雅黑" charset="0"/>
              </a:defRPr>
            </a:lvl1pPr>
          </a:lstStyle>
          <a:p>
            <a:r>
              <a:rPr lang="en-US" altLang="zh-CN" dirty="0"/>
              <a:t>1.2 </a:t>
            </a:r>
            <a:r>
              <a:rPr lang="zh-CN" altLang="en-US" dirty="0"/>
              <a:t>二极管</a:t>
            </a:r>
            <a:r>
              <a:rPr lang="zh-CN" altLang="en-US" dirty="0"/>
              <a:t>的定义</a:t>
            </a:r>
            <a:endParaRPr lang="zh-CN" dirty="0"/>
          </a:p>
        </p:txBody>
      </p:sp>
      <p:sp>
        <p:nvSpPr>
          <p:cNvPr id="2" name="文本框 1"/>
          <p:cNvSpPr txBox="1"/>
          <p:nvPr/>
        </p:nvSpPr>
        <p:spPr>
          <a:xfrm>
            <a:off x="702934" y="1506185"/>
            <a:ext cx="11513822" cy="2215991"/>
          </a:xfrm>
          <a:prstGeom prst="rect">
            <a:avLst/>
          </a:prstGeom>
          <a:noFill/>
        </p:spPr>
        <p:txBody>
          <a:bodyPr wrap="square" rtlCol="0">
            <a:spAutoFit/>
          </a:bodyPr>
          <a:lstStyle>
            <a:defPPr>
              <a:defRPr lang="zh-CN"/>
            </a:defPPr>
            <a:lvl1pPr indent="457200">
              <a:lnSpc>
                <a:spcPct val="150000"/>
              </a:lnSpc>
              <a:spcBef>
                <a:spcPts val="600"/>
              </a:spcBef>
              <a:spcAft>
                <a:spcPts val="600"/>
              </a:spcAft>
              <a:defRPr>
                <a:latin typeface="+mn-ea"/>
              </a:defRPr>
              <a:extLst>
                <a:ext uri="{35155182-B16C-46BC-9424-99874614C6A1}">
                  <wpsdc:indentchars xmlns:wpsdc="http://www.wps.cn/officeDocument/2017/drawingmlCustomData" xmlns="" val="200" checksum="59296752"/>
                </a:ext>
              </a:extLst>
            </a:lvl1pPr>
          </a:lstStyle>
          <a:p>
            <a:r>
              <a:rPr lang="zh-CN" altLang="zh-CN" dirty="0"/>
              <a:t>定义：二极管也称为晶体二极管，是由空穴型</a:t>
            </a:r>
            <a:r>
              <a:rPr lang="en-US" altLang="zh-CN" dirty="0"/>
              <a:t>p</a:t>
            </a:r>
            <a:r>
              <a:rPr lang="zh-CN" altLang="zh-CN" dirty="0"/>
              <a:t>型半导体和电子型</a:t>
            </a:r>
            <a:r>
              <a:rPr lang="en-US" altLang="zh-CN" dirty="0"/>
              <a:t>n</a:t>
            </a:r>
            <a:r>
              <a:rPr lang="zh-CN" altLang="zh-CN" dirty="0"/>
              <a:t>型半导体结合而成的</a:t>
            </a:r>
            <a:r>
              <a:rPr lang="en-US" altLang="zh-CN" dirty="0"/>
              <a:t>PN</a:t>
            </a:r>
            <a:r>
              <a:rPr lang="zh-CN" altLang="zh-CN" dirty="0"/>
              <a:t>结</a:t>
            </a:r>
            <a:r>
              <a:rPr lang="zh-CN" altLang="zh-CN" dirty="0" smtClean="0"/>
              <a:t>。</a:t>
            </a:r>
            <a:endParaRPr lang="zh-CN" altLang="zh-CN" dirty="0"/>
          </a:p>
          <a:p>
            <a:r>
              <a:rPr lang="zh-CN" altLang="zh-CN" dirty="0"/>
              <a:t>特点：单向导电性，正向导通，反向截止。如图</a:t>
            </a:r>
            <a:r>
              <a:rPr lang="en-US" altLang="zh-CN" dirty="0" smtClean="0"/>
              <a:t>2-6-8</a:t>
            </a:r>
            <a:r>
              <a:rPr lang="zh-CN" altLang="zh-CN" dirty="0" smtClean="0"/>
              <a:t>所示</a:t>
            </a:r>
            <a:endParaRPr lang="en-US" altLang="zh-CN" dirty="0"/>
          </a:p>
          <a:p>
            <a:r>
              <a:rPr lang="zh-CN" altLang="zh-CN" dirty="0"/>
              <a:t>在电路中的作用：整流、稳压、开关、检波、变容、触发。</a:t>
            </a:r>
          </a:p>
          <a:p>
            <a:endParaRPr lang="zh-CN" altLang="zh-CN" dirty="0"/>
          </a:p>
        </p:txBody>
      </p:sp>
      <p:pic>
        <p:nvPicPr>
          <p:cNvPr id="15" name="图片 14">
            <a:extLst>
              <a:ext uri="{FF2B5EF4-FFF2-40B4-BE49-F238E27FC236}">
                <a16:creationId xmlns="" xmlns:a16="http://schemas.microsoft.com/office/drawing/2014/main" id="{80369AD2-3405-4C65-8E1C-0DFB786E423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728878" y="3500544"/>
            <a:ext cx="7230463" cy="2025996"/>
          </a:xfrm>
          <a:prstGeom prst="rect">
            <a:avLst/>
          </a:prstGeom>
          <a:noFill/>
          <a:ln>
            <a:noFill/>
          </a:ln>
        </p:spPr>
      </p:pic>
      <p:sp>
        <p:nvSpPr>
          <p:cNvPr id="10" name="矩形 9"/>
          <p:cNvSpPr/>
          <p:nvPr/>
        </p:nvSpPr>
        <p:spPr>
          <a:xfrm>
            <a:off x="4709687" y="5884503"/>
            <a:ext cx="3268844" cy="369332"/>
          </a:xfrm>
          <a:prstGeom prst="rect">
            <a:avLst/>
          </a:prstGeom>
        </p:spPr>
        <p:txBody>
          <a:bodyPr wrap="none">
            <a:spAutoFit/>
          </a:bodyPr>
          <a:lstStyle/>
          <a:p>
            <a:r>
              <a:rPr lang="zh-CN" altLang="zh-CN" dirty="0">
                <a:latin typeface="Calibri" panose="020F0502020204030204" pitchFamily="34" charset="0"/>
                <a:ea typeface="宋体" panose="02010600030101010101" pitchFamily="2" charset="-122"/>
                <a:cs typeface="Times New Roman" panose="02020603050405020304" pitchFamily="18" charset="0"/>
              </a:rPr>
              <a:t>图</a:t>
            </a:r>
            <a:r>
              <a:rPr lang="en-US" altLang="zh-CN" dirty="0">
                <a:latin typeface="Calibri" panose="020F0502020204030204" pitchFamily="34" charset="0"/>
                <a:ea typeface="宋体" panose="02010600030101010101" pitchFamily="2" charset="-122"/>
                <a:cs typeface="Times New Roman" panose="02020603050405020304" pitchFamily="18" charset="0"/>
              </a:rPr>
              <a:t>2-6-8 </a:t>
            </a:r>
            <a:r>
              <a:rPr lang="zh-CN" altLang="zh-CN" dirty="0">
                <a:latin typeface="Calibri" panose="020F0502020204030204" pitchFamily="34" charset="0"/>
                <a:ea typeface="宋体" panose="02010600030101010101" pitchFamily="2" charset="-122"/>
                <a:cs typeface="Times New Roman" panose="02020603050405020304" pitchFamily="18" charset="0"/>
              </a:rPr>
              <a:t>二极管单向导电示意图</a:t>
            </a:r>
            <a:endParaRPr lang="zh-CN" altLang="en-US" dirty="0"/>
          </a:p>
        </p:txBody>
      </p:sp>
      <p:sp>
        <p:nvSpPr>
          <p:cNvPr id="17" name="TextBox 8"/>
          <p:cNvSpPr txBox="1"/>
          <p:nvPr/>
        </p:nvSpPr>
        <p:spPr>
          <a:xfrm>
            <a:off x="981332" y="211354"/>
            <a:ext cx="2651914" cy="338554"/>
          </a:xfrm>
          <a:prstGeom prst="rect">
            <a:avLst/>
          </a:prstGeom>
          <a:noFill/>
        </p:spPr>
        <p:txBody>
          <a:bodyPr wrap="square" rtlCol="0">
            <a:spAutoFit/>
          </a:bodyPr>
          <a:lstStyle/>
          <a:p>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 </a:t>
            </a:r>
            <a:r>
              <a:rPr lang="zh-CN" altLang="en-US" sz="1600" b="1" dirty="0" smtClean="0">
                <a:solidFill>
                  <a:schemeClr val="bg1"/>
                </a:solidFill>
                <a:latin typeface="微软雅黑" pitchFamily="34" charset="-122"/>
                <a:ea typeface="微软雅黑" pitchFamily="34" charset="-122"/>
              </a:rPr>
              <a:t>二极管的基本知识</a:t>
            </a:r>
            <a:endParaRPr lang="zh-CN" altLang="en-US" sz="1600" b="1" dirty="0">
              <a:solidFill>
                <a:schemeClr val="bg1"/>
              </a:solidFill>
              <a:latin typeface="微软雅黑" pitchFamily="34" charset="-122"/>
              <a:ea typeface="微软雅黑" pitchFamily="34" charset="-122"/>
            </a:endParaRPr>
          </a:p>
        </p:txBody>
      </p:sp>
      <p:sp>
        <p:nvSpPr>
          <p:cNvPr id="18" name="矩形: 对角圆角 2"/>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情境导入</a:t>
            </a:r>
          </a:p>
        </p:txBody>
      </p:sp>
      <p:sp>
        <p:nvSpPr>
          <p:cNvPr id="19" name="矩形: 对角圆角 4"/>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bg1"/>
                </a:solidFill>
                <a:latin typeface="微软雅黑" pitchFamily="34" charset="-122"/>
                <a:ea typeface="微软雅黑" pitchFamily="34" charset="-122"/>
              </a:rPr>
              <a:t>学习要求</a:t>
            </a:r>
          </a:p>
        </p:txBody>
      </p:sp>
      <p:sp>
        <p:nvSpPr>
          <p:cNvPr id="20" name="矩形: 对角圆角 5"/>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200" b="1" dirty="0">
                <a:solidFill>
                  <a:schemeClr val="accent2">
                    <a:lumMod val="75000"/>
                  </a:schemeClr>
                </a:solidFill>
                <a:latin typeface="微软雅黑" pitchFamily="34" charset="-122"/>
                <a:ea typeface="微软雅黑" pitchFamily="34" charset="-122"/>
              </a:rPr>
              <a:t>理论知识</a:t>
            </a:r>
          </a:p>
        </p:txBody>
      </p:sp>
      <p:sp>
        <p:nvSpPr>
          <p:cNvPr id="21" name="矩形: 对角圆角 6"/>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实践技能</a:t>
            </a:r>
          </a:p>
        </p:txBody>
      </p:sp>
      <p:sp>
        <p:nvSpPr>
          <p:cNvPr id="22" name="矩形: 对角圆角 7"/>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学习小结</a:t>
            </a:r>
          </a:p>
        </p:txBody>
      </p:sp>
      <p:sp>
        <p:nvSpPr>
          <p:cNvPr id="23" name="矩形: 对角圆角 8"/>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itchFamily="34" charset="-122"/>
                <a:ea typeface="微软雅黑" pitchFamily="34" charset="-122"/>
              </a:rPr>
              <a:t>自主学习</a:t>
            </a:r>
          </a:p>
        </p:txBody>
      </p:sp>
    </p:spTree>
    <p:extLst>
      <p:ext uri="{BB962C8B-B14F-4D97-AF65-F5344CB8AC3E}">
        <p14:creationId xmlns:p14="http://schemas.microsoft.com/office/powerpoint/2010/main" val="8244266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TotalTime>
  <Words>2194</Words>
  <Application>Microsoft Office PowerPoint</Application>
  <PresentationFormat>宽屏</PresentationFormat>
  <Paragraphs>324</Paragraphs>
  <Slides>30</Slides>
  <Notes>30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Arial Unicode MS</vt:lpstr>
      <vt:lpstr>Open Sans</vt:lpstr>
      <vt:lpstr>等线</vt:lpstr>
      <vt:lpstr>等线 Light</vt:lpstr>
      <vt:lpstr>仿宋</vt:lpstr>
      <vt:lpstr>华康俪金黑W8(P)</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407_5</cp:lastModifiedBy>
  <cp:revision>72</cp:revision>
  <dcterms:created xsi:type="dcterms:W3CDTF">2021-02-09T09:16:13Z</dcterms:created>
  <dcterms:modified xsi:type="dcterms:W3CDTF">2021-02-27T18:15:36Z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2052-3.2.1.5071</vt:lpwstr>
  </property>
</Properties>
</file>