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9.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7" r:id="rId2"/>
    <p:sldId id="258" r:id="rId3"/>
    <p:sldId id="260" r:id="rId4"/>
    <p:sldId id="256" r:id="rId5"/>
    <p:sldId id="261" r:id="rId6"/>
    <p:sldId id="259" r:id="rId7"/>
    <p:sldId id="262" r:id="rId8"/>
    <p:sldId id="266" r:id="rId9"/>
    <p:sldId id="267" r:id="rId10"/>
    <p:sldId id="282" r:id="rId11"/>
    <p:sldId id="283" r:id="rId12"/>
    <p:sldId id="295" r:id="rId13"/>
    <p:sldId id="285" r:id="rId14"/>
    <p:sldId id="296" r:id="rId15"/>
    <p:sldId id="287" r:id="rId16"/>
    <p:sldId id="288" r:id="rId17"/>
    <p:sldId id="289" r:id="rId18"/>
    <p:sldId id="263" r:id="rId19"/>
    <p:sldId id="268" r:id="rId20"/>
    <p:sldId id="271" r:id="rId21"/>
    <p:sldId id="272" r:id="rId22"/>
    <p:sldId id="290" r:id="rId23"/>
    <p:sldId id="291" r:id="rId24"/>
    <p:sldId id="293" r:id="rId25"/>
    <p:sldId id="264" r:id="rId26"/>
    <p:sldId id="276" r:id="rId27"/>
    <p:sldId id="265" r:id="rId28"/>
    <p:sldId id="294" r:id="rId29"/>
    <p:sldId id="28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3573319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3419489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981494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466255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2115616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3218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972031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830664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751408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572428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254767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72367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02247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907586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14141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86990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99005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779434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531655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18942817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619864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40379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521834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00665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862938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1539728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3170111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21774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2405087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605985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0.wmf"/><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p:cNvGrpSpPr/>
          <p:nvPr/>
        </p:nvGrpSpPr>
        <p:grpSpPr>
          <a:xfrm>
            <a:off x="4087515" y="3404368"/>
            <a:ext cx="3528310" cy="936104"/>
            <a:chOff x="4328610" y="4016474"/>
            <a:chExt cx="3528310" cy="936104"/>
          </a:xfrm>
        </p:grpSpPr>
        <p:sp>
          <p:nvSpPr>
            <p:cNvPr id="9" name="圆角矩形 9"/>
            <p:cNvSpPr/>
            <p:nvPr/>
          </p:nvSpPr>
          <p:spPr>
            <a:xfrm flipH="1">
              <a:off x="4328610" y="4016474"/>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交流电路基础知识</a:t>
              </a: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1.2   </a:t>
            </a:r>
            <a:r>
              <a:rPr lang="zh-CN" altLang="en-US" sz="1600" b="1" dirty="0">
                <a:solidFill>
                  <a:schemeClr val="bg1"/>
                </a:solidFill>
                <a:latin typeface="微软雅黑" panose="020B0503020204020204" pitchFamily="34" charset="-122"/>
                <a:ea typeface="微软雅黑" panose="020B0503020204020204" pitchFamily="34" charset="-122"/>
              </a:rPr>
              <a:t>电路</a:t>
            </a:r>
            <a:r>
              <a:rPr lang="zh-CN" altLang="zh-CN" sz="1600" b="1" dirty="0">
                <a:solidFill>
                  <a:schemeClr val="bg1"/>
                </a:solidFill>
                <a:latin typeface="微软雅黑" panose="020B0503020204020204" pitchFamily="34" charset="-122"/>
                <a:ea typeface="微软雅黑" panose="020B0503020204020204" pitchFamily="34" charset="-122"/>
              </a:rPr>
              <a:t>正弦交流电动势的产生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1173038" y="4655567"/>
            <a:ext cx="9058640" cy="442878"/>
          </a:xfrm>
          <a:prstGeom prst="rect">
            <a:avLst/>
          </a:prstGeom>
        </p:spPr>
        <p:txBody>
          <a:bodyPr wrap="square">
            <a:spAutoFit/>
          </a:bodyPr>
          <a:lstStyle/>
          <a:p>
            <a:pPr>
              <a:lnSpc>
                <a:spcPct val="150000"/>
              </a:lnSpc>
              <a:spcAft>
                <a:spcPts val="600"/>
              </a:spcAft>
            </a:pPr>
            <a:r>
              <a:rPr lang="zh-CN" altLang="zh-CN" dirty="0" smtClean="0"/>
              <a:t>线圈</a:t>
            </a:r>
            <a:r>
              <a:rPr lang="zh-CN" altLang="zh-CN" dirty="0"/>
              <a:t>相对磁极作切割磁感线转动，产生感生电动势</a:t>
            </a:r>
            <a:r>
              <a:rPr lang="zh-CN" altLang="en-US" dirty="0" smtClean="0"/>
              <a:t>。</a:t>
            </a:r>
            <a:endParaRPr lang="en-US" altLang="zh-CN" dirty="0"/>
          </a:p>
        </p:txBody>
      </p:sp>
      <p:sp>
        <p:nvSpPr>
          <p:cNvPr id="12" name="矩形 11"/>
          <p:cNvSpPr/>
          <p:nvPr/>
        </p:nvSpPr>
        <p:spPr>
          <a:xfrm>
            <a:off x="1172218" y="848407"/>
            <a:ext cx="4875460" cy="442878"/>
          </a:xfrm>
          <a:prstGeom prst="rect">
            <a:avLst/>
          </a:prstGeom>
        </p:spPr>
        <p:txBody>
          <a:bodyPr wrap="square">
            <a:spAutoFit/>
          </a:bodyPr>
          <a:lstStyle/>
          <a:p>
            <a:pPr>
              <a:lnSpc>
                <a:spcPct val="150000"/>
              </a:lnSpc>
              <a:spcAft>
                <a:spcPts val="600"/>
              </a:spcAft>
            </a:pPr>
            <a:r>
              <a:rPr lang="zh-CN" altLang="zh-CN" dirty="0"/>
              <a:t>波形变化如图</a:t>
            </a:r>
            <a:r>
              <a:rPr lang="en-US" altLang="zh-CN" dirty="0"/>
              <a:t>2-1-16</a:t>
            </a:r>
            <a:r>
              <a:rPr lang="zh-CN" altLang="zh-CN" dirty="0"/>
              <a:t>所示。</a:t>
            </a:r>
            <a:endParaRPr lang="zh-CN" altLang="zh-CN" dirty="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bwMode="auto">
          <a:xfrm>
            <a:off x="1612140" y="1600381"/>
            <a:ext cx="8871076" cy="2085690"/>
          </a:xfrm>
          <a:prstGeom prst="rect">
            <a:avLst/>
          </a:prstGeom>
          <a:noFill/>
          <a:ln>
            <a:noFill/>
          </a:ln>
        </p:spPr>
      </p:pic>
      <p:pic>
        <p:nvPicPr>
          <p:cNvPr id="19" name="图片 1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0932" y="5212361"/>
            <a:ext cx="2007553" cy="382226"/>
          </a:xfrm>
          <a:prstGeom prst="rect">
            <a:avLst/>
          </a:prstGeom>
          <a:noFill/>
          <a:ln>
            <a:noFill/>
          </a:ln>
        </p:spPr>
      </p:pic>
      <p:pic>
        <p:nvPicPr>
          <p:cNvPr id="20" name="图片 1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0932" y="5619128"/>
            <a:ext cx="2798129" cy="748601"/>
          </a:xfrm>
          <a:prstGeom prst="rect">
            <a:avLst/>
          </a:prstGeom>
          <a:noFill/>
          <a:ln>
            <a:noFill/>
          </a:ln>
        </p:spPr>
      </p:pic>
      <p:sp>
        <p:nvSpPr>
          <p:cNvPr id="11" name="文本框 10"/>
          <p:cNvSpPr txBox="1"/>
          <p:nvPr/>
        </p:nvSpPr>
        <p:spPr>
          <a:xfrm>
            <a:off x="3837542" y="4009236"/>
            <a:ext cx="4516915" cy="442878"/>
          </a:xfrm>
          <a:prstGeom prst="rect">
            <a:avLst/>
          </a:prstGeom>
        </p:spPr>
        <p:txBody>
          <a:bodyPr wrap="square">
            <a:spAutoFit/>
          </a:bodyPr>
          <a:lstStyle>
            <a:defPPr>
              <a:defRPr lang="zh-CN"/>
            </a:defPPr>
            <a:lvl1pPr>
              <a:lnSpc>
                <a:spcPct val="150000"/>
              </a:lnSpc>
              <a:spcAft>
                <a:spcPts val="600"/>
              </a:spcAft>
            </a:lvl1pPr>
          </a:lstStyle>
          <a:p>
            <a:r>
              <a:rPr lang="zh-CN" altLang="zh-CN" dirty="0"/>
              <a:t>图</a:t>
            </a:r>
            <a:r>
              <a:rPr lang="en-US" altLang="zh-CN" dirty="0"/>
              <a:t>2-1-16</a:t>
            </a:r>
            <a:r>
              <a:rPr lang="zh-CN" altLang="zh-CN" dirty="0"/>
              <a:t>电动势产生过程波形变化</a:t>
            </a:r>
            <a:r>
              <a:rPr lang="zh-CN" altLang="zh-CN" dirty="0" smtClean="0"/>
              <a:t>图</a:t>
            </a:r>
            <a:endParaRPr lang="zh-CN" altLang="zh-CN"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1.3</a:t>
            </a:r>
            <a:r>
              <a:rPr lang="zh-CN" altLang="zh-CN" sz="1600" b="1" dirty="0">
                <a:solidFill>
                  <a:schemeClr val="bg1"/>
                </a:solidFill>
                <a:latin typeface="微软雅黑" panose="020B0503020204020204" pitchFamily="34" charset="-122"/>
                <a:ea typeface="微软雅黑" panose="020B0503020204020204" pitchFamily="34" charset="-122"/>
              </a:rPr>
              <a:t>正弦交流电的几个基本物理量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76" name="图片 161" descr="YS]TC3RBNZ6}{NCD0U3KW6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0056" y="1958590"/>
            <a:ext cx="2443944" cy="5040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162" descr="3ZJ3(C(L1`DPC$OS1{$V04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8392" y="2780697"/>
            <a:ext cx="2379269" cy="446986"/>
          </a:xfrm>
          <a:prstGeom prst="rect">
            <a:avLst/>
          </a:prstGeom>
          <a:noFill/>
          <a:extLst>
            <a:ext uri="{909E8E84-426E-40DD-AFC4-6F175D3DCCD1}">
              <a14:hiddenFill xmlns:a14="http://schemas.microsoft.com/office/drawing/2010/main">
                <a:solidFill>
                  <a:srgbClr val="FFFFFF"/>
                </a:solidFill>
              </a14:hiddenFill>
            </a:ext>
          </a:extLst>
        </p:spPr>
      </p:pic>
      <p:pic>
        <p:nvPicPr>
          <p:cNvPr id="3074" name="图片 163" descr="_ULPG$U0`H9YU1HY}RG_M8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8392" y="3518302"/>
            <a:ext cx="2620407" cy="504014"/>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165" descr="@U{]YE@R818NBCIJB`U0Z(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0654" y="4432119"/>
            <a:ext cx="3958093" cy="78972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5"/>
          <p:cNvSpPr>
            <a:spLocks noChangeArrowheads="1"/>
          </p:cNvSpPr>
          <p:nvPr/>
        </p:nvSpPr>
        <p:spPr bwMode="auto">
          <a:xfrm>
            <a:off x="1008282" y="837565"/>
            <a:ext cx="9042499" cy="1000274"/>
          </a:xfrm>
          <a:prstGeom prst="rect">
            <a:avLst/>
          </a:prstGeom>
          <a:extLst/>
        </p:spPr>
        <p:txBody>
          <a:bodyPr wrap="square">
            <a:spAutoFit/>
          </a:bodyPr>
          <a:lstStyle/>
          <a:p>
            <a:pPr>
              <a:lnSpc>
                <a:spcPct val="150000"/>
              </a:lnSpc>
              <a:spcAft>
                <a:spcPts val="600"/>
              </a:spcAft>
            </a:pPr>
            <a:r>
              <a:rPr lang="zh-CN" altLang="zh-CN" dirty="0"/>
              <a:t>正弦交流电的三要素：最大值、角频率、初相位。</a:t>
            </a:r>
          </a:p>
          <a:p>
            <a:pPr>
              <a:lnSpc>
                <a:spcPct val="150000"/>
              </a:lnSpc>
              <a:spcAft>
                <a:spcPts val="600"/>
              </a:spcAft>
            </a:pPr>
            <a:r>
              <a:rPr lang="zh-CN" altLang="zh-CN" dirty="0"/>
              <a:t>正弦交流电表达式为</a:t>
            </a:r>
            <a:r>
              <a:rPr lang="zh-CN" altLang="zh-CN" dirty="0"/>
              <a:t>：</a:t>
            </a:r>
            <a:endParaRPr lang="zh-CN" altLang="zh-CN" dirty="0"/>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Rectangle 8"/>
          <p:cNvSpPr>
            <a:spLocks noChangeArrowheads="1"/>
          </p:cNvSpPr>
          <p:nvPr/>
        </p:nvSpPr>
        <p:spPr bwMode="auto">
          <a:xfrm>
            <a:off x="1317371" y="3977251"/>
            <a:ext cx="1272923" cy="507831"/>
          </a:xfrm>
          <a:prstGeom prst="rect">
            <a:avLst/>
          </a:prstGeom>
          <a:extLst/>
        </p:spPr>
        <p:txBody>
          <a:bodyPr wrap="square">
            <a:spAutoFit/>
          </a:bodyPr>
          <a:lstStyle/>
          <a:p>
            <a:pPr>
              <a:lnSpc>
                <a:spcPct val="150000"/>
              </a:lnSpc>
              <a:spcAft>
                <a:spcPts val="600"/>
              </a:spcAft>
            </a:pPr>
            <a:r>
              <a:rPr lang="zh-CN" altLang="zh-CN" dirty="0"/>
              <a:t>转化为</a:t>
            </a:r>
          </a:p>
        </p:txBody>
      </p:sp>
      <p:sp>
        <p:nvSpPr>
          <p:cNvPr id="21" name="矩形 20"/>
          <p:cNvSpPr/>
          <p:nvPr/>
        </p:nvSpPr>
        <p:spPr>
          <a:xfrm>
            <a:off x="1279581" y="5293003"/>
            <a:ext cx="5378395" cy="507831"/>
          </a:xfrm>
          <a:prstGeom prst="rect">
            <a:avLst/>
          </a:prstGeom>
        </p:spPr>
        <p:txBody>
          <a:bodyPr wrap="square">
            <a:spAutoFit/>
          </a:bodyPr>
          <a:lstStyle/>
          <a:p>
            <a:pPr>
              <a:lnSpc>
                <a:spcPct val="150000"/>
              </a:lnSpc>
              <a:spcAft>
                <a:spcPts val="600"/>
              </a:spcAft>
            </a:pPr>
            <a:r>
              <a:rPr lang="en-US" altLang="zh-CN" dirty="0" err="1"/>
              <a:t>i</a:t>
            </a:r>
            <a:r>
              <a:rPr lang="zh-CN" altLang="zh-CN" dirty="0"/>
              <a:t>为瞬时值，</a:t>
            </a:r>
            <a:r>
              <a:rPr lang="en-US" altLang="zh-CN" dirty="0" err="1"/>
              <a:t>Im</a:t>
            </a:r>
            <a:r>
              <a:rPr lang="zh-CN" altLang="zh-CN" dirty="0"/>
              <a:t>为最大值，ω为角频率，ψ为初相位</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1.3</a:t>
            </a:r>
            <a:r>
              <a:rPr lang="zh-CN" altLang="zh-CN" sz="1600" b="1" dirty="0">
                <a:solidFill>
                  <a:schemeClr val="bg1"/>
                </a:solidFill>
                <a:latin typeface="微软雅黑" panose="020B0503020204020204" pitchFamily="34" charset="-122"/>
                <a:ea typeface="微软雅黑" panose="020B0503020204020204" pitchFamily="34" charset="-122"/>
              </a:rPr>
              <a:t>正弦交流电的几个基本物理量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矩形 21"/>
          <p:cNvSpPr/>
          <p:nvPr/>
        </p:nvSpPr>
        <p:spPr>
          <a:xfrm>
            <a:off x="915375" y="1071106"/>
            <a:ext cx="8179096" cy="442878"/>
          </a:xfrm>
          <a:prstGeom prst="rect">
            <a:avLst/>
          </a:prstGeom>
        </p:spPr>
        <p:txBody>
          <a:bodyPr wrap="square">
            <a:spAutoFit/>
          </a:bodyPr>
          <a:lstStyle/>
          <a:p>
            <a:pPr>
              <a:lnSpc>
                <a:spcPct val="150000"/>
              </a:lnSpc>
              <a:spcAft>
                <a:spcPts val="600"/>
              </a:spcAft>
            </a:pPr>
            <a:r>
              <a:rPr lang="zh-CN" altLang="zh-CN" dirty="0"/>
              <a:t>最大值、角频率、初相位是正弦交流电的三要素，如图</a:t>
            </a:r>
            <a:r>
              <a:rPr lang="en-US" altLang="zh-CN" dirty="0"/>
              <a:t>2-1-17</a:t>
            </a:r>
            <a:r>
              <a:rPr lang="zh-CN" altLang="zh-CN" dirty="0"/>
              <a:t>所示。</a:t>
            </a:r>
          </a:p>
        </p:txBody>
      </p:sp>
      <p:pic>
        <p:nvPicPr>
          <p:cNvPr id="27" name="图片 26"/>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234174" y="1729024"/>
            <a:ext cx="3723651" cy="2673768"/>
          </a:xfrm>
          <a:prstGeom prst="rect">
            <a:avLst/>
          </a:prstGeom>
          <a:noFill/>
          <a:ln>
            <a:noFill/>
          </a:ln>
        </p:spPr>
      </p:pic>
      <p:sp>
        <p:nvSpPr>
          <p:cNvPr id="23" name="矩形 22"/>
          <p:cNvSpPr/>
          <p:nvPr/>
        </p:nvSpPr>
        <p:spPr>
          <a:xfrm>
            <a:off x="4053320" y="4785390"/>
            <a:ext cx="3993401" cy="507831"/>
          </a:xfrm>
          <a:prstGeom prst="rect">
            <a:avLst/>
          </a:prstGeom>
        </p:spPr>
        <p:txBody>
          <a:bodyPr wrap="square">
            <a:spAutoFit/>
          </a:bodyPr>
          <a:lstStyle/>
          <a:p>
            <a:pPr>
              <a:lnSpc>
                <a:spcPct val="150000"/>
              </a:lnSpc>
              <a:spcAft>
                <a:spcPts val="600"/>
              </a:spcAft>
            </a:pPr>
            <a:r>
              <a:rPr lang="zh-CN" altLang="zh-CN" dirty="0"/>
              <a:t>图</a:t>
            </a:r>
            <a:r>
              <a:rPr lang="en-US" altLang="zh-CN" dirty="0"/>
              <a:t>2-1-17 </a:t>
            </a:r>
            <a:r>
              <a:rPr lang="zh-CN" altLang="zh-CN" dirty="0"/>
              <a:t>正弦交流电的三要素示意图</a:t>
            </a:r>
          </a:p>
        </p:txBody>
      </p:sp>
    </p:spTree>
    <p:extLst>
      <p:ext uri="{BB962C8B-B14F-4D97-AF65-F5344CB8AC3E}">
        <p14:creationId xmlns:p14="http://schemas.microsoft.com/office/powerpoint/2010/main" val="2169175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1.3</a:t>
            </a:r>
            <a:r>
              <a:rPr lang="zh-CN" altLang="zh-CN" sz="1600" b="1" dirty="0">
                <a:solidFill>
                  <a:schemeClr val="bg1"/>
                </a:solidFill>
                <a:latin typeface="微软雅黑" panose="020B0503020204020204" pitchFamily="34" charset="-122"/>
                <a:ea typeface="微软雅黑" panose="020B0503020204020204" pitchFamily="34" charset="-122"/>
              </a:rPr>
              <a:t>正弦交流电的几个基本物理量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矩形 11"/>
          <p:cNvSpPr/>
          <p:nvPr/>
        </p:nvSpPr>
        <p:spPr>
          <a:xfrm>
            <a:off x="702934" y="868998"/>
            <a:ext cx="7137857" cy="507831"/>
          </a:xfrm>
          <a:prstGeom prst="rect">
            <a:avLst/>
          </a:prstGeom>
        </p:spPr>
        <p:txBody>
          <a:bodyPr wrap="square">
            <a:spAutoFit/>
          </a:bodyPr>
          <a:lstStyle/>
          <a:p>
            <a:pPr>
              <a:lnSpc>
                <a:spcPct val="150000"/>
              </a:lnSpc>
              <a:spcAft>
                <a:spcPts val="600"/>
              </a:spcAft>
            </a:pPr>
            <a:r>
              <a:rPr lang="zh-CN" altLang="zh-CN" dirty="0"/>
              <a:t>交流电的周期、频率、角频率（变化快慢），如图</a:t>
            </a:r>
            <a:r>
              <a:rPr lang="en-US" altLang="zh-CN" dirty="0"/>
              <a:t>2-1-18</a:t>
            </a:r>
            <a:r>
              <a:rPr lang="zh-CN" altLang="zh-CN" dirty="0"/>
              <a:t>所示。</a:t>
            </a:r>
          </a:p>
        </p:txBody>
      </p:sp>
      <p:pic>
        <p:nvPicPr>
          <p:cNvPr id="24" name="图片 23"/>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3428479" y="1554066"/>
            <a:ext cx="5411244" cy="1828884"/>
          </a:xfrm>
          <a:prstGeom prst="rect">
            <a:avLst/>
          </a:prstGeom>
          <a:noFill/>
          <a:ln>
            <a:noFill/>
          </a:ln>
        </p:spPr>
      </p:pic>
      <p:sp>
        <p:nvSpPr>
          <p:cNvPr id="14" name="矩形 13"/>
          <p:cNvSpPr/>
          <p:nvPr/>
        </p:nvSpPr>
        <p:spPr>
          <a:xfrm>
            <a:off x="3820352" y="3508314"/>
            <a:ext cx="5532284" cy="348813"/>
          </a:xfrm>
          <a:prstGeom prst="rect">
            <a:avLst/>
          </a:prstGeom>
        </p:spPr>
        <p:txBody>
          <a:bodyPr wrap="none">
            <a:spAutoFit/>
          </a:bodyPr>
          <a:lstStyle/>
          <a:p>
            <a:pPr indent="266700" algn="ctr">
              <a:lnSpc>
                <a:spcPts val="2000"/>
              </a:lnSpc>
              <a:spcBef>
                <a:spcPts val="240"/>
              </a:spcBef>
              <a:spcAft>
                <a:spcPts val="240"/>
              </a:spcAft>
            </a:pPr>
            <a:r>
              <a:rPr lang="zh-CN" altLang="zh-CN" dirty="0">
                <a:latin typeface="楷体" panose="02010609060101010101" pitchFamily="49" charset="-122"/>
                <a:ea typeface="楷体" panose="02010609060101010101" pitchFamily="49" charset="-122"/>
                <a:cs typeface="Times New Roman" panose="02020603050405020304" pitchFamily="18" charset="0"/>
              </a:rPr>
              <a:t>图</a:t>
            </a:r>
            <a:r>
              <a:rPr lang="en-US" altLang="zh-CN" dirty="0">
                <a:latin typeface="楷体" panose="02010609060101010101" pitchFamily="49" charset="-122"/>
                <a:ea typeface="楷体" panose="02010609060101010101" pitchFamily="49" charset="-122"/>
                <a:cs typeface="Times New Roman" panose="02020603050405020304" pitchFamily="18" charset="0"/>
              </a:rPr>
              <a:t>2-1-18</a:t>
            </a:r>
            <a:r>
              <a:rPr lang="zh-CN" altLang="zh-CN" dirty="0">
                <a:latin typeface="楷体" panose="02010609060101010101" pitchFamily="49" charset="-122"/>
                <a:ea typeface="楷体" panose="02010609060101010101" pitchFamily="49" charset="-122"/>
                <a:cs typeface="Times New Roman" panose="02020603050405020304" pitchFamily="18" charset="0"/>
              </a:rPr>
              <a:t>交流电的周期、频率、角频率变化示意图</a:t>
            </a:r>
          </a:p>
        </p:txBody>
      </p:sp>
      <mc:AlternateContent xmlns:mc="http://schemas.openxmlformats.org/markup-compatibility/2006">
        <mc:Choice xmlns:a14="http://schemas.microsoft.com/office/drawing/2010/main" Requires="a14">
          <p:sp>
            <p:nvSpPr>
              <p:cNvPr id="16" name="矩形 15">
                <a:extLst>
                  <a:ext uri="{FF2B5EF4-FFF2-40B4-BE49-F238E27FC236}">
                    <ele xmlns="" attr="{7AAFCC14-D5B1-400C-A020-28810EB84A10}"/>
                  </a:ext>
                </a:extLst>
              </p:cNvPr>
              <p:cNvSpPr/>
              <p:nvPr/>
            </p:nvSpPr>
            <p:spPr>
              <a:xfrm>
                <a:off x="882640" y="4008465"/>
                <a:ext cx="8902719" cy="1858073"/>
              </a:xfrm>
              <a:prstGeom prst="rect">
                <a:avLst/>
              </a:prstGeom>
            </p:spPr>
            <p:txBody>
              <a:bodyPr wrap="square">
                <a:spAutoFit/>
              </a:bodyPr>
              <a:lstStyle/>
              <a:p>
                <a:pPr>
                  <a:lnSpc>
                    <a:spcPct val="150000"/>
                  </a:lnSpc>
                  <a:spcAft>
                    <a:spcPts val="600"/>
                  </a:spcAft>
                </a:pPr>
                <a:r>
                  <a:rPr lang="zh-CN" altLang="zh-CN" dirty="0"/>
                  <a:t>周期</a:t>
                </a:r>
                <a:r>
                  <a:rPr lang="en-US" altLang="zh-CN" dirty="0"/>
                  <a:t>T</a:t>
                </a:r>
                <a:r>
                  <a:rPr lang="zh-CN" altLang="zh-CN" dirty="0"/>
                  <a:t>：变化一周所需要的时间（</a:t>
                </a:r>
                <a:r>
                  <a:rPr lang="en-US" altLang="zh-CN" dirty="0"/>
                  <a:t>s</a:t>
                </a:r>
                <a:r>
                  <a:rPr lang="zh-CN" altLang="zh-CN" dirty="0"/>
                  <a:t>）。</a:t>
                </a:r>
              </a:p>
              <a:p>
                <a:pPr>
                  <a:lnSpc>
                    <a:spcPct val="150000"/>
                  </a:lnSpc>
                  <a:spcAft>
                    <a:spcPts val="600"/>
                  </a:spcAft>
                </a:pPr>
                <a:r>
                  <a:rPr lang="zh-CN" altLang="zh-CN" dirty="0"/>
                  <a:t>频率</a:t>
                </a:r>
                <a:r>
                  <a:rPr lang="en-US" altLang="zh-CN" dirty="0"/>
                  <a:t>f </a:t>
                </a:r>
                <a:r>
                  <a:rPr lang="zh-CN" altLang="zh-CN" dirty="0"/>
                  <a:t>：</a:t>
                </a:r>
                <a:r>
                  <a:rPr lang="en-US" altLang="zh-CN" dirty="0"/>
                  <a:t>1s </a:t>
                </a:r>
                <a:r>
                  <a:rPr lang="zh-CN" altLang="zh-CN" dirty="0"/>
                  <a:t>内变化的周数（</a:t>
                </a:r>
                <a:r>
                  <a:rPr lang="en-US" altLang="zh-CN" dirty="0"/>
                  <a:t>Hz</a:t>
                </a:r>
                <a:r>
                  <a:rPr lang="zh-CN" altLang="zh-CN" dirty="0"/>
                  <a:t>）。 </a:t>
                </a:r>
                <a14:m>
                  <m:oMath xmlns:m="http://schemas.openxmlformats.org/officeDocument/2006/math">
                    <m:r>
                      <m:rPr>
                        <m:sty m:val="p"/>
                      </m:rPr>
                      <a:rPr lang="en-US" altLang="zh-CN"/>
                      <m:t>f</m:t>
                    </m:r>
                    <m:r>
                      <a:rPr lang="en-US" altLang="zh-CN"/>
                      <m:t>=</m:t>
                    </m:r>
                    <m:f>
                      <m:fPr>
                        <m:ctrlPr>
                          <a:rPr lang="zh-CN" altLang="zh-CN"/>
                        </m:ctrlPr>
                      </m:fPr>
                      <m:num>
                        <m:r>
                          <a:rPr lang="en-US" altLang="zh-CN"/>
                          <m:t>1</m:t>
                        </m:r>
                      </m:num>
                      <m:den>
                        <m:r>
                          <a:rPr lang="en-US" altLang="zh-CN"/>
                          <m:t>𝑇</m:t>
                        </m:r>
                      </m:den>
                    </m:f>
                  </m:oMath>
                </a14:m>
                <a:endParaRPr lang="zh-CN" altLang="zh-CN" dirty="0"/>
              </a:p>
              <a:p>
                <a:pPr>
                  <a:lnSpc>
                    <a:spcPct val="150000"/>
                  </a:lnSpc>
                  <a:spcAft>
                    <a:spcPts val="600"/>
                  </a:spcAft>
                </a:pPr>
                <a:r>
                  <a:rPr lang="zh-CN" altLang="zh-CN" dirty="0"/>
                  <a:t>角频率ω：正弦量</a:t>
                </a:r>
                <a:r>
                  <a:rPr lang="en-US" altLang="zh-CN" dirty="0"/>
                  <a:t> 1s </a:t>
                </a:r>
                <a:r>
                  <a:rPr lang="zh-CN" altLang="zh-CN" dirty="0"/>
                  <a:t>内变化的弧度数。</a:t>
                </a:r>
                <a14:m>
                  <m:oMath xmlns:m="http://schemas.openxmlformats.org/officeDocument/2006/math">
                    <m:r>
                      <m:rPr>
                        <m:sty m:val="p"/>
                      </m:rPr>
                      <a:rPr lang="en-US" altLang="zh-CN"/>
                      <m:t>ω</m:t>
                    </m:r>
                    <m:r>
                      <a:rPr lang="en-US" altLang="zh-CN"/>
                      <m:t>=2</m:t>
                    </m:r>
                    <m:r>
                      <m:rPr>
                        <m:sty m:val="p"/>
                      </m:rPr>
                      <a:rPr lang="en-US" altLang="zh-CN"/>
                      <m:t>πf</m:t>
                    </m:r>
                    <m:r>
                      <a:rPr lang="en-US" altLang="zh-CN"/>
                      <m:t>=</m:t>
                    </m:r>
                    <m:f>
                      <m:fPr>
                        <m:ctrlPr>
                          <a:rPr lang="zh-CN" altLang="zh-CN"/>
                        </m:ctrlPr>
                      </m:fPr>
                      <m:num>
                        <m:r>
                          <a:rPr lang="en-US" altLang="zh-CN"/>
                          <m:t>2</m:t>
                        </m:r>
                        <m:r>
                          <a:rPr lang="en-US" altLang="zh-CN"/>
                          <m:t>𝜋</m:t>
                        </m:r>
                      </m:num>
                      <m:den>
                        <m:r>
                          <a:rPr lang="en-US" altLang="zh-CN"/>
                          <m:t>𝑇</m:t>
                        </m:r>
                      </m:den>
                    </m:f>
                    <m:r>
                      <a:rPr lang="zh-CN" altLang="zh-CN"/>
                      <m:t>（</m:t>
                    </m:r>
                    <m:r>
                      <m:rPr>
                        <m:sty m:val="p"/>
                      </m:rPr>
                      <a:rPr lang="en-US" altLang="zh-CN"/>
                      <m:t>rad</m:t>
                    </m:r>
                    <m:r>
                      <a:rPr lang="en-US" altLang="zh-CN"/>
                      <m:t>/</m:t>
                    </m:r>
                    <m:r>
                      <m:rPr>
                        <m:sty m:val="p"/>
                      </m:rPr>
                      <a:rPr lang="en-US" altLang="zh-CN"/>
                      <m:t>s</m:t>
                    </m:r>
                    <m:r>
                      <a:rPr lang="zh-CN" altLang="zh-CN"/>
                      <m:t>）</m:t>
                    </m:r>
                  </m:oMath>
                </a14:m>
                <a:endParaRPr lang="zh-CN" altLang="zh-CN" dirty="0"/>
              </a:p>
            </p:txBody>
          </p:sp>
        </mc:Choice>
        <mc:Fallback>
          <p:sp>
            <p:nvSpPr>
              <p:cNvPr id="16" name="矩形 15">
                <a:extLst>
                  <a:ext uri="{FF2B5EF4-FFF2-40B4-BE49-F238E27FC236}">
                    <ele xmlns:a14="http://schemas.microsoft.com/office/drawing/2010/main" xmlns="" attr="{7AAFCC14-D5B1-400C-A020-28810EB84A10}"/>
                  </a:ext>
                </a:extLst>
              </p:cNvPr>
              <p:cNvSpPr>
                <a:spLocks noRot="1" noChangeAspect="1" noMove="1" noResize="1" noEditPoints="1" noAdjustHandles="1" noChangeArrowheads="1" noChangeShapeType="1" noTextEdit="1"/>
              </p:cNvSpPr>
              <p:nvPr/>
            </p:nvSpPr>
            <p:spPr>
              <a:xfrm>
                <a:off x="882640" y="4008465"/>
                <a:ext cx="8902719" cy="1858073"/>
              </a:xfrm>
              <a:prstGeom prst="rect">
                <a:avLst/>
              </a:prstGeom>
              <a:blipFill rotWithShape="0">
                <a:blip r:embed="rId4"/>
                <a:stretch>
                  <a:fillRect l="-616"/>
                </a:stretch>
              </a:blipFill>
            </p:spPr>
            <p:txBody>
              <a:bodyPr/>
              <a:lstStyle/>
              <a:p>
                <a:r>
                  <a:rPr lang="zh-CN" alt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1.3</a:t>
            </a:r>
            <a:r>
              <a:rPr lang="zh-CN" altLang="zh-CN" sz="1600" b="1" dirty="0">
                <a:solidFill>
                  <a:schemeClr val="bg1"/>
                </a:solidFill>
                <a:latin typeface="微软雅黑" panose="020B0503020204020204" pitchFamily="34" charset="-122"/>
                <a:ea typeface="微软雅黑" panose="020B0503020204020204" pitchFamily="34" charset="-122"/>
              </a:rPr>
              <a:t>正弦交流电的几个基本物理量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6" name="矩形 15">
            <a:extLst>
              <a:ext uri="{FF2B5EF4-FFF2-40B4-BE49-F238E27FC236}">
                <ele xmlns:a14="http://schemas.microsoft.com/office/drawing/2010/main" xmlns:mc="http://schemas.openxmlformats.org/markup-compatibility/2006" xmlns="" attr="{7AAFCC14-D5B1-400C-A020-28810EB84A10}"/>
              </a:ext>
            </a:extLst>
          </p:cNvPr>
          <p:cNvSpPr/>
          <p:nvPr/>
        </p:nvSpPr>
        <p:spPr>
          <a:xfrm>
            <a:off x="1180601" y="1002083"/>
            <a:ext cx="9604309" cy="1985159"/>
          </a:xfrm>
          <a:prstGeom prst="rect">
            <a:avLst/>
          </a:prstGeom>
        </p:spPr>
        <p:txBody>
          <a:bodyPr wrap="square">
            <a:spAutoFit/>
          </a:bodyPr>
          <a:lstStyle/>
          <a:p>
            <a:pPr>
              <a:lnSpc>
                <a:spcPct val="150000"/>
              </a:lnSpc>
              <a:spcAft>
                <a:spcPts val="600"/>
              </a:spcAft>
            </a:pPr>
            <a:r>
              <a:rPr lang="zh-CN" altLang="zh-CN" dirty="0" smtClean="0"/>
              <a:t>各国电网频率：中国和欧洲国家</a:t>
            </a:r>
            <a:r>
              <a:rPr lang="en-US" altLang="zh-CN" dirty="0" smtClean="0"/>
              <a:t>50Hz</a:t>
            </a:r>
            <a:r>
              <a:rPr lang="zh-CN" altLang="en-US" dirty="0" smtClean="0"/>
              <a:t>，</a:t>
            </a:r>
            <a:r>
              <a:rPr lang="zh-CN" altLang="zh-CN" dirty="0" smtClean="0"/>
              <a:t>美国、日本</a:t>
            </a:r>
            <a:r>
              <a:rPr lang="en-US" altLang="zh-CN" dirty="0" smtClean="0"/>
              <a:t>60Hz</a:t>
            </a:r>
            <a:endParaRPr lang="zh-CN" altLang="zh-CN" dirty="0" smtClean="0"/>
          </a:p>
          <a:p>
            <a:pPr>
              <a:lnSpc>
                <a:spcPct val="150000"/>
              </a:lnSpc>
              <a:spcAft>
                <a:spcPts val="600"/>
              </a:spcAft>
            </a:pPr>
            <a:r>
              <a:rPr lang="zh-CN" altLang="zh-CN" dirty="0" smtClean="0"/>
              <a:t>有线通信频率：</a:t>
            </a:r>
            <a:r>
              <a:rPr lang="en-US" altLang="zh-CN" dirty="0" smtClean="0"/>
              <a:t>300</a:t>
            </a:r>
            <a:r>
              <a:rPr lang="zh-CN" altLang="en-US" dirty="0" smtClean="0"/>
              <a:t>～</a:t>
            </a:r>
            <a:r>
              <a:rPr lang="en-US" altLang="zh-CN" dirty="0" smtClean="0"/>
              <a:t>5000 Hz</a:t>
            </a:r>
            <a:r>
              <a:rPr lang="zh-CN" altLang="zh-CN" dirty="0" smtClean="0"/>
              <a:t>；</a:t>
            </a:r>
          </a:p>
          <a:p>
            <a:pPr>
              <a:lnSpc>
                <a:spcPct val="150000"/>
              </a:lnSpc>
              <a:spcAft>
                <a:spcPts val="600"/>
              </a:spcAft>
            </a:pPr>
            <a:r>
              <a:rPr lang="zh-CN" altLang="zh-CN" dirty="0" smtClean="0"/>
              <a:t>无线通讯频率：</a:t>
            </a:r>
            <a:r>
              <a:rPr lang="en-US" altLang="zh-CN" dirty="0" smtClean="0"/>
              <a:t>30kHz</a:t>
            </a:r>
            <a:r>
              <a:rPr lang="zh-CN" altLang="en-US" dirty="0" smtClean="0"/>
              <a:t>～</a:t>
            </a:r>
            <a:r>
              <a:rPr lang="en-US" altLang="zh-CN" dirty="0" smtClean="0"/>
              <a:t>3</a:t>
            </a:r>
            <a:r>
              <a:rPr lang="zh-CN" altLang="en-US" dirty="0" smtClean="0"/>
              <a:t>＊</a:t>
            </a:r>
            <a:r>
              <a:rPr lang="en-US" altLang="zh-CN" dirty="0" smtClean="0"/>
              <a:t>104 MHz</a:t>
            </a:r>
            <a:endParaRPr lang="zh-CN" altLang="zh-CN" dirty="0" smtClean="0"/>
          </a:p>
          <a:p>
            <a:pPr>
              <a:lnSpc>
                <a:spcPct val="150000"/>
              </a:lnSpc>
              <a:spcAft>
                <a:spcPts val="600"/>
              </a:spcAft>
            </a:pPr>
            <a:r>
              <a:rPr lang="zh-CN" altLang="zh-CN" dirty="0" smtClean="0"/>
              <a:t>高频加热设备频率：</a:t>
            </a:r>
            <a:r>
              <a:rPr lang="en-US" altLang="zh-CN" dirty="0" smtClean="0"/>
              <a:t>200 kHz</a:t>
            </a:r>
            <a:r>
              <a:rPr lang="zh-CN" altLang="en-US" dirty="0" smtClean="0"/>
              <a:t>～</a:t>
            </a:r>
            <a:r>
              <a:rPr lang="en-US" altLang="zh-CN" dirty="0" smtClean="0"/>
              <a:t>300kHz</a:t>
            </a:r>
            <a:r>
              <a:rPr lang="zh-CN" altLang="zh-CN" dirty="0" smtClean="0"/>
              <a:t>。 </a:t>
            </a:r>
            <a:endParaRPr lang="zh-CN" altLang="zh-CN" dirty="0"/>
          </a:p>
        </p:txBody>
      </p:sp>
      <p:sp>
        <p:nvSpPr>
          <p:cNvPr id="11" name="文本框 10"/>
          <p:cNvSpPr txBox="1"/>
          <p:nvPr/>
        </p:nvSpPr>
        <p:spPr>
          <a:xfrm>
            <a:off x="1120296" y="3088664"/>
            <a:ext cx="9795355" cy="1000274"/>
          </a:xfrm>
          <a:prstGeom prst="rect">
            <a:avLst/>
          </a:prstGeom>
          <a:noFill/>
        </p:spPr>
        <p:txBody>
          <a:bodyPr wrap="square" rtlCol="0">
            <a:spAutoFit/>
          </a:bodyPr>
          <a:lstStyle/>
          <a:p>
            <a:pPr>
              <a:lnSpc>
                <a:spcPct val="150000"/>
              </a:lnSpc>
              <a:spcAft>
                <a:spcPts val="600"/>
              </a:spcAft>
            </a:pPr>
            <a:r>
              <a:rPr lang="zh-CN" altLang="zh-CN" dirty="0"/>
              <a:t>例：我国和大多数国家的电力标准频率是</a:t>
            </a:r>
            <a:r>
              <a:rPr lang="en-US" altLang="zh-CN" dirty="0"/>
              <a:t>50Hz</a:t>
            </a:r>
            <a:r>
              <a:rPr lang="zh-CN" altLang="zh-CN" dirty="0"/>
              <a:t>（工频），试求其周期和角频率</a:t>
            </a:r>
            <a:r>
              <a:rPr lang="zh-CN" altLang="zh-CN" dirty="0" smtClean="0"/>
              <a:t>。</a:t>
            </a:r>
            <a:endParaRPr lang="en-US" altLang="zh-CN" dirty="0" smtClean="0"/>
          </a:p>
          <a:p>
            <a:pPr indent="457200">
              <a:lnSpc>
                <a:spcPct val="150000"/>
              </a:lnSpc>
              <a:spcAft>
                <a:spcPts val="600"/>
              </a:spcAft>
            </a:pPr>
            <a:r>
              <a:rPr lang="zh-CN" altLang="en-US" dirty="0" smtClean="0"/>
              <a:t>解：</a:t>
            </a:r>
            <a:endParaRPr lang="zh-CN" altLang="zh-CN" dirty="0"/>
          </a:p>
        </p:txBody>
      </p:sp>
      <p:pic>
        <p:nvPicPr>
          <p:cNvPr id="18" name="图片 17" descr="C:\Users\407_5\AppData\Roaming\Tencent\Users\532440458\QQ\WinTemp\RichOle\`@R7@HI0SIY}_XUUR_IKW0S.png"/>
          <p:cNvPicPr/>
          <p:nvPr/>
        </p:nvPicPr>
        <p:blipFill>
          <a:blip r:embed="rId3">
            <a:extLst>
              <a:ext uri="{28A0092B-C50C-407E-A947-70E740481C1C}">
                <a14:useLocalDpi xmlns:a14="http://schemas.microsoft.com/office/drawing/2010/main" val="0"/>
              </a:ext>
            </a:extLst>
          </a:blip>
          <a:srcRect/>
          <a:stretch>
            <a:fillRect/>
          </a:stretch>
        </p:blipFill>
        <p:spPr bwMode="auto">
          <a:xfrm>
            <a:off x="3140878" y="4088938"/>
            <a:ext cx="1656589" cy="608322"/>
          </a:xfrm>
          <a:prstGeom prst="rect">
            <a:avLst/>
          </a:prstGeom>
          <a:noFill/>
          <a:ln>
            <a:noFill/>
          </a:ln>
        </p:spPr>
      </p:pic>
      <p:pic>
        <p:nvPicPr>
          <p:cNvPr id="19" name="图片 18" descr="C:\Users\407_5\AppData\Roaming\Tencent\Users\532440458\QQ\WinTemp\RichOle\~P_4JTQ~[7LYWZG}A@86OYB.png"/>
          <p:cNvPicPr/>
          <p:nvPr/>
        </p:nvPicPr>
        <p:blipFill>
          <a:blip r:embed="rId4">
            <a:extLst>
              <a:ext uri="{28A0092B-C50C-407E-A947-70E740481C1C}">
                <a14:useLocalDpi xmlns:a14="http://schemas.microsoft.com/office/drawing/2010/main" val="0"/>
              </a:ext>
            </a:extLst>
          </a:blip>
          <a:srcRect/>
          <a:stretch>
            <a:fillRect/>
          </a:stretch>
        </p:blipFill>
        <p:spPr bwMode="auto">
          <a:xfrm>
            <a:off x="2586610" y="4894266"/>
            <a:ext cx="3713982" cy="606935"/>
          </a:xfrm>
          <a:prstGeom prst="rect">
            <a:avLst/>
          </a:prstGeom>
          <a:noFill/>
          <a:ln>
            <a:noFill/>
          </a:ln>
        </p:spPr>
      </p:pic>
    </p:spTree>
    <p:extLst>
      <p:ext uri="{BB962C8B-B14F-4D97-AF65-F5344CB8AC3E}">
        <p14:creationId xmlns:p14="http://schemas.microsoft.com/office/powerpoint/2010/main" val="1900538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1.4 </a:t>
            </a:r>
            <a:r>
              <a:rPr lang="zh-CN" altLang="zh-CN" dirty="0"/>
              <a:t>正弦交流电的四种表示方法</a:t>
            </a:r>
            <a:endParaRPr lang="zh-CN" altLang="en-US" dirty="0"/>
          </a:p>
        </p:txBody>
      </p:sp>
      <p:sp>
        <p:nvSpPr>
          <p:cNvPr id="2" name="Rectangle 2"/>
          <p:cNvSpPr>
            <a:spLocks noChangeArrowheads="1"/>
          </p:cNvSpPr>
          <p:nvPr/>
        </p:nvSpPr>
        <p:spPr bwMode="auto">
          <a:xfrm>
            <a:off x="-127322" y="1238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矩形 10"/>
          <p:cNvSpPr/>
          <p:nvPr/>
        </p:nvSpPr>
        <p:spPr>
          <a:xfrm>
            <a:off x="789594" y="1347788"/>
            <a:ext cx="2041906"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1.4.1  </a:t>
            </a:r>
            <a:r>
              <a:rPr lang="zh-CN" altLang="zh-CN" sz="2000" b="1" dirty="0" smtClean="0">
                <a:solidFill>
                  <a:schemeClr val="accent2">
                    <a:lumMod val="50000"/>
                  </a:schemeClr>
                </a:solidFill>
                <a:latin typeface="微软雅黑" pitchFamily="34" charset="-122"/>
                <a:ea typeface="微软雅黑" pitchFamily="34" charset="-122"/>
              </a:rPr>
              <a:t>解析</a:t>
            </a:r>
            <a:r>
              <a:rPr lang="zh-CN" altLang="zh-CN" sz="2000" b="1" dirty="0">
                <a:solidFill>
                  <a:schemeClr val="accent2">
                    <a:lumMod val="50000"/>
                  </a:schemeClr>
                </a:solidFill>
                <a:latin typeface="微软雅黑" pitchFamily="34" charset="-122"/>
                <a:ea typeface="微软雅黑" pitchFamily="34" charset="-122"/>
              </a:rPr>
              <a:t>法</a:t>
            </a:r>
            <a:endParaRPr lang="zh-CN" altLang="en-US" sz="2000" b="1" dirty="0">
              <a:solidFill>
                <a:schemeClr val="accent2">
                  <a:lumMod val="50000"/>
                </a:schemeClr>
              </a:solidFill>
              <a:latin typeface="微软雅黑" pitchFamily="34" charset="-122"/>
              <a:ea typeface="微软雅黑" pitchFamily="34" charset="-122"/>
            </a:endParaRPr>
          </a:p>
        </p:txBody>
      </p:sp>
      <p:pic>
        <p:nvPicPr>
          <p:cNvPr id="6147" name="图片 58375" descr="V3MP{WI_}0$EY_R]}A((QC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9676" y="2831916"/>
            <a:ext cx="2742339" cy="571080"/>
          </a:xfrm>
          <a:prstGeom prst="rect">
            <a:avLst/>
          </a:prstGeom>
          <a:noFill/>
          <a:extLst>
            <a:ext uri="{909E8E84-426E-40DD-AFC4-6F175D3DCCD1}">
              <a14:hiddenFill xmlns:a14="http://schemas.microsoft.com/office/drawing/2010/main">
                <a:solidFill>
                  <a:srgbClr val="FFFFFF"/>
                </a:solidFill>
              </a14:hiddenFill>
            </a:ext>
          </a:extLst>
        </p:spPr>
      </p:pic>
      <p:pic>
        <p:nvPicPr>
          <p:cNvPr id="6146" name="图片 58376" descr="83GEWS_]`WBQ7[2CGR9G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9676" y="3819188"/>
            <a:ext cx="3207370" cy="608064"/>
          </a:xfrm>
          <a:prstGeom prst="rect">
            <a:avLst/>
          </a:prstGeom>
          <a:noFill/>
          <a:extLst>
            <a:ext uri="{909E8E84-426E-40DD-AFC4-6F175D3DCCD1}">
              <a14:hiddenFill xmlns:a14="http://schemas.microsoft.com/office/drawing/2010/main">
                <a:solidFill>
                  <a:srgbClr val="FFFFFF"/>
                </a:solidFill>
              </a14:hiddenFill>
            </a:ext>
          </a:extLst>
        </p:spPr>
      </p:pic>
      <p:pic>
        <p:nvPicPr>
          <p:cNvPr id="6145" name="图片 58377" descr="(9[51VD4{H7J7]}[5JG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9676" y="4727761"/>
            <a:ext cx="3075168" cy="59901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4"/>
          <p:cNvSpPr>
            <a:spLocks noChangeArrowheads="1"/>
          </p:cNvSpPr>
          <p:nvPr/>
        </p:nvSpPr>
        <p:spPr bwMode="auto">
          <a:xfrm>
            <a:off x="777091" y="1939893"/>
            <a:ext cx="4108817" cy="507831"/>
          </a:xfrm>
          <a:prstGeom prst="rect">
            <a:avLst/>
          </a:prstGeom>
          <a:extLst/>
        </p:spPr>
        <p:txBody>
          <a:bodyPr wrap="square">
            <a:spAutoFit/>
          </a:bodyPr>
          <a:lstStyle/>
          <a:p>
            <a:pPr>
              <a:lnSpc>
                <a:spcPct val="150000"/>
              </a:lnSpc>
              <a:spcAft>
                <a:spcPts val="600"/>
              </a:spcAft>
            </a:pPr>
            <a:r>
              <a:rPr lang="zh-CN" altLang="zh-CN" dirty="0"/>
              <a:t>用三角函数式表示正弦交流量的方法。</a:t>
            </a:r>
          </a:p>
        </p:txBody>
      </p:sp>
      <p:sp>
        <p:nvSpPr>
          <p:cNvPr id="14" name="Rectangle 5"/>
          <p:cNvSpPr>
            <a:spLocks noChangeArrowheads="1"/>
          </p:cNvSpPr>
          <p:nvPr/>
        </p:nvSpPr>
        <p:spPr bwMode="auto">
          <a:xfrm>
            <a:off x="0" y="7699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6" name="Rectangle 6"/>
          <p:cNvSpPr>
            <a:spLocks noChangeArrowheads="1"/>
          </p:cNvSpPr>
          <p:nvPr/>
        </p:nvSpPr>
        <p:spPr bwMode="auto">
          <a:xfrm>
            <a:off x="0" y="10588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矩形 17"/>
          <p:cNvSpPr/>
          <p:nvPr/>
        </p:nvSpPr>
        <p:spPr>
          <a:xfrm>
            <a:off x="6366816" y="1393851"/>
            <a:ext cx="2373897"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1.4.2  </a:t>
            </a:r>
            <a:r>
              <a:rPr lang="zh-CN" altLang="zh-CN" sz="2000" b="1" dirty="0" smtClean="0">
                <a:solidFill>
                  <a:schemeClr val="accent2">
                    <a:lumMod val="50000"/>
                  </a:schemeClr>
                </a:solidFill>
                <a:latin typeface="微软雅黑" pitchFamily="34" charset="-122"/>
                <a:ea typeface="微软雅黑" pitchFamily="34" charset="-122"/>
              </a:rPr>
              <a:t>曲线</a:t>
            </a:r>
            <a:r>
              <a:rPr lang="zh-CN" altLang="zh-CN" sz="2000" b="1" dirty="0">
                <a:solidFill>
                  <a:schemeClr val="accent2">
                    <a:lumMod val="50000"/>
                  </a:schemeClr>
                </a:solidFill>
                <a:latin typeface="微软雅黑" pitchFamily="34" charset="-122"/>
                <a:ea typeface="微软雅黑" pitchFamily="34" charset="-122"/>
              </a:rPr>
              <a:t>法：</a:t>
            </a:r>
          </a:p>
        </p:txBody>
      </p:sp>
      <p:sp>
        <p:nvSpPr>
          <p:cNvPr id="19" name="矩形 18"/>
          <p:cNvSpPr/>
          <p:nvPr/>
        </p:nvSpPr>
        <p:spPr>
          <a:xfrm>
            <a:off x="6366816" y="1913901"/>
            <a:ext cx="4948791" cy="507831"/>
          </a:xfrm>
          <a:prstGeom prst="rect">
            <a:avLst/>
          </a:prstGeom>
        </p:spPr>
        <p:txBody>
          <a:bodyPr wrap="square">
            <a:spAutoFit/>
          </a:bodyPr>
          <a:lstStyle/>
          <a:p>
            <a:pPr>
              <a:lnSpc>
                <a:spcPct val="150000"/>
              </a:lnSpc>
              <a:spcAft>
                <a:spcPts val="600"/>
              </a:spcAft>
            </a:pPr>
            <a:r>
              <a:rPr lang="zh-CN" altLang="zh-CN" dirty="0"/>
              <a:t>用正弦曲线表示交流电的方法，如图</a:t>
            </a:r>
            <a:r>
              <a:rPr lang="en-US" altLang="zh-CN" dirty="0"/>
              <a:t>2-1-19</a:t>
            </a:r>
            <a:r>
              <a:rPr lang="zh-CN" altLang="zh-CN" dirty="0"/>
              <a:t>所示</a:t>
            </a:r>
            <a:endParaRPr lang="zh-CN" altLang="en-US" dirty="0"/>
          </a:p>
        </p:txBody>
      </p:sp>
      <p:pic>
        <p:nvPicPr>
          <p:cNvPr id="23" name="图片 22"/>
          <p:cNvPicPr/>
          <p:nvPr/>
        </p:nvPicPr>
        <p:blipFill>
          <a:blip r:embed="rId6">
            <a:biLevel thresh="75000"/>
            <a:extLst>
              <a:ext uri="{28A0092B-C50C-407E-A947-70E740481C1C}">
                <a14:useLocalDpi xmlns:a14="http://schemas.microsoft.com/office/drawing/2010/main" val="0"/>
              </a:ext>
            </a:extLst>
          </a:blip>
          <a:srcRect/>
          <a:stretch>
            <a:fillRect/>
          </a:stretch>
        </p:blipFill>
        <p:spPr bwMode="auto">
          <a:xfrm>
            <a:off x="7597141" y="2633758"/>
            <a:ext cx="2886075" cy="1685925"/>
          </a:xfrm>
          <a:prstGeom prst="rect">
            <a:avLst/>
          </a:prstGeom>
          <a:noFill/>
          <a:ln>
            <a:noFill/>
          </a:ln>
        </p:spPr>
      </p:pic>
      <p:sp>
        <p:nvSpPr>
          <p:cNvPr id="20" name="矩形 19"/>
          <p:cNvSpPr/>
          <p:nvPr/>
        </p:nvSpPr>
        <p:spPr>
          <a:xfrm>
            <a:off x="7425515" y="4773353"/>
            <a:ext cx="3155031" cy="507831"/>
          </a:xfrm>
          <a:prstGeom prst="rect">
            <a:avLst/>
          </a:prstGeom>
        </p:spPr>
        <p:txBody>
          <a:bodyPr wrap="square">
            <a:spAutoFit/>
          </a:bodyPr>
          <a:lstStyle/>
          <a:p>
            <a:pPr>
              <a:lnSpc>
                <a:spcPct val="150000"/>
              </a:lnSpc>
              <a:spcAft>
                <a:spcPts val="600"/>
              </a:spcAft>
            </a:pPr>
            <a:r>
              <a:rPr lang="zh-CN" altLang="zh-CN" dirty="0"/>
              <a:t>图</a:t>
            </a:r>
            <a:r>
              <a:rPr lang="en-US" altLang="zh-CN" dirty="0"/>
              <a:t>2-1-19 </a:t>
            </a:r>
            <a:r>
              <a:rPr lang="zh-CN" altLang="zh-CN" dirty="0"/>
              <a:t>交流电的正弦曲线法</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1.4 </a:t>
            </a:r>
            <a:r>
              <a:rPr lang="zh-CN" altLang="zh-CN" dirty="0"/>
              <a:t>正弦交流电的四种表示方法</a:t>
            </a:r>
            <a:endParaRPr lang="zh-CN" altLang="en-US" dirty="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矩形 10"/>
          <p:cNvSpPr/>
          <p:nvPr/>
        </p:nvSpPr>
        <p:spPr>
          <a:xfrm>
            <a:off x="819149" y="1690433"/>
            <a:ext cx="10187941" cy="507831"/>
          </a:xfrm>
          <a:prstGeom prst="rect">
            <a:avLst/>
          </a:prstGeom>
        </p:spPr>
        <p:txBody>
          <a:bodyPr wrap="square">
            <a:spAutoFit/>
          </a:bodyPr>
          <a:lstStyle/>
          <a:p>
            <a:pPr>
              <a:lnSpc>
                <a:spcPct val="150000"/>
              </a:lnSpc>
              <a:spcAft>
                <a:spcPts val="600"/>
              </a:spcAft>
            </a:pPr>
            <a:r>
              <a:rPr lang="zh-CN" altLang="zh-CN" dirty="0"/>
              <a:t>用</a:t>
            </a:r>
            <a:r>
              <a:rPr lang="zh-CN" altLang="zh-CN" dirty="0"/>
              <a:t>一个在直角坐标中绕原点作逆时针方向不断旋转的矢量来表示正弦交流电的方法如图</a:t>
            </a:r>
            <a:r>
              <a:rPr lang="en-US" altLang="zh-CN" dirty="0"/>
              <a:t>2-1-20</a:t>
            </a:r>
            <a:r>
              <a:rPr lang="zh-CN" altLang="zh-CN" dirty="0"/>
              <a:t>所示。</a:t>
            </a: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bwMode="auto">
          <a:xfrm>
            <a:off x="2546307" y="2467453"/>
            <a:ext cx="6733623" cy="1420298"/>
          </a:xfrm>
          <a:prstGeom prst="rect">
            <a:avLst/>
          </a:prstGeom>
          <a:noFill/>
          <a:ln>
            <a:noFill/>
          </a:ln>
        </p:spPr>
      </p:pic>
      <p:sp>
        <p:nvSpPr>
          <p:cNvPr id="12" name="矩形 11"/>
          <p:cNvSpPr/>
          <p:nvPr/>
        </p:nvSpPr>
        <p:spPr>
          <a:xfrm>
            <a:off x="4459255" y="3903024"/>
            <a:ext cx="3155031" cy="507831"/>
          </a:xfrm>
          <a:prstGeom prst="rect">
            <a:avLst/>
          </a:prstGeom>
        </p:spPr>
        <p:txBody>
          <a:bodyPr wrap="square">
            <a:spAutoFit/>
          </a:bodyPr>
          <a:lstStyle/>
          <a:p>
            <a:pPr>
              <a:lnSpc>
                <a:spcPct val="150000"/>
              </a:lnSpc>
              <a:spcAft>
                <a:spcPts val="600"/>
              </a:spcAft>
            </a:pPr>
            <a:r>
              <a:rPr lang="zh-CN" altLang="zh-CN" dirty="0"/>
              <a:t>图</a:t>
            </a:r>
            <a:r>
              <a:rPr lang="en-US" altLang="zh-CN" dirty="0"/>
              <a:t>2-1-20 </a:t>
            </a:r>
            <a:r>
              <a:rPr lang="zh-CN" altLang="zh-CN" dirty="0"/>
              <a:t>交流电的旋转矢量法</a:t>
            </a:r>
          </a:p>
        </p:txBody>
      </p:sp>
      <p:pic>
        <p:nvPicPr>
          <p:cNvPr id="5122" name="图片 58382" descr="VF8X`LNBDNQQDSDTDW771B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4371" y="4526289"/>
            <a:ext cx="2293549" cy="362257"/>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3"/>
          <p:cNvSpPr>
            <a:spLocks noChangeArrowheads="1"/>
          </p:cNvSpPr>
          <p:nvPr/>
        </p:nvSpPr>
        <p:spPr bwMode="auto">
          <a:xfrm>
            <a:off x="1062986" y="4453503"/>
            <a:ext cx="1338828" cy="507831"/>
          </a:xfrm>
          <a:prstGeom prst="rect">
            <a:avLst/>
          </a:prstGeom>
          <a:extLst/>
        </p:spPr>
        <p:txBody>
          <a:bodyPr wrap="square">
            <a:spAutoFit/>
          </a:bodyPr>
          <a:lstStyle/>
          <a:p>
            <a:pPr>
              <a:lnSpc>
                <a:spcPct val="150000"/>
              </a:lnSpc>
              <a:spcAft>
                <a:spcPts val="600"/>
              </a:spcAft>
            </a:pPr>
            <a:r>
              <a:rPr lang="zh-CN" altLang="zh-CN" dirty="0"/>
              <a:t>设正弦量：</a:t>
            </a:r>
          </a:p>
        </p:txBody>
      </p:sp>
      <p:sp>
        <p:nvSpPr>
          <p:cNvPr id="17" name="Rectangle 4"/>
          <p:cNvSpPr>
            <a:spLocks noChangeArrowheads="1"/>
          </p:cNvSpPr>
          <p:nvPr/>
        </p:nvSpPr>
        <p:spPr bwMode="auto">
          <a:xfrm>
            <a:off x="1062986" y="5106952"/>
            <a:ext cx="10191086" cy="463588"/>
          </a:xfrm>
          <a:prstGeom prst="rect">
            <a:avLst/>
          </a:prstGeom>
          <a:extLst/>
        </p:spPr>
        <p:txBody>
          <a:bodyPr wrap="square">
            <a:spAutoFit/>
          </a:bodyPr>
          <a:lstStyle/>
          <a:p>
            <a:pPr>
              <a:lnSpc>
                <a:spcPct val="150000"/>
              </a:lnSpc>
              <a:spcAft>
                <a:spcPts val="600"/>
              </a:spcAft>
            </a:pPr>
            <a:r>
              <a:rPr lang="zh-CN" altLang="zh-CN" dirty="0"/>
              <a:t>若</a:t>
            </a:r>
            <a:r>
              <a:rPr lang="en-US" altLang="zh-CN" dirty="0"/>
              <a:t>:</a:t>
            </a:r>
            <a:r>
              <a:rPr lang="zh-CN" altLang="en-US" dirty="0"/>
              <a:t>有向线段长度  </a:t>
            </a:r>
            <a:r>
              <a:rPr lang="en-US" altLang="zh-CN" dirty="0"/>
              <a:t>=</a:t>
            </a:r>
            <a:r>
              <a:rPr lang="en-US" altLang="zh-CN" dirty="0" smtClean="0"/>
              <a:t>Um</a:t>
            </a:r>
            <a:r>
              <a:rPr lang="zh-CN" altLang="en-US" dirty="0" smtClean="0"/>
              <a:t>，有向线段</a:t>
            </a:r>
            <a:r>
              <a:rPr lang="zh-CN" altLang="en-US" dirty="0"/>
              <a:t>与横轴夹角 </a:t>
            </a:r>
            <a:r>
              <a:rPr lang="en-US" altLang="zh-CN" dirty="0"/>
              <a:t>=</a:t>
            </a:r>
            <a:r>
              <a:rPr lang="zh-CN" altLang="en-US" dirty="0"/>
              <a:t>初相位 </a:t>
            </a:r>
            <a:r>
              <a:rPr lang="en-US" altLang="zh-CN" dirty="0" smtClean="0"/>
              <a:t>φ</a:t>
            </a:r>
            <a:r>
              <a:rPr lang="zh-CN" altLang="en-US" dirty="0"/>
              <a:t>，</a:t>
            </a:r>
            <a:r>
              <a:rPr lang="zh-CN" altLang="en-US" dirty="0" smtClean="0"/>
              <a:t>有向线段</a:t>
            </a:r>
            <a:r>
              <a:rPr lang="zh-CN" altLang="en-US" dirty="0"/>
              <a:t>以</a:t>
            </a:r>
            <a:r>
              <a:rPr lang="zh-CN" altLang="en-US" dirty="0" smtClean="0"/>
              <a:t>速度        </a:t>
            </a:r>
            <a:r>
              <a:rPr lang="en-US" altLang="zh-CN" dirty="0"/>
              <a:t> </a:t>
            </a:r>
            <a:r>
              <a:rPr lang="zh-CN" altLang="en-US" dirty="0"/>
              <a:t>按逆时针方向</a:t>
            </a:r>
            <a:r>
              <a:rPr lang="zh-CN" altLang="en-US" dirty="0" smtClean="0"/>
              <a:t>旋转</a:t>
            </a:r>
            <a:endParaRPr lang="zh-CN" altLang="en-US" dirty="0"/>
          </a:p>
        </p:txBody>
      </p:sp>
      <p:sp>
        <p:nvSpPr>
          <p:cNvPr id="18" name="Rectangle 5"/>
          <p:cNvSpPr>
            <a:spLocks noChangeArrowheads="1"/>
          </p:cNvSpPr>
          <p:nvPr/>
        </p:nvSpPr>
        <p:spPr bwMode="auto">
          <a:xfrm>
            <a:off x="1062986" y="5716158"/>
            <a:ext cx="8095486" cy="463588"/>
          </a:xfrm>
          <a:prstGeom prst="rect">
            <a:avLst/>
          </a:prstGeom>
          <a:extLst/>
        </p:spPr>
        <p:txBody>
          <a:bodyPr wrap="square">
            <a:spAutoFit/>
          </a:bodyPr>
          <a:lstStyle/>
          <a:p>
            <a:pPr>
              <a:lnSpc>
                <a:spcPct val="150000"/>
              </a:lnSpc>
              <a:spcAft>
                <a:spcPts val="600"/>
              </a:spcAft>
            </a:pPr>
            <a:r>
              <a:rPr lang="zh-CN" altLang="en-US" dirty="0" smtClean="0"/>
              <a:t>则</a:t>
            </a:r>
            <a:r>
              <a:rPr lang="en-US" altLang="zh-CN" dirty="0"/>
              <a:t>:</a:t>
            </a:r>
            <a:r>
              <a:rPr lang="zh-CN" altLang="en-US" dirty="0"/>
              <a:t>该旋转有向线段每一瞬时在纵轴上的投影即表示相应时刻正弦量的瞬时值。</a:t>
            </a:r>
          </a:p>
        </p:txBody>
      </p:sp>
      <p:sp>
        <p:nvSpPr>
          <p:cNvPr id="19" name="文本框 18"/>
          <p:cNvSpPr txBox="1"/>
          <p:nvPr/>
        </p:nvSpPr>
        <p:spPr>
          <a:xfrm>
            <a:off x="947759" y="1025297"/>
            <a:ext cx="2592888" cy="553998"/>
          </a:xfrm>
          <a:prstGeom prst="rect">
            <a:avLst/>
          </a:prstGeom>
        </p:spPr>
        <p:txBody>
          <a:bodyPr wrap="square">
            <a:spAutoFit/>
          </a:bodyPr>
          <a:lstStyle>
            <a:defPPr>
              <a:defRPr lang="zh-CN"/>
            </a:defPPr>
            <a:lvl1pPr algn="just">
              <a:lnSpc>
                <a:spcPct val="150000"/>
              </a:lnSpc>
              <a:defRPr sz="2000" b="1">
                <a:solidFill>
                  <a:schemeClr val="accent2">
                    <a:lumMod val="50000"/>
                  </a:schemeClr>
                </a:solidFill>
                <a:latin typeface="微软雅黑" pitchFamily="34" charset="-122"/>
                <a:ea typeface="微软雅黑" pitchFamily="34" charset="-122"/>
              </a:defRPr>
            </a:lvl1pPr>
          </a:lstStyle>
          <a:p>
            <a:r>
              <a:rPr lang="en-US" altLang="zh-CN" dirty="0" smtClean="0"/>
              <a:t>1.4.3</a:t>
            </a:r>
            <a:r>
              <a:rPr lang="zh-CN" altLang="zh-CN" dirty="0"/>
              <a:t>旋转矢量法：</a:t>
            </a:r>
          </a:p>
        </p:txBody>
      </p:sp>
      <p:pic>
        <p:nvPicPr>
          <p:cNvPr id="21" name="图片 20"/>
          <p:cNvPicPr/>
          <p:nvPr/>
        </p:nvPicPr>
        <p:blipFill>
          <a:blip r:embed="rId5"/>
          <a:stretch>
            <a:fillRect/>
          </a:stretch>
        </p:blipFill>
        <p:spPr>
          <a:xfrm>
            <a:off x="8608174" y="5256060"/>
            <a:ext cx="324169" cy="280152"/>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1.4 </a:t>
            </a:r>
            <a:r>
              <a:rPr lang="zh-CN" altLang="zh-CN" dirty="0"/>
              <a:t>正弦交流电的四种表示方法</a:t>
            </a:r>
            <a:endParaRPr lang="zh-CN" altLang="en-US" dirty="0"/>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Rectangle 6"/>
          <p:cNvSpPr>
            <a:spLocks noChangeArrowheads="1"/>
          </p:cNvSpPr>
          <p:nvPr/>
        </p:nvSpPr>
        <p:spPr bwMode="auto">
          <a:xfrm>
            <a:off x="0" y="76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7"/>
          <p:cNvSpPr>
            <a:spLocks noChangeArrowheads="1"/>
          </p:cNvSpPr>
          <p:nvPr/>
        </p:nvSpPr>
        <p:spPr bwMode="auto">
          <a:xfrm>
            <a:off x="490494"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mc:AlternateContent xmlns:mc="http://schemas.openxmlformats.org/markup-compatibility/2006">
        <mc:Choice xmlns:a14="http://schemas.microsoft.com/office/drawing/2010/main" Requires="a14">
          <p:sp>
            <p:nvSpPr>
              <p:cNvPr id="11" name="矩形 10">
                <a:extLst>
                  <a:ext uri="{FF2B5EF4-FFF2-40B4-BE49-F238E27FC236}">
                    <ele xmlns="" attr="{86F3DC97-74B5-45F3-A32C-D7D301BBA1BA}"/>
                  </a:ext>
                </a:extLst>
              </p:cNvPr>
              <p:cNvSpPr/>
              <p:nvPr/>
            </p:nvSpPr>
            <p:spPr>
              <a:xfrm>
                <a:off x="1164921" y="1708655"/>
                <a:ext cx="10056421" cy="1531894"/>
              </a:xfrm>
              <a:prstGeom prst="rect">
                <a:avLst/>
              </a:prstGeom>
            </p:spPr>
            <p:txBody>
              <a:bodyPr wrap="square">
                <a:spAutoFit/>
              </a:bodyPr>
              <a:lstStyle/>
              <a:p>
                <a:pPr>
                  <a:lnSpc>
                    <a:spcPct val="150000"/>
                  </a:lnSpc>
                  <a:spcAft>
                    <a:spcPts val="600"/>
                  </a:spcAft>
                </a:pPr>
                <a:r>
                  <a:rPr lang="zh-CN" altLang="zh-CN" dirty="0"/>
                  <a:t>用</a:t>
                </a:r>
                <a:r>
                  <a:rPr lang="zh-CN" altLang="zh-CN" dirty="0"/>
                  <a:t>复数表示正弦交流电的方法。</a:t>
                </a:r>
              </a:p>
              <a:p>
                <a:pPr>
                  <a:lnSpc>
                    <a:spcPct val="150000"/>
                  </a:lnSpc>
                  <a:spcAft>
                    <a:spcPts val="600"/>
                  </a:spcAft>
                </a:pPr>
                <a:r>
                  <a:rPr lang="zh-CN" altLang="zh-CN" dirty="0"/>
                  <a:t>设正弦量：</a:t>
                </a:r>
                <a14:m>
                  <m:oMath xmlns:m="http://schemas.openxmlformats.org/officeDocument/2006/math">
                    <m:r>
                      <m:rPr>
                        <m:sty m:val="p"/>
                      </m:rPr>
                      <a:rPr lang="en-US" altLang="zh-CN"/>
                      <m:t>u</m:t>
                    </m:r>
                    <m:r>
                      <a:rPr lang="en-US" altLang="zh-CN"/>
                      <m:t>=</m:t>
                    </m:r>
                    <m:sSub>
                      <m:sSubPr>
                        <m:ctrlPr>
                          <a:rPr lang="zh-CN" altLang="zh-CN"/>
                        </m:ctrlPr>
                      </m:sSubPr>
                      <m:e>
                        <m:r>
                          <m:rPr>
                            <m:sty m:val="p"/>
                          </m:rPr>
                          <a:rPr lang="en-US" altLang="zh-CN"/>
                          <m:t>U</m:t>
                        </m:r>
                      </m:e>
                      <m:sub>
                        <m:r>
                          <m:rPr>
                            <m:sty m:val="p"/>
                          </m:rPr>
                          <a:rPr lang="en-US" altLang="zh-CN"/>
                          <m:t>m</m:t>
                        </m:r>
                      </m:sub>
                    </m:sSub>
                    <m:func>
                      <m:funcPr>
                        <m:ctrlPr>
                          <a:rPr lang="zh-CN" altLang="zh-CN"/>
                        </m:ctrlPr>
                      </m:funcPr>
                      <m:fName>
                        <m:r>
                          <m:rPr>
                            <m:sty m:val="p"/>
                          </m:rPr>
                          <a:rPr lang="en-US" altLang="zh-CN"/>
                          <m:t>sin</m:t>
                        </m:r>
                      </m:fName>
                      <m:e>
                        <m:d>
                          <m:dPr>
                            <m:begChr m:val="（"/>
                            <m:endChr m:val="）"/>
                            <m:ctrlPr>
                              <a:rPr lang="zh-CN" altLang="zh-CN"/>
                            </m:ctrlPr>
                          </m:dPr>
                          <m:e>
                            <m:r>
                              <m:rPr>
                                <m:sty m:val="p"/>
                              </m:rPr>
                              <a:rPr lang="en-US" altLang="zh-CN"/>
                              <m:t>ωt</m:t>
                            </m:r>
                            <m:r>
                              <a:rPr lang="en-US" altLang="zh-CN"/>
                              <m:t>+</m:t>
                            </m:r>
                            <m:r>
                              <m:rPr>
                                <m:sty m:val="p"/>
                              </m:rPr>
                              <a:rPr lang="en-US" altLang="zh-CN"/>
                              <m:t>φ</m:t>
                            </m:r>
                          </m:e>
                        </m:d>
                        <m:r>
                          <a:rPr lang="en-US" altLang="zh-CN"/>
                          <m:t>=</m:t>
                        </m:r>
                        <m:rad>
                          <m:radPr>
                            <m:degHide m:val="on"/>
                            <m:ctrlPr>
                              <a:rPr lang="zh-CN" altLang="zh-CN"/>
                            </m:ctrlPr>
                          </m:radPr>
                          <m:deg/>
                          <m:e>
                            <m:r>
                              <a:rPr lang="en-US" altLang="zh-CN"/>
                              <m:t>2</m:t>
                            </m:r>
                            <m:r>
                              <m:rPr>
                                <m:sty m:val="p"/>
                              </m:rPr>
                              <a:rPr lang="en-US" altLang="zh-CN"/>
                              <m:t>U</m:t>
                            </m:r>
                          </m:e>
                        </m:rad>
                        <m:func>
                          <m:funcPr>
                            <m:ctrlPr>
                              <a:rPr lang="zh-CN" altLang="zh-CN"/>
                            </m:ctrlPr>
                          </m:funcPr>
                          <m:fName>
                            <m:r>
                              <m:rPr>
                                <m:sty m:val="p"/>
                              </m:rPr>
                              <a:rPr lang="en-US" altLang="zh-CN"/>
                              <m:t>sin</m:t>
                            </m:r>
                          </m:fName>
                          <m:e>
                            <m:r>
                              <a:rPr lang="en-US" altLang="zh-CN"/>
                              <m:t>(</m:t>
                            </m:r>
                            <m:r>
                              <m:rPr>
                                <m:sty m:val="p"/>
                              </m:rPr>
                              <a:rPr lang="en-US" altLang="zh-CN"/>
                              <m:t>ωt</m:t>
                            </m:r>
                            <m:r>
                              <a:rPr lang="en-US" altLang="zh-CN"/>
                              <m:t>+</m:t>
                            </m:r>
                            <m:r>
                              <m:rPr>
                                <m:sty m:val="p"/>
                              </m:rPr>
                              <a:rPr lang="en-US" altLang="zh-CN"/>
                              <m:t>φ</m:t>
                            </m:r>
                            <m:r>
                              <a:rPr lang="zh-CN" altLang="zh-CN"/>
                              <m:t>）</m:t>
                            </m:r>
                          </m:e>
                        </m:func>
                      </m:e>
                    </m:func>
                  </m:oMath>
                </a14:m>
                <a:endParaRPr lang="zh-CN" altLang="zh-CN" dirty="0"/>
              </a:p>
              <a:p>
                <a:pPr>
                  <a:lnSpc>
                    <a:spcPct val="150000"/>
                  </a:lnSpc>
                  <a:spcAft>
                    <a:spcPts val="600"/>
                  </a:spcAft>
                </a:pPr>
                <a:r>
                  <a:rPr lang="zh-CN" altLang="zh-CN" dirty="0" smtClean="0"/>
                  <a:t>相量表示：</a:t>
                </a:r>
                <a:endParaRPr lang="zh-CN" altLang="zh-CN" dirty="0"/>
              </a:p>
            </p:txBody>
          </p:sp>
        </mc:Choice>
        <mc:Fallback>
          <p:sp>
            <p:nvSpPr>
              <p:cNvPr id="11" name="矩形 10">
                <a:extLst>
                  <a:ext uri="{FF2B5EF4-FFF2-40B4-BE49-F238E27FC236}">
                    <ele xmlns:a14="http://schemas.microsoft.com/office/drawing/2010/main" xmlns="" attr="{86F3DC97-74B5-45F3-A32C-D7D301BBA1BA}"/>
                  </a:ext>
                </a:extLst>
              </p:cNvPr>
              <p:cNvSpPr>
                <a:spLocks noRot="1" noChangeAspect="1" noMove="1" noResize="1" noEditPoints="1" noAdjustHandles="1" noChangeArrowheads="1" noChangeShapeType="1" noTextEdit="1"/>
              </p:cNvSpPr>
              <p:nvPr/>
            </p:nvSpPr>
            <p:spPr>
              <a:xfrm>
                <a:off x="1164921" y="1708655"/>
                <a:ext cx="10056421" cy="1531894"/>
              </a:xfrm>
              <a:prstGeom prst="rect">
                <a:avLst/>
              </a:prstGeom>
              <a:blipFill rotWithShape="0">
                <a:blip r:embed="rId3"/>
                <a:stretch>
                  <a:fillRect l="-485" b="-1984"/>
                </a:stretch>
              </a:blipFill>
            </p:spPr>
            <p:txBody>
              <a:bodyPr/>
              <a:lstStyle/>
              <a:p>
                <a:r>
                  <a:rPr lang="zh-CN" altLang="en-US">
                    <a:noFill/>
                  </a:rPr>
                  <a:t> </a:t>
                </a:r>
              </a:p>
            </p:txBody>
          </p:sp>
        </mc:Fallback>
      </mc:AlternateContent>
      <p:pic>
        <p:nvPicPr>
          <p:cNvPr id="14" name="图片 13"/>
          <p:cNvPicPr/>
          <p:nvPr/>
        </p:nvPicPr>
        <p:blipFill>
          <a:blip r:embed="rId4" cstate="print">
            <a:biLevel thresh="75000"/>
            <a:extLst>
              <a:ext uri="{28A0092B-C50C-407E-A947-70E740481C1C}">
                <a14:useLocalDpi xmlns:a14="http://schemas.microsoft.com/office/drawing/2010/main" val="0"/>
              </a:ext>
            </a:extLst>
          </a:blip>
          <a:srcRect/>
          <a:stretch>
            <a:fillRect/>
          </a:stretch>
        </p:blipFill>
        <p:spPr bwMode="auto">
          <a:xfrm>
            <a:off x="3188670" y="2921771"/>
            <a:ext cx="4949491" cy="919853"/>
          </a:xfrm>
          <a:prstGeom prst="rect">
            <a:avLst/>
          </a:prstGeom>
          <a:noFill/>
          <a:ln>
            <a:noFill/>
          </a:ln>
        </p:spPr>
      </p:pic>
      <p:pic>
        <p:nvPicPr>
          <p:cNvPr id="16" name="图片 15"/>
          <p:cNvPicPr/>
          <p:nvPr/>
        </p:nvPicPr>
        <p:blipFill>
          <a:blip r:embed="rId5" cstate="print">
            <a:biLevel thresh="75000"/>
            <a:extLst>
              <a:ext uri="{28A0092B-C50C-407E-A947-70E740481C1C}">
                <a14:useLocalDpi xmlns:a14="http://schemas.microsoft.com/office/drawing/2010/main" val="0"/>
              </a:ext>
            </a:extLst>
          </a:blip>
          <a:srcRect/>
          <a:stretch>
            <a:fillRect/>
          </a:stretch>
        </p:blipFill>
        <p:spPr bwMode="auto">
          <a:xfrm>
            <a:off x="3188670" y="3812050"/>
            <a:ext cx="4950000" cy="921600"/>
          </a:xfrm>
          <a:prstGeom prst="rect">
            <a:avLst/>
          </a:prstGeom>
          <a:noFill/>
          <a:ln>
            <a:noFill/>
          </a:ln>
        </p:spPr>
      </p:pic>
      <p:sp>
        <p:nvSpPr>
          <p:cNvPr id="12" name="矩形 11"/>
          <p:cNvSpPr/>
          <p:nvPr/>
        </p:nvSpPr>
        <p:spPr>
          <a:xfrm>
            <a:off x="1164921" y="4568702"/>
            <a:ext cx="2492990" cy="507831"/>
          </a:xfrm>
          <a:prstGeom prst="rect">
            <a:avLst/>
          </a:prstGeom>
        </p:spPr>
        <p:txBody>
          <a:bodyPr wrap="square">
            <a:spAutoFit/>
          </a:bodyPr>
          <a:lstStyle/>
          <a:p>
            <a:pPr>
              <a:lnSpc>
                <a:spcPct val="150000"/>
              </a:lnSpc>
              <a:spcAft>
                <a:spcPts val="600"/>
              </a:spcAft>
            </a:pPr>
            <a:r>
              <a:rPr lang="zh-CN" altLang="zh-CN" dirty="0"/>
              <a:t>相量的两种表示形式：</a:t>
            </a:r>
          </a:p>
        </p:txBody>
      </p:sp>
      <p:sp>
        <p:nvSpPr>
          <p:cNvPr id="18" name="矩形 17"/>
          <p:cNvSpPr/>
          <p:nvPr/>
        </p:nvSpPr>
        <p:spPr>
          <a:xfrm>
            <a:off x="1164921" y="5076533"/>
            <a:ext cx="1107996" cy="507831"/>
          </a:xfrm>
          <a:prstGeom prst="rect">
            <a:avLst/>
          </a:prstGeom>
        </p:spPr>
        <p:txBody>
          <a:bodyPr wrap="square">
            <a:spAutoFit/>
          </a:bodyPr>
          <a:lstStyle/>
          <a:p>
            <a:pPr>
              <a:lnSpc>
                <a:spcPct val="150000"/>
              </a:lnSpc>
              <a:spcAft>
                <a:spcPts val="600"/>
              </a:spcAft>
            </a:pPr>
            <a:r>
              <a:rPr lang="zh-CN" altLang="zh-CN" dirty="0"/>
              <a:t>相量式：</a:t>
            </a:r>
            <a:endParaRPr lang="zh-CN" altLang="en-US" dirty="0"/>
          </a:p>
        </p:txBody>
      </p:sp>
      <p:pic>
        <p:nvPicPr>
          <p:cNvPr id="19" name="图片 18"/>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72917" y="5116990"/>
            <a:ext cx="3614316" cy="494670"/>
          </a:xfrm>
          <a:prstGeom prst="rect">
            <a:avLst/>
          </a:prstGeom>
          <a:noFill/>
          <a:ln>
            <a:noFill/>
          </a:ln>
        </p:spPr>
      </p:pic>
      <p:sp>
        <p:nvSpPr>
          <p:cNvPr id="20" name="矩形 19"/>
          <p:cNvSpPr/>
          <p:nvPr/>
        </p:nvSpPr>
        <p:spPr>
          <a:xfrm>
            <a:off x="1164921" y="5713788"/>
            <a:ext cx="3877985" cy="507831"/>
          </a:xfrm>
          <a:prstGeom prst="rect">
            <a:avLst/>
          </a:prstGeom>
        </p:spPr>
        <p:txBody>
          <a:bodyPr wrap="square">
            <a:spAutoFit/>
          </a:bodyPr>
          <a:lstStyle/>
          <a:p>
            <a:pPr>
              <a:lnSpc>
                <a:spcPct val="150000"/>
              </a:lnSpc>
              <a:spcAft>
                <a:spcPts val="600"/>
              </a:spcAft>
            </a:pPr>
            <a:r>
              <a:rPr lang="zh-CN" altLang="zh-CN" dirty="0"/>
              <a:t>相量图：把相量表示在复平面的图形</a:t>
            </a:r>
            <a:endParaRPr lang="zh-CN" altLang="en-US" dirty="0"/>
          </a:p>
        </p:txBody>
      </p:sp>
      <p:pic>
        <p:nvPicPr>
          <p:cNvPr id="21" name="图片 20"/>
          <p:cNvPicPr/>
          <p:nvPr/>
        </p:nvPicPr>
        <p:blipFill>
          <a:blip r:embed="rId7">
            <a:extLst>
              <a:ext uri="{28A0092B-C50C-407E-A947-70E740481C1C}">
                <a14:useLocalDpi xmlns:a14="http://schemas.microsoft.com/office/drawing/2010/main" val="0"/>
              </a:ext>
            </a:extLst>
          </a:blip>
          <a:srcRect/>
          <a:stretch>
            <a:fillRect/>
          </a:stretch>
        </p:blipFill>
        <p:spPr bwMode="auto">
          <a:xfrm>
            <a:off x="5266157" y="5584364"/>
            <a:ext cx="1659685" cy="832906"/>
          </a:xfrm>
          <a:prstGeom prst="rect">
            <a:avLst/>
          </a:prstGeom>
          <a:noFill/>
          <a:ln>
            <a:noFill/>
          </a:ln>
        </p:spPr>
      </p:pic>
      <p:sp>
        <p:nvSpPr>
          <p:cNvPr id="17" name="文本框 16"/>
          <p:cNvSpPr txBox="1"/>
          <p:nvPr/>
        </p:nvSpPr>
        <p:spPr>
          <a:xfrm>
            <a:off x="1164921" y="926740"/>
            <a:ext cx="1975958" cy="553998"/>
          </a:xfrm>
          <a:prstGeom prst="rect">
            <a:avLst/>
          </a:prstGeom>
        </p:spPr>
        <p:txBody>
          <a:bodyPr wrap="square">
            <a:spAutoFit/>
          </a:bodyPr>
          <a:lstStyle>
            <a:defPPr>
              <a:defRPr lang="zh-CN"/>
            </a:defPPr>
            <a:lvl1pPr algn="just">
              <a:lnSpc>
                <a:spcPct val="150000"/>
              </a:lnSpc>
              <a:defRPr sz="2000" b="1">
                <a:solidFill>
                  <a:schemeClr val="accent2">
                    <a:lumMod val="50000"/>
                  </a:schemeClr>
                </a:solidFill>
                <a:latin typeface="微软雅黑" pitchFamily="34" charset="-122"/>
                <a:ea typeface="微软雅黑" pitchFamily="34" charset="-122"/>
              </a:defRPr>
            </a:lvl1pPr>
          </a:lstStyle>
          <a:p>
            <a:r>
              <a:rPr lang="en-US" altLang="zh-CN" dirty="0" smtClean="0"/>
              <a:t>1.4.4  </a:t>
            </a:r>
            <a:r>
              <a:rPr lang="zh-CN" altLang="zh-CN" dirty="0" smtClean="0"/>
              <a:t>相量</a:t>
            </a:r>
            <a:r>
              <a:rPr lang="zh-CN" altLang="zh-CN" dirty="0"/>
              <a:t>法：</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4798105" y="4273111"/>
            <a:ext cx="6077104" cy="1077218"/>
          </a:xfrm>
          <a:prstGeom prst="rect">
            <a:avLst/>
          </a:prstGeom>
        </p:spPr>
        <p:txBody>
          <a:bodyPr>
            <a:spAutoFit/>
          </a:bodyPr>
          <a:lstStyle/>
          <a:p>
            <a:pPr marL="285750" indent="-285750">
              <a:spcAft>
                <a:spcPts val="600"/>
              </a:spcAft>
              <a:buFont typeface="Arial" panose="020B0604020202020204" pitchFamily="34" charset="0"/>
              <a:buChar char="•"/>
            </a:pPr>
            <a:r>
              <a:rPr lang="zh-CN" altLang="zh-CN" b="1" dirty="0" smtClean="0">
                <a:solidFill>
                  <a:schemeClr val="bg1"/>
                </a:solidFill>
                <a:latin typeface="微软雅黑" panose="020B0503020204020204" pitchFamily="34" charset="-122"/>
                <a:ea typeface="微软雅黑" panose="020B0503020204020204" pitchFamily="34" charset="-122"/>
              </a:rPr>
              <a:t>三相</a:t>
            </a:r>
            <a:r>
              <a:rPr lang="zh-CN" altLang="zh-CN" b="1" dirty="0">
                <a:solidFill>
                  <a:schemeClr val="bg1"/>
                </a:solidFill>
                <a:latin typeface="微软雅黑" panose="020B0503020204020204" pitchFamily="34" charset="-122"/>
                <a:ea typeface="微软雅黑" panose="020B0503020204020204" pitchFamily="34" charset="-122"/>
              </a:rPr>
              <a:t>交流电路的</a:t>
            </a:r>
            <a:r>
              <a:rPr lang="zh-CN" altLang="en-US" b="1" dirty="0">
                <a:solidFill>
                  <a:schemeClr val="bg1"/>
                </a:solidFill>
                <a:latin typeface="微软雅黑" panose="020B0503020204020204" pitchFamily="34" charset="-122"/>
                <a:ea typeface="微软雅黑" panose="020B0503020204020204" pitchFamily="34" charset="-122"/>
              </a:rPr>
              <a:t>基本知识</a:t>
            </a:r>
            <a:endParaRPr lang="en-US" altLang="zh-CN" b="1" dirty="0">
              <a:solidFill>
                <a:schemeClr val="bg1"/>
              </a:solidFill>
              <a:latin typeface="微软雅黑" panose="020B0503020204020204" pitchFamily="34" charset="-122"/>
              <a:ea typeface="微软雅黑" panose="020B0503020204020204" pitchFamily="34" charset="-122"/>
            </a:endParaRPr>
          </a:p>
          <a:p>
            <a:pPr marL="285750" indent="-285750">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三相</a:t>
            </a:r>
            <a:r>
              <a:rPr lang="zh-CN" altLang="en-US" b="1" dirty="0">
                <a:solidFill>
                  <a:schemeClr val="bg1"/>
                </a:solidFill>
                <a:latin typeface="微软雅黑" panose="020B0503020204020204" pitchFamily="34" charset="-122"/>
                <a:ea typeface="微软雅黑" panose="020B0503020204020204" pitchFamily="34" charset="-122"/>
              </a:rPr>
              <a:t>电源的</a:t>
            </a:r>
            <a:r>
              <a:rPr lang="zh-CN" altLang="zh-CN" b="1" dirty="0">
                <a:solidFill>
                  <a:schemeClr val="bg1"/>
                </a:solidFill>
                <a:latin typeface="微软雅黑" panose="020B0503020204020204" pitchFamily="34" charset="-122"/>
                <a:ea typeface="微软雅黑" panose="020B0503020204020204" pitchFamily="34" charset="-122"/>
              </a:rPr>
              <a:t>星型</a:t>
            </a:r>
            <a:r>
              <a:rPr lang="zh-CN" altLang="en-US" b="1" dirty="0">
                <a:solidFill>
                  <a:schemeClr val="bg1"/>
                </a:solidFill>
                <a:latin typeface="微软雅黑" panose="020B0503020204020204" pitchFamily="34" charset="-122"/>
                <a:ea typeface="微软雅黑" panose="020B0503020204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rPr>
              <a:t>三角形连接方法。</a:t>
            </a:r>
            <a:endParaRPr lang="en-US" altLang="zh-CN" b="1" dirty="0">
              <a:solidFill>
                <a:schemeClr val="bg1"/>
              </a:solidFill>
              <a:latin typeface="微软雅黑" panose="020B0503020204020204" pitchFamily="34" charset="-122"/>
              <a:ea typeface="微软雅黑" panose="020B0503020204020204" pitchFamily="34" charset="-122"/>
            </a:endParaRPr>
          </a:p>
          <a:p>
            <a:pPr marL="285750" indent="-285750">
              <a:spcAft>
                <a:spcPts val="600"/>
              </a:spcAft>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三相</a:t>
            </a:r>
            <a:r>
              <a:rPr lang="zh-CN" altLang="en-US" b="1" dirty="0">
                <a:solidFill>
                  <a:schemeClr val="bg1"/>
                </a:solidFill>
                <a:latin typeface="微软雅黑" panose="020B0503020204020204" pitchFamily="34" charset="-122"/>
                <a:ea typeface="微软雅黑" panose="020B0503020204020204" pitchFamily="34" charset="-122"/>
              </a:rPr>
              <a:t>电源负载的星型、三角形连接方法</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smtClean="0"/>
              <a:t>2.1</a:t>
            </a:r>
            <a:r>
              <a:rPr lang="zh-CN" altLang="en-US" dirty="0" smtClean="0"/>
              <a:t>三相</a:t>
            </a:r>
            <a:r>
              <a:rPr lang="zh-CN" altLang="en-US" dirty="0"/>
              <a:t>交流电</a:t>
            </a:r>
            <a:endParaRPr lang="en-US" altLang="zh-CN" dirty="0"/>
          </a:p>
        </p:txBody>
      </p:sp>
      <p:sp>
        <p:nvSpPr>
          <p:cNvPr id="2" name="矩形 1"/>
          <p:cNvSpPr/>
          <p:nvPr/>
        </p:nvSpPr>
        <p:spPr>
          <a:xfrm>
            <a:off x="1085851" y="1590156"/>
            <a:ext cx="9921240" cy="1831271"/>
          </a:xfrm>
          <a:prstGeom prst="rect">
            <a:avLst/>
          </a:prstGeom>
        </p:spPr>
        <p:txBody>
          <a:bodyPr wrap="square">
            <a:spAutoFit/>
          </a:bodyPr>
          <a:lstStyle/>
          <a:p>
            <a:pPr indent="457200">
              <a:lnSpc>
                <a:spcPct val="150000"/>
              </a:lnSpc>
              <a:spcAft>
                <a:spcPts val="600"/>
              </a:spcAft>
            </a:pPr>
            <a:r>
              <a:rPr lang="zh-CN" altLang="zh-CN" dirty="0"/>
              <a:t>由三个幅值相等、频率相同彼此之间相位互差</a:t>
            </a:r>
            <a:r>
              <a:rPr lang="en-US" altLang="zh-CN" dirty="0"/>
              <a:t>120o</a:t>
            </a:r>
            <a:r>
              <a:rPr lang="zh-CN" altLang="zh-CN" dirty="0"/>
              <a:t>的正弦电压所组成的供电相系统。前面讲的交流电路，实际是三相电路的一相，因而称单相交流电路。</a:t>
            </a:r>
          </a:p>
          <a:p>
            <a:pPr indent="457200">
              <a:lnSpc>
                <a:spcPct val="150000"/>
              </a:lnSpc>
              <a:spcAft>
                <a:spcPts val="600"/>
              </a:spcAft>
            </a:pPr>
            <a:r>
              <a:rPr lang="zh-CN" altLang="zh-CN" dirty="0"/>
              <a:t>另一方面，三相电路也可看作按一定规律组成的复杂交流电路，因而前面讨论的交流电路的一般规律和计算方法，在此仍然适用。</a:t>
            </a:r>
          </a:p>
        </p:txBody>
      </p:sp>
      <p:sp>
        <p:nvSpPr>
          <p:cNvPr id="12" name="文本框 11"/>
          <p:cNvSpPr txBox="1"/>
          <p:nvPr/>
        </p:nvSpPr>
        <p:spPr>
          <a:xfrm>
            <a:off x="947759" y="811966"/>
            <a:ext cx="1975958" cy="499624"/>
          </a:xfrm>
          <a:prstGeom prst="rect">
            <a:avLst/>
          </a:prstGeom>
        </p:spPr>
        <p:txBody>
          <a:bodyPr wrap="square">
            <a:spAutoFit/>
          </a:bodyPr>
          <a:lstStyle>
            <a:defPPr>
              <a:defRPr lang="zh-CN"/>
            </a:defPPr>
            <a:lvl1pPr algn="just">
              <a:lnSpc>
                <a:spcPct val="150000"/>
              </a:lnSpc>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三相制</a:t>
            </a:r>
            <a:r>
              <a:rPr lang="zh-CN" altLang="zh-CN" dirty="0" smtClean="0"/>
              <a:t>：</a:t>
            </a:r>
            <a:endParaRPr lang="zh-CN" altLang="zh-CN" dirty="0"/>
          </a:p>
        </p:txBody>
      </p:sp>
      <p:sp>
        <p:nvSpPr>
          <p:cNvPr id="13" name="文本框 12"/>
          <p:cNvSpPr txBox="1"/>
          <p:nvPr/>
        </p:nvSpPr>
        <p:spPr>
          <a:xfrm>
            <a:off x="915375" y="3699993"/>
            <a:ext cx="6074148" cy="553998"/>
          </a:xfrm>
          <a:prstGeom prst="rect">
            <a:avLst/>
          </a:prstGeom>
        </p:spPr>
        <p:txBody>
          <a:bodyPr wrap="square">
            <a:spAutoFit/>
          </a:bodyPr>
          <a:lstStyle>
            <a:defPPr>
              <a:defRPr lang="zh-CN"/>
            </a:defPPr>
            <a:lvl1pPr algn="just">
              <a:lnSpc>
                <a:spcPct val="150000"/>
              </a:lnSpc>
              <a:defRPr sz="2000" b="1">
                <a:solidFill>
                  <a:schemeClr val="accent2">
                    <a:lumMod val="50000"/>
                  </a:schemeClr>
                </a:solidFill>
                <a:latin typeface="微软雅黑" pitchFamily="34" charset="-122"/>
                <a:ea typeface="微软雅黑" pitchFamily="34" charset="-122"/>
              </a:defRPr>
            </a:lvl1pPr>
          </a:lstStyle>
          <a:p>
            <a:r>
              <a:rPr lang="en-US" altLang="zh-CN" dirty="0" smtClean="0"/>
              <a:t>2.1.1  </a:t>
            </a:r>
            <a:r>
              <a:rPr lang="zh-CN" altLang="en-US" dirty="0" smtClean="0"/>
              <a:t>三相制供电比单相制供电优越</a:t>
            </a:r>
            <a:endParaRPr lang="zh-CN" altLang="zh-CN" dirty="0"/>
          </a:p>
        </p:txBody>
      </p:sp>
      <p:sp>
        <p:nvSpPr>
          <p:cNvPr id="11" name="文本框 10"/>
          <p:cNvSpPr txBox="1"/>
          <p:nvPr/>
        </p:nvSpPr>
        <p:spPr>
          <a:xfrm>
            <a:off x="990490" y="4363280"/>
            <a:ext cx="10764508" cy="2477601"/>
          </a:xfrm>
          <a:prstGeom prst="rect">
            <a:avLst/>
          </a:prstGeom>
        </p:spPr>
        <p:txBody>
          <a:bodyPr wrap="square">
            <a:spAutoFit/>
          </a:bodyPr>
          <a:lstStyle>
            <a:defPPr>
              <a:defRPr lang="zh-CN"/>
            </a:defPPr>
            <a:lvl1pPr indent="457200">
              <a:lnSpc>
                <a:spcPct val="150000"/>
              </a:lnSpc>
              <a:spcAft>
                <a:spcPts val="600"/>
              </a:spcAft>
            </a:lvl1pPr>
          </a:lstStyle>
          <a:p>
            <a:r>
              <a:rPr lang="zh-CN" altLang="zh-CN" dirty="0"/>
              <a:t>在发电方面：三相交流发电机比相同尺寸的单相交流发电机容量大。</a:t>
            </a:r>
          </a:p>
          <a:p>
            <a:r>
              <a:rPr lang="zh-CN" altLang="zh-CN" dirty="0"/>
              <a:t>在输电方面：如果以同样电压将同样大小的功率输送到同样距离，三相输电线比单相输电线节省材料。</a:t>
            </a:r>
          </a:p>
          <a:p>
            <a:r>
              <a:rPr lang="zh-CN" altLang="zh-CN" dirty="0"/>
              <a:t>在用电设备方面：三相交流电动机比单相电动机结构简单、体积小、运行特性好等等。</a:t>
            </a:r>
          </a:p>
          <a:p>
            <a:r>
              <a:rPr lang="zh-CN" altLang="zh-CN" dirty="0"/>
              <a:t>因而三相制是目前世界各国的主要供电方式。</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矩形 9"/>
          <p:cNvSpPr/>
          <p:nvPr/>
        </p:nvSpPr>
        <p:spPr>
          <a:xfrm>
            <a:off x="915374" y="855665"/>
            <a:ext cx="3518839"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2.1.3  </a:t>
            </a:r>
            <a:r>
              <a:rPr lang="zh-CN" altLang="zh-CN" sz="2000" b="1" dirty="0" smtClean="0">
                <a:solidFill>
                  <a:schemeClr val="accent2">
                    <a:lumMod val="50000"/>
                  </a:schemeClr>
                </a:solidFill>
                <a:latin typeface="微软雅黑" pitchFamily="34" charset="-122"/>
                <a:ea typeface="微软雅黑" pitchFamily="34" charset="-122"/>
              </a:rPr>
              <a:t>三相</a:t>
            </a:r>
            <a:r>
              <a:rPr lang="zh-CN" altLang="zh-CN" sz="2000" b="1" dirty="0">
                <a:solidFill>
                  <a:schemeClr val="accent2">
                    <a:lumMod val="50000"/>
                  </a:schemeClr>
                </a:solidFill>
                <a:latin typeface="微软雅黑" pitchFamily="34" charset="-122"/>
                <a:ea typeface="微软雅黑" pitchFamily="34" charset="-122"/>
              </a:rPr>
              <a:t>交流电的产生</a:t>
            </a:r>
            <a:endParaRPr lang="zh-CN" altLang="en-US" sz="2000" b="1" dirty="0">
              <a:solidFill>
                <a:schemeClr val="accent2">
                  <a:lumMod val="50000"/>
                </a:schemeClr>
              </a:solidFill>
              <a:latin typeface="微软雅黑" pitchFamily="34" charset="-122"/>
              <a:ea typeface="微软雅黑" pitchFamily="34" charset="-122"/>
            </a:endParaRPr>
          </a:p>
        </p:txBody>
      </p:sp>
      <p:sp>
        <p:nvSpPr>
          <p:cNvPr id="11" name="矩形 10"/>
          <p:cNvSpPr/>
          <p:nvPr/>
        </p:nvSpPr>
        <p:spPr>
          <a:xfrm>
            <a:off x="702500" y="1518431"/>
            <a:ext cx="4100854" cy="923330"/>
          </a:xfrm>
          <a:prstGeom prst="rect">
            <a:avLst/>
          </a:prstGeom>
        </p:spPr>
        <p:txBody>
          <a:bodyPr wrap="square">
            <a:spAutoFit/>
          </a:bodyPr>
          <a:lstStyle/>
          <a:p>
            <a:pPr indent="457200">
              <a:lnSpc>
                <a:spcPct val="150000"/>
              </a:lnSpc>
              <a:spcAft>
                <a:spcPts val="600"/>
              </a:spcAft>
            </a:pPr>
            <a:r>
              <a:rPr lang="zh-CN" altLang="zh-CN" dirty="0"/>
              <a:t>三相交流发电机，三相交流电产生如图</a:t>
            </a:r>
            <a:r>
              <a:rPr lang="en-US" altLang="zh-CN" dirty="0"/>
              <a:t>2-1-21</a:t>
            </a:r>
            <a:r>
              <a:rPr lang="zh-CN" altLang="zh-CN" dirty="0"/>
              <a:t>所示。</a:t>
            </a: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bwMode="auto">
          <a:xfrm>
            <a:off x="843590" y="2702324"/>
            <a:ext cx="4047899" cy="2090013"/>
          </a:xfrm>
          <a:prstGeom prst="rect">
            <a:avLst/>
          </a:prstGeom>
          <a:noFill/>
          <a:ln>
            <a:noFill/>
          </a:ln>
        </p:spPr>
      </p:pic>
      <p:sp>
        <p:nvSpPr>
          <p:cNvPr id="12" name="矩形 11"/>
          <p:cNvSpPr/>
          <p:nvPr/>
        </p:nvSpPr>
        <p:spPr>
          <a:xfrm>
            <a:off x="1246120" y="5052900"/>
            <a:ext cx="3762568" cy="442878"/>
          </a:xfrm>
          <a:prstGeom prst="rect">
            <a:avLst/>
          </a:prstGeom>
        </p:spPr>
        <p:txBody>
          <a:bodyPr wrap="square">
            <a:spAutoFit/>
          </a:bodyPr>
          <a:lstStyle/>
          <a:p>
            <a:pPr>
              <a:lnSpc>
                <a:spcPct val="150000"/>
              </a:lnSpc>
              <a:spcAft>
                <a:spcPts val="600"/>
              </a:spcAft>
            </a:pPr>
            <a:r>
              <a:rPr lang="zh-CN" altLang="zh-CN" dirty="0"/>
              <a:t>图</a:t>
            </a:r>
            <a:r>
              <a:rPr lang="en-US" altLang="zh-CN" dirty="0"/>
              <a:t>2-1-21 </a:t>
            </a:r>
            <a:r>
              <a:rPr lang="zh-CN" altLang="zh-CN" dirty="0"/>
              <a:t>三相交流电产生过程</a:t>
            </a:r>
          </a:p>
        </p:txBody>
      </p:sp>
      <mc:AlternateContent xmlns:mc="http://schemas.openxmlformats.org/markup-compatibility/2006">
        <mc:Choice xmlns:a14="http://schemas.microsoft.com/office/drawing/2010/main" Requires="a14">
          <p:sp>
            <p:nvSpPr>
              <p:cNvPr id="13" name="矩形 12">
                <a:extLst>
                  <a:ext uri="{FF2B5EF4-FFF2-40B4-BE49-F238E27FC236}">
                    <ele xmlns="" attr="{3E449AD3-C516-4D88-B36E-CECA0EE99374}"/>
                  </a:ext>
                </a:extLst>
              </p:cNvPr>
              <p:cNvSpPr/>
              <p:nvPr/>
            </p:nvSpPr>
            <p:spPr>
              <a:xfrm>
                <a:off x="5807036" y="1518431"/>
                <a:ext cx="2222103" cy="584775"/>
              </a:xfrm>
              <a:prstGeom prst="rect">
                <a:avLst/>
              </a:prstGeom>
            </p:spPr>
            <p:txBody>
              <a:bodyPr wrap="square">
                <a:spAutoFit/>
              </a:bodyPr>
              <a:lstStyle/>
              <a:p>
                <a:pPr>
                  <a:lnSpc>
                    <a:spcPct val="150000"/>
                  </a:lnSpc>
                  <a:spcAft>
                    <a:spcPts val="600"/>
                  </a:spcAft>
                </a:pPr>
                <a14:m>
                  <m:oMathPara xmlns:m="http://schemas.openxmlformats.org/officeDocument/2006/math">
                    <m:oMathParaPr>
                      <m:jc m:val="left"/>
                    </m:oMathParaPr>
                    <m:oMath xmlns:m="http://schemas.openxmlformats.org/officeDocument/2006/math">
                      <m:sSub>
                        <m:sSubPr>
                          <m:ctrlPr>
                            <a:rPr lang="zh-CN" altLang="zh-CN" smtClean="0"/>
                          </m:ctrlPr>
                        </m:sSubPr>
                        <m:e>
                          <m:r>
                            <a:rPr lang="en-US" altLang="zh-CN"/>
                            <m:t>𝑒</m:t>
                          </m:r>
                        </m:e>
                        <m:sub>
                          <m:r>
                            <a:rPr lang="en-US" altLang="zh-CN"/>
                            <m:t>𝐴</m:t>
                          </m:r>
                        </m:sub>
                      </m:sSub>
                      <m:r>
                        <a:rPr lang="en-US" altLang="zh-CN"/>
                        <m:t>=</m:t>
                      </m:r>
                      <m:sSub>
                        <m:sSubPr>
                          <m:ctrlPr>
                            <a:rPr lang="zh-CN" altLang="zh-CN"/>
                          </m:ctrlPr>
                        </m:sSubPr>
                        <m:e>
                          <m:r>
                            <a:rPr lang="en-US" altLang="zh-CN"/>
                            <m:t>𝑈</m:t>
                          </m:r>
                        </m:e>
                        <m:sub>
                          <m:r>
                            <a:rPr lang="en-US" altLang="zh-CN"/>
                            <m:t>𝑚</m:t>
                          </m:r>
                        </m:sub>
                      </m:sSub>
                      <m:func>
                        <m:funcPr>
                          <m:ctrlPr>
                            <a:rPr lang="zh-CN" altLang="zh-CN"/>
                          </m:ctrlPr>
                        </m:funcPr>
                        <m:fName>
                          <m:r>
                            <m:rPr>
                              <m:sty m:val="p"/>
                            </m:rPr>
                            <a:rPr lang="en-US" altLang="zh-CN"/>
                            <m:t>sin</m:t>
                          </m:r>
                        </m:fName>
                        <m:e>
                          <m:r>
                            <a:rPr lang="en-US" altLang="zh-CN"/>
                            <m:t>𝜔</m:t>
                          </m:r>
                          <m:r>
                            <a:rPr lang="en-US" altLang="zh-CN"/>
                            <m:t>𝑡</m:t>
                          </m:r>
                        </m:e>
                      </m:func>
                    </m:oMath>
                  </m:oMathPara>
                </a14:m>
                <a:endParaRPr lang="zh-CN" altLang="zh-CN" dirty="0"/>
              </a:p>
            </p:txBody>
          </p:sp>
        </mc:Choice>
        <mc:Fallback>
          <p:sp>
            <p:nvSpPr>
              <p:cNvPr id="13" name="矩形 12">
                <a:extLst>
                  <a:ext uri="{FF2B5EF4-FFF2-40B4-BE49-F238E27FC236}">
                    <ele xmlns:a14="http://schemas.microsoft.com/office/drawing/2010/main" xmlns="" attr="{3E449AD3-C516-4D88-B36E-CECA0EE99374}"/>
                  </a:ext>
                </a:extLst>
              </p:cNvPr>
              <p:cNvSpPr>
                <a:spLocks noRot="1" noChangeAspect="1" noMove="1" noResize="1" noEditPoints="1" noAdjustHandles="1" noChangeArrowheads="1" noChangeShapeType="1" noTextEdit="1"/>
              </p:cNvSpPr>
              <p:nvPr/>
            </p:nvSpPr>
            <p:spPr>
              <a:xfrm>
                <a:off x="5807036" y="1518431"/>
                <a:ext cx="2222103" cy="584775"/>
              </a:xfrm>
              <a:prstGeom prst="rect">
                <a:avLst/>
              </a:prstGeom>
              <a:blipFill rotWithShape="0">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a:extLst>
                  <a:ext uri="{FF2B5EF4-FFF2-40B4-BE49-F238E27FC236}">
                    <ele xmlns="" attr="{D6643410-51FF-499A-8BB5-C3CCC0DB688C}"/>
                  </a:ext>
                </a:extLst>
              </p:cNvPr>
              <p:cNvSpPr/>
              <p:nvPr/>
            </p:nvSpPr>
            <p:spPr>
              <a:xfrm>
                <a:off x="5290852" y="3148212"/>
                <a:ext cx="6901148" cy="1908215"/>
              </a:xfrm>
              <a:prstGeom prst="rect">
                <a:avLst/>
              </a:prstGeom>
            </p:spPr>
            <p:txBody>
              <a:bodyPr wrap="square">
                <a:spAutoFit/>
              </a:bodyPr>
              <a:lstStyle/>
              <a:p>
                <a:pPr indent="457200">
                  <a:lnSpc>
                    <a:spcPct val="150000"/>
                  </a:lnSpc>
                  <a:spcAft>
                    <a:spcPts val="600"/>
                  </a:spcAft>
                </a:pPr>
                <a:r>
                  <a:rPr lang="zh-CN" altLang="zh-CN" dirty="0" smtClean="0"/>
                  <a:t>对称正弦量特点为：</a:t>
                </a:r>
                <a14:m>
                  <m:oMath xmlns:m="http://schemas.openxmlformats.org/officeDocument/2006/math">
                    <m:sSub>
                      <m:sSubPr>
                        <m:ctrlPr>
                          <a:rPr lang="zh-CN" altLang="zh-CN"/>
                        </m:ctrlPr>
                      </m:sSubPr>
                      <m:e>
                        <m:r>
                          <a:rPr lang="en-US" altLang="zh-CN"/>
                          <m:t>𝑈</m:t>
                        </m:r>
                      </m:e>
                      <m:sub>
                        <m:r>
                          <a:rPr lang="en-US" altLang="zh-CN"/>
                          <m:t>𝐴</m:t>
                        </m:r>
                      </m:sub>
                    </m:sSub>
                    <m:r>
                      <a:rPr lang="en-US" altLang="zh-CN"/>
                      <m:t>+</m:t>
                    </m:r>
                    <m:sSub>
                      <m:sSubPr>
                        <m:ctrlPr>
                          <a:rPr lang="zh-CN" altLang="zh-CN"/>
                        </m:ctrlPr>
                      </m:sSubPr>
                      <m:e>
                        <m:r>
                          <a:rPr lang="en-US" altLang="zh-CN"/>
                          <m:t>𝑈</m:t>
                        </m:r>
                      </m:e>
                      <m:sub>
                        <m:r>
                          <a:rPr lang="en-US" altLang="zh-CN"/>
                          <m:t>𝐵</m:t>
                        </m:r>
                      </m:sub>
                    </m:sSub>
                    <m:r>
                      <a:rPr lang="en-US" altLang="zh-CN"/>
                      <m:t>+</m:t>
                    </m:r>
                    <m:sSub>
                      <m:sSubPr>
                        <m:ctrlPr>
                          <a:rPr lang="zh-CN" altLang="zh-CN"/>
                        </m:ctrlPr>
                      </m:sSubPr>
                      <m:e>
                        <m:r>
                          <a:rPr lang="en-US" altLang="zh-CN"/>
                          <m:t>𝑈</m:t>
                        </m:r>
                      </m:e>
                      <m:sub>
                        <m:r>
                          <a:rPr lang="en-US" altLang="zh-CN"/>
                          <m:t>𝐶</m:t>
                        </m:r>
                      </m:sub>
                    </m:sSub>
                    <m:r>
                      <a:rPr lang="en-US" altLang="zh-CN"/>
                      <m:t>=0</m:t>
                    </m:r>
                  </m:oMath>
                </a14:m>
                <a:r>
                  <a:rPr lang="en-US" altLang="zh-CN" dirty="0"/>
                  <a:t>   </a:t>
                </a:r>
                <a14:m>
                  <m:oMath xmlns:m="http://schemas.openxmlformats.org/officeDocument/2006/math">
                    <m:sSub>
                      <m:sSubPr>
                        <m:ctrlPr>
                          <a:rPr lang="zh-CN" altLang="zh-CN"/>
                        </m:ctrlPr>
                      </m:sSubPr>
                      <m:e>
                        <m:r>
                          <a:rPr lang="en-US" altLang="zh-CN"/>
                          <m:t>𝑢</m:t>
                        </m:r>
                      </m:e>
                      <m:sub>
                        <m:r>
                          <a:rPr lang="en-US" altLang="zh-CN"/>
                          <m:t>𝐴</m:t>
                        </m:r>
                      </m:sub>
                    </m:sSub>
                    <m:r>
                      <a:rPr lang="en-US" altLang="zh-CN"/>
                      <m:t>+</m:t>
                    </m:r>
                    <m:sSub>
                      <m:sSubPr>
                        <m:ctrlPr>
                          <a:rPr lang="zh-CN" altLang="zh-CN"/>
                        </m:ctrlPr>
                      </m:sSubPr>
                      <m:e>
                        <m:r>
                          <a:rPr lang="en-US" altLang="zh-CN"/>
                          <m:t>𝑢</m:t>
                        </m:r>
                      </m:e>
                      <m:sub>
                        <m:r>
                          <a:rPr lang="en-US" altLang="zh-CN"/>
                          <m:t>𝐵</m:t>
                        </m:r>
                      </m:sub>
                    </m:sSub>
                    <m:r>
                      <a:rPr lang="en-US" altLang="zh-CN"/>
                      <m:t>+</m:t>
                    </m:r>
                    <m:sSub>
                      <m:sSubPr>
                        <m:ctrlPr>
                          <a:rPr lang="zh-CN" altLang="zh-CN"/>
                        </m:ctrlPr>
                      </m:sSubPr>
                      <m:e>
                        <m:r>
                          <a:rPr lang="en-US" altLang="zh-CN"/>
                          <m:t>𝑢</m:t>
                        </m:r>
                      </m:e>
                      <m:sub>
                        <m:r>
                          <a:rPr lang="en-US" altLang="zh-CN"/>
                          <m:t>𝐶</m:t>
                        </m:r>
                      </m:sub>
                    </m:sSub>
                    <m:r>
                      <a:rPr lang="en-US" altLang="zh-CN"/>
                      <m:t>=0</m:t>
                    </m:r>
                  </m:oMath>
                </a14:m>
                <a:endParaRPr lang="zh-CN" altLang="zh-CN" dirty="0"/>
              </a:p>
              <a:p>
                <a:pPr indent="457200">
                  <a:lnSpc>
                    <a:spcPct val="150000"/>
                  </a:lnSpc>
                  <a:spcAft>
                    <a:spcPts val="600"/>
                  </a:spcAft>
                </a:pPr>
                <a:r>
                  <a:rPr lang="zh-CN" altLang="zh-CN" dirty="0"/>
                  <a:t>正弦量的相序：三相交流电在相位上的先后次序称为相序。</a:t>
                </a:r>
              </a:p>
              <a:p>
                <a:pPr indent="457200">
                  <a:lnSpc>
                    <a:spcPct val="150000"/>
                  </a:lnSpc>
                  <a:spcAft>
                    <a:spcPts val="600"/>
                  </a:spcAft>
                </a:pPr>
                <a:r>
                  <a:rPr lang="zh-CN" altLang="zh-CN" dirty="0"/>
                  <a:t>上述的三相电源的相序为</a:t>
                </a:r>
                <a:r>
                  <a:rPr lang="en-US" altLang="zh-CN" dirty="0"/>
                  <a:t>A→B→C</a:t>
                </a:r>
                <a:r>
                  <a:rPr lang="zh-CN" altLang="zh-CN" dirty="0"/>
                  <a:t>。在电力系统中一般用黄、绿、红 区别</a:t>
                </a:r>
                <a:r>
                  <a:rPr lang="en-US" altLang="zh-CN" dirty="0"/>
                  <a:t>A</a:t>
                </a:r>
                <a:r>
                  <a:rPr lang="zh-CN" altLang="zh-CN" dirty="0"/>
                  <a:t>、</a:t>
                </a:r>
                <a:r>
                  <a:rPr lang="en-US" altLang="zh-CN" dirty="0"/>
                  <a:t>B</a:t>
                </a:r>
                <a:r>
                  <a:rPr lang="zh-CN" altLang="zh-CN" dirty="0"/>
                  <a:t>、</a:t>
                </a:r>
                <a:r>
                  <a:rPr lang="en-US" altLang="zh-CN" dirty="0"/>
                  <a:t>C </a:t>
                </a:r>
                <a:r>
                  <a:rPr lang="zh-CN" altLang="zh-CN" dirty="0"/>
                  <a:t>三相。</a:t>
                </a:r>
                <a:endParaRPr lang="zh-CN" altLang="en-US" dirty="0"/>
              </a:p>
            </p:txBody>
          </p:sp>
        </mc:Choice>
        <mc:Fallback>
          <p:sp>
            <p:nvSpPr>
              <p:cNvPr id="14" name="矩形 13">
                <a:extLst>
                  <a:ext uri="{FF2B5EF4-FFF2-40B4-BE49-F238E27FC236}">
                    <ele xmlns:a14="http://schemas.microsoft.com/office/drawing/2010/main" xmlns="" attr="{D6643410-51FF-499A-8BB5-C3CCC0DB688C}"/>
                  </a:ext>
                </a:extLst>
              </p:cNvPr>
              <p:cNvSpPr>
                <a:spLocks noRot="1" noChangeAspect="1" noMove="1" noResize="1" noEditPoints="1" noAdjustHandles="1" noChangeArrowheads="1" noChangeShapeType="1" noTextEdit="1"/>
              </p:cNvSpPr>
              <p:nvPr/>
            </p:nvSpPr>
            <p:spPr>
              <a:xfrm>
                <a:off x="5290852" y="3148212"/>
                <a:ext cx="6901148" cy="1908215"/>
              </a:xfrm>
              <a:prstGeom prst="rect">
                <a:avLst/>
              </a:prstGeom>
              <a:blipFill rotWithShape="0">
                <a:blip r:embed="rId5"/>
                <a:stretch>
                  <a:fillRect l="-795" b="-1917"/>
                </a:stretch>
              </a:blipFill>
            </p:spPr>
            <p:txBody>
              <a:bodyPr/>
              <a:lstStyle/>
              <a:p>
                <a:r>
                  <a:rPr lang="zh-CN" altLang="en-US">
                    <a:noFill/>
                  </a:rPr>
                  <a:t> </a:t>
                </a:r>
              </a:p>
            </p:txBody>
          </p:sp>
        </mc:Fallback>
      </mc:AlternateContent>
      <p:sp>
        <p:nvSpPr>
          <p:cNvPr id="17"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smtClean="0"/>
              <a:t>2.1</a:t>
            </a:r>
            <a:r>
              <a:rPr lang="zh-CN" altLang="en-US" dirty="0" smtClean="0"/>
              <a:t>三相</a:t>
            </a:r>
            <a:r>
              <a:rPr lang="zh-CN" altLang="en-US" dirty="0"/>
              <a:t>交流电</a:t>
            </a:r>
            <a:endParaRPr lang="en-US" altLang="zh-CN" dirty="0"/>
          </a:p>
        </p:txBody>
      </p:sp>
      <mc:AlternateContent xmlns:mc="http://schemas.openxmlformats.org/markup-compatibility/2006">
        <mc:Choice xmlns:a14="http://schemas.microsoft.com/office/drawing/2010/main" Requires="a14">
          <p:sp>
            <p:nvSpPr>
              <p:cNvPr id="2" name="文本框 1"/>
              <p:cNvSpPr txBox="1"/>
              <p:nvPr/>
            </p:nvSpPr>
            <p:spPr>
              <a:xfrm>
                <a:off x="5791612" y="2602079"/>
                <a:ext cx="5197897" cy="369332"/>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a:latin typeface="Cambria Math" panose="02040503050406030204" pitchFamily="18" charset="0"/>
                            </a:rPr>
                            <m:t>𝑒</m:t>
                          </m:r>
                        </m:e>
                        <m:sub>
                          <m:r>
                            <a:rPr lang="en-US" altLang="zh-CN">
                              <a:latin typeface="Cambria Math" panose="02040503050406030204" pitchFamily="18" charset="0"/>
                            </a:rPr>
                            <m:t>𝐶</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a:latin typeface="Cambria Math" panose="02040503050406030204" pitchFamily="18" charset="0"/>
                            </a:rPr>
                            <m:t>𝑈</m:t>
                          </m:r>
                        </m:e>
                        <m:sub>
                          <m:r>
                            <a:rPr lang="en-US" altLang="zh-CN">
                              <a:latin typeface="Cambria Math" panose="02040503050406030204" pitchFamily="18" charset="0"/>
                            </a:rPr>
                            <m:t>𝑚</m:t>
                          </m:r>
                        </m:sub>
                      </m:sSub>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sin</m:t>
                          </m:r>
                        </m:fName>
                        <m:e>
                          <m:r>
                            <a:rPr lang="zh-CN" altLang="zh-CN">
                              <a:latin typeface="Cambria Math" panose="02040503050406030204" pitchFamily="18" charset="0"/>
                            </a:rPr>
                            <m:t>（</m:t>
                          </m:r>
                          <m:r>
                            <m:rPr>
                              <m:sty m:val="p"/>
                            </m:rPr>
                            <a:rPr lang="en-US" altLang="zh-CN">
                              <a:latin typeface="Cambria Math" panose="02040503050406030204" pitchFamily="18" charset="0"/>
                            </a:rPr>
                            <m:t>ω</m:t>
                          </m:r>
                          <m:r>
                            <a:rPr lang="en-US" altLang="zh-CN">
                              <a:latin typeface="Cambria Math" panose="02040503050406030204" pitchFamily="18" charset="0"/>
                            </a:rPr>
                            <m:t>−240°</m:t>
                          </m:r>
                          <m:r>
                            <a:rPr lang="zh-CN" altLang="zh-CN">
                              <a:latin typeface="Cambria Math" panose="02040503050406030204" pitchFamily="18" charset="0"/>
                            </a:rPr>
                            <m:t>）</m:t>
                          </m:r>
                        </m:e>
                      </m:func>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a:latin typeface="Cambria Math" panose="02040503050406030204" pitchFamily="18" charset="0"/>
                            </a:rPr>
                            <m:t>𝑈</m:t>
                          </m:r>
                        </m:e>
                        <m:sub>
                          <m:r>
                            <a:rPr lang="en-US" altLang="zh-CN">
                              <a:latin typeface="Cambria Math" panose="02040503050406030204" pitchFamily="18" charset="0"/>
                            </a:rPr>
                            <m:t>𝑚</m:t>
                          </m:r>
                        </m:sub>
                      </m:sSub>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sin</m:t>
                          </m:r>
                        </m:fName>
                        <m:e>
                          <m:r>
                            <a:rPr lang="zh-CN" altLang="zh-CN">
                              <a:latin typeface="Cambria Math" panose="02040503050406030204" pitchFamily="18" charset="0"/>
                            </a:rPr>
                            <m:t>（</m:t>
                          </m:r>
                          <m:r>
                            <m:rPr>
                              <m:sty m:val="p"/>
                            </m:rPr>
                            <a:rPr lang="en-US" altLang="zh-CN">
                              <a:latin typeface="Cambria Math" panose="02040503050406030204" pitchFamily="18" charset="0"/>
                            </a:rPr>
                            <m:t>ω</m:t>
                          </m:r>
                          <m:r>
                            <a:rPr lang="en-US" altLang="zh-CN">
                              <a:latin typeface="Cambria Math" panose="02040503050406030204" pitchFamily="18" charset="0"/>
                            </a:rPr>
                            <m:t>+120°</m:t>
                          </m:r>
                          <m:r>
                            <a:rPr lang="zh-CN" altLang="zh-CN">
                              <a:latin typeface="Cambria Math" panose="02040503050406030204" pitchFamily="18" charset="0"/>
                            </a:rPr>
                            <m:t>）</m:t>
                          </m:r>
                        </m:e>
                      </m:func>
                    </m:oMath>
                  </m:oMathPara>
                </a14:m>
                <a:endParaRPr lang="zh-CN" altLang="en-US" dirty="0"/>
              </a:p>
            </p:txBody>
          </p:sp>
        </mc:Choice>
        <mc:Fallback>
          <p:sp>
            <p:nvSpPr>
              <p:cNvPr id="2" name="文本框 1"/>
              <p:cNvSpPr txBox="1">
                <a:spLocks noRot="1" noChangeAspect="1" noMove="1" noResize="1" noEditPoints="1" noAdjustHandles="1" noChangeArrowheads="1" noChangeShapeType="1" noTextEdit="1"/>
              </p:cNvSpPr>
              <p:nvPr/>
            </p:nvSpPr>
            <p:spPr>
              <a:xfrm>
                <a:off x="5791612" y="2602079"/>
                <a:ext cx="5197897" cy="369332"/>
              </a:xfrm>
              <a:prstGeom prst="rect">
                <a:avLst/>
              </a:prstGeom>
              <a:blipFill rotWithShape="0">
                <a:blip r:embed="rId6"/>
                <a:stretch>
                  <a:fillRect b="-1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文本框 14"/>
              <p:cNvSpPr txBox="1"/>
              <p:nvPr/>
            </p:nvSpPr>
            <p:spPr>
              <a:xfrm>
                <a:off x="5791612" y="2103206"/>
                <a:ext cx="2743200" cy="369332"/>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a:latin typeface="Cambria Math" panose="02040503050406030204" pitchFamily="18" charset="0"/>
                            </a:rPr>
                            <m:t>𝑒</m:t>
                          </m:r>
                        </m:e>
                        <m:sub>
                          <m:r>
                            <a:rPr lang="en-US" altLang="zh-CN">
                              <a:latin typeface="Cambria Math" panose="02040503050406030204" pitchFamily="18" charset="0"/>
                            </a:rPr>
                            <m:t>𝐵</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a:latin typeface="Cambria Math" panose="02040503050406030204" pitchFamily="18" charset="0"/>
                            </a:rPr>
                            <m:t>𝑈</m:t>
                          </m:r>
                        </m:e>
                        <m:sub>
                          <m:r>
                            <a:rPr lang="en-US" altLang="zh-CN">
                              <a:latin typeface="Cambria Math" panose="02040503050406030204" pitchFamily="18" charset="0"/>
                            </a:rPr>
                            <m:t>𝑚</m:t>
                          </m:r>
                        </m:sub>
                      </m:sSub>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sin</m:t>
                          </m:r>
                        </m:fName>
                        <m:e>
                          <m:r>
                            <a:rPr lang="en-US" altLang="zh-CN">
                              <a:latin typeface="Cambria Math" panose="02040503050406030204" pitchFamily="18" charset="0"/>
                            </a:rPr>
                            <m:t>(</m:t>
                          </m:r>
                          <m:r>
                            <a:rPr lang="en-US" altLang="zh-CN">
                              <a:latin typeface="Cambria Math" panose="02040503050406030204" pitchFamily="18" charset="0"/>
                            </a:rPr>
                            <m:t>𝜔</m:t>
                          </m:r>
                          <m:r>
                            <a:rPr lang="en-US" altLang="zh-CN">
                              <a:latin typeface="Cambria Math" panose="02040503050406030204" pitchFamily="18" charset="0"/>
                            </a:rPr>
                            <m:t>𝑡</m:t>
                          </m:r>
                          <m:r>
                            <a:rPr lang="en-US" altLang="zh-CN">
                              <a:latin typeface="Cambria Math" panose="02040503050406030204" pitchFamily="18" charset="0"/>
                            </a:rPr>
                            <m:t>−120°</m:t>
                          </m:r>
                          <m:r>
                            <a:rPr lang="zh-CN" altLang="zh-CN">
                              <a:latin typeface="Cambria Math" panose="02040503050406030204" pitchFamily="18" charset="0"/>
                            </a:rPr>
                            <m:t>）</m:t>
                          </m:r>
                        </m:e>
                      </m:func>
                    </m:oMath>
                  </m:oMathPara>
                </a14:m>
                <a:endParaRPr lang="zh-CN" altLang="en-US" dirty="0"/>
              </a:p>
            </p:txBody>
          </p:sp>
        </mc:Choice>
        <mc:Fallback>
          <p:sp>
            <p:nvSpPr>
              <p:cNvPr id="15" name="文本框 14"/>
              <p:cNvSpPr txBox="1">
                <a:spLocks noRot="1" noChangeAspect="1" noMove="1" noResize="1" noEditPoints="1" noAdjustHandles="1" noChangeArrowheads="1" noChangeShapeType="1" noTextEdit="1"/>
              </p:cNvSpPr>
              <p:nvPr/>
            </p:nvSpPr>
            <p:spPr>
              <a:xfrm>
                <a:off x="5791612" y="2103206"/>
                <a:ext cx="2743200" cy="369332"/>
              </a:xfrm>
              <a:prstGeom prst="rect">
                <a:avLst/>
              </a:prstGeom>
              <a:blipFill rotWithShape="0">
                <a:blip r:embed="rId7"/>
                <a:stretch>
                  <a:fillRect b="-13115"/>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2.2</a:t>
            </a:r>
            <a:r>
              <a:rPr lang="zh-CN" altLang="zh-CN" dirty="0"/>
              <a:t>三相电源接法</a:t>
            </a:r>
            <a:endParaRPr lang="en-US" altLang="zh-CN" dirty="0"/>
          </a:p>
        </p:txBody>
      </p:sp>
      <p:sp>
        <p:nvSpPr>
          <p:cNvPr id="10" name="矩形 9"/>
          <p:cNvSpPr/>
          <p:nvPr/>
        </p:nvSpPr>
        <p:spPr>
          <a:xfrm>
            <a:off x="975762" y="936547"/>
            <a:ext cx="2775172"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2.2.1  </a:t>
            </a:r>
            <a:r>
              <a:rPr lang="zh-CN" altLang="zh-CN" sz="2000" b="1" dirty="0" smtClean="0">
                <a:solidFill>
                  <a:schemeClr val="accent2">
                    <a:lumMod val="50000"/>
                  </a:schemeClr>
                </a:solidFill>
                <a:latin typeface="微软雅黑" pitchFamily="34" charset="-122"/>
                <a:ea typeface="微软雅黑" pitchFamily="34" charset="-122"/>
              </a:rPr>
              <a:t>星型</a:t>
            </a:r>
            <a:r>
              <a:rPr lang="zh-CN" altLang="zh-CN" sz="2000" b="1" dirty="0">
                <a:solidFill>
                  <a:schemeClr val="accent2">
                    <a:lumMod val="50000"/>
                  </a:schemeClr>
                </a:solidFill>
                <a:latin typeface="微软雅黑" pitchFamily="34" charset="-122"/>
                <a:ea typeface="微软雅黑" pitchFamily="34" charset="-122"/>
              </a:rPr>
              <a:t>连接</a:t>
            </a:r>
          </a:p>
        </p:txBody>
      </p:sp>
      <p:sp>
        <p:nvSpPr>
          <p:cNvPr id="11" name="矩形 10"/>
          <p:cNvSpPr/>
          <p:nvPr/>
        </p:nvSpPr>
        <p:spPr>
          <a:xfrm>
            <a:off x="975762" y="1678024"/>
            <a:ext cx="4801314" cy="507831"/>
          </a:xfrm>
          <a:prstGeom prst="rect">
            <a:avLst/>
          </a:prstGeom>
        </p:spPr>
        <p:txBody>
          <a:bodyPr wrap="square">
            <a:spAutoFit/>
          </a:bodyPr>
          <a:lstStyle/>
          <a:p>
            <a:pPr>
              <a:lnSpc>
                <a:spcPct val="150000"/>
              </a:lnSpc>
              <a:spcAft>
                <a:spcPts val="600"/>
              </a:spcAft>
            </a:pPr>
            <a:r>
              <a:rPr lang="zh-CN" altLang="zh-CN" dirty="0"/>
              <a:t>三相四线制的星型连接如图</a:t>
            </a:r>
            <a:r>
              <a:rPr lang="en-US" altLang="zh-CN" dirty="0"/>
              <a:t>2-1-22</a:t>
            </a:r>
            <a:r>
              <a:rPr lang="zh-CN" altLang="zh-CN" dirty="0"/>
              <a:t>所示。</a:t>
            </a:r>
          </a:p>
        </p:txBody>
      </p:sp>
      <p:pic>
        <p:nvPicPr>
          <p:cNvPr id="26" name="图片 25"/>
          <p:cNvPicPr/>
          <p:nvPr/>
        </p:nvPicPr>
        <p:blipFill>
          <a:blip r:embed="rId3">
            <a:extLst>
              <a:ext uri="{28A0092B-C50C-407E-A947-70E740481C1C}">
                <a14:useLocalDpi xmlns:a14="http://schemas.microsoft.com/office/drawing/2010/main" val="0"/>
              </a:ext>
            </a:extLst>
          </a:blip>
          <a:srcRect/>
          <a:stretch>
            <a:fillRect/>
          </a:stretch>
        </p:blipFill>
        <p:spPr bwMode="auto">
          <a:xfrm>
            <a:off x="1142090" y="2475259"/>
            <a:ext cx="5948320" cy="1984590"/>
          </a:xfrm>
          <a:prstGeom prst="rect">
            <a:avLst/>
          </a:prstGeom>
          <a:noFill/>
          <a:ln>
            <a:noFill/>
          </a:ln>
        </p:spPr>
      </p:pic>
      <p:sp>
        <p:nvSpPr>
          <p:cNvPr id="15" name="矩形 14"/>
          <p:cNvSpPr/>
          <p:nvPr/>
        </p:nvSpPr>
        <p:spPr>
          <a:xfrm>
            <a:off x="1330396" y="5444563"/>
            <a:ext cx="6096000" cy="507831"/>
          </a:xfrm>
          <a:prstGeom prst="rect">
            <a:avLst/>
          </a:prstGeom>
        </p:spPr>
        <p:txBody>
          <a:bodyPr wrap="square">
            <a:spAutoFit/>
          </a:bodyPr>
          <a:lstStyle/>
          <a:p>
            <a:pPr>
              <a:lnSpc>
                <a:spcPct val="150000"/>
              </a:lnSpc>
              <a:spcAft>
                <a:spcPts val="600"/>
              </a:spcAft>
            </a:pPr>
            <a:r>
              <a:rPr lang="zh-CN" altLang="zh-CN" dirty="0"/>
              <a:t>我国</a:t>
            </a:r>
            <a:r>
              <a:rPr lang="zh-CN" altLang="zh-CN" dirty="0"/>
              <a:t>供电系统线电压</a:t>
            </a:r>
            <a:r>
              <a:rPr lang="en-US" altLang="zh-CN" dirty="0"/>
              <a:t> 380V</a:t>
            </a:r>
            <a:r>
              <a:rPr lang="zh-CN" altLang="zh-CN" dirty="0"/>
              <a:t>，相电压</a:t>
            </a:r>
            <a:r>
              <a:rPr lang="en-US" altLang="zh-CN" dirty="0"/>
              <a:t>220V</a:t>
            </a:r>
            <a:r>
              <a:rPr lang="zh-CN" altLang="zh-CN" dirty="0"/>
              <a:t>。 </a:t>
            </a:r>
          </a:p>
        </p:txBody>
      </p:sp>
      <p:sp>
        <p:nvSpPr>
          <p:cNvPr id="2" name="文本框 1"/>
          <p:cNvSpPr txBox="1"/>
          <p:nvPr/>
        </p:nvSpPr>
        <p:spPr>
          <a:xfrm>
            <a:off x="2230874" y="4647328"/>
            <a:ext cx="3770753" cy="507831"/>
          </a:xfrm>
          <a:prstGeom prst="rect">
            <a:avLst/>
          </a:prstGeom>
        </p:spPr>
        <p:txBody>
          <a:bodyPr wrap="square">
            <a:spAutoFit/>
          </a:bodyPr>
          <a:lstStyle>
            <a:defPPr>
              <a:defRPr lang="zh-CN"/>
            </a:defPPr>
            <a:lvl1pPr>
              <a:lnSpc>
                <a:spcPct val="150000"/>
              </a:lnSpc>
              <a:spcAft>
                <a:spcPts val="600"/>
              </a:spcAft>
            </a:lvl1pPr>
          </a:lstStyle>
          <a:p>
            <a:r>
              <a:rPr lang="zh-CN" altLang="zh-CN" dirty="0"/>
              <a:t>图</a:t>
            </a:r>
            <a:r>
              <a:rPr lang="en-US" altLang="zh-CN" dirty="0"/>
              <a:t>2-1-22 </a:t>
            </a:r>
            <a:r>
              <a:rPr lang="zh-CN" altLang="zh-CN" dirty="0"/>
              <a:t>三相电源星型连接法</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2.2</a:t>
            </a:r>
            <a:r>
              <a:rPr lang="zh-CN" altLang="zh-CN" dirty="0"/>
              <a:t>三相电源接法</a:t>
            </a:r>
            <a:endParaRPr lang="en-US" altLang="zh-CN" dirty="0"/>
          </a:p>
        </p:txBody>
      </p:sp>
      <p:sp>
        <p:nvSpPr>
          <p:cNvPr id="2" name="矩形 1"/>
          <p:cNvSpPr/>
          <p:nvPr/>
        </p:nvSpPr>
        <p:spPr>
          <a:xfrm>
            <a:off x="915375" y="968590"/>
            <a:ext cx="3845590"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2.2.2  </a:t>
            </a:r>
            <a:r>
              <a:rPr lang="zh-CN" altLang="zh-CN" sz="2000" b="1" dirty="0" smtClean="0">
                <a:solidFill>
                  <a:schemeClr val="accent2">
                    <a:lumMod val="50000"/>
                  </a:schemeClr>
                </a:solidFill>
                <a:latin typeface="微软雅黑" pitchFamily="34" charset="-122"/>
                <a:ea typeface="微软雅黑" pitchFamily="34" charset="-122"/>
              </a:rPr>
              <a:t>三角形</a:t>
            </a:r>
            <a:r>
              <a:rPr lang="zh-CN" altLang="zh-CN" sz="2000" b="1" dirty="0">
                <a:solidFill>
                  <a:schemeClr val="accent2">
                    <a:lumMod val="50000"/>
                  </a:schemeClr>
                </a:solidFill>
                <a:latin typeface="微软雅黑" pitchFamily="34" charset="-122"/>
                <a:ea typeface="微软雅黑" pitchFamily="34" charset="-122"/>
              </a:rPr>
              <a:t>连接</a:t>
            </a:r>
          </a:p>
        </p:txBody>
      </p:sp>
      <p:sp>
        <p:nvSpPr>
          <p:cNvPr id="10" name="矩形 9"/>
          <p:cNvSpPr/>
          <p:nvPr/>
        </p:nvSpPr>
        <p:spPr>
          <a:xfrm>
            <a:off x="998056" y="1575056"/>
            <a:ext cx="3185487" cy="507831"/>
          </a:xfrm>
          <a:prstGeom prst="rect">
            <a:avLst/>
          </a:prstGeom>
        </p:spPr>
        <p:txBody>
          <a:bodyPr wrap="square">
            <a:spAutoFit/>
          </a:bodyPr>
          <a:lstStyle/>
          <a:p>
            <a:pPr>
              <a:lnSpc>
                <a:spcPct val="150000"/>
              </a:lnSpc>
              <a:spcAft>
                <a:spcPts val="600"/>
              </a:spcAft>
            </a:pPr>
            <a:r>
              <a:rPr lang="zh-CN" altLang="zh-CN" dirty="0"/>
              <a:t>三角形连接如图</a:t>
            </a:r>
            <a:r>
              <a:rPr lang="en-US" altLang="zh-CN" dirty="0"/>
              <a:t>2-1-23</a:t>
            </a:r>
            <a:r>
              <a:rPr lang="zh-CN" altLang="zh-CN" dirty="0"/>
              <a:t>所示。</a:t>
            </a:r>
          </a:p>
        </p:txBody>
      </p:sp>
      <p:pic>
        <p:nvPicPr>
          <p:cNvPr id="12" name="图片 11"/>
          <p:cNvPicPr/>
          <p:nvPr/>
        </p:nvPicPr>
        <p:blipFill>
          <a:blip r:embed="rId3">
            <a:extLst>
              <a:ext uri="{28A0092B-C50C-407E-A947-70E740481C1C}">
                <a14:useLocalDpi xmlns:a14="http://schemas.microsoft.com/office/drawing/2010/main" val="0"/>
              </a:ext>
            </a:extLst>
          </a:blip>
          <a:srcRect/>
          <a:stretch>
            <a:fillRect/>
          </a:stretch>
        </p:blipFill>
        <p:spPr bwMode="auto">
          <a:xfrm>
            <a:off x="2469388" y="2323075"/>
            <a:ext cx="5434535" cy="1923248"/>
          </a:xfrm>
          <a:prstGeom prst="rect">
            <a:avLst/>
          </a:prstGeom>
          <a:noFill/>
          <a:ln>
            <a:noFill/>
          </a:ln>
        </p:spPr>
      </p:pic>
      <p:sp>
        <p:nvSpPr>
          <p:cNvPr id="11" name="矩形 10"/>
          <p:cNvSpPr/>
          <p:nvPr/>
        </p:nvSpPr>
        <p:spPr>
          <a:xfrm>
            <a:off x="1121514" y="5286597"/>
            <a:ext cx="10025174" cy="507831"/>
          </a:xfrm>
          <a:prstGeom prst="rect">
            <a:avLst/>
          </a:prstGeom>
        </p:spPr>
        <p:txBody>
          <a:bodyPr wrap="square">
            <a:spAutoFit/>
          </a:bodyPr>
          <a:lstStyle/>
          <a:p>
            <a:pPr>
              <a:lnSpc>
                <a:spcPct val="150000"/>
              </a:lnSpc>
              <a:spcAft>
                <a:spcPts val="600"/>
              </a:spcAft>
            </a:pPr>
            <a:r>
              <a:rPr lang="zh-CN" altLang="zh-CN" dirty="0" smtClean="0"/>
              <a:t>问题</a:t>
            </a:r>
            <a:r>
              <a:rPr lang="zh-CN" altLang="zh-CN" dirty="0"/>
              <a:t>：实际上电源内部有环流，加速电源绕组的老化；如果一相接反，环流会很大，烧毁电源。</a:t>
            </a:r>
          </a:p>
        </p:txBody>
      </p:sp>
      <p:sp>
        <p:nvSpPr>
          <p:cNvPr id="13" name="文本框 12"/>
          <p:cNvSpPr txBox="1"/>
          <p:nvPr/>
        </p:nvSpPr>
        <p:spPr>
          <a:xfrm>
            <a:off x="3547109" y="4551325"/>
            <a:ext cx="4499612" cy="369332"/>
          </a:xfrm>
          <a:prstGeom prst="rect">
            <a:avLst/>
          </a:prstGeom>
          <a:noFill/>
        </p:spPr>
        <p:txBody>
          <a:bodyPr wrap="square" rtlCol="0">
            <a:spAutoFit/>
          </a:bodyPr>
          <a:lstStyle/>
          <a:p>
            <a:r>
              <a:rPr lang="zh-CN" altLang="zh-CN" dirty="0"/>
              <a:t>图</a:t>
            </a:r>
            <a:r>
              <a:rPr lang="en-US" altLang="zh-CN" dirty="0"/>
              <a:t>2-1-23 </a:t>
            </a:r>
            <a:r>
              <a:rPr lang="zh-CN" altLang="zh-CN" dirty="0"/>
              <a:t>三相电源三角形连接</a:t>
            </a:r>
            <a:r>
              <a:rPr lang="zh-CN" altLang="zh-CN" dirty="0" smtClean="0"/>
              <a:t>法</a:t>
            </a:r>
            <a:endParaRPr lang="zh-CN" altLang="zh-CN"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smtClean="0"/>
              <a:t>3.1</a:t>
            </a:r>
            <a:r>
              <a:rPr lang="zh-CN" altLang="zh-CN" dirty="0" smtClean="0"/>
              <a:t>三相</a:t>
            </a:r>
            <a:r>
              <a:rPr lang="zh-CN" altLang="zh-CN" dirty="0"/>
              <a:t>负载</a:t>
            </a:r>
            <a:r>
              <a:rPr lang="zh-CN" altLang="zh-CN" dirty="0" smtClean="0"/>
              <a:t>连接</a:t>
            </a:r>
            <a:endParaRPr lang="zh-CN" altLang="zh-CN" dirty="0"/>
          </a:p>
        </p:txBody>
      </p:sp>
      <p:sp>
        <p:nvSpPr>
          <p:cNvPr id="2" name="矩形 1"/>
          <p:cNvSpPr/>
          <p:nvPr/>
        </p:nvSpPr>
        <p:spPr>
          <a:xfrm>
            <a:off x="947759" y="905096"/>
            <a:ext cx="4438433" cy="553998"/>
          </a:xfrm>
          <a:prstGeom prst="rect">
            <a:avLst/>
          </a:prstGeom>
        </p:spPr>
        <p:txBody>
          <a:bodyPr wrap="square">
            <a:spAutoFit/>
          </a:bodyPr>
          <a:lstStyle/>
          <a:p>
            <a:pPr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3.1.1  </a:t>
            </a:r>
            <a:r>
              <a:rPr lang="zh-CN" altLang="zh-CN" sz="2000" b="1" dirty="0" smtClean="0">
                <a:solidFill>
                  <a:schemeClr val="accent2">
                    <a:lumMod val="50000"/>
                  </a:schemeClr>
                </a:solidFill>
                <a:latin typeface="微软雅黑" pitchFamily="34" charset="-122"/>
                <a:ea typeface="微软雅黑" pitchFamily="34" charset="-122"/>
              </a:rPr>
              <a:t>三相</a:t>
            </a:r>
            <a:r>
              <a:rPr lang="zh-CN" altLang="zh-CN" sz="2000" b="1" dirty="0">
                <a:solidFill>
                  <a:schemeClr val="accent2">
                    <a:lumMod val="50000"/>
                  </a:schemeClr>
                </a:solidFill>
                <a:latin typeface="微软雅黑" pitchFamily="34" charset="-122"/>
                <a:ea typeface="微软雅黑" pitchFamily="34" charset="-122"/>
              </a:rPr>
              <a:t>负载的星形连接</a:t>
            </a:r>
          </a:p>
        </p:txBody>
      </p:sp>
      <p:sp>
        <p:nvSpPr>
          <p:cNvPr id="10" name="矩形 9"/>
          <p:cNvSpPr/>
          <p:nvPr/>
        </p:nvSpPr>
        <p:spPr>
          <a:xfrm>
            <a:off x="947759" y="1426617"/>
            <a:ext cx="4108817" cy="507831"/>
          </a:xfrm>
          <a:prstGeom prst="rect">
            <a:avLst/>
          </a:prstGeom>
        </p:spPr>
        <p:txBody>
          <a:bodyPr wrap="square">
            <a:spAutoFit/>
          </a:bodyPr>
          <a:lstStyle/>
          <a:p>
            <a:pPr>
              <a:lnSpc>
                <a:spcPct val="150000"/>
              </a:lnSpc>
              <a:spcAft>
                <a:spcPts val="600"/>
              </a:spcAft>
            </a:pPr>
            <a:r>
              <a:rPr lang="zh-CN" altLang="zh-CN" dirty="0"/>
              <a:t>三相负载的星形连接如图</a:t>
            </a:r>
            <a:r>
              <a:rPr lang="en-US" altLang="zh-CN" dirty="0"/>
              <a:t>2-1-24</a:t>
            </a:r>
            <a:r>
              <a:rPr lang="zh-CN" altLang="zh-CN" dirty="0"/>
              <a:t>所示。</a:t>
            </a:r>
            <a:endParaRPr lang="zh-CN" altLang="en-US" dirty="0"/>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bwMode="auto">
          <a:xfrm>
            <a:off x="1069348" y="2081420"/>
            <a:ext cx="5064753" cy="1888172"/>
          </a:xfrm>
          <a:prstGeom prst="rect">
            <a:avLst/>
          </a:prstGeom>
          <a:noFill/>
          <a:ln>
            <a:noFill/>
          </a:ln>
        </p:spPr>
      </p:pic>
      <p:pic>
        <p:nvPicPr>
          <p:cNvPr id="15" name="图片 14"/>
          <p:cNvPicPr/>
          <p:nvPr/>
        </p:nvPicPr>
        <p:blipFill>
          <a:blip r:embed="rId4">
            <a:extLst>
              <a:ext uri="{28A0092B-C50C-407E-A947-70E740481C1C}">
                <a14:useLocalDpi xmlns:a14="http://schemas.microsoft.com/office/drawing/2010/main" val="0"/>
              </a:ext>
            </a:extLst>
          </a:blip>
          <a:srcRect/>
          <a:stretch>
            <a:fillRect/>
          </a:stretch>
        </p:blipFill>
        <p:spPr bwMode="auto">
          <a:xfrm>
            <a:off x="6508433" y="1950291"/>
            <a:ext cx="5172075" cy="2019300"/>
          </a:xfrm>
          <a:prstGeom prst="rect">
            <a:avLst/>
          </a:prstGeom>
          <a:noFill/>
          <a:ln>
            <a:noFill/>
          </a:ln>
        </p:spPr>
      </p:pic>
      <p:sp>
        <p:nvSpPr>
          <p:cNvPr id="13" name="矩形 12"/>
          <p:cNvSpPr/>
          <p:nvPr/>
        </p:nvSpPr>
        <p:spPr>
          <a:xfrm>
            <a:off x="5189834" y="4052260"/>
            <a:ext cx="3531736" cy="442878"/>
          </a:xfrm>
          <a:prstGeom prst="rect">
            <a:avLst/>
          </a:prstGeom>
        </p:spPr>
        <p:txBody>
          <a:bodyPr wrap="square">
            <a:spAutoFit/>
          </a:bodyPr>
          <a:lstStyle/>
          <a:p>
            <a:pPr>
              <a:lnSpc>
                <a:spcPct val="150000"/>
              </a:lnSpc>
              <a:spcAft>
                <a:spcPts val="600"/>
              </a:spcAft>
            </a:pPr>
            <a:r>
              <a:rPr lang="zh-CN" altLang="zh-CN" dirty="0"/>
              <a:t>图</a:t>
            </a:r>
            <a:r>
              <a:rPr lang="en-US" altLang="zh-CN" dirty="0"/>
              <a:t>2-1-24 </a:t>
            </a:r>
            <a:r>
              <a:rPr lang="zh-CN" altLang="zh-CN" dirty="0"/>
              <a:t>三相负载的星形连接法</a:t>
            </a:r>
          </a:p>
        </p:txBody>
      </p:sp>
      <mc:AlternateContent xmlns:mc="http://schemas.openxmlformats.org/markup-compatibility/2006">
        <mc:Choice xmlns:a14="http://schemas.microsoft.com/office/drawing/2010/main" Requires="a14">
          <p:sp>
            <p:nvSpPr>
              <p:cNvPr id="16" name="矩形 15">
                <a:extLst>
                  <a:ext uri="{FF2B5EF4-FFF2-40B4-BE49-F238E27FC236}">
                    <ele xmlns="" attr="{1FE8D676-4B0F-451F-A4C0-745A53D6F47B}"/>
                  </a:ext>
                </a:extLst>
              </p:cNvPr>
              <p:cNvSpPr/>
              <p:nvPr/>
            </p:nvSpPr>
            <p:spPr>
              <a:xfrm>
                <a:off x="521872" y="4379189"/>
                <a:ext cx="11534352" cy="1908215"/>
              </a:xfrm>
              <a:prstGeom prst="rect">
                <a:avLst/>
              </a:prstGeom>
            </p:spPr>
            <p:txBody>
              <a:bodyPr wrap="square">
                <a:spAutoFit/>
              </a:bodyPr>
              <a:lstStyle/>
              <a:p>
                <a:pPr indent="457200">
                  <a:lnSpc>
                    <a:spcPct val="150000"/>
                  </a:lnSpc>
                  <a:spcAft>
                    <a:spcPts val="600"/>
                  </a:spcAft>
                </a:pPr>
                <a:r>
                  <a:rPr lang="zh-CN" altLang="zh-CN" dirty="0"/>
                  <a:t>（</a:t>
                </a:r>
                <a:r>
                  <a:rPr lang="en-US" altLang="zh-CN" dirty="0"/>
                  <a:t>1</a:t>
                </a:r>
                <a:r>
                  <a:rPr lang="zh-CN" altLang="zh-CN" dirty="0"/>
                  <a:t>）对称三相负载：</a:t>
                </a:r>
                <a14:m>
                  <m:oMath xmlns:m="http://schemas.openxmlformats.org/officeDocument/2006/math">
                    <m:sSub>
                      <m:sSubPr>
                        <m:ctrlPr>
                          <a:rPr lang="zh-CN" altLang="zh-CN"/>
                        </m:ctrlPr>
                      </m:sSubPr>
                      <m:e>
                        <m:r>
                          <m:rPr>
                            <m:sty m:val="p"/>
                          </m:rPr>
                          <a:rPr lang="en-US" altLang="zh-CN"/>
                          <m:t>Z</m:t>
                        </m:r>
                      </m:e>
                      <m:sub>
                        <m:r>
                          <m:rPr>
                            <m:sty m:val="p"/>
                          </m:rPr>
                          <a:rPr lang="en-US" altLang="zh-CN"/>
                          <m:t>A</m:t>
                        </m:r>
                      </m:sub>
                    </m:sSub>
                    <m:r>
                      <a:rPr lang="en-US" altLang="zh-CN"/>
                      <m:t>=</m:t>
                    </m:r>
                    <m:sSub>
                      <m:sSubPr>
                        <m:ctrlPr>
                          <a:rPr lang="zh-CN" altLang="zh-CN"/>
                        </m:ctrlPr>
                      </m:sSubPr>
                      <m:e>
                        <m:r>
                          <m:rPr>
                            <m:sty m:val="p"/>
                          </m:rPr>
                          <a:rPr lang="en-US" altLang="zh-CN"/>
                          <m:t>Z</m:t>
                        </m:r>
                      </m:e>
                      <m:sub>
                        <m:r>
                          <m:rPr>
                            <m:sty m:val="p"/>
                          </m:rPr>
                          <a:rPr lang="en-US" altLang="zh-CN"/>
                          <m:t>B</m:t>
                        </m:r>
                      </m:sub>
                    </m:sSub>
                    <m:r>
                      <a:rPr lang="en-US" altLang="zh-CN"/>
                      <m:t>=</m:t>
                    </m:r>
                    <m:sSub>
                      <m:sSubPr>
                        <m:ctrlPr>
                          <a:rPr lang="zh-CN" altLang="zh-CN"/>
                        </m:ctrlPr>
                      </m:sSubPr>
                      <m:e>
                        <m:r>
                          <m:rPr>
                            <m:sty m:val="p"/>
                          </m:rPr>
                          <a:rPr lang="en-US" altLang="zh-CN"/>
                          <m:t>Z</m:t>
                        </m:r>
                      </m:e>
                      <m:sub>
                        <m:r>
                          <m:rPr>
                            <m:sty m:val="p"/>
                          </m:rPr>
                          <a:rPr lang="en-US" altLang="zh-CN"/>
                          <m:t>C</m:t>
                        </m:r>
                      </m:sub>
                    </m:sSub>
                  </m:oMath>
                </a14:m>
                <a:endParaRPr lang="zh-CN" altLang="zh-CN" dirty="0"/>
              </a:p>
              <a:p>
                <a:pPr indent="457200">
                  <a:lnSpc>
                    <a:spcPct val="150000"/>
                  </a:lnSpc>
                  <a:spcAft>
                    <a:spcPts val="600"/>
                  </a:spcAft>
                </a:pPr>
                <a:r>
                  <a:rPr lang="en-US" altLang="zh-CN" dirty="0" smtClean="0"/>
                  <a:t> </a:t>
                </a:r>
                <a:r>
                  <a:rPr lang="zh-CN" altLang="zh-CN" dirty="0" smtClean="0"/>
                  <a:t>三</a:t>
                </a:r>
                <a:r>
                  <a:rPr lang="zh-CN" altLang="zh-CN" dirty="0"/>
                  <a:t>个相电流对称</a:t>
                </a:r>
                <a:r>
                  <a:rPr lang="en-US" altLang="zh-CN" dirty="0"/>
                  <a:t>:</a:t>
                </a:r>
                <a14:m>
                  <m:oMath xmlns:m="http://schemas.openxmlformats.org/officeDocument/2006/math">
                    <m:sSub>
                      <m:sSubPr>
                        <m:ctrlPr>
                          <a:rPr lang="zh-CN" altLang="zh-CN"/>
                        </m:ctrlPr>
                      </m:sSubPr>
                      <m:e>
                        <m:r>
                          <m:rPr>
                            <m:sty m:val="p"/>
                          </m:rPr>
                          <a:rPr lang="en-US" altLang="zh-CN"/>
                          <m:t>i</m:t>
                        </m:r>
                      </m:e>
                      <m:sub>
                        <m:r>
                          <m:rPr>
                            <m:sty m:val="p"/>
                          </m:rPr>
                          <a:rPr lang="en-US" altLang="zh-CN"/>
                          <m:t>N</m:t>
                        </m:r>
                      </m:sub>
                    </m:sSub>
                    <m:r>
                      <a:rPr lang="en-US" altLang="zh-CN"/>
                      <m:t>=</m:t>
                    </m:r>
                    <m:sSub>
                      <m:sSubPr>
                        <m:ctrlPr>
                          <a:rPr lang="zh-CN" altLang="zh-CN"/>
                        </m:ctrlPr>
                      </m:sSubPr>
                      <m:e>
                        <m:r>
                          <m:rPr>
                            <m:sty m:val="p"/>
                          </m:rPr>
                          <a:rPr lang="en-US" altLang="zh-CN"/>
                          <m:t>i</m:t>
                        </m:r>
                      </m:e>
                      <m:sub>
                        <m:r>
                          <m:rPr>
                            <m:sty m:val="p"/>
                          </m:rPr>
                          <a:rPr lang="en-US" altLang="zh-CN"/>
                          <m:t>A</m:t>
                        </m:r>
                      </m:sub>
                    </m:sSub>
                    <m:r>
                      <a:rPr lang="en-US" altLang="zh-CN"/>
                      <m:t>+</m:t>
                    </m:r>
                    <m:sSub>
                      <m:sSubPr>
                        <m:ctrlPr>
                          <a:rPr lang="zh-CN" altLang="zh-CN"/>
                        </m:ctrlPr>
                      </m:sSubPr>
                      <m:e>
                        <m:r>
                          <m:rPr>
                            <m:sty m:val="p"/>
                          </m:rPr>
                          <a:rPr lang="en-US" altLang="zh-CN"/>
                          <m:t>i</m:t>
                        </m:r>
                      </m:e>
                      <m:sub>
                        <m:r>
                          <m:rPr>
                            <m:sty m:val="p"/>
                          </m:rPr>
                          <a:rPr lang="en-US" altLang="zh-CN"/>
                          <m:t>B</m:t>
                        </m:r>
                      </m:sub>
                    </m:sSub>
                    <m:r>
                      <a:rPr lang="en-US" altLang="zh-CN"/>
                      <m:t>+</m:t>
                    </m:r>
                    <m:sSub>
                      <m:sSubPr>
                        <m:ctrlPr>
                          <a:rPr lang="zh-CN" altLang="zh-CN"/>
                        </m:ctrlPr>
                      </m:sSubPr>
                      <m:e>
                        <m:r>
                          <m:rPr>
                            <m:sty m:val="p"/>
                          </m:rPr>
                          <a:rPr lang="en-US" altLang="zh-CN"/>
                          <m:t>i</m:t>
                        </m:r>
                      </m:e>
                      <m:sub>
                        <m:r>
                          <m:rPr>
                            <m:sty m:val="p"/>
                          </m:rPr>
                          <a:rPr lang="en-US" altLang="zh-CN"/>
                          <m:t>C</m:t>
                        </m:r>
                      </m:sub>
                    </m:sSub>
                    <m:r>
                      <a:rPr lang="en-US" altLang="zh-CN"/>
                      <m:t>=0</m:t>
                    </m:r>
                  </m:oMath>
                </a14:m>
                <a:endParaRPr lang="zh-CN" altLang="zh-CN" dirty="0"/>
              </a:p>
              <a:p>
                <a:pPr indent="457200">
                  <a:lnSpc>
                    <a:spcPct val="150000"/>
                  </a:lnSpc>
                  <a:spcAft>
                    <a:spcPts val="600"/>
                  </a:spcAft>
                </a:pPr>
                <a:r>
                  <a:rPr lang="zh-CN" altLang="zh-CN" dirty="0"/>
                  <a:t>（</a:t>
                </a:r>
                <a:r>
                  <a:rPr lang="en-US" altLang="zh-CN" dirty="0"/>
                  <a:t>2</a:t>
                </a:r>
                <a:r>
                  <a:rPr lang="zh-CN" altLang="zh-CN" dirty="0"/>
                  <a:t>）三相不对称负载</a:t>
                </a:r>
                <a:r>
                  <a:rPr lang="zh-CN" altLang="zh-CN" dirty="0" smtClean="0"/>
                  <a:t>：三</a:t>
                </a:r>
                <a:r>
                  <a:rPr lang="zh-CN" altLang="zh-CN" dirty="0"/>
                  <a:t>个相电流不对称，中线不能去掉，这样才能保证各项负载正常工作。中线的作用在于使星形连接的不对称负载得到相等的相电压。为了确保安全，其上不允许接保险丝也不允许接刀闸。</a:t>
                </a:r>
              </a:p>
            </p:txBody>
          </p:sp>
        </mc:Choice>
        <mc:Fallback>
          <p:sp>
            <p:nvSpPr>
              <p:cNvPr id="16" name="矩形 15">
                <a:extLst>
                  <a:ext uri="{FF2B5EF4-FFF2-40B4-BE49-F238E27FC236}">
                    <ele xmlns:a14="http://schemas.microsoft.com/office/drawing/2010/main" xmlns="" attr="{1FE8D676-4B0F-451F-A4C0-745A53D6F47B}"/>
                  </a:ext>
                </a:extLst>
              </p:cNvPr>
              <p:cNvSpPr>
                <a:spLocks noRot="1" noChangeAspect="1" noMove="1" noResize="1" noEditPoints="1" noAdjustHandles="1" noChangeArrowheads="1" noChangeShapeType="1" noTextEdit="1"/>
              </p:cNvSpPr>
              <p:nvPr/>
            </p:nvSpPr>
            <p:spPr>
              <a:xfrm>
                <a:off x="521872" y="4379189"/>
                <a:ext cx="11534352" cy="1908215"/>
              </a:xfrm>
              <a:prstGeom prst="rect">
                <a:avLst/>
              </a:prstGeom>
              <a:blipFill rotWithShape="0">
                <a:blip r:embed="rId5"/>
                <a:stretch>
                  <a:fillRect l="-476" r="-317" b="-1597"/>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5" name="TextBox 8"/>
          <p:cNvSpPr txBox="1"/>
          <p:nvPr/>
        </p:nvSpPr>
        <p:spPr>
          <a:xfrm>
            <a:off x="915375" y="845266"/>
            <a:ext cx="4876844" cy="499624"/>
          </a:xfrm>
          <a:prstGeom prst="rect">
            <a:avLst/>
          </a:prstGeom>
        </p:spPr>
        <p:txBody>
          <a:bodyPr wrap="square">
            <a:spAutoFit/>
          </a:bodyPr>
          <a:lstStyle>
            <a:defPPr>
              <a:defRPr lang="zh-CN"/>
            </a:defPPr>
            <a:lvl1pPr algn="just">
              <a:lnSpc>
                <a:spcPct val="150000"/>
              </a:lnSpc>
              <a:defRPr sz="2000" b="1">
                <a:solidFill>
                  <a:schemeClr val="accent2">
                    <a:lumMod val="50000"/>
                  </a:schemeClr>
                </a:solidFill>
                <a:latin typeface="微软雅黑" pitchFamily="34" charset="-122"/>
                <a:ea typeface="微软雅黑" pitchFamily="34" charset="-122"/>
              </a:defRPr>
            </a:lvl1pPr>
          </a:lstStyle>
          <a:p>
            <a:r>
              <a:rPr lang="en-US" altLang="zh-CN" dirty="0" smtClean="0"/>
              <a:t>3.1.2  </a:t>
            </a:r>
            <a:r>
              <a:rPr lang="zh-CN" altLang="zh-CN" dirty="0" smtClean="0"/>
              <a:t>三相</a:t>
            </a:r>
            <a:r>
              <a:rPr lang="zh-CN" altLang="zh-CN" dirty="0"/>
              <a:t>负载的三角形</a:t>
            </a:r>
            <a:r>
              <a:rPr lang="zh-CN" altLang="zh-CN" dirty="0" smtClean="0"/>
              <a:t>连接</a:t>
            </a:r>
            <a:endParaRPr lang="zh-CN" altLang="zh-CN" dirty="0"/>
          </a:p>
        </p:txBody>
      </p:sp>
      <p:sp>
        <p:nvSpPr>
          <p:cNvPr id="2" name="矩形 1"/>
          <p:cNvSpPr/>
          <p:nvPr/>
        </p:nvSpPr>
        <p:spPr>
          <a:xfrm>
            <a:off x="915375" y="1580189"/>
            <a:ext cx="4339650" cy="507831"/>
          </a:xfrm>
          <a:prstGeom prst="rect">
            <a:avLst/>
          </a:prstGeom>
        </p:spPr>
        <p:txBody>
          <a:bodyPr wrap="square">
            <a:spAutoFit/>
          </a:bodyPr>
          <a:lstStyle/>
          <a:p>
            <a:pPr>
              <a:lnSpc>
                <a:spcPct val="150000"/>
              </a:lnSpc>
              <a:spcAft>
                <a:spcPts val="600"/>
              </a:spcAft>
            </a:pPr>
            <a:r>
              <a:rPr lang="zh-CN" altLang="zh-CN" dirty="0"/>
              <a:t>三相负载的三角形连接如图</a:t>
            </a:r>
            <a:r>
              <a:rPr lang="en-US" altLang="zh-CN" dirty="0"/>
              <a:t>2-1-25</a:t>
            </a:r>
            <a:r>
              <a:rPr lang="zh-CN" altLang="zh-CN" dirty="0"/>
              <a:t>所示。</a:t>
            </a:r>
            <a:endParaRPr lang="zh-CN" altLang="en-US" dirty="0"/>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bwMode="auto">
          <a:xfrm>
            <a:off x="1290430" y="2455664"/>
            <a:ext cx="3541083" cy="2535120"/>
          </a:xfrm>
          <a:prstGeom prst="rect">
            <a:avLst/>
          </a:prstGeom>
          <a:noFill/>
          <a:ln>
            <a:noFill/>
          </a:ln>
        </p:spPr>
      </p:pic>
      <p:sp>
        <p:nvSpPr>
          <p:cNvPr id="10" name="矩形 9"/>
          <p:cNvSpPr/>
          <p:nvPr/>
        </p:nvSpPr>
        <p:spPr>
          <a:xfrm>
            <a:off x="947759" y="5173933"/>
            <a:ext cx="3762568" cy="507831"/>
          </a:xfrm>
          <a:prstGeom prst="rect">
            <a:avLst/>
          </a:prstGeom>
        </p:spPr>
        <p:txBody>
          <a:bodyPr wrap="square">
            <a:spAutoFit/>
          </a:bodyPr>
          <a:lstStyle/>
          <a:p>
            <a:pPr>
              <a:lnSpc>
                <a:spcPct val="150000"/>
              </a:lnSpc>
              <a:spcAft>
                <a:spcPts val="600"/>
              </a:spcAft>
            </a:pPr>
            <a:r>
              <a:rPr lang="zh-CN" altLang="zh-CN" dirty="0"/>
              <a:t>图</a:t>
            </a:r>
            <a:r>
              <a:rPr lang="en-US" altLang="zh-CN" dirty="0"/>
              <a:t>2-1-25 </a:t>
            </a:r>
            <a:r>
              <a:rPr lang="zh-CN" altLang="zh-CN" dirty="0"/>
              <a:t>三相负载的三角形连接法</a:t>
            </a:r>
          </a:p>
        </p:txBody>
      </p:sp>
      <mc:AlternateContent xmlns:mc="http://schemas.openxmlformats.org/markup-compatibility/2006">
        <mc:Choice xmlns:a14="http://schemas.microsoft.com/office/drawing/2010/main" Requires="a14">
          <p:sp>
            <p:nvSpPr>
              <p:cNvPr id="12" name="矩形 11">
                <a:extLst>
                  <a:ext uri="{FF2B5EF4-FFF2-40B4-BE49-F238E27FC236}">
                    <ele xmlns="" attr="{E3561F39-CD0A-4CD7-9C62-72C7B6591114}"/>
                  </a:ext>
                </a:extLst>
              </p:cNvPr>
              <p:cNvSpPr/>
              <p:nvPr/>
            </p:nvSpPr>
            <p:spPr>
              <a:xfrm>
                <a:off x="6134101" y="1929657"/>
                <a:ext cx="4442451" cy="3443250"/>
              </a:xfrm>
              <a:prstGeom prst="rect">
                <a:avLst/>
              </a:prstGeom>
            </p:spPr>
            <p:txBody>
              <a:bodyPr wrap="square">
                <a:spAutoFit/>
              </a:bodyPr>
              <a:lstStyle/>
              <a:p>
                <a:pPr indent="457200">
                  <a:lnSpc>
                    <a:spcPct val="150000"/>
                  </a:lnSpc>
                  <a:spcAft>
                    <a:spcPts val="600"/>
                  </a:spcAft>
                </a:pPr>
                <a:r>
                  <a:rPr lang="zh-CN" altLang="zh-CN" dirty="0"/>
                  <a:t>线电流滞后于对应的相电流</a:t>
                </a:r>
                <a:r>
                  <a:rPr lang="en-US" altLang="zh-CN" dirty="0"/>
                  <a:t>30</a:t>
                </a:r>
                <a:r>
                  <a:rPr lang="zh-CN" altLang="zh-CN" dirty="0"/>
                  <a:t>度。 </a:t>
                </a:r>
              </a:p>
              <a:p>
                <a:pPr>
                  <a:lnSpc>
                    <a:spcPct val="150000"/>
                  </a:lnSpc>
                  <a:spcAft>
                    <a:spcPts val="600"/>
                  </a:spcAft>
                </a:pPr>
                <a14:m>
                  <m:oMathPara xmlns:m="http://schemas.openxmlformats.org/officeDocument/2006/math">
                    <m:oMathParaPr>
                      <m:jc m:val="centerGroup"/>
                    </m:oMathParaPr>
                    <m:oMath xmlns:m="http://schemas.openxmlformats.org/officeDocument/2006/math">
                      <m:sSub>
                        <m:sSubPr>
                          <m:ctrlPr>
                            <a:rPr lang="zh-CN" altLang="zh-CN"/>
                          </m:ctrlPr>
                        </m:sSubPr>
                        <m:e>
                          <m:r>
                            <a:rPr lang="en-US" altLang="zh-CN"/>
                            <m:t>𝑼</m:t>
                          </m:r>
                        </m:e>
                        <m:sub>
                          <m:r>
                            <a:rPr lang="zh-CN" altLang="zh-CN"/>
                            <m:t>线</m:t>
                          </m:r>
                        </m:sub>
                      </m:sSub>
                      <m:r>
                        <a:rPr lang="en-US" altLang="zh-CN"/>
                        <m:t>=</m:t>
                      </m:r>
                      <m:sSub>
                        <m:sSubPr>
                          <m:ctrlPr>
                            <a:rPr lang="zh-CN" altLang="zh-CN"/>
                          </m:ctrlPr>
                        </m:sSubPr>
                        <m:e>
                          <m:r>
                            <a:rPr lang="en-US" altLang="zh-CN"/>
                            <m:t>𝑼</m:t>
                          </m:r>
                        </m:e>
                        <m:sub>
                          <m:r>
                            <a:rPr lang="zh-CN" altLang="zh-CN"/>
                            <m:t>相</m:t>
                          </m:r>
                        </m:sub>
                      </m:sSub>
                    </m:oMath>
                  </m:oMathPara>
                </a14:m>
                <a:endParaRPr lang="zh-CN" altLang="zh-CN" dirty="0"/>
              </a:p>
              <a:p>
                <a:pPr>
                  <a:lnSpc>
                    <a:spcPct val="150000"/>
                  </a:lnSpc>
                  <a:spcAft>
                    <a:spcPts val="600"/>
                  </a:spcAft>
                </a:pPr>
                <a14:m>
                  <m:oMathPara xmlns:m="http://schemas.openxmlformats.org/officeDocument/2006/math">
                    <m:oMathParaPr>
                      <m:jc m:val="centerGroup"/>
                    </m:oMathParaPr>
                    <m:oMath xmlns:m="http://schemas.openxmlformats.org/officeDocument/2006/math">
                      <m:sSub>
                        <m:sSubPr>
                          <m:ctrlPr>
                            <a:rPr lang="zh-CN" altLang="zh-CN"/>
                          </m:ctrlPr>
                        </m:sSubPr>
                        <m:e>
                          <m:r>
                            <a:rPr lang="en-US" altLang="zh-CN"/>
                            <m:t>𝑰</m:t>
                          </m:r>
                        </m:e>
                        <m:sub>
                          <m:r>
                            <a:rPr lang="zh-CN" altLang="zh-CN"/>
                            <m:t>相</m:t>
                          </m:r>
                        </m:sub>
                      </m:sSub>
                      <m:r>
                        <a:rPr lang="en-US" altLang="zh-CN"/>
                        <m:t>=</m:t>
                      </m:r>
                      <m:f>
                        <m:fPr>
                          <m:ctrlPr>
                            <a:rPr lang="zh-CN" altLang="zh-CN"/>
                          </m:ctrlPr>
                        </m:fPr>
                        <m:num>
                          <m:sSub>
                            <m:sSubPr>
                              <m:ctrlPr>
                                <a:rPr lang="zh-CN" altLang="zh-CN"/>
                              </m:ctrlPr>
                            </m:sSubPr>
                            <m:e>
                              <m:r>
                                <a:rPr lang="en-US" altLang="zh-CN"/>
                                <m:t>𝑰</m:t>
                              </m:r>
                            </m:e>
                            <m:sub>
                              <m:r>
                                <a:rPr lang="zh-CN" altLang="zh-CN"/>
                                <m:t>线</m:t>
                              </m:r>
                            </m:sub>
                          </m:sSub>
                        </m:num>
                        <m:den>
                          <m:rad>
                            <m:radPr>
                              <m:degHide m:val="on"/>
                              <m:ctrlPr>
                                <a:rPr lang="zh-CN" altLang="zh-CN"/>
                              </m:ctrlPr>
                            </m:radPr>
                            <m:deg/>
                            <m:e>
                              <m:r>
                                <a:rPr lang="en-US" altLang="zh-CN"/>
                                <m:t>𝟑</m:t>
                              </m:r>
                            </m:e>
                          </m:rad>
                        </m:den>
                      </m:f>
                    </m:oMath>
                  </m:oMathPara>
                </a14:m>
                <a:endParaRPr lang="zh-CN" altLang="zh-CN" dirty="0"/>
              </a:p>
              <a:p>
                <a:pPr indent="457200">
                  <a:lnSpc>
                    <a:spcPct val="150000"/>
                  </a:lnSpc>
                  <a:spcAft>
                    <a:spcPts val="600"/>
                  </a:spcAft>
                </a:pPr>
                <a:r>
                  <a:rPr lang="zh-CN" altLang="zh-CN" dirty="0"/>
                  <a:t>当三相负载对称时，三个相电流对称，只要计算其中的一相电流，其他两项可按对称关系写。</a:t>
                </a:r>
              </a:p>
            </p:txBody>
          </p:sp>
        </mc:Choice>
        <mc:Fallback>
          <p:sp>
            <p:nvSpPr>
              <p:cNvPr id="12" name="矩形 11">
                <a:extLst>
                  <a:ext uri="{FF2B5EF4-FFF2-40B4-BE49-F238E27FC236}">
                    <ele xmlns:a14="http://schemas.microsoft.com/office/drawing/2010/main" xmlns="" attr="{E3561F39-CD0A-4CD7-9C62-72C7B6591114}"/>
                  </a:ext>
                </a:extLst>
              </p:cNvPr>
              <p:cNvSpPr>
                <a:spLocks noRot="1" noChangeAspect="1" noMove="1" noResize="1" noEditPoints="1" noAdjustHandles="1" noChangeArrowheads="1" noChangeShapeType="1" noTextEdit="1"/>
              </p:cNvSpPr>
              <p:nvPr/>
            </p:nvSpPr>
            <p:spPr>
              <a:xfrm>
                <a:off x="6134101" y="1929657"/>
                <a:ext cx="4442451" cy="3443250"/>
              </a:xfrm>
              <a:prstGeom prst="rect">
                <a:avLst/>
              </a:prstGeom>
              <a:blipFill rotWithShape="0">
                <a:blip r:embed="rId4"/>
                <a:stretch>
                  <a:fillRect l="-1097" r="-3018" b="-1418"/>
                </a:stretch>
              </a:blipFill>
            </p:spPr>
            <p:txBody>
              <a:bodyPr/>
              <a:lstStyle/>
              <a:p>
                <a:r>
                  <a:rPr lang="zh-CN" altLang="en-US">
                    <a:noFill/>
                  </a:rPr>
                  <a:t> </a:t>
                </a:r>
              </a:p>
            </p:txBody>
          </p:sp>
        </mc:Fallback>
      </mc:AlternateContent>
      <p:sp>
        <p:nvSpPr>
          <p:cNvPr id="14" name="TextBox 8"/>
          <p:cNvSpPr txBox="1"/>
          <p:nvPr/>
        </p:nvSpPr>
        <p:spPr>
          <a:xfrm>
            <a:off x="947759" y="194846"/>
            <a:ext cx="4876844"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smtClean="0"/>
              <a:t>3.1</a:t>
            </a:r>
            <a:r>
              <a:rPr lang="zh-CN" altLang="zh-CN" dirty="0" smtClean="0"/>
              <a:t>三相</a:t>
            </a:r>
            <a:r>
              <a:rPr lang="zh-CN" altLang="zh-CN" dirty="0"/>
              <a:t>负载</a:t>
            </a:r>
            <a:r>
              <a:rPr lang="zh-CN" altLang="zh-CN" dirty="0" smtClean="0"/>
              <a:t>连接</a:t>
            </a:r>
            <a:endParaRPr lang="zh-CN" altLang="zh-CN"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p:cNvSpPr txBox="1"/>
          <p:nvPr/>
        </p:nvSpPr>
        <p:spPr>
          <a:xfrm>
            <a:off x="1229986" y="998015"/>
            <a:ext cx="7720012" cy="1000274"/>
          </a:xfrm>
          <a:prstGeom prst="rect">
            <a:avLst/>
          </a:prstGeom>
        </p:spPr>
        <p:txBody>
          <a:bodyPr wrap="square">
            <a:spAutoFit/>
          </a:bodyPr>
          <a:lstStyle>
            <a:defPPr>
              <a:defRPr lang="zh-CN"/>
            </a:defPPr>
            <a:lvl1pPr>
              <a:lnSpc>
                <a:spcPct val="150000"/>
              </a:lnSpc>
              <a:spcAft>
                <a:spcPts val="600"/>
              </a:spcAft>
            </a:lvl1pPr>
          </a:lstStyle>
          <a:p>
            <a:r>
              <a:rPr lang="en-US" altLang="zh-CN" dirty="0"/>
              <a:t>1.</a:t>
            </a:r>
            <a:r>
              <a:rPr lang="zh-CN" altLang="zh-CN" dirty="0"/>
              <a:t>了解</a:t>
            </a:r>
            <a:r>
              <a:rPr lang="zh-CN" altLang="en-US" dirty="0"/>
              <a:t>交</a:t>
            </a:r>
            <a:r>
              <a:rPr lang="zh-CN" altLang="zh-CN" dirty="0"/>
              <a:t>流电路的基本知识</a:t>
            </a:r>
          </a:p>
          <a:p>
            <a:r>
              <a:rPr lang="en-US" altLang="zh-CN" dirty="0"/>
              <a:t>2.</a:t>
            </a:r>
            <a:r>
              <a:rPr lang="zh-CN" altLang="zh-CN" dirty="0"/>
              <a:t>掌握</a:t>
            </a:r>
            <a:r>
              <a:rPr lang="zh-CN" altLang="en-US" dirty="0"/>
              <a:t>交</a:t>
            </a:r>
            <a:r>
              <a:rPr lang="zh-CN" altLang="zh-CN" dirty="0"/>
              <a:t>流电路的应用</a:t>
            </a:r>
          </a:p>
        </p:txBody>
      </p:sp>
      <p:graphicFrame>
        <p:nvGraphicFramePr>
          <p:cNvPr id="14" name="表格 13"/>
          <p:cNvGraphicFramePr>
            <a:graphicFrameLocks noGrp="1"/>
          </p:cNvGraphicFramePr>
          <p:nvPr>
            <p:extLst>
              <p:ext uri="{D42A27DB-BD31-4B8C-83A1-F6EECF244321}">
                <p14:modId xmlns:p14="http://schemas.microsoft.com/office/powerpoint/2010/main" val="3840093194"/>
              </p:ext>
            </p:extLst>
          </p:nvPr>
        </p:nvGraphicFramePr>
        <p:xfrm>
          <a:off x="1229986" y="2134297"/>
          <a:ext cx="9550751" cy="3541799"/>
        </p:xfrm>
        <a:graphic>
          <a:graphicData uri="http://schemas.openxmlformats.org/drawingml/2006/table">
            <a:tbl>
              <a:tblPr firstRow="1" firstCol="1" bandRow="1">
                <a:tableStyleId>{ED083AE6-46FA-4A59-8FB0-9F97EB10719F}</a:tableStyleId>
              </a:tblPr>
              <a:tblGrid>
                <a:gridCol w="999883"/>
                <a:gridCol w="1610537"/>
                <a:gridCol w="3283115"/>
                <a:gridCol w="1219072"/>
                <a:gridCol w="1219072"/>
                <a:gridCol w="1219072"/>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a:t>
                      </a:r>
                      <a:r>
                        <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交流</a:t>
                      </a: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电路的基本知识。</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操作评价</a:t>
                      </a:r>
                    </a:p>
                  </a:txBody>
                  <a:tcPr marL="68580" marR="68580" marT="0" marB="0" anchor="ctr">
                    <a:solidFill>
                      <a:schemeClr val="bg1"/>
                    </a:solidFill>
                  </a:tcPr>
                </a:tc>
                <a:tc>
                  <a:txBody>
                    <a:bodyPr/>
                    <a:lstStyle/>
                    <a:p>
                      <a:pPr marL="0" indent="127000" algn="l" defTabSz="914400" rtl="0" eaLnBrk="1" latinLnBrk="0" hangingPunct="1">
                        <a:lnSpc>
                          <a:spcPts val="2000"/>
                        </a:lnSpc>
                        <a:spcAft>
                          <a:spcPts val="0"/>
                        </a:spcAft>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交流电概念</a:t>
                      </a:r>
                    </a:p>
                    <a:p>
                      <a:pPr marL="0" indent="127000" algn="l" defTabSz="914400" rtl="0" eaLnBrk="1" latinLnBrk="0" hangingPunct="1">
                        <a:lnSpc>
                          <a:spcPts val="2000"/>
                        </a:lnSpc>
                        <a:spcAft>
                          <a:spcPts val="0"/>
                        </a:spcAft>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交流电的物理量</a:t>
                      </a:r>
                    </a:p>
                    <a:p>
                      <a:pPr marL="0" indent="127000" algn="l" defTabSz="914400" rtl="0" eaLnBrk="1" latinLnBrk="0" hangingPunct="1">
                        <a:lnSpc>
                          <a:spcPts val="2000"/>
                        </a:lnSpc>
                        <a:spcAft>
                          <a:spcPts val="0"/>
                        </a:spcAft>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3.</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交流电的四种表示方法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1021590">
                <a:tc vMerge="1">
                  <a:txBody>
                    <a:bodyPr/>
                    <a:lstStyle/>
                    <a:p>
                      <a:endParaRPr lang="zh-CN"/>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  1</a:t>
                      </a: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能够掌握交流的基本知识</a:t>
                      </a:r>
                    </a:p>
                    <a:p>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  2</a:t>
                      </a: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能够掌握三相交流电路的星型、三角形</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连接</a:t>
                      </a:r>
                      <a:r>
                        <a:rPr lang="en-US"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  </a:t>
                      </a:r>
                      <a:r>
                        <a:rPr lang="zh-CN" altLang="zh-CN" sz="1200" b="1"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方法</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endPar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p>
                  </a:txBody>
                  <a:tcPr/>
                </a:tc>
                <a:tc h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mc:AlternateContent xmlns:mc="http://schemas.openxmlformats.org/markup-compatibility/2006">
        <mc:Choice xmlns:a14="http://schemas.microsoft.com/office/drawing/2010/main" Requires="a14">
          <p:sp>
            <p:nvSpPr>
              <p:cNvPr id="2" name="矩形 1">
                <a:extLst>
                  <a:ext uri="{FF2B5EF4-FFF2-40B4-BE49-F238E27FC236}">
                    <ele xmlns="" attr="{B59CD852-4FE0-48C5-A3BC-E47DA28B1407}"/>
                  </a:ext>
                </a:extLst>
              </p:cNvPr>
              <p:cNvSpPr/>
              <p:nvPr/>
            </p:nvSpPr>
            <p:spPr>
              <a:xfrm>
                <a:off x="2177140" y="1907062"/>
                <a:ext cx="7877060" cy="2439129"/>
              </a:xfrm>
              <a:prstGeom prst="rect">
                <a:avLst/>
              </a:prstGeom>
            </p:spPr>
            <p:txBody>
              <a:bodyPr wrap="square">
                <a:spAutoFit/>
              </a:bodyPr>
              <a:lstStyle/>
              <a:p>
                <a:pPr indent="457200">
                  <a:lnSpc>
                    <a:spcPct val="150000"/>
                  </a:lnSpc>
                  <a:spcAft>
                    <a:spcPts val="600"/>
                  </a:spcAft>
                </a:pPr>
                <a:r>
                  <a:rPr lang="zh-CN" altLang="zh-CN" dirty="0"/>
                  <a:t>三相电路中，负载消耗的有功功率等于各相有功功率之和。若三相负载对称，则各相功率相等。三相总有功功率为：</a:t>
                </a:r>
              </a:p>
              <a:p>
                <a:pPr indent="457200">
                  <a:lnSpc>
                    <a:spcPct val="150000"/>
                  </a:lnSpc>
                  <a:spcAft>
                    <a:spcPts val="600"/>
                  </a:spcAft>
                </a:pPr>
                <a14:m>
                  <m:oMathPara xmlns:m="http://schemas.openxmlformats.org/officeDocument/2006/math">
                    <m:oMathParaPr>
                      <m:jc m:val="centerGroup"/>
                    </m:oMathParaPr>
                    <m:oMath xmlns:m="http://schemas.openxmlformats.org/officeDocument/2006/math">
                      <m:r>
                        <a:rPr lang="en-US" altLang="zh-CN"/>
                        <m:t>𝐏</m:t>
                      </m:r>
                      <m:r>
                        <a:rPr lang="en-US" altLang="zh-CN"/>
                        <m:t>=</m:t>
                      </m:r>
                      <m:sSub>
                        <m:sSubPr>
                          <m:ctrlPr>
                            <a:rPr lang="zh-CN" altLang="zh-CN"/>
                          </m:ctrlPr>
                        </m:sSubPr>
                        <m:e>
                          <m:r>
                            <a:rPr lang="en-US" altLang="zh-CN"/>
                            <m:t>𝟑</m:t>
                          </m:r>
                          <m:r>
                            <a:rPr lang="en-US" altLang="zh-CN"/>
                            <m:t>𝑼</m:t>
                          </m:r>
                        </m:e>
                        <m:sub>
                          <m:r>
                            <a:rPr lang="zh-CN" altLang="zh-CN"/>
                            <m:t>相</m:t>
                          </m:r>
                        </m:sub>
                      </m:sSub>
                      <m:sSub>
                        <m:sSubPr>
                          <m:ctrlPr>
                            <a:rPr lang="zh-CN" altLang="zh-CN"/>
                          </m:ctrlPr>
                        </m:sSubPr>
                        <m:e>
                          <m:r>
                            <a:rPr lang="en-US" altLang="zh-CN"/>
                            <m:t>𝑰</m:t>
                          </m:r>
                        </m:e>
                        <m:sub>
                          <m:r>
                            <a:rPr lang="zh-CN" altLang="zh-CN"/>
                            <m:t>相</m:t>
                          </m:r>
                        </m:sub>
                      </m:sSub>
                      <m:func>
                        <m:funcPr>
                          <m:ctrlPr>
                            <a:rPr lang="zh-CN" altLang="zh-CN"/>
                          </m:ctrlPr>
                        </m:funcPr>
                        <m:fName>
                          <m:r>
                            <a:rPr lang="en-US" altLang="zh-CN"/>
                            <m:t>𝐜𝐨𝐬</m:t>
                          </m:r>
                        </m:fName>
                        <m:e>
                          <m:r>
                            <a:rPr lang="en-US" altLang="zh-CN"/>
                            <m:t>𝝋</m:t>
                          </m:r>
                        </m:e>
                      </m:func>
                    </m:oMath>
                  </m:oMathPara>
                </a14:m>
                <a:endParaRPr lang="zh-CN" altLang="zh-CN" dirty="0"/>
              </a:p>
              <a:p>
                <a:pPr indent="457200">
                  <a:lnSpc>
                    <a:spcPct val="150000"/>
                  </a:lnSpc>
                  <a:spcAft>
                    <a:spcPts val="600"/>
                  </a:spcAft>
                </a:pPr>
                <a:r>
                  <a:rPr lang="zh-CN" altLang="zh-CN" dirty="0"/>
                  <a:t>在三相对称电路中，不论负载星连还是三角连，其三相电路的功率还可根据线电压和线电流来计算：</a:t>
                </a:r>
              </a:p>
            </p:txBody>
          </p:sp>
        </mc:Choice>
        <mc:Fallback>
          <p:sp>
            <p:nvSpPr>
              <p:cNvPr id="2" name="矩形 1">
                <a:extLst>
                  <a:ext uri="{FF2B5EF4-FFF2-40B4-BE49-F238E27FC236}">
                    <ele xmlns:a14="http://schemas.microsoft.com/office/drawing/2010/main" xmlns="" attr="{B59CD852-4FE0-48C5-A3BC-E47DA28B1407}"/>
                  </a:ext>
                </a:extLst>
              </p:cNvPr>
              <p:cNvSpPr>
                <a:spLocks noRot="1" noChangeAspect="1" noMove="1" noResize="1" noEditPoints="1" noAdjustHandles="1" noChangeArrowheads="1" noChangeShapeType="1" noTextEdit="1"/>
              </p:cNvSpPr>
              <p:nvPr/>
            </p:nvSpPr>
            <p:spPr>
              <a:xfrm>
                <a:off x="2177140" y="1907062"/>
                <a:ext cx="7877060" cy="2439129"/>
              </a:xfrm>
              <a:prstGeom prst="rect">
                <a:avLst/>
              </a:prstGeom>
              <a:blipFill rotWithShape="0">
                <a:blip r:embed="rId3"/>
                <a:stretch>
                  <a:fillRect l="-619" b="-1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a:extLst>
                  <a:ext uri="{FF2B5EF4-FFF2-40B4-BE49-F238E27FC236}">
                    <ele xmlns="" attr="{DC96A647-83D6-4C88-A430-0F0A2645A19A}"/>
                  </a:ext>
                </a:extLst>
              </p:cNvPr>
              <p:cNvSpPr/>
              <p:nvPr/>
            </p:nvSpPr>
            <p:spPr>
              <a:xfrm>
                <a:off x="2063667" y="4463356"/>
                <a:ext cx="6738810" cy="1628138"/>
              </a:xfrm>
              <a:prstGeom prst="rect">
                <a:avLst/>
              </a:prstGeom>
            </p:spPr>
            <p:txBody>
              <a:bodyPr wrap="square">
                <a:spAutoFit/>
              </a:bodyPr>
              <a:lstStyle/>
              <a:p>
                <a:pPr indent="457200">
                  <a:lnSpc>
                    <a:spcPct val="150000"/>
                  </a:lnSpc>
                  <a:spcAft>
                    <a:spcPts val="600"/>
                  </a:spcAft>
                </a:pPr>
                <a:r>
                  <a:rPr lang="zh-CN" altLang="zh-CN" dirty="0"/>
                  <a:t>有功功率：</a:t>
                </a:r>
                <a14:m>
                  <m:oMath xmlns:m="http://schemas.openxmlformats.org/officeDocument/2006/math">
                    <m:r>
                      <m:rPr>
                        <m:sty m:val="p"/>
                      </m:rPr>
                      <a:rPr lang="en-US" altLang="zh-CN"/>
                      <m:t>P</m:t>
                    </m:r>
                    <m:r>
                      <a:rPr lang="en-US" altLang="zh-CN"/>
                      <m:t>=</m:t>
                    </m:r>
                    <m:sSub>
                      <m:sSubPr>
                        <m:ctrlPr>
                          <a:rPr lang="zh-CN" altLang="zh-CN"/>
                        </m:ctrlPr>
                      </m:sSubPr>
                      <m:e>
                        <m:rad>
                          <m:radPr>
                            <m:degHide m:val="on"/>
                            <m:ctrlPr>
                              <a:rPr lang="zh-CN" altLang="zh-CN"/>
                            </m:ctrlPr>
                          </m:radPr>
                          <m:deg/>
                          <m:e>
                            <m:r>
                              <a:rPr lang="en-US" altLang="zh-CN"/>
                              <m:t>3</m:t>
                            </m:r>
                            <m:r>
                              <m:rPr>
                                <m:sty m:val="p"/>
                              </m:rPr>
                              <a:rPr lang="en-US" altLang="zh-CN"/>
                              <m:t>U</m:t>
                            </m:r>
                          </m:e>
                        </m:rad>
                      </m:e>
                      <m:sub>
                        <m:r>
                          <a:rPr lang="en-US" altLang="zh-CN"/>
                          <m:t>1</m:t>
                        </m:r>
                      </m:sub>
                    </m:sSub>
                    <m:sSub>
                      <m:sSubPr>
                        <m:ctrlPr>
                          <a:rPr lang="zh-CN" altLang="zh-CN"/>
                        </m:ctrlPr>
                      </m:sSubPr>
                      <m:e>
                        <m:r>
                          <m:rPr>
                            <m:sty m:val="p"/>
                          </m:rPr>
                          <a:rPr lang="en-US" altLang="zh-CN"/>
                          <m:t>I</m:t>
                        </m:r>
                      </m:e>
                      <m:sub>
                        <m:r>
                          <a:rPr lang="en-US" altLang="zh-CN"/>
                          <m:t>1</m:t>
                        </m:r>
                      </m:sub>
                    </m:sSub>
                    <m:func>
                      <m:funcPr>
                        <m:ctrlPr>
                          <a:rPr lang="zh-CN" altLang="zh-CN"/>
                        </m:ctrlPr>
                      </m:funcPr>
                      <m:fName>
                        <m:r>
                          <m:rPr>
                            <m:sty m:val="p"/>
                          </m:rPr>
                          <a:rPr lang="en-US" altLang="zh-CN"/>
                          <m:t>cos</m:t>
                        </m:r>
                      </m:fName>
                      <m:e>
                        <m:r>
                          <m:rPr>
                            <m:sty m:val="p"/>
                          </m:rPr>
                          <a:rPr lang="en-US" altLang="zh-CN"/>
                          <m:t>φ</m:t>
                        </m:r>
                      </m:e>
                    </m:func>
                  </m:oMath>
                </a14:m>
                <a:endParaRPr lang="zh-CN" altLang="zh-CN" dirty="0"/>
              </a:p>
              <a:p>
                <a:pPr indent="457200">
                  <a:lnSpc>
                    <a:spcPct val="150000"/>
                  </a:lnSpc>
                  <a:spcAft>
                    <a:spcPts val="600"/>
                  </a:spcAft>
                </a:pPr>
                <a:r>
                  <a:rPr lang="zh-CN" altLang="zh-CN" dirty="0"/>
                  <a:t>无功功率：</a:t>
                </a:r>
                <a14:m>
                  <m:oMath xmlns:m="http://schemas.openxmlformats.org/officeDocument/2006/math">
                    <m:r>
                      <a:rPr lang="en-US" altLang="zh-CN"/>
                      <m:t>𝐐</m:t>
                    </m:r>
                    <m:r>
                      <a:rPr lang="en-US" altLang="zh-CN"/>
                      <m:t>=</m:t>
                    </m:r>
                    <m:sSub>
                      <m:sSubPr>
                        <m:ctrlPr>
                          <a:rPr lang="zh-CN" altLang="zh-CN"/>
                        </m:ctrlPr>
                      </m:sSubPr>
                      <m:e>
                        <m:rad>
                          <m:radPr>
                            <m:degHide m:val="on"/>
                            <m:ctrlPr>
                              <a:rPr lang="zh-CN" altLang="zh-CN"/>
                            </m:ctrlPr>
                          </m:radPr>
                          <m:deg/>
                          <m:e>
                            <m:r>
                              <a:rPr lang="en-US" altLang="zh-CN"/>
                              <m:t>𝟑</m:t>
                            </m:r>
                            <m:r>
                              <a:rPr lang="en-US" altLang="zh-CN"/>
                              <m:t>𝑼</m:t>
                            </m:r>
                          </m:e>
                        </m:rad>
                      </m:e>
                      <m:sub>
                        <m:r>
                          <a:rPr lang="en-US" altLang="zh-CN"/>
                          <m:t>𝟏</m:t>
                        </m:r>
                      </m:sub>
                    </m:sSub>
                    <m:sSub>
                      <m:sSubPr>
                        <m:ctrlPr>
                          <a:rPr lang="zh-CN" altLang="zh-CN"/>
                        </m:ctrlPr>
                      </m:sSubPr>
                      <m:e>
                        <m:r>
                          <a:rPr lang="en-US" altLang="zh-CN"/>
                          <m:t>𝐈</m:t>
                        </m:r>
                      </m:e>
                      <m:sub>
                        <m:r>
                          <a:rPr lang="en-US" altLang="zh-CN"/>
                          <m:t>𝟏</m:t>
                        </m:r>
                      </m:sub>
                    </m:sSub>
                    <m:func>
                      <m:funcPr>
                        <m:ctrlPr>
                          <a:rPr lang="zh-CN" altLang="zh-CN"/>
                        </m:ctrlPr>
                      </m:funcPr>
                      <m:fName>
                        <m:r>
                          <a:rPr lang="en-US" altLang="zh-CN"/>
                          <m:t>𝐬𝐢𝐧</m:t>
                        </m:r>
                      </m:fName>
                      <m:e>
                        <m:r>
                          <a:rPr lang="en-US" altLang="zh-CN"/>
                          <m:t>𝝋</m:t>
                        </m:r>
                      </m:e>
                    </m:func>
                  </m:oMath>
                </a14:m>
                <a:endParaRPr lang="zh-CN" altLang="zh-CN" dirty="0"/>
              </a:p>
              <a:p>
                <a:pPr indent="457200">
                  <a:lnSpc>
                    <a:spcPct val="150000"/>
                  </a:lnSpc>
                  <a:spcAft>
                    <a:spcPts val="600"/>
                  </a:spcAft>
                </a:pPr>
                <a:r>
                  <a:rPr lang="zh-CN" altLang="zh-CN" dirty="0"/>
                  <a:t>实在功率：</a:t>
                </a:r>
                <a14:m>
                  <m:oMath xmlns:m="http://schemas.openxmlformats.org/officeDocument/2006/math">
                    <m:r>
                      <a:rPr lang="en-US" altLang="zh-CN"/>
                      <m:t>𝐒</m:t>
                    </m:r>
                    <m:r>
                      <a:rPr lang="en-US" altLang="zh-CN"/>
                      <m:t>=</m:t>
                    </m:r>
                    <m:sSub>
                      <m:sSubPr>
                        <m:ctrlPr>
                          <a:rPr lang="zh-CN" altLang="zh-CN"/>
                        </m:ctrlPr>
                      </m:sSubPr>
                      <m:e>
                        <m:rad>
                          <m:radPr>
                            <m:degHide m:val="on"/>
                            <m:ctrlPr>
                              <a:rPr lang="zh-CN" altLang="zh-CN"/>
                            </m:ctrlPr>
                          </m:radPr>
                          <m:deg/>
                          <m:e>
                            <m:r>
                              <a:rPr lang="en-US" altLang="zh-CN"/>
                              <m:t>𝟑</m:t>
                            </m:r>
                            <m:r>
                              <a:rPr lang="en-US" altLang="zh-CN"/>
                              <m:t>𝑼</m:t>
                            </m:r>
                          </m:e>
                        </m:rad>
                      </m:e>
                      <m:sub>
                        <m:r>
                          <a:rPr lang="en-US" altLang="zh-CN"/>
                          <m:t>𝟏</m:t>
                        </m:r>
                      </m:sub>
                    </m:sSub>
                    <m:sSub>
                      <m:sSubPr>
                        <m:ctrlPr>
                          <a:rPr lang="zh-CN" altLang="zh-CN"/>
                        </m:ctrlPr>
                      </m:sSubPr>
                      <m:e>
                        <m:r>
                          <a:rPr lang="en-US" altLang="zh-CN"/>
                          <m:t>𝑰</m:t>
                        </m:r>
                      </m:e>
                      <m:sub>
                        <m:r>
                          <a:rPr lang="en-US" altLang="zh-CN"/>
                          <m:t>𝟏</m:t>
                        </m:r>
                      </m:sub>
                    </m:sSub>
                  </m:oMath>
                </a14:m>
                <a:endParaRPr lang="zh-CN" altLang="zh-CN" dirty="0"/>
              </a:p>
            </p:txBody>
          </p:sp>
        </mc:Choice>
        <mc:Fallback>
          <p:sp>
            <p:nvSpPr>
              <p:cNvPr id="10" name="矩形 9">
                <a:extLst>
                  <a:ext uri="{FF2B5EF4-FFF2-40B4-BE49-F238E27FC236}">
                    <ele xmlns:a14="http://schemas.microsoft.com/office/drawing/2010/main" xmlns="" attr="{DC96A647-83D6-4C88-A430-0F0A2645A19A}"/>
                  </a:ext>
                </a:extLst>
              </p:cNvPr>
              <p:cNvSpPr>
                <a:spLocks noRot="1" noChangeAspect="1" noMove="1" noResize="1" noEditPoints="1" noAdjustHandles="1" noChangeArrowheads="1" noChangeShapeType="1" noTextEdit="1"/>
              </p:cNvSpPr>
              <p:nvPr/>
            </p:nvSpPr>
            <p:spPr>
              <a:xfrm>
                <a:off x="2063667" y="4463356"/>
                <a:ext cx="6738810" cy="1628138"/>
              </a:xfrm>
              <a:prstGeom prst="rect">
                <a:avLst/>
              </a:prstGeom>
              <a:blipFill rotWithShape="0">
                <a:blip r:embed="rId4"/>
                <a:stretch>
                  <a:fillRect b="-1498"/>
                </a:stretch>
              </a:blipFill>
            </p:spPr>
            <p:txBody>
              <a:bodyPr/>
              <a:lstStyle/>
              <a:p>
                <a:r>
                  <a:rPr lang="zh-CN" altLang="en-US">
                    <a:noFill/>
                  </a:rPr>
                  <a:t> </a:t>
                </a:r>
              </a:p>
            </p:txBody>
          </p:sp>
        </mc:Fallback>
      </mc:AlternateContent>
      <p:sp>
        <p:nvSpPr>
          <p:cNvPr id="12" name="矩形: 剪去对角 1">
            <a:extLst>
              <a:ext uri="{FF2B5EF4-FFF2-40B4-BE49-F238E27FC236}">
                <a16:creationId xmlns="" xmlns:a16="http://schemas.microsoft.com/office/drawing/2014/main"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、三相电路的功率</a:t>
            </a:r>
            <a:endParaRPr lang="zh-CN" altLang="en-US" b="1" dirty="0">
              <a:solidFill>
                <a:schemeClr val="bg1"/>
              </a:solidFill>
              <a:latin typeface="微软雅黑" pitchFamily="34" charset="-122"/>
              <a:ea typeface="微软雅黑" pitchFamily="34" charset="-122"/>
            </a:endParaRPr>
          </a:p>
        </p:txBody>
      </p:sp>
      <p:cxnSp>
        <p:nvCxnSpPr>
          <p:cNvPr id="13" name="直接连接符 12">
            <a:extLst>
              <a:ext uri="{FF2B5EF4-FFF2-40B4-BE49-F238E27FC236}">
                <a16:creationId xmlns="" xmlns:a16="http://schemas.microsoft.com/office/drawing/2014/main"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对角圆角 6"/>
          <p:cNvSpPr/>
          <p:nvPr/>
        </p:nvSpPr>
        <p:spPr>
          <a:xfrm>
            <a:off x="109521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5" name="矩形: 对角圆角 5"/>
          <p:cNvSpPr/>
          <p:nvPr/>
        </p:nvSpPr>
        <p:spPr>
          <a:xfrm>
            <a:off x="9006450" y="16999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463432" y="2251827"/>
            <a:ext cx="5376143" cy="2577116"/>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电工师傅：请稍等，进行家庭用电线路安装要懂得基本的电工基础知识。</a:t>
            </a: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交流电的基本知识</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p:cNvGrpSpPr/>
          <p:nvPr/>
        </p:nvGrpSpPr>
        <p:grpSpPr bwMode="auto">
          <a:xfrm>
            <a:off x="1325563" y="1713896"/>
            <a:ext cx="5743575" cy="1277351"/>
            <a:chOff x="859536" y="1549889"/>
            <a:chExt cx="5742745" cy="1276339"/>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9"/>
              <a:ext cx="3773097" cy="7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dirty="0" smtClean="0">
                  <a:solidFill>
                    <a:srgbClr val="000000"/>
                  </a:solidFill>
                  <a:latin typeface="微软雅黑" panose="020B0503020204020204" pitchFamily="34" charset="-122"/>
                  <a:ea typeface="微软雅黑" panose="020B0503020204020204" pitchFamily="34" charset="-122"/>
                </a:rPr>
                <a:t>1.</a:t>
              </a:r>
              <a:r>
                <a:rPr lang="zh-CN" altLang="zh-CN" sz="1400" dirty="0" smtClean="0">
                  <a:solidFill>
                    <a:srgbClr val="000000"/>
                  </a:solidFill>
                  <a:latin typeface="微软雅黑" panose="020B0503020204020204" pitchFamily="34" charset="-122"/>
                  <a:ea typeface="微软雅黑" panose="020B0503020204020204" pitchFamily="34" charset="-122"/>
                </a:rPr>
                <a:t>交流电</a:t>
              </a:r>
              <a:r>
                <a:rPr lang="zh-CN" altLang="zh-CN" sz="1400" dirty="0">
                  <a:solidFill>
                    <a:srgbClr val="000000"/>
                  </a:solidFill>
                  <a:latin typeface="微软雅黑" panose="020B0503020204020204" pitchFamily="34" charset="-122"/>
                  <a:ea typeface="微软雅黑" panose="020B0503020204020204" pitchFamily="34" charset="-122"/>
                </a:rPr>
                <a:t>概念</a:t>
              </a:r>
              <a:r>
                <a:rPr lang="zh-CN" altLang="en-US" sz="1400" dirty="0">
                  <a:solidFill>
                    <a:srgbClr val="000000"/>
                  </a:solidFill>
                  <a:latin typeface="微软雅黑" panose="020B0503020204020204" pitchFamily="34" charset="-122"/>
                  <a:ea typeface="微软雅黑" panose="020B0503020204020204" pitchFamily="34" charset="-122"/>
                </a:rPr>
                <a:t>电路</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en-US" altLang="zh-CN" sz="1400" dirty="0" smtClean="0">
                  <a:solidFill>
                    <a:srgbClr val="000000"/>
                  </a:solidFill>
                  <a:latin typeface="微软雅黑" panose="020B0503020204020204" pitchFamily="34" charset="-122"/>
                  <a:ea typeface="微软雅黑" panose="020B0503020204020204" pitchFamily="34" charset="-122"/>
                </a:rPr>
                <a:t>2.</a:t>
              </a:r>
              <a:r>
                <a:rPr lang="zh-CN" altLang="zh-CN" sz="1400" dirty="0" smtClean="0">
                  <a:solidFill>
                    <a:srgbClr val="000000"/>
                  </a:solidFill>
                  <a:latin typeface="微软雅黑" panose="020B0503020204020204" pitchFamily="34" charset="-122"/>
                  <a:ea typeface="微软雅黑" panose="020B0503020204020204" pitchFamily="34" charset="-122"/>
                </a:rPr>
                <a:t>交流电的物理量</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en-US" altLang="zh-CN" sz="1400" dirty="0" smtClean="0">
                  <a:solidFill>
                    <a:srgbClr val="000000"/>
                  </a:solidFill>
                  <a:latin typeface="微软雅黑" panose="020B0503020204020204" pitchFamily="34" charset="-122"/>
                  <a:ea typeface="微软雅黑" panose="020B0503020204020204" pitchFamily="34" charset="-122"/>
                </a:rPr>
                <a:t>3.</a:t>
              </a:r>
              <a:r>
                <a:rPr lang="zh-CN" altLang="zh-CN" sz="1400" dirty="0" smtClean="0">
                  <a:solidFill>
                    <a:srgbClr val="000000"/>
                  </a:solidFill>
                  <a:latin typeface="微软雅黑" panose="020B0503020204020204" pitchFamily="34" charset="-122"/>
                  <a:ea typeface="微软雅黑" panose="020B0503020204020204" pitchFamily="34" charset="-122"/>
                </a:rPr>
                <a:t>交流电</a:t>
              </a:r>
              <a:r>
                <a:rPr lang="zh-CN" altLang="zh-CN" sz="1400" dirty="0">
                  <a:solidFill>
                    <a:srgbClr val="000000"/>
                  </a:solidFill>
                  <a:latin typeface="微软雅黑" panose="020B0503020204020204" pitchFamily="34" charset="-122"/>
                  <a:ea typeface="微软雅黑" panose="020B0503020204020204" pitchFamily="34" charset="-122"/>
                </a:rPr>
                <a:t>的四种表示方法</a:t>
              </a:r>
              <a:endParaRPr lang="en-US" altLang="zh-CN" sz="1400" dirty="0">
                <a:solidFill>
                  <a:srgbClr val="000000"/>
                </a:solidFill>
                <a:latin typeface="微软雅黑" panose="020B0503020204020204" pitchFamily="34" charset="-122"/>
                <a:ea typeface="微软雅黑" panose="020B0503020204020204" pitchFamily="34" charset="-122"/>
              </a:endParaRPr>
            </a:p>
          </p:txBody>
        </p:sp>
      </p:grpSp>
      <p:grpSp>
        <p:nvGrpSpPr>
          <p:cNvPr id="19" name="组合 9"/>
          <p:cNvGrpSpPr/>
          <p:nvPr/>
        </p:nvGrpSpPr>
        <p:grpSpPr bwMode="auto">
          <a:xfrm>
            <a:off x="1325563" y="3661322"/>
            <a:ext cx="5743575" cy="1277351"/>
            <a:chOff x="859536" y="1549889"/>
            <a:chExt cx="5742745" cy="1276338"/>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anose="020B0503020204020204" pitchFamily="34" charset="-122"/>
                  <a:ea typeface="微软雅黑" panose="020B0503020204020204" pitchFamily="34" charset="-122"/>
                </a:rPr>
                <a:t>技能要求</a:t>
              </a:r>
            </a:p>
          </p:txBody>
        </p:sp>
        <p:sp>
          <p:nvSpPr>
            <p:cNvPr id="23" name="TextBox 11"/>
            <p:cNvSpPr txBox="1">
              <a:spLocks noChangeArrowheads="1"/>
            </p:cNvSpPr>
            <p:nvPr/>
          </p:nvSpPr>
          <p:spPr bwMode="auto">
            <a:xfrm>
              <a:off x="1722447" y="2088149"/>
              <a:ext cx="3383776"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dirty="0" smtClean="0">
                  <a:solidFill>
                    <a:srgbClr val="000000"/>
                  </a:solidFill>
                  <a:latin typeface="微软雅黑" panose="020B0503020204020204" pitchFamily="34" charset="-122"/>
                  <a:ea typeface="微软雅黑" panose="020B0503020204020204" pitchFamily="34" charset="-122"/>
                </a:rPr>
                <a:t>1.</a:t>
              </a:r>
              <a:r>
                <a:rPr lang="zh-CN" altLang="zh-CN" sz="1400" dirty="0"/>
                <a:t>掌握三相交流电路</a:t>
              </a:r>
              <a:r>
                <a:rPr lang="zh-CN" altLang="zh-CN" sz="1400" dirty="0" smtClean="0"/>
                <a:t>的</a:t>
              </a:r>
              <a:r>
                <a:rPr lang="zh-CN" altLang="en-US" sz="1400" dirty="0" smtClean="0"/>
                <a:t>基本知识</a:t>
              </a:r>
              <a:endParaRPr lang="en-US" altLang="zh-CN" sz="1400" dirty="0" smtClean="0"/>
            </a:p>
            <a:p>
              <a:r>
                <a:rPr lang="en-US" altLang="zh-CN" sz="1400" dirty="0" smtClean="0"/>
                <a:t>2.</a:t>
              </a:r>
              <a:r>
                <a:rPr lang="zh-CN" altLang="en-US" sz="1400" dirty="0" smtClean="0"/>
                <a:t>三相电源的</a:t>
              </a:r>
              <a:r>
                <a:rPr lang="zh-CN" altLang="zh-CN" sz="1400" dirty="0" smtClean="0"/>
                <a:t>星型</a:t>
              </a:r>
              <a:r>
                <a:rPr lang="zh-CN" altLang="en-US" sz="1400" dirty="0" smtClean="0"/>
                <a:t>、</a:t>
              </a:r>
              <a:r>
                <a:rPr lang="zh-CN" altLang="zh-CN" sz="1400" dirty="0"/>
                <a:t>三角形</a:t>
              </a:r>
              <a:r>
                <a:rPr lang="zh-CN" altLang="zh-CN" sz="1400" dirty="0"/>
                <a:t>连接方法</a:t>
              </a:r>
              <a:r>
                <a:rPr lang="zh-CN" altLang="zh-CN" sz="1400" dirty="0"/>
                <a:t>。</a:t>
              </a:r>
              <a:endParaRPr lang="en-US" altLang="zh-CN" sz="1400" dirty="0"/>
            </a:p>
            <a:p>
              <a:r>
                <a:rPr lang="en-US" altLang="zh-CN" sz="1400" dirty="0"/>
                <a:t>3.</a:t>
              </a:r>
              <a:r>
                <a:rPr lang="zh-CN" altLang="en-US" sz="1400" dirty="0"/>
                <a:t>三相电源负载的星型、三角形连接方法</a:t>
              </a:r>
              <a:endParaRPr lang="en-US" altLang="zh-CN" sz="1400" dirty="0"/>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1764" y="1322957"/>
            <a:ext cx="5446995" cy="43575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电工高级技能培训与考核课程</a:t>
            </a:r>
          </a:p>
        </p:txBody>
      </p:sp>
      <p:sp>
        <p:nvSpPr>
          <p:cNvPr id="11" name="矩形 10"/>
          <p:cNvSpPr/>
          <p:nvPr/>
        </p:nvSpPr>
        <p:spPr>
          <a:xfrm>
            <a:off x="5191125" y="5397905"/>
            <a:ext cx="6096000" cy="369332"/>
          </a:xfrm>
          <a:prstGeom prst="rect">
            <a:avLst/>
          </a:prstGeom>
        </p:spPr>
        <p:txBody>
          <a:bodyPr>
            <a:spAutoFit/>
          </a:bodyPr>
          <a:lstStyle/>
          <a:p>
            <a:pPr marL="285750" indent="-285750">
              <a:buFont typeface="Arial" panose="020B0604020202020204" pitchFamily="34" charset="0"/>
              <a:buChar char="•"/>
            </a:pPr>
            <a:r>
              <a:rPr lang="zh-CN" altLang="zh-CN" b="1" dirty="0" smtClean="0">
                <a:solidFill>
                  <a:schemeClr val="bg1"/>
                </a:solidFill>
                <a:latin typeface="微软雅黑" panose="020B0503020204020204" pitchFamily="34" charset="-122"/>
                <a:ea typeface="微软雅黑" panose="020B0503020204020204" pitchFamily="34" charset="-122"/>
              </a:rPr>
              <a:t>交流电</a:t>
            </a:r>
            <a:r>
              <a:rPr lang="zh-CN" altLang="zh-CN" b="1" dirty="0">
                <a:solidFill>
                  <a:schemeClr val="bg1"/>
                </a:solidFill>
                <a:latin typeface="微软雅黑" panose="020B0503020204020204" pitchFamily="34" charset="-122"/>
                <a:ea typeface="微软雅黑" panose="020B0503020204020204" pitchFamily="34" charset="-122"/>
              </a:rPr>
              <a:t>的四种表示方法</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5191125" y="4979106"/>
            <a:ext cx="6096000" cy="369332"/>
          </a:xfrm>
          <a:prstGeom prst="rect">
            <a:avLst/>
          </a:prstGeom>
        </p:spPr>
        <p:txBody>
          <a:bodyPr>
            <a:spAutoFit/>
          </a:bodyPr>
          <a:lstStyle/>
          <a:p>
            <a:pPr marL="285750" indent="-285750">
              <a:buFont typeface="Arial" panose="020B0604020202020204" pitchFamily="34" charset="0"/>
              <a:buChar char="•"/>
            </a:pPr>
            <a:r>
              <a:rPr lang="zh-CN" altLang="en-US" b="1" dirty="0" smtClean="0">
                <a:solidFill>
                  <a:schemeClr val="bg1"/>
                </a:solidFill>
                <a:latin typeface="微软雅黑" panose="020B0503020204020204" pitchFamily="34" charset="-122"/>
                <a:ea typeface="微软雅黑" panose="020B0503020204020204" pitchFamily="34" charset="-122"/>
              </a:rPr>
              <a:t>交流电的物理量</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5191125" y="4591976"/>
            <a:ext cx="6096000" cy="369332"/>
          </a:xfrm>
          <a:prstGeom prst="rect">
            <a:avLst/>
          </a:prstGeom>
        </p:spPr>
        <p:txBody>
          <a:bodyPr>
            <a:spAutoFit/>
          </a:bodyPr>
          <a:lstStyle/>
          <a:p>
            <a:pPr marL="285750" indent="-285750">
              <a:buFont typeface="Arial" panose="020B0604020202020204" pitchFamily="34" charset="0"/>
              <a:buChar char="•"/>
            </a:pPr>
            <a:r>
              <a:rPr lang="zh-CN" altLang="zh-CN" b="1" dirty="0" smtClean="0">
                <a:solidFill>
                  <a:schemeClr val="bg1"/>
                </a:solidFill>
                <a:latin typeface="微软雅黑" panose="020B0503020204020204" pitchFamily="34" charset="-122"/>
                <a:ea typeface="微软雅黑" panose="020B0503020204020204" pitchFamily="34" charset="-122"/>
              </a:rPr>
              <a:t>交流电概念</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anose="020B0503020204020204" pitchFamily="34" charset="-122"/>
                <a:ea typeface="微软雅黑" panose="020B0503020204020204" pitchFamily="34" charset="-122"/>
              </a:rPr>
              <a:t>交流电概念</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687248" y="4468124"/>
            <a:ext cx="2223187" cy="369332"/>
          </a:xfrm>
          <a:prstGeom prst="rect">
            <a:avLst/>
          </a:prstGeom>
          <a:noFill/>
        </p:spPr>
        <p:txBody>
          <a:bodyPr wrap="square" rtlCol="0">
            <a:spAutoFit/>
          </a:bodyPr>
          <a:lstStyle/>
          <a:p>
            <a:r>
              <a:rPr lang="zh-CN" altLang="en-US" dirty="0"/>
              <a:t>图</a:t>
            </a:r>
            <a:r>
              <a:rPr lang="en-US" altLang="zh-CN" dirty="0"/>
              <a:t>1-1</a:t>
            </a:r>
            <a:r>
              <a:rPr lang="zh-CN" altLang="zh-CN" dirty="0"/>
              <a:t>交流电波形图</a:t>
            </a:r>
            <a:endParaRPr lang="zh-CN" altLang="en-US" dirty="0"/>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bwMode="auto">
          <a:xfrm>
            <a:off x="2865306" y="1771080"/>
            <a:ext cx="3541395" cy="2637347"/>
          </a:xfrm>
          <a:prstGeom prst="rect">
            <a:avLst/>
          </a:prstGeom>
          <a:noFill/>
          <a:ln>
            <a:noFill/>
          </a:ln>
        </p:spPr>
      </p:pic>
      <p:sp>
        <p:nvSpPr>
          <p:cNvPr id="11" name="文本框 10"/>
          <p:cNvSpPr txBox="1"/>
          <p:nvPr/>
        </p:nvSpPr>
        <p:spPr>
          <a:xfrm>
            <a:off x="1008345" y="1157385"/>
            <a:ext cx="8812060" cy="369332"/>
          </a:xfrm>
          <a:prstGeom prst="rect">
            <a:avLst/>
          </a:prstGeom>
          <a:noFill/>
        </p:spPr>
        <p:txBody>
          <a:bodyPr wrap="square" rtlCol="0">
            <a:spAutoFit/>
          </a:bodyPr>
          <a:lstStyle>
            <a:defPPr>
              <a:defRPr lang="zh-CN"/>
            </a:defPPr>
          </a:lstStyle>
          <a:p>
            <a:r>
              <a:rPr lang="zh-CN" altLang="zh-CN" dirty="0"/>
              <a:t>交流电：大小和方向都周期性变化、在一个周期上的平均值</a:t>
            </a:r>
            <a:r>
              <a:rPr lang="zh-CN" altLang="zh-CN" dirty="0" smtClean="0"/>
              <a:t>为</a:t>
            </a:r>
            <a:r>
              <a:rPr lang="zh-CN" altLang="en-US" dirty="0" smtClean="0"/>
              <a:t>零，</a:t>
            </a:r>
            <a:r>
              <a:rPr lang="zh-CN" altLang="zh-CN" dirty="0"/>
              <a:t>如</a:t>
            </a:r>
            <a:r>
              <a:rPr lang="zh-CN" altLang="zh-CN" dirty="0" smtClean="0"/>
              <a:t>图</a:t>
            </a:r>
            <a:r>
              <a:rPr lang="en-US" altLang="zh-CN" dirty="0" smtClean="0"/>
              <a:t>1-1</a:t>
            </a:r>
            <a:r>
              <a:rPr lang="zh-CN" altLang="zh-CN" dirty="0" smtClean="0"/>
              <a:t>所</a:t>
            </a:r>
            <a:r>
              <a:rPr lang="zh-CN" altLang="zh-CN" dirty="0"/>
              <a:t>示</a:t>
            </a:r>
            <a:r>
              <a:rPr lang="zh-CN" altLang="zh-CN" dirty="0" smtClean="0"/>
              <a:t>。</a:t>
            </a:r>
            <a:endParaRPr lang="zh-CN" altLang="zh-CN" dirty="0"/>
          </a:p>
        </p:txBody>
      </p:sp>
      <p:sp>
        <p:nvSpPr>
          <p:cNvPr id="16" name="文本框 15"/>
          <p:cNvSpPr txBox="1"/>
          <p:nvPr/>
        </p:nvSpPr>
        <p:spPr>
          <a:xfrm>
            <a:off x="1262451" y="5311036"/>
            <a:ext cx="4871650" cy="369332"/>
          </a:xfrm>
          <a:prstGeom prst="rect">
            <a:avLst/>
          </a:prstGeom>
          <a:noFill/>
        </p:spPr>
        <p:txBody>
          <a:bodyPr wrap="square" rtlCol="0">
            <a:spAutoFit/>
          </a:bodyPr>
          <a:lstStyle>
            <a:defPPr>
              <a:defRPr lang="zh-CN"/>
            </a:defPPr>
          </a:lstStyle>
          <a:p>
            <a:r>
              <a:rPr lang="zh-CN" altLang="zh-CN" dirty="0"/>
              <a:t>正弦交流电</a:t>
            </a:r>
            <a:r>
              <a:rPr lang="en-US" altLang="zh-CN" dirty="0"/>
              <a:t>:  </a:t>
            </a:r>
            <a:r>
              <a:rPr lang="zh-CN" altLang="zh-CN" dirty="0"/>
              <a:t>按正弦规律变化的交流电</a:t>
            </a:r>
            <a:r>
              <a:rPr lang="zh-CN" altLang="zh-CN" dirty="0" smtClean="0"/>
              <a:t>。</a:t>
            </a:r>
            <a:endParaRPr lang="zh-CN"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p:cNvSpPr txBox="1"/>
          <p:nvPr/>
        </p:nvSpPr>
        <p:spPr>
          <a:xfrm>
            <a:off x="1034925" y="205091"/>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1.2   </a:t>
            </a:r>
            <a:r>
              <a:rPr lang="zh-CN" altLang="zh-CN" sz="1600" b="1" dirty="0" smtClean="0">
                <a:solidFill>
                  <a:schemeClr val="bg1"/>
                </a:solidFill>
                <a:latin typeface="微软雅黑" panose="020B0503020204020204" pitchFamily="34" charset="-122"/>
                <a:ea typeface="微软雅黑" panose="020B0503020204020204" pitchFamily="34" charset="-122"/>
              </a:rPr>
              <a:t>正弦</a:t>
            </a:r>
            <a:r>
              <a:rPr lang="zh-CN" altLang="zh-CN" sz="1600" b="1" dirty="0">
                <a:solidFill>
                  <a:schemeClr val="bg1"/>
                </a:solidFill>
                <a:latin typeface="微软雅黑" panose="020B0503020204020204" pitchFamily="34" charset="-122"/>
                <a:ea typeface="微软雅黑" panose="020B0503020204020204" pitchFamily="34" charset="-122"/>
              </a:rPr>
              <a:t>交流电动势的产生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676221" y="5229534"/>
            <a:ext cx="2938065" cy="369332"/>
          </a:xfrm>
          <a:prstGeom prst="rect">
            <a:avLst/>
          </a:prstGeom>
          <a:noFill/>
        </p:spPr>
        <p:txBody>
          <a:bodyPr wrap="square" rtlCol="0">
            <a:spAutoFit/>
          </a:bodyPr>
          <a:lstStyle>
            <a:defPPr>
              <a:defRPr lang="zh-CN"/>
            </a:defPPr>
          </a:lstStyle>
          <a:p>
            <a:r>
              <a:rPr lang="zh-CN" altLang="zh-CN" dirty="0"/>
              <a:t>图</a:t>
            </a:r>
            <a:r>
              <a:rPr lang="en-US" altLang="zh-CN" dirty="0"/>
              <a:t>1-2-1</a:t>
            </a:r>
            <a:r>
              <a:rPr lang="zh-CN" altLang="zh-CN" dirty="0"/>
              <a:t>电动势产生</a:t>
            </a:r>
            <a:r>
              <a:rPr lang="zh-CN" altLang="en-US" dirty="0"/>
              <a:t>过程</a:t>
            </a:r>
            <a:r>
              <a:rPr lang="zh-CN" altLang="zh-CN" dirty="0"/>
              <a:t>图</a:t>
            </a:r>
          </a:p>
        </p:txBody>
      </p:sp>
      <p:pic>
        <p:nvPicPr>
          <p:cNvPr id="1029" name="图片 171" descr="1I0@}Y(2L~94WY)%TR}NTE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958" y="2100902"/>
            <a:ext cx="1800000" cy="24285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图片 58368" descr="JB0FBMP(Z2%}$VFUU@XJTD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8045" y="2088591"/>
            <a:ext cx="1800000" cy="2489210"/>
          </a:xfrm>
          <a:prstGeom prst="rect">
            <a:avLst/>
          </a:prstGeom>
          <a:noFill/>
          <a:extLst>
            <a:ext uri="{909E8E84-426E-40DD-AFC4-6F175D3DCCD1}">
              <a14:hiddenFill xmlns:a14="http://schemas.microsoft.com/office/drawing/2010/main">
                <a:solidFill>
                  <a:srgbClr val="FFFFFF"/>
                </a:solidFill>
              </a14:hiddenFill>
            </a:ext>
          </a:extLst>
        </p:spPr>
      </p:pic>
      <p:pic>
        <p:nvPicPr>
          <p:cNvPr id="1027" name="图片 58369" descr="T4`3L[SCL]KGBP8`@R5[G1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7654" y="2100901"/>
            <a:ext cx="1800000" cy="2476899"/>
          </a:xfrm>
          <a:prstGeom prst="rect">
            <a:avLst/>
          </a:prstGeom>
          <a:noFill/>
          <a:extLst>
            <a:ext uri="{909E8E84-426E-40DD-AFC4-6F175D3DCCD1}">
              <a14:hiddenFill xmlns:a14="http://schemas.microsoft.com/office/drawing/2010/main">
                <a:solidFill>
                  <a:srgbClr val="FFFFFF"/>
                </a:solidFill>
              </a14:hiddenFill>
            </a:ext>
          </a:extLst>
        </p:spPr>
      </p:pic>
      <p:pic>
        <p:nvPicPr>
          <p:cNvPr id="1026" name="图片 58370" descr="7(F1K3P}`{1{92O3FUR3)U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1904" y="2042161"/>
            <a:ext cx="1800000" cy="2522905"/>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58371" descr="T3TC8%1]_C@Q@0N8[EI~_V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35106" y="1976110"/>
            <a:ext cx="1800000" cy="253771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9" name="Rectangle 7"/>
          <p:cNvSpPr>
            <a:spLocks noChangeArrowheads="1"/>
          </p:cNvSpPr>
          <p:nvPr/>
        </p:nvSpPr>
        <p:spPr bwMode="auto">
          <a:xfrm>
            <a:off x="0" y="1676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12700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0" name="Rectangle 8"/>
          <p:cNvSpPr>
            <a:spLocks noChangeArrowheads="1"/>
          </p:cNvSpPr>
          <p:nvPr/>
        </p:nvSpPr>
        <p:spPr bwMode="auto">
          <a:xfrm>
            <a:off x="0" y="29638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12700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1" name="Rectangle 9"/>
          <p:cNvSpPr>
            <a:spLocks noChangeArrowheads="1"/>
          </p:cNvSpPr>
          <p:nvPr/>
        </p:nvSpPr>
        <p:spPr bwMode="auto">
          <a:xfrm>
            <a:off x="0" y="426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12700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2" name="Rectangle 10"/>
          <p:cNvSpPr>
            <a:spLocks noChangeArrowheads="1"/>
          </p:cNvSpPr>
          <p:nvPr/>
        </p:nvSpPr>
        <p:spPr bwMode="auto">
          <a:xfrm>
            <a:off x="0" y="5540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12700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 name="文本框 1"/>
          <p:cNvSpPr txBox="1"/>
          <p:nvPr/>
        </p:nvSpPr>
        <p:spPr>
          <a:xfrm>
            <a:off x="1427985" y="1086252"/>
            <a:ext cx="6618735" cy="369332"/>
          </a:xfrm>
          <a:prstGeom prst="rect">
            <a:avLst/>
          </a:prstGeom>
          <a:noFill/>
        </p:spPr>
        <p:txBody>
          <a:bodyPr wrap="square" rtlCol="0">
            <a:spAutoFit/>
          </a:bodyPr>
          <a:lstStyle/>
          <a:p>
            <a:r>
              <a:rPr lang="zh-CN" altLang="zh-CN" dirty="0"/>
              <a:t>电动势产生如图</a:t>
            </a:r>
            <a:r>
              <a:rPr lang="en-US" altLang="zh-CN" dirty="0" smtClean="0"/>
              <a:t>2-1-15</a:t>
            </a:r>
            <a:r>
              <a:rPr lang="zh-CN" altLang="en-US" dirty="0" smtClean="0"/>
              <a:t>。</a:t>
            </a:r>
            <a:endParaRPr lang="zh-CN" altLang="zh-CN"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TotalTime>
  <Words>1513</Words>
  <Application>Microsoft Office PowerPoint</Application>
  <PresentationFormat>宽屏</PresentationFormat>
  <Paragraphs>329</Paragraphs>
  <Slides>29</Slides>
  <Notes>29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 Unicode MS</vt:lpstr>
      <vt:lpstr>Open Sans</vt:lpstr>
      <vt:lpstr>等线</vt:lpstr>
      <vt:lpstr>等线 Light</vt:lpstr>
      <vt:lpstr>华康俪金黑W8(P)</vt:lpstr>
      <vt:lpstr>楷体</vt:lpstr>
      <vt:lpstr>宋体</vt:lpstr>
      <vt:lpstr>微软雅黑</vt:lpstr>
      <vt:lpstr>Arial</vt:lpstr>
      <vt:lpstr>Calibri</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62</cp:revision>
  <dcterms:created xsi:type="dcterms:W3CDTF">2020-10-28T01:48:00Z</dcterms:created>
  <dcterms:modified xsi:type="dcterms:W3CDTF">2021-02-26T15:06:17Z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