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9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60" r:id="rId4"/>
    <p:sldId id="256" r:id="rId5"/>
    <p:sldId id="261" r:id="rId6"/>
    <p:sldId id="259" r:id="rId7"/>
    <p:sldId id="262" r:id="rId8"/>
    <p:sldId id="266" r:id="rId9"/>
    <p:sldId id="267" r:id="rId10"/>
    <p:sldId id="282" r:id="rId11"/>
    <p:sldId id="263" r:id="rId12"/>
    <p:sldId id="268" r:id="rId13"/>
    <p:sldId id="271" r:id="rId14"/>
    <p:sldId id="264" r:id="rId15"/>
    <p:sldId id="276" r:id="rId16"/>
    <p:sldId id="265" r:id="rId17"/>
    <p:sldId id="270" r:id="rId18"/>
    <p:sldId id="28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2251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3" autoAdjust="0"/>
    <p:restoredTop sz="92137" autoAdjust="0"/>
  </p:normalViewPr>
  <p:slideViewPr>
    <p:cSldViewPr snapToGrid="0">
      <p:cViewPr varScale="1">
        <p:scale>
          <a:sx n="72" d="100"/>
          <a:sy n="72" d="100"/>
        </p:scale>
        <p:origin x="67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A5671-5726-47C2-932C-C6CDA48235F4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74400-4281-4B48-A669-12BA5BF12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211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135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9712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9443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6576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3833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6812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5966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2549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5843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520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685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827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251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737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57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1934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4528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804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248817" y="653144"/>
            <a:ext cx="11694368" cy="5906276"/>
          </a:xfrm>
          <a:prstGeom prst="roundRect">
            <a:avLst>
              <a:gd name="adj" fmla="val 3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B384-4B7D-4D10-B9E5-378208D96E06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2B384-4B7D-4D10-B9E5-378208D96E06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7185" y="266699"/>
            <a:ext cx="8758944" cy="196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456940" y="3965469"/>
            <a:ext cx="4613275" cy="935990"/>
            <a:chOff x="4328610" y="4016474"/>
            <a:chExt cx="3528310" cy="936104"/>
          </a:xfrm>
        </p:grpSpPr>
        <p:sp>
          <p:nvSpPr>
            <p:cNvPr id="9" name="圆角矩形 9"/>
            <p:cNvSpPr/>
            <p:nvPr/>
          </p:nvSpPr>
          <p:spPr>
            <a:xfrm flipH="1">
              <a:off x="4328610" y="4016474"/>
              <a:ext cx="3528310" cy="72000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44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800569" y="4016474"/>
              <a:ext cx="2705622" cy="7009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室内配线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安装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328610" y="4016474"/>
              <a:ext cx="2015449" cy="9361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  <p:sp>
        <p:nvSpPr>
          <p:cNvPr id="11" name="TextBox 13">
            <a:extLst>
              <a:ext uri="{FF2B5EF4-FFF2-40B4-BE49-F238E27FC236}">
                <a16:creationId xmlns:a16="http://schemas.microsoft.com/office/drawing/2014/main" xmlns="" id="{92E74F4C-CB8E-4B2E-BBF3-968C12FABE28}"/>
              </a:ext>
            </a:extLst>
          </p:cNvPr>
          <p:cNvSpPr txBox="1"/>
          <p:nvPr/>
        </p:nvSpPr>
        <p:spPr>
          <a:xfrm>
            <a:off x="1045076" y="1325656"/>
            <a:ext cx="941796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spc="6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室内外配线及照明设备</a:t>
            </a:r>
          </a:p>
          <a:p>
            <a:r>
              <a:rPr lang="zh-CN" altLang="en-US" sz="6600" b="1" spc="6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    安装与故障检修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室内配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线的安装要求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7759" y="1516182"/>
            <a:ext cx="10421648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1.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导线与地面的最小距离应符合规定否则应穿管保护</a:t>
            </a:r>
          </a:p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2.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配线时应尽量减少导线接头。在导线的连接和分支处，应避免受机械力的作用。穿管导线和槽板配线中间不允许有接头，必要时可采用接线盒或分线盒。</a:t>
            </a:r>
          </a:p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3.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为防止雨水沿导线进入室内应加防水弯头。</a:t>
            </a:r>
          </a:p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4.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绝缘导线穿越楼板时，应将导线穿入钢管或硬塑料管内保护，保护管上端口距地面不应小于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1.8m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，下端口到楼板下为止。</a:t>
            </a:r>
          </a:p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5.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导线穿墙时，也应加装保护管。</a:t>
            </a:r>
          </a:p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6.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导线通过建筑物的伸缩缝或沉降缝时，敷设导线应稍有余量；敷设线管时，应装设补偿装置。</a:t>
            </a:r>
          </a:p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7.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导线相互交叉时，应在每根导线上加套绝缘管，并将套管在导线上固定牢靠。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4731" y="843337"/>
            <a:ext cx="487546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配线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的安装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endParaRPr lang="zh-CN" altLang="en-US" sz="2000" b="1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grpSp>
        <p:nvGrpSpPr>
          <p:cNvPr id="12" name="Group 21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5210021" y="4225485"/>
            <a:ext cx="6077104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配线的安装步骤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室内配线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工序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914739" y="131721"/>
            <a:ext cx="4876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配线的安装步骤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8721" y="1397335"/>
            <a:ext cx="8725466" cy="3924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572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1</a:t>
            </a:r>
            <a:r>
              <a:rPr lang="en-US" altLang="zh-CN" dirty="0" smtClean="0">
                <a:latin typeface="+mn-ea"/>
              </a:rPr>
              <a:t>.</a:t>
            </a:r>
            <a:r>
              <a:rPr lang="zh-CN" altLang="en-US" dirty="0" smtClean="0">
                <a:latin typeface="+mn-ea"/>
              </a:rPr>
              <a:t>定位：按</a:t>
            </a:r>
            <a:r>
              <a:rPr lang="zh-CN" altLang="en-US" dirty="0">
                <a:latin typeface="+mn-ea"/>
              </a:rPr>
              <a:t>设计图纸确定灯具、插座、开关、配电箱、启动装置等设备的位置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>
              <a:latin typeface="+mn-ea"/>
            </a:endParaRPr>
          </a:p>
          <a:p>
            <a:pPr indent="4572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2</a:t>
            </a:r>
            <a:r>
              <a:rPr lang="en-US" altLang="zh-CN" dirty="0" smtClean="0">
                <a:latin typeface="+mn-ea"/>
              </a:rPr>
              <a:t>.</a:t>
            </a:r>
            <a:r>
              <a:rPr lang="zh-CN" altLang="en-US" dirty="0" smtClean="0">
                <a:latin typeface="+mn-ea"/>
              </a:rPr>
              <a:t>划线：按</a:t>
            </a:r>
            <a:r>
              <a:rPr lang="zh-CN" altLang="en-US" dirty="0">
                <a:latin typeface="+mn-ea"/>
              </a:rPr>
              <a:t>建筑物确定导线安装的路径、穿越墙壁或楼层时的具体位置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  <a:sym typeface="+mn-ea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3</a:t>
            </a:r>
            <a:r>
              <a:rPr lang="en-US" altLang="zh-CN" dirty="0" smtClean="0">
                <a:latin typeface="+mn-ea"/>
              </a:rPr>
              <a:t>.</a:t>
            </a:r>
            <a:r>
              <a:rPr lang="zh-CN" altLang="zh-CN" dirty="0"/>
              <a:t>凿眼与预埋</a:t>
            </a:r>
            <a:r>
              <a:rPr lang="zh-CN" altLang="zh-CN" dirty="0" smtClean="0"/>
              <a:t>紧固件</a:t>
            </a:r>
            <a:r>
              <a:rPr lang="zh-CN" altLang="en-US" dirty="0" smtClean="0"/>
              <a:t>：</a:t>
            </a:r>
            <a:r>
              <a:rPr lang="zh-CN" altLang="en-US" dirty="0" smtClean="0">
                <a:latin typeface="+mn-ea"/>
              </a:rPr>
              <a:t>装设</a:t>
            </a:r>
            <a:r>
              <a:rPr lang="zh-CN" altLang="en-US" dirty="0">
                <a:latin typeface="+mn-ea"/>
              </a:rPr>
              <a:t>绝缘支持物（线夹板或线管）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  <a:sym typeface="+mn-ea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4</a:t>
            </a:r>
            <a:r>
              <a:rPr lang="en-US" altLang="zh-CN" dirty="0" smtClean="0">
                <a:latin typeface="+mn-ea"/>
              </a:rPr>
              <a:t>.</a:t>
            </a:r>
            <a:r>
              <a:rPr lang="zh-CN" altLang="zh-CN" dirty="0"/>
              <a:t>埋设保护管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  <a:sym typeface="+mn-ea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5</a:t>
            </a:r>
            <a:r>
              <a:rPr lang="en-US" altLang="zh-CN" dirty="0" smtClean="0">
                <a:latin typeface="+mn-ea"/>
              </a:rPr>
              <a:t>.</a:t>
            </a:r>
            <a:r>
              <a:rPr lang="zh-CN" altLang="zh-CN" dirty="0"/>
              <a:t>敷设</a:t>
            </a:r>
            <a:r>
              <a:rPr lang="zh-CN" altLang="zh-CN" dirty="0" smtClean="0"/>
              <a:t>导线</a:t>
            </a:r>
            <a:r>
              <a:rPr lang="zh-CN" altLang="en-US" dirty="0" smtClean="0"/>
              <a:t>：</a:t>
            </a:r>
            <a:r>
              <a:rPr lang="zh-CN" altLang="en-US" dirty="0" smtClean="0">
                <a:latin typeface="+mn-ea"/>
              </a:rPr>
              <a:t>安装</a:t>
            </a:r>
            <a:r>
              <a:rPr lang="zh-CN" altLang="en-US" dirty="0">
                <a:latin typeface="+mn-ea"/>
              </a:rPr>
              <a:t>导线处理</a:t>
            </a:r>
            <a:r>
              <a:rPr lang="zh-CN" altLang="en-US" dirty="0">
                <a:latin typeface="+mn-ea"/>
              </a:rPr>
              <a:t>导线的连接、分错和封端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  <a:sym typeface="+mn-ea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6</a:t>
            </a:r>
            <a:r>
              <a:rPr lang="en-US" altLang="zh-CN" dirty="0" smtClean="0">
                <a:latin typeface="+mn-ea"/>
              </a:rPr>
              <a:t>.</a:t>
            </a:r>
            <a:r>
              <a:rPr lang="zh-CN" altLang="zh-CN" dirty="0"/>
              <a:t>装上用电器和</a:t>
            </a:r>
            <a:r>
              <a:rPr lang="zh-CN" altLang="zh-CN" dirty="0" smtClean="0"/>
              <a:t>电气装置</a:t>
            </a:r>
            <a:r>
              <a:rPr lang="zh-CN" altLang="en-US" dirty="0" smtClean="0"/>
              <a:t>。</a:t>
            </a:r>
            <a:endParaRPr lang="en-US" altLang="zh-CN" dirty="0" smtClean="0">
              <a:latin typeface="+mn-ea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>
                <a:latin typeface="+mn-ea"/>
              </a:rPr>
              <a:t>7.</a:t>
            </a:r>
            <a:r>
              <a:rPr lang="zh-CN" altLang="zh-CN" dirty="0"/>
              <a:t>通电试验，全面</a:t>
            </a:r>
            <a:r>
              <a:rPr lang="zh-CN" altLang="zh-CN" dirty="0" smtClean="0"/>
              <a:t>验收</a:t>
            </a:r>
            <a:r>
              <a:rPr lang="zh-CN" altLang="en-US" dirty="0" smtClean="0"/>
              <a:t>：</a:t>
            </a:r>
            <a:r>
              <a:rPr lang="zh-CN" altLang="en-US" dirty="0" smtClean="0">
                <a:latin typeface="+mn-ea"/>
              </a:rPr>
              <a:t>测试</a:t>
            </a:r>
            <a:r>
              <a:rPr lang="zh-CN" altLang="en-US" dirty="0">
                <a:latin typeface="+mn-ea"/>
              </a:rPr>
              <a:t>线路、开关、灯具、启动装置是否正常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02934" y="875507"/>
            <a:ext cx="4875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室内配线的安装步骤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8" name="TextBox 8"/>
          <p:cNvSpPr txBox="1"/>
          <p:nvPr/>
        </p:nvSpPr>
        <p:spPr>
          <a:xfrm>
            <a:off x="947759" y="143330"/>
            <a:ext cx="4876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配线工序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4731" y="869256"/>
            <a:ext cx="4875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室内配线工序</a:t>
            </a:r>
            <a:endParaRPr lang="en-US" altLang="zh-CN" sz="2000" b="1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28063" y="1423254"/>
            <a:ext cx="11645979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1.</a:t>
            </a:r>
            <a:r>
              <a:rPr lang="zh-CN" altLang="zh-CN" dirty="0">
                <a:latin typeface="+mn-ea"/>
              </a:rPr>
              <a:t>熟悉设计施工图，做好预留预埋工作；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2.</a:t>
            </a:r>
            <a:r>
              <a:rPr lang="zh-CN" altLang="zh-CN" dirty="0">
                <a:latin typeface="+mn-ea"/>
              </a:rPr>
              <a:t>按设计施工图确定灯具、插座等设备的准确位置，并确定导线敷设的路径；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3.</a:t>
            </a:r>
            <a:r>
              <a:rPr lang="zh-CN" altLang="zh-CN" dirty="0">
                <a:latin typeface="+mn-ea"/>
              </a:rPr>
              <a:t>在土建粉刷前，将配线中所有的固定点打好眼孔，将预埋件埋齐，并检查有无遗漏和错位；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4.</a:t>
            </a:r>
            <a:r>
              <a:rPr lang="zh-CN" altLang="zh-CN" dirty="0">
                <a:latin typeface="+mn-ea"/>
              </a:rPr>
              <a:t>装设绝缘支撑物、线夹或线管及开关箱、盒；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5.</a:t>
            </a:r>
            <a:r>
              <a:rPr lang="zh-CN" altLang="zh-CN" dirty="0">
                <a:latin typeface="+mn-ea"/>
              </a:rPr>
              <a:t>敷设导线；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6.</a:t>
            </a:r>
            <a:r>
              <a:rPr lang="zh-CN" altLang="zh-CN" dirty="0">
                <a:latin typeface="+mn-ea"/>
              </a:rPr>
              <a:t>连接导线；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7.</a:t>
            </a:r>
            <a:r>
              <a:rPr lang="zh-CN" altLang="zh-CN" dirty="0">
                <a:latin typeface="+mn-ea"/>
              </a:rPr>
              <a:t>将导线出线端与电器及设备连接；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+mn-ea"/>
              </a:rPr>
              <a:t>8.</a:t>
            </a:r>
            <a:r>
              <a:rPr lang="zh-CN" altLang="zh-CN" dirty="0">
                <a:latin typeface="+mn-ea"/>
              </a:rPr>
              <a:t>检验工程是否符合设计和安装要求。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grpSp>
        <p:nvGrpSpPr>
          <p:cNvPr id="12" name="Group 24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D47A81D8-0FEE-4650-8128-AB76850B55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83434"/>
              </p:ext>
            </p:extLst>
          </p:nvPr>
        </p:nvGraphicFramePr>
        <p:xfrm>
          <a:off x="1229986" y="2387688"/>
          <a:ext cx="9550751" cy="3541799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9998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105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831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08432">
                <a:tc gridSpan="2">
                  <a:txBody>
                    <a:bodyPr/>
                    <a:lstStyle/>
                    <a:p>
                      <a:pPr indent="12573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评价主体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评分标准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分值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学生评价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教师评价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40646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任务</a:t>
                      </a: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五：</a:t>
                      </a:r>
                    </a:p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室内</a:t>
                      </a: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配线</a:t>
                      </a:r>
                      <a:r>
                        <a:rPr 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安装</a:t>
                      </a:r>
                      <a:endParaRPr lang="zh-CN" sz="1400" b="1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操作评价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</a:t>
                      </a:r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了解了室内配线的方法、基本要求及安装要求。</a:t>
                      </a:r>
                    </a:p>
                    <a:p>
                      <a:r>
                        <a:rPr lang="en-US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</a:t>
                      </a:r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掌握了室内配线的安装步骤及配线工序。</a:t>
                      </a:r>
                      <a:endParaRPr lang="zh-CN" sz="1400" b="1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40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21590">
                <a:tc vMerge="1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</a:t>
                      </a: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学习；了室内配线的方法、基本要求及安装要求。</a:t>
                      </a:r>
                    </a:p>
                    <a:p>
                      <a:pPr indent="127000"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</a:t>
                      </a: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懂得了室内配线的安装步骤及配线工序。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60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1131">
                <a:tc gridSpan="3"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合计（满分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100</a:t>
                      </a: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分）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100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pSp>
        <p:nvGrpSpPr>
          <p:cNvPr id="12" name="Group 27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6" name="矩形: 剪去对角 1"/>
          <p:cNvSpPr/>
          <p:nvPr/>
        </p:nvSpPr>
        <p:spPr>
          <a:xfrm>
            <a:off x="915375" y="1076325"/>
            <a:ext cx="3256575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、模拟线路安装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4295775" y="1276350"/>
            <a:ext cx="7239000" cy="0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/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/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71221" y="2072759"/>
            <a:ext cx="7279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一、根据给出的室内线路安装图图纸在模拟板上完成线路的安装</a:t>
            </a:r>
            <a:endParaRPr lang="zh-CN" altLang="en-US" dirty="0"/>
          </a:p>
        </p:txBody>
      </p:sp>
      <p:pic>
        <p:nvPicPr>
          <p:cNvPr id="1026" name="Picture 2" descr="https://gimg2.baidu.com/image_search/src=http%3A%2F%2Fossimg.e0575.cn%2Fattachment%2FFid_171%2F171_749724_13368073a66d250.gif%3F53&amp;refer=http%3A%2F%2Fossimg.e0575.cn&amp;app=2002&amp;size=f9999,10000&amp;q=a80&amp;n=0&amp;g=0n&amp;fmt=jpeg?sec=1617033330&amp;t=3ff87de6c607b983312c5718c9e509b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854" y="2678741"/>
            <a:ext cx="4824867" cy="350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/>
          <p:cNvSpPr txBox="1"/>
          <p:nvPr/>
        </p:nvSpPr>
        <p:spPr>
          <a:xfrm>
            <a:off x="3887703" y="2526612"/>
            <a:ext cx="44165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pc="6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904875" y="2134652"/>
            <a:ext cx="10382250" cy="25527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743075" y="2615139"/>
            <a:ext cx="1114425" cy="1114425"/>
            <a:chOff x="1924050" y="2615139"/>
            <a:chExt cx="1114425" cy="1114425"/>
          </a:xfrm>
        </p:grpSpPr>
        <p:sp>
          <p:nvSpPr>
            <p:cNvPr id="6" name="椭圆 5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/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6" name="Group 15"/>
          <p:cNvGrpSpPr/>
          <p:nvPr/>
        </p:nvGrpSpPr>
        <p:grpSpPr>
          <a:xfrm>
            <a:off x="3276600" y="2615139"/>
            <a:ext cx="1114425" cy="1114425"/>
            <a:chOff x="1924050" y="2615139"/>
            <a:chExt cx="1114425" cy="1114425"/>
          </a:xfrm>
        </p:grpSpPr>
        <p:sp>
          <p:nvSpPr>
            <p:cNvPr id="47" name="椭圆 46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iconfont-1187-868386"/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Group 18"/>
          <p:cNvGrpSpPr/>
          <p:nvPr/>
        </p:nvGrpSpPr>
        <p:grpSpPr>
          <a:xfrm>
            <a:off x="4810125" y="2615139"/>
            <a:ext cx="1114425" cy="1114425"/>
            <a:chOff x="1924050" y="2615139"/>
            <a:chExt cx="1114425" cy="1114425"/>
          </a:xfrm>
        </p:grpSpPr>
        <p:sp>
          <p:nvSpPr>
            <p:cNvPr id="35" name="椭圆 34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iconfont-1187-868386"/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21"/>
          <p:cNvGrpSpPr/>
          <p:nvPr/>
        </p:nvGrpSpPr>
        <p:grpSpPr>
          <a:xfrm>
            <a:off x="6343650" y="2615139"/>
            <a:ext cx="1114425" cy="1114425"/>
            <a:chOff x="1924050" y="2615139"/>
            <a:chExt cx="1114425" cy="1114425"/>
          </a:xfrm>
        </p:grpSpPr>
        <p:sp>
          <p:nvSpPr>
            <p:cNvPr id="38" name="椭圆 37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iconfont-1187-868386"/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24"/>
          <p:cNvGrpSpPr/>
          <p:nvPr/>
        </p:nvGrpSpPr>
        <p:grpSpPr>
          <a:xfrm>
            <a:off x="7877175" y="2615139"/>
            <a:ext cx="1114425" cy="1114425"/>
            <a:chOff x="1924050" y="2615139"/>
            <a:chExt cx="1114425" cy="1114425"/>
          </a:xfrm>
        </p:grpSpPr>
        <p:sp>
          <p:nvSpPr>
            <p:cNvPr id="41" name="椭圆 40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iconfont-1187-868386"/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Group 27"/>
          <p:cNvGrpSpPr/>
          <p:nvPr/>
        </p:nvGrpSpPr>
        <p:grpSpPr>
          <a:xfrm>
            <a:off x="9410700" y="2615139"/>
            <a:ext cx="1114425" cy="1114425"/>
            <a:chOff x="1924050" y="2615139"/>
            <a:chExt cx="1114425" cy="1114425"/>
          </a:xfrm>
        </p:grpSpPr>
        <p:sp>
          <p:nvSpPr>
            <p:cNvPr id="44" name="椭圆 43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iconfont-1187-868386"/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219325" y="1176864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9" name="矩形 48"/>
          <p:cNvSpPr/>
          <p:nvPr/>
        </p:nvSpPr>
        <p:spPr>
          <a:xfrm>
            <a:off x="3045192" y="1248232"/>
            <a:ext cx="498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2400" dirty="0"/>
          </a:p>
        </p:txBody>
      </p:sp>
      <p:sp>
        <p:nvSpPr>
          <p:cNvPr id="50" name="矩形 49"/>
          <p:cNvSpPr/>
          <p:nvPr/>
        </p:nvSpPr>
        <p:spPr>
          <a:xfrm>
            <a:off x="3045192" y="1577887"/>
            <a:ext cx="1903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CONTENTS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657348" y="38623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2" name="矩形 51"/>
          <p:cNvSpPr/>
          <p:nvPr/>
        </p:nvSpPr>
        <p:spPr>
          <a:xfrm>
            <a:off x="3174629" y="38570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3" name="矩形 52"/>
          <p:cNvSpPr/>
          <p:nvPr/>
        </p:nvSpPr>
        <p:spPr>
          <a:xfrm>
            <a:off x="4701435" y="38517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4" name="矩形 53"/>
          <p:cNvSpPr/>
          <p:nvPr/>
        </p:nvSpPr>
        <p:spPr>
          <a:xfrm>
            <a:off x="6237766" y="38464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55" name="矩形 54"/>
          <p:cNvSpPr/>
          <p:nvPr/>
        </p:nvSpPr>
        <p:spPr>
          <a:xfrm>
            <a:off x="7774097" y="38411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6" name="矩形 55"/>
          <p:cNvSpPr/>
          <p:nvPr/>
        </p:nvSpPr>
        <p:spPr>
          <a:xfrm>
            <a:off x="9310428" y="38358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2" name="矩形 31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6" name="椭圆 5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/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6221820" y="2107891"/>
            <a:ext cx="5217706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Aft>
                <a:spcPts val="600"/>
              </a:spcAft>
              <a:defRPr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客户：刚买的房子需要安装家庭用电线路。</a:t>
            </a:r>
          </a:p>
          <a:p>
            <a:r>
              <a:rPr lang="zh-CN" altLang="zh-CN" dirty="0"/>
              <a:t>电工师傅：您的房子线路安装有什么要求吗？</a:t>
            </a:r>
          </a:p>
          <a:p>
            <a:r>
              <a:rPr lang="zh-CN" altLang="zh-CN" dirty="0"/>
              <a:t>客户：要进行室内外配线及照明设备安装。</a:t>
            </a:r>
          </a:p>
          <a:p>
            <a:r>
              <a:rPr lang="zh-CN" altLang="zh-CN" dirty="0"/>
              <a:t>电工师傅：请稍等，进行室内外配线及照明设备安装要懂得涉及到哪些安装装置及方法，学习室内配线安装。</a:t>
            </a:r>
          </a:p>
        </p:txBody>
      </p:sp>
      <p:sp>
        <p:nvSpPr>
          <p:cNvPr id="13" name="矩形: 对角圆角 1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4" name="矩形: 对角圆角 13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5" name="矩形: 对角圆角 14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6" name="矩形: 对角圆角 15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7" name="矩形: 对角圆角 16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8" name="矩形: 对角圆角 17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76" y="1987593"/>
            <a:ext cx="4762500" cy="33337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grpSp>
        <p:nvGrpSpPr>
          <p:cNvPr id="12" name="Group 15"/>
          <p:cNvGrpSpPr/>
          <p:nvPr/>
        </p:nvGrpSpPr>
        <p:grpSpPr>
          <a:xfrm>
            <a:off x="3933825" y="2596089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pSp>
        <p:nvGrpSpPr>
          <p:cNvPr id="11" name="组合 1"/>
          <p:cNvGrpSpPr/>
          <p:nvPr/>
        </p:nvGrpSpPr>
        <p:grpSpPr bwMode="auto">
          <a:xfrm>
            <a:off x="2303146" y="1958594"/>
            <a:ext cx="5743575" cy="1277351"/>
            <a:chOff x="859536" y="1549889"/>
            <a:chExt cx="5742745" cy="1276338"/>
          </a:xfrm>
        </p:grpSpPr>
        <p:sp>
          <p:nvSpPr>
            <p:cNvPr id="12" name="Title 1"/>
            <p:cNvSpPr txBox="1"/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5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13" name="组合 3"/>
            <p:cNvGrpSpPr/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16" name="Freeform 16"/>
              <p:cNvSpPr/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Oval 13"/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矩形 4"/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理论要求</a:t>
              </a:r>
              <a:endParaRPr lang="zh-CN" altLang="en-US" sz="2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5" name="TextBox 11"/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738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室内配线的方法</a:t>
              </a:r>
              <a:endParaRPr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室内配线的基本要求</a:t>
              </a:r>
              <a:endParaRPr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室内配线的安装要求</a:t>
              </a:r>
              <a:endParaRPr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9"/>
          <p:cNvGrpSpPr/>
          <p:nvPr/>
        </p:nvGrpSpPr>
        <p:grpSpPr bwMode="auto">
          <a:xfrm>
            <a:off x="2303146" y="3906020"/>
            <a:ext cx="5743575" cy="1065717"/>
            <a:chOff x="859536" y="1549889"/>
            <a:chExt cx="5742745" cy="1064872"/>
          </a:xfrm>
        </p:grpSpPr>
        <p:sp>
          <p:nvSpPr>
            <p:cNvPr id="20" name="Title 1"/>
            <p:cNvSpPr txBox="1"/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5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1" name="组合 11"/>
            <p:cNvGrpSpPr/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4" name="Freeform 16"/>
              <p:cNvSpPr/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Oval 13"/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矩形 12"/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技能要求</a:t>
              </a:r>
            </a:p>
          </p:txBody>
        </p: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>
              <a:off x="1791017" y="2091956"/>
              <a:ext cx="377309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室内配线的安装步骤</a:t>
              </a:r>
              <a:endParaRPr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室内配线工序</a:t>
              </a:r>
              <a:endPara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grpSp>
        <p:nvGrpSpPr>
          <p:cNvPr id="12" name="Group 18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40471" y="418445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配线的方法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室内配线的基本要求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室内配线的安装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室内配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线的方法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94723" y="2356594"/>
            <a:ext cx="2623777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2765" algn="just">
              <a:lnSpc>
                <a:spcPts val="3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了解各种各样配线的形式及适用场所</a:t>
            </a:r>
          </a:p>
          <a:p>
            <a:pPr indent="532765" algn="just">
              <a:lnSpc>
                <a:spcPts val="3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基本掌握各种各样配线的方法</a:t>
            </a:r>
          </a:p>
          <a:p>
            <a:pPr indent="532765" algn="just">
              <a:lnSpc>
                <a:spcPts val="3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施工规范</a:t>
            </a:r>
          </a:p>
          <a:p>
            <a:pPr indent="532765" algn="just">
              <a:lnSpc>
                <a:spcPts val="3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一般要求</a:t>
            </a:r>
          </a:p>
        </p:txBody>
      </p:sp>
      <p:pic>
        <p:nvPicPr>
          <p:cNvPr id="11" name="图片 10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976" y="1765610"/>
            <a:ext cx="4985619" cy="358163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01330" y="1620977"/>
            <a:ext cx="570807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室内线路通常由导线、导线支持物和用电设备所组成，室内配线按建筑物内外一般分为明线敷设和暗线敷设两种。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导线沿墙壁、天花板、梁及柱子等布线，称为明线敷设；导线穿管埋设在墙内、地坪内或装设在顶棚里称为暗线敷设。</a:t>
            </a: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室内配线按敷设方式分为：夹板配线、瓷瓶配线、板槽配线、线管配线、护套线配线等。</a:t>
            </a:r>
            <a:r>
              <a:rPr lang="en-US" altLang="zh-CN" dirty="0">
                <a:latin typeface="+mn-ea"/>
              </a:rPr>
              <a:t>    </a:t>
            </a:r>
            <a:endParaRPr lang="zh-CN" altLang="zh-CN" dirty="0">
              <a:latin typeface="+mn-ea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室内照明配线主要有：塑料护套线配线、</a:t>
            </a:r>
            <a:r>
              <a:rPr lang="en-US" altLang="zh-CN" dirty="0">
                <a:latin typeface="+mn-ea"/>
              </a:rPr>
              <a:t>PVC</a:t>
            </a:r>
            <a:r>
              <a:rPr lang="zh-CN" altLang="zh-CN" dirty="0">
                <a:latin typeface="+mn-ea"/>
              </a:rPr>
              <a:t>阻燃管配线、槽板配线等。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64731" y="855401"/>
            <a:ext cx="487546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配线的方法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/>
          <p:cNvSpPr/>
          <p:nvPr/>
        </p:nvSpPr>
        <p:spPr>
          <a:xfrm>
            <a:off x="364731" y="843337"/>
            <a:ext cx="487546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配线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基本要求</a:t>
            </a:r>
            <a:endParaRPr lang="zh-CN" altLang="en-US" sz="2000" b="1" dirty="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947759" y="221139"/>
            <a:ext cx="4386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室内配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线的基本要求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2934" y="1396422"/>
            <a:ext cx="992124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室内配线要求：安全可靠，线路布局合理、整齐、美观、牢固。</a:t>
            </a: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1.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配线时要求线路的额定电压应大于线路的工作电压，导线的绝缘状况应符合线路安装方式和环境敷设条件；</a:t>
            </a: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2.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在同一根管或槽内有几个回路时，所有的绝缘导线都要与最高电压回路绝缘等级相同</a:t>
            </a: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3.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导线的截面应满足供电负荷和机械强度的需要。</a:t>
            </a: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4.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室内配线方式应根据使用环境来选择。</a:t>
            </a: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5.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室内线路应尽可能避开热源。</a:t>
            </a:r>
          </a:p>
          <a:p>
            <a:pPr indent="457200"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6.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埋入墙体或混凝土的管线，离表面层的净距离不应小于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15mm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latin typeface="+mn-ea"/>
                <a:cs typeface="Times New Roman" panose="02020603050405020304" pitchFamily="18" charset="0"/>
              </a:rPr>
              <a:t>7.</a:t>
            </a:r>
            <a:r>
              <a:rPr lang="zh-CN" altLang="zh-CN" dirty="0">
                <a:latin typeface="+mn-ea"/>
                <a:cs typeface="Times New Roman" panose="02020603050405020304" pitchFamily="18" charset="0"/>
              </a:rPr>
              <a:t>配线用到的金属材料作防腐处理。</a:t>
            </a:r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1239</Words>
  <Application>Microsoft Office PowerPoint</Application>
  <PresentationFormat>宽屏</PresentationFormat>
  <Paragraphs>190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 Unicode MS</vt:lpstr>
      <vt:lpstr>Open Sans</vt:lpstr>
      <vt:lpstr>等线</vt:lpstr>
      <vt:lpstr>等线 Light</vt:lpstr>
      <vt:lpstr>华康俪金黑W8(P)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影子</dc:creator>
  <cp:lastModifiedBy>407_5</cp:lastModifiedBy>
  <cp:revision>53</cp:revision>
  <dcterms:created xsi:type="dcterms:W3CDTF">2020-10-28T01:48:00Z</dcterms:created>
  <dcterms:modified xsi:type="dcterms:W3CDTF">2021-02-27T15:56:37Z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