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tags/tag3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4.xml" ContentType="application/vnd.openxmlformats-officedocument.presentationml.tag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tags/tag5.xml" ContentType="application/vnd.openxmlformats-officedocument.presentationml.tags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tags/tag6.xml" ContentType="application/vnd.openxmlformats-officedocument.presentationml.tags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tags/tag7.xml" ContentType="application/vnd.openxmlformats-officedocument.presentationml.tags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tags/tag8.xml" ContentType="application/vnd.openxmlformats-officedocument.presentationml.tags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tags/tag9.xml" ContentType="application/vnd.openxmlformats-officedocument.presentationml.tags+xml"/>
  <Override PartName="/ppt/notesSlides/notesSlide4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4"/>
  </p:notesMasterIdLst>
  <p:sldIdLst>
    <p:sldId id="257" r:id="rId2"/>
    <p:sldId id="258" r:id="rId3"/>
    <p:sldId id="260" r:id="rId4"/>
    <p:sldId id="256" r:id="rId5"/>
    <p:sldId id="261" r:id="rId6"/>
    <p:sldId id="259" r:id="rId7"/>
    <p:sldId id="262" r:id="rId8"/>
    <p:sldId id="266" r:id="rId9"/>
    <p:sldId id="267" r:id="rId10"/>
    <p:sldId id="282" r:id="rId11"/>
    <p:sldId id="283" r:id="rId12"/>
    <p:sldId id="285" r:id="rId13"/>
    <p:sldId id="299" r:id="rId14"/>
    <p:sldId id="287" r:id="rId15"/>
    <p:sldId id="263" r:id="rId16"/>
    <p:sldId id="268" r:id="rId17"/>
    <p:sldId id="288" r:id="rId18"/>
    <p:sldId id="289" r:id="rId19"/>
    <p:sldId id="290" r:id="rId20"/>
    <p:sldId id="291" r:id="rId21"/>
    <p:sldId id="292" r:id="rId22"/>
    <p:sldId id="293" r:id="rId23"/>
    <p:sldId id="294" r:id="rId24"/>
    <p:sldId id="295" r:id="rId25"/>
    <p:sldId id="296" r:id="rId26"/>
    <p:sldId id="297" r:id="rId27"/>
    <p:sldId id="298" r:id="rId28"/>
    <p:sldId id="264" r:id="rId29"/>
    <p:sldId id="276" r:id="rId30"/>
    <p:sldId id="265" r:id="rId31"/>
    <p:sldId id="300" r:id="rId32"/>
    <p:sldId id="301" r:id="rId33"/>
    <p:sldId id="303" r:id="rId34"/>
    <p:sldId id="304" r:id="rId35"/>
    <p:sldId id="305" r:id="rId36"/>
    <p:sldId id="314" r:id="rId37"/>
    <p:sldId id="306" r:id="rId38"/>
    <p:sldId id="307" r:id="rId39"/>
    <p:sldId id="308" r:id="rId40"/>
    <p:sldId id="309" r:id="rId41"/>
    <p:sldId id="310" r:id="rId42"/>
    <p:sldId id="280" r:id="rId4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黄 钰淦" initials="黄" lastIdx="1" clrIdx="0">
    <p:extLst>
      <p:ext uri="{19B8F6BF-5375-455C-9EA6-DF929625EA0E}">
        <p15:presenceInfo xmlns:p15="http://schemas.microsoft.com/office/powerpoint/2012/main" userId="d94b69db6d9488a8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ED083AE6-46FA-4A59-8FB0-9F97EB10719F}" styleName="浅色样式 3 - 强调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221" autoAdjust="0"/>
    <p:restoredTop sz="94660"/>
  </p:normalViewPr>
  <p:slideViewPr>
    <p:cSldViewPr snapToGrid="0">
      <p:cViewPr varScale="1">
        <p:scale>
          <a:sx n="81" d="100"/>
          <a:sy n="81" d="100"/>
        </p:scale>
        <p:origin x="36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8AA5671-5726-47C2-932C-C6CDA48235F4}" type="datetimeFigureOut">
              <a:rPr lang="zh-CN" altLang="en-US" smtClean="0"/>
              <a:t>2021-02-27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274400-4281-4B48-A669-12BA5BF129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0905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585244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004447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091514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993460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546251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393720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063669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614241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502986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277845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93356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255398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740278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781619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305705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553034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6893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642145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066790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413814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2669742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68936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1880369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569200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4878774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0554364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2192953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6300468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3831724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9601187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6851493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1826279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98534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4037223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3478868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41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9099488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42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60536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196348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415444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294347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277724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74400-4281-4B48-A669-12BA5BF12926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00650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: 圆角 6">
            <a:extLst>
              <a:ext uri="{FF2B5EF4-FFF2-40B4-BE49-F238E27FC236}">
                <a16:creationId xmlns:a16="http://schemas.microsoft.com/office/drawing/2014/main" xmlns="" id="{250E9C30-F087-47DF-B292-A20267E148FB}"/>
              </a:ext>
            </a:extLst>
          </p:cNvPr>
          <p:cNvSpPr/>
          <p:nvPr userDrawn="1"/>
        </p:nvSpPr>
        <p:spPr>
          <a:xfrm>
            <a:off x="248817" y="653144"/>
            <a:ext cx="11694368" cy="5906276"/>
          </a:xfrm>
          <a:prstGeom prst="roundRect">
            <a:avLst>
              <a:gd name="adj" fmla="val 368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38256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7973C572-8DCA-49D5-B280-F1BF4EBE52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72B384-4B7D-4D10-B9E5-378208D96E06}" type="datetimeFigureOut">
              <a:rPr lang="zh-CN" altLang="en-US" smtClean="0"/>
              <a:t>2021-02-27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97EE742A-7563-4CCE-AB58-0858E0AEB2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5824EF5C-3B28-4460-BF8C-07490FE234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EEAB3-198B-4715-B3CD-C357C0232E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54600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EEDD576B-EFD8-4293-94CA-F1EE09EF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2F56D37A-857D-4280-A08B-61BCA0B7B38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E85E2234-9802-44E7-B7E7-0B38625E8D1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72B384-4B7D-4D10-B9E5-378208D96E06}" type="datetimeFigureOut">
              <a:rPr lang="zh-CN" altLang="en-US" smtClean="0"/>
              <a:t>2021-02-27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4E50BE34-76F0-4EDB-ACD8-D3B44034691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399E9DC5-59FC-486A-A6EA-563ECB4C124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7EEAB3-198B-4715-B3CD-C357C0232E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50645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5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5" Type="http://schemas.openxmlformats.org/officeDocument/2006/relationships/image" Target="../media/image3.png"/><Relationship Id="rId4" Type="http://schemas.openxmlformats.org/officeDocument/2006/relationships/image" Target="../media/image2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5" Type="http://schemas.openxmlformats.org/officeDocument/2006/relationships/image" Target="../media/image13.png"/><Relationship Id="rId4" Type="http://schemas.microsoft.com/office/2007/relationships/hdphoto" Target="../media/hdphoto1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7" Type="http://schemas.microsoft.com/office/2007/relationships/hdphoto" Target="../media/hdphoto3.wdp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microsoft.com/office/2007/relationships/hdphoto" Target="../media/hdphoto4.wdp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Relationship Id="rId4" Type="http://schemas.openxmlformats.org/officeDocument/2006/relationships/image" Target="../media/image2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4" Type="http://schemas.openxmlformats.org/officeDocument/2006/relationships/image" Target="../media/image2.jp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Relationship Id="rId4" Type="http://schemas.openxmlformats.org/officeDocument/2006/relationships/image" Target="../media/image2.jp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4" Type="http://schemas.openxmlformats.org/officeDocument/2006/relationships/image" Target="../media/image2.jp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Relationship Id="rId4" Type="http://schemas.openxmlformats.org/officeDocument/2006/relationships/image" Target="../media/image2.jp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emf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7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9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1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3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emf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5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emf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9.emf"/><Relationship Id="rId4" Type="http://schemas.openxmlformats.org/officeDocument/2006/relationships/image" Target="../media/image48.emf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emf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2.emf"/><Relationship Id="rId4" Type="http://schemas.openxmlformats.org/officeDocument/2006/relationships/image" Target="../media/image51.emf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emf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5.emf"/><Relationship Id="rId4" Type="http://schemas.openxmlformats.org/officeDocument/2006/relationships/image" Target="../media/image54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Relationship Id="rId5" Type="http://schemas.openxmlformats.org/officeDocument/2006/relationships/image" Target="../media/image3.png"/><Relationship Id="rId4" Type="http://schemas.openxmlformats.org/officeDocument/2006/relationships/image" Target="../media/image2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4" Type="http://schemas.openxmlformats.org/officeDocument/2006/relationships/image" Target="../media/image2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Relationship Id="rId4" Type="http://schemas.openxmlformats.org/officeDocument/2006/relationships/image" Target="../media/image2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C8F3660A-3703-4846-98B7-C9CF367BE629}"/>
              </a:ext>
            </a:extLst>
          </p:cNvPr>
          <p:cNvSpPr/>
          <p:nvPr/>
        </p:nvSpPr>
        <p:spPr>
          <a:xfrm>
            <a:off x="209551" y="133350"/>
            <a:ext cx="3247634" cy="4847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电工高级技能培训与考核课程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2AD4FB8F-0DA2-460D-A5FC-672D8A38F9E2}"/>
              </a:ext>
            </a:extLst>
          </p:cNvPr>
          <p:cNvSpPr/>
          <p:nvPr/>
        </p:nvSpPr>
        <p:spPr>
          <a:xfrm>
            <a:off x="3457185" y="266699"/>
            <a:ext cx="8758944" cy="1967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13">
            <a:extLst>
              <a:ext uri="{FF2B5EF4-FFF2-40B4-BE49-F238E27FC236}">
                <a16:creationId xmlns:a16="http://schemas.microsoft.com/office/drawing/2014/main" xmlns="" id="{92E74F4C-CB8E-4B2E-BBF3-968C12FABE28}"/>
              </a:ext>
            </a:extLst>
          </p:cNvPr>
          <p:cNvSpPr txBox="1"/>
          <p:nvPr/>
        </p:nvSpPr>
        <p:spPr>
          <a:xfrm>
            <a:off x="1664968" y="948406"/>
            <a:ext cx="8494633" cy="21236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b="1" spc="600" dirty="0">
                <a:blipFill dpi="0" rotWithShape="1">
                  <a:blip r:embed="rId5"/>
                  <a:srcRect/>
                  <a:stretch>
                    <a:fillRect/>
                  </a:stretch>
                </a:blip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常用电工工具、量具</a:t>
            </a:r>
            <a:endParaRPr lang="en-US" altLang="zh-CN" sz="6600" b="1" spc="600" dirty="0">
              <a:blipFill dpi="0" rotWithShape="1">
                <a:blip r:embed="rId5"/>
                <a:srcRect/>
                <a:stretch>
                  <a:fillRect/>
                </a:stretch>
              </a:blipFill>
              <a:effectLst>
                <a:glow rad="127000">
                  <a:schemeClr val="bg1"/>
                </a:glow>
                <a:outerShdw dist="25400" dir="5400000" algn="ctr" rotWithShape="0">
                  <a:schemeClr val="tx1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Arial Unicode MS" pitchFamily="34" charset="-122"/>
            </a:endParaRPr>
          </a:p>
          <a:p>
            <a:r>
              <a:rPr lang="zh-CN" altLang="en-US" sz="6600" b="1" spc="600" dirty="0">
                <a:blipFill dpi="0" rotWithShape="1">
                  <a:blip r:embed="rId5"/>
                  <a:srcRect/>
                  <a:stretch>
                    <a:fillRect/>
                  </a:stretch>
                </a:blip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       使用知识</a:t>
            </a: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E47F37AD-6CE7-4E2E-9BD0-23FB79FAA011}"/>
              </a:ext>
            </a:extLst>
          </p:cNvPr>
          <p:cNvGrpSpPr/>
          <p:nvPr/>
        </p:nvGrpSpPr>
        <p:grpSpPr>
          <a:xfrm>
            <a:off x="3704571" y="3429000"/>
            <a:ext cx="4415425" cy="911472"/>
            <a:chOff x="4328610" y="4016474"/>
            <a:chExt cx="3528310" cy="936104"/>
          </a:xfrm>
        </p:grpSpPr>
        <p:sp>
          <p:nvSpPr>
            <p:cNvPr id="9" name="圆角矩形 9">
              <a:extLst>
                <a:ext uri="{FF2B5EF4-FFF2-40B4-BE49-F238E27FC236}">
                  <a16:creationId xmlns:a16="http://schemas.microsoft.com/office/drawing/2014/main" xmlns="" id="{6E3B2E06-EC24-46E5-BE6B-75869E078A2B}"/>
                </a:ext>
              </a:extLst>
            </p:cNvPr>
            <p:cNvSpPr/>
            <p:nvPr/>
          </p:nvSpPr>
          <p:spPr>
            <a:xfrm flipH="1">
              <a:off x="4328610" y="4016474"/>
              <a:ext cx="3528310" cy="720000"/>
            </a:xfrm>
            <a:prstGeom prst="roundRect">
              <a:avLst/>
            </a:prstGeom>
            <a:ln/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r"/>
              <a:endParaRPr lang="zh-CN" altLang="en-US" sz="4400" dirty="0">
                <a:solidFill>
                  <a:srgbClr val="FF9300"/>
                </a:solidFill>
                <a:latin typeface="华康俪金黑W8(P)" pitchFamily="34" charset="-122"/>
                <a:ea typeface="华康俪金黑W8(P)" pitchFamily="34" charset="-122"/>
              </a:endParaRPr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xmlns="" id="{04590644-A2D8-4E2D-8712-882A077CDE03}"/>
                </a:ext>
              </a:extLst>
            </p:cNvPr>
            <p:cNvSpPr/>
            <p:nvPr/>
          </p:nvSpPr>
          <p:spPr>
            <a:xfrm>
              <a:off x="4800569" y="4016474"/>
              <a:ext cx="2705622" cy="7009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常用电工工具及其使用</a:t>
              </a:r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xmlns="" id="{68BC502F-5A74-4C21-A079-FC47CAB1E114}"/>
                </a:ext>
              </a:extLst>
            </p:cNvPr>
            <p:cNvSpPr/>
            <p:nvPr/>
          </p:nvSpPr>
          <p:spPr>
            <a:xfrm>
              <a:off x="4328610" y="4016474"/>
              <a:ext cx="2015449" cy="93610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zh-CN" altLang="en-US" sz="2000" dirty="0">
                <a:solidFill>
                  <a:srgbClr val="FF9300"/>
                </a:solidFill>
                <a:latin typeface="华康俪金黑W8(P)" pitchFamily="34" charset="-122"/>
                <a:ea typeface="华康俪金黑W8(P)" pitchFamily="34" charset="-122"/>
              </a:endParaRPr>
            </a:p>
          </p:txBody>
        </p:sp>
      </p:grpSp>
      <p:sp>
        <p:nvSpPr>
          <p:cNvPr id="11" name="TextBox 13_1">
            <a:extLst>
              <a:ext uri="{FF2B5EF4-FFF2-40B4-BE49-F238E27FC236}">
                <a16:creationId xmlns:a16="http://schemas.microsoft.com/office/drawing/2014/main" xmlns="" id="{B9C7E38E-2340-4D4B-8C2C-A3E2D2BDE71F}"/>
              </a:ext>
            </a:extLst>
          </p:cNvPr>
          <p:cNvSpPr txBox="1"/>
          <p:nvPr/>
        </p:nvSpPr>
        <p:spPr>
          <a:xfrm>
            <a:off x="2797789" y="780580"/>
            <a:ext cx="18473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 sz="6600" b="1" spc="600" dirty="0">
              <a:blipFill dpi="0" rotWithShape="1">
                <a:blip r:embed="rId5"/>
                <a:srcRect/>
                <a:stretch>
                  <a:fillRect/>
                </a:stretch>
              </a:blipFill>
              <a:effectLst>
                <a:glow rad="127000">
                  <a:schemeClr val="bg1"/>
                </a:glow>
                <a:outerShdw dist="25400" dir="5400000" algn="ctr" rotWithShape="0">
                  <a:schemeClr val="tx1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Arial Unicode MS" pitchFamily="34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8869865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confont-1187-868386">
            <a:extLst>
              <a:ext uri="{FF2B5EF4-FFF2-40B4-BE49-F238E27FC236}">
                <a16:creationId xmlns:a16="http://schemas.microsoft.com/office/drawing/2014/main" xmlns="" id="{B4215A5A-B68F-482E-A7EC-03DEF20F6942}"/>
              </a:ext>
            </a:extLst>
          </p:cNvPr>
          <p:cNvSpPr>
            <a:spLocks noChangeAspect="1"/>
          </p:cNvSpPr>
          <p:nvPr/>
        </p:nvSpPr>
        <p:spPr bwMode="auto">
          <a:xfrm>
            <a:off x="490494" y="189908"/>
            <a:ext cx="424881" cy="360000"/>
          </a:xfrm>
          <a:custGeom>
            <a:avLst/>
            <a:gdLst>
              <a:gd name="connsiteX0" fmla="*/ 244050 w 587155"/>
              <a:gd name="connsiteY0" fmla="*/ 432975 h 497495"/>
              <a:gd name="connsiteX1" fmla="*/ 235436 w 587155"/>
              <a:gd name="connsiteY1" fmla="*/ 471687 h 497495"/>
              <a:gd name="connsiteX2" fmla="*/ 351719 w 587155"/>
              <a:gd name="connsiteY2" fmla="*/ 471687 h 497495"/>
              <a:gd name="connsiteX3" fmla="*/ 343105 w 587155"/>
              <a:gd name="connsiteY3" fmla="*/ 432975 h 497495"/>
              <a:gd name="connsiteX4" fmla="*/ 41632 w 587155"/>
              <a:gd name="connsiteY4" fmla="*/ 309670 h 497495"/>
              <a:gd name="connsiteX5" fmla="*/ 545523 w 587155"/>
              <a:gd name="connsiteY5" fmla="*/ 309670 h 497495"/>
              <a:gd name="connsiteX6" fmla="*/ 587155 w 587155"/>
              <a:gd name="connsiteY6" fmla="*/ 497495 h 497495"/>
              <a:gd name="connsiteX7" fmla="*/ 0 w 587155"/>
              <a:gd name="connsiteY7" fmla="*/ 497495 h 497495"/>
              <a:gd name="connsiteX8" fmla="*/ 109201 w 587155"/>
              <a:gd name="connsiteY8" fmla="*/ 225068 h 497495"/>
              <a:gd name="connsiteX9" fmla="*/ 480943 w 587155"/>
              <a:gd name="connsiteY9" fmla="*/ 225068 h 497495"/>
              <a:gd name="connsiteX10" fmla="*/ 480943 w 587155"/>
              <a:gd name="connsiteY10" fmla="*/ 242310 h 497495"/>
              <a:gd name="connsiteX11" fmla="*/ 109201 w 587155"/>
              <a:gd name="connsiteY11" fmla="*/ 242310 h 497495"/>
              <a:gd name="connsiteX12" fmla="*/ 109201 w 587155"/>
              <a:gd name="connsiteY12" fmla="*/ 185066 h 497495"/>
              <a:gd name="connsiteX13" fmla="*/ 480943 w 587155"/>
              <a:gd name="connsiteY13" fmla="*/ 185066 h 497495"/>
              <a:gd name="connsiteX14" fmla="*/ 480943 w 587155"/>
              <a:gd name="connsiteY14" fmla="*/ 202078 h 497495"/>
              <a:gd name="connsiteX15" fmla="*/ 109201 w 587155"/>
              <a:gd name="connsiteY15" fmla="*/ 202078 h 497495"/>
              <a:gd name="connsiteX16" fmla="*/ 228287 w 587155"/>
              <a:gd name="connsiteY16" fmla="*/ 147593 h 497495"/>
              <a:gd name="connsiteX17" fmla="*/ 480943 w 587155"/>
              <a:gd name="connsiteY17" fmla="*/ 147593 h 497495"/>
              <a:gd name="connsiteX18" fmla="*/ 480943 w 587155"/>
              <a:gd name="connsiteY18" fmla="*/ 164835 h 497495"/>
              <a:gd name="connsiteX19" fmla="*/ 228287 w 587155"/>
              <a:gd name="connsiteY19" fmla="*/ 164835 h 497495"/>
              <a:gd name="connsiteX20" fmla="*/ 228287 w 587155"/>
              <a:gd name="connsiteY20" fmla="*/ 106212 h 497495"/>
              <a:gd name="connsiteX21" fmla="*/ 480943 w 587155"/>
              <a:gd name="connsiteY21" fmla="*/ 106212 h 497495"/>
              <a:gd name="connsiteX22" fmla="*/ 480943 w 587155"/>
              <a:gd name="connsiteY22" fmla="*/ 123224 h 497495"/>
              <a:gd name="connsiteX23" fmla="*/ 228287 w 587155"/>
              <a:gd name="connsiteY23" fmla="*/ 123224 h 497495"/>
              <a:gd name="connsiteX24" fmla="*/ 228287 w 587155"/>
              <a:gd name="connsiteY24" fmla="*/ 64601 h 497495"/>
              <a:gd name="connsiteX25" fmla="*/ 480943 w 587155"/>
              <a:gd name="connsiteY25" fmla="*/ 64601 h 497495"/>
              <a:gd name="connsiteX26" fmla="*/ 480943 w 587155"/>
              <a:gd name="connsiteY26" fmla="*/ 81843 h 497495"/>
              <a:gd name="connsiteX27" fmla="*/ 228287 w 587155"/>
              <a:gd name="connsiteY27" fmla="*/ 81843 h 497495"/>
              <a:gd name="connsiteX28" fmla="*/ 109201 w 587155"/>
              <a:gd name="connsiteY28" fmla="*/ 64601 h 497495"/>
              <a:gd name="connsiteX29" fmla="*/ 203918 w 587155"/>
              <a:gd name="connsiteY29" fmla="*/ 64601 h 497495"/>
              <a:gd name="connsiteX30" fmla="*/ 203918 w 587155"/>
              <a:gd name="connsiteY30" fmla="*/ 164836 h 497495"/>
              <a:gd name="connsiteX31" fmla="*/ 109201 w 587155"/>
              <a:gd name="connsiteY31" fmla="*/ 164836 h 497495"/>
              <a:gd name="connsiteX32" fmla="*/ 78875 w 587155"/>
              <a:gd name="connsiteY32" fmla="*/ 35838 h 497495"/>
              <a:gd name="connsiteX33" fmla="*/ 78875 w 587155"/>
              <a:gd name="connsiteY33" fmla="*/ 268071 h 497495"/>
              <a:gd name="connsiteX34" fmla="*/ 509486 w 587155"/>
              <a:gd name="connsiteY34" fmla="*/ 268071 h 497495"/>
              <a:gd name="connsiteX35" fmla="*/ 509486 w 587155"/>
              <a:gd name="connsiteY35" fmla="*/ 35838 h 497495"/>
              <a:gd name="connsiteX36" fmla="*/ 347290 w 587155"/>
              <a:gd name="connsiteY36" fmla="*/ 35838 h 497495"/>
              <a:gd name="connsiteX37" fmla="*/ 239637 w 587155"/>
              <a:gd name="connsiteY37" fmla="*/ 35838 h 497495"/>
              <a:gd name="connsiteX38" fmla="*/ 42991 w 587155"/>
              <a:gd name="connsiteY38" fmla="*/ 0 h 497495"/>
              <a:gd name="connsiteX39" fmla="*/ 232460 w 587155"/>
              <a:gd name="connsiteY39" fmla="*/ 0 h 497495"/>
              <a:gd name="connsiteX40" fmla="*/ 355902 w 587155"/>
              <a:gd name="connsiteY40" fmla="*/ 0 h 497495"/>
              <a:gd name="connsiteX41" fmla="*/ 543935 w 587155"/>
              <a:gd name="connsiteY41" fmla="*/ 0 h 497495"/>
              <a:gd name="connsiteX42" fmla="*/ 543935 w 587155"/>
              <a:gd name="connsiteY42" fmla="*/ 182059 h 497495"/>
              <a:gd name="connsiteX43" fmla="*/ 543935 w 587155"/>
              <a:gd name="connsiteY43" fmla="*/ 298175 h 497495"/>
              <a:gd name="connsiteX44" fmla="*/ 42991 w 587155"/>
              <a:gd name="connsiteY44" fmla="*/ 298175 h 497495"/>
              <a:gd name="connsiteX45" fmla="*/ 42991 w 587155"/>
              <a:gd name="connsiteY45" fmla="*/ 182059 h 497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87155" h="497495">
                <a:moveTo>
                  <a:pt x="244050" y="432975"/>
                </a:moveTo>
                <a:lnTo>
                  <a:pt x="235436" y="471687"/>
                </a:lnTo>
                <a:lnTo>
                  <a:pt x="351719" y="471687"/>
                </a:lnTo>
                <a:lnTo>
                  <a:pt x="343105" y="432975"/>
                </a:lnTo>
                <a:close/>
                <a:moveTo>
                  <a:pt x="41632" y="309670"/>
                </a:moveTo>
                <a:lnTo>
                  <a:pt x="545523" y="309670"/>
                </a:lnTo>
                <a:lnTo>
                  <a:pt x="587155" y="497495"/>
                </a:lnTo>
                <a:lnTo>
                  <a:pt x="0" y="497495"/>
                </a:lnTo>
                <a:close/>
                <a:moveTo>
                  <a:pt x="109201" y="225068"/>
                </a:moveTo>
                <a:lnTo>
                  <a:pt x="480943" y="225068"/>
                </a:lnTo>
                <a:lnTo>
                  <a:pt x="480943" y="242310"/>
                </a:lnTo>
                <a:lnTo>
                  <a:pt x="109201" y="242310"/>
                </a:lnTo>
                <a:close/>
                <a:moveTo>
                  <a:pt x="109201" y="185066"/>
                </a:moveTo>
                <a:lnTo>
                  <a:pt x="480943" y="185066"/>
                </a:lnTo>
                <a:lnTo>
                  <a:pt x="480943" y="202078"/>
                </a:lnTo>
                <a:lnTo>
                  <a:pt x="109201" y="202078"/>
                </a:lnTo>
                <a:close/>
                <a:moveTo>
                  <a:pt x="228287" y="147593"/>
                </a:moveTo>
                <a:lnTo>
                  <a:pt x="480943" y="147593"/>
                </a:lnTo>
                <a:lnTo>
                  <a:pt x="480943" y="164835"/>
                </a:lnTo>
                <a:lnTo>
                  <a:pt x="228287" y="164835"/>
                </a:lnTo>
                <a:close/>
                <a:moveTo>
                  <a:pt x="228287" y="106212"/>
                </a:moveTo>
                <a:lnTo>
                  <a:pt x="480943" y="106212"/>
                </a:lnTo>
                <a:lnTo>
                  <a:pt x="480943" y="123224"/>
                </a:lnTo>
                <a:lnTo>
                  <a:pt x="228287" y="123224"/>
                </a:lnTo>
                <a:close/>
                <a:moveTo>
                  <a:pt x="228287" y="64601"/>
                </a:moveTo>
                <a:lnTo>
                  <a:pt x="480943" y="64601"/>
                </a:lnTo>
                <a:lnTo>
                  <a:pt x="480943" y="81843"/>
                </a:lnTo>
                <a:lnTo>
                  <a:pt x="228287" y="81843"/>
                </a:lnTo>
                <a:close/>
                <a:moveTo>
                  <a:pt x="109201" y="64601"/>
                </a:moveTo>
                <a:lnTo>
                  <a:pt x="203918" y="64601"/>
                </a:lnTo>
                <a:lnTo>
                  <a:pt x="203918" y="164836"/>
                </a:lnTo>
                <a:lnTo>
                  <a:pt x="109201" y="164836"/>
                </a:lnTo>
                <a:close/>
                <a:moveTo>
                  <a:pt x="78875" y="35838"/>
                </a:moveTo>
                <a:lnTo>
                  <a:pt x="78875" y="268071"/>
                </a:lnTo>
                <a:lnTo>
                  <a:pt x="509486" y="268071"/>
                </a:lnTo>
                <a:lnTo>
                  <a:pt x="509486" y="35838"/>
                </a:lnTo>
                <a:lnTo>
                  <a:pt x="347290" y="35838"/>
                </a:lnTo>
                <a:lnTo>
                  <a:pt x="239637" y="35838"/>
                </a:lnTo>
                <a:close/>
                <a:moveTo>
                  <a:pt x="42991" y="0"/>
                </a:moveTo>
                <a:lnTo>
                  <a:pt x="232460" y="0"/>
                </a:lnTo>
                <a:lnTo>
                  <a:pt x="355902" y="0"/>
                </a:lnTo>
                <a:lnTo>
                  <a:pt x="543935" y="0"/>
                </a:lnTo>
                <a:lnTo>
                  <a:pt x="543935" y="182059"/>
                </a:lnTo>
                <a:lnTo>
                  <a:pt x="543935" y="298175"/>
                </a:lnTo>
                <a:lnTo>
                  <a:pt x="42991" y="298175"/>
                </a:lnTo>
                <a:lnTo>
                  <a:pt x="42991" y="18205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" name="矩形: 对角圆角 2">
            <a:extLst>
              <a:ext uri="{FF2B5EF4-FFF2-40B4-BE49-F238E27FC236}">
                <a16:creationId xmlns:a16="http://schemas.microsoft.com/office/drawing/2014/main" xmlns="" id="{8965EF8D-477A-45FA-A65C-52E7B255DDF8}"/>
              </a:ext>
            </a:extLst>
          </p:cNvPr>
          <p:cNvSpPr/>
          <p:nvPr/>
        </p:nvSpPr>
        <p:spPr>
          <a:xfrm>
            <a:off x="613410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5" name="矩形: 对角圆角 4">
            <a:extLst>
              <a:ext uri="{FF2B5EF4-FFF2-40B4-BE49-F238E27FC236}">
                <a16:creationId xmlns:a16="http://schemas.microsoft.com/office/drawing/2014/main" xmlns="" id="{B8B559B6-4187-48C0-953D-5A9ACD9D1FDC}"/>
              </a:ext>
            </a:extLst>
          </p:cNvPr>
          <p:cNvSpPr/>
          <p:nvPr/>
        </p:nvSpPr>
        <p:spPr>
          <a:xfrm>
            <a:off x="709041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6" name="矩形: 对角圆角 5">
            <a:extLst>
              <a:ext uri="{FF2B5EF4-FFF2-40B4-BE49-F238E27FC236}">
                <a16:creationId xmlns:a16="http://schemas.microsoft.com/office/drawing/2014/main" xmlns="" id="{043A41B4-A19B-4AB4-BB44-D8D2B35DF7E5}"/>
              </a:ext>
            </a:extLst>
          </p:cNvPr>
          <p:cNvSpPr/>
          <p:nvPr/>
        </p:nvSpPr>
        <p:spPr>
          <a:xfrm>
            <a:off x="804672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7" name="矩形: 对角圆角 6">
            <a:extLst>
              <a:ext uri="{FF2B5EF4-FFF2-40B4-BE49-F238E27FC236}">
                <a16:creationId xmlns:a16="http://schemas.microsoft.com/office/drawing/2014/main" xmlns="" id="{D93EF659-CA10-488D-81D5-1BA47AC6891C}"/>
              </a:ext>
            </a:extLst>
          </p:cNvPr>
          <p:cNvSpPr/>
          <p:nvPr/>
        </p:nvSpPr>
        <p:spPr>
          <a:xfrm>
            <a:off x="900303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" name="矩形: 对角圆角 7">
            <a:extLst>
              <a:ext uri="{FF2B5EF4-FFF2-40B4-BE49-F238E27FC236}">
                <a16:creationId xmlns:a16="http://schemas.microsoft.com/office/drawing/2014/main" xmlns="" id="{84923506-9DD7-4C2D-8F4A-B24DE42D7C9D}"/>
              </a:ext>
            </a:extLst>
          </p:cNvPr>
          <p:cNvSpPr/>
          <p:nvPr/>
        </p:nvSpPr>
        <p:spPr>
          <a:xfrm>
            <a:off x="995934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9" name="矩形: 对角圆角 8">
            <a:extLst>
              <a:ext uri="{FF2B5EF4-FFF2-40B4-BE49-F238E27FC236}">
                <a16:creationId xmlns:a16="http://schemas.microsoft.com/office/drawing/2014/main" xmlns="" id="{0E30B6CF-43F2-4614-A777-00A3CFCAA957}"/>
              </a:ext>
            </a:extLst>
          </p:cNvPr>
          <p:cNvSpPr/>
          <p:nvPr/>
        </p:nvSpPr>
        <p:spPr>
          <a:xfrm>
            <a:off x="1091565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BAB5E7AE-97F8-49B8-851F-384B2AA384BD}"/>
              </a:ext>
            </a:extLst>
          </p:cNvPr>
          <p:cNvSpPr/>
          <p:nvPr/>
        </p:nvSpPr>
        <p:spPr>
          <a:xfrm>
            <a:off x="364731" y="761323"/>
            <a:ext cx="487546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328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000" b="1" dirty="0" smtClean="0">
                <a:solidFill>
                  <a:schemeClr val="accent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1.3 </a:t>
            </a:r>
            <a:r>
              <a:rPr lang="zh-CN" altLang="en-US" sz="2000" b="1" dirty="0" smtClean="0">
                <a:solidFill>
                  <a:schemeClr val="accent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电工</a:t>
            </a:r>
            <a:r>
              <a:rPr lang="zh-CN" altLang="en-US" sz="2000" b="1" dirty="0">
                <a:solidFill>
                  <a:schemeClr val="accent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刀</a:t>
            </a:r>
            <a:endParaRPr lang="zh-CN" altLang="zh-CN" sz="2000" b="1" dirty="0">
              <a:solidFill>
                <a:schemeClr val="accent2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矩形: 圆角 40">
            <a:extLst>
              <a:ext uri="{FF2B5EF4-FFF2-40B4-BE49-F238E27FC236}">
                <a16:creationId xmlns:a16="http://schemas.microsoft.com/office/drawing/2014/main" xmlns="" id="{1752E925-D476-43B3-8782-A149B967FFA8}"/>
              </a:ext>
            </a:extLst>
          </p:cNvPr>
          <p:cNvSpPr/>
          <p:nvPr/>
        </p:nvSpPr>
        <p:spPr>
          <a:xfrm>
            <a:off x="1237697" y="1740944"/>
            <a:ext cx="3129528" cy="4454146"/>
          </a:xfrm>
          <a:prstGeom prst="roundRect">
            <a:avLst>
              <a:gd name="adj" fmla="val 8712"/>
            </a:avLst>
          </a:prstGeom>
          <a:solidFill>
            <a:schemeClr val="accent2">
              <a:lumMod val="75000"/>
            </a:schemeClr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39F0FA14-BAE7-4A26-A4F1-C901D8563A35}"/>
              </a:ext>
            </a:extLst>
          </p:cNvPr>
          <p:cNvSpPr txBox="1"/>
          <p:nvPr/>
        </p:nvSpPr>
        <p:spPr>
          <a:xfrm>
            <a:off x="1490572" y="2211221"/>
            <a:ext cx="2623777" cy="35135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532800" algn="just">
              <a:lnSpc>
                <a:spcPts val="3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用来剖切导线、电缆的绝缘层，切割木台、电缆槽等。不得用于带电作业，以免触电。应将刀口朝外剖削，并注意避免伤及手指。剖削导线绝缘层时，应使刀面与放平，以免割伤导线，如图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2-2-6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所示。</a:t>
            </a:r>
          </a:p>
        </p:txBody>
      </p:sp>
      <p:pic>
        <p:nvPicPr>
          <p:cNvPr id="19" name="图片 18">
            <a:extLst>
              <a:ext uri="{FF2B5EF4-FFF2-40B4-BE49-F238E27FC236}">
                <a16:creationId xmlns:a16="http://schemas.microsoft.com/office/drawing/2014/main" xmlns="" id="{E3FB506E-78CA-47CF-B725-DBB2EA30CA67}"/>
              </a:ext>
            </a:extLst>
          </p:cNvPr>
          <p:cNvPicPr/>
          <p:nvPr/>
        </p:nvPicPr>
        <p:blipFill rotWithShape="1">
          <a:blip r:embed="rId3"/>
          <a:srcRect t="1" r="5469" b="2836"/>
          <a:stretch/>
        </p:blipFill>
        <p:spPr bwMode="auto">
          <a:xfrm>
            <a:off x="5103214" y="2675085"/>
            <a:ext cx="6256084" cy="162848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F44F234E-2A43-4FBD-9AE5-E487BE8F8D76}"/>
              </a:ext>
            </a:extLst>
          </p:cNvPr>
          <p:cNvSpPr txBox="1"/>
          <p:nvPr/>
        </p:nvSpPr>
        <p:spPr>
          <a:xfrm>
            <a:off x="5103214" y="4992235"/>
            <a:ext cx="6094428" cy="3488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26365" algn="ctr">
              <a:lnSpc>
                <a:spcPts val="2000"/>
              </a:lnSpc>
            </a:pPr>
            <a:r>
              <a:rPr lang="zh-CN" altLang="zh-CN" sz="1800" kern="100" dirty="0">
                <a:effectLst/>
                <a:latin typeface="+mn-ea"/>
                <a:cs typeface="Times New Roman" panose="02020603050405020304" pitchFamily="18" charset="0"/>
              </a:rPr>
              <a:t>图</a:t>
            </a:r>
            <a:r>
              <a:rPr lang="en-US" altLang="zh-CN" sz="1800" kern="100" dirty="0">
                <a:effectLst/>
                <a:latin typeface="+mn-ea"/>
                <a:cs typeface="Times New Roman" panose="02020603050405020304" pitchFamily="18" charset="0"/>
              </a:rPr>
              <a:t>2-2-6 </a:t>
            </a:r>
            <a:r>
              <a:rPr lang="zh-CN" altLang="zh-CN" sz="1800" kern="100" dirty="0">
                <a:effectLst/>
                <a:latin typeface="+mn-ea"/>
                <a:cs typeface="Times New Roman" panose="02020603050405020304" pitchFamily="18" charset="0"/>
              </a:rPr>
              <a:t>电工刀</a:t>
            </a:r>
          </a:p>
        </p:txBody>
      </p:sp>
      <p:sp>
        <p:nvSpPr>
          <p:cNvPr id="17" name="TextBox 8">
            <a:extLst>
              <a:ext uri="{FF2B5EF4-FFF2-40B4-BE49-F238E27FC236}">
                <a16:creationId xmlns:a16="http://schemas.microsoft.com/office/drawing/2014/main" xmlns="" id="{6B099B05-5055-4F98-BFCC-EED86C641E3C}"/>
              </a:ext>
            </a:extLst>
          </p:cNvPr>
          <p:cNvSpPr txBox="1"/>
          <p:nvPr/>
        </p:nvSpPr>
        <p:spPr>
          <a:xfrm>
            <a:off x="947759" y="221139"/>
            <a:ext cx="438624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家庭</a:t>
            </a:r>
            <a:r>
              <a: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用电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线路常用电工工具</a:t>
            </a:r>
            <a:endParaRPr lang="en-US" altLang="zh-CN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8428264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confont-1187-868386">
            <a:extLst>
              <a:ext uri="{FF2B5EF4-FFF2-40B4-BE49-F238E27FC236}">
                <a16:creationId xmlns:a16="http://schemas.microsoft.com/office/drawing/2014/main" xmlns="" id="{B4215A5A-B68F-482E-A7EC-03DEF20F6942}"/>
              </a:ext>
            </a:extLst>
          </p:cNvPr>
          <p:cNvSpPr>
            <a:spLocks noChangeAspect="1"/>
          </p:cNvSpPr>
          <p:nvPr/>
        </p:nvSpPr>
        <p:spPr bwMode="auto">
          <a:xfrm>
            <a:off x="490494" y="189908"/>
            <a:ext cx="424881" cy="360000"/>
          </a:xfrm>
          <a:custGeom>
            <a:avLst/>
            <a:gdLst>
              <a:gd name="connsiteX0" fmla="*/ 244050 w 587155"/>
              <a:gd name="connsiteY0" fmla="*/ 432975 h 497495"/>
              <a:gd name="connsiteX1" fmla="*/ 235436 w 587155"/>
              <a:gd name="connsiteY1" fmla="*/ 471687 h 497495"/>
              <a:gd name="connsiteX2" fmla="*/ 351719 w 587155"/>
              <a:gd name="connsiteY2" fmla="*/ 471687 h 497495"/>
              <a:gd name="connsiteX3" fmla="*/ 343105 w 587155"/>
              <a:gd name="connsiteY3" fmla="*/ 432975 h 497495"/>
              <a:gd name="connsiteX4" fmla="*/ 41632 w 587155"/>
              <a:gd name="connsiteY4" fmla="*/ 309670 h 497495"/>
              <a:gd name="connsiteX5" fmla="*/ 545523 w 587155"/>
              <a:gd name="connsiteY5" fmla="*/ 309670 h 497495"/>
              <a:gd name="connsiteX6" fmla="*/ 587155 w 587155"/>
              <a:gd name="connsiteY6" fmla="*/ 497495 h 497495"/>
              <a:gd name="connsiteX7" fmla="*/ 0 w 587155"/>
              <a:gd name="connsiteY7" fmla="*/ 497495 h 497495"/>
              <a:gd name="connsiteX8" fmla="*/ 109201 w 587155"/>
              <a:gd name="connsiteY8" fmla="*/ 225068 h 497495"/>
              <a:gd name="connsiteX9" fmla="*/ 480943 w 587155"/>
              <a:gd name="connsiteY9" fmla="*/ 225068 h 497495"/>
              <a:gd name="connsiteX10" fmla="*/ 480943 w 587155"/>
              <a:gd name="connsiteY10" fmla="*/ 242310 h 497495"/>
              <a:gd name="connsiteX11" fmla="*/ 109201 w 587155"/>
              <a:gd name="connsiteY11" fmla="*/ 242310 h 497495"/>
              <a:gd name="connsiteX12" fmla="*/ 109201 w 587155"/>
              <a:gd name="connsiteY12" fmla="*/ 185066 h 497495"/>
              <a:gd name="connsiteX13" fmla="*/ 480943 w 587155"/>
              <a:gd name="connsiteY13" fmla="*/ 185066 h 497495"/>
              <a:gd name="connsiteX14" fmla="*/ 480943 w 587155"/>
              <a:gd name="connsiteY14" fmla="*/ 202078 h 497495"/>
              <a:gd name="connsiteX15" fmla="*/ 109201 w 587155"/>
              <a:gd name="connsiteY15" fmla="*/ 202078 h 497495"/>
              <a:gd name="connsiteX16" fmla="*/ 228287 w 587155"/>
              <a:gd name="connsiteY16" fmla="*/ 147593 h 497495"/>
              <a:gd name="connsiteX17" fmla="*/ 480943 w 587155"/>
              <a:gd name="connsiteY17" fmla="*/ 147593 h 497495"/>
              <a:gd name="connsiteX18" fmla="*/ 480943 w 587155"/>
              <a:gd name="connsiteY18" fmla="*/ 164835 h 497495"/>
              <a:gd name="connsiteX19" fmla="*/ 228287 w 587155"/>
              <a:gd name="connsiteY19" fmla="*/ 164835 h 497495"/>
              <a:gd name="connsiteX20" fmla="*/ 228287 w 587155"/>
              <a:gd name="connsiteY20" fmla="*/ 106212 h 497495"/>
              <a:gd name="connsiteX21" fmla="*/ 480943 w 587155"/>
              <a:gd name="connsiteY21" fmla="*/ 106212 h 497495"/>
              <a:gd name="connsiteX22" fmla="*/ 480943 w 587155"/>
              <a:gd name="connsiteY22" fmla="*/ 123224 h 497495"/>
              <a:gd name="connsiteX23" fmla="*/ 228287 w 587155"/>
              <a:gd name="connsiteY23" fmla="*/ 123224 h 497495"/>
              <a:gd name="connsiteX24" fmla="*/ 228287 w 587155"/>
              <a:gd name="connsiteY24" fmla="*/ 64601 h 497495"/>
              <a:gd name="connsiteX25" fmla="*/ 480943 w 587155"/>
              <a:gd name="connsiteY25" fmla="*/ 64601 h 497495"/>
              <a:gd name="connsiteX26" fmla="*/ 480943 w 587155"/>
              <a:gd name="connsiteY26" fmla="*/ 81843 h 497495"/>
              <a:gd name="connsiteX27" fmla="*/ 228287 w 587155"/>
              <a:gd name="connsiteY27" fmla="*/ 81843 h 497495"/>
              <a:gd name="connsiteX28" fmla="*/ 109201 w 587155"/>
              <a:gd name="connsiteY28" fmla="*/ 64601 h 497495"/>
              <a:gd name="connsiteX29" fmla="*/ 203918 w 587155"/>
              <a:gd name="connsiteY29" fmla="*/ 64601 h 497495"/>
              <a:gd name="connsiteX30" fmla="*/ 203918 w 587155"/>
              <a:gd name="connsiteY30" fmla="*/ 164836 h 497495"/>
              <a:gd name="connsiteX31" fmla="*/ 109201 w 587155"/>
              <a:gd name="connsiteY31" fmla="*/ 164836 h 497495"/>
              <a:gd name="connsiteX32" fmla="*/ 78875 w 587155"/>
              <a:gd name="connsiteY32" fmla="*/ 35838 h 497495"/>
              <a:gd name="connsiteX33" fmla="*/ 78875 w 587155"/>
              <a:gd name="connsiteY33" fmla="*/ 268071 h 497495"/>
              <a:gd name="connsiteX34" fmla="*/ 509486 w 587155"/>
              <a:gd name="connsiteY34" fmla="*/ 268071 h 497495"/>
              <a:gd name="connsiteX35" fmla="*/ 509486 w 587155"/>
              <a:gd name="connsiteY35" fmla="*/ 35838 h 497495"/>
              <a:gd name="connsiteX36" fmla="*/ 347290 w 587155"/>
              <a:gd name="connsiteY36" fmla="*/ 35838 h 497495"/>
              <a:gd name="connsiteX37" fmla="*/ 239637 w 587155"/>
              <a:gd name="connsiteY37" fmla="*/ 35838 h 497495"/>
              <a:gd name="connsiteX38" fmla="*/ 42991 w 587155"/>
              <a:gd name="connsiteY38" fmla="*/ 0 h 497495"/>
              <a:gd name="connsiteX39" fmla="*/ 232460 w 587155"/>
              <a:gd name="connsiteY39" fmla="*/ 0 h 497495"/>
              <a:gd name="connsiteX40" fmla="*/ 355902 w 587155"/>
              <a:gd name="connsiteY40" fmla="*/ 0 h 497495"/>
              <a:gd name="connsiteX41" fmla="*/ 543935 w 587155"/>
              <a:gd name="connsiteY41" fmla="*/ 0 h 497495"/>
              <a:gd name="connsiteX42" fmla="*/ 543935 w 587155"/>
              <a:gd name="connsiteY42" fmla="*/ 182059 h 497495"/>
              <a:gd name="connsiteX43" fmla="*/ 543935 w 587155"/>
              <a:gd name="connsiteY43" fmla="*/ 298175 h 497495"/>
              <a:gd name="connsiteX44" fmla="*/ 42991 w 587155"/>
              <a:gd name="connsiteY44" fmla="*/ 298175 h 497495"/>
              <a:gd name="connsiteX45" fmla="*/ 42991 w 587155"/>
              <a:gd name="connsiteY45" fmla="*/ 182059 h 497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87155" h="497495">
                <a:moveTo>
                  <a:pt x="244050" y="432975"/>
                </a:moveTo>
                <a:lnTo>
                  <a:pt x="235436" y="471687"/>
                </a:lnTo>
                <a:lnTo>
                  <a:pt x="351719" y="471687"/>
                </a:lnTo>
                <a:lnTo>
                  <a:pt x="343105" y="432975"/>
                </a:lnTo>
                <a:close/>
                <a:moveTo>
                  <a:pt x="41632" y="309670"/>
                </a:moveTo>
                <a:lnTo>
                  <a:pt x="545523" y="309670"/>
                </a:lnTo>
                <a:lnTo>
                  <a:pt x="587155" y="497495"/>
                </a:lnTo>
                <a:lnTo>
                  <a:pt x="0" y="497495"/>
                </a:lnTo>
                <a:close/>
                <a:moveTo>
                  <a:pt x="109201" y="225068"/>
                </a:moveTo>
                <a:lnTo>
                  <a:pt x="480943" y="225068"/>
                </a:lnTo>
                <a:lnTo>
                  <a:pt x="480943" y="242310"/>
                </a:lnTo>
                <a:lnTo>
                  <a:pt x="109201" y="242310"/>
                </a:lnTo>
                <a:close/>
                <a:moveTo>
                  <a:pt x="109201" y="185066"/>
                </a:moveTo>
                <a:lnTo>
                  <a:pt x="480943" y="185066"/>
                </a:lnTo>
                <a:lnTo>
                  <a:pt x="480943" y="202078"/>
                </a:lnTo>
                <a:lnTo>
                  <a:pt x="109201" y="202078"/>
                </a:lnTo>
                <a:close/>
                <a:moveTo>
                  <a:pt x="228287" y="147593"/>
                </a:moveTo>
                <a:lnTo>
                  <a:pt x="480943" y="147593"/>
                </a:lnTo>
                <a:lnTo>
                  <a:pt x="480943" y="164835"/>
                </a:lnTo>
                <a:lnTo>
                  <a:pt x="228287" y="164835"/>
                </a:lnTo>
                <a:close/>
                <a:moveTo>
                  <a:pt x="228287" y="106212"/>
                </a:moveTo>
                <a:lnTo>
                  <a:pt x="480943" y="106212"/>
                </a:lnTo>
                <a:lnTo>
                  <a:pt x="480943" y="123224"/>
                </a:lnTo>
                <a:lnTo>
                  <a:pt x="228287" y="123224"/>
                </a:lnTo>
                <a:close/>
                <a:moveTo>
                  <a:pt x="228287" y="64601"/>
                </a:moveTo>
                <a:lnTo>
                  <a:pt x="480943" y="64601"/>
                </a:lnTo>
                <a:lnTo>
                  <a:pt x="480943" y="81843"/>
                </a:lnTo>
                <a:lnTo>
                  <a:pt x="228287" y="81843"/>
                </a:lnTo>
                <a:close/>
                <a:moveTo>
                  <a:pt x="109201" y="64601"/>
                </a:moveTo>
                <a:lnTo>
                  <a:pt x="203918" y="64601"/>
                </a:lnTo>
                <a:lnTo>
                  <a:pt x="203918" y="164836"/>
                </a:lnTo>
                <a:lnTo>
                  <a:pt x="109201" y="164836"/>
                </a:lnTo>
                <a:close/>
                <a:moveTo>
                  <a:pt x="78875" y="35838"/>
                </a:moveTo>
                <a:lnTo>
                  <a:pt x="78875" y="268071"/>
                </a:lnTo>
                <a:lnTo>
                  <a:pt x="509486" y="268071"/>
                </a:lnTo>
                <a:lnTo>
                  <a:pt x="509486" y="35838"/>
                </a:lnTo>
                <a:lnTo>
                  <a:pt x="347290" y="35838"/>
                </a:lnTo>
                <a:lnTo>
                  <a:pt x="239637" y="35838"/>
                </a:lnTo>
                <a:close/>
                <a:moveTo>
                  <a:pt x="42991" y="0"/>
                </a:moveTo>
                <a:lnTo>
                  <a:pt x="232460" y="0"/>
                </a:lnTo>
                <a:lnTo>
                  <a:pt x="355902" y="0"/>
                </a:lnTo>
                <a:lnTo>
                  <a:pt x="543935" y="0"/>
                </a:lnTo>
                <a:lnTo>
                  <a:pt x="543935" y="182059"/>
                </a:lnTo>
                <a:lnTo>
                  <a:pt x="543935" y="298175"/>
                </a:lnTo>
                <a:lnTo>
                  <a:pt x="42991" y="298175"/>
                </a:lnTo>
                <a:lnTo>
                  <a:pt x="42991" y="18205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" name="矩形: 对角圆角 2">
            <a:extLst>
              <a:ext uri="{FF2B5EF4-FFF2-40B4-BE49-F238E27FC236}">
                <a16:creationId xmlns:a16="http://schemas.microsoft.com/office/drawing/2014/main" xmlns="" id="{8965EF8D-477A-45FA-A65C-52E7B255DDF8}"/>
              </a:ext>
            </a:extLst>
          </p:cNvPr>
          <p:cNvSpPr/>
          <p:nvPr/>
        </p:nvSpPr>
        <p:spPr>
          <a:xfrm>
            <a:off x="613410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5" name="矩形: 对角圆角 4">
            <a:extLst>
              <a:ext uri="{FF2B5EF4-FFF2-40B4-BE49-F238E27FC236}">
                <a16:creationId xmlns:a16="http://schemas.microsoft.com/office/drawing/2014/main" xmlns="" id="{B8B559B6-4187-48C0-953D-5A9ACD9D1FDC}"/>
              </a:ext>
            </a:extLst>
          </p:cNvPr>
          <p:cNvSpPr/>
          <p:nvPr/>
        </p:nvSpPr>
        <p:spPr>
          <a:xfrm>
            <a:off x="709041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6" name="矩形: 对角圆角 5">
            <a:extLst>
              <a:ext uri="{FF2B5EF4-FFF2-40B4-BE49-F238E27FC236}">
                <a16:creationId xmlns:a16="http://schemas.microsoft.com/office/drawing/2014/main" xmlns="" id="{043A41B4-A19B-4AB4-BB44-D8D2B35DF7E5}"/>
              </a:ext>
            </a:extLst>
          </p:cNvPr>
          <p:cNvSpPr/>
          <p:nvPr/>
        </p:nvSpPr>
        <p:spPr>
          <a:xfrm>
            <a:off x="804672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7" name="矩形: 对角圆角 6">
            <a:extLst>
              <a:ext uri="{FF2B5EF4-FFF2-40B4-BE49-F238E27FC236}">
                <a16:creationId xmlns:a16="http://schemas.microsoft.com/office/drawing/2014/main" xmlns="" id="{D93EF659-CA10-488D-81D5-1BA47AC6891C}"/>
              </a:ext>
            </a:extLst>
          </p:cNvPr>
          <p:cNvSpPr/>
          <p:nvPr/>
        </p:nvSpPr>
        <p:spPr>
          <a:xfrm>
            <a:off x="900303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" name="矩形: 对角圆角 7">
            <a:extLst>
              <a:ext uri="{FF2B5EF4-FFF2-40B4-BE49-F238E27FC236}">
                <a16:creationId xmlns:a16="http://schemas.microsoft.com/office/drawing/2014/main" xmlns="" id="{84923506-9DD7-4C2D-8F4A-B24DE42D7C9D}"/>
              </a:ext>
            </a:extLst>
          </p:cNvPr>
          <p:cNvSpPr/>
          <p:nvPr/>
        </p:nvSpPr>
        <p:spPr>
          <a:xfrm>
            <a:off x="995934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9" name="矩形: 对角圆角 8">
            <a:extLst>
              <a:ext uri="{FF2B5EF4-FFF2-40B4-BE49-F238E27FC236}">
                <a16:creationId xmlns:a16="http://schemas.microsoft.com/office/drawing/2014/main" xmlns="" id="{0E30B6CF-43F2-4614-A777-00A3CFCAA957}"/>
              </a:ext>
            </a:extLst>
          </p:cNvPr>
          <p:cNvSpPr/>
          <p:nvPr/>
        </p:nvSpPr>
        <p:spPr>
          <a:xfrm>
            <a:off x="1091565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9F9160C6-7008-4F89-88FB-801A65F6EAAD}"/>
              </a:ext>
            </a:extLst>
          </p:cNvPr>
          <p:cNvSpPr/>
          <p:nvPr/>
        </p:nvSpPr>
        <p:spPr>
          <a:xfrm>
            <a:off x="364731" y="761323"/>
            <a:ext cx="4875460" cy="499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328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000" b="1" dirty="0" smtClean="0">
                <a:solidFill>
                  <a:schemeClr val="accent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1.4 </a:t>
            </a:r>
            <a:r>
              <a:rPr lang="zh-CN" altLang="en-US" sz="2000" b="1" dirty="0" smtClean="0">
                <a:solidFill>
                  <a:schemeClr val="accent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钳子</a:t>
            </a:r>
            <a:endParaRPr lang="zh-CN" altLang="zh-CN" sz="2000" b="1" dirty="0">
              <a:solidFill>
                <a:schemeClr val="accent2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矩形: 圆角 40">
            <a:extLst>
              <a:ext uri="{FF2B5EF4-FFF2-40B4-BE49-F238E27FC236}">
                <a16:creationId xmlns:a16="http://schemas.microsoft.com/office/drawing/2014/main" xmlns="" id="{90CD94CC-83B9-41D3-B1D9-045BDC04E05E}"/>
              </a:ext>
            </a:extLst>
          </p:cNvPr>
          <p:cNvSpPr/>
          <p:nvPr/>
        </p:nvSpPr>
        <p:spPr>
          <a:xfrm>
            <a:off x="1323387" y="1338082"/>
            <a:ext cx="9933086" cy="1363843"/>
          </a:xfrm>
          <a:prstGeom prst="roundRect">
            <a:avLst>
              <a:gd name="adj" fmla="val 8712"/>
            </a:avLst>
          </a:prstGeom>
          <a:solidFill>
            <a:schemeClr val="accent2">
              <a:lumMod val="75000"/>
            </a:schemeClr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0FE009C0-8513-476D-A3EB-06A19E5AB03B}"/>
              </a:ext>
            </a:extLst>
          </p:cNvPr>
          <p:cNvSpPr txBox="1"/>
          <p:nvPr/>
        </p:nvSpPr>
        <p:spPr>
          <a:xfrm>
            <a:off x="2062399" y="1417370"/>
            <a:ext cx="8420817" cy="12052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532800" algn="just">
              <a:lnSpc>
                <a:spcPts val="3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用于夹持或折断金属薄片，切断金属丝的工具。电工用钳子的柄部套有绝缘套管（耐压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500V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），其规格用钳子全长的毫米数表示，常用的有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150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175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200mm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等，如图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2-2-7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所示。</a:t>
            </a:r>
          </a:p>
        </p:txBody>
      </p:sp>
      <p:pic>
        <p:nvPicPr>
          <p:cNvPr id="23" name="图片 22">
            <a:extLst>
              <a:ext uri="{FF2B5EF4-FFF2-40B4-BE49-F238E27FC236}">
                <a16:creationId xmlns:a16="http://schemas.microsoft.com/office/drawing/2014/main" xmlns="" id="{F2A69504-F3CC-46F1-B4EA-62D1CA692E39}"/>
              </a:ext>
            </a:extLst>
          </p:cNvPr>
          <p:cNvPicPr/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940" y="2876394"/>
            <a:ext cx="4229735" cy="3086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xmlns="" id="{0A8F3D9F-DD92-4297-8AAE-5B5FEEA8FE60}"/>
              </a:ext>
            </a:extLst>
          </p:cNvPr>
          <p:cNvPicPr/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714076" y="2963566"/>
            <a:ext cx="4365625" cy="2871470"/>
          </a:xfrm>
          <a:prstGeom prst="rect">
            <a:avLst/>
          </a:prstGeom>
        </p:spPr>
      </p:pic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A9F17844-1DF5-4BD0-8745-72FCC5661EF8}"/>
              </a:ext>
            </a:extLst>
          </p:cNvPr>
          <p:cNvSpPr txBox="1"/>
          <p:nvPr/>
        </p:nvSpPr>
        <p:spPr>
          <a:xfrm>
            <a:off x="3225593" y="6136963"/>
            <a:ext cx="6094428" cy="3488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27000" algn="ctr">
              <a:lnSpc>
                <a:spcPts val="2000"/>
              </a:lnSpc>
            </a:pPr>
            <a:r>
              <a:rPr lang="zh-CN" altLang="zh-CN" sz="1800" kern="100" dirty="0">
                <a:effectLst/>
                <a:latin typeface="+mn-ea"/>
                <a:cs typeface="Times New Roman" panose="02020603050405020304" pitchFamily="18" charset="0"/>
              </a:rPr>
              <a:t>图</a:t>
            </a:r>
            <a:r>
              <a:rPr lang="en-US" altLang="zh-CN" sz="1800" kern="100" dirty="0">
                <a:effectLst/>
                <a:latin typeface="+mn-ea"/>
                <a:cs typeface="Times New Roman" panose="02020603050405020304" pitchFamily="18" charset="0"/>
              </a:rPr>
              <a:t>2-2-7 </a:t>
            </a:r>
            <a:r>
              <a:rPr lang="zh-CN" altLang="zh-CN" sz="1800" kern="100" dirty="0">
                <a:effectLst/>
                <a:latin typeface="+mn-ea"/>
                <a:cs typeface="Times New Roman" panose="02020603050405020304" pitchFamily="18" charset="0"/>
              </a:rPr>
              <a:t>钳子种类</a:t>
            </a:r>
          </a:p>
        </p:txBody>
      </p:sp>
      <p:sp>
        <p:nvSpPr>
          <p:cNvPr id="17" name="TextBox 8">
            <a:extLst>
              <a:ext uri="{FF2B5EF4-FFF2-40B4-BE49-F238E27FC236}">
                <a16:creationId xmlns:a16="http://schemas.microsoft.com/office/drawing/2014/main" xmlns="" id="{6B099B05-5055-4F98-BFCC-EED86C641E3C}"/>
              </a:ext>
            </a:extLst>
          </p:cNvPr>
          <p:cNvSpPr txBox="1"/>
          <p:nvPr/>
        </p:nvSpPr>
        <p:spPr>
          <a:xfrm>
            <a:off x="947759" y="221139"/>
            <a:ext cx="438624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家庭</a:t>
            </a:r>
            <a:r>
              <a: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用电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线路常用电工工具</a:t>
            </a:r>
            <a:endParaRPr lang="en-US" altLang="zh-CN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97921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confont-1187-868386">
            <a:extLst>
              <a:ext uri="{FF2B5EF4-FFF2-40B4-BE49-F238E27FC236}">
                <a16:creationId xmlns:a16="http://schemas.microsoft.com/office/drawing/2014/main" xmlns="" id="{B4215A5A-B68F-482E-A7EC-03DEF20F6942}"/>
              </a:ext>
            </a:extLst>
          </p:cNvPr>
          <p:cNvSpPr>
            <a:spLocks noChangeAspect="1"/>
          </p:cNvSpPr>
          <p:nvPr/>
        </p:nvSpPr>
        <p:spPr bwMode="auto">
          <a:xfrm>
            <a:off x="490494" y="189908"/>
            <a:ext cx="424881" cy="360000"/>
          </a:xfrm>
          <a:custGeom>
            <a:avLst/>
            <a:gdLst>
              <a:gd name="connsiteX0" fmla="*/ 244050 w 587155"/>
              <a:gd name="connsiteY0" fmla="*/ 432975 h 497495"/>
              <a:gd name="connsiteX1" fmla="*/ 235436 w 587155"/>
              <a:gd name="connsiteY1" fmla="*/ 471687 h 497495"/>
              <a:gd name="connsiteX2" fmla="*/ 351719 w 587155"/>
              <a:gd name="connsiteY2" fmla="*/ 471687 h 497495"/>
              <a:gd name="connsiteX3" fmla="*/ 343105 w 587155"/>
              <a:gd name="connsiteY3" fmla="*/ 432975 h 497495"/>
              <a:gd name="connsiteX4" fmla="*/ 41632 w 587155"/>
              <a:gd name="connsiteY4" fmla="*/ 309670 h 497495"/>
              <a:gd name="connsiteX5" fmla="*/ 545523 w 587155"/>
              <a:gd name="connsiteY5" fmla="*/ 309670 h 497495"/>
              <a:gd name="connsiteX6" fmla="*/ 587155 w 587155"/>
              <a:gd name="connsiteY6" fmla="*/ 497495 h 497495"/>
              <a:gd name="connsiteX7" fmla="*/ 0 w 587155"/>
              <a:gd name="connsiteY7" fmla="*/ 497495 h 497495"/>
              <a:gd name="connsiteX8" fmla="*/ 109201 w 587155"/>
              <a:gd name="connsiteY8" fmla="*/ 225068 h 497495"/>
              <a:gd name="connsiteX9" fmla="*/ 480943 w 587155"/>
              <a:gd name="connsiteY9" fmla="*/ 225068 h 497495"/>
              <a:gd name="connsiteX10" fmla="*/ 480943 w 587155"/>
              <a:gd name="connsiteY10" fmla="*/ 242310 h 497495"/>
              <a:gd name="connsiteX11" fmla="*/ 109201 w 587155"/>
              <a:gd name="connsiteY11" fmla="*/ 242310 h 497495"/>
              <a:gd name="connsiteX12" fmla="*/ 109201 w 587155"/>
              <a:gd name="connsiteY12" fmla="*/ 185066 h 497495"/>
              <a:gd name="connsiteX13" fmla="*/ 480943 w 587155"/>
              <a:gd name="connsiteY13" fmla="*/ 185066 h 497495"/>
              <a:gd name="connsiteX14" fmla="*/ 480943 w 587155"/>
              <a:gd name="connsiteY14" fmla="*/ 202078 h 497495"/>
              <a:gd name="connsiteX15" fmla="*/ 109201 w 587155"/>
              <a:gd name="connsiteY15" fmla="*/ 202078 h 497495"/>
              <a:gd name="connsiteX16" fmla="*/ 228287 w 587155"/>
              <a:gd name="connsiteY16" fmla="*/ 147593 h 497495"/>
              <a:gd name="connsiteX17" fmla="*/ 480943 w 587155"/>
              <a:gd name="connsiteY17" fmla="*/ 147593 h 497495"/>
              <a:gd name="connsiteX18" fmla="*/ 480943 w 587155"/>
              <a:gd name="connsiteY18" fmla="*/ 164835 h 497495"/>
              <a:gd name="connsiteX19" fmla="*/ 228287 w 587155"/>
              <a:gd name="connsiteY19" fmla="*/ 164835 h 497495"/>
              <a:gd name="connsiteX20" fmla="*/ 228287 w 587155"/>
              <a:gd name="connsiteY20" fmla="*/ 106212 h 497495"/>
              <a:gd name="connsiteX21" fmla="*/ 480943 w 587155"/>
              <a:gd name="connsiteY21" fmla="*/ 106212 h 497495"/>
              <a:gd name="connsiteX22" fmla="*/ 480943 w 587155"/>
              <a:gd name="connsiteY22" fmla="*/ 123224 h 497495"/>
              <a:gd name="connsiteX23" fmla="*/ 228287 w 587155"/>
              <a:gd name="connsiteY23" fmla="*/ 123224 h 497495"/>
              <a:gd name="connsiteX24" fmla="*/ 228287 w 587155"/>
              <a:gd name="connsiteY24" fmla="*/ 64601 h 497495"/>
              <a:gd name="connsiteX25" fmla="*/ 480943 w 587155"/>
              <a:gd name="connsiteY25" fmla="*/ 64601 h 497495"/>
              <a:gd name="connsiteX26" fmla="*/ 480943 w 587155"/>
              <a:gd name="connsiteY26" fmla="*/ 81843 h 497495"/>
              <a:gd name="connsiteX27" fmla="*/ 228287 w 587155"/>
              <a:gd name="connsiteY27" fmla="*/ 81843 h 497495"/>
              <a:gd name="connsiteX28" fmla="*/ 109201 w 587155"/>
              <a:gd name="connsiteY28" fmla="*/ 64601 h 497495"/>
              <a:gd name="connsiteX29" fmla="*/ 203918 w 587155"/>
              <a:gd name="connsiteY29" fmla="*/ 64601 h 497495"/>
              <a:gd name="connsiteX30" fmla="*/ 203918 w 587155"/>
              <a:gd name="connsiteY30" fmla="*/ 164836 h 497495"/>
              <a:gd name="connsiteX31" fmla="*/ 109201 w 587155"/>
              <a:gd name="connsiteY31" fmla="*/ 164836 h 497495"/>
              <a:gd name="connsiteX32" fmla="*/ 78875 w 587155"/>
              <a:gd name="connsiteY32" fmla="*/ 35838 h 497495"/>
              <a:gd name="connsiteX33" fmla="*/ 78875 w 587155"/>
              <a:gd name="connsiteY33" fmla="*/ 268071 h 497495"/>
              <a:gd name="connsiteX34" fmla="*/ 509486 w 587155"/>
              <a:gd name="connsiteY34" fmla="*/ 268071 h 497495"/>
              <a:gd name="connsiteX35" fmla="*/ 509486 w 587155"/>
              <a:gd name="connsiteY35" fmla="*/ 35838 h 497495"/>
              <a:gd name="connsiteX36" fmla="*/ 347290 w 587155"/>
              <a:gd name="connsiteY36" fmla="*/ 35838 h 497495"/>
              <a:gd name="connsiteX37" fmla="*/ 239637 w 587155"/>
              <a:gd name="connsiteY37" fmla="*/ 35838 h 497495"/>
              <a:gd name="connsiteX38" fmla="*/ 42991 w 587155"/>
              <a:gd name="connsiteY38" fmla="*/ 0 h 497495"/>
              <a:gd name="connsiteX39" fmla="*/ 232460 w 587155"/>
              <a:gd name="connsiteY39" fmla="*/ 0 h 497495"/>
              <a:gd name="connsiteX40" fmla="*/ 355902 w 587155"/>
              <a:gd name="connsiteY40" fmla="*/ 0 h 497495"/>
              <a:gd name="connsiteX41" fmla="*/ 543935 w 587155"/>
              <a:gd name="connsiteY41" fmla="*/ 0 h 497495"/>
              <a:gd name="connsiteX42" fmla="*/ 543935 w 587155"/>
              <a:gd name="connsiteY42" fmla="*/ 182059 h 497495"/>
              <a:gd name="connsiteX43" fmla="*/ 543935 w 587155"/>
              <a:gd name="connsiteY43" fmla="*/ 298175 h 497495"/>
              <a:gd name="connsiteX44" fmla="*/ 42991 w 587155"/>
              <a:gd name="connsiteY44" fmla="*/ 298175 h 497495"/>
              <a:gd name="connsiteX45" fmla="*/ 42991 w 587155"/>
              <a:gd name="connsiteY45" fmla="*/ 182059 h 497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87155" h="497495">
                <a:moveTo>
                  <a:pt x="244050" y="432975"/>
                </a:moveTo>
                <a:lnTo>
                  <a:pt x="235436" y="471687"/>
                </a:lnTo>
                <a:lnTo>
                  <a:pt x="351719" y="471687"/>
                </a:lnTo>
                <a:lnTo>
                  <a:pt x="343105" y="432975"/>
                </a:lnTo>
                <a:close/>
                <a:moveTo>
                  <a:pt x="41632" y="309670"/>
                </a:moveTo>
                <a:lnTo>
                  <a:pt x="545523" y="309670"/>
                </a:lnTo>
                <a:lnTo>
                  <a:pt x="587155" y="497495"/>
                </a:lnTo>
                <a:lnTo>
                  <a:pt x="0" y="497495"/>
                </a:lnTo>
                <a:close/>
                <a:moveTo>
                  <a:pt x="109201" y="225068"/>
                </a:moveTo>
                <a:lnTo>
                  <a:pt x="480943" y="225068"/>
                </a:lnTo>
                <a:lnTo>
                  <a:pt x="480943" y="242310"/>
                </a:lnTo>
                <a:lnTo>
                  <a:pt x="109201" y="242310"/>
                </a:lnTo>
                <a:close/>
                <a:moveTo>
                  <a:pt x="109201" y="185066"/>
                </a:moveTo>
                <a:lnTo>
                  <a:pt x="480943" y="185066"/>
                </a:lnTo>
                <a:lnTo>
                  <a:pt x="480943" y="202078"/>
                </a:lnTo>
                <a:lnTo>
                  <a:pt x="109201" y="202078"/>
                </a:lnTo>
                <a:close/>
                <a:moveTo>
                  <a:pt x="228287" y="147593"/>
                </a:moveTo>
                <a:lnTo>
                  <a:pt x="480943" y="147593"/>
                </a:lnTo>
                <a:lnTo>
                  <a:pt x="480943" y="164835"/>
                </a:lnTo>
                <a:lnTo>
                  <a:pt x="228287" y="164835"/>
                </a:lnTo>
                <a:close/>
                <a:moveTo>
                  <a:pt x="228287" y="106212"/>
                </a:moveTo>
                <a:lnTo>
                  <a:pt x="480943" y="106212"/>
                </a:lnTo>
                <a:lnTo>
                  <a:pt x="480943" y="123224"/>
                </a:lnTo>
                <a:lnTo>
                  <a:pt x="228287" y="123224"/>
                </a:lnTo>
                <a:close/>
                <a:moveTo>
                  <a:pt x="228287" y="64601"/>
                </a:moveTo>
                <a:lnTo>
                  <a:pt x="480943" y="64601"/>
                </a:lnTo>
                <a:lnTo>
                  <a:pt x="480943" y="81843"/>
                </a:lnTo>
                <a:lnTo>
                  <a:pt x="228287" y="81843"/>
                </a:lnTo>
                <a:close/>
                <a:moveTo>
                  <a:pt x="109201" y="64601"/>
                </a:moveTo>
                <a:lnTo>
                  <a:pt x="203918" y="64601"/>
                </a:lnTo>
                <a:lnTo>
                  <a:pt x="203918" y="164836"/>
                </a:lnTo>
                <a:lnTo>
                  <a:pt x="109201" y="164836"/>
                </a:lnTo>
                <a:close/>
                <a:moveTo>
                  <a:pt x="78875" y="35838"/>
                </a:moveTo>
                <a:lnTo>
                  <a:pt x="78875" y="268071"/>
                </a:lnTo>
                <a:lnTo>
                  <a:pt x="509486" y="268071"/>
                </a:lnTo>
                <a:lnTo>
                  <a:pt x="509486" y="35838"/>
                </a:lnTo>
                <a:lnTo>
                  <a:pt x="347290" y="35838"/>
                </a:lnTo>
                <a:lnTo>
                  <a:pt x="239637" y="35838"/>
                </a:lnTo>
                <a:close/>
                <a:moveTo>
                  <a:pt x="42991" y="0"/>
                </a:moveTo>
                <a:lnTo>
                  <a:pt x="232460" y="0"/>
                </a:lnTo>
                <a:lnTo>
                  <a:pt x="355902" y="0"/>
                </a:lnTo>
                <a:lnTo>
                  <a:pt x="543935" y="0"/>
                </a:lnTo>
                <a:lnTo>
                  <a:pt x="543935" y="182059"/>
                </a:lnTo>
                <a:lnTo>
                  <a:pt x="543935" y="298175"/>
                </a:lnTo>
                <a:lnTo>
                  <a:pt x="42991" y="298175"/>
                </a:lnTo>
                <a:lnTo>
                  <a:pt x="42991" y="18205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" name="矩形: 对角圆角 2">
            <a:extLst>
              <a:ext uri="{FF2B5EF4-FFF2-40B4-BE49-F238E27FC236}">
                <a16:creationId xmlns:a16="http://schemas.microsoft.com/office/drawing/2014/main" xmlns="" id="{8965EF8D-477A-45FA-A65C-52E7B255DDF8}"/>
              </a:ext>
            </a:extLst>
          </p:cNvPr>
          <p:cNvSpPr/>
          <p:nvPr/>
        </p:nvSpPr>
        <p:spPr>
          <a:xfrm>
            <a:off x="613410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5" name="矩形: 对角圆角 4">
            <a:extLst>
              <a:ext uri="{FF2B5EF4-FFF2-40B4-BE49-F238E27FC236}">
                <a16:creationId xmlns:a16="http://schemas.microsoft.com/office/drawing/2014/main" xmlns="" id="{B8B559B6-4187-48C0-953D-5A9ACD9D1FDC}"/>
              </a:ext>
            </a:extLst>
          </p:cNvPr>
          <p:cNvSpPr/>
          <p:nvPr/>
        </p:nvSpPr>
        <p:spPr>
          <a:xfrm>
            <a:off x="709041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6" name="矩形: 对角圆角 5">
            <a:extLst>
              <a:ext uri="{FF2B5EF4-FFF2-40B4-BE49-F238E27FC236}">
                <a16:creationId xmlns:a16="http://schemas.microsoft.com/office/drawing/2014/main" xmlns="" id="{043A41B4-A19B-4AB4-BB44-D8D2B35DF7E5}"/>
              </a:ext>
            </a:extLst>
          </p:cNvPr>
          <p:cNvSpPr/>
          <p:nvPr/>
        </p:nvSpPr>
        <p:spPr>
          <a:xfrm>
            <a:off x="804672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7" name="矩形: 对角圆角 6">
            <a:extLst>
              <a:ext uri="{FF2B5EF4-FFF2-40B4-BE49-F238E27FC236}">
                <a16:creationId xmlns:a16="http://schemas.microsoft.com/office/drawing/2014/main" xmlns="" id="{D93EF659-CA10-488D-81D5-1BA47AC6891C}"/>
              </a:ext>
            </a:extLst>
          </p:cNvPr>
          <p:cNvSpPr/>
          <p:nvPr/>
        </p:nvSpPr>
        <p:spPr>
          <a:xfrm>
            <a:off x="900303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" name="矩形: 对角圆角 7">
            <a:extLst>
              <a:ext uri="{FF2B5EF4-FFF2-40B4-BE49-F238E27FC236}">
                <a16:creationId xmlns:a16="http://schemas.microsoft.com/office/drawing/2014/main" xmlns="" id="{84923506-9DD7-4C2D-8F4A-B24DE42D7C9D}"/>
              </a:ext>
            </a:extLst>
          </p:cNvPr>
          <p:cNvSpPr/>
          <p:nvPr/>
        </p:nvSpPr>
        <p:spPr>
          <a:xfrm>
            <a:off x="995934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9" name="矩形: 对角圆角 8">
            <a:extLst>
              <a:ext uri="{FF2B5EF4-FFF2-40B4-BE49-F238E27FC236}">
                <a16:creationId xmlns:a16="http://schemas.microsoft.com/office/drawing/2014/main" xmlns="" id="{0E30B6CF-43F2-4614-A777-00A3CFCAA957}"/>
              </a:ext>
            </a:extLst>
          </p:cNvPr>
          <p:cNvSpPr/>
          <p:nvPr/>
        </p:nvSpPr>
        <p:spPr>
          <a:xfrm>
            <a:off x="1091565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E8595C05-5439-49D7-B6BB-BC2775EDEAB0}"/>
              </a:ext>
            </a:extLst>
          </p:cNvPr>
          <p:cNvSpPr/>
          <p:nvPr/>
        </p:nvSpPr>
        <p:spPr>
          <a:xfrm>
            <a:off x="364731" y="761323"/>
            <a:ext cx="4875460" cy="499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328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000" b="1" dirty="0" smtClean="0">
                <a:solidFill>
                  <a:schemeClr val="accent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1.5 </a:t>
            </a:r>
            <a:r>
              <a:rPr lang="zh-CN" altLang="en-US" sz="2000" b="1" dirty="0" smtClean="0">
                <a:solidFill>
                  <a:schemeClr val="accent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扳手</a:t>
            </a:r>
            <a:endParaRPr lang="zh-CN" altLang="zh-CN" sz="2000" b="1" dirty="0">
              <a:solidFill>
                <a:schemeClr val="accent2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CA3C7F6D-1BE0-49DA-9116-04B96085DD24}"/>
              </a:ext>
            </a:extLst>
          </p:cNvPr>
          <p:cNvSpPr txBox="1"/>
          <p:nvPr/>
        </p:nvSpPr>
        <p:spPr>
          <a:xfrm>
            <a:off x="490494" y="1865357"/>
            <a:ext cx="3529955" cy="21441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>
              <a:lnSpc>
                <a:spcPts val="2000"/>
              </a:lnSpc>
            </a:pPr>
            <a:r>
              <a:rPr lang="zh-CN" altLang="zh-CN" sz="1800" kern="100" dirty="0">
                <a:effectLst/>
                <a:latin typeface="+mn-ea"/>
                <a:cs typeface="Times New Roman" panose="02020603050405020304" pitchFamily="18" charset="0"/>
              </a:rPr>
              <a:t>用于紧固和松动螺母，</a:t>
            </a:r>
          </a:p>
          <a:p>
            <a:pPr indent="266700" algn="just">
              <a:lnSpc>
                <a:spcPts val="2000"/>
              </a:lnSpc>
            </a:pPr>
            <a:r>
              <a:rPr lang="zh-CN" altLang="zh-CN" sz="1800" kern="100" dirty="0">
                <a:effectLst/>
                <a:latin typeface="+mn-ea"/>
                <a:cs typeface="Times New Roman" panose="02020603050405020304" pitchFamily="18" charset="0"/>
              </a:rPr>
              <a:t>主要由活扳唇、呆扳唇、扳口、蜗轮、轴销等构成。</a:t>
            </a:r>
          </a:p>
          <a:p>
            <a:pPr indent="266700" algn="just">
              <a:lnSpc>
                <a:spcPts val="2000"/>
              </a:lnSpc>
            </a:pPr>
            <a:r>
              <a:rPr lang="zh-CN" altLang="zh-CN" sz="1800" kern="100" dirty="0">
                <a:effectLst/>
                <a:latin typeface="+mn-ea"/>
                <a:cs typeface="Times New Roman" panose="02020603050405020304" pitchFamily="18" charset="0"/>
              </a:rPr>
              <a:t>规格：以长度</a:t>
            </a:r>
            <a:r>
              <a:rPr lang="en-US" altLang="zh-CN" sz="1800" kern="100" dirty="0">
                <a:effectLst/>
                <a:latin typeface="+mn-ea"/>
                <a:cs typeface="Times New Roman" panose="02020603050405020304" pitchFamily="18" charset="0"/>
              </a:rPr>
              <a:t>(mm)×</a:t>
            </a:r>
            <a:r>
              <a:rPr lang="zh-CN" altLang="zh-CN" sz="1800" kern="100" dirty="0">
                <a:effectLst/>
                <a:latin typeface="+mn-ea"/>
                <a:cs typeface="Times New Roman" panose="02020603050405020304" pitchFamily="18" charset="0"/>
              </a:rPr>
              <a:t>最大开口宽度</a:t>
            </a:r>
            <a:r>
              <a:rPr lang="en-US" altLang="zh-CN" sz="1800" kern="100" dirty="0">
                <a:effectLst/>
                <a:latin typeface="+mn-ea"/>
                <a:cs typeface="Times New Roman" panose="02020603050405020304" pitchFamily="18" charset="0"/>
              </a:rPr>
              <a:t>(mm)</a:t>
            </a:r>
            <a:r>
              <a:rPr lang="zh-CN" altLang="zh-CN" sz="1800" kern="100" dirty="0">
                <a:effectLst/>
                <a:latin typeface="+mn-ea"/>
                <a:cs typeface="Times New Roman" panose="02020603050405020304" pitchFamily="18" charset="0"/>
              </a:rPr>
              <a:t>表示， 常用</a:t>
            </a:r>
            <a:r>
              <a:rPr lang="en-US" altLang="zh-CN" sz="1800" kern="100" dirty="0">
                <a:effectLst/>
                <a:latin typeface="+mn-ea"/>
                <a:cs typeface="Times New Roman" panose="02020603050405020304" pitchFamily="18" charset="0"/>
              </a:rPr>
              <a:t>150×19(6</a:t>
            </a:r>
            <a:r>
              <a:rPr lang="zh-CN" altLang="zh-CN" sz="1800" kern="100" dirty="0">
                <a:effectLst/>
                <a:latin typeface="+mn-ea"/>
                <a:cs typeface="Times New Roman" panose="02020603050405020304" pitchFamily="18" charset="0"/>
              </a:rPr>
              <a:t>英寸</a:t>
            </a:r>
            <a:r>
              <a:rPr lang="en-US" altLang="zh-CN" sz="1800" kern="100" dirty="0">
                <a:effectLst/>
                <a:latin typeface="+mn-ea"/>
                <a:cs typeface="Times New Roman" panose="02020603050405020304" pitchFamily="18" charset="0"/>
              </a:rPr>
              <a:t>)200×24(8</a:t>
            </a:r>
            <a:r>
              <a:rPr lang="zh-CN" altLang="zh-CN" sz="1800" kern="100" dirty="0">
                <a:effectLst/>
                <a:latin typeface="+mn-ea"/>
                <a:cs typeface="Times New Roman" panose="02020603050405020304" pitchFamily="18" charset="0"/>
              </a:rPr>
              <a:t>英寸</a:t>
            </a:r>
            <a:r>
              <a:rPr lang="en-US" altLang="zh-CN" sz="1800" kern="100" dirty="0">
                <a:effectLst/>
                <a:latin typeface="+mn-ea"/>
                <a:cs typeface="Times New Roman" panose="02020603050405020304" pitchFamily="18" charset="0"/>
              </a:rPr>
              <a:t>)</a:t>
            </a:r>
            <a:r>
              <a:rPr lang="zh-CN" altLang="zh-CN" sz="1800" kern="100" dirty="0">
                <a:effectLst/>
                <a:latin typeface="+mn-ea"/>
                <a:cs typeface="Times New Roman" panose="02020603050405020304" pitchFamily="18" charset="0"/>
              </a:rPr>
              <a:t>、</a:t>
            </a:r>
            <a:r>
              <a:rPr lang="en-US" altLang="zh-CN" sz="1800" kern="100" dirty="0">
                <a:effectLst/>
                <a:latin typeface="+mn-ea"/>
                <a:cs typeface="Times New Roman" panose="02020603050405020304" pitchFamily="18" charset="0"/>
              </a:rPr>
              <a:t>250×30(10</a:t>
            </a:r>
            <a:r>
              <a:rPr lang="zh-CN" altLang="zh-CN" sz="1800" kern="100" dirty="0">
                <a:effectLst/>
                <a:latin typeface="+mn-ea"/>
                <a:cs typeface="Times New Roman" panose="02020603050405020304" pitchFamily="18" charset="0"/>
              </a:rPr>
              <a:t>英寸</a:t>
            </a:r>
            <a:r>
              <a:rPr lang="en-US" altLang="zh-CN" sz="1800" kern="100" dirty="0">
                <a:effectLst/>
                <a:latin typeface="+mn-ea"/>
                <a:cs typeface="Times New Roman" panose="02020603050405020304" pitchFamily="18" charset="0"/>
              </a:rPr>
              <a:t>)</a:t>
            </a:r>
            <a:r>
              <a:rPr lang="zh-CN" altLang="zh-CN" sz="1800" kern="100" dirty="0">
                <a:effectLst/>
                <a:latin typeface="+mn-ea"/>
                <a:cs typeface="Times New Roman" panose="02020603050405020304" pitchFamily="18" charset="0"/>
              </a:rPr>
              <a:t>、</a:t>
            </a:r>
            <a:r>
              <a:rPr lang="en-US" altLang="zh-CN" sz="1800" kern="100" dirty="0">
                <a:effectLst/>
                <a:latin typeface="+mn-ea"/>
                <a:cs typeface="Times New Roman" panose="02020603050405020304" pitchFamily="18" charset="0"/>
              </a:rPr>
              <a:t>300×36(12</a:t>
            </a:r>
            <a:r>
              <a:rPr lang="zh-CN" altLang="zh-CN" sz="1800" kern="100" dirty="0">
                <a:effectLst/>
                <a:latin typeface="+mn-ea"/>
                <a:cs typeface="Times New Roman" panose="02020603050405020304" pitchFamily="18" charset="0"/>
              </a:rPr>
              <a:t>英寸</a:t>
            </a:r>
            <a:r>
              <a:rPr lang="en-US" altLang="zh-CN" sz="1800" kern="100" dirty="0">
                <a:effectLst/>
                <a:latin typeface="+mn-ea"/>
                <a:cs typeface="Times New Roman" panose="02020603050405020304" pitchFamily="18" charset="0"/>
              </a:rPr>
              <a:t>) </a:t>
            </a:r>
            <a:r>
              <a:rPr lang="zh-CN" altLang="zh-CN" sz="1800" kern="100" dirty="0">
                <a:effectLst/>
                <a:latin typeface="+mn-ea"/>
                <a:cs typeface="Times New Roman" panose="02020603050405020304" pitchFamily="18" charset="0"/>
              </a:rPr>
              <a:t>，如图</a:t>
            </a:r>
            <a:r>
              <a:rPr lang="en-US" altLang="zh-CN" sz="1800" kern="100" dirty="0">
                <a:effectLst/>
                <a:latin typeface="+mn-ea"/>
                <a:cs typeface="Times New Roman" panose="02020603050405020304" pitchFamily="18" charset="0"/>
              </a:rPr>
              <a:t>2-2-8</a:t>
            </a:r>
            <a:r>
              <a:rPr lang="zh-CN" altLang="zh-CN" sz="1800" kern="100" dirty="0">
                <a:effectLst/>
                <a:latin typeface="+mn-ea"/>
                <a:cs typeface="Times New Roman" panose="02020603050405020304" pitchFamily="18" charset="0"/>
              </a:rPr>
              <a:t>所示。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D045FCD8-71C1-4B53-B3D5-FA0B7711C304}"/>
              </a:ext>
            </a:extLst>
          </p:cNvPr>
          <p:cNvSpPr txBox="1"/>
          <p:nvPr/>
        </p:nvSpPr>
        <p:spPr>
          <a:xfrm>
            <a:off x="490494" y="6114680"/>
            <a:ext cx="3690602" cy="3488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27000" algn="ctr">
              <a:lnSpc>
                <a:spcPts val="2000"/>
              </a:lnSpc>
            </a:pPr>
            <a:r>
              <a:rPr lang="zh-CN" altLang="zh-CN" sz="1800" kern="100" dirty="0">
                <a:effectLst/>
                <a:latin typeface="+mn-ea"/>
                <a:cs typeface="Times New Roman" panose="02020603050405020304" pitchFamily="18" charset="0"/>
              </a:rPr>
              <a:t>图</a:t>
            </a:r>
            <a:r>
              <a:rPr lang="en-US" altLang="zh-CN" sz="1800" kern="100" dirty="0">
                <a:effectLst/>
                <a:latin typeface="+mn-ea"/>
                <a:cs typeface="Times New Roman" panose="02020603050405020304" pitchFamily="18" charset="0"/>
              </a:rPr>
              <a:t>2-2-8 </a:t>
            </a:r>
            <a:r>
              <a:rPr lang="zh-CN" altLang="zh-CN" sz="1800" kern="100" dirty="0">
                <a:effectLst/>
                <a:latin typeface="+mn-ea"/>
                <a:cs typeface="Times New Roman" panose="02020603050405020304" pitchFamily="18" charset="0"/>
              </a:rPr>
              <a:t>活动扳手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6203D9A0-B255-4907-84E3-6E47B3C44267}"/>
              </a:ext>
            </a:extLst>
          </p:cNvPr>
          <p:cNvSpPr txBox="1"/>
          <p:nvPr/>
        </p:nvSpPr>
        <p:spPr>
          <a:xfrm>
            <a:off x="4508385" y="1892231"/>
            <a:ext cx="3251432" cy="14157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>
              <a:lnSpc>
                <a:spcPts val="2000"/>
              </a:lnSpc>
            </a:pPr>
            <a:r>
              <a:rPr lang="zh-CN" altLang="zh-CN" sz="1800" kern="100" dirty="0">
                <a:effectLst/>
                <a:latin typeface="+mn-ea"/>
                <a:cs typeface="Times New Roman" panose="02020603050405020304" pitchFamily="18" charset="0"/>
              </a:rPr>
              <a:t>固定扳手</a:t>
            </a:r>
            <a:r>
              <a:rPr lang="en-US" altLang="zh-CN" sz="1800" kern="100" dirty="0">
                <a:effectLst/>
                <a:latin typeface="+mn-ea"/>
                <a:cs typeface="Times New Roman" panose="02020603050405020304" pitchFamily="18" charset="0"/>
              </a:rPr>
              <a:t>(</a:t>
            </a:r>
            <a:r>
              <a:rPr lang="zh-CN" altLang="zh-CN" sz="1800" kern="100" dirty="0">
                <a:effectLst/>
                <a:latin typeface="+mn-ea"/>
                <a:cs typeface="Times New Roman" panose="02020603050405020304" pitchFamily="18" charset="0"/>
              </a:rPr>
              <a:t>呆扳手</a:t>
            </a:r>
            <a:r>
              <a:rPr lang="en-US" altLang="zh-CN" sz="1800" kern="100" dirty="0">
                <a:effectLst/>
                <a:latin typeface="+mn-ea"/>
                <a:cs typeface="Times New Roman" panose="02020603050405020304" pitchFamily="18" charset="0"/>
              </a:rPr>
              <a:t>)</a:t>
            </a:r>
            <a:r>
              <a:rPr lang="zh-CN" altLang="zh-CN" sz="1800" kern="100" dirty="0">
                <a:effectLst/>
                <a:latin typeface="+mn-ea"/>
                <a:cs typeface="Times New Roman" panose="02020603050405020304" pitchFamily="18" charset="0"/>
              </a:rPr>
              <a:t>的扳口为固定口径， 不能调整， 但使用时不易打滑。 </a:t>
            </a:r>
          </a:p>
          <a:p>
            <a:r>
              <a:rPr lang="zh-CN" altLang="zh-CN" sz="1800" dirty="0">
                <a:effectLst/>
                <a:latin typeface="+mn-ea"/>
                <a:cs typeface="Times New Roman" panose="02020603050405020304" pitchFamily="18" charset="0"/>
              </a:rPr>
              <a:t>类型：有开口扳手、梅花扳手两种，如图</a:t>
            </a:r>
            <a:r>
              <a:rPr lang="en-US" altLang="zh-CN" sz="1800" dirty="0">
                <a:effectLst/>
                <a:latin typeface="+mn-ea"/>
                <a:cs typeface="Times New Roman" panose="02020603050405020304" pitchFamily="18" charset="0"/>
              </a:rPr>
              <a:t>2-2-9</a:t>
            </a:r>
            <a:r>
              <a:rPr lang="zh-CN" altLang="zh-CN" sz="1800" dirty="0">
                <a:effectLst/>
                <a:latin typeface="+mn-ea"/>
                <a:cs typeface="Times New Roman" panose="02020603050405020304" pitchFamily="18" charset="0"/>
              </a:rPr>
              <a:t>所示。</a:t>
            </a:r>
            <a:endParaRPr lang="zh-CN" altLang="zh-CN" sz="1800" kern="100" dirty="0">
              <a:effectLst/>
              <a:latin typeface="+mn-ea"/>
              <a:cs typeface="Times New Roman" panose="02020603050405020304" pitchFamily="18" charset="0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932A6E16-E0A6-4D08-A1D7-2F8DF7826FCC}"/>
              </a:ext>
            </a:extLst>
          </p:cNvPr>
          <p:cNvSpPr txBox="1"/>
          <p:nvPr/>
        </p:nvSpPr>
        <p:spPr>
          <a:xfrm>
            <a:off x="4484642" y="6060745"/>
            <a:ext cx="3562079" cy="3488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26365" algn="ctr">
              <a:lnSpc>
                <a:spcPts val="2000"/>
              </a:lnSpc>
            </a:pP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图</a:t>
            </a: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2-2-9 </a:t>
            </a:r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固定扳手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xmlns="" id="{EB90C056-4BB0-4891-A3E6-FC6FEABC24E9}"/>
              </a:ext>
            </a:extLst>
          </p:cNvPr>
          <p:cNvSpPr txBox="1"/>
          <p:nvPr/>
        </p:nvSpPr>
        <p:spPr>
          <a:xfrm>
            <a:off x="8247753" y="2169230"/>
            <a:ext cx="3191773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>
              <a:lnSpc>
                <a:spcPts val="2000"/>
              </a:lnSpc>
            </a:pPr>
            <a:r>
              <a:rPr lang="zh-CN" altLang="zh-CN" sz="1800" kern="100" dirty="0">
                <a:effectLst/>
                <a:latin typeface="+mn-ea"/>
                <a:cs typeface="Times New Roman" panose="02020603050405020304" pitchFamily="18" charset="0"/>
              </a:rPr>
              <a:t>扳口是筒形，扳手有多种，能插接各种扳口。适合狭小空间使用，如图</a:t>
            </a:r>
            <a:r>
              <a:rPr lang="en-US" altLang="zh-CN" sz="1800" kern="100" dirty="0">
                <a:effectLst/>
                <a:latin typeface="+mn-ea"/>
                <a:cs typeface="Times New Roman" panose="02020603050405020304" pitchFamily="18" charset="0"/>
              </a:rPr>
              <a:t>2-2-10</a:t>
            </a:r>
            <a:r>
              <a:rPr lang="zh-CN" altLang="zh-CN" sz="1800" kern="100" dirty="0">
                <a:effectLst/>
                <a:latin typeface="+mn-ea"/>
                <a:cs typeface="Times New Roman" panose="02020603050405020304" pitchFamily="18" charset="0"/>
              </a:rPr>
              <a:t>所示。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xmlns="" id="{D88423D5-AEDB-4F5E-9380-00D1725FC965}"/>
              </a:ext>
            </a:extLst>
          </p:cNvPr>
          <p:cNvSpPr txBox="1"/>
          <p:nvPr/>
        </p:nvSpPr>
        <p:spPr>
          <a:xfrm>
            <a:off x="8628156" y="5992114"/>
            <a:ext cx="3331641" cy="3488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26365" algn="ctr">
              <a:lnSpc>
                <a:spcPts val="2000"/>
              </a:lnSpc>
            </a:pPr>
            <a:r>
              <a:rPr lang="zh-CN" altLang="zh-CN" sz="1800" kern="100" dirty="0">
                <a:effectLst/>
                <a:latin typeface="+mn-ea"/>
                <a:cs typeface="Times New Roman" panose="02020603050405020304" pitchFamily="18" charset="0"/>
              </a:rPr>
              <a:t>图</a:t>
            </a:r>
            <a:r>
              <a:rPr lang="en-US" altLang="zh-CN" sz="1800" kern="100" dirty="0">
                <a:effectLst/>
                <a:latin typeface="+mn-ea"/>
                <a:cs typeface="Times New Roman" panose="02020603050405020304" pitchFamily="18" charset="0"/>
              </a:rPr>
              <a:t>2-2-10 </a:t>
            </a:r>
            <a:r>
              <a:rPr lang="zh-CN" altLang="zh-CN" sz="1800" kern="100" dirty="0">
                <a:effectLst/>
                <a:latin typeface="+mn-ea"/>
                <a:cs typeface="Times New Roman" panose="02020603050405020304" pitchFamily="18" charset="0"/>
              </a:rPr>
              <a:t>套筒扳手</a:t>
            </a:r>
          </a:p>
        </p:txBody>
      </p:sp>
      <p:pic>
        <p:nvPicPr>
          <p:cNvPr id="23" name="图片 22">
            <a:extLst>
              <a:ext uri="{FF2B5EF4-FFF2-40B4-BE49-F238E27FC236}">
                <a16:creationId xmlns:a16="http://schemas.microsoft.com/office/drawing/2014/main" xmlns="" id="{30B3BCA6-89C8-48F6-BCF9-83F32EE17707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7759" y="4312219"/>
            <a:ext cx="2305050" cy="1453515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xmlns="" id="{866D39B4-7027-4008-A049-55186FE6BBC9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2101" y="3489179"/>
            <a:ext cx="1943100" cy="1943100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xmlns="" id="{4ADD801E-BC8A-4ED9-9AA3-187557567E96}"/>
              </a:ext>
            </a:extLst>
          </p:cNvPr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782"/>
          <a:stretch/>
        </p:blipFill>
        <p:spPr bwMode="auto">
          <a:xfrm>
            <a:off x="6045201" y="3604721"/>
            <a:ext cx="2273300" cy="198247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AEBE149B-F7AE-42D0-AF76-572E1035A156}"/>
              </a:ext>
            </a:extLst>
          </p:cNvPr>
          <p:cNvSpPr txBox="1"/>
          <p:nvPr/>
        </p:nvSpPr>
        <p:spPr>
          <a:xfrm>
            <a:off x="4630525" y="5727201"/>
            <a:ext cx="140695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1800" dirty="0">
                <a:effectLst/>
                <a:latin typeface="+mn-ea"/>
                <a:cs typeface="Times New Roman" panose="02020603050405020304" pitchFamily="18" charset="0"/>
              </a:rPr>
              <a:t>开口扳手 </a:t>
            </a:r>
            <a:endParaRPr lang="zh-CN" altLang="en-US" dirty="0">
              <a:latin typeface="+mn-ea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51A4D802-14DC-49D5-8422-03C2E876F6A4}"/>
              </a:ext>
            </a:extLst>
          </p:cNvPr>
          <p:cNvSpPr txBox="1"/>
          <p:nvPr/>
        </p:nvSpPr>
        <p:spPr>
          <a:xfrm>
            <a:off x="5951704" y="5741454"/>
            <a:ext cx="2818983" cy="3467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733425" algn="just">
              <a:lnSpc>
                <a:spcPts val="2000"/>
              </a:lnSpc>
            </a:pPr>
            <a:r>
              <a:rPr lang="zh-CN" altLang="zh-CN" sz="1800" kern="100" dirty="0">
                <a:effectLst/>
                <a:latin typeface="+mn-ea"/>
                <a:cs typeface="Times New Roman" panose="02020603050405020304" pitchFamily="18" charset="0"/>
              </a:rPr>
              <a:t>梅花扳手</a:t>
            </a:r>
          </a:p>
        </p:txBody>
      </p:sp>
      <p:pic>
        <p:nvPicPr>
          <p:cNvPr id="32" name="图片 31">
            <a:extLst>
              <a:ext uri="{FF2B5EF4-FFF2-40B4-BE49-F238E27FC236}">
                <a16:creationId xmlns:a16="http://schemas.microsoft.com/office/drawing/2014/main" xmlns="" id="{0B72C9FE-3E64-463C-860C-A5F108459C6D}"/>
              </a:ext>
            </a:extLst>
          </p:cNvPr>
          <p:cNvPicPr/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8501" y="3776665"/>
            <a:ext cx="3512185" cy="1838325"/>
          </a:xfrm>
          <a:prstGeom prst="rect">
            <a:avLst/>
          </a:prstGeom>
        </p:spPr>
      </p:pic>
      <p:sp>
        <p:nvSpPr>
          <p:cNvPr id="34" name="矩形 33">
            <a:extLst>
              <a:ext uri="{FF2B5EF4-FFF2-40B4-BE49-F238E27FC236}">
                <a16:creationId xmlns:a16="http://schemas.microsoft.com/office/drawing/2014/main" xmlns="" id="{F66AD3C4-3946-4976-942C-1B1AC3A3D167}"/>
              </a:ext>
            </a:extLst>
          </p:cNvPr>
          <p:cNvSpPr/>
          <p:nvPr/>
        </p:nvSpPr>
        <p:spPr>
          <a:xfrm>
            <a:off x="304994" y="1225169"/>
            <a:ext cx="4875460" cy="4589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328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b="1" dirty="0" smtClean="0">
                <a:solidFill>
                  <a:schemeClr val="accent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1.5.1 </a:t>
            </a:r>
            <a:r>
              <a:rPr lang="zh-CN" altLang="en-US" b="1" dirty="0" smtClean="0">
                <a:solidFill>
                  <a:schemeClr val="accent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活动扳手</a:t>
            </a:r>
            <a:endParaRPr lang="zh-CN" altLang="zh-CN" b="1" dirty="0">
              <a:solidFill>
                <a:schemeClr val="accent2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xmlns="" id="{F66AD3C4-3946-4976-942C-1B1AC3A3D167}"/>
              </a:ext>
            </a:extLst>
          </p:cNvPr>
          <p:cNvSpPr/>
          <p:nvPr/>
        </p:nvSpPr>
        <p:spPr>
          <a:xfrm>
            <a:off x="4835319" y="1239873"/>
            <a:ext cx="2597563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328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b="1" dirty="0" smtClean="0">
                <a:solidFill>
                  <a:schemeClr val="accent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1.5.2 </a:t>
            </a:r>
            <a:r>
              <a:rPr lang="zh-CN" altLang="en-US" b="1" dirty="0" smtClean="0">
                <a:solidFill>
                  <a:schemeClr val="accent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固定扳手</a:t>
            </a:r>
            <a:endParaRPr lang="zh-CN" altLang="zh-CN" b="1" dirty="0">
              <a:solidFill>
                <a:schemeClr val="accent2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xmlns="" id="{F66AD3C4-3946-4976-942C-1B1AC3A3D167}"/>
              </a:ext>
            </a:extLst>
          </p:cNvPr>
          <p:cNvSpPr/>
          <p:nvPr/>
        </p:nvSpPr>
        <p:spPr>
          <a:xfrm>
            <a:off x="8150933" y="1229008"/>
            <a:ext cx="2597563" cy="4589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328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b="1" dirty="0" smtClean="0">
                <a:solidFill>
                  <a:schemeClr val="accent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1.5.2 </a:t>
            </a:r>
            <a:r>
              <a:rPr lang="zh-CN" altLang="en-US" b="1" dirty="0" smtClean="0">
                <a:solidFill>
                  <a:schemeClr val="accent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套筒扳手</a:t>
            </a:r>
            <a:endParaRPr lang="zh-CN" altLang="zh-CN" b="1" dirty="0">
              <a:solidFill>
                <a:schemeClr val="accent2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" name="TextBox 8">
            <a:extLst>
              <a:ext uri="{FF2B5EF4-FFF2-40B4-BE49-F238E27FC236}">
                <a16:creationId xmlns:a16="http://schemas.microsoft.com/office/drawing/2014/main" xmlns="" id="{6B099B05-5055-4F98-BFCC-EED86C641E3C}"/>
              </a:ext>
            </a:extLst>
          </p:cNvPr>
          <p:cNvSpPr txBox="1"/>
          <p:nvPr/>
        </p:nvSpPr>
        <p:spPr>
          <a:xfrm>
            <a:off x="947759" y="221139"/>
            <a:ext cx="438624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家庭</a:t>
            </a:r>
            <a:r>
              <a: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用电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线路常用电工工具</a:t>
            </a:r>
            <a:endParaRPr lang="en-US" altLang="zh-CN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11459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confont-1187-868386">
            <a:extLst>
              <a:ext uri="{FF2B5EF4-FFF2-40B4-BE49-F238E27FC236}">
                <a16:creationId xmlns:a16="http://schemas.microsoft.com/office/drawing/2014/main" xmlns="" id="{B4215A5A-B68F-482E-A7EC-03DEF20F6942}"/>
              </a:ext>
            </a:extLst>
          </p:cNvPr>
          <p:cNvSpPr>
            <a:spLocks noChangeAspect="1"/>
          </p:cNvSpPr>
          <p:nvPr/>
        </p:nvSpPr>
        <p:spPr bwMode="auto">
          <a:xfrm>
            <a:off x="490494" y="189908"/>
            <a:ext cx="424881" cy="360000"/>
          </a:xfrm>
          <a:custGeom>
            <a:avLst/>
            <a:gdLst>
              <a:gd name="connsiteX0" fmla="*/ 244050 w 587155"/>
              <a:gd name="connsiteY0" fmla="*/ 432975 h 497495"/>
              <a:gd name="connsiteX1" fmla="*/ 235436 w 587155"/>
              <a:gd name="connsiteY1" fmla="*/ 471687 h 497495"/>
              <a:gd name="connsiteX2" fmla="*/ 351719 w 587155"/>
              <a:gd name="connsiteY2" fmla="*/ 471687 h 497495"/>
              <a:gd name="connsiteX3" fmla="*/ 343105 w 587155"/>
              <a:gd name="connsiteY3" fmla="*/ 432975 h 497495"/>
              <a:gd name="connsiteX4" fmla="*/ 41632 w 587155"/>
              <a:gd name="connsiteY4" fmla="*/ 309670 h 497495"/>
              <a:gd name="connsiteX5" fmla="*/ 545523 w 587155"/>
              <a:gd name="connsiteY5" fmla="*/ 309670 h 497495"/>
              <a:gd name="connsiteX6" fmla="*/ 587155 w 587155"/>
              <a:gd name="connsiteY6" fmla="*/ 497495 h 497495"/>
              <a:gd name="connsiteX7" fmla="*/ 0 w 587155"/>
              <a:gd name="connsiteY7" fmla="*/ 497495 h 497495"/>
              <a:gd name="connsiteX8" fmla="*/ 109201 w 587155"/>
              <a:gd name="connsiteY8" fmla="*/ 225068 h 497495"/>
              <a:gd name="connsiteX9" fmla="*/ 480943 w 587155"/>
              <a:gd name="connsiteY9" fmla="*/ 225068 h 497495"/>
              <a:gd name="connsiteX10" fmla="*/ 480943 w 587155"/>
              <a:gd name="connsiteY10" fmla="*/ 242310 h 497495"/>
              <a:gd name="connsiteX11" fmla="*/ 109201 w 587155"/>
              <a:gd name="connsiteY11" fmla="*/ 242310 h 497495"/>
              <a:gd name="connsiteX12" fmla="*/ 109201 w 587155"/>
              <a:gd name="connsiteY12" fmla="*/ 185066 h 497495"/>
              <a:gd name="connsiteX13" fmla="*/ 480943 w 587155"/>
              <a:gd name="connsiteY13" fmla="*/ 185066 h 497495"/>
              <a:gd name="connsiteX14" fmla="*/ 480943 w 587155"/>
              <a:gd name="connsiteY14" fmla="*/ 202078 h 497495"/>
              <a:gd name="connsiteX15" fmla="*/ 109201 w 587155"/>
              <a:gd name="connsiteY15" fmla="*/ 202078 h 497495"/>
              <a:gd name="connsiteX16" fmla="*/ 228287 w 587155"/>
              <a:gd name="connsiteY16" fmla="*/ 147593 h 497495"/>
              <a:gd name="connsiteX17" fmla="*/ 480943 w 587155"/>
              <a:gd name="connsiteY17" fmla="*/ 147593 h 497495"/>
              <a:gd name="connsiteX18" fmla="*/ 480943 w 587155"/>
              <a:gd name="connsiteY18" fmla="*/ 164835 h 497495"/>
              <a:gd name="connsiteX19" fmla="*/ 228287 w 587155"/>
              <a:gd name="connsiteY19" fmla="*/ 164835 h 497495"/>
              <a:gd name="connsiteX20" fmla="*/ 228287 w 587155"/>
              <a:gd name="connsiteY20" fmla="*/ 106212 h 497495"/>
              <a:gd name="connsiteX21" fmla="*/ 480943 w 587155"/>
              <a:gd name="connsiteY21" fmla="*/ 106212 h 497495"/>
              <a:gd name="connsiteX22" fmla="*/ 480943 w 587155"/>
              <a:gd name="connsiteY22" fmla="*/ 123224 h 497495"/>
              <a:gd name="connsiteX23" fmla="*/ 228287 w 587155"/>
              <a:gd name="connsiteY23" fmla="*/ 123224 h 497495"/>
              <a:gd name="connsiteX24" fmla="*/ 228287 w 587155"/>
              <a:gd name="connsiteY24" fmla="*/ 64601 h 497495"/>
              <a:gd name="connsiteX25" fmla="*/ 480943 w 587155"/>
              <a:gd name="connsiteY25" fmla="*/ 64601 h 497495"/>
              <a:gd name="connsiteX26" fmla="*/ 480943 w 587155"/>
              <a:gd name="connsiteY26" fmla="*/ 81843 h 497495"/>
              <a:gd name="connsiteX27" fmla="*/ 228287 w 587155"/>
              <a:gd name="connsiteY27" fmla="*/ 81843 h 497495"/>
              <a:gd name="connsiteX28" fmla="*/ 109201 w 587155"/>
              <a:gd name="connsiteY28" fmla="*/ 64601 h 497495"/>
              <a:gd name="connsiteX29" fmla="*/ 203918 w 587155"/>
              <a:gd name="connsiteY29" fmla="*/ 64601 h 497495"/>
              <a:gd name="connsiteX30" fmla="*/ 203918 w 587155"/>
              <a:gd name="connsiteY30" fmla="*/ 164836 h 497495"/>
              <a:gd name="connsiteX31" fmla="*/ 109201 w 587155"/>
              <a:gd name="connsiteY31" fmla="*/ 164836 h 497495"/>
              <a:gd name="connsiteX32" fmla="*/ 78875 w 587155"/>
              <a:gd name="connsiteY32" fmla="*/ 35838 h 497495"/>
              <a:gd name="connsiteX33" fmla="*/ 78875 w 587155"/>
              <a:gd name="connsiteY33" fmla="*/ 268071 h 497495"/>
              <a:gd name="connsiteX34" fmla="*/ 509486 w 587155"/>
              <a:gd name="connsiteY34" fmla="*/ 268071 h 497495"/>
              <a:gd name="connsiteX35" fmla="*/ 509486 w 587155"/>
              <a:gd name="connsiteY35" fmla="*/ 35838 h 497495"/>
              <a:gd name="connsiteX36" fmla="*/ 347290 w 587155"/>
              <a:gd name="connsiteY36" fmla="*/ 35838 h 497495"/>
              <a:gd name="connsiteX37" fmla="*/ 239637 w 587155"/>
              <a:gd name="connsiteY37" fmla="*/ 35838 h 497495"/>
              <a:gd name="connsiteX38" fmla="*/ 42991 w 587155"/>
              <a:gd name="connsiteY38" fmla="*/ 0 h 497495"/>
              <a:gd name="connsiteX39" fmla="*/ 232460 w 587155"/>
              <a:gd name="connsiteY39" fmla="*/ 0 h 497495"/>
              <a:gd name="connsiteX40" fmla="*/ 355902 w 587155"/>
              <a:gd name="connsiteY40" fmla="*/ 0 h 497495"/>
              <a:gd name="connsiteX41" fmla="*/ 543935 w 587155"/>
              <a:gd name="connsiteY41" fmla="*/ 0 h 497495"/>
              <a:gd name="connsiteX42" fmla="*/ 543935 w 587155"/>
              <a:gd name="connsiteY42" fmla="*/ 182059 h 497495"/>
              <a:gd name="connsiteX43" fmla="*/ 543935 w 587155"/>
              <a:gd name="connsiteY43" fmla="*/ 298175 h 497495"/>
              <a:gd name="connsiteX44" fmla="*/ 42991 w 587155"/>
              <a:gd name="connsiteY44" fmla="*/ 298175 h 497495"/>
              <a:gd name="connsiteX45" fmla="*/ 42991 w 587155"/>
              <a:gd name="connsiteY45" fmla="*/ 182059 h 497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87155" h="497495">
                <a:moveTo>
                  <a:pt x="244050" y="432975"/>
                </a:moveTo>
                <a:lnTo>
                  <a:pt x="235436" y="471687"/>
                </a:lnTo>
                <a:lnTo>
                  <a:pt x="351719" y="471687"/>
                </a:lnTo>
                <a:lnTo>
                  <a:pt x="343105" y="432975"/>
                </a:lnTo>
                <a:close/>
                <a:moveTo>
                  <a:pt x="41632" y="309670"/>
                </a:moveTo>
                <a:lnTo>
                  <a:pt x="545523" y="309670"/>
                </a:lnTo>
                <a:lnTo>
                  <a:pt x="587155" y="497495"/>
                </a:lnTo>
                <a:lnTo>
                  <a:pt x="0" y="497495"/>
                </a:lnTo>
                <a:close/>
                <a:moveTo>
                  <a:pt x="109201" y="225068"/>
                </a:moveTo>
                <a:lnTo>
                  <a:pt x="480943" y="225068"/>
                </a:lnTo>
                <a:lnTo>
                  <a:pt x="480943" y="242310"/>
                </a:lnTo>
                <a:lnTo>
                  <a:pt x="109201" y="242310"/>
                </a:lnTo>
                <a:close/>
                <a:moveTo>
                  <a:pt x="109201" y="185066"/>
                </a:moveTo>
                <a:lnTo>
                  <a:pt x="480943" y="185066"/>
                </a:lnTo>
                <a:lnTo>
                  <a:pt x="480943" y="202078"/>
                </a:lnTo>
                <a:lnTo>
                  <a:pt x="109201" y="202078"/>
                </a:lnTo>
                <a:close/>
                <a:moveTo>
                  <a:pt x="228287" y="147593"/>
                </a:moveTo>
                <a:lnTo>
                  <a:pt x="480943" y="147593"/>
                </a:lnTo>
                <a:lnTo>
                  <a:pt x="480943" y="164835"/>
                </a:lnTo>
                <a:lnTo>
                  <a:pt x="228287" y="164835"/>
                </a:lnTo>
                <a:close/>
                <a:moveTo>
                  <a:pt x="228287" y="106212"/>
                </a:moveTo>
                <a:lnTo>
                  <a:pt x="480943" y="106212"/>
                </a:lnTo>
                <a:lnTo>
                  <a:pt x="480943" y="123224"/>
                </a:lnTo>
                <a:lnTo>
                  <a:pt x="228287" y="123224"/>
                </a:lnTo>
                <a:close/>
                <a:moveTo>
                  <a:pt x="228287" y="64601"/>
                </a:moveTo>
                <a:lnTo>
                  <a:pt x="480943" y="64601"/>
                </a:lnTo>
                <a:lnTo>
                  <a:pt x="480943" y="81843"/>
                </a:lnTo>
                <a:lnTo>
                  <a:pt x="228287" y="81843"/>
                </a:lnTo>
                <a:close/>
                <a:moveTo>
                  <a:pt x="109201" y="64601"/>
                </a:moveTo>
                <a:lnTo>
                  <a:pt x="203918" y="64601"/>
                </a:lnTo>
                <a:lnTo>
                  <a:pt x="203918" y="164836"/>
                </a:lnTo>
                <a:lnTo>
                  <a:pt x="109201" y="164836"/>
                </a:lnTo>
                <a:close/>
                <a:moveTo>
                  <a:pt x="78875" y="35838"/>
                </a:moveTo>
                <a:lnTo>
                  <a:pt x="78875" y="268071"/>
                </a:lnTo>
                <a:lnTo>
                  <a:pt x="509486" y="268071"/>
                </a:lnTo>
                <a:lnTo>
                  <a:pt x="509486" y="35838"/>
                </a:lnTo>
                <a:lnTo>
                  <a:pt x="347290" y="35838"/>
                </a:lnTo>
                <a:lnTo>
                  <a:pt x="239637" y="35838"/>
                </a:lnTo>
                <a:close/>
                <a:moveTo>
                  <a:pt x="42991" y="0"/>
                </a:moveTo>
                <a:lnTo>
                  <a:pt x="232460" y="0"/>
                </a:lnTo>
                <a:lnTo>
                  <a:pt x="355902" y="0"/>
                </a:lnTo>
                <a:lnTo>
                  <a:pt x="543935" y="0"/>
                </a:lnTo>
                <a:lnTo>
                  <a:pt x="543935" y="182059"/>
                </a:lnTo>
                <a:lnTo>
                  <a:pt x="543935" y="298175"/>
                </a:lnTo>
                <a:lnTo>
                  <a:pt x="42991" y="298175"/>
                </a:lnTo>
                <a:lnTo>
                  <a:pt x="42991" y="18205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" name="矩形: 对角圆角 2">
            <a:extLst>
              <a:ext uri="{FF2B5EF4-FFF2-40B4-BE49-F238E27FC236}">
                <a16:creationId xmlns:a16="http://schemas.microsoft.com/office/drawing/2014/main" xmlns="" id="{8965EF8D-477A-45FA-A65C-52E7B255DDF8}"/>
              </a:ext>
            </a:extLst>
          </p:cNvPr>
          <p:cNvSpPr/>
          <p:nvPr/>
        </p:nvSpPr>
        <p:spPr>
          <a:xfrm>
            <a:off x="613410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5" name="矩形: 对角圆角 4">
            <a:extLst>
              <a:ext uri="{FF2B5EF4-FFF2-40B4-BE49-F238E27FC236}">
                <a16:creationId xmlns:a16="http://schemas.microsoft.com/office/drawing/2014/main" xmlns="" id="{B8B559B6-4187-48C0-953D-5A9ACD9D1FDC}"/>
              </a:ext>
            </a:extLst>
          </p:cNvPr>
          <p:cNvSpPr/>
          <p:nvPr/>
        </p:nvSpPr>
        <p:spPr>
          <a:xfrm>
            <a:off x="709041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6" name="矩形: 对角圆角 5">
            <a:extLst>
              <a:ext uri="{FF2B5EF4-FFF2-40B4-BE49-F238E27FC236}">
                <a16:creationId xmlns:a16="http://schemas.microsoft.com/office/drawing/2014/main" xmlns="" id="{043A41B4-A19B-4AB4-BB44-D8D2B35DF7E5}"/>
              </a:ext>
            </a:extLst>
          </p:cNvPr>
          <p:cNvSpPr/>
          <p:nvPr/>
        </p:nvSpPr>
        <p:spPr>
          <a:xfrm>
            <a:off x="804672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7" name="矩形: 对角圆角 6">
            <a:extLst>
              <a:ext uri="{FF2B5EF4-FFF2-40B4-BE49-F238E27FC236}">
                <a16:creationId xmlns:a16="http://schemas.microsoft.com/office/drawing/2014/main" xmlns="" id="{D93EF659-CA10-488D-81D5-1BA47AC6891C}"/>
              </a:ext>
            </a:extLst>
          </p:cNvPr>
          <p:cNvSpPr/>
          <p:nvPr/>
        </p:nvSpPr>
        <p:spPr>
          <a:xfrm>
            <a:off x="900303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" name="矩形: 对角圆角 7">
            <a:extLst>
              <a:ext uri="{FF2B5EF4-FFF2-40B4-BE49-F238E27FC236}">
                <a16:creationId xmlns:a16="http://schemas.microsoft.com/office/drawing/2014/main" xmlns="" id="{84923506-9DD7-4C2D-8F4A-B24DE42D7C9D}"/>
              </a:ext>
            </a:extLst>
          </p:cNvPr>
          <p:cNvSpPr/>
          <p:nvPr/>
        </p:nvSpPr>
        <p:spPr>
          <a:xfrm>
            <a:off x="995934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9" name="矩形: 对角圆角 8">
            <a:extLst>
              <a:ext uri="{FF2B5EF4-FFF2-40B4-BE49-F238E27FC236}">
                <a16:creationId xmlns:a16="http://schemas.microsoft.com/office/drawing/2014/main" xmlns="" id="{0E30B6CF-43F2-4614-A777-00A3CFCAA957}"/>
              </a:ext>
            </a:extLst>
          </p:cNvPr>
          <p:cNvSpPr/>
          <p:nvPr/>
        </p:nvSpPr>
        <p:spPr>
          <a:xfrm>
            <a:off x="1091565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E8595C05-5439-49D7-B6BB-BC2775EDEAB0}"/>
              </a:ext>
            </a:extLst>
          </p:cNvPr>
          <p:cNvSpPr/>
          <p:nvPr/>
        </p:nvSpPr>
        <p:spPr>
          <a:xfrm>
            <a:off x="364731" y="761323"/>
            <a:ext cx="4875460" cy="499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328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000" b="1" dirty="0" smtClean="0">
                <a:solidFill>
                  <a:schemeClr val="accent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1.6 </a:t>
            </a:r>
            <a:r>
              <a:rPr lang="zh-CN" altLang="en-US" sz="2000" b="1" dirty="0" smtClean="0">
                <a:solidFill>
                  <a:schemeClr val="accent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电钻</a:t>
            </a:r>
            <a:endParaRPr lang="zh-CN" altLang="zh-CN" sz="2000" b="1" dirty="0">
              <a:solidFill>
                <a:schemeClr val="accent2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CA3C7F6D-1BE0-49DA-9116-04B96085DD24}"/>
              </a:ext>
            </a:extLst>
          </p:cNvPr>
          <p:cNvSpPr txBox="1"/>
          <p:nvPr/>
        </p:nvSpPr>
        <p:spPr>
          <a:xfrm>
            <a:off x="523400" y="1876155"/>
            <a:ext cx="3389924" cy="21441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>
              <a:lnSpc>
                <a:spcPts val="2000"/>
              </a:lnSpc>
            </a:pPr>
            <a:r>
              <a:rPr lang="zh-CN" altLang="zh-CN" sz="1800" kern="100" dirty="0">
                <a:effectLst/>
                <a:latin typeface="+mn-ea"/>
                <a:cs typeface="Times New Roman" panose="02020603050405020304" pitchFamily="18" charset="0"/>
              </a:rPr>
              <a:t>手电钻用于在金属、木材、塑料等较薄构件上钻孔。有全塑壳、铁壳、高速（</a:t>
            </a:r>
            <a:r>
              <a:rPr lang="en-US" altLang="zh-CN" sz="1800" kern="100" dirty="0">
                <a:effectLst/>
                <a:latin typeface="+mn-ea"/>
                <a:cs typeface="Times New Roman" panose="02020603050405020304" pitchFamily="18" charset="0"/>
              </a:rPr>
              <a:t>2200</a:t>
            </a:r>
            <a:r>
              <a:rPr lang="zh-CN" altLang="zh-CN" sz="1800" kern="100" dirty="0">
                <a:effectLst/>
                <a:latin typeface="+mn-ea"/>
                <a:cs typeface="Times New Roman" panose="02020603050405020304" pitchFamily="18" charset="0"/>
              </a:rPr>
              <a:t>转</a:t>
            </a:r>
            <a:r>
              <a:rPr lang="en-US" altLang="zh-CN" sz="1800" kern="100" dirty="0">
                <a:effectLst/>
                <a:latin typeface="+mn-ea"/>
                <a:cs typeface="Times New Roman" panose="02020603050405020304" pitchFamily="18" charset="0"/>
              </a:rPr>
              <a:t>/</a:t>
            </a:r>
            <a:r>
              <a:rPr lang="zh-CN" altLang="zh-CN" sz="1800" kern="100" dirty="0">
                <a:effectLst/>
                <a:latin typeface="+mn-ea"/>
                <a:cs typeface="Times New Roman" panose="02020603050405020304" pitchFamily="18" charset="0"/>
              </a:rPr>
              <a:t>分）低速（</a:t>
            </a:r>
            <a:r>
              <a:rPr lang="en-US" altLang="zh-CN" sz="1800" kern="100" dirty="0">
                <a:effectLst/>
                <a:latin typeface="+mn-ea"/>
                <a:cs typeface="Times New Roman" panose="02020603050405020304" pitchFamily="18" charset="0"/>
              </a:rPr>
              <a:t>750</a:t>
            </a:r>
            <a:r>
              <a:rPr lang="zh-CN" altLang="zh-CN" sz="1800" kern="100" dirty="0">
                <a:effectLst/>
                <a:latin typeface="+mn-ea"/>
                <a:cs typeface="Times New Roman" panose="02020603050405020304" pitchFamily="18" charset="0"/>
              </a:rPr>
              <a:t>转</a:t>
            </a:r>
            <a:r>
              <a:rPr lang="en-US" altLang="zh-CN" sz="1800" kern="100" dirty="0">
                <a:effectLst/>
                <a:latin typeface="+mn-ea"/>
                <a:cs typeface="Times New Roman" panose="02020603050405020304" pitchFamily="18" charset="0"/>
              </a:rPr>
              <a:t>/</a:t>
            </a:r>
            <a:r>
              <a:rPr lang="zh-CN" altLang="zh-CN" sz="1800" kern="100" dirty="0">
                <a:effectLst/>
                <a:latin typeface="+mn-ea"/>
                <a:cs typeface="Times New Roman" panose="02020603050405020304" pitchFamily="18" charset="0"/>
              </a:rPr>
              <a:t>分）规格，由串激电动机、 减速器、 手柄、 钻夹头及电源开关组成。主要规格有</a:t>
            </a:r>
            <a:r>
              <a:rPr lang="en-US" altLang="zh-CN" sz="1800" kern="100" dirty="0">
                <a:effectLst/>
                <a:latin typeface="+mn-ea"/>
                <a:cs typeface="Times New Roman" panose="02020603050405020304" pitchFamily="18" charset="0"/>
              </a:rPr>
              <a:t>4</a:t>
            </a:r>
            <a:r>
              <a:rPr lang="zh-CN" altLang="zh-CN" sz="1800" kern="100" dirty="0">
                <a:effectLst/>
                <a:latin typeface="+mn-ea"/>
                <a:cs typeface="Times New Roman" panose="02020603050405020304" pitchFamily="18" charset="0"/>
              </a:rPr>
              <a:t>、</a:t>
            </a:r>
            <a:r>
              <a:rPr lang="en-US" altLang="zh-CN" sz="1800" kern="100" dirty="0">
                <a:effectLst/>
                <a:latin typeface="+mn-ea"/>
                <a:cs typeface="Times New Roman" panose="02020603050405020304" pitchFamily="18" charset="0"/>
              </a:rPr>
              <a:t>6</a:t>
            </a:r>
            <a:r>
              <a:rPr lang="zh-CN" altLang="zh-CN" sz="1800" kern="100" dirty="0">
                <a:effectLst/>
                <a:latin typeface="+mn-ea"/>
                <a:cs typeface="Times New Roman" panose="02020603050405020304" pitchFamily="18" charset="0"/>
              </a:rPr>
              <a:t>、</a:t>
            </a:r>
            <a:r>
              <a:rPr lang="en-US" altLang="zh-CN" sz="1800" kern="100" dirty="0">
                <a:effectLst/>
                <a:latin typeface="+mn-ea"/>
                <a:cs typeface="Times New Roman" panose="02020603050405020304" pitchFamily="18" charset="0"/>
              </a:rPr>
              <a:t>8</a:t>
            </a:r>
            <a:r>
              <a:rPr lang="zh-CN" altLang="zh-CN" sz="1800" kern="100" dirty="0">
                <a:effectLst/>
                <a:latin typeface="+mn-ea"/>
                <a:cs typeface="Times New Roman" panose="02020603050405020304" pitchFamily="18" charset="0"/>
              </a:rPr>
              <a:t>、</a:t>
            </a:r>
            <a:r>
              <a:rPr lang="en-US" altLang="zh-CN" sz="1800" kern="100" dirty="0">
                <a:effectLst/>
                <a:latin typeface="+mn-ea"/>
                <a:cs typeface="Times New Roman" panose="02020603050405020304" pitchFamily="18" charset="0"/>
              </a:rPr>
              <a:t>10</a:t>
            </a:r>
            <a:r>
              <a:rPr lang="zh-CN" altLang="zh-CN" sz="1800" kern="100" dirty="0">
                <a:effectLst/>
                <a:latin typeface="+mn-ea"/>
                <a:cs typeface="Times New Roman" panose="02020603050405020304" pitchFamily="18" charset="0"/>
              </a:rPr>
              <a:t>、</a:t>
            </a:r>
            <a:r>
              <a:rPr lang="en-US" altLang="zh-CN" sz="1800" kern="100" dirty="0">
                <a:effectLst/>
                <a:latin typeface="+mn-ea"/>
                <a:cs typeface="Times New Roman" panose="02020603050405020304" pitchFamily="18" charset="0"/>
              </a:rPr>
              <a:t>13</a:t>
            </a:r>
            <a:r>
              <a:rPr lang="zh-CN" altLang="zh-CN" sz="1800" kern="100" dirty="0">
                <a:effectLst/>
                <a:latin typeface="+mn-ea"/>
                <a:cs typeface="Times New Roman" panose="02020603050405020304" pitchFamily="18" charset="0"/>
              </a:rPr>
              <a:t>、</a:t>
            </a:r>
            <a:r>
              <a:rPr lang="en-US" altLang="zh-CN" sz="1800" kern="100" dirty="0">
                <a:effectLst/>
                <a:latin typeface="+mn-ea"/>
                <a:cs typeface="Times New Roman" panose="02020603050405020304" pitchFamily="18" charset="0"/>
              </a:rPr>
              <a:t>16mm</a:t>
            </a:r>
            <a:r>
              <a:rPr lang="zh-CN" altLang="zh-CN" sz="1800" kern="100" dirty="0">
                <a:effectLst/>
                <a:latin typeface="+mn-ea"/>
                <a:cs typeface="Times New Roman" panose="02020603050405020304" pitchFamily="18" charset="0"/>
              </a:rPr>
              <a:t>，如图</a:t>
            </a:r>
            <a:r>
              <a:rPr lang="en-US" altLang="zh-CN" sz="1800" kern="100" dirty="0">
                <a:effectLst/>
                <a:latin typeface="+mn-ea"/>
                <a:cs typeface="Times New Roman" panose="02020603050405020304" pitchFamily="18" charset="0"/>
              </a:rPr>
              <a:t>2-2-11</a:t>
            </a:r>
            <a:r>
              <a:rPr lang="zh-CN" altLang="zh-CN" sz="1800" kern="100" dirty="0">
                <a:effectLst/>
                <a:latin typeface="+mn-ea"/>
                <a:cs typeface="Times New Roman" panose="02020603050405020304" pitchFamily="18" charset="0"/>
              </a:rPr>
              <a:t>所示。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6203D9A0-B255-4907-84E3-6E47B3C44267}"/>
              </a:ext>
            </a:extLst>
          </p:cNvPr>
          <p:cNvSpPr txBox="1"/>
          <p:nvPr/>
        </p:nvSpPr>
        <p:spPr>
          <a:xfrm>
            <a:off x="4683907" y="1874986"/>
            <a:ext cx="3213183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>
              <a:lnSpc>
                <a:spcPts val="2000"/>
              </a:lnSpc>
            </a:pPr>
            <a:r>
              <a:rPr lang="zh-CN" altLang="zh-CN" sz="1800" kern="100" dirty="0">
                <a:effectLst/>
                <a:latin typeface="+mn-ea"/>
                <a:cs typeface="Times New Roman" panose="02020603050405020304" pitchFamily="18" charset="0"/>
              </a:rPr>
              <a:t>主要用于无电源场合，适合与移动使用，一般可正、反转，转速通过扳机可调，既可当螺丝刀用，又能作电钻用。靠充电电池工作，使用灵活方便，如图</a:t>
            </a:r>
            <a:r>
              <a:rPr lang="en-US" altLang="zh-CN" sz="1800" kern="100" dirty="0">
                <a:effectLst/>
                <a:latin typeface="+mn-ea"/>
                <a:cs typeface="Times New Roman" panose="02020603050405020304" pitchFamily="18" charset="0"/>
              </a:rPr>
              <a:t>2-2-12</a:t>
            </a:r>
            <a:r>
              <a:rPr lang="zh-CN" altLang="zh-CN" sz="1800" kern="100" dirty="0">
                <a:effectLst/>
                <a:latin typeface="+mn-ea"/>
                <a:cs typeface="Times New Roman" panose="02020603050405020304" pitchFamily="18" charset="0"/>
              </a:rPr>
              <a:t>所示。 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xmlns="" id="{EB90C056-4BB0-4891-A3E6-FC6FEABC24E9}"/>
              </a:ext>
            </a:extLst>
          </p:cNvPr>
          <p:cNvSpPr txBox="1"/>
          <p:nvPr/>
        </p:nvSpPr>
        <p:spPr>
          <a:xfrm>
            <a:off x="8455232" y="1874986"/>
            <a:ext cx="3284800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>
              <a:lnSpc>
                <a:spcPts val="2000"/>
              </a:lnSpc>
            </a:pPr>
            <a:r>
              <a:rPr lang="zh-CN" altLang="zh-CN" sz="1800" kern="100" dirty="0">
                <a:effectLst/>
                <a:latin typeface="+mn-ea"/>
                <a:cs typeface="Times New Roman" panose="02020603050405020304" pitchFamily="18" charset="0"/>
              </a:rPr>
              <a:t>适合于在水泥、砖石墙上冲打孔眼。 电锤功率大、钻头一边旋转、一边向前冲击，冲击电钻上有锤、 钻调节开关， 可做普通电钻和电锤使用，如图</a:t>
            </a:r>
            <a:r>
              <a:rPr lang="en-US" altLang="zh-CN" sz="1800" kern="100" dirty="0">
                <a:effectLst/>
                <a:latin typeface="+mn-ea"/>
                <a:cs typeface="Times New Roman" panose="02020603050405020304" pitchFamily="18" charset="0"/>
              </a:rPr>
              <a:t>2-2-13</a:t>
            </a:r>
            <a:r>
              <a:rPr lang="zh-CN" altLang="zh-CN" sz="1800" kern="100" dirty="0">
                <a:effectLst/>
                <a:latin typeface="+mn-ea"/>
                <a:cs typeface="Times New Roman" panose="02020603050405020304" pitchFamily="18" charset="0"/>
              </a:rPr>
              <a:t>所示。 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D045FCD8-71C1-4B53-B3D5-FA0B7711C304}"/>
              </a:ext>
            </a:extLst>
          </p:cNvPr>
          <p:cNvSpPr txBox="1"/>
          <p:nvPr/>
        </p:nvSpPr>
        <p:spPr>
          <a:xfrm>
            <a:off x="915375" y="5934178"/>
            <a:ext cx="2892005" cy="3488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26365" algn="ctr">
              <a:lnSpc>
                <a:spcPts val="2000"/>
              </a:lnSpc>
            </a:pPr>
            <a:r>
              <a:rPr lang="zh-CN" altLang="zh-CN" sz="1800" kern="100" dirty="0">
                <a:effectLst/>
                <a:latin typeface="+mn-ea"/>
                <a:cs typeface="Times New Roman" panose="02020603050405020304" pitchFamily="18" charset="0"/>
              </a:rPr>
              <a:t>图</a:t>
            </a:r>
            <a:r>
              <a:rPr lang="en-US" altLang="zh-CN" sz="1800" kern="100" dirty="0">
                <a:effectLst/>
                <a:latin typeface="+mn-ea"/>
                <a:cs typeface="Times New Roman" panose="02020603050405020304" pitchFamily="18" charset="0"/>
              </a:rPr>
              <a:t>2-2-11</a:t>
            </a:r>
            <a:r>
              <a:rPr lang="zh-CN" altLang="zh-CN" sz="1800" kern="100" dirty="0">
                <a:effectLst/>
                <a:latin typeface="+mn-ea"/>
                <a:cs typeface="Times New Roman" panose="02020603050405020304" pitchFamily="18" charset="0"/>
              </a:rPr>
              <a:t>手电钻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932A6E16-E0A6-4D08-A1D7-2F8DF7826FCC}"/>
              </a:ext>
            </a:extLst>
          </p:cNvPr>
          <p:cNvSpPr txBox="1"/>
          <p:nvPr/>
        </p:nvSpPr>
        <p:spPr>
          <a:xfrm>
            <a:off x="3064634" y="5985712"/>
            <a:ext cx="6627042" cy="3488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26365" algn="ctr">
              <a:lnSpc>
                <a:spcPts val="2000"/>
              </a:lnSpc>
            </a:pPr>
            <a:r>
              <a:rPr lang="zh-CN" altLang="zh-CN" sz="1800" kern="100" dirty="0">
                <a:effectLst/>
                <a:latin typeface="+mn-ea"/>
                <a:cs typeface="Times New Roman" panose="02020603050405020304" pitchFamily="18" charset="0"/>
              </a:rPr>
              <a:t>图</a:t>
            </a:r>
            <a:r>
              <a:rPr lang="en-US" altLang="zh-CN" sz="1800" kern="100" dirty="0">
                <a:effectLst/>
                <a:latin typeface="+mn-ea"/>
                <a:cs typeface="Times New Roman" panose="02020603050405020304" pitchFamily="18" charset="0"/>
              </a:rPr>
              <a:t>2-2-12 </a:t>
            </a:r>
            <a:r>
              <a:rPr lang="zh-CN" altLang="zh-CN" sz="1800" kern="100" dirty="0">
                <a:effectLst/>
                <a:latin typeface="+mn-ea"/>
                <a:cs typeface="Times New Roman" panose="02020603050405020304" pitchFamily="18" charset="0"/>
              </a:rPr>
              <a:t>充电电钻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D88423D5-AEDB-4F5E-9380-00D1725FC965}"/>
              </a:ext>
            </a:extLst>
          </p:cNvPr>
          <p:cNvSpPr txBox="1"/>
          <p:nvPr/>
        </p:nvSpPr>
        <p:spPr>
          <a:xfrm>
            <a:off x="8929120" y="6000105"/>
            <a:ext cx="3108191" cy="3488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27000" algn="ctr">
              <a:lnSpc>
                <a:spcPts val="2000"/>
              </a:lnSpc>
            </a:pPr>
            <a:r>
              <a:rPr lang="zh-CN" altLang="zh-CN" sz="1800" kern="100" dirty="0">
                <a:effectLst/>
                <a:latin typeface="+mn-ea"/>
                <a:cs typeface="Times New Roman" panose="02020603050405020304" pitchFamily="18" charset="0"/>
              </a:rPr>
              <a:t>图</a:t>
            </a:r>
            <a:r>
              <a:rPr lang="en-US" altLang="zh-CN" sz="1800" kern="100" dirty="0">
                <a:effectLst/>
                <a:latin typeface="+mn-ea"/>
                <a:cs typeface="Times New Roman" panose="02020603050405020304" pitchFamily="18" charset="0"/>
              </a:rPr>
              <a:t>2-2-13 </a:t>
            </a:r>
            <a:r>
              <a:rPr lang="zh-CN" altLang="zh-CN" sz="1800" kern="100" dirty="0">
                <a:effectLst/>
                <a:latin typeface="+mn-ea"/>
                <a:cs typeface="Times New Roman" panose="02020603050405020304" pitchFamily="18" charset="0"/>
              </a:rPr>
              <a:t>冲击电钻</a:t>
            </a:r>
          </a:p>
        </p:txBody>
      </p:sp>
      <p:pic>
        <p:nvPicPr>
          <p:cNvPr id="23" name="Picture 4" descr="techluban$150324">
            <a:extLst>
              <a:ext uri="{FF2B5EF4-FFF2-40B4-BE49-F238E27FC236}">
                <a16:creationId xmlns:a16="http://schemas.microsoft.com/office/drawing/2014/main" xmlns="" id="{D110DF1D-F071-4D75-85A1-3BD2F05FEE77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1384" y="4351403"/>
            <a:ext cx="1873250" cy="14776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xmlns="" id="{082FAB98-AD1C-4DDD-9DE6-5073C9B0D94C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0191" y="3912919"/>
            <a:ext cx="1981200" cy="1981200"/>
          </a:xfrm>
          <a:prstGeom prst="rect">
            <a:avLst/>
          </a:prstGeom>
        </p:spPr>
      </p:pic>
      <p:pic>
        <p:nvPicPr>
          <p:cNvPr id="27" name="Picture 12" descr="ANd9GcS-8SxvrCBg0YkpI2mJoiu-VAPolX-NG0EW6HFTyBd1jWmQdjY&amp;t=1&amp;usg=__HG3PgkOiOoRjU5NpPZyksYZNiYM=">
            <a:extLst>
              <a:ext uri="{FF2B5EF4-FFF2-40B4-BE49-F238E27FC236}">
                <a16:creationId xmlns:a16="http://schemas.microsoft.com/office/drawing/2014/main" xmlns="" id="{6FBBE58E-3496-4EB0-A5B5-0750B2DF6E88}"/>
              </a:ext>
            </a:extLst>
          </p:cNvPr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61" b="14403"/>
          <a:stretch>
            <a:fillRect/>
          </a:stretch>
        </p:blipFill>
        <p:spPr bwMode="auto">
          <a:xfrm>
            <a:off x="8548258" y="4099625"/>
            <a:ext cx="3143250" cy="1606550"/>
          </a:xfrm>
          <a:prstGeom prst="rect">
            <a:avLst/>
          </a:prstGeom>
          <a:noFill/>
          <a:ln>
            <a:noFill/>
          </a:ln>
        </p:spPr>
      </p:pic>
      <p:sp>
        <p:nvSpPr>
          <p:cNvPr id="29" name="矩形 28">
            <a:extLst>
              <a:ext uri="{FF2B5EF4-FFF2-40B4-BE49-F238E27FC236}">
                <a16:creationId xmlns:a16="http://schemas.microsoft.com/office/drawing/2014/main" xmlns="" id="{F66AD3C4-3946-4976-942C-1B1AC3A3D167}"/>
              </a:ext>
            </a:extLst>
          </p:cNvPr>
          <p:cNvSpPr/>
          <p:nvPr/>
        </p:nvSpPr>
        <p:spPr>
          <a:xfrm>
            <a:off x="364731" y="1229007"/>
            <a:ext cx="2200700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328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b="1" dirty="0" smtClean="0">
                <a:solidFill>
                  <a:schemeClr val="accent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1.6.1 </a:t>
            </a:r>
            <a:r>
              <a:rPr lang="zh-CN" altLang="en-US" b="1" dirty="0" smtClean="0">
                <a:solidFill>
                  <a:schemeClr val="accent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手电钻</a:t>
            </a:r>
            <a:endParaRPr lang="zh-CN" altLang="zh-CN" b="1" dirty="0">
              <a:solidFill>
                <a:schemeClr val="accent2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xmlns="" id="{F66AD3C4-3946-4976-942C-1B1AC3A3D167}"/>
              </a:ext>
            </a:extLst>
          </p:cNvPr>
          <p:cNvSpPr/>
          <p:nvPr/>
        </p:nvSpPr>
        <p:spPr>
          <a:xfrm>
            <a:off x="4835319" y="1239873"/>
            <a:ext cx="2597563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328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b="1" dirty="0" smtClean="0">
                <a:solidFill>
                  <a:schemeClr val="accent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1.6.2 </a:t>
            </a:r>
            <a:r>
              <a:rPr lang="zh-CN" altLang="en-US" b="1" dirty="0" smtClean="0">
                <a:solidFill>
                  <a:schemeClr val="accent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充电电钻</a:t>
            </a:r>
            <a:endParaRPr lang="zh-CN" altLang="zh-CN" b="1" dirty="0">
              <a:solidFill>
                <a:schemeClr val="accent2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xmlns="" id="{F66AD3C4-3946-4976-942C-1B1AC3A3D167}"/>
              </a:ext>
            </a:extLst>
          </p:cNvPr>
          <p:cNvSpPr/>
          <p:nvPr/>
        </p:nvSpPr>
        <p:spPr>
          <a:xfrm>
            <a:off x="8150933" y="1229008"/>
            <a:ext cx="3597821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328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b="1" dirty="0" smtClean="0">
                <a:solidFill>
                  <a:schemeClr val="accent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1.6.3 </a:t>
            </a:r>
            <a:r>
              <a:rPr lang="zh-CN" altLang="en-US" b="1" dirty="0" smtClean="0">
                <a:solidFill>
                  <a:schemeClr val="accent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冲击电钻、电锤</a:t>
            </a:r>
            <a:endParaRPr lang="zh-CN" altLang="zh-CN" b="1" dirty="0">
              <a:solidFill>
                <a:schemeClr val="accent2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" name="TextBox 8">
            <a:extLst>
              <a:ext uri="{FF2B5EF4-FFF2-40B4-BE49-F238E27FC236}">
                <a16:creationId xmlns:a16="http://schemas.microsoft.com/office/drawing/2014/main" xmlns="" id="{6B099B05-5055-4F98-BFCC-EED86C641E3C}"/>
              </a:ext>
            </a:extLst>
          </p:cNvPr>
          <p:cNvSpPr txBox="1"/>
          <p:nvPr/>
        </p:nvSpPr>
        <p:spPr>
          <a:xfrm>
            <a:off x="947759" y="221139"/>
            <a:ext cx="438624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家庭</a:t>
            </a:r>
            <a:r>
              <a: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用电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线路常用电工工具</a:t>
            </a:r>
            <a:endParaRPr lang="en-US" altLang="zh-CN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87233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confont-1187-868386">
            <a:extLst>
              <a:ext uri="{FF2B5EF4-FFF2-40B4-BE49-F238E27FC236}">
                <a16:creationId xmlns:a16="http://schemas.microsoft.com/office/drawing/2014/main" xmlns="" id="{B4215A5A-B68F-482E-A7EC-03DEF20F6942}"/>
              </a:ext>
            </a:extLst>
          </p:cNvPr>
          <p:cNvSpPr>
            <a:spLocks noChangeAspect="1"/>
          </p:cNvSpPr>
          <p:nvPr/>
        </p:nvSpPr>
        <p:spPr bwMode="auto">
          <a:xfrm>
            <a:off x="490494" y="189908"/>
            <a:ext cx="424881" cy="360000"/>
          </a:xfrm>
          <a:custGeom>
            <a:avLst/>
            <a:gdLst>
              <a:gd name="connsiteX0" fmla="*/ 244050 w 587155"/>
              <a:gd name="connsiteY0" fmla="*/ 432975 h 497495"/>
              <a:gd name="connsiteX1" fmla="*/ 235436 w 587155"/>
              <a:gd name="connsiteY1" fmla="*/ 471687 h 497495"/>
              <a:gd name="connsiteX2" fmla="*/ 351719 w 587155"/>
              <a:gd name="connsiteY2" fmla="*/ 471687 h 497495"/>
              <a:gd name="connsiteX3" fmla="*/ 343105 w 587155"/>
              <a:gd name="connsiteY3" fmla="*/ 432975 h 497495"/>
              <a:gd name="connsiteX4" fmla="*/ 41632 w 587155"/>
              <a:gd name="connsiteY4" fmla="*/ 309670 h 497495"/>
              <a:gd name="connsiteX5" fmla="*/ 545523 w 587155"/>
              <a:gd name="connsiteY5" fmla="*/ 309670 h 497495"/>
              <a:gd name="connsiteX6" fmla="*/ 587155 w 587155"/>
              <a:gd name="connsiteY6" fmla="*/ 497495 h 497495"/>
              <a:gd name="connsiteX7" fmla="*/ 0 w 587155"/>
              <a:gd name="connsiteY7" fmla="*/ 497495 h 497495"/>
              <a:gd name="connsiteX8" fmla="*/ 109201 w 587155"/>
              <a:gd name="connsiteY8" fmla="*/ 225068 h 497495"/>
              <a:gd name="connsiteX9" fmla="*/ 480943 w 587155"/>
              <a:gd name="connsiteY9" fmla="*/ 225068 h 497495"/>
              <a:gd name="connsiteX10" fmla="*/ 480943 w 587155"/>
              <a:gd name="connsiteY10" fmla="*/ 242310 h 497495"/>
              <a:gd name="connsiteX11" fmla="*/ 109201 w 587155"/>
              <a:gd name="connsiteY11" fmla="*/ 242310 h 497495"/>
              <a:gd name="connsiteX12" fmla="*/ 109201 w 587155"/>
              <a:gd name="connsiteY12" fmla="*/ 185066 h 497495"/>
              <a:gd name="connsiteX13" fmla="*/ 480943 w 587155"/>
              <a:gd name="connsiteY13" fmla="*/ 185066 h 497495"/>
              <a:gd name="connsiteX14" fmla="*/ 480943 w 587155"/>
              <a:gd name="connsiteY14" fmla="*/ 202078 h 497495"/>
              <a:gd name="connsiteX15" fmla="*/ 109201 w 587155"/>
              <a:gd name="connsiteY15" fmla="*/ 202078 h 497495"/>
              <a:gd name="connsiteX16" fmla="*/ 228287 w 587155"/>
              <a:gd name="connsiteY16" fmla="*/ 147593 h 497495"/>
              <a:gd name="connsiteX17" fmla="*/ 480943 w 587155"/>
              <a:gd name="connsiteY17" fmla="*/ 147593 h 497495"/>
              <a:gd name="connsiteX18" fmla="*/ 480943 w 587155"/>
              <a:gd name="connsiteY18" fmla="*/ 164835 h 497495"/>
              <a:gd name="connsiteX19" fmla="*/ 228287 w 587155"/>
              <a:gd name="connsiteY19" fmla="*/ 164835 h 497495"/>
              <a:gd name="connsiteX20" fmla="*/ 228287 w 587155"/>
              <a:gd name="connsiteY20" fmla="*/ 106212 h 497495"/>
              <a:gd name="connsiteX21" fmla="*/ 480943 w 587155"/>
              <a:gd name="connsiteY21" fmla="*/ 106212 h 497495"/>
              <a:gd name="connsiteX22" fmla="*/ 480943 w 587155"/>
              <a:gd name="connsiteY22" fmla="*/ 123224 h 497495"/>
              <a:gd name="connsiteX23" fmla="*/ 228287 w 587155"/>
              <a:gd name="connsiteY23" fmla="*/ 123224 h 497495"/>
              <a:gd name="connsiteX24" fmla="*/ 228287 w 587155"/>
              <a:gd name="connsiteY24" fmla="*/ 64601 h 497495"/>
              <a:gd name="connsiteX25" fmla="*/ 480943 w 587155"/>
              <a:gd name="connsiteY25" fmla="*/ 64601 h 497495"/>
              <a:gd name="connsiteX26" fmla="*/ 480943 w 587155"/>
              <a:gd name="connsiteY26" fmla="*/ 81843 h 497495"/>
              <a:gd name="connsiteX27" fmla="*/ 228287 w 587155"/>
              <a:gd name="connsiteY27" fmla="*/ 81843 h 497495"/>
              <a:gd name="connsiteX28" fmla="*/ 109201 w 587155"/>
              <a:gd name="connsiteY28" fmla="*/ 64601 h 497495"/>
              <a:gd name="connsiteX29" fmla="*/ 203918 w 587155"/>
              <a:gd name="connsiteY29" fmla="*/ 64601 h 497495"/>
              <a:gd name="connsiteX30" fmla="*/ 203918 w 587155"/>
              <a:gd name="connsiteY30" fmla="*/ 164836 h 497495"/>
              <a:gd name="connsiteX31" fmla="*/ 109201 w 587155"/>
              <a:gd name="connsiteY31" fmla="*/ 164836 h 497495"/>
              <a:gd name="connsiteX32" fmla="*/ 78875 w 587155"/>
              <a:gd name="connsiteY32" fmla="*/ 35838 h 497495"/>
              <a:gd name="connsiteX33" fmla="*/ 78875 w 587155"/>
              <a:gd name="connsiteY33" fmla="*/ 268071 h 497495"/>
              <a:gd name="connsiteX34" fmla="*/ 509486 w 587155"/>
              <a:gd name="connsiteY34" fmla="*/ 268071 h 497495"/>
              <a:gd name="connsiteX35" fmla="*/ 509486 w 587155"/>
              <a:gd name="connsiteY35" fmla="*/ 35838 h 497495"/>
              <a:gd name="connsiteX36" fmla="*/ 347290 w 587155"/>
              <a:gd name="connsiteY36" fmla="*/ 35838 h 497495"/>
              <a:gd name="connsiteX37" fmla="*/ 239637 w 587155"/>
              <a:gd name="connsiteY37" fmla="*/ 35838 h 497495"/>
              <a:gd name="connsiteX38" fmla="*/ 42991 w 587155"/>
              <a:gd name="connsiteY38" fmla="*/ 0 h 497495"/>
              <a:gd name="connsiteX39" fmla="*/ 232460 w 587155"/>
              <a:gd name="connsiteY39" fmla="*/ 0 h 497495"/>
              <a:gd name="connsiteX40" fmla="*/ 355902 w 587155"/>
              <a:gd name="connsiteY40" fmla="*/ 0 h 497495"/>
              <a:gd name="connsiteX41" fmla="*/ 543935 w 587155"/>
              <a:gd name="connsiteY41" fmla="*/ 0 h 497495"/>
              <a:gd name="connsiteX42" fmla="*/ 543935 w 587155"/>
              <a:gd name="connsiteY42" fmla="*/ 182059 h 497495"/>
              <a:gd name="connsiteX43" fmla="*/ 543935 w 587155"/>
              <a:gd name="connsiteY43" fmla="*/ 298175 h 497495"/>
              <a:gd name="connsiteX44" fmla="*/ 42991 w 587155"/>
              <a:gd name="connsiteY44" fmla="*/ 298175 h 497495"/>
              <a:gd name="connsiteX45" fmla="*/ 42991 w 587155"/>
              <a:gd name="connsiteY45" fmla="*/ 182059 h 497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87155" h="497495">
                <a:moveTo>
                  <a:pt x="244050" y="432975"/>
                </a:moveTo>
                <a:lnTo>
                  <a:pt x="235436" y="471687"/>
                </a:lnTo>
                <a:lnTo>
                  <a:pt x="351719" y="471687"/>
                </a:lnTo>
                <a:lnTo>
                  <a:pt x="343105" y="432975"/>
                </a:lnTo>
                <a:close/>
                <a:moveTo>
                  <a:pt x="41632" y="309670"/>
                </a:moveTo>
                <a:lnTo>
                  <a:pt x="545523" y="309670"/>
                </a:lnTo>
                <a:lnTo>
                  <a:pt x="587155" y="497495"/>
                </a:lnTo>
                <a:lnTo>
                  <a:pt x="0" y="497495"/>
                </a:lnTo>
                <a:close/>
                <a:moveTo>
                  <a:pt x="109201" y="225068"/>
                </a:moveTo>
                <a:lnTo>
                  <a:pt x="480943" y="225068"/>
                </a:lnTo>
                <a:lnTo>
                  <a:pt x="480943" y="242310"/>
                </a:lnTo>
                <a:lnTo>
                  <a:pt x="109201" y="242310"/>
                </a:lnTo>
                <a:close/>
                <a:moveTo>
                  <a:pt x="109201" y="185066"/>
                </a:moveTo>
                <a:lnTo>
                  <a:pt x="480943" y="185066"/>
                </a:lnTo>
                <a:lnTo>
                  <a:pt x="480943" y="202078"/>
                </a:lnTo>
                <a:lnTo>
                  <a:pt x="109201" y="202078"/>
                </a:lnTo>
                <a:close/>
                <a:moveTo>
                  <a:pt x="228287" y="147593"/>
                </a:moveTo>
                <a:lnTo>
                  <a:pt x="480943" y="147593"/>
                </a:lnTo>
                <a:lnTo>
                  <a:pt x="480943" y="164835"/>
                </a:lnTo>
                <a:lnTo>
                  <a:pt x="228287" y="164835"/>
                </a:lnTo>
                <a:close/>
                <a:moveTo>
                  <a:pt x="228287" y="106212"/>
                </a:moveTo>
                <a:lnTo>
                  <a:pt x="480943" y="106212"/>
                </a:lnTo>
                <a:lnTo>
                  <a:pt x="480943" y="123224"/>
                </a:lnTo>
                <a:lnTo>
                  <a:pt x="228287" y="123224"/>
                </a:lnTo>
                <a:close/>
                <a:moveTo>
                  <a:pt x="228287" y="64601"/>
                </a:moveTo>
                <a:lnTo>
                  <a:pt x="480943" y="64601"/>
                </a:lnTo>
                <a:lnTo>
                  <a:pt x="480943" y="81843"/>
                </a:lnTo>
                <a:lnTo>
                  <a:pt x="228287" y="81843"/>
                </a:lnTo>
                <a:close/>
                <a:moveTo>
                  <a:pt x="109201" y="64601"/>
                </a:moveTo>
                <a:lnTo>
                  <a:pt x="203918" y="64601"/>
                </a:lnTo>
                <a:lnTo>
                  <a:pt x="203918" y="164836"/>
                </a:lnTo>
                <a:lnTo>
                  <a:pt x="109201" y="164836"/>
                </a:lnTo>
                <a:close/>
                <a:moveTo>
                  <a:pt x="78875" y="35838"/>
                </a:moveTo>
                <a:lnTo>
                  <a:pt x="78875" y="268071"/>
                </a:lnTo>
                <a:lnTo>
                  <a:pt x="509486" y="268071"/>
                </a:lnTo>
                <a:lnTo>
                  <a:pt x="509486" y="35838"/>
                </a:lnTo>
                <a:lnTo>
                  <a:pt x="347290" y="35838"/>
                </a:lnTo>
                <a:lnTo>
                  <a:pt x="239637" y="35838"/>
                </a:lnTo>
                <a:close/>
                <a:moveTo>
                  <a:pt x="42991" y="0"/>
                </a:moveTo>
                <a:lnTo>
                  <a:pt x="232460" y="0"/>
                </a:lnTo>
                <a:lnTo>
                  <a:pt x="355902" y="0"/>
                </a:lnTo>
                <a:lnTo>
                  <a:pt x="543935" y="0"/>
                </a:lnTo>
                <a:lnTo>
                  <a:pt x="543935" y="182059"/>
                </a:lnTo>
                <a:lnTo>
                  <a:pt x="543935" y="298175"/>
                </a:lnTo>
                <a:lnTo>
                  <a:pt x="42991" y="298175"/>
                </a:lnTo>
                <a:lnTo>
                  <a:pt x="42991" y="18205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" name="矩形: 对角圆角 2">
            <a:extLst>
              <a:ext uri="{FF2B5EF4-FFF2-40B4-BE49-F238E27FC236}">
                <a16:creationId xmlns:a16="http://schemas.microsoft.com/office/drawing/2014/main" xmlns="" id="{8965EF8D-477A-45FA-A65C-52E7B255DDF8}"/>
              </a:ext>
            </a:extLst>
          </p:cNvPr>
          <p:cNvSpPr/>
          <p:nvPr/>
        </p:nvSpPr>
        <p:spPr>
          <a:xfrm>
            <a:off x="613410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5" name="矩形: 对角圆角 4">
            <a:extLst>
              <a:ext uri="{FF2B5EF4-FFF2-40B4-BE49-F238E27FC236}">
                <a16:creationId xmlns:a16="http://schemas.microsoft.com/office/drawing/2014/main" xmlns="" id="{B8B559B6-4187-48C0-953D-5A9ACD9D1FDC}"/>
              </a:ext>
            </a:extLst>
          </p:cNvPr>
          <p:cNvSpPr/>
          <p:nvPr/>
        </p:nvSpPr>
        <p:spPr>
          <a:xfrm>
            <a:off x="709041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6" name="矩形: 对角圆角 5">
            <a:extLst>
              <a:ext uri="{FF2B5EF4-FFF2-40B4-BE49-F238E27FC236}">
                <a16:creationId xmlns:a16="http://schemas.microsoft.com/office/drawing/2014/main" xmlns="" id="{043A41B4-A19B-4AB4-BB44-D8D2B35DF7E5}"/>
              </a:ext>
            </a:extLst>
          </p:cNvPr>
          <p:cNvSpPr/>
          <p:nvPr/>
        </p:nvSpPr>
        <p:spPr>
          <a:xfrm>
            <a:off x="804672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7" name="矩形: 对角圆角 6">
            <a:extLst>
              <a:ext uri="{FF2B5EF4-FFF2-40B4-BE49-F238E27FC236}">
                <a16:creationId xmlns:a16="http://schemas.microsoft.com/office/drawing/2014/main" xmlns="" id="{D93EF659-CA10-488D-81D5-1BA47AC6891C}"/>
              </a:ext>
            </a:extLst>
          </p:cNvPr>
          <p:cNvSpPr/>
          <p:nvPr/>
        </p:nvSpPr>
        <p:spPr>
          <a:xfrm>
            <a:off x="900303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" name="矩形: 对角圆角 7">
            <a:extLst>
              <a:ext uri="{FF2B5EF4-FFF2-40B4-BE49-F238E27FC236}">
                <a16:creationId xmlns:a16="http://schemas.microsoft.com/office/drawing/2014/main" xmlns="" id="{84923506-9DD7-4C2D-8F4A-B24DE42D7C9D}"/>
              </a:ext>
            </a:extLst>
          </p:cNvPr>
          <p:cNvSpPr/>
          <p:nvPr/>
        </p:nvSpPr>
        <p:spPr>
          <a:xfrm>
            <a:off x="995934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9" name="矩形: 对角圆角 8">
            <a:extLst>
              <a:ext uri="{FF2B5EF4-FFF2-40B4-BE49-F238E27FC236}">
                <a16:creationId xmlns:a16="http://schemas.microsoft.com/office/drawing/2014/main" xmlns="" id="{0E30B6CF-43F2-4614-A777-00A3CFCAA957}"/>
              </a:ext>
            </a:extLst>
          </p:cNvPr>
          <p:cNvSpPr/>
          <p:nvPr/>
        </p:nvSpPr>
        <p:spPr>
          <a:xfrm>
            <a:off x="1091565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BAB5E7AE-97F8-49B8-851F-384B2AA384BD}"/>
              </a:ext>
            </a:extLst>
          </p:cNvPr>
          <p:cNvSpPr/>
          <p:nvPr/>
        </p:nvSpPr>
        <p:spPr>
          <a:xfrm>
            <a:off x="364731" y="761323"/>
            <a:ext cx="487546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328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000" b="1" dirty="0" smtClean="0">
                <a:solidFill>
                  <a:schemeClr val="accent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1.7 </a:t>
            </a:r>
            <a:r>
              <a:rPr lang="zh-CN" altLang="en-US" sz="2000" b="1" dirty="0" smtClean="0">
                <a:solidFill>
                  <a:schemeClr val="accent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射</a:t>
            </a:r>
            <a:r>
              <a:rPr lang="zh-CN" altLang="en-US" sz="2000" b="1" dirty="0">
                <a:solidFill>
                  <a:schemeClr val="accent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钉枪</a:t>
            </a:r>
            <a:endParaRPr lang="zh-CN" altLang="zh-CN" sz="2000" b="1" dirty="0">
              <a:solidFill>
                <a:schemeClr val="accent2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矩形: 圆角 40">
            <a:extLst>
              <a:ext uri="{FF2B5EF4-FFF2-40B4-BE49-F238E27FC236}">
                <a16:creationId xmlns:a16="http://schemas.microsoft.com/office/drawing/2014/main" xmlns="" id="{1752E925-D476-43B3-8782-A149B967FFA8}"/>
              </a:ext>
            </a:extLst>
          </p:cNvPr>
          <p:cNvSpPr/>
          <p:nvPr/>
        </p:nvSpPr>
        <p:spPr>
          <a:xfrm>
            <a:off x="1633078" y="1711535"/>
            <a:ext cx="3015602" cy="4188515"/>
          </a:xfrm>
          <a:prstGeom prst="roundRect">
            <a:avLst>
              <a:gd name="adj" fmla="val 8712"/>
            </a:avLst>
          </a:prstGeom>
          <a:solidFill>
            <a:schemeClr val="accent2">
              <a:lumMod val="75000"/>
            </a:schemeClr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F44F234E-2A43-4FBD-9AE5-E487BE8F8D76}"/>
              </a:ext>
            </a:extLst>
          </p:cNvPr>
          <p:cNvSpPr txBox="1"/>
          <p:nvPr/>
        </p:nvSpPr>
        <p:spPr>
          <a:xfrm>
            <a:off x="4780848" y="4848194"/>
            <a:ext cx="609442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zh-CN" sz="1800" kern="100" dirty="0">
                <a:effectLst/>
                <a:latin typeface="+mn-ea"/>
                <a:cs typeface="Times New Roman" panose="02020603050405020304" pitchFamily="18" charset="0"/>
              </a:rPr>
              <a:t>图</a:t>
            </a:r>
            <a:r>
              <a:rPr lang="en-US" altLang="zh-CN" sz="1800" kern="100" dirty="0">
                <a:effectLst/>
                <a:latin typeface="+mn-ea"/>
                <a:cs typeface="Times New Roman" panose="02020603050405020304" pitchFamily="18" charset="0"/>
              </a:rPr>
              <a:t>2-2-14 </a:t>
            </a:r>
            <a:r>
              <a:rPr lang="zh-CN" altLang="zh-CN" sz="1800" kern="100" dirty="0">
                <a:effectLst/>
                <a:latin typeface="+mn-ea"/>
                <a:cs typeface="Times New Roman" panose="02020603050405020304" pitchFamily="18" charset="0"/>
              </a:rPr>
              <a:t>射钉枪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C1A40400-ADF0-42C9-9DFE-9139B075B162}"/>
              </a:ext>
            </a:extLst>
          </p:cNvPr>
          <p:cNvSpPr txBox="1"/>
          <p:nvPr/>
        </p:nvSpPr>
        <p:spPr>
          <a:xfrm>
            <a:off x="1700363" y="2048996"/>
            <a:ext cx="2641548" cy="35135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532800" algn="just">
              <a:lnSpc>
                <a:spcPts val="3000"/>
              </a:lnSpc>
            </a:pPr>
            <a:r>
              <a:rPr lang="zh-CN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射钉枪又称射钉工具枪或射钉器， 是一种比较先进的安装工具。 它利用火药爆炸产生的高压推力， 将尾部带有螺纹或其他形状的射钉射入钢板、 混凝土和砖墙内， 起固定和悬挂作用，如图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2-2-14</a:t>
            </a:r>
            <a:r>
              <a:rPr lang="zh-CN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所示。</a:t>
            </a:r>
          </a:p>
        </p:txBody>
      </p:sp>
      <p:pic>
        <p:nvPicPr>
          <p:cNvPr id="18" name="图片 17">
            <a:extLst>
              <a:ext uri="{FF2B5EF4-FFF2-40B4-BE49-F238E27FC236}">
                <a16:creationId xmlns:a16="http://schemas.microsoft.com/office/drawing/2014/main" xmlns="" id="{458368C1-62F4-4C7B-9219-CA253D588A1B}"/>
              </a:ext>
            </a:extLst>
          </p:cNvPr>
          <p:cNvPicPr/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571" b="84286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1600" y="1859030"/>
            <a:ext cx="4775491" cy="2870411"/>
          </a:xfrm>
          <a:prstGeom prst="rect">
            <a:avLst/>
          </a:prstGeom>
        </p:spPr>
      </p:pic>
      <p:sp>
        <p:nvSpPr>
          <p:cNvPr id="16" name="TextBox 8">
            <a:extLst>
              <a:ext uri="{FF2B5EF4-FFF2-40B4-BE49-F238E27FC236}">
                <a16:creationId xmlns:a16="http://schemas.microsoft.com/office/drawing/2014/main" xmlns="" id="{6B099B05-5055-4F98-BFCC-EED86C641E3C}"/>
              </a:ext>
            </a:extLst>
          </p:cNvPr>
          <p:cNvSpPr txBox="1"/>
          <p:nvPr/>
        </p:nvSpPr>
        <p:spPr>
          <a:xfrm>
            <a:off x="947759" y="221139"/>
            <a:ext cx="438624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家庭</a:t>
            </a:r>
            <a:r>
              <a: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用电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线路常用电工工具</a:t>
            </a:r>
            <a:endParaRPr lang="en-US" altLang="zh-CN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8050486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: 圆角 4">
            <a:extLst>
              <a:ext uri="{FF2B5EF4-FFF2-40B4-BE49-F238E27FC236}">
                <a16:creationId xmlns:a16="http://schemas.microsoft.com/office/drawing/2014/main" xmlns="" id="{FBF8BA25-21B4-447C-B72E-4920660839FE}"/>
              </a:ext>
            </a:extLst>
          </p:cNvPr>
          <p:cNvSpPr/>
          <p:nvPr/>
        </p:nvSpPr>
        <p:spPr>
          <a:xfrm>
            <a:off x="904875" y="2134652"/>
            <a:ext cx="10382250" cy="1970623"/>
          </a:xfrm>
          <a:prstGeom prst="roundRect">
            <a:avLst>
              <a:gd name="adj" fmla="val 50000"/>
            </a:avLst>
          </a:prstGeom>
          <a:solidFill>
            <a:schemeClr val="accent2">
              <a:lumMod val="5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矩形 50">
            <a:extLst>
              <a:ext uri="{FF2B5EF4-FFF2-40B4-BE49-F238E27FC236}">
                <a16:creationId xmlns:a16="http://schemas.microsoft.com/office/drawing/2014/main" xmlns="" id="{67E5A54E-AA75-4714-BFD4-C43AB94C252C}"/>
              </a:ext>
            </a:extLst>
          </p:cNvPr>
          <p:cNvSpPr/>
          <p:nvPr/>
        </p:nvSpPr>
        <p:spPr>
          <a:xfrm>
            <a:off x="4891129" y="2706774"/>
            <a:ext cx="3876674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5000" b="1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grpSp>
        <p:nvGrpSpPr>
          <p:cNvPr id="12" name="Group 21">
            <a:extLst>
              <a:ext uri="{FF2B5EF4-FFF2-40B4-BE49-F238E27FC236}">
                <a16:creationId xmlns:a16="http://schemas.microsoft.com/office/drawing/2014/main" xmlns="" id="{FD304ED5-AA25-439A-8E84-E6DCEC20CA85}"/>
              </a:ext>
            </a:extLst>
          </p:cNvPr>
          <p:cNvGrpSpPr/>
          <p:nvPr/>
        </p:nvGrpSpPr>
        <p:grpSpPr>
          <a:xfrm>
            <a:off x="3924300" y="2586564"/>
            <a:ext cx="1114425" cy="1114425"/>
            <a:chOff x="1924050" y="2615139"/>
            <a:chExt cx="1114425" cy="1114425"/>
          </a:xfrm>
        </p:grpSpPr>
        <p:sp>
          <p:nvSpPr>
            <p:cNvPr id="13" name="椭圆 12">
              <a:extLst>
                <a:ext uri="{FF2B5EF4-FFF2-40B4-BE49-F238E27FC236}">
                  <a16:creationId xmlns:a16="http://schemas.microsoft.com/office/drawing/2014/main" xmlns="" id="{9ECC25FC-D245-48A5-BDE1-81FEAF51D697}"/>
                </a:ext>
              </a:extLst>
            </p:cNvPr>
            <p:cNvSpPr/>
            <p:nvPr/>
          </p:nvSpPr>
          <p:spPr>
            <a:xfrm>
              <a:off x="1924050" y="2615139"/>
              <a:ext cx="1114425" cy="1114425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4" name="iconfont-1187-868386">
              <a:extLst>
                <a:ext uri="{FF2B5EF4-FFF2-40B4-BE49-F238E27FC236}">
                  <a16:creationId xmlns:a16="http://schemas.microsoft.com/office/drawing/2014/main" xmlns="" id="{86527FAF-454D-4EE5-9657-A70DC70BE3B6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195469" y="2892204"/>
              <a:ext cx="609685" cy="598393"/>
            </a:xfrm>
            <a:custGeom>
              <a:avLst/>
              <a:gdLst>
                <a:gd name="T0" fmla="*/ 5204 w 6300"/>
                <a:gd name="T1" fmla="*/ 4432 h 6181"/>
                <a:gd name="T2" fmla="*/ 3924 w 6300"/>
                <a:gd name="T3" fmla="*/ 3151 h 6181"/>
                <a:gd name="T4" fmla="*/ 4963 w 6300"/>
                <a:gd name="T5" fmla="*/ 2112 h 6181"/>
                <a:gd name="T6" fmla="*/ 5932 w 6300"/>
                <a:gd name="T7" fmla="*/ 1837 h 6181"/>
                <a:gd name="T8" fmla="*/ 6179 w 6300"/>
                <a:gd name="T9" fmla="*/ 773 h 6181"/>
                <a:gd name="T10" fmla="*/ 5690 w 6300"/>
                <a:gd name="T11" fmla="*/ 1262 h 6181"/>
                <a:gd name="T12" fmla="*/ 5051 w 6300"/>
                <a:gd name="T13" fmla="*/ 1250 h 6181"/>
                <a:gd name="T14" fmla="*/ 5038 w 6300"/>
                <a:gd name="T15" fmla="*/ 611 h 6181"/>
                <a:gd name="T16" fmla="*/ 5527 w 6300"/>
                <a:gd name="T17" fmla="*/ 122 h 6181"/>
                <a:gd name="T18" fmla="*/ 4463 w 6300"/>
                <a:gd name="T19" fmla="*/ 368 h 6181"/>
                <a:gd name="T20" fmla="*/ 4189 w 6300"/>
                <a:gd name="T21" fmla="*/ 1338 h 6181"/>
                <a:gd name="T22" fmla="*/ 3150 w 6300"/>
                <a:gd name="T23" fmla="*/ 2376 h 6181"/>
                <a:gd name="T24" fmla="*/ 2111 w 6300"/>
                <a:gd name="T25" fmla="*/ 1338 h 6181"/>
                <a:gd name="T26" fmla="*/ 1837 w 6300"/>
                <a:gd name="T27" fmla="*/ 368 h 6181"/>
                <a:gd name="T28" fmla="*/ 773 w 6300"/>
                <a:gd name="T29" fmla="*/ 122 h 6181"/>
                <a:gd name="T30" fmla="*/ 1261 w 6300"/>
                <a:gd name="T31" fmla="*/ 611 h 6181"/>
                <a:gd name="T32" fmla="*/ 1249 w 6300"/>
                <a:gd name="T33" fmla="*/ 1250 h 6181"/>
                <a:gd name="T34" fmla="*/ 610 w 6300"/>
                <a:gd name="T35" fmla="*/ 1262 h 6181"/>
                <a:gd name="T36" fmla="*/ 122 w 6300"/>
                <a:gd name="T37" fmla="*/ 773 h 6181"/>
                <a:gd name="T38" fmla="*/ 368 w 6300"/>
                <a:gd name="T39" fmla="*/ 1838 h 6181"/>
                <a:gd name="T40" fmla="*/ 1338 w 6300"/>
                <a:gd name="T41" fmla="*/ 2112 h 6181"/>
                <a:gd name="T42" fmla="*/ 2376 w 6300"/>
                <a:gd name="T43" fmla="*/ 3150 h 6181"/>
                <a:gd name="T44" fmla="*/ 1096 w 6300"/>
                <a:gd name="T45" fmla="*/ 4430 h 6181"/>
                <a:gd name="T46" fmla="*/ 448 w 6300"/>
                <a:gd name="T47" fmla="*/ 4670 h 6181"/>
                <a:gd name="T48" fmla="*/ 448 w 6300"/>
                <a:gd name="T49" fmla="*/ 5854 h 6181"/>
                <a:gd name="T50" fmla="*/ 1631 w 6300"/>
                <a:gd name="T51" fmla="*/ 5854 h 6181"/>
                <a:gd name="T52" fmla="*/ 1871 w 6300"/>
                <a:gd name="T53" fmla="*/ 5204 h 6181"/>
                <a:gd name="T54" fmla="*/ 3150 w 6300"/>
                <a:gd name="T55" fmla="*/ 3925 h 6181"/>
                <a:gd name="T56" fmla="*/ 4430 w 6300"/>
                <a:gd name="T57" fmla="*/ 5205 h 6181"/>
                <a:gd name="T58" fmla="*/ 4670 w 6300"/>
                <a:gd name="T59" fmla="*/ 5854 h 6181"/>
                <a:gd name="T60" fmla="*/ 5853 w 6300"/>
                <a:gd name="T61" fmla="*/ 5854 h 6181"/>
                <a:gd name="T62" fmla="*/ 5853 w 6300"/>
                <a:gd name="T63" fmla="*/ 4670 h 6181"/>
                <a:gd name="T64" fmla="*/ 5204 w 6300"/>
                <a:gd name="T65" fmla="*/ 4432 h 6181"/>
                <a:gd name="T66" fmla="*/ 1153 w 6300"/>
                <a:gd name="T67" fmla="*/ 5687 h 6181"/>
                <a:gd name="T68" fmla="*/ 727 w 6300"/>
                <a:gd name="T69" fmla="*/ 5573 h 6181"/>
                <a:gd name="T70" fmla="*/ 614 w 6300"/>
                <a:gd name="T71" fmla="*/ 5148 h 6181"/>
                <a:gd name="T72" fmla="*/ 925 w 6300"/>
                <a:gd name="T73" fmla="*/ 4836 h 6181"/>
                <a:gd name="T74" fmla="*/ 1350 w 6300"/>
                <a:gd name="T75" fmla="*/ 4950 h 6181"/>
                <a:gd name="T76" fmla="*/ 1464 w 6300"/>
                <a:gd name="T77" fmla="*/ 5375 h 6181"/>
                <a:gd name="T78" fmla="*/ 1153 w 6300"/>
                <a:gd name="T79" fmla="*/ 5687 h 6181"/>
                <a:gd name="T80" fmla="*/ 5573 w 6300"/>
                <a:gd name="T81" fmla="*/ 5574 h 6181"/>
                <a:gd name="T82" fmla="*/ 5147 w 6300"/>
                <a:gd name="T83" fmla="*/ 5688 h 6181"/>
                <a:gd name="T84" fmla="*/ 4836 w 6300"/>
                <a:gd name="T85" fmla="*/ 5376 h 6181"/>
                <a:gd name="T86" fmla="*/ 4949 w 6300"/>
                <a:gd name="T87" fmla="*/ 4951 h 6181"/>
                <a:gd name="T88" fmla="*/ 5375 w 6300"/>
                <a:gd name="T89" fmla="*/ 4837 h 6181"/>
                <a:gd name="T90" fmla="*/ 5687 w 6300"/>
                <a:gd name="T91" fmla="*/ 5148 h 6181"/>
                <a:gd name="T92" fmla="*/ 5573 w 6300"/>
                <a:gd name="T93" fmla="*/ 5574 h 6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6300" h="6181">
                  <a:moveTo>
                    <a:pt x="5204" y="4432"/>
                  </a:moveTo>
                  <a:lnTo>
                    <a:pt x="3924" y="3151"/>
                  </a:lnTo>
                  <a:lnTo>
                    <a:pt x="4963" y="2112"/>
                  </a:lnTo>
                  <a:cubicBezTo>
                    <a:pt x="5300" y="2191"/>
                    <a:pt x="5669" y="2101"/>
                    <a:pt x="5932" y="1837"/>
                  </a:cubicBezTo>
                  <a:cubicBezTo>
                    <a:pt x="6221" y="1549"/>
                    <a:pt x="6300" y="1135"/>
                    <a:pt x="6179" y="773"/>
                  </a:cubicBezTo>
                  <a:lnTo>
                    <a:pt x="5690" y="1262"/>
                  </a:lnTo>
                  <a:cubicBezTo>
                    <a:pt x="5516" y="1435"/>
                    <a:pt x="5231" y="1430"/>
                    <a:pt x="5051" y="1250"/>
                  </a:cubicBezTo>
                  <a:cubicBezTo>
                    <a:pt x="4871" y="1070"/>
                    <a:pt x="4865" y="784"/>
                    <a:pt x="5038" y="611"/>
                  </a:cubicBezTo>
                  <a:lnTo>
                    <a:pt x="5527" y="122"/>
                  </a:lnTo>
                  <a:cubicBezTo>
                    <a:pt x="5166" y="0"/>
                    <a:pt x="4752" y="80"/>
                    <a:pt x="4463" y="368"/>
                  </a:cubicBezTo>
                  <a:cubicBezTo>
                    <a:pt x="4200" y="631"/>
                    <a:pt x="4111" y="1000"/>
                    <a:pt x="4189" y="1338"/>
                  </a:cubicBezTo>
                  <a:lnTo>
                    <a:pt x="3150" y="2376"/>
                  </a:lnTo>
                  <a:lnTo>
                    <a:pt x="2111" y="1338"/>
                  </a:lnTo>
                  <a:cubicBezTo>
                    <a:pt x="2190" y="1000"/>
                    <a:pt x="2099" y="632"/>
                    <a:pt x="1837" y="368"/>
                  </a:cubicBezTo>
                  <a:cubicBezTo>
                    <a:pt x="1549" y="80"/>
                    <a:pt x="1135" y="1"/>
                    <a:pt x="773" y="122"/>
                  </a:cubicBezTo>
                  <a:lnTo>
                    <a:pt x="1261" y="611"/>
                  </a:lnTo>
                  <a:cubicBezTo>
                    <a:pt x="1435" y="784"/>
                    <a:pt x="1430" y="1070"/>
                    <a:pt x="1249" y="1250"/>
                  </a:cubicBezTo>
                  <a:cubicBezTo>
                    <a:pt x="1069" y="1430"/>
                    <a:pt x="784" y="1435"/>
                    <a:pt x="610" y="1262"/>
                  </a:cubicBezTo>
                  <a:lnTo>
                    <a:pt x="122" y="773"/>
                  </a:lnTo>
                  <a:cubicBezTo>
                    <a:pt x="0" y="1135"/>
                    <a:pt x="80" y="1549"/>
                    <a:pt x="368" y="1838"/>
                  </a:cubicBezTo>
                  <a:cubicBezTo>
                    <a:pt x="631" y="2101"/>
                    <a:pt x="999" y="2190"/>
                    <a:pt x="1338" y="2112"/>
                  </a:cubicBezTo>
                  <a:lnTo>
                    <a:pt x="2376" y="3150"/>
                  </a:lnTo>
                  <a:lnTo>
                    <a:pt x="1096" y="4430"/>
                  </a:lnTo>
                  <a:cubicBezTo>
                    <a:pt x="863" y="4414"/>
                    <a:pt x="625" y="4492"/>
                    <a:pt x="448" y="4670"/>
                  </a:cubicBezTo>
                  <a:cubicBezTo>
                    <a:pt x="120" y="4997"/>
                    <a:pt x="120" y="5527"/>
                    <a:pt x="448" y="5854"/>
                  </a:cubicBezTo>
                  <a:cubicBezTo>
                    <a:pt x="774" y="6180"/>
                    <a:pt x="1304" y="6180"/>
                    <a:pt x="1631" y="5854"/>
                  </a:cubicBezTo>
                  <a:cubicBezTo>
                    <a:pt x="1809" y="5676"/>
                    <a:pt x="1886" y="5437"/>
                    <a:pt x="1871" y="5204"/>
                  </a:cubicBezTo>
                  <a:lnTo>
                    <a:pt x="3150" y="3925"/>
                  </a:lnTo>
                  <a:lnTo>
                    <a:pt x="4430" y="5205"/>
                  </a:lnTo>
                  <a:cubicBezTo>
                    <a:pt x="4414" y="5438"/>
                    <a:pt x="4492" y="5676"/>
                    <a:pt x="4670" y="5854"/>
                  </a:cubicBezTo>
                  <a:cubicBezTo>
                    <a:pt x="4996" y="6181"/>
                    <a:pt x="5527" y="6181"/>
                    <a:pt x="5853" y="5854"/>
                  </a:cubicBezTo>
                  <a:cubicBezTo>
                    <a:pt x="6180" y="5527"/>
                    <a:pt x="6180" y="4997"/>
                    <a:pt x="5853" y="4670"/>
                  </a:cubicBezTo>
                  <a:cubicBezTo>
                    <a:pt x="5675" y="4493"/>
                    <a:pt x="5437" y="4415"/>
                    <a:pt x="5204" y="4432"/>
                  </a:cubicBezTo>
                  <a:close/>
                  <a:moveTo>
                    <a:pt x="1153" y="5687"/>
                  </a:moveTo>
                  <a:lnTo>
                    <a:pt x="727" y="5573"/>
                  </a:lnTo>
                  <a:lnTo>
                    <a:pt x="614" y="5148"/>
                  </a:lnTo>
                  <a:lnTo>
                    <a:pt x="925" y="4836"/>
                  </a:lnTo>
                  <a:lnTo>
                    <a:pt x="1350" y="4950"/>
                  </a:lnTo>
                  <a:lnTo>
                    <a:pt x="1464" y="5375"/>
                  </a:lnTo>
                  <a:lnTo>
                    <a:pt x="1153" y="5687"/>
                  </a:lnTo>
                  <a:close/>
                  <a:moveTo>
                    <a:pt x="5573" y="5574"/>
                  </a:moveTo>
                  <a:lnTo>
                    <a:pt x="5147" y="5688"/>
                  </a:lnTo>
                  <a:lnTo>
                    <a:pt x="4836" y="5376"/>
                  </a:lnTo>
                  <a:lnTo>
                    <a:pt x="4949" y="4951"/>
                  </a:lnTo>
                  <a:lnTo>
                    <a:pt x="5375" y="4837"/>
                  </a:lnTo>
                  <a:lnTo>
                    <a:pt x="5687" y="5148"/>
                  </a:lnTo>
                  <a:lnTo>
                    <a:pt x="5573" y="557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EAF27085-81E8-47DC-BC7E-7DF837C74E87}"/>
              </a:ext>
            </a:extLst>
          </p:cNvPr>
          <p:cNvSpPr/>
          <p:nvPr/>
        </p:nvSpPr>
        <p:spPr>
          <a:xfrm>
            <a:off x="5210021" y="4225485"/>
            <a:ext cx="6077104" cy="8744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通过</a:t>
            </a:r>
            <a:r>
              <a: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图片结合实物认识验电器、</a:t>
            </a:r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旋具、</a:t>
            </a:r>
            <a:endParaRPr lang="en-US" altLang="zh-CN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电工刀、钳子等</a:t>
            </a:r>
            <a:r>
              <a:rPr lang="en-US" altLang="zh-CN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7</a:t>
            </a:r>
            <a:r>
              <a: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种工具，并掌握使用</a:t>
            </a:r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方法</a:t>
            </a:r>
            <a:endParaRPr lang="en-US" altLang="zh-CN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2AD4FB8F-0DA2-460D-A5FC-672D8A38F9E2}"/>
              </a:ext>
            </a:extLst>
          </p:cNvPr>
          <p:cNvSpPr/>
          <p:nvPr/>
        </p:nvSpPr>
        <p:spPr>
          <a:xfrm>
            <a:off x="3457185" y="266700"/>
            <a:ext cx="8758944" cy="2092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C8F3660A-3703-4846-98B7-C9CF367BE629}"/>
              </a:ext>
            </a:extLst>
          </p:cNvPr>
          <p:cNvSpPr/>
          <p:nvPr/>
        </p:nvSpPr>
        <p:spPr>
          <a:xfrm>
            <a:off x="209551" y="133350"/>
            <a:ext cx="3247634" cy="4847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电工高级技能培训与考核课程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0128910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confont-1187-868386">
            <a:extLst>
              <a:ext uri="{FF2B5EF4-FFF2-40B4-BE49-F238E27FC236}">
                <a16:creationId xmlns:a16="http://schemas.microsoft.com/office/drawing/2014/main" xmlns="" id="{B4215A5A-B68F-482E-A7EC-03DEF20F6942}"/>
              </a:ext>
            </a:extLst>
          </p:cNvPr>
          <p:cNvSpPr>
            <a:spLocks noChangeAspect="1"/>
          </p:cNvSpPr>
          <p:nvPr/>
        </p:nvSpPr>
        <p:spPr bwMode="auto">
          <a:xfrm>
            <a:off x="490494" y="189908"/>
            <a:ext cx="424881" cy="360000"/>
          </a:xfrm>
          <a:custGeom>
            <a:avLst/>
            <a:gdLst>
              <a:gd name="connsiteX0" fmla="*/ 244050 w 587155"/>
              <a:gd name="connsiteY0" fmla="*/ 432975 h 497495"/>
              <a:gd name="connsiteX1" fmla="*/ 235436 w 587155"/>
              <a:gd name="connsiteY1" fmla="*/ 471687 h 497495"/>
              <a:gd name="connsiteX2" fmla="*/ 351719 w 587155"/>
              <a:gd name="connsiteY2" fmla="*/ 471687 h 497495"/>
              <a:gd name="connsiteX3" fmla="*/ 343105 w 587155"/>
              <a:gd name="connsiteY3" fmla="*/ 432975 h 497495"/>
              <a:gd name="connsiteX4" fmla="*/ 41632 w 587155"/>
              <a:gd name="connsiteY4" fmla="*/ 309670 h 497495"/>
              <a:gd name="connsiteX5" fmla="*/ 545523 w 587155"/>
              <a:gd name="connsiteY5" fmla="*/ 309670 h 497495"/>
              <a:gd name="connsiteX6" fmla="*/ 587155 w 587155"/>
              <a:gd name="connsiteY6" fmla="*/ 497495 h 497495"/>
              <a:gd name="connsiteX7" fmla="*/ 0 w 587155"/>
              <a:gd name="connsiteY7" fmla="*/ 497495 h 497495"/>
              <a:gd name="connsiteX8" fmla="*/ 109201 w 587155"/>
              <a:gd name="connsiteY8" fmla="*/ 225068 h 497495"/>
              <a:gd name="connsiteX9" fmla="*/ 480943 w 587155"/>
              <a:gd name="connsiteY9" fmla="*/ 225068 h 497495"/>
              <a:gd name="connsiteX10" fmla="*/ 480943 w 587155"/>
              <a:gd name="connsiteY10" fmla="*/ 242310 h 497495"/>
              <a:gd name="connsiteX11" fmla="*/ 109201 w 587155"/>
              <a:gd name="connsiteY11" fmla="*/ 242310 h 497495"/>
              <a:gd name="connsiteX12" fmla="*/ 109201 w 587155"/>
              <a:gd name="connsiteY12" fmla="*/ 185066 h 497495"/>
              <a:gd name="connsiteX13" fmla="*/ 480943 w 587155"/>
              <a:gd name="connsiteY13" fmla="*/ 185066 h 497495"/>
              <a:gd name="connsiteX14" fmla="*/ 480943 w 587155"/>
              <a:gd name="connsiteY14" fmla="*/ 202078 h 497495"/>
              <a:gd name="connsiteX15" fmla="*/ 109201 w 587155"/>
              <a:gd name="connsiteY15" fmla="*/ 202078 h 497495"/>
              <a:gd name="connsiteX16" fmla="*/ 228287 w 587155"/>
              <a:gd name="connsiteY16" fmla="*/ 147593 h 497495"/>
              <a:gd name="connsiteX17" fmla="*/ 480943 w 587155"/>
              <a:gd name="connsiteY17" fmla="*/ 147593 h 497495"/>
              <a:gd name="connsiteX18" fmla="*/ 480943 w 587155"/>
              <a:gd name="connsiteY18" fmla="*/ 164835 h 497495"/>
              <a:gd name="connsiteX19" fmla="*/ 228287 w 587155"/>
              <a:gd name="connsiteY19" fmla="*/ 164835 h 497495"/>
              <a:gd name="connsiteX20" fmla="*/ 228287 w 587155"/>
              <a:gd name="connsiteY20" fmla="*/ 106212 h 497495"/>
              <a:gd name="connsiteX21" fmla="*/ 480943 w 587155"/>
              <a:gd name="connsiteY21" fmla="*/ 106212 h 497495"/>
              <a:gd name="connsiteX22" fmla="*/ 480943 w 587155"/>
              <a:gd name="connsiteY22" fmla="*/ 123224 h 497495"/>
              <a:gd name="connsiteX23" fmla="*/ 228287 w 587155"/>
              <a:gd name="connsiteY23" fmla="*/ 123224 h 497495"/>
              <a:gd name="connsiteX24" fmla="*/ 228287 w 587155"/>
              <a:gd name="connsiteY24" fmla="*/ 64601 h 497495"/>
              <a:gd name="connsiteX25" fmla="*/ 480943 w 587155"/>
              <a:gd name="connsiteY25" fmla="*/ 64601 h 497495"/>
              <a:gd name="connsiteX26" fmla="*/ 480943 w 587155"/>
              <a:gd name="connsiteY26" fmla="*/ 81843 h 497495"/>
              <a:gd name="connsiteX27" fmla="*/ 228287 w 587155"/>
              <a:gd name="connsiteY27" fmla="*/ 81843 h 497495"/>
              <a:gd name="connsiteX28" fmla="*/ 109201 w 587155"/>
              <a:gd name="connsiteY28" fmla="*/ 64601 h 497495"/>
              <a:gd name="connsiteX29" fmla="*/ 203918 w 587155"/>
              <a:gd name="connsiteY29" fmla="*/ 64601 h 497495"/>
              <a:gd name="connsiteX30" fmla="*/ 203918 w 587155"/>
              <a:gd name="connsiteY30" fmla="*/ 164836 h 497495"/>
              <a:gd name="connsiteX31" fmla="*/ 109201 w 587155"/>
              <a:gd name="connsiteY31" fmla="*/ 164836 h 497495"/>
              <a:gd name="connsiteX32" fmla="*/ 78875 w 587155"/>
              <a:gd name="connsiteY32" fmla="*/ 35838 h 497495"/>
              <a:gd name="connsiteX33" fmla="*/ 78875 w 587155"/>
              <a:gd name="connsiteY33" fmla="*/ 268071 h 497495"/>
              <a:gd name="connsiteX34" fmla="*/ 509486 w 587155"/>
              <a:gd name="connsiteY34" fmla="*/ 268071 h 497495"/>
              <a:gd name="connsiteX35" fmla="*/ 509486 w 587155"/>
              <a:gd name="connsiteY35" fmla="*/ 35838 h 497495"/>
              <a:gd name="connsiteX36" fmla="*/ 347290 w 587155"/>
              <a:gd name="connsiteY36" fmla="*/ 35838 h 497495"/>
              <a:gd name="connsiteX37" fmla="*/ 239637 w 587155"/>
              <a:gd name="connsiteY37" fmla="*/ 35838 h 497495"/>
              <a:gd name="connsiteX38" fmla="*/ 42991 w 587155"/>
              <a:gd name="connsiteY38" fmla="*/ 0 h 497495"/>
              <a:gd name="connsiteX39" fmla="*/ 232460 w 587155"/>
              <a:gd name="connsiteY39" fmla="*/ 0 h 497495"/>
              <a:gd name="connsiteX40" fmla="*/ 355902 w 587155"/>
              <a:gd name="connsiteY40" fmla="*/ 0 h 497495"/>
              <a:gd name="connsiteX41" fmla="*/ 543935 w 587155"/>
              <a:gd name="connsiteY41" fmla="*/ 0 h 497495"/>
              <a:gd name="connsiteX42" fmla="*/ 543935 w 587155"/>
              <a:gd name="connsiteY42" fmla="*/ 182059 h 497495"/>
              <a:gd name="connsiteX43" fmla="*/ 543935 w 587155"/>
              <a:gd name="connsiteY43" fmla="*/ 298175 h 497495"/>
              <a:gd name="connsiteX44" fmla="*/ 42991 w 587155"/>
              <a:gd name="connsiteY44" fmla="*/ 298175 h 497495"/>
              <a:gd name="connsiteX45" fmla="*/ 42991 w 587155"/>
              <a:gd name="connsiteY45" fmla="*/ 182059 h 497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87155" h="497495">
                <a:moveTo>
                  <a:pt x="244050" y="432975"/>
                </a:moveTo>
                <a:lnTo>
                  <a:pt x="235436" y="471687"/>
                </a:lnTo>
                <a:lnTo>
                  <a:pt x="351719" y="471687"/>
                </a:lnTo>
                <a:lnTo>
                  <a:pt x="343105" y="432975"/>
                </a:lnTo>
                <a:close/>
                <a:moveTo>
                  <a:pt x="41632" y="309670"/>
                </a:moveTo>
                <a:lnTo>
                  <a:pt x="545523" y="309670"/>
                </a:lnTo>
                <a:lnTo>
                  <a:pt x="587155" y="497495"/>
                </a:lnTo>
                <a:lnTo>
                  <a:pt x="0" y="497495"/>
                </a:lnTo>
                <a:close/>
                <a:moveTo>
                  <a:pt x="109201" y="225068"/>
                </a:moveTo>
                <a:lnTo>
                  <a:pt x="480943" y="225068"/>
                </a:lnTo>
                <a:lnTo>
                  <a:pt x="480943" y="242310"/>
                </a:lnTo>
                <a:lnTo>
                  <a:pt x="109201" y="242310"/>
                </a:lnTo>
                <a:close/>
                <a:moveTo>
                  <a:pt x="109201" y="185066"/>
                </a:moveTo>
                <a:lnTo>
                  <a:pt x="480943" y="185066"/>
                </a:lnTo>
                <a:lnTo>
                  <a:pt x="480943" y="202078"/>
                </a:lnTo>
                <a:lnTo>
                  <a:pt x="109201" y="202078"/>
                </a:lnTo>
                <a:close/>
                <a:moveTo>
                  <a:pt x="228287" y="147593"/>
                </a:moveTo>
                <a:lnTo>
                  <a:pt x="480943" y="147593"/>
                </a:lnTo>
                <a:lnTo>
                  <a:pt x="480943" y="164835"/>
                </a:lnTo>
                <a:lnTo>
                  <a:pt x="228287" y="164835"/>
                </a:lnTo>
                <a:close/>
                <a:moveTo>
                  <a:pt x="228287" y="106212"/>
                </a:moveTo>
                <a:lnTo>
                  <a:pt x="480943" y="106212"/>
                </a:lnTo>
                <a:lnTo>
                  <a:pt x="480943" y="123224"/>
                </a:lnTo>
                <a:lnTo>
                  <a:pt x="228287" y="123224"/>
                </a:lnTo>
                <a:close/>
                <a:moveTo>
                  <a:pt x="228287" y="64601"/>
                </a:moveTo>
                <a:lnTo>
                  <a:pt x="480943" y="64601"/>
                </a:lnTo>
                <a:lnTo>
                  <a:pt x="480943" y="81843"/>
                </a:lnTo>
                <a:lnTo>
                  <a:pt x="228287" y="81843"/>
                </a:lnTo>
                <a:close/>
                <a:moveTo>
                  <a:pt x="109201" y="64601"/>
                </a:moveTo>
                <a:lnTo>
                  <a:pt x="203918" y="64601"/>
                </a:lnTo>
                <a:lnTo>
                  <a:pt x="203918" y="164836"/>
                </a:lnTo>
                <a:lnTo>
                  <a:pt x="109201" y="164836"/>
                </a:lnTo>
                <a:close/>
                <a:moveTo>
                  <a:pt x="78875" y="35838"/>
                </a:moveTo>
                <a:lnTo>
                  <a:pt x="78875" y="268071"/>
                </a:lnTo>
                <a:lnTo>
                  <a:pt x="509486" y="268071"/>
                </a:lnTo>
                <a:lnTo>
                  <a:pt x="509486" y="35838"/>
                </a:lnTo>
                <a:lnTo>
                  <a:pt x="347290" y="35838"/>
                </a:lnTo>
                <a:lnTo>
                  <a:pt x="239637" y="35838"/>
                </a:lnTo>
                <a:close/>
                <a:moveTo>
                  <a:pt x="42991" y="0"/>
                </a:moveTo>
                <a:lnTo>
                  <a:pt x="232460" y="0"/>
                </a:lnTo>
                <a:lnTo>
                  <a:pt x="355902" y="0"/>
                </a:lnTo>
                <a:lnTo>
                  <a:pt x="543935" y="0"/>
                </a:lnTo>
                <a:lnTo>
                  <a:pt x="543935" y="182059"/>
                </a:lnTo>
                <a:lnTo>
                  <a:pt x="543935" y="298175"/>
                </a:lnTo>
                <a:lnTo>
                  <a:pt x="42991" y="298175"/>
                </a:lnTo>
                <a:lnTo>
                  <a:pt x="42991" y="18205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" name="矩形: 对角圆角 2">
            <a:extLst>
              <a:ext uri="{FF2B5EF4-FFF2-40B4-BE49-F238E27FC236}">
                <a16:creationId xmlns:a16="http://schemas.microsoft.com/office/drawing/2014/main" xmlns="" id="{8965EF8D-477A-45FA-A65C-52E7B255DDF8}"/>
              </a:ext>
            </a:extLst>
          </p:cNvPr>
          <p:cNvSpPr/>
          <p:nvPr/>
        </p:nvSpPr>
        <p:spPr>
          <a:xfrm>
            <a:off x="613410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5" name="矩形: 对角圆角 4">
            <a:extLst>
              <a:ext uri="{FF2B5EF4-FFF2-40B4-BE49-F238E27FC236}">
                <a16:creationId xmlns:a16="http://schemas.microsoft.com/office/drawing/2014/main" xmlns="" id="{B8B559B6-4187-48C0-953D-5A9ACD9D1FDC}"/>
              </a:ext>
            </a:extLst>
          </p:cNvPr>
          <p:cNvSpPr/>
          <p:nvPr/>
        </p:nvSpPr>
        <p:spPr>
          <a:xfrm>
            <a:off x="709041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6" name="矩形: 对角圆角 5">
            <a:extLst>
              <a:ext uri="{FF2B5EF4-FFF2-40B4-BE49-F238E27FC236}">
                <a16:creationId xmlns:a16="http://schemas.microsoft.com/office/drawing/2014/main" xmlns="" id="{043A41B4-A19B-4AB4-BB44-D8D2B35DF7E5}"/>
              </a:ext>
            </a:extLst>
          </p:cNvPr>
          <p:cNvSpPr/>
          <p:nvPr/>
        </p:nvSpPr>
        <p:spPr>
          <a:xfrm>
            <a:off x="804672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7" name="矩形: 对角圆角 6">
            <a:extLst>
              <a:ext uri="{FF2B5EF4-FFF2-40B4-BE49-F238E27FC236}">
                <a16:creationId xmlns:a16="http://schemas.microsoft.com/office/drawing/2014/main" xmlns="" id="{D93EF659-CA10-488D-81D5-1BA47AC6891C}"/>
              </a:ext>
            </a:extLst>
          </p:cNvPr>
          <p:cNvSpPr/>
          <p:nvPr/>
        </p:nvSpPr>
        <p:spPr>
          <a:xfrm>
            <a:off x="900303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" name="矩形: 对角圆角 7">
            <a:extLst>
              <a:ext uri="{FF2B5EF4-FFF2-40B4-BE49-F238E27FC236}">
                <a16:creationId xmlns:a16="http://schemas.microsoft.com/office/drawing/2014/main" xmlns="" id="{84923506-9DD7-4C2D-8F4A-B24DE42D7C9D}"/>
              </a:ext>
            </a:extLst>
          </p:cNvPr>
          <p:cNvSpPr/>
          <p:nvPr/>
        </p:nvSpPr>
        <p:spPr>
          <a:xfrm>
            <a:off x="995934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9" name="矩形: 对角圆角 8">
            <a:extLst>
              <a:ext uri="{FF2B5EF4-FFF2-40B4-BE49-F238E27FC236}">
                <a16:creationId xmlns:a16="http://schemas.microsoft.com/office/drawing/2014/main" xmlns="" id="{0E30B6CF-43F2-4614-A777-00A3CFCAA957}"/>
              </a:ext>
            </a:extLst>
          </p:cNvPr>
          <p:cNvSpPr/>
          <p:nvPr/>
        </p:nvSpPr>
        <p:spPr>
          <a:xfrm>
            <a:off x="1091565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0" name="TextBox 8">
            <a:extLst>
              <a:ext uri="{FF2B5EF4-FFF2-40B4-BE49-F238E27FC236}">
                <a16:creationId xmlns:a16="http://schemas.microsoft.com/office/drawing/2014/main" xmlns="" id="{6B099B05-5055-4F98-BFCC-EED86C641E3C}"/>
              </a:ext>
            </a:extLst>
          </p:cNvPr>
          <p:cNvSpPr txBox="1"/>
          <p:nvPr/>
        </p:nvSpPr>
        <p:spPr>
          <a:xfrm>
            <a:off x="947759" y="194846"/>
            <a:ext cx="48768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家庭</a:t>
            </a:r>
            <a:r>
              <a: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用电线路电工工具的使用方法</a:t>
            </a:r>
            <a:endParaRPr lang="en-US" altLang="zh-CN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207076AF-F2FD-4800-9FAC-852E8EF3CFFE}"/>
              </a:ext>
            </a:extLst>
          </p:cNvPr>
          <p:cNvSpPr txBox="1"/>
          <p:nvPr/>
        </p:nvSpPr>
        <p:spPr>
          <a:xfrm>
            <a:off x="346444" y="782182"/>
            <a:ext cx="3560538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532800" algn="ctr">
              <a:lnSpc>
                <a:spcPct val="150000"/>
              </a:lnSpc>
            </a:pPr>
            <a:r>
              <a:rPr lang="en-US" altLang="zh-CN" sz="2000" b="1" dirty="0" smtClean="0">
                <a:solidFill>
                  <a:schemeClr val="accent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2.1 </a:t>
            </a:r>
            <a:r>
              <a:rPr lang="zh-CN" altLang="zh-CN" sz="2000" b="1" dirty="0" smtClean="0">
                <a:solidFill>
                  <a:schemeClr val="accent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验电器</a:t>
            </a:r>
            <a:r>
              <a:rPr lang="zh-CN" altLang="zh-CN" sz="2000" b="1" dirty="0">
                <a:solidFill>
                  <a:schemeClr val="accent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的使用方法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19DBB390-251B-4615-81B1-AC0086011320}"/>
              </a:ext>
            </a:extLst>
          </p:cNvPr>
          <p:cNvSpPr txBox="1"/>
          <p:nvPr/>
        </p:nvSpPr>
        <p:spPr>
          <a:xfrm>
            <a:off x="490494" y="1307963"/>
            <a:ext cx="3987819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indent="532800" algn="ctr">
              <a:lnSpc>
                <a:spcPct val="150000"/>
              </a:lnSpc>
              <a:defRPr sz="2000" b="1">
                <a:solidFill>
                  <a:schemeClr val="accent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l"/>
            <a:r>
              <a:rPr lang="en-US" altLang="zh-CN" dirty="0"/>
              <a:t>2.1.1</a:t>
            </a:r>
            <a:r>
              <a:rPr lang="zh-CN" altLang="zh-CN" dirty="0"/>
              <a:t>低压</a:t>
            </a:r>
            <a:r>
              <a:rPr lang="zh-CN" altLang="zh-CN" dirty="0"/>
              <a:t>验电器的使用方法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5D9C8A3A-1D79-4DA6-9A81-9BCE40E3B669}"/>
              </a:ext>
            </a:extLst>
          </p:cNvPr>
          <p:cNvSpPr txBox="1"/>
          <p:nvPr/>
        </p:nvSpPr>
        <p:spPr>
          <a:xfrm>
            <a:off x="764430" y="1936336"/>
            <a:ext cx="3775379" cy="3488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ctr">
              <a:lnSpc>
                <a:spcPts val="2000"/>
              </a:lnSpc>
            </a:pPr>
            <a:r>
              <a:rPr lang="zh-CN" altLang="zh-CN" sz="1800" kern="100" dirty="0">
                <a:effectLst/>
                <a:latin typeface="+mn-ea"/>
                <a:cs typeface="Times New Roman" panose="02020603050405020304" pitchFamily="18" charset="0"/>
              </a:rPr>
              <a:t>验电器结构图如图</a:t>
            </a:r>
            <a:r>
              <a:rPr lang="en-US" altLang="zh-CN" sz="1800" kern="100" dirty="0">
                <a:effectLst/>
                <a:latin typeface="+mn-ea"/>
                <a:cs typeface="Times New Roman" panose="02020603050405020304" pitchFamily="18" charset="0"/>
              </a:rPr>
              <a:t>2-2-15</a:t>
            </a:r>
            <a:r>
              <a:rPr lang="zh-CN" altLang="zh-CN" sz="1800" kern="100" dirty="0">
                <a:effectLst/>
                <a:latin typeface="+mn-ea"/>
                <a:cs typeface="Times New Roman" panose="02020603050405020304" pitchFamily="18" charset="0"/>
              </a:rPr>
              <a:t>所示。</a:t>
            </a:r>
          </a:p>
        </p:txBody>
      </p:sp>
      <p:pic>
        <p:nvPicPr>
          <p:cNvPr id="20" name="图片 19">
            <a:extLst>
              <a:ext uri="{FF2B5EF4-FFF2-40B4-BE49-F238E27FC236}">
                <a16:creationId xmlns:a16="http://schemas.microsoft.com/office/drawing/2014/main" xmlns="" id="{286E52F4-80C6-4904-A89B-7018BD161B88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4518" y="2636524"/>
            <a:ext cx="3738739" cy="2755690"/>
          </a:xfrm>
          <a:prstGeom prst="rect">
            <a:avLst/>
          </a:prstGeom>
          <a:noFill/>
          <a:ln>
            <a:noFill/>
          </a:ln>
        </p:spPr>
      </p:pic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81DA94EB-69FF-4150-9871-44F5C8180C63}"/>
              </a:ext>
            </a:extLst>
          </p:cNvPr>
          <p:cNvSpPr txBox="1"/>
          <p:nvPr/>
        </p:nvSpPr>
        <p:spPr>
          <a:xfrm>
            <a:off x="5082857" y="1861961"/>
            <a:ext cx="6723076" cy="13490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>
              <a:lnSpc>
                <a:spcPts val="2000"/>
              </a:lnSpc>
              <a:spcAft>
                <a:spcPts val="600"/>
              </a:spcAft>
            </a:pPr>
            <a:r>
              <a:rPr lang="zh-CN" altLang="zh-CN" sz="1800" kern="100" dirty="0">
                <a:effectLst/>
                <a:latin typeface="+mn-ea"/>
                <a:cs typeface="Times New Roman" panose="02020603050405020304" pitchFamily="18" charset="0"/>
              </a:rPr>
              <a:t>①使用前先在确有电源处试验，验电器无问题时方可使用。</a:t>
            </a:r>
          </a:p>
          <a:p>
            <a:pPr indent="266700" algn="just">
              <a:lnSpc>
                <a:spcPts val="2000"/>
              </a:lnSpc>
              <a:spcAft>
                <a:spcPts val="600"/>
              </a:spcAft>
            </a:pPr>
            <a:r>
              <a:rPr lang="zh-CN" altLang="zh-CN" sz="1800" kern="100" dirty="0">
                <a:effectLst/>
                <a:latin typeface="+mn-ea"/>
                <a:cs typeface="Times New Roman" panose="02020603050405020304" pitchFamily="18" charset="0"/>
              </a:rPr>
              <a:t>②验电时手指要触及尾部金属体、头部接触被测电器。</a:t>
            </a:r>
          </a:p>
          <a:p>
            <a:pPr indent="266700" algn="just">
              <a:lnSpc>
                <a:spcPts val="2000"/>
              </a:lnSpc>
              <a:spcAft>
                <a:spcPts val="600"/>
              </a:spcAft>
            </a:pPr>
            <a:r>
              <a:rPr lang="zh-CN" altLang="zh-CN" sz="1800" kern="100" dirty="0">
                <a:effectLst/>
                <a:latin typeface="+mn-ea"/>
                <a:cs typeface="Times New Roman" panose="02020603050405020304" pitchFamily="18" charset="0"/>
              </a:rPr>
              <a:t>③注意防止手指触及笔尖的金属部分，以免造成触电事故。</a:t>
            </a:r>
          </a:p>
          <a:p>
            <a:pPr indent="266700" algn="just">
              <a:lnSpc>
                <a:spcPts val="2000"/>
              </a:lnSpc>
              <a:spcAft>
                <a:spcPts val="600"/>
              </a:spcAft>
            </a:pPr>
            <a:r>
              <a:rPr lang="en-US" altLang="zh-CN" sz="1800" kern="100" dirty="0" smtClean="0">
                <a:effectLst/>
                <a:latin typeface="+mn-ea"/>
                <a:cs typeface="Times New Roman" panose="02020603050405020304" pitchFamily="18" charset="0"/>
              </a:rPr>
              <a:t>  </a:t>
            </a:r>
            <a:r>
              <a:rPr lang="zh-CN" altLang="zh-CN" sz="1800" kern="100" dirty="0" smtClean="0">
                <a:effectLst/>
                <a:latin typeface="+mn-ea"/>
                <a:cs typeface="Times New Roman" panose="02020603050405020304" pitchFamily="18" charset="0"/>
              </a:rPr>
              <a:t>验电器</a:t>
            </a:r>
            <a:r>
              <a:rPr lang="zh-CN" altLang="zh-CN" sz="1800" kern="100" dirty="0">
                <a:effectLst/>
                <a:latin typeface="+mn-ea"/>
                <a:cs typeface="Times New Roman" panose="02020603050405020304" pitchFamily="18" charset="0"/>
              </a:rPr>
              <a:t>使用方法图如图</a:t>
            </a:r>
            <a:r>
              <a:rPr lang="en-US" altLang="zh-CN" sz="1800" kern="100" dirty="0">
                <a:effectLst/>
                <a:latin typeface="+mn-ea"/>
                <a:cs typeface="Times New Roman" panose="02020603050405020304" pitchFamily="18" charset="0"/>
              </a:rPr>
              <a:t>2-2-16</a:t>
            </a:r>
            <a:r>
              <a:rPr lang="zh-CN" altLang="zh-CN" sz="1800" kern="100" dirty="0">
                <a:effectLst/>
                <a:latin typeface="+mn-ea"/>
                <a:cs typeface="Times New Roman" panose="02020603050405020304" pitchFamily="18" charset="0"/>
              </a:rPr>
              <a:t>所示，</a:t>
            </a:r>
          </a:p>
        </p:txBody>
      </p:sp>
      <p:pic>
        <p:nvPicPr>
          <p:cNvPr id="23" name="图片 22">
            <a:extLst>
              <a:ext uri="{FF2B5EF4-FFF2-40B4-BE49-F238E27FC236}">
                <a16:creationId xmlns:a16="http://schemas.microsoft.com/office/drawing/2014/main" xmlns="" id="{EB6E34A5-4EFB-42EA-B66C-E5A12EFA68D7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3821" y="3403891"/>
            <a:ext cx="5103177" cy="2161906"/>
          </a:xfrm>
          <a:prstGeom prst="rect">
            <a:avLst/>
          </a:prstGeom>
          <a:noFill/>
          <a:ln>
            <a:noFill/>
          </a:ln>
        </p:spPr>
      </p:pic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6A0160EA-B328-4333-A406-1DE23C703B2C}"/>
              </a:ext>
            </a:extLst>
          </p:cNvPr>
          <p:cNvSpPr txBox="1"/>
          <p:nvPr/>
        </p:nvSpPr>
        <p:spPr>
          <a:xfrm>
            <a:off x="947759" y="5758641"/>
            <a:ext cx="354387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zh-CN" sz="1800" kern="100" dirty="0">
                <a:effectLst/>
                <a:latin typeface="+mn-ea"/>
                <a:cs typeface="Times New Roman" panose="02020603050405020304" pitchFamily="18" charset="0"/>
              </a:rPr>
              <a:t>图</a:t>
            </a:r>
            <a:r>
              <a:rPr lang="en-US" altLang="zh-CN" sz="1800" kern="100" dirty="0">
                <a:effectLst/>
                <a:latin typeface="+mn-ea"/>
                <a:cs typeface="Times New Roman" panose="02020603050405020304" pitchFamily="18" charset="0"/>
              </a:rPr>
              <a:t>2-2-15 </a:t>
            </a:r>
            <a:r>
              <a:rPr lang="zh-CN" altLang="zh-CN" sz="1800" kern="100" dirty="0">
                <a:effectLst/>
                <a:latin typeface="+mn-ea"/>
                <a:cs typeface="Times New Roman" panose="02020603050405020304" pitchFamily="18" charset="0"/>
              </a:rPr>
              <a:t>验电器结构图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0420112A-9CD1-499C-B1A9-0C0DD7DA4980}"/>
              </a:ext>
            </a:extLst>
          </p:cNvPr>
          <p:cNvSpPr txBox="1"/>
          <p:nvPr/>
        </p:nvSpPr>
        <p:spPr>
          <a:xfrm>
            <a:off x="5769166" y="5758641"/>
            <a:ext cx="665061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zh-CN" sz="1800" kern="100" dirty="0">
                <a:effectLst/>
                <a:latin typeface="+mn-ea"/>
                <a:cs typeface="Times New Roman" panose="02020603050405020304" pitchFamily="18" charset="0"/>
              </a:rPr>
              <a:t>图</a:t>
            </a:r>
            <a:r>
              <a:rPr lang="en-US" altLang="zh-CN" sz="1800" kern="100" dirty="0">
                <a:effectLst/>
                <a:latin typeface="+mn-ea"/>
                <a:cs typeface="Times New Roman" panose="02020603050405020304" pitchFamily="18" charset="0"/>
              </a:rPr>
              <a:t>2-2-16 </a:t>
            </a:r>
            <a:r>
              <a:rPr lang="zh-CN" altLang="zh-CN" sz="1800" kern="100" dirty="0">
                <a:effectLst/>
                <a:latin typeface="+mn-ea"/>
                <a:cs typeface="Times New Roman" panose="02020603050405020304" pitchFamily="18" charset="0"/>
              </a:rPr>
              <a:t>验电器使用方法图</a:t>
            </a:r>
          </a:p>
        </p:txBody>
      </p:sp>
    </p:spTree>
    <p:extLst>
      <p:ext uri="{BB962C8B-B14F-4D97-AF65-F5344CB8AC3E}">
        <p14:creationId xmlns:p14="http://schemas.microsoft.com/office/powerpoint/2010/main" val="369761763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confont-1187-868386">
            <a:extLst>
              <a:ext uri="{FF2B5EF4-FFF2-40B4-BE49-F238E27FC236}">
                <a16:creationId xmlns:a16="http://schemas.microsoft.com/office/drawing/2014/main" xmlns="" id="{B4215A5A-B68F-482E-A7EC-03DEF20F6942}"/>
              </a:ext>
            </a:extLst>
          </p:cNvPr>
          <p:cNvSpPr>
            <a:spLocks noChangeAspect="1"/>
          </p:cNvSpPr>
          <p:nvPr/>
        </p:nvSpPr>
        <p:spPr bwMode="auto">
          <a:xfrm>
            <a:off x="490494" y="189908"/>
            <a:ext cx="424881" cy="360000"/>
          </a:xfrm>
          <a:custGeom>
            <a:avLst/>
            <a:gdLst>
              <a:gd name="connsiteX0" fmla="*/ 244050 w 587155"/>
              <a:gd name="connsiteY0" fmla="*/ 432975 h 497495"/>
              <a:gd name="connsiteX1" fmla="*/ 235436 w 587155"/>
              <a:gd name="connsiteY1" fmla="*/ 471687 h 497495"/>
              <a:gd name="connsiteX2" fmla="*/ 351719 w 587155"/>
              <a:gd name="connsiteY2" fmla="*/ 471687 h 497495"/>
              <a:gd name="connsiteX3" fmla="*/ 343105 w 587155"/>
              <a:gd name="connsiteY3" fmla="*/ 432975 h 497495"/>
              <a:gd name="connsiteX4" fmla="*/ 41632 w 587155"/>
              <a:gd name="connsiteY4" fmla="*/ 309670 h 497495"/>
              <a:gd name="connsiteX5" fmla="*/ 545523 w 587155"/>
              <a:gd name="connsiteY5" fmla="*/ 309670 h 497495"/>
              <a:gd name="connsiteX6" fmla="*/ 587155 w 587155"/>
              <a:gd name="connsiteY6" fmla="*/ 497495 h 497495"/>
              <a:gd name="connsiteX7" fmla="*/ 0 w 587155"/>
              <a:gd name="connsiteY7" fmla="*/ 497495 h 497495"/>
              <a:gd name="connsiteX8" fmla="*/ 109201 w 587155"/>
              <a:gd name="connsiteY8" fmla="*/ 225068 h 497495"/>
              <a:gd name="connsiteX9" fmla="*/ 480943 w 587155"/>
              <a:gd name="connsiteY9" fmla="*/ 225068 h 497495"/>
              <a:gd name="connsiteX10" fmla="*/ 480943 w 587155"/>
              <a:gd name="connsiteY10" fmla="*/ 242310 h 497495"/>
              <a:gd name="connsiteX11" fmla="*/ 109201 w 587155"/>
              <a:gd name="connsiteY11" fmla="*/ 242310 h 497495"/>
              <a:gd name="connsiteX12" fmla="*/ 109201 w 587155"/>
              <a:gd name="connsiteY12" fmla="*/ 185066 h 497495"/>
              <a:gd name="connsiteX13" fmla="*/ 480943 w 587155"/>
              <a:gd name="connsiteY13" fmla="*/ 185066 h 497495"/>
              <a:gd name="connsiteX14" fmla="*/ 480943 w 587155"/>
              <a:gd name="connsiteY14" fmla="*/ 202078 h 497495"/>
              <a:gd name="connsiteX15" fmla="*/ 109201 w 587155"/>
              <a:gd name="connsiteY15" fmla="*/ 202078 h 497495"/>
              <a:gd name="connsiteX16" fmla="*/ 228287 w 587155"/>
              <a:gd name="connsiteY16" fmla="*/ 147593 h 497495"/>
              <a:gd name="connsiteX17" fmla="*/ 480943 w 587155"/>
              <a:gd name="connsiteY17" fmla="*/ 147593 h 497495"/>
              <a:gd name="connsiteX18" fmla="*/ 480943 w 587155"/>
              <a:gd name="connsiteY18" fmla="*/ 164835 h 497495"/>
              <a:gd name="connsiteX19" fmla="*/ 228287 w 587155"/>
              <a:gd name="connsiteY19" fmla="*/ 164835 h 497495"/>
              <a:gd name="connsiteX20" fmla="*/ 228287 w 587155"/>
              <a:gd name="connsiteY20" fmla="*/ 106212 h 497495"/>
              <a:gd name="connsiteX21" fmla="*/ 480943 w 587155"/>
              <a:gd name="connsiteY21" fmla="*/ 106212 h 497495"/>
              <a:gd name="connsiteX22" fmla="*/ 480943 w 587155"/>
              <a:gd name="connsiteY22" fmla="*/ 123224 h 497495"/>
              <a:gd name="connsiteX23" fmla="*/ 228287 w 587155"/>
              <a:gd name="connsiteY23" fmla="*/ 123224 h 497495"/>
              <a:gd name="connsiteX24" fmla="*/ 228287 w 587155"/>
              <a:gd name="connsiteY24" fmla="*/ 64601 h 497495"/>
              <a:gd name="connsiteX25" fmla="*/ 480943 w 587155"/>
              <a:gd name="connsiteY25" fmla="*/ 64601 h 497495"/>
              <a:gd name="connsiteX26" fmla="*/ 480943 w 587155"/>
              <a:gd name="connsiteY26" fmla="*/ 81843 h 497495"/>
              <a:gd name="connsiteX27" fmla="*/ 228287 w 587155"/>
              <a:gd name="connsiteY27" fmla="*/ 81843 h 497495"/>
              <a:gd name="connsiteX28" fmla="*/ 109201 w 587155"/>
              <a:gd name="connsiteY28" fmla="*/ 64601 h 497495"/>
              <a:gd name="connsiteX29" fmla="*/ 203918 w 587155"/>
              <a:gd name="connsiteY29" fmla="*/ 64601 h 497495"/>
              <a:gd name="connsiteX30" fmla="*/ 203918 w 587155"/>
              <a:gd name="connsiteY30" fmla="*/ 164836 h 497495"/>
              <a:gd name="connsiteX31" fmla="*/ 109201 w 587155"/>
              <a:gd name="connsiteY31" fmla="*/ 164836 h 497495"/>
              <a:gd name="connsiteX32" fmla="*/ 78875 w 587155"/>
              <a:gd name="connsiteY32" fmla="*/ 35838 h 497495"/>
              <a:gd name="connsiteX33" fmla="*/ 78875 w 587155"/>
              <a:gd name="connsiteY33" fmla="*/ 268071 h 497495"/>
              <a:gd name="connsiteX34" fmla="*/ 509486 w 587155"/>
              <a:gd name="connsiteY34" fmla="*/ 268071 h 497495"/>
              <a:gd name="connsiteX35" fmla="*/ 509486 w 587155"/>
              <a:gd name="connsiteY35" fmla="*/ 35838 h 497495"/>
              <a:gd name="connsiteX36" fmla="*/ 347290 w 587155"/>
              <a:gd name="connsiteY36" fmla="*/ 35838 h 497495"/>
              <a:gd name="connsiteX37" fmla="*/ 239637 w 587155"/>
              <a:gd name="connsiteY37" fmla="*/ 35838 h 497495"/>
              <a:gd name="connsiteX38" fmla="*/ 42991 w 587155"/>
              <a:gd name="connsiteY38" fmla="*/ 0 h 497495"/>
              <a:gd name="connsiteX39" fmla="*/ 232460 w 587155"/>
              <a:gd name="connsiteY39" fmla="*/ 0 h 497495"/>
              <a:gd name="connsiteX40" fmla="*/ 355902 w 587155"/>
              <a:gd name="connsiteY40" fmla="*/ 0 h 497495"/>
              <a:gd name="connsiteX41" fmla="*/ 543935 w 587155"/>
              <a:gd name="connsiteY41" fmla="*/ 0 h 497495"/>
              <a:gd name="connsiteX42" fmla="*/ 543935 w 587155"/>
              <a:gd name="connsiteY42" fmla="*/ 182059 h 497495"/>
              <a:gd name="connsiteX43" fmla="*/ 543935 w 587155"/>
              <a:gd name="connsiteY43" fmla="*/ 298175 h 497495"/>
              <a:gd name="connsiteX44" fmla="*/ 42991 w 587155"/>
              <a:gd name="connsiteY44" fmla="*/ 298175 h 497495"/>
              <a:gd name="connsiteX45" fmla="*/ 42991 w 587155"/>
              <a:gd name="connsiteY45" fmla="*/ 182059 h 497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87155" h="497495">
                <a:moveTo>
                  <a:pt x="244050" y="432975"/>
                </a:moveTo>
                <a:lnTo>
                  <a:pt x="235436" y="471687"/>
                </a:lnTo>
                <a:lnTo>
                  <a:pt x="351719" y="471687"/>
                </a:lnTo>
                <a:lnTo>
                  <a:pt x="343105" y="432975"/>
                </a:lnTo>
                <a:close/>
                <a:moveTo>
                  <a:pt x="41632" y="309670"/>
                </a:moveTo>
                <a:lnTo>
                  <a:pt x="545523" y="309670"/>
                </a:lnTo>
                <a:lnTo>
                  <a:pt x="587155" y="497495"/>
                </a:lnTo>
                <a:lnTo>
                  <a:pt x="0" y="497495"/>
                </a:lnTo>
                <a:close/>
                <a:moveTo>
                  <a:pt x="109201" y="225068"/>
                </a:moveTo>
                <a:lnTo>
                  <a:pt x="480943" y="225068"/>
                </a:lnTo>
                <a:lnTo>
                  <a:pt x="480943" y="242310"/>
                </a:lnTo>
                <a:lnTo>
                  <a:pt x="109201" y="242310"/>
                </a:lnTo>
                <a:close/>
                <a:moveTo>
                  <a:pt x="109201" y="185066"/>
                </a:moveTo>
                <a:lnTo>
                  <a:pt x="480943" y="185066"/>
                </a:lnTo>
                <a:lnTo>
                  <a:pt x="480943" y="202078"/>
                </a:lnTo>
                <a:lnTo>
                  <a:pt x="109201" y="202078"/>
                </a:lnTo>
                <a:close/>
                <a:moveTo>
                  <a:pt x="228287" y="147593"/>
                </a:moveTo>
                <a:lnTo>
                  <a:pt x="480943" y="147593"/>
                </a:lnTo>
                <a:lnTo>
                  <a:pt x="480943" y="164835"/>
                </a:lnTo>
                <a:lnTo>
                  <a:pt x="228287" y="164835"/>
                </a:lnTo>
                <a:close/>
                <a:moveTo>
                  <a:pt x="228287" y="106212"/>
                </a:moveTo>
                <a:lnTo>
                  <a:pt x="480943" y="106212"/>
                </a:lnTo>
                <a:lnTo>
                  <a:pt x="480943" y="123224"/>
                </a:lnTo>
                <a:lnTo>
                  <a:pt x="228287" y="123224"/>
                </a:lnTo>
                <a:close/>
                <a:moveTo>
                  <a:pt x="228287" y="64601"/>
                </a:moveTo>
                <a:lnTo>
                  <a:pt x="480943" y="64601"/>
                </a:lnTo>
                <a:lnTo>
                  <a:pt x="480943" y="81843"/>
                </a:lnTo>
                <a:lnTo>
                  <a:pt x="228287" y="81843"/>
                </a:lnTo>
                <a:close/>
                <a:moveTo>
                  <a:pt x="109201" y="64601"/>
                </a:moveTo>
                <a:lnTo>
                  <a:pt x="203918" y="64601"/>
                </a:lnTo>
                <a:lnTo>
                  <a:pt x="203918" y="164836"/>
                </a:lnTo>
                <a:lnTo>
                  <a:pt x="109201" y="164836"/>
                </a:lnTo>
                <a:close/>
                <a:moveTo>
                  <a:pt x="78875" y="35838"/>
                </a:moveTo>
                <a:lnTo>
                  <a:pt x="78875" y="268071"/>
                </a:lnTo>
                <a:lnTo>
                  <a:pt x="509486" y="268071"/>
                </a:lnTo>
                <a:lnTo>
                  <a:pt x="509486" y="35838"/>
                </a:lnTo>
                <a:lnTo>
                  <a:pt x="347290" y="35838"/>
                </a:lnTo>
                <a:lnTo>
                  <a:pt x="239637" y="35838"/>
                </a:lnTo>
                <a:close/>
                <a:moveTo>
                  <a:pt x="42991" y="0"/>
                </a:moveTo>
                <a:lnTo>
                  <a:pt x="232460" y="0"/>
                </a:lnTo>
                <a:lnTo>
                  <a:pt x="355902" y="0"/>
                </a:lnTo>
                <a:lnTo>
                  <a:pt x="543935" y="0"/>
                </a:lnTo>
                <a:lnTo>
                  <a:pt x="543935" y="182059"/>
                </a:lnTo>
                <a:lnTo>
                  <a:pt x="543935" y="298175"/>
                </a:lnTo>
                <a:lnTo>
                  <a:pt x="42991" y="298175"/>
                </a:lnTo>
                <a:lnTo>
                  <a:pt x="42991" y="18205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" name="矩形: 对角圆角 2">
            <a:extLst>
              <a:ext uri="{FF2B5EF4-FFF2-40B4-BE49-F238E27FC236}">
                <a16:creationId xmlns:a16="http://schemas.microsoft.com/office/drawing/2014/main" xmlns="" id="{8965EF8D-477A-45FA-A65C-52E7B255DDF8}"/>
              </a:ext>
            </a:extLst>
          </p:cNvPr>
          <p:cNvSpPr/>
          <p:nvPr/>
        </p:nvSpPr>
        <p:spPr>
          <a:xfrm>
            <a:off x="613410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5" name="矩形: 对角圆角 4">
            <a:extLst>
              <a:ext uri="{FF2B5EF4-FFF2-40B4-BE49-F238E27FC236}">
                <a16:creationId xmlns:a16="http://schemas.microsoft.com/office/drawing/2014/main" xmlns="" id="{B8B559B6-4187-48C0-953D-5A9ACD9D1FDC}"/>
              </a:ext>
            </a:extLst>
          </p:cNvPr>
          <p:cNvSpPr/>
          <p:nvPr/>
        </p:nvSpPr>
        <p:spPr>
          <a:xfrm>
            <a:off x="709041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6" name="矩形: 对角圆角 5">
            <a:extLst>
              <a:ext uri="{FF2B5EF4-FFF2-40B4-BE49-F238E27FC236}">
                <a16:creationId xmlns:a16="http://schemas.microsoft.com/office/drawing/2014/main" xmlns="" id="{043A41B4-A19B-4AB4-BB44-D8D2B35DF7E5}"/>
              </a:ext>
            </a:extLst>
          </p:cNvPr>
          <p:cNvSpPr/>
          <p:nvPr/>
        </p:nvSpPr>
        <p:spPr>
          <a:xfrm>
            <a:off x="804672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7" name="矩形: 对角圆角 6">
            <a:extLst>
              <a:ext uri="{FF2B5EF4-FFF2-40B4-BE49-F238E27FC236}">
                <a16:creationId xmlns:a16="http://schemas.microsoft.com/office/drawing/2014/main" xmlns="" id="{D93EF659-CA10-488D-81D5-1BA47AC6891C}"/>
              </a:ext>
            </a:extLst>
          </p:cNvPr>
          <p:cNvSpPr/>
          <p:nvPr/>
        </p:nvSpPr>
        <p:spPr>
          <a:xfrm>
            <a:off x="900303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" name="矩形: 对角圆角 7">
            <a:extLst>
              <a:ext uri="{FF2B5EF4-FFF2-40B4-BE49-F238E27FC236}">
                <a16:creationId xmlns:a16="http://schemas.microsoft.com/office/drawing/2014/main" xmlns="" id="{84923506-9DD7-4C2D-8F4A-B24DE42D7C9D}"/>
              </a:ext>
            </a:extLst>
          </p:cNvPr>
          <p:cNvSpPr/>
          <p:nvPr/>
        </p:nvSpPr>
        <p:spPr>
          <a:xfrm>
            <a:off x="995934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9" name="矩形: 对角圆角 8">
            <a:extLst>
              <a:ext uri="{FF2B5EF4-FFF2-40B4-BE49-F238E27FC236}">
                <a16:creationId xmlns:a16="http://schemas.microsoft.com/office/drawing/2014/main" xmlns="" id="{0E30B6CF-43F2-4614-A777-00A3CFCAA957}"/>
              </a:ext>
            </a:extLst>
          </p:cNvPr>
          <p:cNvSpPr/>
          <p:nvPr/>
        </p:nvSpPr>
        <p:spPr>
          <a:xfrm>
            <a:off x="1091565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964671D5-786E-4089-86B3-ACD4F354380F}"/>
              </a:ext>
            </a:extLst>
          </p:cNvPr>
          <p:cNvSpPr txBox="1"/>
          <p:nvPr/>
        </p:nvSpPr>
        <p:spPr>
          <a:xfrm>
            <a:off x="1094819" y="2150391"/>
            <a:ext cx="4177825" cy="37087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>
              <a:lnSpc>
                <a:spcPts val="2000"/>
              </a:lnSpc>
              <a:spcAft>
                <a:spcPts val="600"/>
              </a:spcAft>
            </a:pPr>
            <a:r>
              <a:rPr lang="zh-CN" altLang="zh-CN" sz="1800" kern="100" dirty="0">
                <a:effectLst/>
                <a:latin typeface="+mn-ea"/>
                <a:cs typeface="Times New Roman" panose="02020603050405020304" pitchFamily="18" charset="0"/>
              </a:rPr>
              <a:t>①必须戴上符合要求的绝缘手套</a:t>
            </a:r>
          </a:p>
          <a:p>
            <a:pPr indent="266700" algn="just">
              <a:lnSpc>
                <a:spcPts val="2000"/>
              </a:lnSpc>
              <a:spcAft>
                <a:spcPts val="600"/>
              </a:spcAft>
            </a:pPr>
            <a:r>
              <a:rPr lang="zh-CN" altLang="zh-CN" sz="1800" kern="100" dirty="0">
                <a:effectLst/>
                <a:latin typeface="+mn-ea"/>
                <a:cs typeface="Times New Roman" panose="02020603050405020304" pitchFamily="18" charset="0"/>
              </a:rPr>
              <a:t>②手握部位不得超过护环。</a:t>
            </a:r>
          </a:p>
          <a:p>
            <a:pPr indent="266700" algn="just">
              <a:lnSpc>
                <a:spcPts val="2000"/>
              </a:lnSpc>
              <a:spcAft>
                <a:spcPts val="600"/>
              </a:spcAft>
            </a:pPr>
            <a:r>
              <a:rPr lang="zh-CN" altLang="zh-CN" sz="1800" kern="100" dirty="0">
                <a:effectLst/>
                <a:latin typeface="+mn-ea"/>
                <a:cs typeface="Times New Roman" panose="02020603050405020304" pitchFamily="18" charset="0"/>
              </a:rPr>
              <a:t>③测试时必须有人在旁监护。</a:t>
            </a:r>
            <a:endParaRPr lang="en-US" altLang="zh-CN" sz="1800" kern="100" dirty="0">
              <a:effectLst/>
              <a:latin typeface="+mn-ea"/>
              <a:cs typeface="Times New Roman" panose="02020603050405020304" pitchFamily="18" charset="0"/>
            </a:endParaRPr>
          </a:p>
          <a:p>
            <a:pPr indent="266700" algn="just">
              <a:lnSpc>
                <a:spcPts val="2000"/>
              </a:lnSpc>
              <a:spcAft>
                <a:spcPts val="600"/>
              </a:spcAft>
            </a:pPr>
            <a:r>
              <a:rPr lang="zh-CN" altLang="zh-CN" sz="1800" kern="100" dirty="0">
                <a:effectLst/>
                <a:latin typeface="+mn-ea"/>
                <a:cs typeface="Times New Roman" panose="02020603050405020304" pitchFamily="18" charset="0"/>
              </a:rPr>
              <a:t>④小心操作，以防发生相间或对地短路事故。</a:t>
            </a:r>
          </a:p>
          <a:p>
            <a:pPr indent="266700" algn="just">
              <a:lnSpc>
                <a:spcPts val="2000"/>
              </a:lnSpc>
              <a:spcAft>
                <a:spcPts val="600"/>
              </a:spcAft>
            </a:pPr>
            <a:r>
              <a:rPr lang="zh-CN" altLang="zh-CN" sz="1800" kern="100" dirty="0">
                <a:effectLst/>
                <a:latin typeface="+mn-ea"/>
                <a:cs typeface="Times New Roman" panose="02020603050405020304" pitchFamily="18" charset="0"/>
              </a:rPr>
              <a:t>⑤与带电体保持足够的安全间距（</a:t>
            </a:r>
            <a:r>
              <a:rPr lang="en-US" altLang="zh-CN" sz="1800" kern="100" dirty="0">
                <a:effectLst/>
                <a:latin typeface="+mn-ea"/>
                <a:cs typeface="Times New Roman" panose="02020603050405020304" pitchFamily="18" charset="0"/>
              </a:rPr>
              <a:t>10kV</a:t>
            </a:r>
            <a:r>
              <a:rPr lang="zh-CN" altLang="zh-CN" sz="1800" kern="100" dirty="0">
                <a:effectLst/>
                <a:latin typeface="+mn-ea"/>
                <a:cs typeface="Times New Roman" panose="02020603050405020304" pitchFamily="18" charset="0"/>
              </a:rPr>
              <a:t>大于</a:t>
            </a:r>
            <a:r>
              <a:rPr lang="en-US" altLang="zh-CN" sz="1800" kern="100" dirty="0">
                <a:effectLst/>
                <a:latin typeface="+mn-ea"/>
                <a:cs typeface="Times New Roman" panose="02020603050405020304" pitchFamily="18" charset="0"/>
              </a:rPr>
              <a:t>0.7m</a:t>
            </a:r>
            <a:r>
              <a:rPr lang="zh-CN" altLang="zh-CN" sz="1800" kern="100" dirty="0">
                <a:effectLst/>
                <a:latin typeface="+mn-ea"/>
                <a:cs typeface="Times New Roman" panose="02020603050405020304" pitchFamily="18" charset="0"/>
              </a:rPr>
              <a:t>）。</a:t>
            </a:r>
          </a:p>
          <a:p>
            <a:pPr indent="266700" algn="just">
              <a:lnSpc>
                <a:spcPts val="2000"/>
              </a:lnSpc>
              <a:spcAft>
                <a:spcPts val="600"/>
              </a:spcAft>
            </a:pPr>
            <a:r>
              <a:rPr lang="zh-CN" altLang="zh-CN" sz="1800" kern="100" dirty="0">
                <a:effectLst/>
                <a:latin typeface="+mn-ea"/>
                <a:cs typeface="Times New Roman" panose="02020603050405020304" pitchFamily="18" charset="0"/>
              </a:rPr>
              <a:t>⑥室外在雨、雪、雾及湿度较大时，不宜进行操作，以免发生</a:t>
            </a:r>
            <a:r>
              <a:rPr lang="en-US" altLang="zh-CN" sz="1800" kern="100" dirty="0">
                <a:effectLst/>
                <a:latin typeface="+mn-ea"/>
                <a:cs typeface="Times New Roman" panose="02020603050405020304" pitchFamily="18" charset="0"/>
              </a:rPr>
              <a:t> </a:t>
            </a:r>
            <a:r>
              <a:rPr lang="zh-CN" altLang="zh-CN" sz="1800" kern="100" dirty="0">
                <a:effectLst/>
                <a:latin typeface="+mn-ea"/>
                <a:cs typeface="Times New Roman" panose="02020603050405020304" pitchFamily="18" charset="0"/>
              </a:rPr>
              <a:t>危险。</a:t>
            </a:r>
          </a:p>
          <a:p>
            <a:pPr indent="266700" algn="just">
              <a:lnSpc>
                <a:spcPts val="2000"/>
              </a:lnSpc>
              <a:spcAft>
                <a:spcPts val="600"/>
              </a:spcAft>
            </a:pPr>
            <a:r>
              <a:rPr lang="zh-CN" altLang="zh-CN" sz="1800" kern="100" dirty="0">
                <a:effectLst/>
                <a:latin typeface="+mn-ea"/>
                <a:cs typeface="Times New Roman" panose="02020603050405020304" pitchFamily="18" charset="0"/>
              </a:rPr>
              <a:t>高压验电器使用方法图如图</a:t>
            </a:r>
            <a:r>
              <a:rPr lang="en-US" altLang="zh-CN" sz="1800" kern="100" dirty="0">
                <a:effectLst/>
                <a:latin typeface="+mn-ea"/>
                <a:cs typeface="Times New Roman" panose="02020603050405020304" pitchFamily="18" charset="0"/>
              </a:rPr>
              <a:t>2-2-17</a:t>
            </a:r>
            <a:r>
              <a:rPr lang="zh-CN" altLang="zh-CN" sz="1800" kern="100" dirty="0">
                <a:effectLst/>
                <a:latin typeface="+mn-ea"/>
                <a:cs typeface="Times New Roman" panose="02020603050405020304" pitchFamily="18" charset="0"/>
              </a:rPr>
              <a:t>所示。</a:t>
            </a:r>
          </a:p>
          <a:p>
            <a:pPr indent="266700" algn="just">
              <a:lnSpc>
                <a:spcPts val="2000"/>
              </a:lnSpc>
              <a:spcAft>
                <a:spcPts val="600"/>
              </a:spcAft>
            </a:pPr>
            <a:endParaRPr lang="zh-CN" altLang="zh-CN" sz="1800" kern="100" dirty="0">
              <a:effectLst/>
              <a:latin typeface="+mn-ea"/>
              <a:cs typeface="Times New Roman" panose="02020603050405020304" pitchFamily="18" charset="0"/>
            </a:endParaRPr>
          </a:p>
        </p:txBody>
      </p:sp>
      <p:pic>
        <p:nvPicPr>
          <p:cNvPr id="26" name="图片 25">
            <a:extLst>
              <a:ext uri="{FF2B5EF4-FFF2-40B4-BE49-F238E27FC236}">
                <a16:creationId xmlns:a16="http://schemas.microsoft.com/office/drawing/2014/main" xmlns="" id="{40C659A2-2BA0-4B56-8AA4-F420F4E5094B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7087" y="1861961"/>
            <a:ext cx="2181860" cy="3086100"/>
          </a:xfrm>
          <a:prstGeom prst="rect">
            <a:avLst/>
          </a:prstGeom>
          <a:noFill/>
          <a:ln>
            <a:noFill/>
          </a:ln>
        </p:spPr>
      </p:pic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6D0A92FB-A0FE-40FB-A191-F5AB77970DB4}"/>
              </a:ext>
            </a:extLst>
          </p:cNvPr>
          <p:cNvSpPr txBox="1"/>
          <p:nvPr/>
        </p:nvSpPr>
        <p:spPr>
          <a:xfrm>
            <a:off x="6936454" y="5368836"/>
            <a:ext cx="3793449" cy="3488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27000" algn="ctr">
              <a:lnSpc>
                <a:spcPts val="2000"/>
              </a:lnSpc>
            </a:pPr>
            <a:r>
              <a:rPr lang="zh-CN" altLang="zh-CN" sz="1800" kern="100" dirty="0">
                <a:effectLst/>
                <a:latin typeface="+mn-ea"/>
                <a:cs typeface="Times New Roman" panose="02020603050405020304" pitchFamily="18" charset="0"/>
              </a:rPr>
              <a:t>图</a:t>
            </a:r>
            <a:r>
              <a:rPr lang="en-US" altLang="zh-CN" sz="1800" kern="100" dirty="0">
                <a:effectLst/>
                <a:latin typeface="+mn-ea"/>
                <a:cs typeface="Times New Roman" panose="02020603050405020304" pitchFamily="18" charset="0"/>
              </a:rPr>
              <a:t>2-2-17 </a:t>
            </a:r>
            <a:r>
              <a:rPr lang="zh-CN" altLang="zh-CN" sz="1800" kern="100" dirty="0">
                <a:effectLst/>
                <a:latin typeface="+mn-ea"/>
                <a:cs typeface="Times New Roman" panose="02020603050405020304" pitchFamily="18" charset="0"/>
              </a:rPr>
              <a:t>高压验电器使用方法图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207076AF-F2FD-4800-9FAC-852E8EF3CFFE}"/>
              </a:ext>
            </a:extLst>
          </p:cNvPr>
          <p:cNvSpPr txBox="1"/>
          <p:nvPr/>
        </p:nvSpPr>
        <p:spPr>
          <a:xfrm>
            <a:off x="346444" y="782182"/>
            <a:ext cx="3560538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532800" algn="ctr">
              <a:lnSpc>
                <a:spcPct val="150000"/>
              </a:lnSpc>
            </a:pPr>
            <a:r>
              <a:rPr lang="en-US" altLang="zh-CN" sz="2000" b="1" dirty="0" smtClean="0">
                <a:solidFill>
                  <a:schemeClr val="accent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2.1 </a:t>
            </a:r>
            <a:r>
              <a:rPr lang="zh-CN" altLang="zh-CN" sz="2000" b="1" dirty="0" smtClean="0">
                <a:solidFill>
                  <a:schemeClr val="accent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验电器</a:t>
            </a:r>
            <a:r>
              <a:rPr lang="zh-CN" altLang="zh-CN" sz="2000" b="1" dirty="0">
                <a:solidFill>
                  <a:schemeClr val="accent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的使用方法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19DBB390-251B-4615-81B1-AC0086011320}"/>
              </a:ext>
            </a:extLst>
          </p:cNvPr>
          <p:cNvSpPr txBox="1"/>
          <p:nvPr/>
        </p:nvSpPr>
        <p:spPr>
          <a:xfrm>
            <a:off x="490494" y="1307963"/>
            <a:ext cx="3987819" cy="49962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indent="532800" algn="ctr">
              <a:lnSpc>
                <a:spcPct val="150000"/>
              </a:lnSpc>
              <a:defRPr sz="2000" b="1">
                <a:solidFill>
                  <a:schemeClr val="accent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l"/>
            <a:r>
              <a:rPr lang="en-US" altLang="zh-CN" dirty="0" smtClean="0"/>
              <a:t>2.1.2</a:t>
            </a:r>
            <a:r>
              <a:rPr lang="zh-CN" altLang="en-US" dirty="0" smtClean="0"/>
              <a:t>高</a:t>
            </a:r>
            <a:r>
              <a:rPr lang="zh-CN" altLang="zh-CN" dirty="0" smtClean="0"/>
              <a:t>压</a:t>
            </a:r>
            <a:r>
              <a:rPr lang="zh-CN" altLang="zh-CN" dirty="0"/>
              <a:t>验电器的使用方法</a:t>
            </a:r>
          </a:p>
        </p:txBody>
      </p:sp>
      <p:sp>
        <p:nvSpPr>
          <p:cNvPr id="21" name="TextBox 8">
            <a:extLst>
              <a:ext uri="{FF2B5EF4-FFF2-40B4-BE49-F238E27FC236}">
                <a16:creationId xmlns:a16="http://schemas.microsoft.com/office/drawing/2014/main" xmlns="" id="{6B099B05-5055-4F98-BFCC-EED86C641E3C}"/>
              </a:ext>
            </a:extLst>
          </p:cNvPr>
          <p:cNvSpPr txBox="1"/>
          <p:nvPr/>
        </p:nvSpPr>
        <p:spPr>
          <a:xfrm>
            <a:off x="947759" y="194846"/>
            <a:ext cx="48768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家庭</a:t>
            </a:r>
            <a:r>
              <a: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用电线路电工工具的使用方法</a:t>
            </a:r>
            <a:endParaRPr lang="en-US" altLang="zh-CN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2463510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confont-1187-868386">
            <a:extLst>
              <a:ext uri="{FF2B5EF4-FFF2-40B4-BE49-F238E27FC236}">
                <a16:creationId xmlns:a16="http://schemas.microsoft.com/office/drawing/2014/main" xmlns="" id="{B4215A5A-B68F-482E-A7EC-03DEF20F6942}"/>
              </a:ext>
            </a:extLst>
          </p:cNvPr>
          <p:cNvSpPr>
            <a:spLocks noChangeAspect="1"/>
          </p:cNvSpPr>
          <p:nvPr/>
        </p:nvSpPr>
        <p:spPr bwMode="auto">
          <a:xfrm>
            <a:off x="490494" y="199636"/>
            <a:ext cx="424881" cy="360000"/>
          </a:xfrm>
          <a:custGeom>
            <a:avLst/>
            <a:gdLst>
              <a:gd name="connsiteX0" fmla="*/ 244050 w 587155"/>
              <a:gd name="connsiteY0" fmla="*/ 432975 h 497495"/>
              <a:gd name="connsiteX1" fmla="*/ 235436 w 587155"/>
              <a:gd name="connsiteY1" fmla="*/ 471687 h 497495"/>
              <a:gd name="connsiteX2" fmla="*/ 351719 w 587155"/>
              <a:gd name="connsiteY2" fmla="*/ 471687 h 497495"/>
              <a:gd name="connsiteX3" fmla="*/ 343105 w 587155"/>
              <a:gd name="connsiteY3" fmla="*/ 432975 h 497495"/>
              <a:gd name="connsiteX4" fmla="*/ 41632 w 587155"/>
              <a:gd name="connsiteY4" fmla="*/ 309670 h 497495"/>
              <a:gd name="connsiteX5" fmla="*/ 545523 w 587155"/>
              <a:gd name="connsiteY5" fmla="*/ 309670 h 497495"/>
              <a:gd name="connsiteX6" fmla="*/ 587155 w 587155"/>
              <a:gd name="connsiteY6" fmla="*/ 497495 h 497495"/>
              <a:gd name="connsiteX7" fmla="*/ 0 w 587155"/>
              <a:gd name="connsiteY7" fmla="*/ 497495 h 497495"/>
              <a:gd name="connsiteX8" fmla="*/ 109201 w 587155"/>
              <a:gd name="connsiteY8" fmla="*/ 225068 h 497495"/>
              <a:gd name="connsiteX9" fmla="*/ 480943 w 587155"/>
              <a:gd name="connsiteY9" fmla="*/ 225068 h 497495"/>
              <a:gd name="connsiteX10" fmla="*/ 480943 w 587155"/>
              <a:gd name="connsiteY10" fmla="*/ 242310 h 497495"/>
              <a:gd name="connsiteX11" fmla="*/ 109201 w 587155"/>
              <a:gd name="connsiteY11" fmla="*/ 242310 h 497495"/>
              <a:gd name="connsiteX12" fmla="*/ 109201 w 587155"/>
              <a:gd name="connsiteY12" fmla="*/ 185066 h 497495"/>
              <a:gd name="connsiteX13" fmla="*/ 480943 w 587155"/>
              <a:gd name="connsiteY13" fmla="*/ 185066 h 497495"/>
              <a:gd name="connsiteX14" fmla="*/ 480943 w 587155"/>
              <a:gd name="connsiteY14" fmla="*/ 202078 h 497495"/>
              <a:gd name="connsiteX15" fmla="*/ 109201 w 587155"/>
              <a:gd name="connsiteY15" fmla="*/ 202078 h 497495"/>
              <a:gd name="connsiteX16" fmla="*/ 228287 w 587155"/>
              <a:gd name="connsiteY16" fmla="*/ 147593 h 497495"/>
              <a:gd name="connsiteX17" fmla="*/ 480943 w 587155"/>
              <a:gd name="connsiteY17" fmla="*/ 147593 h 497495"/>
              <a:gd name="connsiteX18" fmla="*/ 480943 w 587155"/>
              <a:gd name="connsiteY18" fmla="*/ 164835 h 497495"/>
              <a:gd name="connsiteX19" fmla="*/ 228287 w 587155"/>
              <a:gd name="connsiteY19" fmla="*/ 164835 h 497495"/>
              <a:gd name="connsiteX20" fmla="*/ 228287 w 587155"/>
              <a:gd name="connsiteY20" fmla="*/ 106212 h 497495"/>
              <a:gd name="connsiteX21" fmla="*/ 480943 w 587155"/>
              <a:gd name="connsiteY21" fmla="*/ 106212 h 497495"/>
              <a:gd name="connsiteX22" fmla="*/ 480943 w 587155"/>
              <a:gd name="connsiteY22" fmla="*/ 123224 h 497495"/>
              <a:gd name="connsiteX23" fmla="*/ 228287 w 587155"/>
              <a:gd name="connsiteY23" fmla="*/ 123224 h 497495"/>
              <a:gd name="connsiteX24" fmla="*/ 228287 w 587155"/>
              <a:gd name="connsiteY24" fmla="*/ 64601 h 497495"/>
              <a:gd name="connsiteX25" fmla="*/ 480943 w 587155"/>
              <a:gd name="connsiteY25" fmla="*/ 64601 h 497495"/>
              <a:gd name="connsiteX26" fmla="*/ 480943 w 587155"/>
              <a:gd name="connsiteY26" fmla="*/ 81843 h 497495"/>
              <a:gd name="connsiteX27" fmla="*/ 228287 w 587155"/>
              <a:gd name="connsiteY27" fmla="*/ 81843 h 497495"/>
              <a:gd name="connsiteX28" fmla="*/ 109201 w 587155"/>
              <a:gd name="connsiteY28" fmla="*/ 64601 h 497495"/>
              <a:gd name="connsiteX29" fmla="*/ 203918 w 587155"/>
              <a:gd name="connsiteY29" fmla="*/ 64601 h 497495"/>
              <a:gd name="connsiteX30" fmla="*/ 203918 w 587155"/>
              <a:gd name="connsiteY30" fmla="*/ 164836 h 497495"/>
              <a:gd name="connsiteX31" fmla="*/ 109201 w 587155"/>
              <a:gd name="connsiteY31" fmla="*/ 164836 h 497495"/>
              <a:gd name="connsiteX32" fmla="*/ 78875 w 587155"/>
              <a:gd name="connsiteY32" fmla="*/ 35838 h 497495"/>
              <a:gd name="connsiteX33" fmla="*/ 78875 w 587155"/>
              <a:gd name="connsiteY33" fmla="*/ 268071 h 497495"/>
              <a:gd name="connsiteX34" fmla="*/ 509486 w 587155"/>
              <a:gd name="connsiteY34" fmla="*/ 268071 h 497495"/>
              <a:gd name="connsiteX35" fmla="*/ 509486 w 587155"/>
              <a:gd name="connsiteY35" fmla="*/ 35838 h 497495"/>
              <a:gd name="connsiteX36" fmla="*/ 347290 w 587155"/>
              <a:gd name="connsiteY36" fmla="*/ 35838 h 497495"/>
              <a:gd name="connsiteX37" fmla="*/ 239637 w 587155"/>
              <a:gd name="connsiteY37" fmla="*/ 35838 h 497495"/>
              <a:gd name="connsiteX38" fmla="*/ 42991 w 587155"/>
              <a:gd name="connsiteY38" fmla="*/ 0 h 497495"/>
              <a:gd name="connsiteX39" fmla="*/ 232460 w 587155"/>
              <a:gd name="connsiteY39" fmla="*/ 0 h 497495"/>
              <a:gd name="connsiteX40" fmla="*/ 355902 w 587155"/>
              <a:gd name="connsiteY40" fmla="*/ 0 h 497495"/>
              <a:gd name="connsiteX41" fmla="*/ 543935 w 587155"/>
              <a:gd name="connsiteY41" fmla="*/ 0 h 497495"/>
              <a:gd name="connsiteX42" fmla="*/ 543935 w 587155"/>
              <a:gd name="connsiteY42" fmla="*/ 182059 h 497495"/>
              <a:gd name="connsiteX43" fmla="*/ 543935 w 587155"/>
              <a:gd name="connsiteY43" fmla="*/ 298175 h 497495"/>
              <a:gd name="connsiteX44" fmla="*/ 42991 w 587155"/>
              <a:gd name="connsiteY44" fmla="*/ 298175 h 497495"/>
              <a:gd name="connsiteX45" fmla="*/ 42991 w 587155"/>
              <a:gd name="connsiteY45" fmla="*/ 182059 h 497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87155" h="497495">
                <a:moveTo>
                  <a:pt x="244050" y="432975"/>
                </a:moveTo>
                <a:lnTo>
                  <a:pt x="235436" y="471687"/>
                </a:lnTo>
                <a:lnTo>
                  <a:pt x="351719" y="471687"/>
                </a:lnTo>
                <a:lnTo>
                  <a:pt x="343105" y="432975"/>
                </a:lnTo>
                <a:close/>
                <a:moveTo>
                  <a:pt x="41632" y="309670"/>
                </a:moveTo>
                <a:lnTo>
                  <a:pt x="545523" y="309670"/>
                </a:lnTo>
                <a:lnTo>
                  <a:pt x="587155" y="497495"/>
                </a:lnTo>
                <a:lnTo>
                  <a:pt x="0" y="497495"/>
                </a:lnTo>
                <a:close/>
                <a:moveTo>
                  <a:pt x="109201" y="225068"/>
                </a:moveTo>
                <a:lnTo>
                  <a:pt x="480943" y="225068"/>
                </a:lnTo>
                <a:lnTo>
                  <a:pt x="480943" y="242310"/>
                </a:lnTo>
                <a:lnTo>
                  <a:pt x="109201" y="242310"/>
                </a:lnTo>
                <a:close/>
                <a:moveTo>
                  <a:pt x="109201" y="185066"/>
                </a:moveTo>
                <a:lnTo>
                  <a:pt x="480943" y="185066"/>
                </a:lnTo>
                <a:lnTo>
                  <a:pt x="480943" y="202078"/>
                </a:lnTo>
                <a:lnTo>
                  <a:pt x="109201" y="202078"/>
                </a:lnTo>
                <a:close/>
                <a:moveTo>
                  <a:pt x="228287" y="147593"/>
                </a:moveTo>
                <a:lnTo>
                  <a:pt x="480943" y="147593"/>
                </a:lnTo>
                <a:lnTo>
                  <a:pt x="480943" y="164835"/>
                </a:lnTo>
                <a:lnTo>
                  <a:pt x="228287" y="164835"/>
                </a:lnTo>
                <a:close/>
                <a:moveTo>
                  <a:pt x="228287" y="106212"/>
                </a:moveTo>
                <a:lnTo>
                  <a:pt x="480943" y="106212"/>
                </a:lnTo>
                <a:lnTo>
                  <a:pt x="480943" y="123224"/>
                </a:lnTo>
                <a:lnTo>
                  <a:pt x="228287" y="123224"/>
                </a:lnTo>
                <a:close/>
                <a:moveTo>
                  <a:pt x="228287" y="64601"/>
                </a:moveTo>
                <a:lnTo>
                  <a:pt x="480943" y="64601"/>
                </a:lnTo>
                <a:lnTo>
                  <a:pt x="480943" y="81843"/>
                </a:lnTo>
                <a:lnTo>
                  <a:pt x="228287" y="81843"/>
                </a:lnTo>
                <a:close/>
                <a:moveTo>
                  <a:pt x="109201" y="64601"/>
                </a:moveTo>
                <a:lnTo>
                  <a:pt x="203918" y="64601"/>
                </a:lnTo>
                <a:lnTo>
                  <a:pt x="203918" y="164836"/>
                </a:lnTo>
                <a:lnTo>
                  <a:pt x="109201" y="164836"/>
                </a:lnTo>
                <a:close/>
                <a:moveTo>
                  <a:pt x="78875" y="35838"/>
                </a:moveTo>
                <a:lnTo>
                  <a:pt x="78875" y="268071"/>
                </a:lnTo>
                <a:lnTo>
                  <a:pt x="509486" y="268071"/>
                </a:lnTo>
                <a:lnTo>
                  <a:pt x="509486" y="35838"/>
                </a:lnTo>
                <a:lnTo>
                  <a:pt x="347290" y="35838"/>
                </a:lnTo>
                <a:lnTo>
                  <a:pt x="239637" y="35838"/>
                </a:lnTo>
                <a:close/>
                <a:moveTo>
                  <a:pt x="42991" y="0"/>
                </a:moveTo>
                <a:lnTo>
                  <a:pt x="232460" y="0"/>
                </a:lnTo>
                <a:lnTo>
                  <a:pt x="355902" y="0"/>
                </a:lnTo>
                <a:lnTo>
                  <a:pt x="543935" y="0"/>
                </a:lnTo>
                <a:lnTo>
                  <a:pt x="543935" y="182059"/>
                </a:lnTo>
                <a:lnTo>
                  <a:pt x="543935" y="298175"/>
                </a:lnTo>
                <a:lnTo>
                  <a:pt x="42991" y="298175"/>
                </a:lnTo>
                <a:lnTo>
                  <a:pt x="42991" y="18205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" name="矩形: 对角圆角 2">
            <a:extLst>
              <a:ext uri="{FF2B5EF4-FFF2-40B4-BE49-F238E27FC236}">
                <a16:creationId xmlns:a16="http://schemas.microsoft.com/office/drawing/2014/main" xmlns="" id="{8965EF8D-477A-45FA-A65C-52E7B255DDF8}"/>
              </a:ext>
            </a:extLst>
          </p:cNvPr>
          <p:cNvSpPr/>
          <p:nvPr/>
        </p:nvSpPr>
        <p:spPr>
          <a:xfrm>
            <a:off x="6134101" y="181178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5" name="矩形: 对角圆角 4">
            <a:extLst>
              <a:ext uri="{FF2B5EF4-FFF2-40B4-BE49-F238E27FC236}">
                <a16:creationId xmlns:a16="http://schemas.microsoft.com/office/drawing/2014/main" xmlns="" id="{B8B559B6-4187-48C0-953D-5A9ACD9D1FDC}"/>
              </a:ext>
            </a:extLst>
          </p:cNvPr>
          <p:cNvSpPr/>
          <p:nvPr/>
        </p:nvSpPr>
        <p:spPr>
          <a:xfrm>
            <a:off x="7090411" y="181178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6" name="矩形: 对角圆角 5">
            <a:extLst>
              <a:ext uri="{FF2B5EF4-FFF2-40B4-BE49-F238E27FC236}">
                <a16:creationId xmlns:a16="http://schemas.microsoft.com/office/drawing/2014/main" xmlns="" id="{043A41B4-A19B-4AB4-BB44-D8D2B35DF7E5}"/>
              </a:ext>
            </a:extLst>
          </p:cNvPr>
          <p:cNvSpPr/>
          <p:nvPr/>
        </p:nvSpPr>
        <p:spPr>
          <a:xfrm>
            <a:off x="8046721" y="181178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7" name="矩形: 对角圆角 6">
            <a:extLst>
              <a:ext uri="{FF2B5EF4-FFF2-40B4-BE49-F238E27FC236}">
                <a16:creationId xmlns:a16="http://schemas.microsoft.com/office/drawing/2014/main" xmlns="" id="{D93EF659-CA10-488D-81D5-1BA47AC6891C}"/>
              </a:ext>
            </a:extLst>
          </p:cNvPr>
          <p:cNvSpPr/>
          <p:nvPr/>
        </p:nvSpPr>
        <p:spPr>
          <a:xfrm>
            <a:off x="9003031" y="181178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" name="矩形: 对角圆角 7">
            <a:extLst>
              <a:ext uri="{FF2B5EF4-FFF2-40B4-BE49-F238E27FC236}">
                <a16:creationId xmlns:a16="http://schemas.microsoft.com/office/drawing/2014/main" xmlns="" id="{84923506-9DD7-4C2D-8F4A-B24DE42D7C9D}"/>
              </a:ext>
            </a:extLst>
          </p:cNvPr>
          <p:cNvSpPr/>
          <p:nvPr/>
        </p:nvSpPr>
        <p:spPr>
          <a:xfrm>
            <a:off x="9959341" y="181178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9" name="矩形: 对角圆角 8">
            <a:extLst>
              <a:ext uri="{FF2B5EF4-FFF2-40B4-BE49-F238E27FC236}">
                <a16:creationId xmlns:a16="http://schemas.microsoft.com/office/drawing/2014/main" xmlns="" id="{0E30B6CF-43F2-4614-A777-00A3CFCAA957}"/>
              </a:ext>
            </a:extLst>
          </p:cNvPr>
          <p:cNvSpPr/>
          <p:nvPr/>
        </p:nvSpPr>
        <p:spPr>
          <a:xfrm>
            <a:off x="10915651" y="181178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207076AF-F2FD-4800-9FAC-852E8EF3CFFE}"/>
              </a:ext>
            </a:extLst>
          </p:cNvPr>
          <p:cNvSpPr txBox="1"/>
          <p:nvPr/>
        </p:nvSpPr>
        <p:spPr>
          <a:xfrm>
            <a:off x="127068" y="800709"/>
            <a:ext cx="3745492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532800" algn="ctr">
              <a:lnSpc>
                <a:spcPct val="150000"/>
              </a:lnSpc>
            </a:pPr>
            <a:r>
              <a:rPr lang="en-US" altLang="zh-CN" sz="2000" b="1" dirty="0" smtClean="0">
                <a:solidFill>
                  <a:schemeClr val="accent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2.2</a:t>
            </a:r>
            <a:r>
              <a:rPr lang="en-US" altLang="zh-CN" sz="2000" b="1" dirty="0">
                <a:solidFill>
                  <a:schemeClr val="accent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zh-CN" sz="2000" b="1" dirty="0" smtClean="0">
                <a:solidFill>
                  <a:schemeClr val="accent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旋</a:t>
            </a:r>
            <a:r>
              <a:rPr lang="zh-CN" altLang="zh-CN" sz="2000" b="1" dirty="0">
                <a:solidFill>
                  <a:schemeClr val="accent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具的使用</a:t>
            </a:r>
            <a:r>
              <a:rPr lang="zh-CN" altLang="zh-CN" sz="2000" b="1" dirty="0" smtClean="0">
                <a:solidFill>
                  <a:schemeClr val="accent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方法</a:t>
            </a:r>
            <a:endParaRPr lang="zh-CN" altLang="zh-CN" sz="2000" b="1" dirty="0">
              <a:solidFill>
                <a:schemeClr val="accent2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19DBB390-251B-4615-81B1-AC0086011320}"/>
              </a:ext>
            </a:extLst>
          </p:cNvPr>
          <p:cNvSpPr txBox="1"/>
          <p:nvPr/>
        </p:nvSpPr>
        <p:spPr>
          <a:xfrm>
            <a:off x="490494" y="1354707"/>
            <a:ext cx="4014571" cy="5078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indent="532800" algn="ctr">
              <a:lnSpc>
                <a:spcPct val="150000"/>
              </a:lnSpc>
              <a:defRPr sz="2000" b="1">
                <a:solidFill>
                  <a:schemeClr val="accent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l"/>
            <a:r>
              <a:rPr lang="en-US" altLang="zh-CN" sz="1800" dirty="0"/>
              <a:t>2.2.1</a:t>
            </a:r>
            <a:r>
              <a:rPr lang="zh-CN" altLang="zh-CN" sz="1800" dirty="0"/>
              <a:t>螺丝刀使用与握持方法</a:t>
            </a:r>
            <a:r>
              <a:rPr lang="zh-CN" altLang="zh-CN" sz="1800" dirty="0" smtClean="0"/>
              <a:t>：</a:t>
            </a:r>
            <a:endParaRPr lang="zh-CN" altLang="zh-CN" sz="1800" dirty="0"/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964671D5-786E-4089-86B3-ACD4F354380F}"/>
              </a:ext>
            </a:extLst>
          </p:cNvPr>
          <p:cNvSpPr txBox="1"/>
          <p:nvPr/>
        </p:nvSpPr>
        <p:spPr>
          <a:xfrm>
            <a:off x="1201698" y="2327808"/>
            <a:ext cx="3169626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>
              <a:lnSpc>
                <a:spcPts val="2000"/>
              </a:lnSpc>
            </a:pPr>
            <a:r>
              <a:rPr lang="zh-CN" altLang="zh-CN" sz="1800" kern="100" dirty="0">
                <a:effectLst/>
                <a:latin typeface="+mn-ea"/>
                <a:cs typeface="Times New Roman" panose="02020603050405020304" pitchFamily="18" charset="0"/>
              </a:rPr>
              <a:t>①带电</a:t>
            </a:r>
            <a:r>
              <a:rPr lang="zh-CN" altLang="zh-CN" sz="1800" kern="100" dirty="0" smtClean="0">
                <a:effectLst/>
                <a:latin typeface="+mn-ea"/>
                <a:cs typeface="Times New Roman" panose="02020603050405020304" pitchFamily="18" charset="0"/>
              </a:rPr>
              <a:t>作业时，</a:t>
            </a:r>
            <a:r>
              <a:rPr lang="zh-CN" altLang="zh-CN" sz="1800" kern="100" dirty="0">
                <a:effectLst/>
                <a:latin typeface="+mn-ea"/>
                <a:cs typeface="Times New Roman" panose="02020603050405020304" pitchFamily="18" charset="0"/>
              </a:rPr>
              <a:t>手不可触及螺丝刀的金属杆，以防触电。</a:t>
            </a:r>
          </a:p>
          <a:p>
            <a:pPr indent="266700" algn="just">
              <a:lnSpc>
                <a:spcPts val="2000"/>
              </a:lnSpc>
            </a:pPr>
            <a:r>
              <a:rPr lang="zh-CN" altLang="zh-CN" sz="1800" kern="100" dirty="0">
                <a:effectLst/>
                <a:latin typeface="+mn-ea"/>
                <a:cs typeface="Times New Roman" panose="02020603050405020304" pitchFamily="18" charset="0"/>
              </a:rPr>
              <a:t>②电工螺丝刀，不得使用锤击型（金属通杆）。</a:t>
            </a:r>
          </a:p>
          <a:p>
            <a:pPr indent="266700" algn="just">
              <a:lnSpc>
                <a:spcPts val="2000"/>
              </a:lnSpc>
            </a:pPr>
            <a:r>
              <a:rPr lang="zh-CN" altLang="zh-CN" sz="1800" kern="100" dirty="0">
                <a:effectLst/>
                <a:latin typeface="+mn-ea"/>
                <a:cs typeface="Times New Roman" panose="02020603050405020304" pitchFamily="18" charset="0"/>
              </a:rPr>
              <a:t>③金属杆应套绝缘管，防止金属杆触到人体或邻近带电体。</a:t>
            </a:r>
          </a:p>
          <a:p>
            <a:pPr indent="266700" algn="just">
              <a:lnSpc>
                <a:spcPts val="2000"/>
              </a:lnSpc>
            </a:pPr>
            <a:r>
              <a:rPr lang="zh-CN" altLang="zh-CN" sz="1800" kern="100" dirty="0">
                <a:effectLst/>
                <a:latin typeface="+mn-ea"/>
                <a:cs typeface="Times New Roman" panose="02020603050405020304" pitchFamily="18" charset="0"/>
              </a:rPr>
              <a:t>螺丝刀使用握法如图</a:t>
            </a:r>
            <a:r>
              <a:rPr lang="en-US" altLang="zh-CN" sz="1800" kern="100" dirty="0">
                <a:effectLst/>
                <a:latin typeface="+mn-ea"/>
                <a:cs typeface="Times New Roman" panose="02020603050405020304" pitchFamily="18" charset="0"/>
              </a:rPr>
              <a:t>2-2-18</a:t>
            </a:r>
            <a:r>
              <a:rPr lang="zh-CN" altLang="zh-CN" sz="1800" kern="100" dirty="0">
                <a:effectLst/>
                <a:latin typeface="+mn-ea"/>
                <a:cs typeface="Times New Roman" panose="02020603050405020304" pitchFamily="18" charset="0"/>
              </a:rPr>
              <a:t>所示。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6D0A92FB-A0FE-40FB-A191-F5AB77970DB4}"/>
              </a:ext>
            </a:extLst>
          </p:cNvPr>
          <p:cNvSpPr txBox="1"/>
          <p:nvPr/>
        </p:nvSpPr>
        <p:spPr>
          <a:xfrm>
            <a:off x="5860606" y="5885816"/>
            <a:ext cx="5146485" cy="3488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26365" algn="ctr">
              <a:lnSpc>
                <a:spcPts val="2000"/>
              </a:lnSpc>
              <a:spcAft>
                <a:spcPts val="600"/>
              </a:spcAft>
            </a:pPr>
            <a:r>
              <a:rPr lang="zh-CN" altLang="zh-CN" sz="1800" kern="100" dirty="0">
                <a:effectLst/>
                <a:latin typeface="+mn-ea"/>
                <a:cs typeface="Times New Roman" panose="02020603050405020304" pitchFamily="18" charset="0"/>
              </a:rPr>
              <a:t>图</a:t>
            </a:r>
            <a:r>
              <a:rPr lang="en-US" altLang="zh-CN" sz="1800" kern="100" dirty="0">
                <a:effectLst/>
                <a:latin typeface="+mn-ea"/>
                <a:cs typeface="Times New Roman" panose="02020603050405020304" pitchFamily="18" charset="0"/>
              </a:rPr>
              <a:t>2-2-18</a:t>
            </a:r>
            <a:r>
              <a:rPr lang="zh-CN" altLang="zh-CN" sz="1800" kern="100" dirty="0">
                <a:effectLst/>
                <a:latin typeface="+mn-ea"/>
                <a:cs typeface="Times New Roman" panose="02020603050405020304" pitchFamily="18" charset="0"/>
              </a:rPr>
              <a:t>螺丝刀握法</a:t>
            </a:r>
          </a:p>
        </p:txBody>
      </p:sp>
      <p:pic>
        <p:nvPicPr>
          <p:cNvPr id="1026" name="Picture 3">
            <a:extLst>
              <a:ext uri="{FF2B5EF4-FFF2-40B4-BE49-F238E27FC236}">
                <a16:creationId xmlns:a16="http://schemas.microsoft.com/office/drawing/2014/main" xmlns="" id="{BF60B10C-5CD9-4304-A9B8-857B9F71AE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8213" y="2261652"/>
            <a:ext cx="1279525" cy="2636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" name="Picture 2">
            <a:extLst>
              <a:ext uri="{FF2B5EF4-FFF2-40B4-BE49-F238E27FC236}">
                <a16:creationId xmlns:a16="http://schemas.microsoft.com/office/drawing/2014/main" xmlns="" id="{3B4C2309-0294-48FF-BA59-C4B8849B9F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6259" y="2083690"/>
            <a:ext cx="1485900" cy="2644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A3AF5EF9-F46A-4FB9-8C27-109C000CE2FC}"/>
              </a:ext>
            </a:extLst>
          </p:cNvPr>
          <p:cNvSpPr txBox="1"/>
          <p:nvPr/>
        </p:nvSpPr>
        <p:spPr>
          <a:xfrm>
            <a:off x="4737430" y="5171263"/>
            <a:ext cx="4357040" cy="3488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661035" algn="just">
              <a:lnSpc>
                <a:spcPts val="2000"/>
              </a:lnSpc>
            </a:pPr>
            <a:r>
              <a:rPr lang="zh-CN" altLang="zh-CN" sz="1800" b="1" kern="100" dirty="0">
                <a:effectLst/>
                <a:latin typeface="+mn-ea"/>
                <a:cs typeface="Times New Roman" panose="02020603050405020304" pitchFamily="18" charset="0"/>
              </a:rPr>
              <a:t>（</a:t>
            </a:r>
            <a:r>
              <a:rPr lang="en-US" altLang="zh-CN" sz="1800" b="1" kern="100" dirty="0">
                <a:effectLst/>
                <a:latin typeface="+mn-ea"/>
                <a:cs typeface="Times New Roman" panose="02020603050405020304" pitchFamily="18" charset="0"/>
              </a:rPr>
              <a:t>a</a:t>
            </a:r>
            <a:r>
              <a:rPr lang="zh-CN" altLang="zh-CN" sz="1800" b="1" kern="100" dirty="0">
                <a:effectLst/>
                <a:latin typeface="+mn-ea"/>
                <a:cs typeface="Times New Roman" panose="02020603050405020304" pitchFamily="18" charset="0"/>
              </a:rPr>
              <a:t>）大型</a:t>
            </a:r>
            <a:r>
              <a:rPr lang="zh-CN" altLang="zh-CN" sz="1800" b="1" kern="100" dirty="0" smtClean="0">
                <a:effectLst/>
                <a:latin typeface="+mn-ea"/>
                <a:cs typeface="Times New Roman" panose="02020603050405020304" pitchFamily="18" charset="0"/>
              </a:rPr>
              <a:t>螺丝刀握</a:t>
            </a:r>
            <a:r>
              <a:rPr lang="zh-CN" altLang="zh-CN" sz="1800" b="1" kern="100" dirty="0">
                <a:effectLst/>
                <a:latin typeface="+mn-ea"/>
                <a:cs typeface="Times New Roman" panose="02020603050405020304" pitchFamily="18" charset="0"/>
              </a:rPr>
              <a:t>法</a:t>
            </a:r>
            <a:endParaRPr lang="zh-CN" altLang="zh-CN" sz="1800" kern="100" dirty="0">
              <a:effectLst/>
              <a:latin typeface="+mn-ea"/>
              <a:cs typeface="Times New Roman" panose="02020603050405020304" pitchFamily="18" charset="0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38D0A490-ED79-4141-9FD4-83E9C5522182}"/>
              </a:ext>
            </a:extLst>
          </p:cNvPr>
          <p:cNvSpPr txBox="1"/>
          <p:nvPr/>
        </p:nvSpPr>
        <p:spPr>
          <a:xfrm>
            <a:off x="7824578" y="5132734"/>
            <a:ext cx="3404655" cy="3488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661035" algn="just">
              <a:lnSpc>
                <a:spcPts val="2000"/>
              </a:lnSpc>
            </a:pPr>
            <a:r>
              <a:rPr lang="zh-CN" altLang="zh-CN" sz="1800" b="1" kern="100" dirty="0">
                <a:effectLst/>
                <a:latin typeface="+mn-ea"/>
                <a:cs typeface="Times New Roman" panose="02020603050405020304" pitchFamily="18" charset="0"/>
              </a:rPr>
              <a:t>（</a:t>
            </a:r>
            <a:r>
              <a:rPr lang="en-US" altLang="zh-CN" sz="1800" b="1" kern="100" dirty="0">
                <a:effectLst/>
                <a:latin typeface="+mn-ea"/>
                <a:cs typeface="Times New Roman" panose="02020603050405020304" pitchFamily="18" charset="0"/>
              </a:rPr>
              <a:t>b</a:t>
            </a:r>
            <a:r>
              <a:rPr lang="zh-CN" altLang="zh-CN" sz="1800" b="1" kern="100" dirty="0">
                <a:effectLst/>
                <a:latin typeface="+mn-ea"/>
                <a:cs typeface="Times New Roman" panose="02020603050405020304" pitchFamily="18" charset="0"/>
              </a:rPr>
              <a:t>）小型</a:t>
            </a:r>
            <a:r>
              <a:rPr lang="zh-CN" altLang="zh-CN" sz="1800" b="1" kern="100" dirty="0" smtClean="0">
                <a:effectLst/>
                <a:latin typeface="+mn-ea"/>
                <a:cs typeface="Times New Roman" panose="02020603050405020304" pitchFamily="18" charset="0"/>
              </a:rPr>
              <a:t>螺丝刀握</a:t>
            </a:r>
            <a:r>
              <a:rPr lang="zh-CN" altLang="zh-CN" sz="1800" b="1" kern="100" dirty="0">
                <a:effectLst/>
                <a:latin typeface="+mn-ea"/>
                <a:cs typeface="Times New Roman" panose="02020603050405020304" pitchFamily="18" charset="0"/>
              </a:rPr>
              <a:t>法</a:t>
            </a:r>
            <a:endParaRPr lang="zh-CN" altLang="zh-CN" sz="1800" kern="100" dirty="0">
              <a:effectLst/>
              <a:latin typeface="+mn-ea"/>
              <a:cs typeface="Times New Roman" panose="02020603050405020304" pitchFamily="18" charset="0"/>
            </a:endParaRPr>
          </a:p>
        </p:txBody>
      </p:sp>
      <p:sp>
        <p:nvSpPr>
          <p:cNvPr id="19" name="TextBox 8">
            <a:extLst>
              <a:ext uri="{FF2B5EF4-FFF2-40B4-BE49-F238E27FC236}">
                <a16:creationId xmlns:a16="http://schemas.microsoft.com/office/drawing/2014/main" xmlns="" id="{6B099B05-5055-4F98-BFCC-EED86C641E3C}"/>
              </a:ext>
            </a:extLst>
          </p:cNvPr>
          <p:cNvSpPr txBox="1"/>
          <p:nvPr/>
        </p:nvSpPr>
        <p:spPr>
          <a:xfrm>
            <a:off x="947759" y="194846"/>
            <a:ext cx="48768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家庭</a:t>
            </a:r>
            <a:r>
              <a: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用电线路电工工具的使用方法</a:t>
            </a:r>
            <a:endParaRPr lang="en-US" altLang="zh-CN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7015400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confont-1187-868386">
            <a:extLst>
              <a:ext uri="{FF2B5EF4-FFF2-40B4-BE49-F238E27FC236}">
                <a16:creationId xmlns:a16="http://schemas.microsoft.com/office/drawing/2014/main" xmlns="" id="{B4215A5A-B68F-482E-A7EC-03DEF20F6942}"/>
              </a:ext>
            </a:extLst>
          </p:cNvPr>
          <p:cNvSpPr>
            <a:spLocks noChangeAspect="1"/>
          </p:cNvSpPr>
          <p:nvPr/>
        </p:nvSpPr>
        <p:spPr bwMode="auto">
          <a:xfrm>
            <a:off x="490494" y="199636"/>
            <a:ext cx="424881" cy="360000"/>
          </a:xfrm>
          <a:custGeom>
            <a:avLst/>
            <a:gdLst>
              <a:gd name="connsiteX0" fmla="*/ 244050 w 587155"/>
              <a:gd name="connsiteY0" fmla="*/ 432975 h 497495"/>
              <a:gd name="connsiteX1" fmla="*/ 235436 w 587155"/>
              <a:gd name="connsiteY1" fmla="*/ 471687 h 497495"/>
              <a:gd name="connsiteX2" fmla="*/ 351719 w 587155"/>
              <a:gd name="connsiteY2" fmla="*/ 471687 h 497495"/>
              <a:gd name="connsiteX3" fmla="*/ 343105 w 587155"/>
              <a:gd name="connsiteY3" fmla="*/ 432975 h 497495"/>
              <a:gd name="connsiteX4" fmla="*/ 41632 w 587155"/>
              <a:gd name="connsiteY4" fmla="*/ 309670 h 497495"/>
              <a:gd name="connsiteX5" fmla="*/ 545523 w 587155"/>
              <a:gd name="connsiteY5" fmla="*/ 309670 h 497495"/>
              <a:gd name="connsiteX6" fmla="*/ 587155 w 587155"/>
              <a:gd name="connsiteY6" fmla="*/ 497495 h 497495"/>
              <a:gd name="connsiteX7" fmla="*/ 0 w 587155"/>
              <a:gd name="connsiteY7" fmla="*/ 497495 h 497495"/>
              <a:gd name="connsiteX8" fmla="*/ 109201 w 587155"/>
              <a:gd name="connsiteY8" fmla="*/ 225068 h 497495"/>
              <a:gd name="connsiteX9" fmla="*/ 480943 w 587155"/>
              <a:gd name="connsiteY9" fmla="*/ 225068 h 497495"/>
              <a:gd name="connsiteX10" fmla="*/ 480943 w 587155"/>
              <a:gd name="connsiteY10" fmla="*/ 242310 h 497495"/>
              <a:gd name="connsiteX11" fmla="*/ 109201 w 587155"/>
              <a:gd name="connsiteY11" fmla="*/ 242310 h 497495"/>
              <a:gd name="connsiteX12" fmla="*/ 109201 w 587155"/>
              <a:gd name="connsiteY12" fmla="*/ 185066 h 497495"/>
              <a:gd name="connsiteX13" fmla="*/ 480943 w 587155"/>
              <a:gd name="connsiteY13" fmla="*/ 185066 h 497495"/>
              <a:gd name="connsiteX14" fmla="*/ 480943 w 587155"/>
              <a:gd name="connsiteY14" fmla="*/ 202078 h 497495"/>
              <a:gd name="connsiteX15" fmla="*/ 109201 w 587155"/>
              <a:gd name="connsiteY15" fmla="*/ 202078 h 497495"/>
              <a:gd name="connsiteX16" fmla="*/ 228287 w 587155"/>
              <a:gd name="connsiteY16" fmla="*/ 147593 h 497495"/>
              <a:gd name="connsiteX17" fmla="*/ 480943 w 587155"/>
              <a:gd name="connsiteY17" fmla="*/ 147593 h 497495"/>
              <a:gd name="connsiteX18" fmla="*/ 480943 w 587155"/>
              <a:gd name="connsiteY18" fmla="*/ 164835 h 497495"/>
              <a:gd name="connsiteX19" fmla="*/ 228287 w 587155"/>
              <a:gd name="connsiteY19" fmla="*/ 164835 h 497495"/>
              <a:gd name="connsiteX20" fmla="*/ 228287 w 587155"/>
              <a:gd name="connsiteY20" fmla="*/ 106212 h 497495"/>
              <a:gd name="connsiteX21" fmla="*/ 480943 w 587155"/>
              <a:gd name="connsiteY21" fmla="*/ 106212 h 497495"/>
              <a:gd name="connsiteX22" fmla="*/ 480943 w 587155"/>
              <a:gd name="connsiteY22" fmla="*/ 123224 h 497495"/>
              <a:gd name="connsiteX23" fmla="*/ 228287 w 587155"/>
              <a:gd name="connsiteY23" fmla="*/ 123224 h 497495"/>
              <a:gd name="connsiteX24" fmla="*/ 228287 w 587155"/>
              <a:gd name="connsiteY24" fmla="*/ 64601 h 497495"/>
              <a:gd name="connsiteX25" fmla="*/ 480943 w 587155"/>
              <a:gd name="connsiteY25" fmla="*/ 64601 h 497495"/>
              <a:gd name="connsiteX26" fmla="*/ 480943 w 587155"/>
              <a:gd name="connsiteY26" fmla="*/ 81843 h 497495"/>
              <a:gd name="connsiteX27" fmla="*/ 228287 w 587155"/>
              <a:gd name="connsiteY27" fmla="*/ 81843 h 497495"/>
              <a:gd name="connsiteX28" fmla="*/ 109201 w 587155"/>
              <a:gd name="connsiteY28" fmla="*/ 64601 h 497495"/>
              <a:gd name="connsiteX29" fmla="*/ 203918 w 587155"/>
              <a:gd name="connsiteY29" fmla="*/ 64601 h 497495"/>
              <a:gd name="connsiteX30" fmla="*/ 203918 w 587155"/>
              <a:gd name="connsiteY30" fmla="*/ 164836 h 497495"/>
              <a:gd name="connsiteX31" fmla="*/ 109201 w 587155"/>
              <a:gd name="connsiteY31" fmla="*/ 164836 h 497495"/>
              <a:gd name="connsiteX32" fmla="*/ 78875 w 587155"/>
              <a:gd name="connsiteY32" fmla="*/ 35838 h 497495"/>
              <a:gd name="connsiteX33" fmla="*/ 78875 w 587155"/>
              <a:gd name="connsiteY33" fmla="*/ 268071 h 497495"/>
              <a:gd name="connsiteX34" fmla="*/ 509486 w 587155"/>
              <a:gd name="connsiteY34" fmla="*/ 268071 h 497495"/>
              <a:gd name="connsiteX35" fmla="*/ 509486 w 587155"/>
              <a:gd name="connsiteY35" fmla="*/ 35838 h 497495"/>
              <a:gd name="connsiteX36" fmla="*/ 347290 w 587155"/>
              <a:gd name="connsiteY36" fmla="*/ 35838 h 497495"/>
              <a:gd name="connsiteX37" fmla="*/ 239637 w 587155"/>
              <a:gd name="connsiteY37" fmla="*/ 35838 h 497495"/>
              <a:gd name="connsiteX38" fmla="*/ 42991 w 587155"/>
              <a:gd name="connsiteY38" fmla="*/ 0 h 497495"/>
              <a:gd name="connsiteX39" fmla="*/ 232460 w 587155"/>
              <a:gd name="connsiteY39" fmla="*/ 0 h 497495"/>
              <a:gd name="connsiteX40" fmla="*/ 355902 w 587155"/>
              <a:gd name="connsiteY40" fmla="*/ 0 h 497495"/>
              <a:gd name="connsiteX41" fmla="*/ 543935 w 587155"/>
              <a:gd name="connsiteY41" fmla="*/ 0 h 497495"/>
              <a:gd name="connsiteX42" fmla="*/ 543935 w 587155"/>
              <a:gd name="connsiteY42" fmla="*/ 182059 h 497495"/>
              <a:gd name="connsiteX43" fmla="*/ 543935 w 587155"/>
              <a:gd name="connsiteY43" fmla="*/ 298175 h 497495"/>
              <a:gd name="connsiteX44" fmla="*/ 42991 w 587155"/>
              <a:gd name="connsiteY44" fmla="*/ 298175 h 497495"/>
              <a:gd name="connsiteX45" fmla="*/ 42991 w 587155"/>
              <a:gd name="connsiteY45" fmla="*/ 182059 h 497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87155" h="497495">
                <a:moveTo>
                  <a:pt x="244050" y="432975"/>
                </a:moveTo>
                <a:lnTo>
                  <a:pt x="235436" y="471687"/>
                </a:lnTo>
                <a:lnTo>
                  <a:pt x="351719" y="471687"/>
                </a:lnTo>
                <a:lnTo>
                  <a:pt x="343105" y="432975"/>
                </a:lnTo>
                <a:close/>
                <a:moveTo>
                  <a:pt x="41632" y="309670"/>
                </a:moveTo>
                <a:lnTo>
                  <a:pt x="545523" y="309670"/>
                </a:lnTo>
                <a:lnTo>
                  <a:pt x="587155" y="497495"/>
                </a:lnTo>
                <a:lnTo>
                  <a:pt x="0" y="497495"/>
                </a:lnTo>
                <a:close/>
                <a:moveTo>
                  <a:pt x="109201" y="225068"/>
                </a:moveTo>
                <a:lnTo>
                  <a:pt x="480943" y="225068"/>
                </a:lnTo>
                <a:lnTo>
                  <a:pt x="480943" y="242310"/>
                </a:lnTo>
                <a:lnTo>
                  <a:pt x="109201" y="242310"/>
                </a:lnTo>
                <a:close/>
                <a:moveTo>
                  <a:pt x="109201" y="185066"/>
                </a:moveTo>
                <a:lnTo>
                  <a:pt x="480943" y="185066"/>
                </a:lnTo>
                <a:lnTo>
                  <a:pt x="480943" y="202078"/>
                </a:lnTo>
                <a:lnTo>
                  <a:pt x="109201" y="202078"/>
                </a:lnTo>
                <a:close/>
                <a:moveTo>
                  <a:pt x="228287" y="147593"/>
                </a:moveTo>
                <a:lnTo>
                  <a:pt x="480943" y="147593"/>
                </a:lnTo>
                <a:lnTo>
                  <a:pt x="480943" y="164835"/>
                </a:lnTo>
                <a:lnTo>
                  <a:pt x="228287" y="164835"/>
                </a:lnTo>
                <a:close/>
                <a:moveTo>
                  <a:pt x="228287" y="106212"/>
                </a:moveTo>
                <a:lnTo>
                  <a:pt x="480943" y="106212"/>
                </a:lnTo>
                <a:lnTo>
                  <a:pt x="480943" y="123224"/>
                </a:lnTo>
                <a:lnTo>
                  <a:pt x="228287" y="123224"/>
                </a:lnTo>
                <a:close/>
                <a:moveTo>
                  <a:pt x="228287" y="64601"/>
                </a:moveTo>
                <a:lnTo>
                  <a:pt x="480943" y="64601"/>
                </a:lnTo>
                <a:lnTo>
                  <a:pt x="480943" y="81843"/>
                </a:lnTo>
                <a:lnTo>
                  <a:pt x="228287" y="81843"/>
                </a:lnTo>
                <a:close/>
                <a:moveTo>
                  <a:pt x="109201" y="64601"/>
                </a:moveTo>
                <a:lnTo>
                  <a:pt x="203918" y="64601"/>
                </a:lnTo>
                <a:lnTo>
                  <a:pt x="203918" y="164836"/>
                </a:lnTo>
                <a:lnTo>
                  <a:pt x="109201" y="164836"/>
                </a:lnTo>
                <a:close/>
                <a:moveTo>
                  <a:pt x="78875" y="35838"/>
                </a:moveTo>
                <a:lnTo>
                  <a:pt x="78875" y="268071"/>
                </a:lnTo>
                <a:lnTo>
                  <a:pt x="509486" y="268071"/>
                </a:lnTo>
                <a:lnTo>
                  <a:pt x="509486" y="35838"/>
                </a:lnTo>
                <a:lnTo>
                  <a:pt x="347290" y="35838"/>
                </a:lnTo>
                <a:lnTo>
                  <a:pt x="239637" y="35838"/>
                </a:lnTo>
                <a:close/>
                <a:moveTo>
                  <a:pt x="42991" y="0"/>
                </a:moveTo>
                <a:lnTo>
                  <a:pt x="232460" y="0"/>
                </a:lnTo>
                <a:lnTo>
                  <a:pt x="355902" y="0"/>
                </a:lnTo>
                <a:lnTo>
                  <a:pt x="543935" y="0"/>
                </a:lnTo>
                <a:lnTo>
                  <a:pt x="543935" y="182059"/>
                </a:lnTo>
                <a:lnTo>
                  <a:pt x="543935" y="298175"/>
                </a:lnTo>
                <a:lnTo>
                  <a:pt x="42991" y="298175"/>
                </a:lnTo>
                <a:lnTo>
                  <a:pt x="42991" y="18205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" name="矩形: 对角圆角 2">
            <a:extLst>
              <a:ext uri="{FF2B5EF4-FFF2-40B4-BE49-F238E27FC236}">
                <a16:creationId xmlns:a16="http://schemas.microsoft.com/office/drawing/2014/main" xmlns="" id="{8965EF8D-477A-45FA-A65C-52E7B255DDF8}"/>
              </a:ext>
            </a:extLst>
          </p:cNvPr>
          <p:cNvSpPr/>
          <p:nvPr/>
        </p:nvSpPr>
        <p:spPr>
          <a:xfrm>
            <a:off x="6134101" y="181178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5" name="矩形: 对角圆角 4">
            <a:extLst>
              <a:ext uri="{FF2B5EF4-FFF2-40B4-BE49-F238E27FC236}">
                <a16:creationId xmlns:a16="http://schemas.microsoft.com/office/drawing/2014/main" xmlns="" id="{B8B559B6-4187-48C0-953D-5A9ACD9D1FDC}"/>
              </a:ext>
            </a:extLst>
          </p:cNvPr>
          <p:cNvSpPr/>
          <p:nvPr/>
        </p:nvSpPr>
        <p:spPr>
          <a:xfrm>
            <a:off x="7090411" y="181178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6" name="矩形: 对角圆角 5">
            <a:extLst>
              <a:ext uri="{FF2B5EF4-FFF2-40B4-BE49-F238E27FC236}">
                <a16:creationId xmlns:a16="http://schemas.microsoft.com/office/drawing/2014/main" xmlns="" id="{043A41B4-A19B-4AB4-BB44-D8D2B35DF7E5}"/>
              </a:ext>
            </a:extLst>
          </p:cNvPr>
          <p:cNvSpPr/>
          <p:nvPr/>
        </p:nvSpPr>
        <p:spPr>
          <a:xfrm>
            <a:off x="8046721" y="181178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7" name="矩形: 对角圆角 6">
            <a:extLst>
              <a:ext uri="{FF2B5EF4-FFF2-40B4-BE49-F238E27FC236}">
                <a16:creationId xmlns:a16="http://schemas.microsoft.com/office/drawing/2014/main" xmlns="" id="{D93EF659-CA10-488D-81D5-1BA47AC6891C}"/>
              </a:ext>
            </a:extLst>
          </p:cNvPr>
          <p:cNvSpPr/>
          <p:nvPr/>
        </p:nvSpPr>
        <p:spPr>
          <a:xfrm>
            <a:off x="9003031" y="181178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" name="矩形: 对角圆角 7">
            <a:extLst>
              <a:ext uri="{FF2B5EF4-FFF2-40B4-BE49-F238E27FC236}">
                <a16:creationId xmlns:a16="http://schemas.microsoft.com/office/drawing/2014/main" xmlns="" id="{84923506-9DD7-4C2D-8F4A-B24DE42D7C9D}"/>
              </a:ext>
            </a:extLst>
          </p:cNvPr>
          <p:cNvSpPr/>
          <p:nvPr/>
        </p:nvSpPr>
        <p:spPr>
          <a:xfrm>
            <a:off x="9959341" y="181178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9" name="矩形: 对角圆角 8">
            <a:extLst>
              <a:ext uri="{FF2B5EF4-FFF2-40B4-BE49-F238E27FC236}">
                <a16:creationId xmlns:a16="http://schemas.microsoft.com/office/drawing/2014/main" xmlns="" id="{0E30B6CF-43F2-4614-A777-00A3CFCAA957}"/>
              </a:ext>
            </a:extLst>
          </p:cNvPr>
          <p:cNvSpPr/>
          <p:nvPr/>
        </p:nvSpPr>
        <p:spPr>
          <a:xfrm>
            <a:off x="10915651" y="181178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207076AF-F2FD-4800-9FAC-852E8EF3CFFE}"/>
              </a:ext>
            </a:extLst>
          </p:cNvPr>
          <p:cNvSpPr txBox="1"/>
          <p:nvPr/>
        </p:nvSpPr>
        <p:spPr>
          <a:xfrm>
            <a:off x="426800" y="804521"/>
            <a:ext cx="6094428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532800">
              <a:lnSpc>
                <a:spcPct val="150000"/>
              </a:lnSpc>
            </a:pPr>
            <a:r>
              <a:rPr lang="en-US" altLang="zh-CN" sz="2000" b="1" dirty="0" smtClean="0">
                <a:solidFill>
                  <a:schemeClr val="accent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2.3 </a:t>
            </a:r>
            <a:r>
              <a:rPr lang="zh-CN" altLang="zh-CN" sz="2000" b="1" dirty="0" smtClean="0">
                <a:solidFill>
                  <a:schemeClr val="accent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电工</a:t>
            </a:r>
            <a:r>
              <a:rPr lang="zh-CN" altLang="zh-CN" sz="2000" b="1" dirty="0">
                <a:solidFill>
                  <a:schemeClr val="accent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刀的使用方法</a:t>
            </a:r>
          </a:p>
          <a:p>
            <a:pPr indent="532800">
              <a:lnSpc>
                <a:spcPct val="150000"/>
              </a:lnSpc>
            </a:pPr>
            <a:endParaRPr lang="zh-CN" altLang="zh-CN" sz="2000" b="1" dirty="0">
              <a:solidFill>
                <a:schemeClr val="accent2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indent="532800">
              <a:lnSpc>
                <a:spcPct val="150000"/>
              </a:lnSpc>
            </a:pPr>
            <a:endParaRPr lang="zh-CN" altLang="zh-CN" sz="2000" b="1" dirty="0">
              <a:solidFill>
                <a:schemeClr val="accent2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43198E20-1C5A-48B0-A9C5-5E049F075AF6}"/>
              </a:ext>
            </a:extLst>
          </p:cNvPr>
          <p:cNvSpPr txBox="1"/>
          <p:nvPr/>
        </p:nvSpPr>
        <p:spPr>
          <a:xfrm>
            <a:off x="702934" y="1588834"/>
            <a:ext cx="10401841" cy="6052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>
              <a:lnSpc>
                <a:spcPts val="2000"/>
              </a:lnSpc>
            </a:pPr>
            <a:r>
              <a:rPr lang="en-US" altLang="zh-CN" sz="1800" kern="100" dirty="0">
                <a:effectLst/>
                <a:latin typeface="+mn-ea"/>
                <a:cs typeface="Times New Roman" panose="02020603050405020304" pitchFamily="18" charset="0"/>
              </a:rPr>
              <a:t>   </a:t>
            </a:r>
            <a:r>
              <a:rPr lang="zh-CN" altLang="zh-CN" sz="1800" kern="100" dirty="0">
                <a:effectLst/>
                <a:latin typeface="+mn-ea"/>
                <a:cs typeface="Times New Roman" panose="02020603050405020304" pitchFamily="18" charset="0"/>
              </a:rPr>
              <a:t>应将刀口朝外剖削，并注意避免伤及手指，剖削导线绝缘层时，应使刀面与放平，以免割伤导线，如图</a:t>
            </a:r>
            <a:r>
              <a:rPr lang="en-US" altLang="zh-CN" sz="1800" kern="100" dirty="0">
                <a:effectLst/>
                <a:latin typeface="+mn-ea"/>
                <a:cs typeface="Times New Roman" panose="02020603050405020304" pitchFamily="18" charset="0"/>
              </a:rPr>
              <a:t>2-2-19</a:t>
            </a:r>
            <a:r>
              <a:rPr lang="zh-CN" altLang="zh-CN" sz="1800" kern="100" dirty="0">
                <a:effectLst/>
                <a:latin typeface="+mn-ea"/>
                <a:cs typeface="Times New Roman" panose="02020603050405020304" pitchFamily="18" charset="0"/>
              </a:rPr>
              <a:t>所示。</a:t>
            </a:r>
          </a:p>
        </p:txBody>
      </p:sp>
      <p:pic>
        <p:nvPicPr>
          <p:cNvPr id="23" name="Picture 3">
            <a:extLst>
              <a:ext uri="{FF2B5EF4-FFF2-40B4-BE49-F238E27FC236}">
                <a16:creationId xmlns:a16="http://schemas.microsoft.com/office/drawing/2014/main" xmlns="" id="{BA686D63-1106-4720-9944-ED36F671551E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22" r="3743"/>
          <a:stretch>
            <a:fillRect/>
          </a:stretch>
        </p:blipFill>
        <p:spPr bwMode="auto">
          <a:xfrm>
            <a:off x="4135409" y="2509151"/>
            <a:ext cx="5246097" cy="3201125"/>
          </a:xfrm>
          <a:prstGeom prst="rect">
            <a:avLst/>
          </a:prstGeom>
          <a:noFill/>
          <a:ln>
            <a:noFill/>
          </a:ln>
        </p:spPr>
      </p:pic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1B6CEDC9-C4C1-4F33-8725-6B82B7C5B108}"/>
              </a:ext>
            </a:extLst>
          </p:cNvPr>
          <p:cNvSpPr txBox="1"/>
          <p:nvPr/>
        </p:nvSpPr>
        <p:spPr>
          <a:xfrm>
            <a:off x="3864913" y="6025300"/>
            <a:ext cx="6094428" cy="3488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27000" algn="ctr">
              <a:lnSpc>
                <a:spcPts val="2000"/>
              </a:lnSpc>
            </a:pPr>
            <a:r>
              <a:rPr lang="zh-CN" altLang="zh-CN" sz="1800" kern="100" dirty="0">
                <a:effectLst/>
                <a:latin typeface="+mn-ea"/>
                <a:cs typeface="Times New Roman" panose="02020603050405020304" pitchFamily="18" charset="0"/>
              </a:rPr>
              <a:t>图</a:t>
            </a:r>
            <a:r>
              <a:rPr lang="en-US" altLang="zh-CN" sz="1800" kern="100" dirty="0">
                <a:effectLst/>
                <a:latin typeface="+mn-ea"/>
                <a:cs typeface="Times New Roman" panose="02020603050405020304" pitchFamily="18" charset="0"/>
              </a:rPr>
              <a:t>2-2-19 </a:t>
            </a:r>
            <a:r>
              <a:rPr lang="zh-CN" altLang="zh-CN" sz="1800" kern="100" dirty="0">
                <a:effectLst/>
                <a:latin typeface="+mn-ea"/>
                <a:cs typeface="Times New Roman" panose="02020603050405020304" pitchFamily="18" charset="0"/>
              </a:rPr>
              <a:t>电工刀使用方法</a:t>
            </a:r>
          </a:p>
        </p:txBody>
      </p:sp>
      <p:sp>
        <p:nvSpPr>
          <p:cNvPr id="15" name="TextBox 8">
            <a:extLst>
              <a:ext uri="{FF2B5EF4-FFF2-40B4-BE49-F238E27FC236}">
                <a16:creationId xmlns:a16="http://schemas.microsoft.com/office/drawing/2014/main" xmlns="" id="{6B099B05-5055-4F98-BFCC-EED86C641E3C}"/>
              </a:ext>
            </a:extLst>
          </p:cNvPr>
          <p:cNvSpPr txBox="1"/>
          <p:nvPr/>
        </p:nvSpPr>
        <p:spPr>
          <a:xfrm>
            <a:off x="947759" y="194846"/>
            <a:ext cx="48768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家庭</a:t>
            </a:r>
            <a:r>
              <a: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用电线路电工工具的使用方法</a:t>
            </a:r>
            <a:endParaRPr lang="en-US" altLang="zh-CN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269483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xmlns="" id="{2AD4FB8F-0DA2-460D-A5FC-672D8A38F9E2}"/>
              </a:ext>
            </a:extLst>
          </p:cNvPr>
          <p:cNvSpPr/>
          <p:nvPr/>
        </p:nvSpPr>
        <p:spPr>
          <a:xfrm>
            <a:off x="3457185" y="266700"/>
            <a:ext cx="8758944" cy="2092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xmlns="" id="{FBF8BA25-21B4-447C-B72E-4920660839FE}"/>
              </a:ext>
            </a:extLst>
          </p:cNvPr>
          <p:cNvSpPr/>
          <p:nvPr/>
        </p:nvSpPr>
        <p:spPr>
          <a:xfrm>
            <a:off x="904875" y="2134652"/>
            <a:ext cx="10382250" cy="2552700"/>
          </a:xfrm>
          <a:prstGeom prst="roundRect">
            <a:avLst>
              <a:gd name="adj" fmla="val 50000"/>
            </a:avLst>
          </a:prstGeom>
          <a:solidFill>
            <a:schemeClr val="accent2">
              <a:lumMod val="5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0A4E986E-0FED-4EE3-BB27-545867A330C7}"/>
              </a:ext>
            </a:extLst>
          </p:cNvPr>
          <p:cNvGrpSpPr/>
          <p:nvPr/>
        </p:nvGrpSpPr>
        <p:grpSpPr>
          <a:xfrm>
            <a:off x="1743075" y="2615139"/>
            <a:ext cx="1114425" cy="1114425"/>
            <a:chOff x="1924050" y="2615139"/>
            <a:chExt cx="1114425" cy="1114425"/>
          </a:xfrm>
        </p:grpSpPr>
        <p:sp>
          <p:nvSpPr>
            <p:cNvPr id="6" name="椭圆 5">
              <a:extLst>
                <a:ext uri="{FF2B5EF4-FFF2-40B4-BE49-F238E27FC236}">
                  <a16:creationId xmlns:a16="http://schemas.microsoft.com/office/drawing/2014/main" xmlns="" id="{332CE593-F551-450D-960B-18DAF689487B}"/>
                </a:ext>
              </a:extLst>
            </p:cNvPr>
            <p:cNvSpPr/>
            <p:nvPr/>
          </p:nvSpPr>
          <p:spPr>
            <a:xfrm>
              <a:off x="1924050" y="2615139"/>
              <a:ext cx="1114425" cy="1114425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iconfont-1187-868386">
              <a:extLst>
                <a:ext uri="{FF2B5EF4-FFF2-40B4-BE49-F238E27FC236}">
                  <a16:creationId xmlns:a16="http://schemas.microsoft.com/office/drawing/2014/main" xmlns="" id="{EC9B7280-CE68-4950-8BA1-38618BE0C998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195469" y="2931695"/>
              <a:ext cx="609685" cy="519412"/>
            </a:xfrm>
            <a:custGeom>
              <a:avLst/>
              <a:gdLst>
                <a:gd name="T0" fmla="*/ 12330 w 12804"/>
                <a:gd name="T1" fmla="*/ 2371 h 10907"/>
                <a:gd name="T2" fmla="*/ 11382 w 12804"/>
                <a:gd name="T3" fmla="*/ 2371 h 10907"/>
                <a:gd name="T4" fmla="*/ 11382 w 12804"/>
                <a:gd name="T5" fmla="*/ 3319 h 10907"/>
                <a:gd name="T6" fmla="*/ 10907 w 12804"/>
                <a:gd name="T7" fmla="*/ 3793 h 10907"/>
                <a:gd name="T8" fmla="*/ 10433 w 12804"/>
                <a:gd name="T9" fmla="*/ 3319 h 10907"/>
                <a:gd name="T10" fmla="*/ 10433 w 12804"/>
                <a:gd name="T11" fmla="*/ 2371 h 10907"/>
                <a:gd name="T12" fmla="*/ 9485 w 12804"/>
                <a:gd name="T13" fmla="*/ 2371 h 10907"/>
                <a:gd name="T14" fmla="*/ 9010 w 12804"/>
                <a:gd name="T15" fmla="*/ 1897 h 10907"/>
                <a:gd name="T16" fmla="*/ 9485 w 12804"/>
                <a:gd name="T17" fmla="*/ 1422 h 10907"/>
                <a:gd name="T18" fmla="*/ 10433 w 12804"/>
                <a:gd name="T19" fmla="*/ 1422 h 10907"/>
                <a:gd name="T20" fmla="*/ 10433 w 12804"/>
                <a:gd name="T21" fmla="*/ 474 h 10907"/>
                <a:gd name="T22" fmla="*/ 10907 w 12804"/>
                <a:gd name="T23" fmla="*/ 0 h 10907"/>
                <a:gd name="T24" fmla="*/ 11382 w 12804"/>
                <a:gd name="T25" fmla="*/ 474 h 10907"/>
                <a:gd name="T26" fmla="*/ 11382 w 12804"/>
                <a:gd name="T27" fmla="*/ 1422 h 10907"/>
                <a:gd name="T28" fmla="*/ 12330 w 12804"/>
                <a:gd name="T29" fmla="*/ 1422 h 10907"/>
                <a:gd name="T30" fmla="*/ 12804 w 12804"/>
                <a:gd name="T31" fmla="*/ 1897 h 10907"/>
                <a:gd name="T32" fmla="*/ 12330 w 12804"/>
                <a:gd name="T33" fmla="*/ 2371 h 10907"/>
                <a:gd name="T34" fmla="*/ 9485 w 12804"/>
                <a:gd name="T35" fmla="*/ 4031 h 10907"/>
                <a:gd name="T36" fmla="*/ 8773 w 12804"/>
                <a:gd name="T37" fmla="*/ 4742 h 10907"/>
                <a:gd name="T38" fmla="*/ 8062 w 12804"/>
                <a:gd name="T39" fmla="*/ 4031 h 10907"/>
                <a:gd name="T40" fmla="*/ 8773 w 12804"/>
                <a:gd name="T41" fmla="*/ 3319 h 10907"/>
                <a:gd name="T42" fmla="*/ 9485 w 12804"/>
                <a:gd name="T43" fmla="*/ 4031 h 10907"/>
                <a:gd name="T44" fmla="*/ 7588 w 12804"/>
                <a:gd name="T45" fmla="*/ 2371 h 10907"/>
                <a:gd name="T46" fmla="*/ 948 w 12804"/>
                <a:gd name="T47" fmla="*/ 2371 h 10907"/>
                <a:gd name="T48" fmla="*/ 948 w 12804"/>
                <a:gd name="T49" fmla="*/ 8980 h 10907"/>
                <a:gd name="T50" fmla="*/ 3764 w 12804"/>
                <a:gd name="T51" fmla="*/ 4327 h 10907"/>
                <a:gd name="T52" fmla="*/ 6868 w 12804"/>
                <a:gd name="T53" fmla="*/ 9010 h 10907"/>
                <a:gd name="T54" fmla="*/ 8454 w 12804"/>
                <a:gd name="T55" fmla="*/ 6639 h 10907"/>
                <a:gd name="T56" fmla="*/ 9959 w 12804"/>
                <a:gd name="T57" fmla="*/ 8980 h 10907"/>
                <a:gd name="T58" fmla="*/ 10433 w 12804"/>
                <a:gd name="T59" fmla="*/ 8980 h 10907"/>
                <a:gd name="T60" fmla="*/ 10433 w 12804"/>
                <a:gd name="T61" fmla="*/ 6165 h 10907"/>
                <a:gd name="T62" fmla="*/ 10907 w 12804"/>
                <a:gd name="T63" fmla="*/ 5690 h 10907"/>
                <a:gd name="T64" fmla="*/ 11382 w 12804"/>
                <a:gd name="T65" fmla="*/ 6165 h 10907"/>
                <a:gd name="T66" fmla="*/ 11382 w 12804"/>
                <a:gd name="T67" fmla="*/ 9959 h 10907"/>
                <a:gd name="T68" fmla="*/ 10433 w 12804"/>
                <a:gd name="T69" fmla="*/ 10907 h 10907"/>
                <a:gd name="T70" fmla="*/ 948 w 12804"/>
                <a:gd name="T71" fmla="*/ 10907 h 10907"/>
                <a:gd name="T72" fmla="*/ 0 w 12804"/>
                <a:gd name="T73" fmla="*/ 9959 h 10907"/>
                <a:gd name="T74" fmla="*/ 0 w 12804"/>
                <a:gd name="T75" fmla="*/ 2371 h 10907"/>
                <a:gd name="T76" fmla="*/ 948 w 12804"/>
                <a:gd name="T77" fmla="*/ 1422 h 10907"/>
                <a:gd name="T78" fmla="*/ 7588 w 12804"/>
                <a:gd name="T79" fmla="*/ 1422 h 10907"/>
                <a:gd name="T80" fmla="*/ 8062 w 12804"/>
                <a:gd name="T81" fmla="*/ 1897 h 10907"/>
                <a:gd name="T82" fmla="*/ 7588 w 12804"/>
                <a:gd name="T83" fmla="*/ 2371 h 10907"/>
                <a:gd name="T84" fmla="*/ 7588 w 12804"/>
                <a:gd name="T85" fmla="*/ 2371 h 109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2804" h="10907">
                  <a:moveTo>
                    <a:pt x="12330" y="2371"/>
                  </a:moveTo>
                  <a:lnTo>
                    <a:pt x="11382" y="2371"/>
                  </a:lnTo>
                  <a:lnTo>
                    <a:pt x="11382" y="3319"/>
                  </a:lnTo>
                  <a:cubicBezTo>
                    <a:pt x="11382" y="3581"/>
                    <a:pt x="11169" y="3793"/>
                    <a:pt x="10907" y="3793"/>
                  </a:cubicBezTo>
                  <a:cubicBezTo>
                    <a:pt x="10646" y="3793"/>
                    <a:pt x="10433" y="3581"/>
                    <a:pt x="10433" y="3319"/>
                  </a:cubicBezTo>
                  <a:lnTo>
                    <a:pt x="10433" y="2371"/>
                  </a:lnTo>
                  <a:lnTo>
                    <a:pt x="9485" y="2371"/>
                  </a:lnTo>
                  <a:cubicBezTo>
                    <a:pt x="9223" y="2371"/>
                    <a:pt x="9010" y="2158"/>
                    <a:pt x="9010" y="1897"/>
                  </a:cubicBezTo>
                  <a:cubicBezTo>
                    <a:pt x="9010" y="1635"/>
                    <a:pt x="9223" y="1422"/>
                    <a:pt x="9485" y="1422"/>
                  </a:cubicBezTo>
                  <a:lnTo>
                    <a:pt x="10433" y="1422"/>
                  </a:lnTo>
                  <a:lnTo>
                    <a:pt x="10433" y="474"/>
                  </a:lnTo>
                  <a:cubicBezTo>
                    <a:pt x="10433" y="212"/>
                    <a:pt x="10646" y="0"/>
                    <a:pt x="10907" y="0"/>
                  </a:cubicBezTo>
                  <a:cubicBezTo>
                    <a:pt x="11169" y="0"/>
                    <a:pt x="11382" y="212"/>
                    <a:pt x="11382" y="474"/>
                  </a:cubicBezTo>
                  <a:lnTo>
                    <a:pt x="11382" y="1422"/>
                  </a:lnTo>
                  <a:lnTo>
                    <a:pt x="12330" y="1422"/>
                  </a:lnTo>
                  <a:cubicBezTo>
                    <a:pt x="12592" y="1422"/>
                    <a:pt x="12804" y="1635"/>
                    <a:pt x="12804" y="1897"/>
                  </a:cubicBezTo>
                  <a:cubicBezTo>
                    <a:pt x="12804" y="2158"/>
                    <a:pt x="12592" y="2371"/>
                    <a:pt x="12330" y="2371"/>
                  </a:cubicBezTo>
                  <a:close/>
                  <a:moveTo>
                    <a:pt x="9485" y="4031"/>
                  </a:moveTo>
                  <a:cubicBezTo>
                    <a:pt x="9485" y="4423"/>
                    <a:pt x="9166" y="4742"/>
                    <a:pt x="8773" y="4742"/>
                  </a:cubicBezTo>
                  <a:cubicBezTo>
                    <a:pt x="8381" y="4742"/>
                    <a:pt x="8062" y="4423"/>
                    <a:pt x="8062" y="4031"/>
                  </a:cubicBezTo>
                  <a:cubicBezTo>
                    <a:pt x="8062" y="3638"/>
                    <a:pt x="8381" y="3319"/>
                    <a:pt x="8773" y="3319"/>
                  </a:cubicBezTo>
                  <a:cubicBezTo>
                    <a:pt x="9166" y="3319"/>
                    <a:pt x="9485" y="3638"/>
                    <a:pt x="9485" y="4031"/>
                  </a:cubicBezTo>
                  <a:close/>
                  <a:moveTo>
                    <a:pt x="7588" y="2371"/>
                  </a:moveTo>
                  <a:lnTo>
                    <a:pt x="948" y="2371"/>
                  </a:lnTo>
                  <a:lnTo>
                    <a:pt x="948" y="8980"/>
                  </a:lnTo>
                  <a:cubicBezTo>
                    <a:pt x="949" y="8977"/>
                    <a:pt x="1987" y="4327"/>
                    <a:pt x="3764" y="4327"/>
                  </a:cubicBezTo>
                  <a:cubicBezTo>
                    <a:pt x="4935" y="4327"/>
                    <a:pt x="6126" y="7923"/>
                    <a:pt x="6868" y="9010"/>
                  </a:cubicBezTo>
                  <a:cubicBezTo>
                    <a:pt x="6868" y="9010"/>
                    <a:pt x="7450" y="6654"/>
                    <a:pt x="8454" y="6639"/>
                  </a:cubicBezTo>
                  <a:cubicBezTo>
                    <a:pt x="9447" y="6624"/>
                    <a:pt x="9959" y="8980"/>
                    <a:pt x="9959" y="8980"/>
                  </a:cubicBezTo>
                  <a:lnTo>
                    <a:pt x="10433" y="8980"/>
                  </a:lnTo>
                  <a:lnTo>
                    <a:pt x="10433" y="6165"/>
                  </a:lnTo>
                  <a:cubicBezTo>
                    <a:pt x="10433" y="5903"/>
                    <a:pt x="10646" y="5690"/>
                    <a:pt x="10907" y="5690"/>
                  </a:cubicBezTo>
                  <a:cubicBezTo>
                    <a:pt x="11169" y="5690"/>
                    <a:pt x="11382" y="5903"/>
                    <a:pt x="11382" y="6165"/>
                  </a:cubicBezTo>
                  <a:lnTo>
                    <a:pt x="11382" y="9959"/>
                  </a:lnTo>
                  <a:cubicBezTo>
                    <a:pt x="11382" y="10483"/>
                    <a:pt x="10957" y="10907"/>
                    <a:pt x="10433" y="10907"/>
                  </a:cubicBezTo>
                  <a:lnTo>
                    <a:pt x="948" y="10907"/>
                  </a:lnTo>
                  <a:cubicBezTo>
                    <a:pt x="424" y="10907"/>
                    <a:pt x="0" y="10483"/>
                    <a:pt x="0" y="9959"/>
                  </a:cubicBezTo>
                  <a:lnTo>
                    <a:pt x="0" y="2371"/>
                  </a:lnTo>
                  <a:cubicBezTo>
                    <a:pt x="0" y="1847"/>
                    <a:pt x="424" y="1422"/>
                    <a:pt x="948" y="1422"/>
                  </a:cubicBezTo>
                  <a:lnTo>
                    <a:pt x="7588" y="1422"/>
                  </a:lnTo>
                  <a:cubicBezTo>
                    <a:pt x="7850" y="1422"/>
                    <a:pt x="8062" y="1635"/>
                    <a:pt x="8062" y="1897"/>
                  </a:cubicBezTo>
                  <a:cubicBezTo>
                    <a:pt x="8062" y="2158"/>
                    <a:pt x="7850" y="2371"/>
                    <a:pt x="7588" y="2371"/>
                  </a:cubicBezTo>
                  <a:close/>
                  <a:moveTo>
                    <a:pt x="7588" y="2371"/>
                  </a:move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grpSp>
        <p:nvGrpSpPr>
          <p:cNvPr id="46" name="Group 15">
            <a:extLst>
              <a:ext uri="{FF2B5EF4-FFF2-40B4-BE49-F238E27FC236}">
                <a16:creationId xmlns:a16="http://schemas.microsoft.com/office/drawing/2014/main" xmlns="" id="{3214EE2C-77FA-40C5-BA62-F292EBEE0588}"/>
              </a:ext>
            </a:extLst>
          </p:cNvPr>
          <p:cNvGrpSpPr/>
          <p:nvPr/>
        </p:nvGrpSpPr>
        <p:grpSpPr>
          <a:xfrm>
            <a:off x="3276600" y="2615139"/>
            <a:ext cx="1114425" cy="1114425"/>
            <a:chOff x="1924050" y="2615139"/>
            <a:chExt cx="1114425" cy="1114425"/>
          </a:xfrm>
        </p:grpSpPr>
        <p:sp>
          <p:nvSpPr>
            <p:cNvPr id="47" name="椭圆 46">
              <a:extLst>
                <a:ext uri="{FF2B5EF4-FFF2-40B4-BE49-F238E27FC236}">
                  <a16:creationId xmlns:a16="http://schemas.microsoft.com/office/drawing/2014/main" xmlns="" id="{929BB826-B810-42A1-AC8C-8D810DFCBD10}"/>
                </a:ext>
              </a:extLst>
            </p:cNvPr>
            <p:cNvSpPr/>
            <p:nvPr/>
          </p:nvSpPr>
          <p:spPr>
            <a:xfrm>
              <a:off x="1924050" y="2615139"/>
              <a:ext cx="1114425" cy="1114425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8" name="iconfont-1187-868386">
              <a:extLst>
                <a:ext uri="{FF2B5EF4-FFF2-40B4-BE49-F238E27FC236}">
                  <a16:creationId xmlns:a16="http://schemas.microsoft.com/office/drawing/2014/main" xmlns="" id="{86290BBA-07EA-43FB-97BB-94587F65DD1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195469" y="2933108"/>
              <a:ext cx="609685" cy="516584"/>
            </a:xfrm>
            <a:custGeom>
              <a:avLst/>
              <a:gdLst>
                <a:gd name="connsiteX0" fmla="*/ 244050 w 587155"/>
                <a:gd name="connsiteY0" fmla="*/ 432975 h 497495"/>
                <a:gd name="connsiteX1" fmla="*/ 235436 w 587155"/>
                <a:gd name="connsiteY1" fmla="*/ 471687 h 497495"/>
                <a:gd name="connsiteX2" fmla="*/ 351719 w 587155"/>
                <a:gd name="connsiteY2" fmla="*/ 471687 h 497495"/>
                <a:gd name="connsiteX3" fmla="*/ 343105 w 587155"/>
                <a:gd name="connsiteY3" fmla="*/ 432975 h 497495"/>
                <a:gd name="connsiteX4" fmla="*/ 41632 w 587155"/>
                <a:gd name="connsiteY4" fmla="*/ 309670 h 497495"/>
                <a:gd name="connsiteX5" fmla="*/ 545523 w 587155"/>
                <a:gd name="connsiteY5" fmla="*/ 309670 h 497495"/>
                <a:gd name="connsiteX6" fmla="*/ 587155 w 587155"/>
                <a:gd name="connsiteY6" fmla="*/ 497495 h 497495"/>
                <a:gd name="connsiteX7" fmla="*/ 0 w 587155"/>
                <a:gd name="connsiteY7" fmla="*/ 497495 h 497495"/>
                <a:gd name="connsiteX8" fmla="*/ 109201 w 587155"/>
                <a:gd name="connsiteY8" fmla="*/ 225068 h 497495"/>
                <a:gd name="connsiteX9" fmla="*/ 480943 w 587155"/>
                <a:gd name="connsiteY9" fmla="*/ 225068 h 497495"/>
                <a:gd name="connsiteX10" fmla="*/ 480943 w 587155"/>
                <a:gd name="connsiteY10" fmla="*/ 242310 h 497495"/>
                <a:gd name="connsiteX11" fmla="*/ 109201 w 587155"/>
                <a:gd name="connsiteY11" fmla="*/ 242310 h 497495"/>
                <a:gd name="connsiteX12" fmla="*/ 109201 w 587155"/>
                <a:gd name="connsiteY12" fmla="*/ 185066 h 497495"/>
                <a:gd name="connsiteX13" fmla="*/ 480943 w 587155"/>
                <a:gd name="connsiteY13" fmla="*/ 185066 h 497495"/>
                <a:gd name="connsiteX14" fmla="*/ 480943 w 587155"/>
                <a:gd name="connsiteY14" fmla="*/ 202078 h 497495"/>
                <a:gd name="connsiteX15" fmla="*/ 109201 w 587155"/>
                <a:gd name="connsiteY15" fmla="*/ 202078 h 497495"/>
                <a:gd name="connsiteX16" fmla="*/ 228287 w 587155"/>
                <a:gd name="connsiteY16" fmla="*/ 147593 h 497495"/>
                <a:gd name="connsiteX17" fmla="*/ 480943 w 587155"/>
                <a:gd name="connsiteY17" fmla="*/ 147593 h 497495"/>
                <a:gd name="connsiteX18" fmla="*/ 480943 w 587155"/>
                <a:gd name="connsiteY18" fmla="*/ 164835 h 497495"/>
                <a:gd name="connsiteX19" fmla="*/ 228287 w 587155"/>
                <a:gd name="connsiteY19" fmla="*/ 164835 h 497495"/>
                <a:gd name="connsiteX20" fmla="*/ 228287 w 587155"/>
                <a:gd name="connsiteY20" fmla="*/ 106212 h 497495"/>
                <a:gd name="connsiteX21" fmla="*/ 480943 w 587155"/>
                <a:gd name="connsiteY21" fmla="*/ 106212 h 497495"/>
                <a:gd name="connsiteX22" fmla="*/ 480943 w 587155"/>
                <a:gd name="connsiteY22" fmla="*/ 123224 h 497495"/>
                <a:gd name="connsiteX23" fmla="*/ 228287 w 587155"/>
                <a:gd name="connsiteY23" fmla="*/ 123224 h 497495"/>
                <a:gd name="connsiteX24" fmla="*/ 228287 w 587155"/>
                <a:gd name="connsiteY24" fmla="*/ 64601 h 497495"/>
                <a:gd name="connsiteX25" fmla="*/ 480943 w 587155"/>
                <a:gd name="connsiteY25" fmla="*/ 64601 h 497495"/>
                <a:gd name="connsiteX26" fmla="*/ 480943 w 587155"/>
                <a:gd name="connsiteY26" fmla="*/ 81843 h 497495"/>
                <a:gd name="connsiteX27" fmla="*/ 228287 w 587155"/>
                <a:gd name="connsiteY27" fmla="*/ 81843 h 497495"/>
                <a:gd name="connsiteX28" fmla="*/ 109201 w 587155"/>
                <a:gd name="connsiteY28" fmla="*/ 64601 h 497495"/>
                <a:gd name="connsiteX29" fmla="*/ 203918 w 587155"/>
                <a:gd name="connsiteY29" fmla="*/ 64601 h 497495"/>
                <a:gd name="connsiteX30" fmla="*/ 203918 w 587155"/>
                <a:gd name="connsiteY30" fmla="*/ 164836 h 497495"/>
                <a:gd name="connsiteX31" fmla="*/ 109201 w 587155"/>
                <a:gd name="connsiteY31" fmla="*/ 164836 h 497495"/>
                <a:gd name="connsiteX32" fmla="*/ 78875 w 587155"/>
                <a:gd name="connsiteY32" fmla="*/ 35838 h 497495"/>
                <a:gd name="connsiteX33" fmla="*/ 78875 w 587155"/>
                <a:gd name="connsiteY33" fmla="*/ 268071 h 497495"/>
                <a:gd name="connsiteX34" fmla="*/ 509486 w 587155"/>
                <a:gd name="connsiteY34" fmla="*/ 268071 h 497495"/>
                <a:gd name="connsiteX35" fmla="*/ 509486 w 587155"/>
                <a:gd name="connsiteY35" fmla="*/ 35838 h 497495"/>
                <a:gd name="connsiteX36" fmla="*/ 347290 w 587155"/>
                <a:gd name="connsiteY36" fmla="*/ 35838 h 497495"/>
                <a:gd name="connsiteX37" fmla="*/ 239637 w 587155"/>
                <a:gd name="connsiteY37" fmla="*/ 35838 h 497495"/>
                <a:gd name="connsiteX38" fmla="*/ 42991 w 587155"/>
                <a:gd name="connsiteY38" fmla="*/ 0 h 497495"/>
                <a:gd name="connsiteX39" fmla="*/ 232460 w 587155"/>
                <a:gd name="connsiteY39" fmla="*/ 0 h 497495"/>
                <a:gd name="connsiteX40" fmla="*/ 355902 w 587155"/>
                <a:gd name="connsiteY40" fmla="*/ 0 h 497495"/>
                <a:gd name="connsiteX41" fmla="*/ 543935 w 587155"/>
                <a:gd name="connsiteY41" fmla="*/ 0 h 497495"/>
                <a:gd name="connsiteX42" fmla="*/ 543935 w 587155"/>
                <a:gd name="connsiteY42" fmla="*/ 182059 h 497495"/>
                <a:gd name="connsiteX43" fmla="*/ 543935 w 587155"/>
                <a:gd name="connsiteY43" fmla="*/ 298175 h 497495"/>
                <a:gd name="connsiteX44" fmla="*/ 42991 w 587155"/>
                <a:gd name="connsiteY44" fmla="*/ 298175 h 497495"/>
                <a:gd name="connsiteX45" fmla="*/ 42991 w 587155"/>
                <a:gd name="connsiteY45" fmla="*/ 182059 h 4974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587155" h="497495">
                  <a:moveTo>
                    <a:pt x="244050" y="432975"/>
                  </a:moveTo>
                  <a:lnTo>
                    <a:pt x="235436" y="471687"/>
                  </a:lnTo>
                  <a:lnTo>
                    <a:pt x="351719" y="471687"/>
                  </a:lnTo>
                  <a:lnTo>
                    <a:pt x="343105" y="432975"/>
                  </a:lnTo>
                  <a:close/>
                  <a:moveTo>
                    <a:pt x="41632" y="309670"/>
                  </a:moveTo>
                  <a:lnTo>
                    <a:pt x="545523" y="309670"/>
                  </a:lnTo>
                  <a:lnTo>
                    <a:pt x="587155" y="497495"/>
                  </a:lnTo>
                  <a:lnTo>
                    <a:pt x="0" y="497495"/>
                  </a:lnTo>
                  <a:close/>
                  <a:moveTo>
                    <a:pt x="109201" y="225068"/>
                  </a:moveTo>
                  <a:lnTo>
                    <a:pt x="480943" y="225068"/>
                  </a:lnTo>
                  <a:lnTo>
                    <a:pt x="480943" y="242310"/>
                  </a:lnTo>
                  <a:lnTo>
                    <a:pt x="109201" y="242310"/>
                  </a:lnTo>
                  <a:close/>
                  <a:moveTo>
                    <a:pt x="109201" y="185066"/>
                  </a:moveTo>
                  <a:lnTo>
                    <a:pt x="480943" y="185066"/>
                  </a:lnTo>
                  <a:lnTo>
                    <a:pt x="480943" y="202078"/>
                  </a:lnTo>
                  <a:lnTo>
                    <a:pt x="109201" y="202078"/>
                  </a:lnTo>
                  <a:close/>
                  <a:moveTo>
                    <a:pt x="228287" y="147593"/>
                  </a:moveTo>
                  <a:lnTo>
                    <a:pt x="480943" y="147593"/>
                  </a:lnTo>
                  <a:lnTo>
                    <a:pt x="480943" y="164835"/>
                  </a:lnTo>
                  <a:lnTo>
                    <a:pt x="228287" y="164835"/>
                  </a:lnTo>
                  <a:close/>
                  <a:moveTo>
                    <a:pt x="228287" y="106212"/>
                  </a:moveTo>
                  <a:lnTo>
                    <a:pt x="480943" y="106212"/>
                  </a:lnTo>
                  <a:lnTo>
                    <a:pt x="480943" y="123224"/>
                  </a:lnTo>
                  <a:lnTo>
                    <a:pt x="228287" y="123224"/>
                  </a:lnTo>
                  <a:close/>
                  <a:moveTo>
                    <a:pt x="228287" y="64601"/>
                  </a:moveTo>
                  <a:lnTo>
                    <a:pt x="480943" y="64601"/>
                  </a:lnTo>
                  <a:lnTo>
                    <a:pt x="480943" y="81843"/>
                  </a:lnTo>
                  <a:lnTo>
                    <a:pt x="228287" y="81843"/>
                  </a:lnTo>
                  <a:close/>
                  <a:moveTo>
                    <a:pt x="109201" y="64601"/>
                  </a:moveTo>
                  <a:lnTo>
                    <a:pt x="203918" y="64601"/>
                  </a:lnTo>
                  <a:lnTo>
                    <a:pt x="203918" y="164836"/>
                  </a:lnTo>
                  <a:lnTo>
                    <a:pt x="109201" y="164836"/>
                  </a:lnTo>
                  <a:close/>
                  <a:moveTo>
                    <a:pt x="78875" y="35838"/>
                  </a:moveTo>
                  <a:lnTo>
                    <a:pt x="78875" y="268071"/>
                  </a:lnTo>
                  <a:lnTo>
                    <a:pt x="509486" y="268071"/>
                  </a:lnTo>
                  <a:lnTo>
                    <a:pt x="509486" y="35838"/>
                  </a:lnTo>
                  <a:lnTo>
                    <a:pt x="347290" y="35838"/>
                  </a:lnTo>
                  <a:lnTo>
                    <a:pt x="239637" y="35838"/>
                  </a:lnTo>
                  <a:close/>
                  <a:moveTo>
                    <a:pt x="42991" y="0"/>
                  </a:moveTo>
                  <a:lnTo>
                    <a:pt x="232460" y="0"/>
                  </a:lnTo>
                  <a:lnTo>
                    <a:pt x="355902" y="0"/>
                  </a:lnTo>
                  <a:lnTo>
                    <a:pt x="543935" y="0"/>
                  </a:lnTo>
                  <a:lnTo>
                    <a:pt x="543935" y="182059"/>
                  </a:lnTo>
                  <a:lnTo>
                    <a:pt x="543935" y="298175"/>
                  </a:lnTo>
                  <a:lnTo>
                    <a:pt x="42991" y="298175"/>
                  </a:lnTo>
                  <a:lnTo>
                    <a:pt x="42991" y="18205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34" name="Group 18">
            <a:extLst>
              <a:ext uri="{FF2B5EF4-FFF2-40B4-BE49-F238E27FC236}">
                <a16:creationId xmlns:a16="http://schemas.microsoft.com/office/drawing/2014/main" xmlns="" id="{25EA26D0-3C3B-4FDD-AC91-9320B9629D7E}"/>
              </a:ext>
            </a:extLst>
          </p:cNvPr>
          <p:cNvGrpSpPr/>
          <p:nvPr/>
        </p:nvGrpSpPr>
        <p:grpSpPr>
          <a:xfrm>
            <a:off x="4810125" y="2615139"/>
            <a:ext cx="1114425" cy="1114425"/>
            <a:chOff x="1924050" y="2615139"/>
            <a:chExt cx="1114425" cy="1114425"/>
          </a:xfrm>
        </p:grpSpPr>
        <p:sp>
          <p:nvSpPr>
            <p:cNvPr id="35" name="椭圆 34">
              <a:extLst>
                <a:ext uri="{FF2B5EF4-FFF2-40B4-BE49-F238E27FC236}">
                  <a16:creationId xmlns:a16="http://schemas.microsoft.com/office/drawing/2014/main" xmlns="" id="{A3477B58-E541-49DC-8658-D86027B08FF8}"/>
                </a:ext>
              </a:extLst>
            </p:cNvPr>
            <p:cNvSpPr/>
            <p:nvPr/>
          </p:nvSpPr>
          <p:spPr>
            <a:xfrm>
              <a:off x="1924050" y="2615139"/>
              <a:ext cx="1114425" cy="1114425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6" name="iconfont-1187-868386">
              <a:extLst>
                <a:ext uri="{FF2B5EF4-FFF2-40B4-BE49-F238E27FC236}">
                  <a16:creationId xmlns:a16="http://schemas.microsoft.com/office/drawing/2014/main" xmlns="" id="{7CB29D89-8CA0-4989-9BAB-CEC962E3BD6A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195469" y="2980195"/>
              <a:ext cx="609685" cy="422410"/>
            </a:xfrm>
            <a:custGeom>
              <a:avLst/>
              <a:gdLst>
                <a:gd name="connsiteX0" fmla="*/ 446710 w 607639"/>
                <a:gd name="connsiteY0" fmla="*/ 256866 h 420993"/>
                <a:gd name="connsiteX1" fmla="*/ 364838 w 607639"/>
                <a:gd name="connsiteY1" fmla="*/ 267065 h 420993"/>
                <a:gd name="connsiteX2" fmla="*/ 373738 w 607639"/>
                <a:gd name="connsiteY2" fmla="*/ 301992 h 420993"/>
                <a:gd name="connsiteX3" fmla="*/ 519615 w 607639"/>
                <a:gd name="connsiteY3" fmla="*/ 301992 h 420993"/>
                <a:gd name="connsiteX4" fmla="*/ 528515 w 607639"/>
                <a:gd name="connsiteY4" fmla="*/ 267065 h 420993"/>
                <a:gd name="connsiteX5" fmla="*/ 446710 w 607639"/>
                <a:gd name="connsiteY5" fmla="*/ 256866 h 420993"/>
                <a:gd name="connsiteX6" fmla="*/ 160918 w 607639"/>
                <a:gd name="connsiteY6" fmla="*/ 256866 h 420993"/>
                <a:gd name="connsiteX7" fmla="*/ 79035 w 607639"/>
                <a:gd name="connsiteY7" fmla="*/ 267065 h 420993"/>
                <a:gd name="connsiteX8" fmla="*/ 87936 w 607639"/>
                <a:gd name="connsiteY8" fmla="*/ 301992 h 420993"/>
                <a:gd name="connsiteX9" fmla="*/ 233901 w 607639"/>
                <a:gd name="connsiteY9" fmla="*/ 301992 h 420993"/>
                <a:gd name="connsiteX10" fmla="*/ 242801 w 607639"/>
                <a:gd name="connsiteY10" fmla="*/ 267065 h 420993"/>
                <a:gd name="connsiteX11" fmla="*/ 160918 w 607639"/>
                <a:gd name="connsiteY11" fmla="*/ 256866 h 420993"/>
                <a:gd name="connsiteX12" fmla="*/ 446710 w 607639"/>
                <a:gd name="connsiteY12" fmla="*/ 194922 h 420993"/>
                <a:gd name="connsiteX13" fmla="*/ 364838 w 607639"/>
                <a:gd name="connsiteY13" fmla="*/ 205120 h 420993"/>
                <a:gd name="connsiteX14" fmla="*/ 373738 w 607639"/>
                <a:gd name="connsiteY14" fmla="*/ 240047 h 420993"/>
                <a:gd name="connsiteX15" fmla="*/ 519615 w 607639"/>
                <a:gd name="connsiteY15" fmla="*/ 240047 h 420993"/>
                <a:gd name="connsiteX16" fmla="*/ 528515 w 607639"/>
                <a:gd name="connsiteY16" fmla="*/ 205120 h 420993"/>
                <a:gd name="connsiteX17" fmla="*/ 446710 w 607639"/>
                <a:gd name="connsiteY17" fmla="*/ 194922 h 420993"/>
                <a:gd name="connsiteX18" fmla="*/ 160918 w 607639"/>
                <a:gd name="connsiteY18" fmla="*/ 194922 h 420993"/>
                <a:gd name="connsiteX19" fmla="*/ 79035 w 607639"/>
                <a:gd name="connsiteY19" fmla="*/ 205120 h 420993"/>
                <a:gd name="connsiteX20" fmla="*/ 87936 w 607639"/>
                <a:gd name="connsiteY20" fmla="*/ 240047 h 420993"/>
                <a:gd name="connsiteX21" fmla="*/ 233901 w 607639"/>
                <a:gd name="connsiteY21" fmla="*/ 240047 h 420993"/>
                <a:gd name="connsiteX22" fmla="*/ 242801 w 607639"/>
                <a:gd name="connsiteY22" fmla="*/ 205120 h 420993"/>
                <a:gd name="connsiteX23" fmla="*/ 160918 w 607639"/>
                <a:gd name="connsiteY23" fmla="*/ 194922 h 420993"/>
                <a:gd name="connsiteX24" fmla="*/ 446710 w 607639"/>
                <a:gd name="connsiteY24" fmla="*/ 132888 h 420993"/>
                <a:gd name="connsiteX25" fmla="*/ 364838 w 607639"/>
                <a:gd name="connsiteY25" fmla="*/ 143086 h 420993"/>
                <a:gd name="connsiteX26" fmla="*/ 373738 w 607639"/>
                <a:gd name="connsiteY26" fmla="*/ 178013 h 420993"/>
                <a:gd name="connsiteX27" fmla="*/ 519615 w 607639"/>
                <a:gd name="connsiteY27" fmla="*/ 178013 h 420993"/>
                <a:gd name="connsiteX28" fmla="*/ 528515 w 607639"/>
                <a:gd name="connsiteY28" fmla="*/ 143086 h 420993"/>
                <a:gd name="connsiteX29" fmla="*/ 446710 w 607639"/>
                <a:gd name="connsiteY29" fmla="*/ 132888 h 420993"/>
                <a:gd name="connsiteX30" fmla="*/ 160918 w 607639"/>
                <a:gd name="connsiteY30" fmla="*/ 132888 h 420993"/>
                <a:gd name="connsiteX31" fmla="*/ 79035 w 607639"/>
                <a:gd name="connsiteY31" fmla="*/ 143086 h 420993"/>
                <a:gd name="connsiteX32" fmla="*/ 87936 w 607639"/>
                <a:gd name="connsiteY32" fmla="*/ 178013 h 420993"/>
                <a:gd name="connsiteX33" fmla="*/ 233901 w 607639"/>
                <a:gd name="connsiteY33" fmla="*/ 178013 h 420993"/>
                <a:gd name="connsiteX34" fmla="*/ 242801 w 607639"/>
                <a:gd name="connsiteY34" fmla="*/ 143086 h 420993"/>
                <a:gd name="connsiteX35" fmla="*/ 160918 w 607639"/>
                <a:gd name="connsiteY35" fmla="*/ 132888 h 420993"/>
                <a:gd name="connsiteX36" fmla="*/ 446710 w 607639"/>
                <a:gd name="connsiteY36" fmla="*/ 70854 h 420993"/>
                <a:gd name="connsiteX37" fmla="*/ 364838 w 607639"/>
                <a:gd name="connsiteY37" fmla="*/ 81053 h 420993"/>
                <a:gd name="connsiteX38" fmla="*/ 373738 w 607639"/>
                <a:gd name="connsiteY38" fmla="*/ 115980 h 420993"/>
                <a:gd name="connsiteX39" fmla="*/ 519615 w 607639"/>
                <a:gd name="connsiteY39" fmla="*/ 115980 h 420993"/>
                <a:gd name="connsiteX40" fmla="*/ 528515 w 607639"/>
                <a:gd name="connsiteY40" fmla="*/ 81053 h 420993"/>
                <a:gd name="connsiteX41" fmla="*/ 446710 w 607639"/>
                <a:gd name="connsiteY41" fmla="*/ 70854 h 420993"/>
                <a:gd name="connsiteX42" fmla="*/ 160918 w 607639"/>
                <a:gd name="connsiteY42" fmla="*/ 70854 h 420993"/>
                <a:gd name="connsiteX43" fmla="*/ 79035 w 607639"/>
                <a:gd name="connsiteY43" fmla="*/ 81053 h 420993"/>
                <a:gd name="connsiteX44" fmla="*/ 87936 w 607639"/>
                <a:gd name="connsiteY44" fmla="*/ 115980 h 420993"/>
                <a:gd name="connsiteX45" fmla="*/ 233901 w 607639"/>
                <a:gd name="connsiteY45" fmla="*/ 115980 h 420993"/>
                <a:gd name="connsiteX46" fmla="*/ 242801 w 607639"/>
                <a:gd name="connsiteY46" fmla="*/ 81053 h 420993"/>
                <a:gd name="connsiteX47" fmla="*/ 160918 w 607639"/>
                <a:gd name="connsiteY47" fmla="*/ 70854 h 420993"/>
                <a:gd name="connsiteX48" fmla="*/ 446721 w 607639"/>
                <a:gd name="connsiteY48" fmla="*/ 0 h 420993"/>
                <a:gd name="connsiteX49" fmla="*/ 597760 w 607639"/>
                <a:gd name="connsiteY49" fmla="*/ 36349 h 420993"/>
                <a:gd name="connsiteX50" fmla="*/ 607639 w 607639"/>
                <a:gd name="connsiteY50" fmla="*/ 41415 h 420993"/>
                <a:gd name="connsiteX51" fmla="*/ 607639 w 607639"/>
                <a:gd name="connsiteY51" fmla="*/ 420993 h 420993"/>
                <a:gd name="connsiteX52" fmla="*/ 581294 w 607639"/>
                <a:gd name="connsiteY52" fmla="*/ 407484 h 420993"/>
                <a:gd name="connsiteX53" fmla="*/ 446721 w 607639"/>
                <a:gd name="connsiteY53" fmla="*/ 375134 h 420993"/>
                <a:gd name="connsiteX54" fmla="*/ 321849 w 607639"/>
                <a:gd name="connsiteY54" fmla="*/ 402774 h 420993"/>
                <a:gd name="connsiteX55" fmla="*/ 321849 w 607639"/>
                <a:gd name="connsiteY55" fmla="*/ 24351 h 420993"/>
                <a:gd name="connsiteX56" fmla="*/ 446721 w 607639"/>
                <a:gd name="connsiteY56" fmla="*/ 0 h 420993"/>
                <a:gd name="connsiteX57" fmla="*/ 160918 w 607639"/>
                <a:gd name="connsiteY57" fmla="*/ 0 h 420993"/>
                <a:gd name="connsiteX58" fmla="*/ 285790 w 607639"/>
                <a:gd name="connsiteY58" fmla="*/ 24351 h 420993"/>
                <a:gd name="connsiteX59" fmla="*/ 285790 w 607639"/>
                <a:gd name="connsiteY59" fmla="*/ 402774 h 420993"/>
                <a:gd name="connsiteX60" fmla="*/ 160918 w 607639"/>
                <a:gd name="connsiteY60" fmla="*/ 375134 h 420993"/>
                <a:gd name="connsiteX61" fmla="*/ 26256 w 607639"/>
                <a:gd name="connsiteY61" fmla="*/ 407484 h 420993"/>
                <a:gd name="connsiteX62" fmla="*/ 0 w 607639"/>
                <a:gd name="connsiteY62" fmla="*/ 420993 h 420993"/>
                <a:gd name="connsiteX63" fmla="*/ 0 w 607639"/>
                <a:gd name="connsiteY63" fmla="*/ 41415 h 420993"/>
                <a:gd name="connsiteX64" fmla="*/ 9791 w 607639"/>
                <a:gd name="connsiteY64" fmla="*/ 36349 h 420993"/>
                <a:gd name="connsiteX65" fmla="*/ 160918 w 607639"/>
                <a:gd name="connsiteY65" fmla="*/ 0 h 4209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</a:cxnLst>
              <a:rect l="l" t="t" r="r" b="b"/>
              <a:pathLst>
                <a:path w="607639" h="420993">
                  <a:moveTo>
                    <a:pt x="446710" y="256866"/>
                  </a:moveTo>
                  <a:cubicBezTo>
                    <a:pt x="419174" y="256866"/>
                    <a:pt x="391628" y="260266"/>
                    <a:pt x="364838" y="267065"/>
                  </a:cubicBezTo>
                  <a:lnTo>
                    <a:pt x="373738" y="301992"/>
                  </a:lnTo>
                  <a:cubicBezTo>
                    <a:pt x="421444" y="289905"/>
                    <a:pt x="471909" y="289905"/>
                    <a:pt x="519615" y="301992"/>
                  </a:cubicBezTo>
                  <a:lnTo>
                    <a:pt x="528515" y="267065"/>
                  </a:lnTo>
                  <a:cubicBezTo>
                    <a:pt x="501770" y="260266"/>
                    <a:pt x="474245" y="256866"/>
                    <a:pt x="446710" y="256866"/>
                  </a:cubicBezTo>
                  <a:close/>
                  <a:moveTo>
                    <a:pt x="160918" y="256866"/>
                  </a:moveTo>
                  <a:cubicBezTo>
                    <a:pt x="133372" y="256866"/>
                    <a:pt x="105825" y="260266"/>
                    <a:pt x="79035" y="267065"/>
                  </a:cubicBezTo>
                  <a:lnTo>
                    <a:pt x="87936" y="301992"/>
                  </a:lnTo>
                  <a:cubicBezTo>
                    <a:pt x="135730" y="289905"/>
                    <a:pt x="186106" y="289905"/>
                    <a:pt x="233901" y="301992"/>
                  </a:cubicBezTo>
                  <a:lnTo>
                    <a:pt x="242801" y="267065"/>
                  </a:lnTo>
                  <a:cubicBezTo>
                    <a:pt x="216011" y="260266"/>
                    <a:pt x="188465" y="256866"/>
                    <a:pt x="160918" y="256866"/>
                  </a:cubicBezTo>
                  <a:close/>
                  <a:moveTo>
                    <a:pt x="446710" y="194922"/>
                  </a:moveTo>
                  <a:cubicBezTo>
                    <a:pt x="419174" y="194922"/>
                    <a:pt x="391628" y="198321"/>
                    <a:pt x="364838" y="205120"/>
                  </a:cubicBezTo>
                  <a:lnTo>
                    <a:pt x="373738" y="240047"/>
                  </a:lnTo>
                  <a:cubicBezTo>
                    <a:pt x="421444" y="227871"/>
                    <a:pt x="471909" y="227871"/>
                    <a:pt x="519615" y="240047"/>
                  </a:cubicBezTo>
                  <a:lnTo>
                    <a:pt x="528515" y="205120"/>
                  </a:lnTo>
                  <a:cubicBezTo>
                    <a:pt x="501770" y="198321"/>
                    <a:pt x="474245" y="194922"/>
                    <a:pt x="446710" y="194922"/>
                  </a:cubicBezTo>
                  <a:close/>
                  <a:moveTo>
                    <a:pt x="160918" y="194922"/>
                  </a:moveTo>
                  <a:cubicBezTo>
                    <a:pt x="133372" y="194922"/>
                    <a:pt x="105825" y="198321"/>
                    <a:pt x="79035" y="205120"/>
                  </a:cubicBezTo>
                  <a:lnTo>
                    <a:pt x="87936" y="240047"/>
                  </a:lnTo>
                  <a:cubicBezTo>
                    <a:pt x="135730" y="227871"/>
                    <a:pt x="186106" y="227871"/>
                    <a:pt x="233901" y="240047"/>
                  </a:cubicBezTo>
                  <a:lnTo>
                    <a:pt x="242801" y="205120"/>
                  </a:lnTo>
                  <a:cubicBezTo>
                    <a:pt x="216011" y="198321"/>
                    <a:pt x="188465" y="194922"/>
                    <a:pt x="160918" y="194922"/>
                  </a:cubicBezTo>
                  <a:close/>
                  <a:moveTo>
                    <a:pt x="446710" y="132888"/>
                  </a:moveTo>
                  <a:cubicBezTo>
                    <a:pt x="419174" y="132888"/>
                    <a:pt x="391628" y="136287"/>
                    <a:pt x="364838" y="143086"/>
                  </a:cubicBezTo>
                  <a:lnTo>
                    <a:pt x="373738" y="178013"/>
                  </a:lnTo>
                  <a:cubicBezTo>
                    <a:pt x="421444" y="165927"/>
                    <a:pt x="471909" y="165927"/>
                    <a:pt x="519615" y="178013"/>
                  </a:cubicBezTo>
                  <a:lnTo>
                    <a:pt x="528515" y="143086"/>
                  </a:lnTo>
                  <a:cubicBezTo>
                    <a:pt x="501770" y="136287"/>
                    <a:pt x="474245" y="132888"/>
                    <a:pt x="446710" y="132888"/>
                  </a:cubicBezTo>
                  <a:close/>
                  <a:moveTo>
                    <a:pt x="160918" y="132888"/>
                  </a:moveTo>
                  <a:cubicBezTo>
                    <a:pt x="133372" y="132888"/>
                    <a:pt x="105825" y="136287"/>
                    <a:pt x="79035" y="143086"/>
                  </a:cubicBezTo>
                  <a:lnTo>
                    <a:pt x="87936" y="178013"/>
                  </a:lnTo>
                  <a:cubicBezTo>
                    <a:pt x="135730" y="165927"/>
                    <a:pt x="186106" y="165927"/>
                    <a:pt x="233901" y="178013"/>
                  </a:cubicBezTo>
                  <a:lnTo>
                    <a:pt x="242801" y="143086"/>
                  </a:lnTo>
                  <a:cubicBezTo>
                    <a:pt x="216011" y="136287"/>
                    <a:pt x="188465" y="132888"/>
                    <a:pt x="160918" y="132888"/>
                  </a:cubicBezTo>
                  <a:close/>
                  <a:moveTo>
                    <a:pt x="446710" y="70854"/>
                  </a:moveTo>
                  <a:cubicBezTo>
                    <a:pt x="419174" y="70854"/>
                    <a:pt x="391628" y="74254"/>
                    <a:pt x="364838" y="81053"/>
                  </a:cubicBezTo>
                  <a:lnTo>
                    <a:pt x="373738" y="115980"/>
                  </a:lnTo>
                  <a:cubicBezTo>
                    <a:pt x="421444" y="103893"/>
                    <a:pt x="471909" y="103893"/>
                    <a:pt x="519615" y="115980"/>
                  </a:cubicBezTo>
                  <a:lnTo>
                    <a:pt x="528515" y="81053"/>
                  </a:lnTo>
                  <a:cubicBezTo>
                    <a:pt x="501770" y="74254"/>
                    <a:pt x="474245" y="70854"/>
                    <a:pt x="446710" y="70854"/>
                  </a:cubicBezTo>
                  <a:close/>
                  <a:moveTo>
                    <a:pt x="160918" y="70854"/>
                  </a:moveTo>
                  <a:cubicBezTo>
                    <a:pt x="133372" y="70854"/>
                    <a:pt x="105825" y="74254"/>
                    <a:pt x="79035" y="81053"/>
                  </a:cubicBezTo>
                  <a:lnTo>
                    <a:pt x="87936" y="115980"/>
                  </a:lnTo>
                  <a:cubicBezTo>
                    <a:pt x="135730" y="103893"/>
                    <a:pt x="186106" y="103893"/>
                    <a:pt x="233901" y="115980"/>
                  </a:cubicBezTo>
                  <a:lnTo>
                    <a:pt x="242801" y="81053"/>
                  </a:lnTo>
                  <a:cubicBezTo>
                    <a:pt x="216011" y="74254"/>
                    <a:pt x="188465" y="70854"/>
                    <a:pt x="160918" y="70854"/>
                  </a:cubicBezTo>
                  <a:close/>
                  <a:moveTo>
                    <a:pt x="446721" y="0"/>
                  </a:moveTo>
                  <a:cubicBezTo>
                    <a:pt x="498966" y="0"/>
                    <a:pt x="551211" y="12620"/>
                    <a:pt x="597760" y="36349"/>
                  </a:cubicBezTo>
                  <a:lnTo>
                    <a:pt x="607639" y="41415"/>
                  </a:lnTo>
                  <a:lnTo>
                    <a:pt x="607639" y="420993"/>
                  </a:lnTo>
                  <a:lnTo>
                    <a:pt x="581294" y="407484"/>
                  </a:lnTo>
                  <a:cubicBezTo>
                    <a:pt x="539908" y="386333"/>
                    <a:pt x="493270" y="375134"/>
                    <a:pt x="446721" y="375134"/>
                  </a:cubicBezTo>
                  <a:cubicBezTo>
                    <a:pt x="403732" y="375134"/>
                    <a:pt x="360833" y="384644"/>
                    <a:pt x="321849" y="402774"/>
                  </a:cubicBezTo>
                  <a:lnTo>
                    <a:pt x="321849" y="24351"/>
                  </a:lnTo>
                  <a:cubicBezTo>
                    <a:pt x="361367" y="8354"/>
                    <a:pt x="403999" y="0"/>
                    <a:pt x="446721" y="0"/>
                  </a:cubicBezTo>
                  <a:close/>
                  <a:moveTo>
                    <a:pt x="160918" y="0"/>
                  </a:moveTo>
                  <a:cubicBezTo>
                    <a:pt x="203640" y="0"/>
                    <a:pt x="246273" y="8354"/>
                    <a:pt x="285790" y="24351"/>
                  </a:cubicBezTo>
                  <a:lnTo>
                    <a:pt x="285790" y="402774"/>
                  </a:lnTo>
                  <a:cubicBezTo>
                    <a:pt x="246807" y="384644"/>
                    <a:pt x="203907" y="375134"/>
                    <a:pt x="160918" y="375134"/>
                  </a:cubicBezTo>
                  <a:cubicBezTo>
                    <a:pt x="114281" y="375134"/>
                    <a:pt x="67732" y="386333"/>
                    <a:pt x="26256" y="407484"/>
                  </a:cubicBezTo>
                  <a:lnTo>
                    <a:pt x="0" y="420993"/>
                  </a:lnTo>
                  <a:lnTo>
                    <a:pt x="0" y="41415"/>
                  </a:lnTo>
                  <a:lnTo>
                    <a:pt x="9791" y="36349"/>
                  </a:lnTo>
                  <a:cubicBezTo>
                    <a:pt x="56339" y="12620"/>
                    <a:pt x="108584" y="0"/>
                    <a:pt x="16091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7" name="Group 21">
            <a:extLst>
              <a:ext uri="{FF2B5EF4-FFF2-40B4-BE49-F238E27FC236}">
                <a16:creationId xmlns:a16="http://schemas.microsoft.com/office/drawing/2014/main" xmlns="" id="{813AA9D6-4C95-490D-A873-76828BF93825}"/>
              </a:ext>
            </a:extLst>
          </p:cNvPr>
          <p:cNvGrpSpPr/>
          <p:nvPr/>
        </p:nvGrpSpPr>
        <p:grpSpPr>
          <a:xfrm>
            <a:off x="6343650" y="2615139"/>
            <a:ext cx="1114425" cy="1114425"/>
            <a:chOff x="1924050" y="2615139"/>
            <a:chExt cx="1114425" cy="1114425"/>
          </a:xfrm>
        </p:grpSpPr>
        <p:sp>
          <p:nvSpPr>
            <p:cNvPr id="38" name="椭圆 37">
              <a:extLst>
                <a:ext uri="{FF2B5EF4-FFF2-40B4-BE49-F238E27FC236}">
                  <a16:creationId xmlns:a16="http://schemas.microsoft.com/office/drawing/2014/main" xmlns="" id="{279FD75C-9F89-41EB-874D-00AA0DDDDCE5}"/>
                </a:ext>
              </a:extLst>
            </p:cNvPr>
            <p:cNvSpPr/>
            <p:nvPr/>
          </p:nvSpPr>
          <p:spPr>
            <a:xfrm>
              <a:off x="1924050" y="2615139"/>
              <a:ext cx="1114425" cy="1114425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9" name="iconfont-1187-868386">
              <a:extLst>
                <a:ext uri="{FF2B5EF4-FFF2-40B4-BE49-F238E27FC236}">
                  <a16:creationId xmlns:a16="http://schemas.microsoft.com/office/drawing/2014/main" xmlns="" id="{C3503D33-92D0-4469-8892-8F902B1C9AA3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195469" y="2892204"/>
              <a:ext cx="609685" cy="598393"/>
            </a:xfrm>
            <a:custGeom>
              <a:avLst/>
              <a:gdLst>
                <a:gd name="T0" fmla="*/ 5204 w 6300"/>
                <a:gd name="T1" fmla="*/ 4432 h 6181"/>
                <a:gd name="T2" fmla="*/ 3924 w 6300"/>
                <a:gd name="T3" fmla="*/ 3151 h 6181"/>
                <a:gd name="T4" fmla="*/ 4963 w 6300"/>
                <a:gd name="T5" fmla="*/ 2112 h 6181"/>
                <a:gd name="T6" fmla="*/ 5932 w 6300"/>
                <a:gd name="T7" fmla="*/ 1837 h 6181"/>
                <a:gd name="T8" fmla="*/ 6179 w 6300"/>
                <a:gd name="T9" fmla="*/ 773 h 6181"/>
                <a:gd name="T10" fmla="*/ 5690 w 6300"/>
                <a:gd name="T11" fmla="*/ 1262 h 6181"/>
                <a:gd name="T12" fmla="*/ 5051 w 6300"/>
                <a:gd name="T13" fmla="*/ 1250 h 6181"/>
                <a:gd name="T14" fmla="*/ 5038 w 6300"/>
                <a:gd name="T15" fmla="*/ 611 h 6181"/>
                <a:gd name="T16" fmla="*/ 5527 w 6300"/>
                <a:gd name="T17" fmla="*/ 122 h 6181"/>
                <a:gd name="T18" fmla="*/ 4463 w 6300"/>
                <a:gd name="T19" fmla="*/ 368 h 6181"/>
                <a:gd name="T20" fmla="*/ 4189 w 6300"/>
                <a:gd name="T21" fmla="*/ 1338 h 6181"/>
                <a:gd name="T22" fmla="*/ 3150 w 6300"/>
                <a:gd name="T23" fmla="*/ 2376 h 6181"/>
                <a:gd name="T24" fmla="*/ 2111 w 6300"/>
                <a:gd name="T25" fmla="*/ 1338 h 6181"/>
                <a:gd name="T26" fmla="*/ 1837 w 6300"/>
                <a:gd name="T27" fmla="*/ 368 h 6181"/>
                <a:gd name="T28" fmla="*/ 773 w 6300"/>
                <a:gd name="T29" fmla="*/ 122 h 6181"/>
                <a:gd name="T30" fmla="*/ 1261 w 6300"/>
                <a:gd name="T31" fmla="*/ 611 h 6181"/>
                <a:gd name="T32" fmla="*/ 1249 w 6300"/>
                <a:gd name="T33" fmla="*/ 1250 h 6181"/>
                <a:gd name="T34" fmla="*/ 610 w 6300"/>
                <a:gd name="T35" fmla="*/ 1262 h 6181"/>
                <a:gd name="T36" fmla="*/ 122 w 6300"/>
                <a:gd name="T37" fmla="*/ 773 h 6181"/>
                <a:gd name="T38" fmla="*/ 368 w 6300"/>
                <a:gd name="T39" fmla="*/ 1838 h 6181"/>
                <a:gd name="T40" fmla="*/ 1338 w 6300"/>
                <a:gd name="T41" fmla="*/ 2112 h 6181"/>
                <a:gd name="T42" fmla="*/ 2376 w 6300"/>
                <a:gd name="T43" fmla="*/ 3150 h 6181"/>
                <a:gd name="T44" fmla="*/ 1096 w 6300"/>
                <a:gd name="T45" fmla="*/ 4430 h 6181"/>
                <a:gd name="T46" fmla="*/ 448 w 6300"/>
                <a:gd name="T47" fmla="*/ 4670 h 6181"/>
                <a:gd name="T48" fmla="*/ 448 w 6300"/>
                <a:gd name="T49" fmla="*/ 5854 h 6181"/>
                <a:gd name="T50" fmla="*/ 1631 w 6300"/>
                <a:gd name="T51" fmla="*/ 5854 h 6181"/>
                <a:gd name="T52" fmla="*/ 1871 w 6300"/>
                <a:gd name="T53" fmla="*/ 5204 h 6181"/>
                <a:gd name="T54" fmla="*/ 3150 w 6300"/>
                <a:gd name="T55" fmla="*/ 3925 h 6181"/>
                <a:gd name="T56" fmla="*/ 4430 w 6300"/>
                <a:gd name="T57" fmla="*/ 5205 h 6181"/>
                <a:gd name="T58" fmla="*/ 4670 w 6300"/>
                <a:gd name="T59" fmla="*/ 5854 h 6181"/>
                <a:gd name="T60" fmla="*/ 5853 w 6300"/>
                <a:gd name="T61" fmla="*/ 5854 h 6181"/>
                <a:gd name="T62" fmla="*/ 5853 w 6300"/>
                <a:gd name="T63" fmla="*/ 4670 h 6181"/>
                <a:gd name="T64" fmla="*/ 5204 w 6300"/>
                <a:gd name="T65" fmla="*/ 4432 h 6181"/>
                <a:gd name="T66" fmla="*/ 1153 w 6300"/>
                <a:gd name="T67" fmla="*/ 5687 h 6181"/>
                <a:gd name="T68" fmla="*/ 727 w 6300"/>
                <a:gd name="T69" fmla="*/ 5573 h 6181"/>
                <a:gd name="T70" fmla="*/ 614 w 6300"/>
                <a:gd name="T71" fmla="*/ 5148 h 6181"/>
                <a:gd name="T72" fmla="*/ 925 w 6300"/>
                <a:gd name="T73" fmla="*/ 4836 h 6181"/>
                <a:gd name="T74" fmla="*/ 1350 w 6300"/>
                <a:gd name="T75" fmla="*/ 4950 h 6181"/>
                <a:gd name="T76" fmla="*/ 1464 w 6300"/>
                <a:gd name="T77" fmla="*/ 5375 h 6181"/>
                <a:gd name="T78" fmla="*/ 1153 w 6300"/>
                <a:gd name="T79" fmla="*/ 5687 h 6181"/>
                <a:gd name="T80" fmla="*/ 5573 w 6300"/>
                <a:gd name="T81" fmla="*/ 5574 h 6181"/>
                <a:gd name="T82" fmla="*/ 5147 w 6300"/>
                <a:gd name="T83" fmla="*/ 5688 h 6181"/>
                <a:gd name="T84" fmla="*/ 4836 w 6300"/>
                <a:gd name="T85" fmla="*/ 5376 h 6181"/>
                <a:gd name="T86" fmla="*/ 4949 w 6300"/>
                <a:gd name="T87" fmla="*/ 4951 h 6181"/>
                <a:gd name="T88" fmla="*/ 5375 w 6300"/>
                <a:gd name="T89" fmla="*/ 4837 h 6181"/>
                <a:gd name="T90" fmla="*/ 5687 w 6300"/>
                <a:gd name="T91" fmla="*/ 5148 h 6181"/>
                <a:gd name="T92" fmla="*/ 5573 w 6300"/>
                <a:gd name="T93" fmla="*/ 5574 h 6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6300" h="6181">
                  <a:moveTo>
                    <a:pt x="5204" y="4432"/>
                  </a:moveTo>
                  <a:lnTo>
                    <a:pt x="3924" y="3151"/>
                  </a:lnTo>
                  <a:lnTo>
                    <a:pt x="4963" y="2112"/>
                  </a:lnTo>
                  <a:cubicBezTo>
                    <a:pt x="5300" y="2191"/>
                    <a:pt x="5669" y="2101"/>
                    <a:pt x="5932" y="1837"/>
                  </a:cubicBezTo>
                  <a:cubicBezTo>
                    <a:pt x="6221" y="1549"/>
                    <a:pt x="6300" y="1135"/>
                    <a:pt x="6179" y="773"/>
                  </a:cubicBezTo>
                  <a:lnTo>
                    <a:pt x="5690" y="1262"/>
                  </a:lnTo>
                  <a:cubicBezTo>
                    <a:pt x="5516" y="1435"/>
                    <a:pt x="5231" y="1430"/>
                    <a:pt x="5051" y="1250"/>
                  </a:cubicBezTo>
                  <a:cubicBezTo>
                    <a:pt x="4871" y="1070"/>
                    <a:pt x="4865" y="784"/>
                    <a:pt x="5038" y="611"/>
                  </a:cubicBezTo>
                  <a:lnTo>
                    <a:pt x="5527" y="122"/>
                  </a:lnTo>
                  <a:cubicBezTo>
                    <a:pt x="5166" y="0"/>
                    <a:pt x="4752" y="80"/>
                    <a:pt x="4463" y="368"/>
                  </a:cubicBezTo>
                  <a:cubicBezTo>
                    <a:pt x="4200" y="631"/>
                    <a:pt x="4111" y="1000"/>
                    <a:pt x="4189" y="1338"/>
                  </a:cubicBezTo>
                  <a:lnTo>
                    <a:pt x="3150" y="2376"/>
                  </a:lnTo>
                  <a:lnTo>
                    <a:pt x="2111" y="1338"/>
                  </a:lnTo>
                  <a:cubicBezTo>
                    <a:pt x="2190" y="1000"/>
                    <a:pt x="2099" y="632"/>
                    <a:pt x="1837" y="368"/>
                  </a:cubicBezTo>
                  <a:cubicBezTo>
                    <a:pt x="1549" y="80"/>
                    <a:pt x="1135" y="1"/>
                    <a:pt x="773" y="122"/>
                  </a:cubicBezTo>
                  <a:lnTo>
                    <a:pt x="1261" y="611"/>
                  </a:lnTo>
                  <a:cubicBezTo>
                    <a:pt x="1435" y="784"/>
                    <a:pt x="1430" y="1070"/>
                    <a:pt x="1249" y="1250"/>
                  </a:cubicBezTo>
                  <a:cubicBezTo>
                    <a:pt x="1069" y="1430"/>
                    <a:pt x="784" y="1435"/>
                    <a:pt x="610" y="1262"/>
                  </a:cubicBezTo>
                  <a:lnTo>
                    <a:pt x="122" y="773"/>
                  </a:lnTo>
                  <a:cubicBezTo>
                    <a:pt x="0" y="1135"/>
                    <a:pt x="80" y="1549"/>
                    <a:pt x="368" y="1838"/>
                  </a:cubicBezTo>
                  <a:cubicBezTo>
                    <a:pt x="631" y="2101"/>
                    <a:pt x="999" y="2190"/>
                    <a:pt x="1338" y="2112"/>
                  </a:cubicBezTo>
                  <a:lnTo>
                    <a:pt x="2376" y="3150"/>
                  </a:lnTo>
                  <a:lnTo>
                    <a:pt x="1096" y="4430"/>
                  </a:lnTo>
                  <a:cubicBezTo>
                    <a:pt x="863" y="4414"/>
                    <a:pt x="625" y="4492"/>
                    <a:pt x="448" y="4670"/>
                  </a:cubicBezTo>
                  <a:cubicBezTo>
                    <a:pt x="120" y="4997"/>
                    <a:pt x="120" y="5527"/>
                    <a:pt x="448" y="5854"/>
                  </a:cubicBezTo>
                  <a:cubicBezTo>
                    <a:pt x="774" y="6180"/>
                    <a:pt x="1304" y="6180"/>
                    <a:pt x="1631" y="5854"/>
                  </a:cubicBezTo>
                  <a:cubicBezTo>
                    <a:pt x="1809" y="5676"/>
                    <a:pt x="1886" y="5437"/>
                    <a:pt x="1871" y="5204"/>
                  </a:cubicBezTo>
                  <a:lnTo>
                    <a:pt x="3150" y="3925"/>
                  </a:lnTo>
                  <a:lnTo>
                    <a:pt x="4430" y="5205"/>
                  </a:lnTo>
                  <a:cubicBezTo>
                    <a:pt x="4414" y="5438"/>
                    <a:pt x="4492" y="5676"/>
                    <a:pt x="4670" y="5854"/>
                  </a:cubicBezTo>
                  <a:cubicBezTo>
                    <a:pt x="4996" y="6181"/>
                    <a:pt x="5527" y="6181"/>
                    <a:pt x="5853" y="5854"/>
                  </a:cubicBezTo>
                  <a:cubicBezTo>
                    <a:pt x="6180" y="5527"/>
                    <a:pt x="6180" y="4997"/>
                    <a:pt x="5853" y="4670"/>
                  </a:cubicBezTo>
                  <a:cubicBezTo>
                    <a:pt x="5675" y="4493"/>
                    <a:pt x="5437" y="4415"/>
                    <a:pt x="5204" y="4432"/>
                  </a:cubicBezTo>
                  <a:close/>
                  <a:moveTo>
                    <a:pt x="1153" y="5687"/>
                  </a:moveTo>
                  <a:lnTo>
                    <a:pt x="727" y="5573"/>
                  </a:lnTo>
                  <a:lnTo>
                    <a:pt x="614" y="5148"/>
                  </a:lnTo>
                  <a:lnTo>
                    <a:pt x="925" y="4836"/>
                  </a:lnTo>
                  <a:lnTo>
                    <a:pt x="1350" y="4950"/>
                  </a:lnTo>
                  <a:lnTo>
                    <a:pt x="1464" y="5375"/>
                  </a:lnTo>
                  <a:lnTo>
                    <a:pt x="1153" y="5687"/>
                  </a:lnTo>
                  <a:close/>
                  <a:moveTo>
                    <a:pt x="5573" y="5574"/>
                  </a:moveTo>
                  <a:lnTo>
                    <a:pt x="5147" y="5688"/>
                  </a:lnTo>
                  <a:lnTo>
                    <a:pt x="4836" y="5376"/>
                  </a:lnTo>
                  <a:lnTo>
                    <a:pt x="4949" y="4951"/>
                  </a:lnTo>
                  <a:lnTo>
                    <a:pt x="5375" y="4837"/>
                  </a:lnTo>
                  <a:lnTo>
                    <a:pt x="5687" y="5148"/>
                  </a:lnTo>
                  <a:lnTo>
                    <a:pt x="5573" y="557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0" name="Group 24">
            <a:extLst>
              <a:ext uri="{FF2B5EF4-FFF2-40B4-BE49-F238E27FC236}">
                <a16:creationId xmlns:a16="http://schemas.microsoft.com/office/drawing/2014/main" xmlns="" id="{4DE359A2-E054-43A0-9145-5D229FD41F1B}"/>
              </a:ext>
            </a:extLst>
          </p:cNvPr>
          <p:cNvGrpSpPr/>
          <p:nvPr/>
        </p:nvGrpSpPr>
        <p:grpSpPr>
          <a:xfrm>
            <a:off x="7877175" y="2615139"/>
            <a:ext cx="1114425" cy="1114425"/>
            <a:chOff x="1924050" y="2615139"/>
            <a:chExt cx="1114425" cy="1114425"/>
          </a:xfrm>
        </p:grpSpPr>
        <p:sp>
          <p:nvSpPr>
            <p:cNvPr id="41" name="椭圆 40">
              <a:extLst>
                <a:ext uri="{FF2B5EF4-FFF2-40B4-BE49-F238E27FC236}">
                  <a16:creationId xmlns:a16="http://schemas.microsoft.com/office/drawing/2014/main" xmlns="" id="{86144B2D-A63B-4F1A-9915-6C5289AB1C9B}"/>
                </a:ext>
              </a:extLst>
            </p:cNvPr>
            <p:cNvSpPr/>
            <p:nvPr/>
          </p:nvSpPr>
          <p:spPr>
            <a:xfrm>
              <a:off x="1924050" y="2615139"/>
              <a:ext cx="1114425" cy="1114425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2" name="iconfont-1187-868386">
              <a:extLst>
                <a:ext uri="{FF2B5EF4-FFF2-40B4-BE49-F238E27FC236}">
                  <a16:creationId xmlns:a16="http://schemas.microsoft.com/office/drawing/2014/main" xmlns="" id="{F7DE6156-D031-4558-99A3-E42C2189B269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195469" y="2937263"/>
              <a:ext cx="609685" cy="508274"/>
            </a:xfrm>
            <a:custGeom>
              <a:avLst/>
              <a:gdLst>
                <a:gd name="connsiteX0" fmla="*/ 122377 w 606647"/>
                <a:gd name="connsiteY0" fmla="*/ 356214 h 505742"/>
                <a:gd name="connsiteX1" fmla="*/ 101023 w 606647"/>
                <a:gd name="connsiteY1" fmla="*/ 418139 h 505742"/>
                <a:gd name="connsiteX2" fmla="*/ 130361 w 606647"/>
                <a:gd name="connsiteY2" fmla="*/ 415914 h 505742"/>
                <a:gd name="connsiteX3" fmla="*/ 194600 w 606647"/>
                <a:gd name="connsiteY3" fmla="*/ 494964 h 505742"/>
                <a:gd name="connsiteX4" fmla="*/ 194714 w 606647"/>
                <a:gd name="connsiteY4" fmla="*/ 495298 h 505742"/>
                <a:gd name="connsiteX5" fmla="*/ 194761 w 606647"/>
                <a:gd name="connsiteY5" fmla="*/ 495162 h 505742"/>
                <a:gd name="connsiteX6" fmla="*/ 195072 w 606647"/>
                <a:gd name="connsiteY6" fmla="*/ 495545 h 505742"/>
                <a:gd name="connsiteX7" fmla="*/ 259783 w 606647"/>
                <a:gd name="connsiteY7" fmla="*/ 415914 h 505742"/>
                <a:gd name="connsiteX8" fmla="*/ 289121 w 606647"/>
                <a:gd name="connsiteY8" fmla="*/ 418139 h 505742"/>
                <a:gd name="connsiteX9" fmla="*/ 268139 w 606647"/>
                <a:gd name="connsiteY9" fmla="*/ 356214 h 505742"/>
                <a:gd name="connsiteX10" fmla="*/ 279373 w 606647"/>
                <a:gd name="connsiteY10" fmla="*/ 362240 h 505742"/>
                <a:gd name="connsiteX11" fmla="*/ 345941 w 606647"/>
                <a:gd name="connsiteY11" fmla="*/ 395056 h 505742"/>
                <a:gd name="connsiteX12" fmla="*/ 379178 w 606647"/>
                <a:gd name="connsiteY12" fmla="*/ 438904 h 505742"/>
                <a:gd name="connsiteX13" fmla="*/ 389762 w 606647"/>
                <a:gd name="connsiteY13" fmla="*/ 497492 h 505742"/>
                <a:gd name="connsiteX14" fmla="*/ 382892 w 606647"/>
                <a:gd name="connsiteY14" fmla="*/ 505742 h 505742"/>
                <a:gd name="connsiteX15" fmla="*/ 197393 w 606647"/>
                <a:gd name="connsiteY15" fmla="*/ 505742 h 505742"/>
                <a:gd name="connsiteX16" fmla="*/ 192472 w 606647"/>
                <a:gd name="connsiteY16" fmla="*/ 505742 h 505742"/>
                <a:gd name="connsiteX17" fmla="*/ 7067 w 606647"/>
                <a:gd name="connsiteY17" fmla="*/ 505742 h 505742"/>
                <a:gd name="connsiteX18" fmla="*/ 103 w 606647"/>
                <a:gd name="connsiteY18" fmla="*/ 497492 h 505742"/>
                <a:gd name="connsiteX19" fmla="*/ 10780 w 606647"/>
                <a:gd name="connsiteY19" fmla="*/ 438812 h 505742"/>
                <a:gd name="connsiteX20" fmla="*/ 43925 w 606647"/>
                <a:gd name="connsiteY20" fmla="*/ 394871 h 505742"/>
                <a:gd name="connsiteX21" fmla="*/ 108914 w 606647"/>
                <a:gd name="connsiteY21" fmla="*/ 362889 h 505742"/>
                <a:gd name="connsiteX22" fmla="*/ 587524 w 606647"/>
                <a:gd name="connsiteY22" fmla="*/ 186787 h 505742"/>
                <a:gd name="connsiteX23" fmla="*/ 570433 w 606647"/>
                <a:gd name="connsiteY23" fmla="*/ 208027 h 505742"/>
                <a:gd name="connsiteX24" fmla="*/ 560215 w 606647"/>
                <a:gd name="connsiteY24" fmla="*/ 197825 h 505742"/>
                <a:gd name="connsiteX25" fmla="*/ 602554 w 606647"/>
                <a:gd name="connsiteY25" fmla="*/ 152210 h 505742"/>
                <a:gd name="connsiteX26" fmla="*/ 596985 w 606647"/>
                <a:gd name="connsiteY26" fmla="*/ 168729 h 505742"/>
                <a:gd name="connsiteX27" fmla="*/ 550200 w 606647"/>
                <a:gd name="connsiteY27" fmla="*/ 187846 h 505742"/>
                <a:gd name="connsiteX28" fmla="*/ 540174 w 606647"/>
                <a:gd name="connsiteY28" fmla="*/ 177545 h 505742"/>
                <a:gd name="connsiteX29" fmla="*/ 606554 w 606647"/>
                <a:gd name="connsiteY29" fmla="*/ 122008 h 505742"/>
                <a:gd name="connsiteX30" fmla="*/ 606647 w 606647"/>
                <a:gd name="connsiteY30" fmla="*/ 122194 h 505742"/>
                <a:gd name="connsiteX31" fmla="*/ 605718 w 606647"/>
                <a:gd name="connsiteY31" fmla="*/ 136653 h 505742"/>
                <a:gd name="connsiteX32" fmla="*/ 530117 w 606647"/>
                <a:gd name="connsiteY32" fmla="*/ 167240 h 505742"/>
                <a:gd name="connsiteX33" fmla="*/ 519993 w 606647"/>
                <a:gd name="connsiteY33" fmla="*/ 157137 h 505742"/>
                <a:gd name="connsiteX34" fmla="*/ 603573 w 606647"/>
                <a:gd name="connsiteY34" fmla="*/ 94769 h 505742"/>
                <a:gd name="connsiteX35" fmla="*/ 605801 w 606647"/>
                <a:gd name="connsiteY35" fmla="*/ 108119 h 505742"/>
                <a:gd name="connsiteX36" fmla="*/ 509907 w 606647"/>
                <a:gd name="connsiteY36" fmla="*/ 147058 h 505742"/>
                <a:gd name="connsiteX37" fmla="*/ 499882 w 606647"/>
                <a:gd name="connsiteY37" fmla="*/ 136860 h 505742"/>
                <a:gd name="connsiteX38" fmla="*/ 594951 w 606647"/>
                <a:gd name="connsiteY38" fmla="*/ 69719 h 505742"/>
                <a:gd name="connsiteX39" fmla="*/ 599873 w 606647"/>
                <a:gd name="connsiteY39" fmla="*/ 81957 h 505742"/>
                <a:gd name="connsiteX40" fmla="*/ 489632 w 606647"/>
                <a:gd name="connsiteY40" fmla="*/ 126736 h 505742"/>
                <a:gd name="connsiteX41" fmla="*/ 484710 w 606647"/>
                <a:gd name="connsiteY41" fmla="*/ 121637 h 505742"/>
                <a:gd name="connsiteX42" fmla="*/ 484710 w 606647"/>
                <a:gd name="connsiteY42" fmla="*/ 114498 h 505742"/>
                <a:gd name="connsiteX43" fmla="*/ 187673 w 606647"/>
                <a:gd name="connsiteY43" fmla="*/ 51167 h 505742"/>
                <a:gd name="connsiteX44" fmla="*/ 232134 w 606647"/>
                <a:gd name="connsiteY44" fmla="*/ 69546 h 505742"/>
                <a:gd name="connsiteX45" fmla="*/ 302424 w 606647"/>
                <a:gd name="connsiteY45" fmla="*/ 206088 h 505742"/>
                <a:gd name="connsiteX46" fmla="*/ 336594 w 606647"/>
                <a:gd name="connsiteY46" fmla="*/ 293592 h 505742"/>
                <a:gd name="connsiteX47" fmla="*/ 247733 w 606647"/>
                <a:gd name="connsiteY47" fmla="*/ 320938 h 505742"/>
                <a:gd name="connsiteX48" fmla="*/ 247733 w 606647"/>
                <a:gd name="connsiteY48" fmla="*/ 339940 h 505742"/>
                <a:gd name="connsiteX49" fmla="*/ 247548 w 606647"/>
                <a:gd name="connsiteY49" fmla="*/ 341331 h 505742"/>
                <a:gd name="connsiteX50" fmla="*/ 194761 w 606647"/>
                <a:gd name="connsiteY50" fmla="*/ 495162 h 505742"/>
                <a:gd name="connsiteX51" fmla="*/ 194600 w 606647"/>
                <a:gd name="connsiteY51" fmla="*/ 494964 h 505742"/>
                <a:gd name="connsiteX52" fmla="*/ 141881 w 606647"/>
                <a:gd name="connsiteY52" fmla="*/ 340960 h 505742"/>
                <a:gd name="connsiteX53" fmla="*/ 141881 w 606647"/>
                <a:gd name="connsiteY53" fmla="*/ 321401 h 505742"/>
                <a:gd name="connsiteX54" fmla="*/ 51721 w 606647"/>
                <a:gd name="connsiteY54" fmla="*/ 292202 h 505742"/>
                <a:gd name="connsiteX55" fmla="*/ 89141 w 606647"/>
                <a:gd name="connsiteY55" fmla="*/ 186807 h 505742"/>
                <a:gd name="connsiteX56" fmla="*/ 153116 w 606647"/>
                <a:gd name="connsiteY56" fmla="*/ 57774 h 505742"/>
                <a:gd name="connsiteX57" fmla="*/ 187673 w 606647"/>
                <a:gd name="connsiteY57" fmla="*/ 51167 h 505742"/>
                <a:gd name="connsiteX58" fmla="*/ 580826 w 606647"/>
                <a:gd name="connsiteY58" fmla="*/ 46926 h 505742"/>
                <a:gd name="connsiteX59" fmla="*/ 588441 w 606647"/>
                <a:gd name="connsiteY59" fmla="*/ 58049 h 505742"/>
                <a:gd name="connsiteX60" fmla="*/ 484710 w 606647"/>
                <a:gd name="connsiteY60" fmla="*/ 100132 h 505742"/>
                <a:gd name="connsiteX61" fmla="*/ 484803 w 606647"/>
                <a:gd name="connsiteY61" fmla="*/ 85857 h 505742"/>
                <a:gd name="connsiteX62" fmla="*/ 560620 w 606647"/>
                <a:gd name="connsiteY62" fmla="*/ 26533 h 505742"/>
                <a:gd name="connsiteX63" fmla="*/ 571576 w 606647"/>
                <a:gd name="connsiteY63" fmla="*/ 36264 h 505742"/>
                <a:gd name="connsiteX64" fmla="*/ 484851 w 606647"/>
                <a:gd name="connsiteY64" fmla="*/ 71483 h 505742"/>
                <a:gd name="connsiteX65" fmla="*/ 485036 w 606647"/>
                <a:gd name="connsiteY65" fmla="*/ 57117 h 505742"/>
                <a:gd name="connsiteX66" fmla="*/ 531999 w 606647"/>
                <a:gd name="connsiteY66" fmla="*/ 9526 h 505742"/>
                <a:gd name="connsiteX67" fmla="*/ 547513 w 606647"/>
                <a:gd name="connsiteY67" fmla="*/ 17406 h 505742"/>
                <a:gd name="connsiteX68" fmla="*/ 484992 w 606647"/>
                <a:gd name="connsiteY68" fmla="*/ 42903 h 505742"/>
                <a:gd name="connsiteX69" fmla="*/ 485085 w 606647"/>
                <a:gd name="connsiteY69" fmla="*/ 28532 h 505742"/>
                <a:gd name="connsiteX70" fmla="*/ 465815 w 606647"/>
                <a:gd name="connsiteY70" fmla="*/ 8538 h 505742"/>
                <a:gd name="connsiteX71" fmla="*/ 465815 w 606647"/>
                <a:gd name="connsiteY71" fmla="*/ 130510 h 505742"/>
                <a:gd name="connsiteX72" fmla="*/ 552241 w 606647"/>
                <a:gd name="connsiteY72" fmla="*/ 216799 h 505742"/>
                <a:gd name="connsiteX73" fmla="*/ 465815 w 606647"/>
                <a:gd name="connsiteY73" fmla="*/ 252482 h 505742"/>
                <a:gd name="connsiteX74" fmla="*/ 403526 w 606647"/>
                <a:gd name="connsiteY74" fmla="*/ 235428 h 505742"/>
                <a:gd name="connsiteX75" fmla="*/ 351912 w 606647"/>
                <a:gd name="connsiteY75" fmla="*/ 249424 h 505742"/>
                <a:gd name="connsiteX76" fmla="*/ 350612 w 606647"/>
                <a:gd name="connsiteY76" fmla="*/ 240526 h 505742"/>
                <a:gd name="connsiteX77" fmla="*/ 375491 w 606647"/>
                <a:gd name="connsiteY77" fmla="*/ 212628 h 505742"/>
                <a:gd name="connsiteX78" fmla="*/ 343650 w 606647"/>
                <a:gd name="connsiteY78" fmla="*/ 130510 h 505742"/>
                <a:gd name="connsiteX79" fmla="*/ 465815 w 606647"/>
                <a:gd name="connsiteY79" fmla="*/ 8538 h 505742"/>
                <a:gd name="connsiteX80" fmla="*/ 485204 w 606647"/>
                <a:gd name="connsiteY80" fmla="*/ 0 h 505742"/>
                <a:gd name="connsiteX81" fmla="*/ 512513 w 606647"/>
                <a:gd name="connsiteY81" fmla="*/ 3147 h 505742"/>
                <a:gd name="connsiteX82" fmla="*/ 485204 w 606647"/>
                <a:gd name="connsiteY82" fmla="*/ 14254 h 5057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</a:cxnLst>
              <a:rect l="l" t="t" r="r" b="b"/>
              <a:pathLst>
                <a:path w="606647" h="505742">
                  <a:moveTo>
                    <a:pt x="122377" y="356214"/>
                  </a:moveTo>
                  <a:lnTo>
                    <a:pt x="101023" y="418139"/>
                  </a:lnTo>
                  <a:lnTo>
                    <a:pt x="130361" y="415914"/>
                  </a:lnTo>
                  <a:lnTo>
                    <a:pt x="194600" y="494964"/>
                  </a:lnTo>
                  <a:lnTo>
                    <a:pt x="194714" y="495298"/>
                  </a:lnTo>
                  <a:lnTo>
                    <a:pt x="194761" y="495162"/>
                  </a:lnTo>
                  <a:lnTo>
                    <a:pt x="195072" y="495545"/>
                  </a:lnTo>
                  <a:lnTo>
                    <a:pt x="259783" y="415914"/>
                  </a:lnTo>
                  <a:lnTo>
                    <a:pt x="289121" y="418139"/>
                  </a:lnTo>
                  <a:lnTo>
                    <a:pt x="268139" y="356214"/>
                  </a:lnTo>
                  <a:cubicBezTo>
                    <a:pt x="271852" y="358346"/>
                    <a:pt x="275566" y="360386"/>
                    <a:pt x="279373" y="362240"/>
                  </a:cubicBezTo>
                  <a:lnTo>
                    <a:pt x="345941" y="395056"/>
                  </a:lnTo>
                  <a:cubicBezTo>
                    <a:pt x="363395" y="403585"/>
                    <a:pt x="375650" y="419900"/>
                    <a:pt x="379178" y="438904"/>
                  </a:cubicBezTo>
                  <a:lnTo>
                    <a:pt x="389762" y="497492"/>
                  </a:lnTo>
                  <a:cubicBezTo>
                    <a:pt x="390505" y="501849"/>
                    <a:pt x="387348" y="505742"/>
                    <a:pt x="382892" y="505742"/>
                  </a:cubicBezTo>
                  <a:lnTo>
                    <a:pt x="197393" y="505742"/>
                  </a:lnTo>
                  <a:lnTo>
                    <a:pt x="192472" y="505742"/>
                  </a:lnTo>
                  <a:lnTo>
                    <a:pt x="7067" y="505742"/>
                  </a:lnTo>
                  <a:cubicBezTo>
                    <a:pt x="2703" y="505742"/>
                    <a:pt x="-639" y="501849"/>
                    <a:pt x="103" y="497492"/>
                  </a:cubicBezTo>
                  <a:lnTo>
                    <a:pt x="10780" y="438812"/>
                  </a:lnTo>
                  <a:cubicBezTo>
                    <a:pt x="14215" y="419715"/>
                    <a:pt x="26564" y="403399"/>
                    <a:pt x="43925" y="394871"/>
                  </a:cubicBezTo>
                  <a:lnTo>
                    <a:pt x="108914" y="362889"/>
                  </a:lnTo>
                  <a:close/>
                  <a:moveTo>
                    <a:pt x="587524" y="186787"/>
                  </a:moveTo>
                  <a:cubicBezTo>
                    <a:pt x="582508" y="194578"/>
                    <a:pt x="576842" y="201627"/>
                    <a:pt x="570433" y="208027"/>
                  </a:cubicBezTo>
                  <a:lnTo>
                    <a:pt x="560215" y="197825"/>
                  </a:lnTo>
                  <a:close/>
                  <a:moveTo>
                    <a:pt x="602554" y="152210"/>
                  </a:moveTo>
                  <a:cubicBezTo>
                    <a:pt x="601069" y="157871"/>
                    <a:pt x="599212" y="163439"/>
                    <a:pt x="596985" y="168729"/>
                  </a:cubicBezTo>
                  <a:lnTo>
                    <a:pt x="550200" y="187846"/>
                  </a:lnTo>
                  <a:lnTo>
                    <a:pt x="540174" y="177545"/>
                  </a:lnTo>
                  <a:close/>
                  <a:moveTo>
                    <a:pt x="606554" y="122008"/>
                  </a:moveTo>
                  <a:cubicBezTo>
                    <a:pt x="606554" y="122194"/>
                    <a:pt x="606554" y="122194"/>
                    <a:pt x="606647" y="122194"/>
                  </a:cubicBezTo>
                  <a:cubicBezTo>
                    <a:pt x="606647" y="127106"/>
                    <a:pt x="606276" y="131926"/>
                    <a:pt x="605718" y="136653"/>
                  </a:cubicBezTo>
                  <a:lnTo>
                    <a:pt x="530117" y="167240"/>
                  </a:lnTo>
                  <a:lnTo>
                    <a:pt x="519993" y="157137"/>
                  </a:lnTo>
                  <a:close/>
                  <a:moveTo>
                    <a:pt x="603573" y="94769"/>
                  </a:moveTo>
                  <a:cubicBezTo>
                    <a:pt x="604594" y="99033"/>
                    <a:pt x="605337" y="103484"/>
                    <a:pt x="605801" y="108119"/>
                  </a:cubicBezTo>
                  <a:lnTo>
                    <a:pt x="509907" y="147058"/>
                  </a:lnTo>
                  <a:lnTo>
                    <a:pt x="499882" y="136860"/>
                  </a:lnTo>
                  <a:close/>
                  <a:moveTo>
                    <a:pt x="594951" y="69719"/>
                  </a:moveTo>
                  <a:cubicBezTo>
                    <a:pt x="596808" y="73705"/>
                    <a:pt x="598387" y="77785"/>
                    <a:pt x="599873" y="81957"/>
                  </a:cubicBezTo>
                  <a:lnTo>
                    <a:pt x="489632" y="126736"/>
                  </a:lnTo>
                  <a:lnTo>
                    <a:pt x="484710" y="121637"/>
                  </a:lnTo>
                  <a:lnTo>
                    <a:pt x="484710" y="114498"/>
                  </a:lnTo>
                  <a:close/>
                  <a:moveTo>
                    <a:pt x="187673" y="51167"/>
                  </a:moveTo>
                  <a:cubicBezTo>
                    <a:pt x="217301" y="51662"/>
                    <a:pt x="232134" y="69546"/>
                    <a:pt x="232134" y="69546"/>
                  </a:cubicBezTo>
                  <a:cubicBezTo>
                    <a:pt x="293139" y="63985"/>
                    <a:pt x="309852" y="130448"/>
                    <a:pt x="302424" y="206088"/>
                  </a:cubicBezTo>
                  <a:cubicBezTo>
                    <a:pt x="294996" y="281820"/>
                    <a:pt x="336594" y="293592"/>
                    <a:pt x="336594" y="293592"/>
                  </a:cubicBezTo>
                  <a:cubicBezTo>
                    <a:pt x="307995" y="322792"/>
                    <a:pt x="247733" y="320938"/>
                    <a:pt x="247733" y="320938"/>
                  </a:cubicBezTo>
                  <a:lnTo>
                    <a:pt x="247733" y="339940"/>
                  </a:lnTo>
                  <a:lnTo>
                    <a:pt x="247548" y="341331"/>
                  </a:lnTo>
                  <a:lnTo>
                    <a:pt x="194761" y="495162"/>
                  </a:lnTo>
                  <a:lnTo>
                    <a:pt x="194600" y="494964"/>
                  </a:lnTo>
                  <a:lnTo>
                    <a:pt x="141881" y="340960"/>
                  </a:lnTo>
                  <a:lnTo>
                    <a:pt x="141881" y="321401"/>
                  </a:lnTo>
                  <a:cubicBezTo>
                    <a:pt x="72241" y="322050"/>
                    <a:pt x="51721" y="292202"/>
                    <a:pt x="51721" y="292202"/>
                  </a:cubicBezTo>
                  <a:cubicBezTo>
                    <a:pt x="51721" y="292202"/>
                    <a:pt x="91555" y="291646"/>
                    <a:pt x="89141" y="186807"/>
                  </a:cubicBezTo>
                  <a:cubicBezTo>
                    <a:pt x="86633" y="81968"/>
                    <a:pt x="135010" y="64541"/>
                    <a:pt x="153116" y="57774"/>
                  </a:cubicBezTo>
                  <a:cubicBezTo>
                    <a:pt x="166278" y="52769"/>
                    <a:pt x="177798" y="51002"/>
                    <a:pt x="187673" y="51167"/>
                  </a:cubicBezTo>
                  <a:close/>
                  <a:moveTo>
                    <a:pt x="580826" y="46926"/>
                  </a:moveTo>
                  <a:cubicBezTo>
                    <a:pt x="583519" y="50448"/>
                    <a:pt x="586120" y="54156"/>
                    <a:pt x="588441" y="58049"/>
                  </a:cubicBezTo>
                  <a:lnTo>
                    <a:pt x="484710" y="100132"/>
                  </a:lnTo>
                  <a:lnTo>
                    <a:pt x="484803" y="85857"/>
                  </a:lnTo>
                  <a:close/>
                  <a:moveTo>
                    <a:pt x="560620" y="26533"/>
                  </a:moveTo>
                  <a:cubicBezTo>
                    <a:pt x="564519" y="29591"/>
                    <a:pt x="568048" y="32835"/>
                    <a:pt x="571576" y="36264"/>
                  </a:cubicBezTo>
                  <a:lnTo>
                    <a:pt x="484851" y="71483"/>
                  </a:lnTo>
                  <a:lnTo>
                    <a:pt x="485036" y="57117"/>
                  </a:lnTo>
                  <a:close/>
                  <a:moveTo>
                    <a:pt x="531999" y="9526"/>
                  </a:moveTo>
                  <a:cubicBezTo>
                    <a:pt x="537480" y="11751"/>
                    <a:pt x="542683" y="14440"/>
                    <a:pt x="547513" y="17406"/>
                  </a:cubicBezTo>
                  <a:lnTo>
                    <a:pt x="484992" y="42903"/>
                  </a:lnTo>
                  <a:lnTo>
                    <a:pt x="485085" y="28532"/>
                  </a:lnTo>
                  <a:close/>
                  <a:moveTo>
                    <a:pt x="465815" y="8538"/>
                  </a:moveTo>
                  <a:lnTo>
                    <a:pt x="465815" y="130510"/>
                  </a:lnTo>
                  <a:lnTo>
                    <a:pt x="552241" y="216799"/>
                  </a:lnTo>
                  <a:cubicBezTo>
                    <a:pt x="530055" y="238950"/>
                    <a:pt x="499606" y="252482"/>
                    <a:pt x="465815" y="252482"/>
                  </a:cubicBezTo>
                  <a:cubicBezTo>
                    <a:pt x="443072" y="252482"/>
                    <a:pt x="421721" y="246180"/>
                    <a:pt x="403526" y="235428"/>
                  </a:cubicBezTo>
                  <a:cubicBezTo>
                    <a:pt x="385238" y="249146"/>
                    <a:pt x="365651" y="251555"/>
                    <a:pt x="351912" y="249424"/>
                  </a:cubicBezTo>
                  <a:cubicBezTo>
                    <a:pt x="347363" y="248682"/>
                    <a:pt x="346342" y="242472"/>
                    <a:pt x="350612" y="240526"/>
                  </a:cubicBezTo>
                  <a:cubicBezTo>
                    <a:pt x="362959" y="234502"/>
                    <a:pt x="370849" y="222453"/>
                    <a:pt x="375491" y="212628"/>
                  </a:cubicBezTo>
                  <a:cubicBezTo>
                    <a:pt x="355625" y="190940"/>
                    <a:pt x="343650" y="162208"/>
                    <a:pt x="343650" y="130510"/>
                  </a:cubicBezTo>
                  <a:cubicBezTo>
                    <a:pt x="343650" y="63221"/>
                    <a:pt x="398327" y="8538"/>
                    <a:pt x="465815" y="8538"/>
                  </a:cubicBezTo>
                  <a:close/>
                  <a:moveTo>
                    <a:pt x="485204" y="0"/>
                  </a:moveTo>
                  <a:cubicBezTo>
                    <a:pt x="494678" y="0"/>
                    <a:pt x="503781" y="1110"/>
                    <a:pt x="512513" y="3147"/>
                  </a:cubicBezTo>
                  <a:lnTo>
                    <a:pt x="485204" y="1425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3" name="Group 27">
            <a:extLst>
              <a:ext uri="{FF2B5EF4-FFF2-40B4-BE49-F238E27FC236}">
                <a16:creationId xmlns:a16="http://schemas.microsoft.com/office/drawing/2014/main" xmlns="" id="{F12A2273-FCAA-4516-A441-CAE67152E1AC}"/>
              </a:ext>
            </a:extLst>
          </p:cNvPr>
          <p:cNvGrpSpPr/>
          <p:nvPr/>
        </p:nvGrpSpPr>
        <p:grpSpPr>
          <a:xfrm>
            <a:off x="9410700" y="2615139"/>
            <a:ext cx="1114425" cy="1114425"/>
            <a:chOff x="1924050" y="2615139"/>
            <a:chExt cx="1114425" cy="1114425"/>
          </a:xfrm>
        </p:grpSpPr>
        <p:sp>
          <p:nvSpPr>
            <p:cNvPr id="44" name="椭圆 43">
              <a:extLst>
                <a:ext uri="{FF2B5EF4-FFF2-40B4-BE49-F238E27FC236}">
                  <a16:creationId xmlns:a16="http://schemas.microsoft.com/office/drawing/2014/main" xmlns="" id="{F8392ED2-C923-45BC-BAB3-FFD4C5CD9EB9}"/>
                </a:ext>
              </a:extLst>
            </p:cNvPr>
            <p:cNvSpPr/>
            <p:nvPr/>
          </p:nvSpPr>
          <p:spPr>
            <a:xfrm>
              <a:off x="1924050" y="2615139"/>
              <a:ext cx="1114425" cy="1114425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5" name="iconfont-1187-868386">
              <a:extLst>
                <a:ext uri="{FF2B5EF4-FFF2-40B4-BE49-F238E27FC236}">
                  <a16:creationId xmlns:a16="http://schemas.microsoft.com/office/drawing/2014/main" xmlns="" id="{5A1ED895-7453-40B7-B3F9-215B2FDF3C0A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199282" y="2886558"/>
              <a:ext cx="602059" cy="609685"/>
            </a:xfrm>
            <a:custGeom>
              <a:avLst/>
              <a:gdLst>
                <a:gd name="T0" fmla="*/ 7558 w 11184"/>
                <a:gd name="T1" fmla="*/ 2125 h 11325"/>
                <a:gd name="T2" fmla="*/ 6347 w 11184"/>
                <a:gd name="T3" fmla="*/ 306 h 11325"/>
                <a:gd name="T4" fmla="*/ 4203 w 11184"/>
                <a:gd name="T5" fmla="*/ 729 h 11325"/>
                <a:gd name="T6" fmla="*/ 3775 w 11184"/>
                <a:gd name="T7" fmla="*/ 2872 h 11325"/>
                <a:gd name="T8" fmla="*/ 5592 w 11184"/>
                <a:gd name="T9" fmla="*/ 4087 h 11325"/>
                <a:gd name="T10" fmla="*/ 7558 w 11184"/>
                <a:gd name="T11" fmla="*/ 2125 h 11325"/>
                <a:gd name="T12" fmla="*/ 6248 w 11184"/>
                <a:gd name="T13" fmla="*/ 4087 h 11325"/>
                <a:gd name="T14" fmla="*/ 4936 w 11184"/>
                <a:gd name="T15" fmla="*/ 4087 h 11325"/>
                <a:gd name="T16" fmla="*/ 3622 w 11184"/>
                <a:gd name="T17" fmla="*/ 4409 h 11325"/>
                <a:gd name="T18" fmla="*/ 5592 w 11184"/>
                <a:gd name="T19" fmla="*/ 5225 h 11325"/>
                <a:gd name="T20" fmla="*/ 7562 w 11184"/>
                <a:gd name="T21" fmla="*/ 4409 h 11325"/>
                <a:gd name="T22" fmla="*/ 6248 w 11184"/>
                <a:gd name="T23" fmla="*/ 4087 h 11325"/>
                <a:gd name="T24" fmla="*/ 10528 w 11184"/>
                <a:gd name="T25" fmla="*/ 6053 h 11325"/>
                <a:gd name="T26" fmla="*/ 9874 w 11184"/>
                <a:gd name="T27" fmla="*/ 6707 h 11325"/>
                <a:gd name="T28" fmla="*/ 9874 w 11184"/>
                <a:gd name="T29" fmla="*/ 8019 h 11325"/>
                <a:gd name="T30" fmla="*/ 10529 w 11184"/>
                <a:gd name="T31" fmla="*/ 8639 h 11325"/>
                <a:gd name="T32" fmla="*/ 11184 w 11184"/>
                <a:gd name="T33" fmla="*/ 8019 h 11325"/>
                <a:gd name="T34" fmla="*/ 11184 w 11184"/>
                <a:gd name="T35" fmla="*/ 6707 h 11325"/>
                <a:gd name="T36" fmla="*/ 10528 w 11184"/>
                <a:gd name="T37" fmla="*/ 6053 h 11325"/>
                <a:gd name="T38" fmla="*/ 1310 w 11184"/>
                <a:gd name="T39" fmla="*/ 8019 h 11325"/>
                <a:gd name="T40" fmla="*/ 1310 w 11184"/>
                <a:gd name="T41" fmla="*/ 6707 h 11325"/>
                <a:gd name="T42" fmla="*/ 655 w 11184"/>
                <a:gd name="T43" fmla="*/ 6087 h 11325"/>
                <a:gd name="T44" fmla="*/ 0 w 11184"/>
                <a:gd name="T45" fmla="*/ 6707 h 11325"/>
                <a:gd name="T46" fmla="*/ 0 w 11184"/>
                <a:gd name="T47" fmla="*/ 8019 h 11325"/>
                <a:gd name="T48" fmla="*/ 655 w 11184"/>
                <a:gd name="T49" fmla="*/ 8639 h 11325"/>
                <a:gd name="T50" fmla="*/ 1310 w 11184"/>
                <a:gd name="T51" fmla="*/ 8019 h 11325"/>
                <a:gd name="T52" fmla="*/ 656 w 11184"/>
                <a:gd name="T53" fmla="*/ 5069 h 11325"/>
                <a:gd name="T54" fmla="*/ 656 w 11184"/>
                <a:gd name="T55" fmla="*/ 5397 h 11325"/>
                <a:gd name="T56" fmla="*/ 1966 w 11184"/>
                <a:gd name="T57" fmla="*/ 6707 h 11325"/>
                <a:gd name="T58" fmla="*/ 1966 w 11184"/>
                <a:gd name="T59" fmla="*/ 8019 h 11325"/>
                <a:gd name="T60" fmla="*/ 656 w 11184"/>
                <a:gd name="T61" fmla="*/ 9325 h 11325"/>
                <a:gd name="T62" fmla="*/ 656 w 11184"/>
                <a:gd name="T63" fmla="*/ 9653 h 11325"/>
                <a:gd name="T64" fmla="*/ 992 w 11184"/>
                <a:gd name="T65" fmla="*/ 9985 h 11325"/>
                <a:gd name="T66" fmla="*/ 5272 w 11184"/>
                <a:gd name="T67" fmla="*/ 11317 h 11325"/>
                <a:gd name="T68" fmla="*/ 5272 w 11184"/>
                <a:gd name="T69" fmla="*/ 5803 h 11325"/>
                <a:gd name="T70" fmla="*/ 992 w 11184"/>
                <a:gd name="T71" fmla="*/ 4743 h 11325"/>
                <a:gd name="T72" fmla="*/ 656 w 11184"/>
                <a:gd name="T73" fmla="*/ 5069 h 11325"/>
                <a:gd name="T74" fmla="*/ 9218 w 11184"/>
                <a:gd name="T75" fmla="*/ 8019 h 11325"/>
                <a:gd name="T76" fmla="*/ 9218 w 11184"/>
                <a:gd name="T77" fmla="*/ 6707 h 11325"/>
                <a:gd name="T78" fmla="*/ 10528 w 11184"/>
                <a:gd name="T79" fmla="*/ 5397 h 11325"/>
                <a:gd name="T80" fmla="*/ 10528 w 11184"/>
                <a:gd name="T81" fmla="*/ 5069 h 11325"/>
                <a:gd name="T82" fmla="*/ 10192 w 11184"/>
                <a:gd name="T83" fmla="*/ 4743 h 11325"/>
                <a:gd name="T84" fmla="*/ 5912 w 11184"/>
                <a:gd name="T85" fmla="*/ 5803 h 11325"/>
                <a:gd name="T86" fmla="*/ 5912 w 11184"/>
                <a:gd name="T87" fmla="*/ 11325 h 11325"/>
                <a:gd name="T88" fmla="*/ 10192 w 11184"/>
                <a:gd name="T89" fmla="*/ 9993 h 11325"/>
                <a:gd name="T90" fmla="*/ 10520 w 11184"/>
                <a:gd name="T91" fmla="*/ 9665 h 11325"/>
                <a:gd name="T92" fmla="*/ 10520 w 11184"/>
                <a:gd name="T93" fmla="*/ 9325 h 11325"/>
                <a:gd name="T94" fmla="*/ 9218 w 11184"/>
                <a:gd name="T95" fmla="*/ 8019 h 11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1184" h="11325">
                  <a:moveTo>
                    <a:pt x="7558" y="2125"/>
                  </a:moveTo>
                  <a:cubicBezTo>
                    <a:pt x="7560" y="1329"/>
                    <a:pt x="7082" y="611"/>
                    <a:pt x="6347" y="306"/>
                  </a:cubicBezTo>
                  <a:cubicBezTo>
                    <a:pt x="5613" y="0"/>
                    <a:pt x="4766" y="168"/>
                    <a:pt x="4203" y="729"/>
                  </a:cubicBezTo>
                  <a:cubicBezTo>
                    <a:pt x="3640" y="1291"/>
                    <a:pt x="3471" y="2137"/>
                    <a:pt x="3775" y="2872"/>
                  </a:cubicBezTo>
                  <a:cubicBezTo>
                    <a:pt x="4079" y="3608"/>
                    <a:pt x="4796" y="4087"/>
                    <a:pt x="5592" y="4087"/>
                  </a:cubicBezTo>
                  <a:cubicBezTo>
                    <a:pt x="6671" y="4075"/>
                    <a:pt x="7544" y="3204"/>
                    <a:pt x="7558" y="2125"/>
                  </a:cubicBezTo>
                  <a:close/>
                  <a:moveTo>
                    <a:pt x="6248" y="4087"/>
                  </a:moveTo>
                  <a:lnTo>
                    <a:pt x="4936" y="4087"/>
                  </a:lnTo>
                  <a:cubicBezTo>
                    <a:pt x="4479" y="4091"/>
                    <a:pt x="4029" y="4201"/>
                    <a:pt x="3622" y="4409"/>
                  </a:cubicBezTo>
                  <a:cubicBezTo>
                    <a:pt x="4311" y="4594"/>
                    <a:pt x="4973" y="4869"/>
                    <a:pt x="5592" y="5225"/>
                  </a:cubicBezTo>
                  <a:cubicBezTo>
                    <a:pt x="6211" y="4869"/>
                    <a:pt x="6873" y="4594"/>
                    <a:pt x="7562" y="4409"/>
                  </a:cubicBezTo>
                  <a:cubicBezTo>
                    <a:pt x="7155" y="4201"/>
                    <a:pt x="6705" y="4091"/>
                    <a:pt x="6248" y="4087"/>
                  </a:cubicBezTo>
                  <a:close/>
                  <a:moveTo>
                    <a:pt x="10528" y="6053"/>
                  </a:moveTo>
                  <a:cubicBezTo>
                    <a:pt x="10167" y="6053"/>
                    <a:pt x="9874" y="6346"/>
                    <a:pt x="9874" y="6707"/>
                  </a:cubicBezTo>
                  <a:lnTo>
                    <a:pt x="9874" y="8019"/>
                  </a:lnTo>
                  <a:cubicBezTo>
                    <a:pt x="9893" y="8367"/>
                    <a:pt x="10181" y="8639"/>
                    <a:pt x="10529" y="8639"/>
                  </a:cubicBezTo>
                  <a:cubicBezTo>
                    <a:pt x="10877" y="8639"/>
                    <a:pt x="11165" y="8367"/>
                    <a:pt x="11184" y="8019"/>
                  </a:cubicBezTo>
                  <a:lnTo>
                    <a:pt x="11184" y="6707"/>
                  </a:lnTo>
                  <a:cubicBezTo>
                    <a:pt x="11183" y="6345"/>
                    <a:pt x="10890" y="6053"/>
                    <a:pt x="10528" y="6053"/>
                  </a:cubicBezTo>
                  <a:close/>
                  <a:moveTo>
                    <a:pt x="1310" y="8019"/>
                  </a:moveTo>
                  <a:lnTo>
                    <a:pt x="1310" y="6707"/>
                  </a:lnTo>
                  <a:cubicBezTo>
                    <a:pt x="1291" y="6359"/>
                    <a:pt x="1003" y="6087"/>
                    <a:pt x="655" y="6087"/>
                  </a:cubicBezTo>
                  <a:cubicBezTo>
                    <a:pt x="307" y="6087"/>
                    <a:pt x="19" y="6359"/>
                    <a:pt x="0" y="6707"/>
                  </a:cubicBezTo>
                  <a:lnTo>
                    <a:pt x="0" y="8019"/>
                  </a:lnTo>
                  <a:cubicBezTo>
                    <a:pt x="19" y="8367"/>
                    <a:pt x="307" y="8639"/>
                    <a:pt x="655" y="8639"/>
                  </a:cubicBezTo>
                  <a:cubicBezTo>
                    <a:pt x="1003" y="8639"/>
                    <a:pt x="1291" y="8367"/>
                    <a:pt x="1310" y="8019"/>
                  </a:cubicBezTo>
                  <a:close/>
                  <a:moveTo>
                    <a:pt x="656" y="5069"/>
                  </a:moveTo>
                  <a:lnTo>
                    <a:pt x="656" y="5397"/>
                  </a:lnTo>
                  <a:cubicBezTo>
                    <a:pt x="1379" y="5398"/>
                    <a:pt x="1965" y="5984"/>
                    <a:pt x="1966" y="6707"/>
                  </a:cubicBezTo>
                  <a:lnTo>
                    <a:pt x="1966" y="8019"/>
                  </a:lnTo>
                  <a:cubicBezTo>
                    <a:pt x="1963" y="8740"/>
                    <a:pt x="1377" y="9324"/>
                    <a:pt x="656" y="9325"/>
                  </a:cubicBezTo>
                  <a:lnTo>
                    <a:pt x="656" y="9653"/>
                  </a:lnTo>
                  <a:cubicBezTo>
                    <a:pt x="654" y="9839"/>
                    <a:pt x="806" y="9990"/>
                    <a:pt x="992" y="9985"/>
                  </a:cubicBezTo>
                  <a:cubicBezTo>
                    <a:pt x="2670" y="9985"/>
                    <a:pt x="4014" y="10515"/>
                    <a:pt x="5272" y="11317"/>
                  </a:cubicBezTo>
                  <a:lnTo>
                    <a:pt x="5272" y="5803"/>
                  </a:lnTo>
                  <a:cubicBezTo>
                    <a:pt x="3992" y="5079"/>
                    <a:pt x="2642" y="4743"/>
                    <a:pt x="992" y="4743"/>
                  </a:cubicBezTo>
                  <a:cubicBezTo>
                    <a:pt x="808" y="4737"/>
                    <a:pt x="656" y="4885"/>
                    <a:pt x="656" y="5069"/>
                  </a:cubicBezTo>
                  <a:close/>
                  <a:moveTo>
                    <a:pt x="9218" y="8019"/>
                  </a:moveTo>
                  <a:lnTo>
                    <a:pt x="9218" y="6707"/>
                  </a:lnTo>
                  <a:cubicBezTo>
                    <a:pt x="9219" y="5984"/>
                    <a:pt x="9805" y="5398"/>
                    <a:pt x="10528" y="5397"/>
                  </a:cubicBezTo>
                  <a:lnTo>
                    <a:pt x="10528" y="5069"/>
                  </a:lnTo>
                  <a:cubicBezTo>
                    <a:pt x="10528" y="4885"/>
                    <a:pt x="10376" y="4737"/>
                    <a:pt x="10192" y="4743"/>
                  </a:cubicBezTo>
                  <a:cubicBezTo>
                    <a:pt x="8534" y="4743"/>
                    <a:pt x="7176" y="5079"/>
                    <a:pt x="5912" y="5803"/>
                  </a:cubicBezTo>
                  <a:lnTo>
                    <a:pt x="5912" y="11325"/>
                  </a:lnTo>
                  <a:cubicBezTo>
                    <a:pt x="7170" y="10525"/>
                    <a:pt x="8512" y="9993"/>
                    <a:pt x="10192" y="9993"/>
                  </a:cubicBezTo>
                  <a:cubicBezTo>
                    <a:pt x="10373" y="9993"/>
                    <a:pt x="10520" y="9846"/>
                    <a:pt x="10520" y="9665"/>
                  </a:cubicBezTo>
                  <a:lnTo>
                    <a:pt x="10520" y="9325"/>
                  </a:lnTo>
                  <a:cubicBezTo>
                    <a:pt x="9802" y="9320"/>
                    <a:pt x="9221" y="8737"/>
                    <a:pt x="9218" y="801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9B37B2AC-0F49-4C39-ACF6-2521A2804C53}"/>
              </a:ext>
            </a:extLst>
          </p:cNvPr>
          <p:cNvSpPr txBox="1"/>
          <p:nvPr/>
        </p:nvSpPr>
        <p:spPr>
          <a:xfrm>
            <a:off x="2219325" y="1176864"/>
            <a:ext cx="825867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</a:t>
            </a:r>
          </a:p>
        </p:txBody>
      </p:sp>
      <p:sp>
        <p:nvSpPr>
          <p:cNvPr id="49" name="矩形 48">
            <a:extLst>
              <a:ext uri="{FF2B5EF4-FFF2-40B4-BE49-F238E27FC236}">
                <a16:creationId xmlns:a16="http://schemas.microsoft.com/office/drawing/2014/main" xmlns="" id="{50D6397C-76A2-4E1F-8D65-855412818951}"/>
              </a:ext>
            </a:extLst>
          </p:cNvPr>
          <p:cNvSpPr/>
          <p:nvPr/>
        </p:nvSpPr>
        <p:spPr>
          <a:xfrm>
            <a:off x="3045192" y="1248232"/>
            <a:ext cx="49810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录</a:t>
            </a:r>
            <a:endParaRPr lang="zh-CN" altLang="en-US" sz="2400" dirty="0"/>
          </a:p>
        </p:txBody>
      </p:sp>
      <p:sp>
        <p:nvSpPr>
          <p:cNvPr id="50" name="矩形 49">
            <a:extLst>
              <a:ext uri="{FF2B5EF4-FFF2-40B4-BE49-F238E27FC236}">
                <a16:creationId xmlns:a16="http://schemas.microsoft.com/office/drawing/2014/main" xmlns="" id="{F09CEC37-F015-4B1F-BB86-25F522F4BFB6}"/>
              </a:ext>
            </a:extLst>
          </p:cNvPr>
          <p:cNvSpPr/>
          <p:nvPr/>
        </p:nvSpPr>
        <p:spPr>
          <a:xfrm>
            <a:off x="3045192" y="1577887"/>
            <a:ext cx="19030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</a:rPr>
              <a:t>CONTENTS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51" name="矩形 50">
            <a:extLst>
              <a:ext uri="{FF2B5EF4-FFF2-40B4-BE49-F238E27FC236}">
                <a16:creationId xmlns:a16="http://schemas.microsoft.com/office/drawing/2014/main" xmlns="" id="{67E5A54E-AA75-4714-BFD4-C43AB94C252C}"/>
              </a:ext>
            </a:extLst>
          </p:cNvPr>
          <p:cNvSpPr/>
          <p:nvPr/>
        </p:nvSpPr>
        <p:spPr>
          <a:xfrm>
            <a:off x="1657348" y="3862307"/>
            <a:ext cx="132397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52" name="矩形 51">
            <a:extLst>
              <a:ext uri="{FF2B5EF4-FFF2-40B4-BE49-F238E27FC236}">
                <a16:creationId xmlns:a16="http://schemas.microsoft.com/office/drawing/2014/main" xmlns="" id="{29ACC798-BE4B-454A-9E7A-F88CA7855263}"/>
              </a:ext>
            </a:extLst>
          </p:cNvPr>
          <p:cNvSpPr/>
          <p:nvPr/>
        </p:nvSpPr>
        <p:spPr>
          <a:xfrm>
            <a:off x="3174629" y="3857007"/>
            <a:ext cx="132397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53" name="矩形 52">
            <a:extLst>
              <a:ext uri="{FF2B5EF4-FFF2-40B4-BE49-F238E27FC236}">
                <a16:creationId xmlns:a16="http://schemas.microsoft.com/office/drawing/2014/main" xmlns="" id="{81521D21-FB65-4C71-AD8C-5FA5A550B397}"/>
              </a:ext>
            </a:extLst>
          </p:cNvPr>
          <p:cNvSpPr/>
          <p:nvPr/>
        </p:nvSpPr>
        <p:spPr>
          <a:xfrm>
            <a:off x="4701435" y="3851707"/>
            <a:ext cx="132397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54" name="矩形 53">
            <a:extLst>
              <a:ext uri="{FF2B5EF4-FFF2-40B4-BE49-F238E27FC236}">
                <a16:creationId xmlns:a16="http://schemas.microsoft.com/office/drawing/2014/main" xmlns="" id="{60C930F1-6849-4689-98C2-B6BAD3E2EFD3}"/>
              </a:ext>
            </a:extLst>
          </p:cNvPr>
          <p:cNvSpPr/>
          <p:nvPr/>
        </p:nvSpPr>
        <p:spPr>
          <a:xfrm>
            <a:off x="6237766" y="3846407"/>
            <a:ext cx="132397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55" name="矩形 54">
            <a:extLst>
              <a:ext uri="{FF2B5EF4-FFF2-40B4-BE49-F238E27FC236}">
                <a16:creationId xmlns:a16="http://schemas.microsoft.com/office/drawing/2014/main" xmlns="" id="{01B07A56-94F3-401A-96E9-2ACC8D919F12}"/>
              </a:ext>
            </a:extLst>
          </p:cNvPr>
          <p:cNvSpPr/>
          <p:nvPr/>
        </p:nvSpPr>
        <p:spPr>
          <a:xfrm>
            <a:off x="7774097" y="3841107"/>
            <a:ext cx="132397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56" name="矩形 55">
            <a:extLst>
              <a:ext uri="{FF2B5EF4-FFF2-40B4-BE49-F238E27FC236}">
                <a16:creationId xmlns:a16="http://schemas.microsoft.com/office/drawing/2014/main" xmlns="" id="{06861D51-5216-4F73-887B-E0E4C6915DB0}"/>
              </a:ext>
            </a:extLst>
          </p:cNvPr>
          <p:cNvSpPr/>
          <p:nvPr/>
        </p:nvSpPr>
        <p:spPr>
          <a:xfrm>
            <a:off x="9310428" y="3835807"/>
            <a:ext cx="132397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xmlns="" id="{C8F3660A-3703-4846-98B7-C9CF367BE629}"/>
              </a:ext>
            </a:extLst>
          </p:cNvPr>
          <p:cNvSpPr/>
          <p:nvPr/>
        </p:nvSpPr>
        <p:spPr>
          <a:xfrm>
            <a:off x="209551" y="133350"/>
            <a:ext cx="3247634" cy="4847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电工高级技能培训与考核课程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9384021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confont-1187-868386">
            <a:extLst>
              <a:ext uri="{FF2B5EF4-FFF2-40B4-BE49-F238E27FC236}">
                <a16:creationId xmlns:a16="http://schemas.microsoft.com/office/drawing/2014/main" xmlns="" id="{B4215A5A-B68F-482E-A7EC-03DEF20F6942}"/>
              </a:ext>
            </a:extLst>
          </p:cNvPr>
          <p:cNvSpPr>
            <a:spLocks noChangeAspect="1"/>
          </p:cNvSpPr>
          <p:nvPr/>
        </p:nvSpPr>
        <p:spPr bwMode="auto">
          <a:xfrm>
            <a:off x="490494" y="199636"/>
            <a:ext cx="424881" cy="360000"/>
          </a:xfrm>
          <a:custGeom>
            <a:avLst/>
            <a:gdLst>
              <a:gd name="connsiteX0" fmla="*/ 244050 w 587155"/>
              <a:gd name="connsiteY0" fmla="*/ 432975 h 497495"/>
              <a:gd name="connsiteX1" fmla="*/ 235436 w 587155"/>
              <a:gd name="connsiteY1" fmla="*/ 471687 h 497495"/>
              <a:gd name="connsiteX2" fmla="*/ 351719 w 587155"/>
              <a:gd name="connsiteY2" fmla="*/ 471687 h 497495"/>
              <a:gd name="connsiteX3" fmla="*/ 343105 w 587155"/>
              <a:gd name="connsiteY3" fmla="*/ 432975 h 497495"/>
              <a:gd name="connsiteX4" fmla="*/ 41632 w 587155"/>
              <a:gd name="connsiteY4" fmla="*/ 309670 h 497495"/>
              <a:gd name="connsiteX5" fmla="*/ 545523 w 587155"/>
              <a:gd name="connsiteY5" fmla="*/ 309670 h 497495"/>
              <a:gd name="connsiteX6" fmla="*/ 587155 w 587155"/>
              <a:gd name="connsiteY6" fmla="*/ 497495 h 497495"/>
              <a:gd name="connsiteX7" fmla="*/ 0 w 587155"/>
              <a:gd name="connsiteY7" fmla="*/ 497495 h 497495"/>
              <a:gd name="connsiteX8" fmla="*/ 109201 w 587155"/>
              <a:gd name="connsiteY8" fmla="*/ 225068 h 497495"/>
              <a:gd name="connsiteX9" fmla="*/ 480943 w 587155"/>
              <a:gd name="connsiteY9" fmla="*/ 225068 h 497495"/>
              <a:gd name="connsiteX10" fmla="*/ 480943 w 587155"/>
              <a:gd name="connsiteY10" fmla="*/ 242310 h 497495"/>
              <a:gd name="connsiteX11" fmla="*/ 109201 w 587155"/>
              <a:gd name="connsiteY11" fmla="*/ 242310 h 497495"/>
              <a:gd name="connsiteX12" fmla="*/ 109201 w 587155"/>
              <a:gd name="connsiteY12" fmla="*/ 185066 h 497495"/>
              <a:gd name="connsiteX13" fmla="*/ 480943 w 587155"/>
              <a:gd name="connsiteY13" fmla="*/ 185066 h 497495"/>
              <a:gd name="connsiteX14" fmla="*/ 480943 w 587155"/>
              <a:gd name="connsiteY14" fmla="*/ 202078 h 497495"/>
              <a:gd name="connsiteX15" fmla="*/ 109201 w 587155"/>
              <a:gd name="connsiteY15" fmla="*/ 202078 h 497495"/>
              <a:gd name="connsiteX16" fmla="*/ 228287 w 587155"/>
              <a:gd name="connsiteY16" fmla="*/ 147593 h 497495"/>
              <a:gd name="connsiteX17" fmla="*/ 480943 w 587155"/>
              <a:gd name="connsiteY17" fmla="*/ 147593 h 497495"/>
              <a:gd name="connsiteX18" fmla="*/ 480943 w 587155"/>
              <a:gd name="connsiteY18" fmla="*/ 164835 h 497495"/>
              <a:gd name="connsiteX19" fmla="*/ 228287 w 587155"/>
              <a:gd name="connsiteY19" fmla="*/ 164835 h 497495"/>
              <a:gd name="connsiteX20" fmla="*/ 228287 w 587155"/>
              <a:gd name="connsiteY20" fmla="*/ 106212 h 497495"/>
              <a:gd name="connsiteX21" fmla="*/ 480943 w 587155"/>
              <a:gd name="connsiteY21" fmla="*/ 106212 h 497495"/>
              <a:gd name="connsiteX22" fmla="*/ 480943 w 587155"/>
              <a:gd name="connsiteY22" fmla="*/ 123224 h 497495"/>
              <a:gd name="connsiteX23" fmla="*/ 228287 w 587155"/>
              <a:gd name="connsiteY23" fmla="*/ 123224 h 497495"/>
              <a:gd name="connsiteX24" fmla="*/ 228287 w 587155"/>
              <a:gd name="connsiteY24" fmla="*/ 64601 h 497495"/>
              <a:gd name="connsiteX25" fmla="*/ 480943 w 587155"/>
              <a:gd name="connsiteY25" fmla="*/ 64601 h 497495"/>
              <a:gd name="connsiteX26" fmla="*/ 480943 w 587155"/>
              <a:gd name="connsiteY26" fmla="*/ 81843 h 497495"/>
              <a:gd name="connsiteX27" fmla="*/ 228287 w 587155"/>
              <a:gd name="connsiteY27" fmla="*/ 81843 h 497495"/>
              <a:gd name="connsiteX28" fmla="*/ 109201 w 587155"/>
              <a:gd name="connsiteY28" fmla="*/ 64601 h 497495"/>
              <a:gd name="connsiteX29" fmla="*/ 203918 w 587155"/>
              <a:gd name="connsiteY29" fmla="*/ 64601 h 497495"/>
              <a:gd name="connsiteX30" fmla="*/ 203918 w 587155"/>
              <a:gd name="connsiteY30" fmla="*/ 164836 h 497495"/>
              <a:gd name="connsiteX31" fmla="*/ 109201 w 587155"/>
              <a:gd name="connsiteY31" fmla="*/ 164836 h 497495"/>
              <a:gd name="connsiteX32" fmla="*/ 78875 w 587155"/>
              <a:gd name="connsiteY32" fmla="*/ 35838 h 497495"/>
              <a:gd name="connsiteX33" fmla="*/ 78875 w 587155"/>
              <a:gd name="connsiteY33" fmla="*/ 268071 h 497495"/>
              <a:gd name="connsiteX34" fmla="*/ 509486 w 587155"/>
              <a:gd name="connsiteY34" fmla="*/ 268071 h 497495"/>
              <a:gd name="connsiteX35" fmla="*/ 509486 w 587155"/>
              <a:gd name="connsiteY35" fmla="*/ 35838 h 497495"/>
              <a:gd name="connsiteX36" fmla="*/ 347290 w 587155"/>
              <a:gd name="connsiteY36" fmla="*/ 35838 h 497495"/>
              <a:gd name="connsiteX37" fmla="*/ 239637 w 587155"/>
              <a:gd name="connsiteY37" fmla="*/ 35838 h 497495"/>
              <a:gd name="connsiteX38" fmla="*/ 42991 w 587155"/>
              <a:gd name="connsiteY38" fmla="*/ 0 h 497495"/>
              <a:gd name="connsiteX39" fmla="*/ 232460 w 587155"/>
              <a:gd name="connsiteY39" fmla="*/ 0 h 497495"/>
              <a:gd name="connsiteX40" fmla="*/ 355902 w 587155"/>
              <a:gd name="connsiteY40" fmla="*/ 0 h 497495"/>
              <a:gd name="connsiteX41" fmla="*/ 543935 w 587155"/>
              <a:gd name="connsiteY41" fmla="*/ 0 h 497495"/>
              <a:gd name="connsiteX42" fmla="*/ 543935 w 587155"/>
              <a:gd name="connsiteY42" fmla="*/ 182059 h 497495"/>
              <a:gd name="connsiteX43" fmla="*/ 543935 w 587155"/>
              <a:gd name="connsiteY43" fmla="*/ 298175 h 497495"/>
              <a:gd name="connsiteX44" fmla="*/ 42991 w 587155"/>
              <a:gd name="connsiteY44" fmla="*/ 298175 h 497495"/>
              <a:gd name="connsiteX45" fmla="*/ 42991 w 587155"/>
              <a:gd name="connsiteY45" fmla="*/ 182059 h 497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87155" h="497495">
                <a:moveTo>
                  <a:pt x="244050" y="432975"/>
                </a:moveTo>
                <a:lnTo>
                  <a:pt x="235436" y="471687"/>
                </a:lnTo>
                <a:lnTo>
                  <a:pt x="351719" y="471687"/>
                </a:lnTo>
                <a:lnTo>
                  <a:pt x="343105" y="432975"/>
                </a:lnTo>
                <a:close/>
                <a:moveTo>
                  <a:pt x="41632" y="309670"/>
                </a:moveTo>
                <a:lnTo>
                  <a:pt x="545523" y="309670"/>
                </a:lnTo>
                <a:lnTo>
                  <a:pt x="587155" y="497495"/>
                </a:lnTo>
                <a:lnTo>
                  <a:pt x="0" y="497495"/>
                </a:lnTo>
                <a:close/>
                <a:moveTo>
                  <a:pt x="109201" y="225068"/>
                </a:moveTo>
                <a:lnTo>
                  <a:pt x="480943" y="225068"/>
                </a:lnTo>
                <a:lnTo>
                  <a:pt x="480943" y="242310"/>
                </a:lnTo>
                <a:lnTo>
                  <a:pt x="109201" y="242310"/>
                </a:lnTo>
                <a:close/>
                <a:moveTo>
                  <a:pt x="109201" y="185066"/>
                </a:moveTo>
                <a:lnTo>
                  <a:pt x="480943" y="185066"/>
                </a:lnTo>
                <a:lnTo>
                  <a:pt x="480943" y="202078"/>
                </a:lnTo>
                <a:lnTo>
                  <a:pt x="109201" y="202078"/>
                </a:lnTo>
                <a:close/>
                <a:moveTo>
                  <a:pt x="228287" y="147593"/>
                </a:moveTo>
                <a:lnTo>
                  <a:pt x="480943" y="147593"/>
                </a:lnTo>
                <a:lnTo>
                  <a:pt x="480943" y="164835"/>
                </a:lnTo>
                <a:lnTo>
                  <a:pt x="228287" y="164835"/>
                </a:lnTo>
                <a:close/>
                <a:moveTo>
                  <a:pt x="228287" y="106212"/>
                </a:moveTo>
                <a:lnTo>
                  <a:pt x="480943" y="106212"/>
                </a:lnTo>
                <a:lnTo>
                  <a:pt x="480943" y="123224"/>
                </a:lnTo>
                <a:lnTo>
                  <a:pt x="228287" y="123224"/>
                </a:lnTo>
                <a:close/>
                <a:moveTo>
                  <a:pt x="228287" y="64601"/>
                </a:moveTo>
                <a:lnTo>
                  <a:pt x="480943" y="64601"/>
                </a:lnTo>
                <a:lnTo>
                  <a:pt x="480943" y="81843"/>
                </a:lnTo>
                <a:lnTo>
                  <a:pt x="228287" y="81843"/>
                </a:lnTo>
                <a:close/>
                <a:moveTo>
                  <a:pt x="109201" y="64601"/>
                </a:moveTo>
                <a:lnTo>
                  <a:pt x="203918" y="64601"/>
                </a:lnTo>
                <a:lnTo>
                  <a:pt x="203918" y="164836"/>
                </a:lnTo>
                <a:lnTo>
                  <a:pt x="109201" y="164836"/>
                </a:lnTo>
                <a:close/>
                <a:moveTo>
                  <a:pt x="78875" y="35838"/>
                </a:moveTo>
                <a:lnTo>
                  <a:pt x="78875" y="268071"/>
                </a:lnTo>
                <a:lnTo>
                  <a:pt x="509486" y="268071"/>
                </a:lnTo>
                <a:lnTo>
                  <a:pt x="509486" y="35838"/>
                </a:lnTo>
                <a:lnTo>
                  <a:pt x="347290" y="35838"/>
                </a:lnTo>
                <a:lnTo>
                  <a:pt x="239637" y="35838"/>
                </a:lnTo>
                <a:close/>
                <a:moveTo>
                  <a:pt x="42991" y="0"/>
                </a:moveTo>
                <a:lnTo>
                  <a:pt x="232460" y="0"/>
                </a:lnTo>
                <a:lnTo>
                  <a:pt x="355902" y="0"/>
                </a:lnTo>
                <a:lnTo>
                  <a:pt x="543935" y="0"/>
                </a:lnTo>
                <a:lnTo>
                  <a:pt x="543935" y="182059"/>
                </a:lnTo>
                <a:lnTo>
                  <a:pt x="543935" y="298175"/>
                </a:lnTo>
                <a:lnTo>
                  <a:pt x="42991" y="298175"/>
                </a:lnTo>
                <a:lnTo>
                  <a:pt x="42991" y="18205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" name="矩形: 对角圆角 2">
            <a:extLst>
              <a:ext uri="{FF2B5EF4-FFF2-40B4-BE49-F238E27FC236}">
                <a16:creationId xmlns:a16="http://schemas.microsoft.com/office/drawing/2014/main" xmlns="" id="{8965EF8D-477A-45FA-A65C-52E7B255DDF8}"/>
              </a:ext>
            </a:extLst>
          </p:cNvPr>
          <p:cNvSpPr/>
          <p:nvPr/>
        </p:nvSpPr>
        <p:spPr>
          <a:xfrm>
            <a:off x="6134101" y="181178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5" name="矩形: 对角圆角 4">
            <a:extLst>
              <a:ext uri="{FF2B5EF4-FFF2-40B4-BE49-F238E27FC236}">
                <a16:creationId xmlns:a16="http://schemas.microsoft.com/office/drawing/2014/main" xmlns="" id="{B8B559B6-4187-48C0-953D-5A9ACD9D1FDC}"/>
              </a:ext>
            </a:extLst>
          </p:cNvPr>
          <p:cNvSpPr/>
          <p:nvPr/>
        </p:nvSpPr>
        <p:spPr>
          <a:xfrm>
            <a:off x="7090411" y="181178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6" name="矩形: 对角圆角 5">
            <a:extLst>
              <a:ext uri="{FF2B5EF4-FFF2-40B4-BE49-F238E27FC236}">
                <a16:creationId xmlns:a16="http://schemas.microsoft.com/office/drawing/2014/main" xmlns="" id="{043A41B4-A19B-4AB4-BB44-D8D2B35DF7E5}"/>
              </a:ext>
            </a:extLst>
          </p:cNvPr>
          <p:cNvSpPr/>
          <p:nvPr/>
        </p:nvSpPr>
        <p:spPr>
          <a:xfrm>
            <a:off x="8046721" y="181178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7" name="矩形: 对角圆角 6">
            <a:extLst>
              <a:ext uri="{FF2B5EF4-FFF2-40B4-BE49-F238E27FC236}">
                <a16:creationId xmlns:a16="http://schemas.microsoft.com/office/drawing/2014/main" xmlns="" id="{D93EF659-CA10-488D-81D5-1BA47AC6891C}"/>
              </a:ext>
            </a:extLst>
          </p:cNvPr>
          <p:cNvSpPr/>
          <p:nvPr/>
        </p:nvSpPr>
        <p:spPr>
          <a:xfrm>
            <a:off x="9003031" y="181178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" name="矩形: 对角圆角 7">
            <a:extLst>
              <a:ext uri="{FF2B5EF4-FFF2-40B4-BE49-F238E27FC236}">
                <a16:creationId xmlns:a16="http://schemas.microsoft.com/office/drawing/2014/main" xmlns="" id="{84923506-9DD7-4C2D-8F4A-B24DE42D7C9D}"/>
              </a:ext>
            </a:extLst>
          </p:cNvPr>
          <p:cNvSpPr/>
          <p:nvPr/>
        </p:nvSpPr>
        <p:spPr>
          <a:xfrm>
            <a:off x="9959341" y="181178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9" name="矩形: 对角圆角 8">
            <a:extLst>
              <a:ext uri="{FF2B5EF4-FFF2-40B4-BE49-F238E27FC236}">
                <a16:creationId xmlns:a16="http://schemas.microsoft.com/office/drawing/2014/main" xmlns="" id="{0E30B6CF-43F2-4614-A777-00A3CFCAA957}"/>
              </a:ext>
            </a:extLst>
          </p:cNvPr>
          <p:cNvSpPr/>
          <p:nvPr/>
        </p:nvSpPr>
        <p:spPr>
          <a:xfrm>
            <a:off x="10915651" y="181178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207076AF-F2FD-4800-9FAC-852E8EF3CFFE}"/>
              </a:ext>
            </a:extLst>
          </p:cNvPr>
          <p:cNvSpPr txBox="1"/>
          <p:nvPr/>
        </p:nvSpPr>
        <p:spPr>
          <a:xfrm>
            <a:off x="426800" y="804521"/>
            <a:ext cx="6094428" cy="4996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532800">
              <a:lnSpc>
                <a:spcPct val="150000"/>
              </a:lnSpc>
            </a:pPr>
            <a:r>
              <a:rPr lang="en-US" altLang="zh-CN" sz="2000" b="1" dirty="0" smtClean="0">
                <a:solidFill>
                  <a:schemeClr val="accent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2.4 </a:t>
            </a:r>
            <a:r>
              <a:rPr lang="zh-CN" altLang="zh-CN" sz="2000" b="1" dirty="0" smtClean="0">
                <a:solidFill>
                  <a:schemeClr val="accent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钳子</a:t>
            </a:r>
            <a:r>
              <a:rPr lang="zh-CN" altLang="zh-CN" sz="2000" b="1" dirty="0">
                <a:solidFill>
                  <a:schemeClr val="accent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的使用</a:t>
            </a:r>
            <a:r>
              <a:rPr lang="zh-CN" altLang="zh-CN" sz="2000" b="1" dirty="0" smtClean="0">
                <a:solidFill>
                  <a:schemeClr val="accent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方法</a:t>
            </a:r>
            <a:endParaRPr lang="zh-CN" altLang="zh-CN" sz="2000" b="1" dirty="0">
              <a:solidFill>
                <a:schemeClr val="accent2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43198E20-1C5A-48B0-A9C5-5E049F075AF6}"/>
              </a:ext>
            </a:extLst>
          </p:cNvPr>
          <p:cNvSpPr txBox="1"/>
          <p:nvPr/>
        </p:nvSpPr>
        <p:spPr>
          <a:xfrm>
            <a:off x="702934" y="1565538"/>
            <a:ext cx="10401841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>
              <a:lnSpc>
                <a:spcPts val="2000"/>
              </a:lnSpc>
            </a:pPr>
            <a:r>
              <a:rPr lang="zh-CN" altLang="zh-CN" sz="1800" kern="100" dirty="0">
                <a:effectLst/>
                <a:latin typeface="+mn-ea"/>
                <a:cs typeface="Times New Roman" panose="02020603050405020304" pitchFamily="18" charset="0"/>
              </a:rPr>
              <a:t>①带电作业前，检查钳把绝缘是否良好，以免触电。</a:t>
            </a:r>
          </a:p>
          <a:p>
            <a:pPr indent="266700" algn="just">
              <a:lnSpc>
                <a:spcPts val="2000"/>
              </a:lnSpc>
            </a:pPr>
            <a:r>
              <a:rPr lang="zh-CN" altLang="zh-CN" sz="1800" kern="100" dirty="0">
                <a:effectLst/>
                <a:latin typeface="+mn-ea"/>
                <a:cs typeface="Times New Roman" panose="02020603050405020304" pitchFamily="18" charset="0"/>
              </a:rPr>
              <a:t>②在带电剪切导线时，不得用刀口同时剪切两根线（如相线与零 线、相线与相线等），以免发生短路事故，如</a:t>
            </a:r>
            <a:r>
              <a:rPr lang="en-US" altLang="zh-CN" sz="1800" kern="100" dirty="0">
                <a:effectLst/>
                <a:latin typeface="+mn-ea"/>
                <a:cs typeface="Times New Roman" panose="02020603050405020304" pitchFamily="18" charset="0"/>
              </a:rPr>
              <a:t>2-2-20</a:t>
            </a:r>
            <a:r>
              <a:rPr lang="zh-CN" altLang="zh-CN" sz="1800" kern="100" dirty="0">
                <a:effectLst/>
                <a:latin typeface="+mn-ea"/>
                <a:cs typeface="Times New Roman" panose="02020603050405020304" pitchFamily="18" charset="0"/>
              </a:rPr>
              <a:t>所示。</a:t>
            </a:r>
          </a:p>
        </p:txBody>
      </p:sp>
      <p:pic>
        <p:nvPicPr>
          <p:cNvPr id="15" name="Picture 13" descr="1－9">
            <a:extLst>
              <a:ext uri="{FF2B5EF4-FFF2-40B4-BE49-F238E27FC236}">
                <a16:creationId xmlns:a16="http://schemas.microsoft.com/office/drawing/2014/main" xmlns="" id="{E165CA78-B7EB-4DEE-AB66-2557E194CDF1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0460" y="2688705"/>
            <a:ext cx="7389182" cy="2536438"/>
          </a:xfrm>
          <a:prstGeom prst="rect">
            <a:avLst/>
          </a:prstGeom>
          <a:noFill/>
          <a:ln>
            <a:noFill/>
          </a:ln>
        </p:spPr>
      </p:pic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DBFF4FC4-D6CC-4050-AA1A-74C5552CF2C9}"/>
              </a:ext>
            </a:extLst>
          </p:cNvPr>
          <p:cNvSpPr txBox="1"/>
          <p:nvPr/>
        </p:nvSpPr>
        <p:spPr>
          <a:xfrm>
            <a:off x="2777389" y="5594439"/>
            <a:ext cx="6094428" cy="3488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27000" algn="ctr">
              <a:lnSpc>
                <a:spcPts val="2000"/>
              </a:lnSpc>
            </a:pPr>
            <a:r>
              <a:rPr lang="zh-CN" altLang="zh-CN" sz="1800" kern="100" dirty="0">
                <a:effectLst/>
                <a:latin typeface="+mn-ea"/>
                <a:cs typeface="Times New Roman" panose="02020603050405020304" pitchFamily="18" charset="0"/>
              </a:rPr>
              <a:t>图</a:t>
            </a:r>
            <a:r>
              <a:rPr lang="en-US" altLang="zh-CN" sz="1800" kern="100" dirty="0">
                <a:effectLst/>
                <a:latin typeface="+mn-ea"/>
                <a:cs typeface="Times New Roman" panose="02020603050405020304" pitchFamily="18" charset="0"/>
              </a:rPr>
              <a:t>2-2-20</a:t>
            </a:r>
            <a:r>
              <a:rPr lang="zh-CN" altLang="zh-CN" sz="1800" kern="100" dirty="0">
                <a:effectLst/>
                <a:latin typeface="+mn-ea"/>
                <a:cs typeface="Times New Roman" panose="02020603050405020304" pitchFamily="18" charset="0"/>
              </a:rPr>
              <a:t>钳子的使用方法</a:t>
            </a:r>
          </a:p>
        </p:txBody>
      </p:sp>
      <p:sp>
        <p:nvSpPr>
          <p:cNvPr id="18" name="TextBox 8">
            <a:extLst>
              <a:ext uri="{FF2B5EF4-FFF2-40B4-BE49-F238E27FC236}">
                <a16:creationId xmlns:a16="http://schemas.microsoft.com/office/drawing/2014/main" xmlns="" id="{6B099B05-5055-4F98-BFCC-EED86C641E3C}"/>
              </a:ext>
            </a:extLst>
          </p:cNvPr>
          <p:cNvSpPr txBox="1"/>
          <p:nvPr/>
        </p:nvSpPr>
        <p:spPr>
          <a:xfrm>
            <a:off x="947759" y="194846"/>
            <a:ext cx="48768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家庭</a:t>
            </a:r>
            <a:r>
              <a: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用电线路电工工具的使用方法</a:t>
            </a:r>
            <a:endParaRPr lang="en-US" altLang="zh-CN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776309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confont-1187-868386">
            <a:extLst>
              <a:ext uri="{FF2B5EF4-FFF2-40B4-BE49-F238E27FC236}">
                <a16:creationId xmlns:a16="http://schemas.microsoft.com/office/drawing/2014/main" xmlns="" id="{B4215A5A-B68F-482E-A7EC-03DEF20F6942}"/>
              </a:ext>
            </a:extLst>
          </p:cNvPr>
          <p:cNvSpPr>
            <a:spLocks noChangeAspect="1"/>
          </p:cNvSpPr>
          <p:nvPr/>
        </p:nvSpPr>
        <p:spPr bwMode="auto">
          <a:xfrm>
            <a:off x="490494" y="199636"/>
            <a:ext cx="424881" cy="360000"/>
          </a:xfrm>
          <a:custGeom>
            <a:avLst/>
            <a:gdLst>
              <a:gd name="connsiteX0" fmla="*/ 244050 w 587155"/>
              <a:gd name="connsiteY0" fmla="*/ 432975 h 497495"/>
              <a:gd name="connsiteX1" fmla="*/ 235436 w 587155"/>
              <a:gd name="connsiteY1" fmla="*/ 471687 h 497495"/>
              <a:gd name="connsiteX2" fmla="*/ 351719 w 587155"/>
              <a:gd name="connsiteY2" fmla="*/ 471687 h 497495"/>
              <a:gd name="connsiteX3" fmla="*/ 343105 w 587155"/>
              <a:gd name="connsiteY3" fmla="*/ 432975 h 497495"/>
              <a:gd name="connsiteX4" fmla="*/ 41632 w 587155"/>
              <a:gd name="connsiteY4" fmla="*/ 309670 h 497495"/>
              <a:gd name="connsiteX5" fmla="*/ 545523 w 587155"/>
              <a:gd name="connsiteY5" fmla="*/ 309670 h 497495"/>
              <a:gd name="connsiteX6" fmla="*/ 587155 w 587155"/>
              <a:gd name="connsiteY6" fmla="*/ 497495 h 497495"/>
              <a:gd name="connsiteX7" fmla="*/ 0 w 587155"/>
              <a:gd name="connsiteY7" fmla="*/ 497495 h 497495"/>
              <a:gd name="connsiteX8" fmla="*/ 109201 w 587155"/>
              <a:gd name="connsiteY8" fmla="*/ 225068 h 497495"/>
              <a:gd name="connsiteX9" fmla="*/ 480943 w 587155"/>
              <a:gd name="connsiteY9" fmla="*/ 225068 h 497495"/>
              <a:gd name="connsiteX10" fmla="*/ 480943 w 587155"/>
              <a:gd name="connsiteY10" fmla="*/ 242310 h 497495"/>
              <a:gd name="connsiteX11" fmla="*/ 109201 w 587155"/>
              <a:gd name="connsiteY11" fmla="*/ 242310 h 497495"/>
              <a:gd name="connsiteX12" fmla="*/ 109201 w 587155"/>
              <a:gd name="connsiteY12" fmla="*/ 185066 h 497495"/>
              <a:gd name="connsiteX13" fmla="*/ 480943 w 587155"/>
              <a:gd name="connsiteY13" fmla="*/ 185066 h 497495"/>
              <a:gd name="connsiteX14" fmla="*/ 480943 w 587155"/>
              <a:gd name="connsiteY14" fmla="*/ 202078 h 497495"/>
              <a:gd name="connsiteX15" fmla="*/ 109201 w 587155"/>
              <a:gd name="connsiteY15" fmla="*/ 202078 h 497495"/>
              <a:gd name="connsiteX16" fmla="*/ 228287 w 587155"/>
              <a:gd name="connsiteY16" fmla="*/ 147593 h 497495"/>
              <a:gd name="connsiteX17" fmla="*/ 480943 w 587155"/>
              <a:gd name="connsiteY17" fmla="*/ 147593 h 497495"/>
              <a:gd name="connsiteX18" fmla="*/ 480943 w 587155"/>
              <a:gd name="connsiteY18" fmla="*/ 164835 h 497495"/>
              <a:gd name="connsiteX19" fmla="*/ 228287 w 587155"/>
              <a:gd name="connsiteY19" fmla="*/ 164835 h 497495"/>
              <a:gd name="connsiteX20" fmla="*/ 228287 w 587155"/>
              <a:gd name="connsiteY20" fmla="*/ 106212 h 497495"/>
              <a:gd name="connsiteX21" fmla="*/ 480943 w 587155"/>
              <a:gd name="connsiteY21" fmla="*/ 106212 h 497495"/>
              <a:gd name="connsiteX22" fmla="*/ 480943 w 587155"/>
              <a:gd name="connsiteY22" fmla="*/ 123224 h 497495"/>
              <a:gd name="connsiteX23" fmla="*/ 228287 w 587155"/>
              <a:gd name="connsiteY23" fmla="*/ 123224 h 497495"/>
              <a:gd name="connsiteX24" fmla="*/ 228287 w 587155"/>
              <a:gd name="connsiteY24" fmla="*/ 64601 h 497495"/>
              <a:gd name="connsiteX25" fmla="*/ 480943 w 587155"/>
              <a:gd name="connsiteY25" fmla="*/ 64601 h 497495"/>
              <a:gd name="connsiteX26" fmla="*/ 480943 w 587155"/>
              <a:gd name="connsiteY26" fmla="*/ 81843 h 497495"/>
              <a:gd name="connsiteX27" fmla="*/ 228287 w 587155"/>
              <a:gd name="connsiteY27" fmla="*/ 81843 h 497495"/>
              <a:gd name="connsiteX28" fmla="*/ 109201 w 587155"/>
              <a:gd name="connsiteY28" fmla="*/ 64601 h 497495"/>
              <a:gd name="connsiteX29" fmla="*/ 203918 w 587155"/>
              <a:gd name="connsiteY29" fmla="*/ 64601 h 497495"/>
              <a:gd name="connsiteX30" fmla="*/ 203918 w 587155"/>
              <a:gd name="connsiteY30" fmla="*/ 164836 h 497495"/>
              <a:gd name="connsiteX31" fmla="*/ 109201 w 587155"/>
              <a:gd name="connsiteY31" fmla="*/ 164836 h 497495"/>
              <a:gd name="connsiteX32" fmla="*/ 78875 w 587155"/>
              <a:gd name="connsiteY32" fmla="*/ 35838 h 497495"/>
              <a:gd name="connsiteX33" fmla="*/ 78875 w 587155"/>
              <a:gd name="connsiteY33" fmla="*/ 268071 h 497495"/>
              <a:gd name="connsiteX34" fmla="*/ 509486 w 587155"/>
              <a:gd name="connsiteY34" fmla="*/ 268071 h 497495"/>
              <a:gd name="connsiteX35" fmla="*/ 509486 w 587155"/>
              <a:gd name="connsiteY35" fmla="*/ 35838 h 497495"/>
              <a:gd name="connsiteX36" fmla="*/ 347290 w 587155"/>
              <a:gd name="connsiteY36" fmla="*/ 35838 h 497495"/>
              <a:gd name="connsiteX37" fmla="*/ 239637 w 587155"/>
              <a:gd name="connsiteY37" fmla="*/ 35838 h 497495"/>
              <a:gd name="connsiteX38" fmla="*/ 42991 w 587155"/>
              <a:gd name="connsiteY38" fmla="*/ 0 h 497495"/>
              <a:gd name="connsiteX39" fmla="*/ 232460 w 587155"/>
              <a:gd name="connsiteY39" fmla="*/ 0 h 497495"/>
              <a:gd name="connsiteX40" fmla="*/ 355902 w 587155"/>
              <a:gd name="connsiteY40" fmla="*/ 0 h 497495"/>
              <a:gd name="connsiteX41" fmla="*/ 543935 w 587155"/>
              <a:gd name="connsiteY41" fmla="*/ 0 h 497495"/>
              <a:gd name="connsiteX42" fmla="*/ 543935 w 587155"/>
              <a:gd name="connsiteY42" fmla="*/ 182059 h 497495"/>
              <a:gd name="connsiteX43" fmla="*/ 543935 w 587155"/>
              <a:gd name="connsiteY43" fmla="*/ 298175 h 497495"/>
              <a:gd name="connsiteX44" fmla="*/ 42991 w 587155"/>
              <a:gd name="connsiteY44" fmla="*/ 298175 h 497495"/>
              <a:gd name="connsiteX45" fmla="*/ 42991 w 587155"/>
              <a:gd name="connsiteY45" fmla="*/ 182059 h 497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87155" h="497495">
                <a:moveTo>
                  <a:pt x="244050" y="432975"/>
                </a:moveTo>
                <a:lnTo>
                  <a:pt x="235436" y="471687"/>
                </a:lnTo>
                <a:lnTo>
                  <a:pt x="351719" y="471687"/>
                </a:lnTo>
                <a:lnTo>
                  <a:pt x="343105" y="432975"/>
                </a:lnTo>
                <a:close/>
                <a:moveTo>
                  <a:pt x="41632" y="309670"/>
                </a:moveTo>
                <a:lnTo>
                  <a:pt x="545523" y="309670"/>
                </a:lnTo>
                <a:lnTo>
                  <a:pt x="587155" y="497495"/>
                </a:lnTo>
                <a:lnTo>
                  <a:pt x="0" y="497495"/>
                </a:lnTo>
                <a:close/>
                <a:moveTo>
                  <a:pt x="109201" y="225068"/>
                </a:moveTo>
                <a:lnTo>
                  <a:pt x="480943" y="225068"/>
                </a:lnTo>
                <a:lnTo>
                  <a:pt x="480943" y="242310"/>
                </a:lnTo>
                <a:lnTo>
                  <a:pt x="109201" y="242310"/>
                </a:lnTo>
                <a:close/>
                <a:moveTo>
                  <a:pt x="109201" y="185066"/>
                </a:moveTo>
                <a:lnTo>
                  <a:pt x="480943" y="185066"/>
                </a:lnTo>
                <a:lnTo>
                  <a:pt x="480943" y="202078"/>
                </a:lnTo>
                <a:lnTo>
                  <a:pt x="109201" y="202078"/>
                </a:lnTo>
                <a:close/>
                <a:moveTo>
                  <a:pt x="228287" y="147593"/>
                </a:moveTo>
                <a:lnTo>
                  <a:pt x="480943" y="147593"/>
                </a:lnTo>
                <a:lnTo>
                  <a:pt x="480943" y="164835"/>
                </a:lnTo>
                <a:lnTo>
                  <a:pt x="228287" y="164835"/>
                </a:lnTo>
                <a:close/>
                <a:moveTo>
                  <a:pt x="228287" y="106212"/>
                </a:moveTo>
                <a:lnTo>
                  <a:pt x="480943" y="106212"/>
                </a:lnTo>
                <a:lnTo>
                  <a:pt x="480943" y="123224"/>
                </a:lnTo>
                <a:lnTo>
                  <a:pt x="228287" y="123224"/>
                </a:lnTo>
                <a:close/>
                <a:moveTo>
                  <a:pt x="228287" y="64601"/>
                </a:moveTo>
                <a:lnTo>
                  <a:pt x="480943" y="64601"/>
                </a:lnTo>
                <a:lnTo>
                  <a:pt x="480943" y="81843"/>
                </a:lnTo>
                <a:lnTo>
                  <a:pt x="228287" y="81843"/>
                </a:lnTo>
                <a:close/>
                <a:moveTo>
                  <a:pt x="109201" y="64601"/>
                </a:moveTo>
                <a:lnTo>
                  <a:pt x="203918" y="64601"/>
                </a:lnTo>
                <a:lnTo>
                  <a:pt x="203918" y="164836"/>
                </a:lnTo>
                <a:lnTo>
                  <a:pt x="109201" y="164836"/>
                </a:lnTo>
                <a:close/>
                <a:moveTo>
                  <a:pt x="78875" y="35838"/>
                </a:moveTo>
                <a:lnTo>
                  <a:pt x="78875" y="268071"/>
                </a:lnTo>
                <a:lnTo>
                  <a:pt x="509486" y="268071"/>
                </a:lnTo>
                <a:lnTo>
                  <a:pt x="509486" y="35838"/>
                </a:lnTo>
                <a:lnTo>
                  <a:pt x="347290" y="35838"/>
                </a:lnTo>
                <a:lnTo>
                  <a:pt x="239637" y="35838"/>
                </a:lnTo>
                <a:close/>
                <a:moveTo>
                  <a:pt x="42991" y="0"/>
                </a:moveTo>
                <a:lnTo>
                  <a:pt x="232460" y="0"/>
                </a:lnTo>
                <a:lnTo>
                  <a:pt x="355902" y="0"/>
                </a:lnTo>
                <a:lnTo>
                  <a:pt x="543935" y="0"/>
                </a:lnTo>
                <a:lnTo>
                  <a:pt x="543935" y="182059"/>
                </a:lnTo>
                <a:lnTo>
                  <a:pt x="543935" y="298175"/>
                </a:lnTo>
                <a:lnTo>
                  <a:pt x="42991" y="298175"/>
                </a:lnTo>
                <a:lnTo>
                  <a:pt x="42991" y="18205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" name="矩形: 对角圆角 2">
            <a:extLst>
              <a:ext uri="{FF2B5EF4-FFF2-40B4-BE49-F238E27FC236}">
                <a16:creationId xmlns:a16="http://schemas.microsoft.com/office/drawing/2014/main" xmlns="" id="{8965EF8D-477A-45FA-A65C-52E7B255DDF8}"/>
              </a:ext>
            </a:extLst>
          </p:cNvPr>
          <p:cNvSpPr/>
          <p:nvPr/>
        </p:nvSpPr>
        <p:spPr>
          <a:xfrm>
            <a:off x="6134101" y="181178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5" name="矩形: 对角圆角 4">
            <a:extLst>
              <a:ext uri="{FF2B5EF4-FFF2-40B4-BE49-F238E27FC236}">
                <a16:creationId xmlns:a16="http://schemas.microsoft.com/office/drawing/2014/main" xmlns="" id="{B8B559B6-4187-48C0-953D-5A9ACD9D1FDC}"/>
              </a:ext>
            </a:extLst>
          </p:cNvPr>
          <p:cNvSpPr/>
          <p:nvPr/>
        </p:nvSpPr>
        <p:spPr>
          <a:xfrm>
            <a:off x="7090411" y="181178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6" name="矩形: 对角圆角 5">
            <a:extLst>
              <a:ext uri="{FF2B5EF4-FFF2-40B4-BE49-F238E27FC236}">
                <a16:creationId xmlns:a16="http://schemas.microsoft.com/office/drawing/2014/main" xmlns="" id="{043A41B4-A19B-4AB4-BB44-D8D2B35DF7E5}"/>
              </a:ext>
            </a:extLst>
          </p:cNvPr>
          <p:cNvSpPr/>
          <p:nvPr/>
        </p:nvSpPr>
        <p:spPr>
          <a:xfrm>
            <a:off x="8046721" y="181178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7" name="矩形: 对角圆角 6">
            <a:extLst>
              <a:ext uri="{FF2B5EF4-FFF2-40B4-BE49-F238E27FC236}">
                <a16:creationId xmlns:a16="http://schemas.microsoft.com/office/drawing/2014/main" xmlns="" id="{D93EF659-CA10-488D-81D5-1BA47AC6891C}"/>
              </a:ext>
            </a:extLst>
          </p:cNvPr>
          <p:cNvSpPr/>
          <p:nvPr/>
        </p:nvSpPr>
        <p:spPr>
          <a:xfrm>
            <a:off x="9003031" y="181178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" name="矩形: 对角圆角 7">
            <a:extLst>
              <a:ext uri="{FF2B5EF4-FFF2-40B4-BE49-F238E27FC236}">
                <a16:creationId xmlns:a16="http://schemas.microsoft.com/office/drawing/2014/main" xmlns="" id="{84923506-9DD7-4C2D-8F4A-B24DE42D7C9D}"/>
              </a:ext>
            </a:extLst>
          </p:cNvPr>
          <p:cNvSpPr/>
          <p:nvPr/>
        </p:nvSpPr>
        <p:spPr>
          <a:xfrm>
            <a:off x="9959341" y="181178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9" name="矩形: 对角圆角 8">
            <a:extLst>
              <a:ext uri="{FF2B5EF4-FFF2-40B4-BE49-F238E27FC236}">
                <a16:creationId xmlns:a16="http://schemas.microsoft.com/office/drawing/2014/main" xmlns="" id="{0E30B6CF-43F2-4614-A777-00A3CFCAA957}"/>
              </a:ext>
            </a:extLst>
          </p:cNvPr>
          <p:cNvSpPr/>
          <p:nvPr/>
        </p:nvSpPr>
        <p:spPr>
          <a:xfrm>
            <a:off x="10915651" y="181178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CF56D2AC-B2E2-4FFA-9E93-0F8C8562510C}"/>
              </a:ext>
            </a:extLst>
          </p:cNvPr>
          <p:cNvSpPr txBox="1"/>
          <p:nvPr/>
        </p:nvSpPr>
        <p:spPr>
          <a:xfrm>
            <a:off x="702934" y="2094330"/>
            <a:ext cx="10304157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>
              <a:lnSpc>
                <a:spcPts val="2000"/>
              </a:lnSpc>
            </a:pPr>
            <a:r>
              <a:rPr lang="zh-CN" altLang="zh-CN" sz="1800" kern="100" dirty="0">
                <a:effectLst/>
                <a:latin typeface="+mn-ea"/>
                <a:cs typeface="Times New Roman" panose="02020603050405020304" pitchFamily="18" charset="0"/>
              </a:rPr>
              <a:t>依钳头形状，分为尖嘴钳、扁嘴钳、圆嘴钳等。</a:t>
            </a:r>
          </a:p>
          <a:p>
            <a:pPr indent="266700" algn="just">
              <a:lnSpc>
                <a:spcPts val="2000"/>
              </a:lnSpc>
            </a:pPr>
            <a:r>
              <a:rPr lang="zh-CN" altLang="zh-CN" sz="1800" kern="100" dirty="0">
                <a:effectLst/>
                <a:latin typeface="+mn-ea"/>
                <a:cs typeface="Times New Roman" panose="02020603050405020304" pitchFamily="18" charset="0"/>
              </a:rPr>
              <a:t>特点：头部尖细，能夹持较小的螺钉及电器元件。多用于弯曲单股导线</a:t>
            </a:r>
            <a:r>
              <a:rPr lang="en-US" altLang="zh-CN" sz="1800" kern="100" dirty="0">
                <a:effectLst/>
                <a:latin typeface="+mn-ea"/>
                <a:cs typeface="Times New Roman" panose="02020603050405020304" pitchFamily="18" charset="0"/>
              </a:rPr>
              <a:t>“</a:t>
            </a:r>
            <a:r>
              <a:rPr lang="zh-CN" altLang="zh-CN" sz="1800" kern="100" dirty="0">
                <a:effectLst/>
                <a:latin typeface="+mn-ea"/>
                <a:cs typeface="Times New Roman" panose="02020603050405020304" pitchFamily="18" charset="0"/>
              </a:rPr>
              <a:t>羊眼圈</a:t>
            </a:r>
            <a:r>
              <a:rPr lang="en-US" altLang="zh-CN" sz="1800" kern="100" dirty="0">
                <a:effectLst/>
                <a:latin typeface="+mn-ea"/>
                <a:cs typeface="Times New Roman" panose="02020603050405020304" pitchFamily="18" charset="0"/>
              </a:rPr>
              <a:t>”</a:t>
            </a:r>
            <a:r>
              <a:rPr lang="zh-CN" altLang="zh-CN" sz="1800" kern="100" dirty="0">
                <a:effectLst/>
                <a:latin typeface="+mn-ea"/>
                <a:cs typeface="Times New Roman" panose="02020603050405020304" pitchFamily="18" charset="0"/>
              </a:rPr>
              <a:t>接线端子，及剪断导线、剥削绝缘层，如图</a:t>
            </a:r>
            <a:r>
              <a:rPr lang="en-US" altLang="zh-CN" sz="1800" kern="100" dirty="0">
                <a:effectLst/>
                <a:latin typeface="+mn-ea"/>
                <a:cs typeface="Times New Roman" panose="02020603050405020304" pitchFamily="18" charset="0"/>
              </a:rPr>
              <a:t>2-2-21</a:t>
            </a:r>
            <a:r>
              <a:rPr lang="zh-CN" altLang="zh-CN" sz="1800" kern="100" dirty="0">
                <a:effectLst/>
                <a:latin typeface="+mn-ea"/>
                <a:cs typeface="Times New Roman" panose="02020603050405020304" pitchFamily="18" charset="0"/>
              </a:rPr>
              <a:t>所示。</a:t>
            </a:r>
          </a:p>
        </p:txBody>
      </p:sp>
      <p:pic>
        <p:nvPicPr>
          <p:cNvPr id="19" name="图片 18">
            <a:extLst>
              <a:ext uri="{FF2B5EF4-FFF2-40B4-BE49-F238E27FC236}">
                <a16:creationId xmlns:a16="http://schemas.microsoft.com/office/drawing/2014/main" xmlns="" id="{C1738D5D-CA7C-407C-A588-DE217DBE03FE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1200" y="2978143"/>
            <a:ext cx="5828436" cy="2579509"/>
          </a:xfrm>
          <a:prstGeom prst="rect">
            <a:avLst/>
          </a:prstGeom>
        </p:spPr>
      </p:pic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02FCC4EB-F1E2-4BF5-989B-8804B05FD99B}"/>
              </a:ext>
            </a:extLst>
          </p:cNvPr>
          <p:cNvSpPr txBox="1"/>
          <p:nvPr/>
        </p:nvSpPr>
        <p:spPr>
          <a:xfrm>
            <a:off x="3598204" y="5902823"/>
            <a:ext cx="6094428" cy="3488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27000" algn="ctr">
              <a:lnSpc>
                <a:spcPts val="2000"/>
              </a:lnSpc>
            </a:pPr>
            <a:r>
              <a:rPr lang="zh-CN" altLang="zh-CN" sz="1800" kern="100" dirty="0">
                <a:effectLst/>
                <a:latin typeface="+mn-ea"/>
                <a:cs typeface="Times New Roman" panose="02020603050405020304" pitchFamily="18" charset="0"/>
              </a:rPr>
              <a:t>图</a:t>
            </a:r>
            <a:r>
              <a:rPr lang="en-US" altLang="zh-CN" sz="1800" kern="100" dirty="0">
                <a:effectLst/>
                <a:latin typeface="+mn-ea"/>
                <a:cs typeface="Times New Roman" panose="02020603050405020304" pitchFamily="18" charset="0"/>
              </a:rPr>
              <a:t>2-2-21 </a:t>
            </a:r>
            <a:r>
              <a:rPr lang="zh-CN" altLang="zh-CN" sz="1800" kern="100" dirty="0">
                <a:effectLst/>
                <a:latin typeface="+mn-ea"/>
                <a:cs typeface="Times New Roman" panose="02020603050405020304" pitchFamily="18" charset="0"/>
              </a:rPr>
              <a:t>尖嘴钳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207076AF-F2FD-4800-9FAC-852E8EF3CFFE}"/>
              </a:ext>
            </a:extLst>
          </p:cNvPr>
          <p:cNvSpPr txBox="1"/>
          <p:nvPr/>
        </p:nvSpPr>
        <p:spPr>
          <a:xfrm>
            <a:off x="426800" y="804521"/>
            <a:ext cx="6094428" cy="4996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532800">
              <a:lnSpc>
                <a:spcPct val="150000"/>
              </a:lnSpc>
            </a:pPr>
            <a:r>
              <a:rPr lang="en-US" altLang="zh-CN" sz="2000" b="1" dirty="0" smtClean="0">
                <a:solidFill>
                  <a:schemeClr val="accent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2.4 </a:t>
            </a:r>
            <a:r>
              <a:rPr lang="zh-CN" altLang="zh-CN" sz="2000" b="1" dirty="0" smtClean="0">
                <a:solidFill>
                  <a:schemeClr val="accent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钳子</a:t>
            </a:r>
            <a:r>
              <a:rPr lang="zh-CN" altLang="zh-CN" sz="2000" b="1" dirty="0">
                <a:solidFill>
                  <a:schemeClr val="accent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的使用</a:t>
            </a:r>
            <a:r>
              <a:rPr lang="zh-CN" altLang="zh-CN" sz="2000" b="1" dirty="0" smtClean="0">
                <a:solidFill>
                  <a:schemeClr val="accent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方法</a:t>
            </a:r>
            <a:endParaRPr lang="zh-CN" altLang="zh-CN" sz="2000" b="1" dirty="0">
              <a:solidFill>
                <a:schemeClr val="accent2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207076AF-F2FD-4800-9FAC-852E8EF3CFFE}"/>
              </a:ext>
            </a:extLst>
          </p:cNvPr>
          <p:cNvSpPr txBox="1"/>
          <p:nvPr/>
        </p:nvSpPr>
        <p:spPr>
          <a:xfrm>
            <a:off x="426800" y="1393912"/>
            <a:ext cx="6094428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532800">
              <a:lnSpc>
                <a:spcPct val="150000"/>
              </a:lnSpc>
            </a:pPr>
            <a:r>
              <a:rPr lang="en-US" altLang="zh-CN" sz="2000" b="1" dirty="0" smtClean="0">
                <a:solidFill>
                  <a:schemeClr val="accent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2.4.1</a:t>
            </a:r>
            <a:r>
              <a:rPr lang="zh-CN" altLang="en-US" sz="2000" b="1" dirty="0" smtClean="0">
                <a:solidFill>
                  <a:schemeClr val="accent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尖嘴钳</a:t>
            </a:r>
            <a:endParaRPr lang="zh-CN" altLang="zh-CN" sz="2000" b="1" dirty="0">
              <a:solidFill>
                <a:schemeClr val="accent2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TextBox 8">
            <a:extLst>
              <a:ext uri="{FF2B5EF4-FFF2-40B4-BE49-F238E27FC236}">
                <a16:creationId xmlns:a16="http://schemas.microsoft.com/office/drawing/2014/main" xmlns="" id="{6B099B05-5055-4F98-BFCC-EED86C641E3C}"/>
              </a:ext>
            </a:extLst>
          </p:cNvPr>
          <p:cNvSpPr txBox="1"/>
          <p:nvPr/>
        </p:nvSpPr>
        <p:spPr>
          <a:xfrm>
            <a:off x="947759" y="194846"/>
            <a:ext cx="48768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家庭</a:t>
            </a:r>
            <a:r>
              <a: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用电线路电工工具的使用方法</a:t>
            </a:r>
            <a:endParaRPr lang="en-US" altLang="zh-CN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9204333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confont-1187-868386">
            <a:extLst>
              <a:ext uri="{FF2B5EF4-FFF2-40B4-BE49-F238E27FC236}">
                <a16:creationId xmlns:a16="http://schemas.microsoft.com/office/drawing/2014/main" xmlns="" id="{B4215A5A-B68F-482E-A7EC-03DEF20F6942}"/>
              </a:ext>
            </a:extLst>
          </p:cNvPr>
          <p:cNvSpPr>
            <a:spLocks noChangeAspect="1"/>
          </p:cNvSpPr>
          <p:nvPr/>
        </p:nvSpPr>
        <p:spPr bwMode="auto">
          <a:xfrm>
            <a:off x="490494" y="199636"/>
            <a:ext cx="424881" cy="360000"/>
          </a:xfrm>
          <a:custGeom>
            <a:avLst/>
            <a:gdLst>
              <a:gd name="connsiteX0" fmla="*/ 244050 w 587155"/>
              <a:gd name="connsiteY0" fmla="*/ 432975 h 497495"/>
              <a:gd name="connsiteX1" fmla="*/ 235436 w 587155"/>
              <a:gd name="connsiteY1" fmla="*/ 471687 h 497495"/>
              <a:gd name="connsiteX2" fmla="*/ 351719 w 587155"/>
              <a:gd name="connsiteY2" fmla="*/ 471687 h 497495"/>
              <a:gd name="connsiteX3" fmla="*/ 343105 w 587155"/>
              <a:gd name="connsiteY3" fmla="*/ 432975 h 497495"/>
              <a:gd name="connsiteX4" fmla="*/ 41632 w 587155"/>
              <a:gd name="connsiteY4" fmla="*/ 309670 h 497495"/>
              <a:gd name="connsiteX5" fmla="*/ 545523 w 587155"/>
              <a:gd name="connsiteY5" fmla="*/ 309670 h 497495"/>
              <a:gd name="connsiteX6" fmla="*/ 587155 w 587155"/>
              <a:gd name="connsiteY6" fmla="*/ 497495 h 497495"/>
              <a:gd name="connsiteX7" fmla="*/ 0 w 587155"/>
              <a:gd name="connsiteY7" fmla="*/ 497495 h 497495"/>
              <a:gd name="connsiteX8" fmla="*/ 109201 w 587155"/>
              <a:gd name="connsiteY8" fmla="*/ 225068 h 497495"/>
              <a:gd name="connsiteX9" fmla="*/ 480943 w 587155"/>
              <a:gd name="connsiteY9" fmla="*/ 225068 h 497495"/>
              <a:gd name="connsiteX10" fmla="*/ 480943 w 587155"/>
              <a:gd name="connsiteY10" fmla="*/ 242310 h 497495"/>
              <a:gd name="connsiteX11" fmla="*/ 109201 w 587155"/>
              <a:gd name="connsiteY11" fmla="*/ 242310 h 497495"/>
              <a:gd name="connsiteX12" fmla="*/ 109201 w 587155"/>
              <a:gd name="connsiteY12" fmla="*/ 185066 h 497495"/>
              <a:gd name="connsiteX13" fmla="*/ 480943 w 587155"/>
              <a:gd name="connsiteY13" fmla="*/ 185066 h 497495"/>
              <a:gd name="connsiteX14" fmla="*/ 480943 w 587155"/>
              <a:gd name="connsiteY14" fmla="*/ 202078 h 497495"/>
              <a:gd name="connsiteX15" fmla="*/ 109201 w 587155"/>
              <a:gd name="connsiteY15" fmla="*/ 202078 h 497495"/>
              <a:gd name="connsiteX16" fmla="*/ 228287 w 587155"/>
              <a:gd name="connsiteY16" fmla="*/ 147593 h 497495"/>
              <a:gd name="connsiteX17" fmla="*/ 480943 w 587155"/>
              <a:gd name="connsiteY17" fmla="*/ 147593 h 497495"/>
              <a:gd name="connsiteX18" fmla="*/ 480943 w 587155"/>
              <a:gd name="connsiteY18" fmla="*/ 164835 h 497495"/>
              <a:gd name="connsiteX19" fmla="*/ 228287 w 587155"/>
              <a:gd name="connsiteY19" fmla="*/ 164835 h 497495"/>
              <a:gd name="connsiteX20" fmla="*/ 228287 w 587155"/>
              <a:gd name="connsiteY20" fmla="*/ 106212 h 497495"/>
              <a:gd name="connsiteX21" fmla="*/ 480943 w 587155"/>
              <a:gd name="connsiteY21" fmla="*/ 106212 h 497495"/>
              <a:gd name="connsiteX22" fmla="*/ 480943 w 587155"/>
              <a:gd name="connsiteY22" fmla="*/ 123224 h 497495"/>
              <a:gd name="connsiteX23" fmla="*/ 228287 w 587155"/>
              <a:gd name="connsiteY23" fmla="*/ 123224 h 497495"/>
              <a:gd name="connsiteX24" fmla="*/ 228287 w 587155"/>
              <a:gd name="connsiteY24" fmla="*/ 64601 h 497495"/>
              <a:gd name="connsiteX25" fmla="*/ 480943 w 587155"/>
              <a:gd name="connsiteY25" fmla="*/ 64601 h 497495"/>
              <a:gd name="connsiteX26" fmla="*/ 480943 w 587155"/>
              <a:gd name="connsiteY26" fmla="*/ 81843 h 497495"/>
              <a:gd name="connsiteX27" fmla="*/ 228287 w 587155"/>
              <a:gd name="connsiteY27" fmla="*/ 81843 h 497495"/>
              <a:gd name="connsiteX28" fmla="*/ 109201 w 587155"/>
              <a:gd name="connsiteY28" fmla="*/ 64601 h 497495"/>
              <a:gd name="connsiteX29" fmla="*/ 203918 w 587155"/>
              <a:gd name="connsiteY29" fmla="*/ 64601 h 497495"/>
              <a:gd name="connsiteX30" fmla="*/ 203918 w 587155"/>
              <a:gd name="connsiteY30" fmla="*/ 164836 h 497495"/>
              <a:gd name="connsiteX31" fmla="*/ 109201 w 587155"/>
              <a:gd name="connsiteY31" fmla="*/ 164836 h 497495"/>
              <a:gd name="connsiteX32" fmla="*/ 78875 w 587155"/>
              <a:gd name="connsiteY32" fmla="*/ 35838 h 497495"/>
              <a:gd name="connsiteX33" fmla="*/ 78875 w 587155"/>
              <a:gd name="connsiteY33" fmla="*/ 268071 h 497495"/>
              <a:gd name="connsiteX34" fmla="*/ 509486 w 587155"/>
              <a:gd name="connsiteY34" fmla="*/ 268071 h 497495"/>
              <a:gd name="connsiteX35" fmla="*/ 509486 w 587155"/>
              <a:gd name="connsiteY35" fmla="*/ 35838 h 497495"/>
              <a:gd name="connsiteX36" fmla="*/ 347290 w 587155"/>
              <a:gd name="connsiteY36" fmla="*/ 35838 h 497495"/>
              <a:gd name="connsiteX37" fmla="*/ 239637 w 587155"/>
              <a:gd name="connsiteY37" fmla="*/ 35838 h 497495"/>
              <a:gd name="connsiteX38" fmla="*/ 42991 w 587155"/>
              <a:gd name="connsiteY38" fmla="*/ 0 h 497495"/>
              <a:gd name="connsiteX39" fmla="*/ 232460 w 587155"/>
              <a:gd name="connsiteY39" fmla="*/ 0 h 497495"/>
              <a:gd name="connsiteX40" fmla="*/ 355902 w 587155"/>
              <a:gd name="connsiteY40" fmla="*/ 0 h 497495"/>
              <a:gd name="connsiteX41" fmla="*/ 543935 w 587155"/>
              <a:gd name="connsiteY41" fmla="*/ 0 h 497495"/>
              <a:gd name="connsiteX42" fmla="*/ 543935 w 587155"/>
              <a:gd name="connsiteY42" fmla="*/ 182059 h 497495"/>
              <a:gd name="connsiteX43" fmla="*/ 543935 w 587155"/>
              <a:gd name="connsiteY43" fmla="*/ 298175 h 497495"/>
              <a:gd name="connsiteX44" fmla="*/ 42991 w 587155"/>
              <a:gd name="connsiteY44" fmla="*/ 298175 h 497495"/>
              <a:gd name="connsiteX45" fmla="*/ 42991 w 587155"/>
              <a:gd name="connsiteY45" fmla="*/ 182059 h 497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87155" h="497495">
                <a:moveTo>
                  <a:pt x="244050" y="432975"/>
                </a:moveTo>
                <a:lnTo>
                  <a:pt x="235436" y="471687"/>
                </a:lnTo>
                <a:lnTo>
                  <a:pt x="351719" y="471687"/>
                </a:lnTo>
                <a:lnTo>
                  <a:pt x="343105" y="432975"/>
                </a:lnTo>
                <a:close/>
                <a:moveTo>
                  <a:pt x="41632" y="309670"/>
                </a:moveTo>
                <a:lnTo>
                  <a:pt x="545523" y="309670"/>
                </a:lnTo>
                <a:lnTo>
                  <a:pt x="587155" y="497495"/>
                </a:lnTo>
                <a:lnTo>
                  <a:pt x="0" y="497495"/>
                </a:lnTo>
                <a:close/>
                <a:moveTo>
                  <a:pt x="109201" y="225068"/>
                </a:moveTo>
                <a:lnTo>
                  <a:pt x="480943" y="225068"/>
                </a:lnTo>
                <a:lnTo>
                  <a:pt x="480943" y="242310"/>
                </a:lnTo>
                <a:lnTo>
                  <a:pt x="109201" y="242310"/>
                </a:lnTo>
                <a:close/>
                <a:moveTo>
                  <a:pt x="109201" y="185066"/>
                </a:moveTo>
                <a:lnTo>
                  <a:pt x="480943" y="185066"/>
                </a:lnTo>
                <a:lnTo>
                  <a:pt x="480943" y="202078"/>
                </a:lnTo>
                <a:lnTo>
                  <a:pt x="109201" y="202078"/>
                </a:lnTo>
                <a:close/>
                <a:moveTo>
                  <a:pt x="228287" y="147593"/>
                </a:moveTo>
                <a:lnTo>
                  <a:pt x="480943" y="147593"/>
                </a:lnTo>
                <a:lnTo>
                  <a:pt x="480943" y="164835"/>
                </a:lnTo>
                <a:lnTo>
                  <a:pt x="228287" y="164835"/>
                </a:lnTo>
                <a:close/>
                <a:moveTo>
                  <a:pt x="228287" y="106212"/>
                </a:moveTo>
                <a:lnTo>
                  <a:pt x="480943" y="106212"/>
                </a:lnTo>
                <a:lnTo>
                  <a:pt x="480943" y="123224"/>
                </a:lnTo>
                <a:lnTo>
                  <a:pt x="228287" y="123224"/>
                </a:lnTo>
                <a:close/>
                <a:moveTo>
                  <a:pt x="228287" y="64601"/>
                </a:moveTo>
                <a:lnTo>
                  <a:pt x="480943" y="64601"/>
                </a:lnTo>
                <a:lnTo>
                  <a:pt x="480943" y="81843"/>
                </a:lnTo>
                <a:lnTo>
                  <a:pt x="228287" y="81843"/>
                </a:lnTo>
                <a:close/>
                <a:moveTo>
                  <a:pt x="109201" y="64601"/>
                </a:moveTo>
                <a:lnTo>
                  <a:pt x="203918" y="64601"/>
                </a:lnTo>
                <a:lnTo>
                  <a:pt x="203918" y="164836"/>
                </a:lnTo>
                <a:lnTo>
                  <a:pt x="109201" y="164836"/>
                </a:lnTo>
                <a:close/>
                <a:moveTo>
                  <a:pt x="78875" y="35838"/>
                </a:moveTo>
                <a:lnTo>
                  <a:pt x="78875" y="268071"/>
                </a:lnTo>
                <a:lnTo>
                  <a:pt x="509486" y="268071"/>
                </a:lnTo>
                <a:lnTo>
                  <a:pt x="509486" y="35838"/>
                </a:lnTo>
                <a:lnTo>
                  <a:pt x="347290" y="35838"/>
                </a:lnTo>
                <a:lnTo>
                  <a:pt x="239637" y="35838"/>
                </a:lnTo>
                <a:close/>
                <a:moveTo>
                  <a:pt x="42991" y="0"/>
                </a:moveTo>
                <a:lnTo>
                  <a:pt x="232460" y="0"/>
                </a:lnTo>
                <a:lnTo>
                  <a:pt x="355902" y="0"/>
                </a:lnTo>
                <a:lnTo>
                  <a:pt x="543935" y="0"/>
                </a:lnTo>
                <a:lnTo>
                  <a:pt x="543935" y="182059"/>
                </a:lnTo>
                <a:lnTo>
                  <a:pt x="543935" y="298175"/>
                </a:lnTo>
                <a:lnTo>
                  <a:pt x="42991" y="298175"/>
                </a:lnTo>
                <a:lnTo>
                  <a:pt x="42991" y="18205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" name="矩形: 对角圆角 2">
            <a:extLst>
              <a:ext uri="{FF2B5EF4-FFF2-40B4-BE49-F238E27FC236}">
                <a16:creationId xmlns:a16="http://schemas.microsoft.com/office/drawing/2014/main" xmlns="" id="{8965EF8D-477A-45FA-A65C-52E7B255DDF8}"/>
              </a:ext>
            </a:extLst>
          </p:cNvPr>
          <p:cNvSpPr/>
          <p:nvPr/>
        </p:nvSpPr>
        <p:spPr>
          <a:xfrm>
            <a:off x="6134101" y="181178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5" name="矩形: 对角圆角 4">
            <a:extLst>
              <a:ext uri="{FF2B5EF4-FFF2-40B4-BE49-F238E27FC236}">
                <a16:creationId xmlns:a16="http://schemas.microsoft.com/office/drawing/2014/main" xmlns="" id="{B8B559B6-4187-48C0-953D-5A9ACD9D1FDC}"/>
              </a:ext>
            </a:extLst>
          </p:cNvPr>
          <p:cNvSpPr/>
          <p:nvPr/>
        </p:nvSpPr>
        <p:spPr>
          <a:xfrm>
            <a:off x="7090411" y="181178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6" name="矩形: 对角圆角 5">
            <a:extLst>
              <a:ext uri="{FF2B5EF4-FFF2-40B4-BE49-F238E27FC236}">
                <a16:creationId xmlns:a16="http://schemas.microsoft.com/office/drawing/2014/main" xmlns="" id="{043A41B4-A19B-4AB4-BB44-D8D2B35DF7E5}"/>
              </a:ext>
            </a:extLst>
          </p:cNvPr>
          <p:cNvSpPr/>
          <p:nvPr/>
        </p:nvSpPr>
        <p:spPr>
          <a:xfrm>
            <a:off x="8046721" y="181178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7" name="矩形: 对角圆角 6">
            <a:extLst>
              <a:ext uri="{FF2B5EF4-FFF2-40B4-BE49-F238E27FC236}">
                <a16:creationId xmlns:a16="http://schemas.microsoft.com/office/drawing/2014/main" xmlns="" id="{D93EF659-CA10-488D-81D5-1BA47AC6891C}"/>
              </a:ext>
            </a:extLst>
          </p:cNvPr>
          <p:cNvSpPr/>
          <p:nvPr/>
        </p:nvSpPr>
        <p:spPr>
          <a:xfrm>
            <a:off x="9003031" y="181178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" name="矩形: 对角圆角 7">
            <a:extLst>
              <a:ext uri="{FF2B5EF4-FFF2-40B4-BE49-F238E27FC236}">
                <a16:creationId xmlns:a16="http://schemas.microsoft.com/office/drawing/2014/main" xmlns="" id="{84923506-9DD7-4C2D-8F4A-B24DE42D7C9D}"/>
              </a:ext>
            </a:extLst>
          </p:cNvPr>
          <p:cNvSpPr/>
          <p:nvPr/>
        </p:nvSpPr>
        <p:spPr>
          <a:xfrm>
            <a:off x="9959341" y="181178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9" name="矩形: 对角圆角 8">
            <a:extLst>
              <a:ext uri="{FF2B5EF4-FFF2-40B4-BE49-F238E27FC236}">
                <a16:creationId xmlns:a16="http://schemas.microsoft.com/office/drawing/2014/main" xmlns="" id="{0E30B6CF-43F2-4614-A777-00A3CFCAA957}"/>
              </a:ext>
            </a:extLst>
          </p:cNvPr>
          <p:cNvSpPr/>
          <p:nvPr/>
        </p:nvSpPr>
        <p:spPr>
          <a:xfrm>
            <a:off x="10915651" y="181178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CF56D2AC-B2E2-4FFA-9E93-0F8C8562510C}"/>
              </a:ext>
            </a:extLst>
          </p:cNvPr>
          <p:cNvSpPr txBox="1"/>
          <p:nvPr/>
        </p:nvSpPr>
        <p:spPr>
          <a:xfrm>
            <a:off x="702934" y="2156784"/>
            <a:ext cx="10304157" cy="6052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>
              <a:lnSpc>
                <a:spcPts val="2000"/>
              </a:lnSpc>
              <a:spcAft>
                <a:spcPts val="600"/>
              </a:spcAft>
            </a:pPr>
            <a:r>
              <a:rPr lang="zh-CN" altLang="zh-CN" sz="1800" dirty="0">
                <a:effectLst/>
                <a:latin typeface="+mn-ea"/>
                <a:cs typeface="Times New Roman" panose="02020603050405020304" pitchFamily="18" charset="0"/>
              </a:rPr>
              <a:t>断线钳的头部</a:t>
            </a:r>
            <a:r>
              <a:rPr lang="en-US" altLang="zh-CN" sz="1800" dirty="0">
                <a:effectLst/>
                <a:latin typeface="+mn-ea"/>
                <a:cs typeface="Times New Roman" panose="02020603050405020304" pitchFamily="18" charset="0"/>
              </a:rPr>
              <a:t>“</a:t>
            </a:r>
            <a:r>
              <a:rPr lang="zh-CN" altLang="zh-CN" sz="1800" dirty="0">
                <a:effectLst/>
                <a:latin typeface="+mn-ea"/>
                <a:cs typeface="Times New Roman" panose="02020603050405020304" pitchFamily="18" charset="0"/>
              </a:rPr>
              <a:t>扁斜</a:t>
            </a:r>
            <a:r>
              <a:rPr lang="en-US" altLang="zh-CN" sz="1800" dirty="0">
                <a:effectLst/>
                <a:latin typeface="+mn-ea"/>
                <a:cs typeface="Times New Roman" panose="02020603050405020304" pitchFamily="18" charset="0"/>
              </a:rPr>
              <a:t>”</a:t>
            </a:r>
            <a:r>
              <a:rPr lang="zh-CN" altLang="zh-CN" sz="1800" dirty="0">
                <a:effectLst/>
                <a:latin typeface="+mn-ea"/>
                <a:cs typeface="Times New Roman" panose="02020603050405020304" pitchFamily="18" charset="0"/>
              </a:rPr>
              <a:t>， 因此又叫斜口钳，专供剪断较粗的导线、电缆等用的。 绝缘柄耐压为</a:t>
            </a:r>
            <a:r>
              <a:rPr lang="en-US" altLang="zh-CN" sz="1800" dirty="0">
                <a:effectLst/>
                <a:latin typeface="+mn-ea"/>
                <a:cs typeface="Times New Roman" panose="02020603050405020304" pitchFamily="18" charset="0"/>
              </a:rPr>
              <a:t>1000 V</a:t>
            </a:r>
            <a:r>
              <a:rPr lang="zh-CN" altLang="zh-CN" sz="1800" dirty="0">
                <a:effectLst/>
                <a:latin typeface="+mn-ea"/>
                <a:cs typeface="Times New Roman" panose="02020603050405020304" pitchFamily="18" charset="0"/>
              </a:rPr>
              <a:t>，如图</a:t>
            </a:r>
            <a:r>
              <a:rPr lang="en-US" altLang="zh-CN" sz="1800" dirty="0">
                <a:effectLst/>
                <a:latin typeface="+mn-ea"/>
                <a:cs typeface="Times New Roman" panose="02020603050405020304" pitchFamily="18" charset="0"/>
              </a:rPr>
              <a:t>2-2-22</a:t>
            </a:r>
            <a:r>
              <a:rPr lang="zh-CN" altLang="zh-CN" sz="1800" dirty="0">
                <a:effectLst/>
                <a:latin typeface="+mn-ea"/>
                <a:cs typeface="Times New Roman" panose="02020603050405020304" pitchFamily="18" charset="0"/>
              </a:rPr>
              <a:t>所示。</a:t>
            </a:r>
            <a:endParaRPr lang="zh-CN" altLang="zh-CN" sz="1800" kern="100" dirty="0">
              <a:effectLst/>
              <a:latin typeface="+mn-ea"/>
              <a:cs typeface="Times New Roman" panose="02020603050405020304" pitchFamily="18" charset="0"/>
            </a:endParaRP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59C40F7C-CCF2-45B6-A435-2FE566EFB2F6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9227" y="2962288"/>
            <a:ext cx="3207177" cy="20728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xmlns="" id="{CA0E056C-EE4E-426F-9DB5-285A470F7970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8762" y="3270149"/>
            <a:ext cx="2965709" cy="1930842"/>
          </a:xfrm>
          <a:prstGeom prst="rect">
            <a:avLst/>
          </a:prstGeom>
          <a:noFill/>
          <a:ln>
            <a:noFill/>
          </a:ln>
        </p:spPr>
      </p:pic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DDDE82AB-2BC4-431D-84EE-DE08AB19A130}"/>
              </a:ext>
            </a:extLst>
          </p:cNvPr>
          <p:cNvSpPr txBox="1"/>
          <p:nvPr/>
        </p:nvSpPr>
        <p:spPr>
          <a:xfrm>
            <a:off x="3086887" y="5693503"/>
            <a:ext cx="6094428" cy="3488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27000" algn="ctr">
              <a:lnSpc>
                <a:spcPts val="2000"/>
              </a:lnSpc>
            </a:pPr>
            <a:r>
              <a:rPr lang="zh-CN" altLang="zh-CN" sz="1800" kern="100" dirty="0">
                <a:effectLst/>
                <a:latin typeface="+mn-ea"/>
                <a:cs typeface="Times New Roman" panose="02020603050405020304" pitchFamily="18" charset="0"/>
              </a:rPr>
              <a:t>图</a:t>
            </a:r>
            <a:r>
              <a:rPr lang="en-US" altLang="zh-CN" sz="1800" kern="100" dirty="0">
                <a:effectLst/>
                <a:latin typeface="+mn-ea"/>
                <a:cs typeface="Times New Roman" panose="02020603050405020304" pitchFamily="18" charset="0"/>
              </a:rPr>
              <a:t>2-2-22 </a:t>
            </a:r>
            <a:r>
              <a:rPr lang="zh-CN" altLang="zh-CN" sz="1800" kern="100" dirty="0">
                <a:effectLst/>
                <a:latin typeface="+mn-ea"/>
                <a:cs typeface="Times New Roman" panose="02020603050405020304" pitchFamily="18" charset="0"/>
              </a:rPr>
              <a:t>断线钳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207076AF-F2FD-4800-9FAC-852E8EF3CFFE}"/>
              </a:ext>
            </a:extLst>
          </p:cNvPr>
          <p:cNvSpPr txBox="1"/>
          <p:nvPr/>
        </p:nvSpPr>
        <p:spPr>
          <a:xfrm>
            <a:off x="426800" y="804521"/>
            <a:ext cx="6094428" cy="4996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532800">
              <a:lnSpc>
                <a:spcPct val="150000"/>
              </a:lnSpc>
            </a:pPr>
            <a:r>
              <a:rPr lang="en-US" altLang="zh-CN" sz="2000" b="1" dirty="0" smtClean="0">
                <a:solidFill>
                  <a:schemeClr val="accent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2.4 </a:t>
            </a:r>
            <a:r>
              <a:rPr lang="zh-CN" altLang="zh-CN" sz="2000" b="1" dirty="0" smtClean="0">
                <a:solidFill>
                  <a:schemeClr val="accent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钳子</a:t>
            </a:r>
            <a:r>
              <a:rPr lang="zh-CN" altLang="zh-CN" sz="2000" b="1" dirty="0">
                <a:solidFill>
                  <a:schemeClr val="accent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的使用</a:t>
            </a:r>
            <a:r>
              <a:rPr lang="zh-CN" altLang="zh-CN" sz="2000" b="1" dirty="0" smtClean="0">
                <a:solidFill>
                  <a:schemeClr val="accent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方法</a:t>
            </a:r>
            <a:endParaRPr lang="zh-CN" altLang="zh-CN" sz="2000" b="1" dirty="0">
              <a:solidFill>
                <a:schemeClr val="accent2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207076AF-F2FD-4800-9FAC-852E8EF3CFFE}"/>
              </a:ext>
            </a:extLst>
          </p:cNvPr>
          <p:cNvSpPr txBox="1"/>
          <p:nvPr/>
        </p:nvSpPr>
        <p:spPr>
          <a:xfrm>
            <a:off x="426800" y="1393912"/>
            <a:ext cx="6094428" cy="4996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532800">
              <a:lnSpc>
                <a:spcPct val="150000"/>
              </a:lnSpc>
            </a:pPr>
            <a:r>
              <a:rPr lang="en-US" altLang="zh-CN" sz="2000" b="1" dirty="0" smtClean="0">
                <a:solidFill>
                  <a:schemeClr val="accent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2.4.1</a:t>
            </a:r>
            <a:r>
              <a:rPr lang="zh-CN" altLang="en-US" sz="2000" b="1" dirty="0" smtClean="0">
                <a:solidFill>
                  <a:schemeClr val="accent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断线钳</a:t>
            </a:r>
            <a:endParaRPr lang="zh-CN" altLang="zh-CN" sz="2000" b="1" dirty="0">
              <a:solidFill>
                <a:schemeClr val="accent2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TextBox 8">
            <a:extLst>
              <a:ext uri="{FF2B5EF4-FFF2-40B4-BE49-F238E27FC236}">
                <a16:creationId xmlns:a16="http://schemas.microsoft.com/office/drawing/2014/main" xmlns="" id="{6B099B05-5055-4F98-BFCC-EED86C641E3C}"/>
              </a:ext>
            </a:extLst>
          </p:cNvPr>
          <p:cNvSpPr txBox="1"/>
          <p:nvPr/>
        </p:nvSpPr>
        <p:spPr>
          <a:xfrm>
            <a:off x="947759" y="194846"/>
            <a:ext cx="48768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家庭</a:t>
            </a:r>
            <a:r>
              <a: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用电线路电工工具的使用方法</a:t>
            </a:r>
            <a:endParaRPr lang="en-US" altLang="zh-CN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2897303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confont-1187-868386">
            <a:extLst>
              <a:ext uri="{FF2B5EF4-FFF2-40B4-BE49-F238E27FC236}">
                <a16:creationId xmlns:a16="http://schemas.microsoft.com/office/drawing/2014/main" xmlns="" id="{B4215A5A-B68F-482E-A7EC-03DEF20F6942}"/>
              </a:ext>
            </a:extLst>
          </p:cNvPr>
          <p:cNvSpPr>
            <a:spLocks noChangeAspect="1"/>
          </p:cNvSpPr>
          <p:nvPr/>
        </p:nvSpPr>
        <p:spPr bwMode="auto">
          <a:xfrm>
            <a:off x="490494" y="199636"/>
            <a:ext cx="424881" cy="360000"/>
          </a:xfrm>
          <a:custGeom>
            <a:avLst/>
            <a:gdLst>
              <a:gd name="connsiteX0" fmla="*/ 244050 w 587155"/>
              <a:gd name="connsiteY0" fmla="*/ 432975 h 497495"/>
              <a:gd name="connsiteX1" fmla="*/ 235436 w 587155"/>
              <a:gd name="connsiteY1" fmla="*/ 471687 h 497495"/>
              <a:gd name="connsiteX2" fmla="*/ 351719 w 587155"/>
              <a:gd name="connsiteY2" fmla="*/ 471687 h 497495"/>
              <a:gd name="connsiteX3" fmla="*/ 343105 w 587155"/>
              <a:gd name="connsiteY3" fmla="*/ 432975 h 497495"/>
              <a:gd name="connsiteX4" fmla="*/ 41632 w 587155"/>
              <a:gd name="connsiteY4" fmla="*/ 309670 h 497495"/>
              <a:gd name="connsiteX5" fmla="*/ 545523 w 587155"/>
              <a:gd name="connsiteY5" fmla="*/ 309670 h 497495"/>
              <a:gd name="connsiteX6" fmla="*/ 587155 w 587155"/>
              <a:gd name="connsiteY6" fmla="*/ 497495 h 497495"/>
              <a:gd name="connsiteX7" fmla="*/ 0 w 587155"/>
              <a:gd name="connsiteY7" fmla="*/ 497495 h 497495"/>
              <a:gd name="connsiteX8" fmla="*/ 109201 w 587155"/>
              <a:gd name="connsiteY8" fmla="*/ 225068 h 497495"/>
              <a:gd name="connsiteX9" fmla="*/ 480943 w 587155"/>
              <a:gd name="connsiteY9" fmla="*/ 225068 h 497495"/>
              <a:gd name="connsiteX10" fmla="*/ 480943 w 587155"/>
              <a:gd name="connsiteY10" fmla="*/ 242310 h 497495"/>
              <a:gd name="connsiteX11" fmla="*/ 109201 w 587155"/>
              <a:gd name="connsiteY11" fmla="*/ 242310 h 497495"/>
              <a:gd name="connsiteX12" fmla="*/ 109201 w 587155"/>
              <a:gd name="connsiteY12" fmla="*/ 185066 h 497495"/>
              <a:gd name="connsiteX13" fmla="*/ 480943 w 587155"/>
              <a:gd name="connsiteY13" fmla="*/ 185066 h 497495"/>
              <a:gd name="connsiteX14" fmla="*/ 480943 w 587155"/>
              <a:gd name="connsiteY14" fmla="*/ 202078 h 497495"/>
              <a:gd name="connsiteX15" fmla="*/ 109201 w 587155"/>
              <a:gd name="connsiteY15" fmla="*/ 202078 h 497495"/>
              <a:gd name="connsiteX16" fmla="*/ 228287 w 587155"/>
              <a:gd name="connsiteY16" fmla="*/ 147593 h 497495"/>
              <a:gd name="connsiteX17" fmla="*/ 480943 w 587155"/>
              <a:gd name="connsiteY17" fmla="*/ 147593 h 497495"/>
              <a:gd name="connsiteX18" fmla="*/ 480943 w 587155"/>
              <a:gd name="connsiteY18" fmla="*/ 164835 h 497495"/>
              <a:gd name="connsiteX19" fmla="*/ 228287 w 587155"/>
              <a:gd name="connsiteY19" fmla="*/ 164835 h 497495"/>
              <a:gd name="connsiteX20" fmla="*/ 228287 w 587155"/>
              <a:gd name="connsiteY20" fmla="*/ 106212 h 497495"/>
              <a:gd name="connsiteX21" fmla="*/ 480943 w 587155"/>
              <a:gd name="connsiteY21" fmla="*/ 106212 h 497495"/>
              <a:gd name="connsiteX22" fmla="*/ 480943 w 587155"/>
              <a:gd name="connsiteY22" fmla="*/ 123224 h 497495"/>
              <a:gd name="connsiteX23" fmla="*/ 228287 w 587155"/>
              <a:gd name="connsiteY23" fmla="*/ 123224 h 497495"/>
              <a:gd name="connsiteX24" fmla="*/ 228287 w 587155"/>
              <a:gd name="connsiteY24" fmla="*/ 64601 h 497495"/>
              <a:gd name="connsiteX25" fmla="*/ 480943 w 587155"/>
              <a:gd name="connsiteY25" fmla="*/ 64601 h 497495"/>
              <a:gd name="connsiteX26" fmla="*/ 480943 w 587155"/>
              <a:gd name="connsiteY26" fmla="*/ 81843 h 497495"/>
              <a:gd name="connsiteX27" fmla="*/ 228287 w 587155"/>
              <a:gd name="connsiteY27" fmla="*/ 81843 h 497495"/>
              <a:gd name="connsiteX28" fmla="*/ 109201 w 587155"/>
              <a:gd name="connsiteY28" fmla="*/ 64601 h 497495"/>
              <a:gd name="connsiteX29" fmla="*/ 203918 w 587155"/>
              <a:gd name="connsiteY29" fmla="*/ 64601 h 497495"/>
              <a:gd name="connsiteX30" fmla="*/ 203918 w 587155"/>
              <a:gd name="connsiteY30" fmla="*/ 164836 h 497495"/>
              <a:gd name="connsiteX31" fmla="*/ 109201 w 587155"/>
              <a:gd name="connsiteY31" fmla="*/ 164836 h 497495"/>
              <a:gd name="connsiteX32" fmla="*/ 78875 w 587155"/>
              <a:gd name="connsiteY32" fmla="*/ 35838 h 497495"/>
              <a:gd name="connsiteX33" fmla="*/ 78875 w 587155"/>
              <a:gd name="connsiteY33" fmla="*/ 268071 h 497495"/>
              <a:gd name="connsiteX34" fmla="*/ 509486 w 587155"/>
              <a:gd name="connsiteY34" fmla="*/ 268071 h 497495"/>
              <a:gd name="connsiteX35" fmla="*/ 509486 w 587155"/>
              <a:gd name="connsiteY35" fmla="*/ 35838 h 497495"/>
              <a:gd name="connsiteX36" fmla="*/ 347290 w 587155"/>
              <a:gd name="connsiteY36" fmla="*/ 35838 h 497495"/>
              <a:gd name="connsiteX37" fmla="*/ 239637 w 587155"/>
              <a:gd name="connsiteY37" fmla="*/ 35838 h 497495"/>
              <a:gd name="connsiteX38" fmla="*/ 42991 w 587155"/>
              <a:gd name="connsiteY38" fmla="*/ 0 h 497495"/>
              <a:gd name="connsiteX39" fmla="*/ 232460 w 587155"/>
              <a:gd name="connsiteY39" fmla="*/ 0 h 497495"/>
              <a:gd name="connsiteX40" fmla="*/ 355902 w 587155"/>
              <a:gd name="connsiteY40" fmla="*/ 0 h 497495"/>
              <a:gd name="connsiteX41" fmla="*/ 543935 w 587155"/>
              <a:gd name="connsiteY41" fmla="*/ 0 h 497495"/>
              <a:gd name="connsiteX42" fmla="*/ 543935 w 587155"/>
              <a:gd name="connsiteY42" fmla="*/ 182059 h 497495"/>
              <a:gd name="connsiteX43" fmla="*/ 543935 w 587155"/>
              <a:gd name="connsiteY43" fmla="*/ 298175 h 497495"/>
              <a:gd name="connsiteX44" fmla="*/ 42991 w 587155"/>
              <a:gd name="connsiteY44" fmla="*/ 298175 h 497495"/>
              <a:gd name="connsiteX45" fmla="*/ 42991 w 587155"/>
              <a:gd name="connsiteY45" fmla="*/ 182059 h 497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87155" h="497495">
                <a:moveTo>
                  <a:pt x="244050" y="432975"/>
                </a:moveTo>
                <a:lnTo>
                  <a:pt x="235436" y="471687"/>
                </a:lnTo>
                <a:lnTo>
                  <a:pt x="351719" y="471687"/>
                </a:lnTo>
                <a:lnTo>
                  <a:pt x="343105" y="432975"/>
                </a:lnTo>
                <a:close/>
                <a:moveTo>
                  <a:pt x="41632" y="309670"/>
                </a:moveTo>
                <a:lnTo>
                  <a:pt x="545523" y="309670"/>
                </a:lnTo>
                <a:lnTo>
                  <a:pt x="587155" y="497495"/>
                </a:lnTo>
                <a:lnTo>
                  <a:pt x="0" y="497495"/>
                </a:lnTo>
                <a:close/>
                <a:moveTo>
                  <a:pt x="109201" y="225068"/>
                </a:moveTo>
                <a:lnTo>
                  <a:pt x="480943" y="225068"/>
                </a:lnTo>
                <a:lnTo>
                  <a:pt x="480943" y="242310"/>
                </a:lnTo>
                <a:lnTo>
                  <a:pt x="109201" y="242310"/>
                </a:lnTo>
                <a:close/>
                <a:moveTo>
                  <a:pt x="109201" y="185066"/>
                </a:moveTo>
                <a:lnTo>
                  <a:pt x="480943" y="185066"/>
                </a:lnTo>
                <a:lnTo>
                  <a:pt x="480943" y="202078"/>
                </a:lnTo>
                <a:lnTo>
                  <a:pt x="109201" y="202078"/>
                </a:lnTo>
                <a:close/>
                <a:moveTo>
                  <a:pt x="228287" y="147593"/>
                </a:moveTo>
                <a:lnTo>
                  <a:pt x="480943" y="147593"/>
                </a:lnTo>
                <a:lnTo>
                  <a:pt x="480943" y="164835"/>
                </a:lnTo>
                <a:lnTo>
                  <a:pt x="228287" y="164835"/>
                </a:lnTo>
                <a:close/>
                <a:moveTo>
                  <a:pt x="228287" y="106212"/>
                </a:moveTo>
                <a:lnTo>
                  <a:pt x="480943" y="106212"/>
                </a:lnTo>
                <a:lnTo>
                  <a:pt x="480943" y="123224"/>
                </a:lnTo>
                <a:lnTo>
                  <a:pt x="228287" y="123224"/>
                </a:lnTo>
                <a:close/>
                <a:moveTo>
                  <a:pt x="228287" y="64601"/>
                </a:moveTo>
                <a:lnTo>
                  <a:pt x="480943" y="64601"/>
                </a:lnTo>
                <a:lnTo>
                  <a:pt x="480943" y="81843"/>
                </a:lnTo>
                <a:lnTo>
                  <a:pt x="228287" y="81843"/>
                </a:lnTo>
                <a:close/>
                <a:moveTo>
                  <a:pt x="109201" y="64601"/>
                </a:moveTo>
                <a:lnTo>
                  <a:pt x="203918" y="64601"/>
                </a:lnTo>
                <a:lnTo>
                  <a:pt x="203918" y="164836"/>
                </a:lnTo>
                <a:lnTo>
                  <a:pt x="109201" y="164836"/>
                </a:lnTo>
                <a:close/>
                <a:moveTo>
                  <a:pt x="78875" y="35838"/>
                </a:moveTo>
                <a:lnTo>
                  <a:pt x="78875" y="268071"/>
                </a:lnTo>
                <a:lnTo>
                  <a:pt x="509486" y="268071"/>
                </a:lnTo>
                <a:lnTo>
                  <a:pt x="509486" y="35838"/>
                </a:lnTo>
                <a:lnTo>
                  <a:pt x="347290" y="35838"/>
                </a:lnTo>
                <a:lnTo>
                  <a:pt x="239637" y="35838"/>
                </a:lnTo>
                <a:close/>
                <a:moveTo>
                  <a:pt x="42991" y="0"/>
                </a:moveTo>
                <a:lnTo>
                  <a:pt x="232460" y="0"/>
                </a:lnTo>
                <a:lnTo>
                  <a:pt x="355902" y="0"/>
                </a:lnTo>
                <a:lnTo>
                  <a:pt x="543935" y="0"/>
                </a:lnTo>
                <a:lnTo>
                  <a:pt x="543935" y="182059"/>
                </a:lnTo>
                <a:lnTo>
                  <a:pt x="543935" y="298175"/>
                </a:lnTo>
                <a:lnTo>
                  <a:pt x="42991" y="298175"/>
                </a:lnTo>
                <a:lnTo>
                  <a:pt x="42991" y="18205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" name="矩形: 对角圆角 2">
            <a:extLst>
              <a:ext uri="{FF2B5EF4-FFF2-40B4-BE49-F238E27FC236}">
                <a16:creationId xmlns:a16="http://schemas.microsoft.com/office/drawing/2014/main" xmlns="" id="{8965EF8D-477A-45FA-A65C-52E7B255DDF8}"/>
              </a:ext>
            </a:extLst>
          </p:cNvPr>
          <p:cNvSpPr/>
          <p:nvPr/>
        </p:nvSpPr>
        <p:spPr>
          <a:xfrm>
            <a:off x="6134101" y="181178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5" name="矩形: 对角圆角 4">
            <a:extLst>
              <a:ext uri="{FF2B5EF4-FFF2-40B4-BE49-F238E27FC236}">
                <a16:creationId xmlns:a16="http://schemas.microsoft.com/office/drawing/2014/main" xmlns="" id="{B8B559B6-4187-48C0-953D-5A9ACD9D1FDC}"/>
              </a:ext>
            </a:extLst>
          </p:cNvPr>
          <p:cNvSpPr/>
          <p:nvPr/>
        </p:nvSpPr>
        <p:spPr>
          <a:xfrm>
            <a:off x="7090411" y="181178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6" name="矩形: 对角圆角 5">
            <a:extLst>
              <a:ext uri="{FF2B5EF4-FFF2-40B4-BE49-F238E27FC236}">
                <a16:creationId xmlns:a16="http://schemas.microsoft.com/office/drawing/2014/main" xmlns="" id="{043A41B4-A19B-4AB4-BB44-D8D2B35DF7E5}"/>
              </a:ext>
            </a:extLst>
          </p:cNvPr>
          <p:cNvSpPr/>
          <p:nvPr/>
        </p:nvSpPr>
        <p:spPr>
          <a:xfrm>
            <a:off x="8046721" y="181178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7" name="矩形: 对角圆角 6">
            <a:extLst>
              <a:ext uri="{FF2B5EF4-FFF2-40B4-BE49-F238E27FC236}">
                <a16:creationId xmlns:a16="http://schemas.microsoft.com/office/drawing/2014/main" xmlns="" id="{D93EF659-CA10-488D-81D5-1BA47AC6891C}"/>
              </a:ext>
            </a:extLst>
          </p:cNvPr>
          <p:cNvSpPr/>
          <p:nvPr/>
        </p:nvSpPr>
        <p:spPr>
          <a:xfrm>
            <a:off x="9003031" y="181178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" name="矩形: 对角圆角 7">
            <a:extLst>
              <a:ext uri="{FF2B5EF4-FFF2-40B4-BE49-F238E27FC236}">
                <a16:creationId xmlns:a16="http://schemas.microsoft.com/office/drawing/2014/main" xmlns="" id="{84923506-9DD7-4C2D-8F4A-B24DE42D7C9D}"/>
              </a:ext>
            </a:extLst>
          </p:cNvPr>
          <p:cNvSpPr/>
          <p:nvPr/>
        </p:nvSpPr>
        <p:spPr>
          <a:xfrm>
            <a:off x="9959341" y="181178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9" name="矩形: 对角圆角 8">
            <a:extLst>
              <a:ext uri="{FF2B5EF4-FFF2-40B4-BE49-F238E27FC236}">
                <a16:creationId xmlns:a16="http://schemas.microsoft.com/office/drawing/2014/main" xmlns="" id="{0E30B6CF-43F2-4614-A777-00A3CFCAA957}"/>
              </a:ext>
            </a:extLst>
          </p:cNvPr>
          <p:cNvSpPr/>
          <p:nvPr/>
        </p:nvSpPr>
        <p:spPr>
          <a:xfrm>
            <a:off x="10915651" y="181178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CF56D2AC-B2E2-4FFA-9E93-0F8C8562510C}"/>
              </a:ext>
            </a:extLst>
          </p:cNvPr>
          <p:cNvSpPr txBox="1"/>
          <p:nvPr/>
        </p:nvSpPr>
        <p:spPr>
          <a:xfrm>
            <a:off x="702934" y="2034313"/>
            <a:ext cx="10304157" cy="6052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l">
              <a:lnSpc>
                <a:spcPts val="2000"/>
              </a:lnSpc>
            </a:pPr>
            <a:r>
              <a:rPr lang="zh-CN" altLang="zh-CN" sz="1800" kern="100" dirty="0">
                <a:effectLst/>
                <a:latin typeface="+mn-ea"/>
                <a:cs typeface="Times New Roman" panose="02020603050405020304" pitchFamily="18" charset="0"/>
              </a:rPr>
              <a:t>专用于剥切小直径导线绝缘层。钳口部分有多个缺口型刃口，用以剥切不同线径的导线。有多种形式，如图</a:t>
            </a:r>
            <a:r>
              <a:rPr lang="en-US" altLang="zh-CN" sz="1800" kern="100" dirty="0">
                <a:effectLst/>
                <a:latin typeface="+mn-ea"/>
                <a:cs typeface="Times New Roman" panose="02020603050405020304" pitchFamily="18" charset="0"/>
              </a:rPr>
              <a:t>2-2-23</a:t>
            </a:r>
            <a:r>
              <a:rPr lang="zh-CN" altLang="zh-CN" sz="1800" kern="100" dirty="0">
                <a:effectLst/>
                <a:latin typeface="+mn-ea"/>
                <a:cs typeface="Times New Roman" panose="02020603050405020304" pitchFamily="18" charset="0"/>
              </a:rPr>
              <a:t>所示。</a:t>
            </a:r>
          </a:p>
        </p:txBody>
      </p:sp>
      <p:pic>
        <p:nvPicPr>
          <p:cNvPr id="19" name="图片 18">
            <a:extLst>
              <a:ext uri="{FF2B5EF4-FFF2-40B4-BE49-F238E27FC236}">
                <a16:creationId xmlns:a16="http://schemas.microsoft.com/office/drawing/2014/main" xmlns="" id="{5FE3ADA7-8F25-4C71-98AC-817ADCA4EEEF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3717" y="2987960"/>
            <a:ext cx="4614443" cy="2890326"/>
          </a:xfrm>
          <a:prstGeom prst="rect">
            <a:avLst/>
          </a:prstGeom>
          <a:noFill/>
          <a:ln>
            <a:noFill/>
          </a:ln>
        </p:spPr>
      </p:pic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82DBB8BB-0947-478C-9F29-5FD9D6A38F9D}"/>
              </a:ext>
            </a:extLst>
          </p:cNvPr>
          <p:cNvSpPr txBox="1"/>
          <p:nvPr/>
        </p:nvSpPr>
        <p:spPr>
          <a:xfrm>
            <a:off x="3086887" y="5878286"/>
            <a:ext cx="6094428" cy="3488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27000" algn="ctr">
              <a:lnSpc>
                <a:spcPts val="2000"/>
              </a:lnSpc>
            </a:pPr>
            <a:r>
              <a:rPr lang="zh-CN" altLang="zh-CN" sz="1800" kern="100" dirty="0">
                <a:effectLst/>
                <a:latin typeface="+mn-ea"/>
                <a:cs typeface="Times New Roman" panose="02020603050405020304" pitchFamily="18" charset="0"/>
              </a:rPr>
              <a:t>图</a:t>
            </a:r>
            <a:r>
              <a:rPr lang="en-US" altLang="zh-CN" sz="1800" kern="100" dirty="0">
                <a:effectLst/>
                <a:latin typeface="+mn-ea"/>
                <a:cs typeface="Times New Roman" panose="02020603050405020304" pitchFamily="18" charset="0"/>
              </a:rPr>
              <a:t>2-2-23</a:t>
            </a:r>
            <a:r>
              <a:rPr lang="zh-CN" altLang="zh-CN" sz="1800" kern="100" dirty="0">
                <a:effectLst/>
                <a:latin typeface="+mn-ea"/>
                <a:cs typeface="Times New Roman" panose="02020603050405020304" pitchFamily="18" charset="0"/>
              </a:rPr>
              <a:t>剥线钳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207076AF-F2FD-4800-9FAC-852E8EF3CFFE}"/>
              </a:ext>
            </a:extLst>
          </p:cNvPr>
          <p:cNvSpPr txBox="1"/>
          <p:nvPr/>
        </p:nvSpPr>
        <p:spPr>
          <a:xfrm>
            <a:off x="426800" y="804521"/>
            <a:ext cx="6094428" cy="4996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532800">
              <a:lnSpc>
                <a:spcPct val="150000"/>
              </a:lnSpc>
            </a:pPr>
            <a:r>
              <a:rPr lang="en-US" altLang="zh-CN" sz="2000" b="1" dirty="0" smtClean="0">
                <a:solidFill>
                  <a:schemeClr val="accent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2.4 </a:t>
            </a:r>
            <a:r>
              <a:rPr lang="zh-CN" altLang="zh-CN" sz="2000" b="1" dirty="0" smtClean="0">
                <a:solidFill>
                  <a:schemeClr val="accent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钳子</a:t>
            </a:r>
            <a:r>
              <a:rPr lang="zh-CN" altLang="zh-CN" sz="2000" b="1" dirty="0">
                <a:solidFill>
                  <a:schemeClr val="accent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的使用</a:t>
            </a:r>
            <a:r>
              <a:rPr lang="zh-CN" altLang="zh-CN" sz="2000" b="1" dirty="0" smtClean="0">
                <a:solidFill>
                  <a:schemeClr val="accent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方法</a:t>
            </a:r>
            <a:endParaRPr lang="zh-CN" altLang="zh-CN" sz="2000" b="1" dirty="0">
              <a:solidFill>
                <a:schemeClr val="accent2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207076AF-F2FD-4800-9FAC-852E8EF3CFFE}"/>
              </a:ext>
            </a:extLst>
          </p:cNvPr>
          <p:cNvSpPr txBox="1"/>
          <p:nvPr/>
        </p:nvSpPr>
        <p:spPr>
          <a:xfrm>
            <a:off x="426800" y="1393912"/>
            <a:ext cx="6094428" cy="4996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532800">
              <a:lnSpc>
                <a:spcPct val="150000"/>
              </a:lnSpc>
            </a:pPr>
            <a:r>
              <a:rPr lang="en-US" altLang="zh-CN" sz="2000" b="1" dirty="0" smtClean="0">
                <a:solidFill>
                  <a:schemeClr val="accent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2.4.1</a:t>
            </a:r>
            <a:r>
              <a:rPr lang="zh-CN" altLang="en-US" sz="2000" b="1" dirty="0" smtClean="0">
                <a:solidFill>
                  <a:schemeClr val="accent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剥线钳</a:t>
            </a:r>
            <a:endParaRPr lang="zh-CN" altLang="zh-CN" sz="2000" b="1" dirty="0">
              <a:solidFill>
                <a:schemeClr val="accent2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TextBox 8">
            <a:extLst>
              <a:ext uri="{FF2B5EF4-FFF2-40B4-BE49-F238E27FC236}">
                <a16:creationId xmlns:a16="http://schemas.microsoft.com/office/drawing/2014/main" xmlns="" id="{6B099B05-5055-4F98-BFCC-EED86C641E3C}"/>
              </a:ext>
            </a:extLst>
          </p:cNvPr>
          <p:cNvSpPr txBox="1"/>
          <p:nvPr/>
        </p:nvSpPr>
        <p:spPr>
          <a:xfrm>
            <a:off x="947759" y="194846"/>
            <a:ext cx="48768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家庭</a:t>
            </a:r>
            <a:r>
              <a: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用电线路电工工具的使用方法</a:t>
            </a:r>
            <a:endParaRPr lang="en-US" altLang="zh-CN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9371411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confont-1187-868386">
            <a:extLst>
              <a:ext uri="{FF2B5EF4-FFF2-40B4-BE49-F238E27FC236}">
                <a16:creationId xmlns:a16="http://schemas.microsoft.com/office/drawing/2014/main" xmlns="" id="{B4215A5A-B68F-482E-A7EC-03DEF20F6942}"/>
              </a:ext>
            </a:extLst>
          </p:cNvPr>
          <p:cNvSpPr>
            <a:spLocks noChangeAspect="1"/>
          </p:cNvSpPr>
          <p:nvPr/>
        </p:nvSpPr>
        <p:spPr bwMode="auto">
          <a:xfrm>
            <a:off x="490494" y="199636"/>
            <a:ext cx="424881" cy="360000"/>
          </a:xfrm>
          <a:custGeom>
            <a:avLst/>
            <a:gdLst>
              <a:gd name="connsiteX0" fmla="*/ 244050 w 587155"/>
              <a:gd name="connsiteY0" fmla="*/ 432975 h 497495"/>
              <a:gd name="connsiteX1" fmla="*/ 235436 w 587155"/>
              <a:gd name="connsiteY1" fmla="*/ 471687 h 497495"/>
              <a:gd name="connsiteX2" fmla="*/ 351719 w 587155"/>
              <a:gd name="connsiteY2" fmla="*/ 471687 h 497495"/>
              <a:gd name="connsiteX3" fmla="*/ 343105 w 587155"/>
              <a:gd name="connsiteY3" fmla="*/ 432975 h 497495"/>
              <a:gd name="connsiteX4" fmla="*/ 41632 w 587155"/>
              <a:gd name="connsiteY4" fmla="*/ 309670 h 497495"/>
              <a:gd name="connsiteX5" fmla="*/ 545523 w 587155"/>
              <a:gd name="connsiteY5" fmla="*/ 309670 h 497495"/>
              <a:gd name="connsiteX6" fmla="*/ 587155 w 587155"/>
              <a:gd name="connsiteY6" fmla="*/ 497495 h 497495"/>
              <a:gd name="connsiteX7" fmla="*/ 0 w 587155"/>
              <a:gd name="connsiteY7" fmla="*/ 497495 h 497495"/>
              <a:gd name="connsiteX8" fmla="*/ 109201 w 587155"/>
              <a:gd name="connsiteY8" fmla="*/ 225068 h 497495"/>
              <a:gd name="connsiteX9" fmla="*/ 480943 w 587155"/>
              <a:gd name="connsiteY9" fmla="*/ 225068 h 497495"/>
              <a:gd name="connsiteX10" fmla="*/ 480943 w 587155"/>
              <a:gd name="connsiteY10" fmla="*/ 242310 h 497495"/>
              <a:gd name="connsiteX11" fmla="*/ 109201 w 587155"/>
              <a:gd name="connsiteY11" fmla="*/ 242310 h 497495"/>
              <a:gd name="connsiteX12" fmla="*/ 109201 w 587155"/>
              <a:gd name="connsiteY12" fmla="*/ 185066 h 497495"/>
              <a:gd name="connsiteX13" fmla="*/ 480943 w 587155"/>
              <a:gd name="connsiteY13" fmla="*/ 185066 h 497495"/>
              <a:gd name="connsiteX14" fmla="*/ 480943 w 587155"/>
              <a:gd name="connsiteY14" fmla="*/ 202078 h 497495"/>
              <a:gd name="connsiteX15" fmla="*/ 109201 w 587155"/>
              <a:gd name="connsiteY15" fmla="*/ 202078 h 497495"/>
              <a:gd name="connsiteX16" fmla="*/ 228287 w 587155"/>
              <a:gd name="connsiteY16" fmla="*/ 147593 h 497495"/>
              <a:gd name="connsiteX17" fmla="*/ 480943 w 587155"/>
              <a:gd name="connsiteY17" fmla="*/ 147593 h 497495"/>
              <a:gd name="connsiteX18" fmla="*/ 480943 w 587155"/>
              <a:gd name="connsiteY18" fmla="*/ 164835 h 497495"/>
              <a:gd name="connsiteX19" fmla="*/ 228287 w 587155"/>
              <a:gd name="connsiteY19" fmla="*/ 164835 h 497495"/>
              <a:gd name="connsiteX20" fmla="*/ 228287 w 587155"/>
              <a:gd name="connsiteY20" fmla="*/ 106212 h 497495"/>
              <a:gd name="connsiteX21" fmla="*/ 480943 w 587155"/>
              <a:gd name="connsiteY21" fmla="*/ 106212 h 497495"/>
              <a:gd name="connsiteX22" fmla="*/ 480943 w 587155"/>
              <a:gd name="connsiteY22" fmla="*/ 123224 h 497495"/>
              <a:gd name="connsiteX23" fmla="*/ 228287 w 587155"/>
              <a:gd name="connsiteY23" fmla="*/ 123224 h 497495"/>
              <a:gd name="connsiteX24" fmla="*/ 228287 w 587155"/>
              <a:gd name="connsiteY24" fmla="*/ 64601 h 497495"/>
              <a:gd name="connsiteX25" fmla="*/ 480943 w 587155"/>
              <a:gd name="connsiteY25" fmla="*/ 64601 h 497495"/>
              <a:gd name="connsiteX26" fmla="*/ 480943 w 587155"/>
              <a:gd name="connsiteY26" fmla="*/ 81843 h 497495"/>
              <a:gd name="connsiteX27" fmla="*/ 228287 w 587155"/>
              <a:gd name="connsiteY27" fmla="*/ 81843 h 497495"/>
              <a:gd name="connsiteX28" fmla="*/ 109201 w 587155"/>
              <a:gd name="connsiteY28" fmla="*/ 64601 h 497495"/>
              <a:gd name="connsiteX29" fmla="*/ 203918 w 587155"/>
              <a:gd name="connsiteY29" fmla="*/ 64601 h 497495"/>
              <a:gd name="connsiteX30" fmla="*/ 203918 w 587155"/>
              <a:gd name="connsiteY30" fmla="*/ 164836 h 497495"/>
              <a:gd name="connsiteX31" fmla="*/ 109201 w 587155"/>
              <a:gd name="connsiteY31" fmla="*/ 164836 h 497495"/>
              <a:gd name="connsiteX32" fmla="*/ 78875 w 587155"/>
              <a:gd name="connsiteY32" fmla="*/ 35838 h 497495"/>
              <a:gd name="connsiteX33" fmla="*/ 78875 w 587155"/>
              <a:gd name="connsiteY33" fmla="*/ 268071 h 497495"/>
              <a:gd name="connsiteX34" fmla="*/ 509486 w 587155"/>
              <a:gd name="connsiteY34" fmla="*/ 268071 h 497495"/>
              <a:gd name="connsiteX35" fmla="*/ 509486 w 587155"/>
              <a:gd name="connsiteY35" fmla="*/ 35838 h 497495"/>
              <a:gd name="connsiteX36" fmla="*/ 347290 w 587155"/>
              <a:gd name="connsiteY36" fmla="*/ 35838 h 497495"/>
              <a:gd name="connsiteX37" fmla="*/ 239637 w 587155"/>
              <a:gd name="connsiteY37" fmla="*/ 35838 h 497495"/>
              <a:gd name="connsiteX38" fmla="*/ 42991 w 587155"/>
              <a:gd name="connsiteY38" fmla="*/ 0 h 497495"/>
              <a:gd name="connsiteX39" fmla="*/ 232460 w 587155"/>
              <a:gd name="connsiteY39" fmla="*/ 0 h 497495"/>
              <a:gd name="connsiteX40" fmla="*/ 355902 w 587155"/>
              <a:gd name="connsiteY40" fmla="*/ 0 h 497495"/>
              <a:gd name="connsiteX41" fmla="*/ 543935 w 587155"/>
              <a:gd name="connsiteY41" fmla="*/ 0 h 497495"/>
              <a:gd name="connsiteX42" fmla="*/ 543935 w 587155"/>
              <a:gd name="connsiteY42" fmla="*/ 182059 h 497495"/>
              <a:gd name="connsiteX43" fmla="*/ 543935 w 587155"/>
              <a:gd name="connsiteY43" fmla="*/ 298175 h 497495"/>
              <a:gd name="connsiteX44" fmla="*/ 42991 w 587155"/>
              <a:gd name="connsiteY44" fmla="*/ 298175 h 497495"/>
              <a:gd name="connsiteX45" fmla="*/ 42991 w 587155"/>
              <a:gd name="connsiteY45" fmla="*/ 182059 h 497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87155" h="497495">
                <a:moveTo>
                  <a:pt x="244050" y="432975"/>
                </a:moveTo>
                <a:lnTo>
                  <a:pt x="235436" y="471687"/>
                </a:lnTo>
                <a:lnTo>
                  <a:pt x="351719" y="471687"/>
                </a:lnTo>
                <a:lnTo>
                  <a:pt x="343105" y="432975"/>
                </a:lnTo>
                <a:close/>
                <a:moveTo>
                  <a:pt x="41632" y="309670"/>
                </a:moveTo>
                <a:lnTo>
                  <a:pt x="545523" y="309670"/>
                </a:lnTo>
                <a:lnTo>
                  <a:pt x="587155" y="497495"/>
                </a:lnTo>
                <a:lnTo>
                  <a:pt x="0" y="497495"/>
                </a:lnTo>
                <a:close/>
                <a:moveTo>
                  <a:pt x="109201" y="225068"/>
                </a:moveTo>
                <a:lnTo>
                  <a:pt x="480943" y="225068"/>
                </a:lnTo>
                <a:lnTo>
                  <a:pt x="480943" y="242310"/>
                </a:lnTo>
                <a:lnTo>
                  <a:pt x="109201" y="242310"/>
                </a:lnTo>
                <a:close/>
                <a:moveTo>
                  <a:pt x="109201" y="185066"/>
                </a:moveTo>
                <a:lnTo>
                  <a:pt x="480943" y="185066"/>
                </a:lnTo>
                <a:lnTo>
                  <a:pt x="480943" y="202078"/>
                </a:lnTo>
                <a:lnTo>
                  <a:pt x="109201" y="202078"/>
                </a:lnTo>
                <a:close/>
                <a:moveTo>
                  <a:pt x="228287" y="147593"/>
                </a:moveTo>
                <a:lnTo>
                  <a:pt x="480943" y="147593"/>
                </a:lnTo>
                <a:lnTo>
                  <a:pt x="480943" y="164835"/>
                </a:lnTo>
                <a:lnTo>
                  <a:pt x="228287" y="164835"/>
                </a:lnTo>
                <a:close/>
                <a:moveTo>
                  <a:pt x="228287" y="106212"/>
                </a:moveTo>
                <a:lnTo>
                  <a:pt x="480943" y="106212"/>
                </a:lnTo>
                <a:lnTo>
                  <a:pt x="480943" y="123224"/>
                </a:lnTo>
                <a:lnTo>
                  <a:pt x="228287" y="123224"/>
                </a:lnTo>
                <a:close/>
                <a:moveTo>
                  <a:pt x="228287" y="64601"/>
                </a:moveTo>
                <a:lnTo>
                  <a:pt x="480943" y="64601"/>
                </a:lnTo>
                <a:lnTo>
                  <a:pt x="480943" y="81843"/>
                </a:lnTo>
                <a:lnTo>
                  <a:pt x="228287" y="81843"/>
                </a:lnTo>
                <a:close/>
                <a:moveTo>
                  <a:pt x="109201" y="64601"/>
                </a:moveTo>
                <a:lnTo>
                  <a:pt x="203918" y="64601"/>
                </a:lnTo>
                <a:lnTo>
                  <a:pt x="203918" y="164836"/>
                </a:lnTo>
                <a:lnTo>
                  <a:pt x="109201" y="164836"/>
                </a:lnTo>
                <a:close/>
                <a:moveTo>
                  <a:pt x="78875" y="35838"/>
                </a:moveTo>
                <a:lnTo>
                  <a:pt x="78875" y="268071"/>
                </a:lnTo>
                <a:lnTo>
                  <a:pt x="509486" y="268071"/>
                </a:lnTo>
                <a:lnTo>
                  <a:pt x="509486" y="35838"/>
                </a:lnTo>
                <a:lnTo>
                  <a:pt x="347290" y="35838"/>
                </a:lnTo>
                <a:lnTo>
                  <a:pt x="239637" y="35838"/>
                </a:lnTo>
                <a:close/>
                <a:moveTo>
                  <a:pt x="42991" y="0"/>
                </a:moveTo>
                <a:lnTo>
                  <a:pt x="232460" y="0"/>
                </a:lnTo>
                <a:lnTo>
                  <a:pt x="355902" y="0"/>
                </a:lnTo>
                <a:lnTo>
                  <a:pt x="543935" y="0"/>
                </a:lnTo>
                <a:lnTo>
                  <a:pt x="543935" y="182059"/>
                </a:lnTo>
                <a:lnTo>
                  <a:pt x="543935" y="298175"/>
                </a:lnTo>
                <a:lnTo>
                  <a:pt x="42991" y="298175"/>
                </a:lnTo>
                <a:lnTo>
                  <a:pt x="42991" y="18205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" name="矩形: 对角圆角 2">
            <a:extLst>
              <a:ext uri="{FF2B5EF4-FFF2-40B4-BE49-F238E27FC236}">
                <a16:creationId xmlns:a16="http://schemas.microsoft.com/office/drawing/2014/main" xmlns="" id="{8965EF8D-477A-45FA-A65C-52E7B255DDF8}"/>
              </a:ext>
            </a:extLst>
          </p:cNvPr>
          <p:cNvSpPr/>
          <p:nvPr/>
        </p:nvSpPr>
        <p:spPr>
          <a:xfrm>
            <a:off x="6134101" y="181178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5" name="矩形: 对角圆角 4">
            <a:extLst>
              <a:ext uri="{FF2B5EF4-FFF2-40B4-BE49-F238E27FC236}">
                <a16:creationId xmlns:a16="http://schemas.microsoft.com/office/drawing/2014/main" xmlns="" id="{B8B559B6-4187-48C0-953D-5A9ACD9D1FDC}"/>
              </a:ext>
            </a:extLst>
          </p:cNvPr>
          <p:cNvSpPr/>
          <p:nvPr/>
        </p:nvSpPr>
        <p:spPr>
          <a:xfrm>
            <a:off x="7090411" y="181178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6" name="矩形: 对角圆角 5">
            <a:extLst>
              <a:ext uri="{FF2B5EF4-FFF2-40B4-BE49-F238E27FC236}">
                <a16:creationId xmlns:a16="http://schemas.microsoft.com/office/drawing/2014/main" xmlns="" id="{043A41B4-A19B-4AB4-BB44-D8D2B35DF7E5}"/>
              </a:ext>
            </a:extLst>
          </p:cNvPr>
          <p:cNvSpPr/>
          <p:nvPr/>
        </p:nvSpPr>
        <p:spPr>
          <a:xfrm>
            <a:off x="8046721" y="181178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7" name="矩形: 对角圆角 6">
            <a:extLst>
              <a:ext uri="{FF2B5EF4-FFF2-40B4-BE49-F238E27FC236}">
                <a16:creationId xmlns:a16="http://schemas.microsoft.com/office/drawing/2014/main" xmlns="" id="{D93EF659-CA10-488D-81D5-1BA47AC6891C}"/>
              </a:ext>
            </a:extLst>
          </p:cNvPr>
          <p:cNvSpPr/>
          <p:nvPr/>
        </p:nvSpPr>
        <p:spPr>
          <a:xfrm>
            <a:off x="9003031" y="181178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" name="矩形: 对角圆角 7">
            <a:extLst>
              <a:ext uri="{FF2B5EF4-FFF2-40B4-BE49-F238E27FC236}">
                <a16:creationId xmlns:a16="http://schemas.microsoft.com/office/drawing/2014/main" xmlns="" id="{84923506-9DD7-4C2D-8F4A-B24DE42D7C9D}"/>
              </a:ext>
            </a:extLst>
          </p:cNvPr>
          <p:cNvSpPr/>
          <p:nvPr/>
        </p:nvSpPr>
        <p:spPr>
          <a:xfrm>
            <a:off x="9959341" y="181178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9" name="矩形: 对角圆角 8">
            <a:extLst>
              <a:ext uri="{FF2B5EF4-FFF2-40B4-BE49-F238E27FC236}">
                <a16:creationId xmlns:a16="http://schemas.microsoft.com/office/drawing/2014/main" xmlns="" id="{0E30B6CF-43F2-4614-A777-00A3CFCAA957}"/>
              </a:ext>
            </a:extLst>
          </p:cNvPr>
          <p:cNvSpPr/>
          <p:nvPr/>
        </p:nvSpPr>
        <p:spPr>
          <a:xfrm>
            <a:off x="10915651" y="181178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CF56D2AC-B2E2-4FFA-9E93-0F8C8562510C}"/>
              </a:ext>
            </a:extLst>
          </p:cNvPr>
          <p:cNvSpPr txBox="1"/>
          <p:nvPr/>
        </p:nvSpPr>
        <p:spPr>
          <a:xfrm>
            <a:off x="702934" y="2024545"/>
            <a:ext cx="10304157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l">
              <a:lnSpc>
                <a:spcPts val="2000"/>
              </a:lnSpc>
            </a:pPr>
            <a:r>
              <a:rPr lang="zh-CN" altLang="zh-CN" sz="1800" kern="100" dirty="0">
                <a:effectLst/>
                <a:latin typeface="+mn-ea"/>
                <a:cs typeface="Times New Roman" panose="02020603050405020304" pitchFamily="18" charset="0"/>
              </a:rPr>
              <a:t>用来压制导线</a:t>
            </a:r>
            <a:r>
              <a:rPr lang="en-US" altLang="zh-CN" sz="1800" kern="100" dirty="0">
                <a:effectLst/>
                <a:latin typeface="+mn-ea"/>
                <a:cs typeface="Times New Roman" panose="02020603050405020304" pitchFamily="18" charset="0"/>
              </a:rPr>
              <a:t>“</a:t>
            </a:r>
            <a:r>
              <a:rPr lang="zh-CN" altLang="zh-CN" sz="1800" kern="100" dirty="0">
                <a:effectLst/>
                <a:latin typeface="+mn-ea"/>
                <a:cs typeface="Times New Roman" panose="02020603050405020304" pitchFamily="18" charset="0"/>
              </a:rPr>
              <a:t>线鼻</a:t>
            </a:r>
            <a:r>
              <a:rPr lang="en-US" altLang="zh-CN" sz="1800" kern="100" dirty="0">
                <a:effectLst/>
                <a:latin typeface="+mn-ea"/>
                <a:cs typeface="Times New Roman" panose="02020603050405020304" pitchFamily="18" charset="0"/>
              </a:rPr>
              <a:t>”</a:t>
            </a:r>
            <a:r>
              <a:rPr lang="zh-CN" altLang="zh-CN" sz="1800" kern="100" dirty="0">
                <a:effectLst/>
                <a:latin typeface="+mn-ea"/>
                <a:cs typeface="Times New Roman" panose="02020603050405020304" pitchFamily="18" charset="0"/>
              </a:rPr>
              <a:t>（接线端子）的专用工具。 小线径压线钳</a:t>
            </a:r>
            <a:r>
              <a:rPr lang="en-US" altLang="zh-CN" sz="1800" kern="100" dirty="0">
                <a:effectLst/>
                <a:latin typeface="+mn-ea"/>
                <a:cs typeface="Times New Roman" panose="02020603050405020304" pitchFamily="18" charset="0"/>
              </a:rPr>
              <a:t>(Φ1~6mm)</a:t>
            </a:r>
            <a:r>
              <a:rPr lang="zh-CN" altLang="zh-CN" sz="1800" kern="100" dirty="0">
                <a:effectLst/>
                <a:latin typeface="+mn-ea"/>
                <a:cs typeface="Times New Roman" panose="02020603050405020304" pitchFamily="18" charset="0"/>
              </a:rPr>
              <a:t>的钳口有多个半圆、六棱型牙口， 将线鼻压制嵌入导线内。大直径压线钳一般为液压钳，用来压制</a:t>
            </a:r>
            <a:r>
              <a:rPr lang="en-US" altLang="zh-CN" sz="1800" kern="100" dirty="0">
                <a:effectLst/>
                <a:latin typeface="+mn-ea"/>
                <a:cs typeface="Times New Roman" panose="02020603050405020304" pitchFamily="18" charset="0"/>
              </a:rPr>
              <a:t>Φ12~90mm </a:t>
            </a:r>
            <a:r>
              <a:rPr lang="zh-CN" altLang="zh-CN" sz="1800" kern="100" dirty="0">
                <a:effectLst/>
                <a:latin typeface="+mn-ea"/>
                <a:cs typeface="Times New Roman" panose="02020603050405020304" pitchFamily="18" charset="0"/>
              </a:rPr>
              <a:t>线鼻，如图</a:t>
            </a:r>
            <a:r>
              <a:rPr lang="en-US" altLang="zh-CN" sz="1800" kern="100" dirty="0">
                <a:effectLst/>
                <a:latin typeface="+mn-ea"/>
                <a:cs typeface="Times New Roman" panose="02020603050405020304" pitchFamily="18" charset="0"/>
              </a:rPr>
              <a:t>2-2-24</a:t>
            </a:r>
            <a:r>
              <a:rPr lang="zh-CN" altLang="zh-CN" sz="1800" kern="100" dirty="0">
                <a:effectLst/>
                <a:latin typeface="+mn-ea"/>
                <a:cs typeface="Times New Roman" panose="02020603050405020304" pitchFamily="18" charset="0"/>
              </a:rPr>
              <a:t>所示。</a:t>
            </a:r>
          </a:p>
        </p:txBody>
      </p:sp>
      <p:pic>
        <p:nvPicPr>
          <p:cNvPr id="15" name="Picture 14" descr="T121VtXf4QXXaEpes__105827">
            <a:extLst>
              <a:ext uri="{FF2B5EF4-FFF2-40B4-BE49-F238E27FC236}">
                <a16:creationId xmlns:a16="http://schemas.microsoft.com/office/drawing/2014/main" xmlns="" id="{3732494D-B366-4D4B-826F-43D68F9F8C57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578" b="19211"/>
          <a:stretch>
            <a:fillRect/>
          </a:stretch>
        </p:blipFill>
        <p:spPr bwMode="auto">
          <a:xfrm>
            <a:off x="2948402" y="2962954"/>
            <a:ext cx="3203994" cy="2366569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Picture 12">
            <a:extLst>
              <a:ext uri="{FF2B5EF4-FFF2-40B4-BE49-F238E27FC236}">
                <a16:creationId xmlns:a16="http://schemas.microsoft.com/office/drawing/2014/main" xmlns="" id="{163A96C7-0C05-4625-95E8-27ADA84262CF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7976" y="3121061"/>
            <a:ext cx="2579163" cy="2493350"/>
          </a:xfrm>
          <a:prstGeom prst="rect">
            <a:avLst/>
          </a:prstGeom>
          <a:noFill/>
          <a:ln>
            <a:noFill/>
          </a:ln>
        </p:spPr>
      </p:pic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4D8C130C-3178-4C3F-B973-CCA82C57DE48}"/>
              </a:ext>
            </a:extLst>
          </p:cNvPr>
          <p:cNvSpPr txBox="1"/>
          <p:nvPr/>
        </p:nvSpPr>
        <p:spPr>
          <a:xfrm>
            <a:off x="3348527" y="5968277"/>
            <a:ext cx="6094428" cy="3488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27000" algn="ctr">
              <a:lnSpc>
                <a:spcPts val="2000"/>
              </a:lnSpc>
            </a:pPr>
            <a:r>
              <a:rPr lang="zh-CN" altLang="zh-CN" sz="1800" kern="100" dirty="0">
                <a:effectLst/>
                <a:latin typeface="+mn-ea"/>
                <a:cs typeface="Times New Roman" panose="02020603050405020304" pitchFamily="18" charset="0"/>
              </a:rPr>
              <a:t>图</a:t>
            </a:r>
            <a:r>
              <a:rPr lang="en-US" altLang="zh-CN" sz="1800" kern="100" dirty="0">
                <a:effectLst/>
                <a:latin typeface="+mn-ea"/>
                <a:cs typeface="Times New Roman" panose="02020603050405020304" pitchFamily="18" charset="0"/>
              </a:rPr>
              <a:t>2-2-24</a:t>
            </a:r>
            <a:r>
              <a:rPr lang="zh-CN" altLang="zh-CN" sz="1800" kern="100" dirty="0">
                <a:effectLst/>
                <a:latin typeface="+mn-ea"/>
                <a:cs typeface="Times New Roman" panose="02020603050405020304" pitchFamily="18" charset="0"/>
              </a:rPr>
              <a:t>压线钳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207076AF-F2FD-4800-9FAC-852E8EF3CFFE}"/>
              </a:ext>
            </a:extLst>
          </p:cNvPr>
          <p:cNvSpPr txBox="1"/>
          <p:nvPr/>
        </p:nvSpPr>
        <p:spPr>
          <a:xfrm>
            <a:off x="426800" y="804521"/>
            <a:ext cx="6094428" cy="4996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532800">
              <a:lnSpc>
                <a:spcPct val="150000"/>
              </a:lnSpc>
            </a:pPr>
            <a:r>
              <a:rPr lang="en-US" altLang="zh-CN" sz="2000" b="1" dirty="0" smtClean="0">
                <a:solidFill>
                  <a:schemeClr val="accent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2.4 </a:t>
            </a:r>
            <a:r>
              <a:rPr lang="zh-CN" altLang="zh-CN" sz="2000" b="1" dirty="0" smtClean="0">
                <a:solidFill>
                  <a:schemeClr val="accent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钳子</a:t>
            </a:r>
            <a:r>
              <a:rPr lang="zh-CN" altLang="zh-CN" sz="2000" b="1" dirty="0">
                <a:solidFill>
                  <a:schemeClr val="accent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的使用</a:t>
            </a:r>
            <a:r>
              <a:rPr lang="zh-CN" altLang="zh-CN" sz="2000" b="1" dirty="0" smtClean="0">
                <a:solidFill>
                  <a:schemeClr val="accent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方法</a:t>
            </a:r>
            <a:endParaRPr lang="zh-CN" altLang="zh-CN" sz="2000" b="1" dirty="0">
              <a:solidFill>
                <a:schemeClr val="accent2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207076AF-F2FD-4800-9FAC-852E8EF3CFFE}"/>
              </a:ext>
            </a:extLst>
          </p:cNvPr>
          <p:cNvSpPr txBox="1"/>
          <p:nvPr/>
        </p:nvSpPr>
        <p:spPr>
          <a:xfrm>
            <a:off x="426800" y="1393912"/>
            <a:ext cx="6094428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532800">
              <a:lnSpc>
                <a:spcPct val="150000"/>
              </a:lnSpc>
            </a:pPr>
            <a:r>
              <a:rPr lang="en-US" altLang="zh-CN" sz="2000" b="1" dirty="0" smtClean="0">
                <a:solidFill>
                  <a:schemeClr val="accent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2.4.1</a:t>
            </a:r>
            <a:r>
              <a:rPr lang="zh-CN" altLang="en-US" sz="2000" b="1" dirty="0">
                <a:solidFill>
                  <a:schemeClr val="accent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压</a:t>
            </a:r>
            <a:r>
              <a:rPr lang="zh-CN" altLang="en-US" sz="2000" b="1" dirty="0" smtClean="0">
                <a:solidFill>
                  <a:schemeClr val="accent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线钳</a:t>
            </a:r>
            <a:endParaRPr lang="zh-CN" altLang="zh-CN" sz="2000" b="1" dirty="0">
              <a:solidFill>
                <a:schemeClr val="accent2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TextBox 8">
            <a:extLst>
              <a:ext uri="{FF2B5EF4-FFF2-40B4-BE49-F238E27FC236}">
                <a16:creationId xmlns:a16="http://schemas.microsoft.com/office/drawing/2014/main" xmlns="" id="{6B099B05-5055-4F98-BFCC-EED86C641E3C}"/>
              </a:ext>
            </a:extLst>
          </p:cNvPr>
          <p:cNvSpPr txBox="1"/>
          <p:nvPr/>
        </p:nvSpPr>
        <p:spPr>
          <a:xfrm>
            <a:off x="947759" y="194846"/>
            <a:ext cx="48768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家庭</a:t>
            </a:r>
            <a:r>
              <a: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用电线路电工工具的使用方法</a:t>
            </a:r>
            <a:endParaRPr lang="en-US" altLang="zh-CN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6492652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confont-1187-868386">
            <a:extLst>
              <a:ext uri="{FF2B5EF4-FFF2-40B4-BE49-F238E27FC236}">
                <a16:creationId xmlns:a16="http://schemas.microsoft.com/office/drawing/2014/main" xmlns="" id="{B4215A5A-B68F-482E-A7EC-03DEF20F6942}"/>
              </a:ext>
            </a:extLst>
          </p:cNvPr>
          <p:cNvSpPr>
            <a:spLocks noChangeAspect="1"/>
          </p:cNvSpPr>
          <p:nvPr/>
        </p:nvSpPr>
        <p:spPr bwMode="auto">
          <a:xfrm>
            <a:off x="490494" y="199636"/>
            <a:ext cx="424881" cy="360000"/>
          </a:xfrm>
          <a:custGeom>
            <a:avLst/>
            <a:gdLst>
              <a:gd name="connsiteX0" fmla="*/ 244050 w 587155"/>
              <a:gd name="connsiteY0" fmla="*/ 432975 h 497495"/>
              <a:gd name="connsiteX1" fmla="*/ 235436 w 587155"/>
              <a:gd name="connsiteY1" fmla="*/ 471687 h 497495"/>
              <a:gd name="connsiteX2" fmla="*/ 351719 w 587155"/>
              <a:gd name="connsiteY2" fmla="*/ 471687 h 497495"/>
              <a:gd name="connsiteX3" fmla="*/ 343105 w 587155"/>
              <a:gd name="connsiteY3" fmla="*/ 432975 h 497495"/>
              <a:gd name="connsiteX4" fmla="*/ 41632 w 587155"/>
              <a:gd name="connsiteY4" fmla="*/ 309670 h 497495"/>
              <a:gd name="connsiteX5" fmla="*/ 545523 w 587155"/>
              <a:gd name="connsiteY5" fmla="*/ 309670 h 497495"/>
              <a:gd name="connsiteX6" fmla="*/ 587155 w 587155"/>
              <a:gd name="connsiteY6" fmla="*/ 497495 h 497495"/>
              <a:gd name="connsiteX7" fmla="*/ 0 w 587155"/>
              <a:gd name="connsiteY7" fmla="*/ 497495 h 497495"/>
              <a:gd name="connsiteX8" fmla="*/ 109201 w 587155"/>
              <a:gd name="connsiteY8" fmla="*/ 225068 h 497495"/>
              <a:gd name="connsiteX9" fmla="*/ 480943 w 587155"/>
              <a:gd name="connsiteY9" fmla="*/ 225068 h 497495"/>
              <a:gd name="connsiteX10" fmla="*/ 480943 w 587155"/>
              <a:gd name="connsiteY10" fmla="*/ 242310 h 497495"/>
              <a:gd name="connsiteX11" fmla="*/ 109201 w 587155"/>
              <a:gd name="connsiteY11" fmla="*/ 242310 h 497495"/>
              <a:gd name="connsiteX12" fmla="*/ 109201 w 587155"/>
              <a:gd name="connsiteY12" fmla="*/ 185066 h 497495"/>
              <a:gd name="connsiteX13" fmla="*/ 480943 w 587155"/>
              <a:gd name="connsiteY13" fmla="*/ 185066 h 497495"/>
              <a:gd name="connsiteX14" fmla="*/ 480943 w 587155"/>
              <a:gd name="connsiteY14" fmla="*/ 202078 h 497495"/>
              <a:gd name="connsiteX15" fmla="*/ 109201 w 587155"/>
              <a:gd name="connsiteY15" fmla="*/ 202078 h 497495"/>
              <a:gd name="connsiteX16" fmla="*/ 228287 w 587155"/>
              <a:gd name="connsiteY16" fmla="*/ 147593 h 497495"/>
              <a:gd name="connsiteX17" fmla="*/ 480943 w 587155"/>
              <a:gd name="connsiteY17" fmla="*/ 147593 h 497495"/>
              <a:gd name="connsiteX18" fmla="*/ 480943 w 587155"/>
              <a:gd name="connsiteY18" fmla="*/ 164835 h 497495"/>
              <a:gd name="connsiteX19" fmla="*/ 228287 w 587155"/>
              <a:gd name="connsiteY19" fmla="*/ 164835 h 497495"/>
              <a:gd name="connsiteX20" fmla="*/ 228287 w 587155"/>
              <a:gd name="connsiteY20" fmla="*/ 106212 h 497495"/>
              <a:gd name="connsiteX21" fmla="*/ 480943 w 587155"/>
              <a:gd name="connsiteY21" fmla="*/ 106212 h 497495"/>
              <a:gd name="connsiteX22" fmla="*/ 480943 w 587155"/>
              <a:gd name="connsiteY22" fmla="*/ 123224 h 497495"/>
              <a:gd name="connsiteX23" fmla="*/ 228287 w 587155"/>
              <a:gd name="connsiteY23" fmla="*/ 123224 h 497495"/>
              <a:gd name="connsiteX24" fmla="*/ 228287 w 587155"/>
              <a:gd name="connsiteY24" fmla="*/ 64601 h 497495"/>
              <a:gd name="connsiteX25" fmla="*/ 480943 w 587155"/>
              <a:gd name="connsiteY25" fmla="*/ 64601 h 497495"/>
              <a:gd name="connsiteX26" fmla="*/ 480943 w 587155"/>
              <a:gd name="connsiteY26" fmla="*/ 81843 h 497495"/>
              <a:gd name="connsiteX27" fmla="*/ 228287 w 587155"/>
              <a:gd name="connsiteY27" fmla="*/ 81843 h 497495"/>
              <a:gd name="connsiteX28" fmla="*/ 109201 w 587155"/>
              <a:gd name="connsiteY28" fmla="*/ 64601 h 497495"/>
              <a:gd name="connsiteX29" fmla="*/ 203918 w 587155"/>
              <a:gd name="connsiteY29" fmla="*/ 64601 h 497495"/>
              <a:gd name="connsiteX30" fmla="*/ 203918 w 587155"/>
              <a:gd name="connsiteY30" fmla="*/ 164836 h 497495"/>
              <a:gd name="connsiteX31" fmla="*/ 109201 w 587155"/>
              <a:gd name="connsiteY31" fmla="*/ 164836 h 497495"/>
              <a:gd name="connsiteX32" fmla="*/ 78875 w 587155"/>
              <a:gd name="connsiteY32" fmla="*/ 35838 h 497495"/>
              <a:gd name="connsiteX33" fmla="*/ 78875 w 587155"/>
              <a:gd name="connsiteY33" fmla="*/ 268071 h 497495"/>
              <a:gd name="connsiteX34" fmla="*/ 509486 w 587155"/>
              <a:gd name="connsiteY34" fmla="*/ 268071 h 497495"/>
              <a:gd name="connsiteX35" fmla="*/ 509486 w 587155"/>
              <a:gd name="connsiteY35" fmla="*/ 35838 h 497495"/>
              <a:gd name="connsiteX36" fmla="*/ 347290 w 587155"/>
              <a:gd name="connsiteY36" fmla="*/ 35838 h 497495"/>
              <a:gd name="connsiteX37" fmla="*/ 239637 w 587155"/>
              <a:gd name="connsiteY37" fmla="*/ 35838 h 497495"/>
              <a:gd name="connsiteX38" fmla="*/ 42991 w 587155"/>
              <a:gd name="connsiteY38" fmla="*/ 0 h 497495"/>
              <a:gd name="connsiteX39" fmla="*/ 232460 w 587155"/>
              <a:gd name="connsiteY39" fmla="*/ 0 h 497495"/>
              <a:gd name="connsiteX40" fmla="*/ 355902 w 587155"/>
              <a:gd name="connsiteY40" fmla="*/ 0 h 497495"/>
              <a:gd name="connsiteX41" fmla="*/ 543935 w 587155"/>
              <a:gd name="connsiteY41" fmla="*/ 0 h 497495"/>
              <a:gd name="connsiteX42" fmla="*/ 543935 w 587155"/>
              <a:gd name="connsiteY42" fmla="*/ 182059 h 497495"/>
              <a:gd name="connsiteX43" fmla="*/ 543935 w 587155"/>
              <a:gd name="connsiteY43" fmla="*/ 298175 h 497495"/>
              <a:gd name="connsiteX44" fmla="*/ 42991 w 587155"/>
              <a:gd name="connsiteY44" fmla="*/ 298175 h 497495"/>
              <a:gd name="connsiteX45" fmla="*/ 42991 w 587155"/>
              <a:gd name="connsiteY45" fmla="*/ 182059 h 497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87155" h="497495">
                <a:moveTo>
                  <a:pt x="244050" y="432975"/>
                </a:moveTo>
                <a:lnTo>
                  <a:pt x="235436" y="471687"/>
                </a:lnTo>
                <a:lnTo>
                  <a:pt x="351719" y="471687"/>
                </a:lnTo>
                <a:lnTo>
                  <a:pt x="343105" y="432975"/>
                </a:lnTo>
                <a:close/>
                <a:moveTo>
                  <a:pt x="41632" y="309670"/>
                </a:moveTo>
                <a:lnTo>
                  <a:pt x="545523" y="309670"/>
                </a:lnTo>
                <a:lnTo>
                  <a:pt x="587155" y="497495"/>
                </a:lnTo>
                <a:lnTo>
                  <a:pt x="0" y="497495"/>
                </a:lnTo>
                <a:close/>
                <a:moveTo>
                  <a:pt x="109201" y="225068"/>
                </a:moveTo>
                <a:lnTo>
                  <a:pt x="480943" y="225068"/>
                </a:lnTo>
                <a:lnTo>
                  <a:pt x="480943" y="242310"/>
                </a:lnTo>
                <a:lnTo>
                  <a:pt x="109201" y="242310"/>
                </a:lnTo>
                <a:close/>
                <a:moveTo>
                  <a:pt x="109201" y="185066"/>
                </a:moveTo>
                <a:lnTo>
                  <a:pt x="480943" y="185066"/>
                </a:lnTo>
                <a:lnTo>
                  <a:pt x="480943" y="202078"/>
                </a:lnTo>
                <a:lnTo>
                  <a:pt x="109201" y="202078"/>
                </a:lnTo>
                <a:close/>
                <a:moveTo>
                  <a:pt x="228287" y="147593"/>
                </a:moveTo>
                <a:lnTo>
                  <a:pt x="480943" y="147593"/>
                </a:lnTo>
                <a:lnTo>
                  <a:pt x="480943" y="164835"/>
                </a:lnTo>
                <a:lnTo>
                  <a:pt x="228287" y="164835"/>
                </a:lnTo>
                <a:close/>
                <a:moveTo>
                  <a:pt x="228287" y="106212"/>
                </a:moveTo>
                <a:lnTo>
                  <a:pt x="480943" y="106212"/>
                </a:lnTo>
                <a:lnTo>
                  <a:pt x="480943" y="123224"/>
                </a:lnTo>
                <a:lnTo>
                  <a:pt x="228287" y="123224"/>
                </a:lnTo>
                <a:close/>
                <a:moveTo>
                  <a:pt x="228287" y="64601"/>
                </a:moveTo>
                <a:lnTo>
                  <a:pt x="480943" y="64601"/>
                </a:lnTo>
                <a:lnTo>
                  <a:pt x="480943" y="81843"/>
                </a:lnTo>
                <a:lnTo>
                  <a:pt x="228287" y="81843"/>
                </a:lnTo>
                <a:close/>
                <a:moveTo>
                  <a:pt x="109201" y="64601"/>
                </a:moveTo>
                <a:lnTo>
                  <a:pt x="203918" y="64601"/>
                </a:lnTo>
                <a:lnTo>
                  <a:pt x="203918" y="164836"/>
                </a:lnTo>
                <a:lnTo>
                  <a:pt x="109201" y="164836"/>
                </a:lnTo>
                <a:close/>
                <a:moveTo>
                  <a:pt x="78875" y="35838"/>
                </a:moveTo>
                <a:lnTo>
                  <a:pt x="78875" y="268071"/>
                </a:lnTo>
                <a:lnTo>
                  <a:pt x="509486" y="268071"/>
                </a:lnTo>
                <a:lnTo>
                  <a:pt x="509486" y="35838"/>
                </a:lnTo>
                <a:lnTo>
                  <a:pt x="347290" y="35838"/>
                </a:lnTo>
                <a:lnTo>
                  <a:pt x="239637" y="35838"/>
                </a:lnTo>
                <a:close/>
                <a:moveTo>
                  <a:pt x="42991" y="0"/>
                </a:moveTo>
                <a:lnTo>
                  <a:pt x="232460" y="0"/>
                </a:lnTo>
                <a:lnTo>
                  <a:pt x="355902" y="0"/>
                </a:lnTo>
                <a:lnTo>
                  <a:pt x="543935" y="0"/>
                </a:lnTo>
                <a:lnTo>
                  <a:pt x="543935" y="182059"/>
                </a:lnTo>
                <a:lnTo>
                  <a:pt x="543935" y="298175"/>
                </a:lnTo>
                <a:lnTo>
                  <a:pt x="42991" y="298175"/>
                </a:lnTo>
                <a:lnTo>
                  <a:pt x="42991" y="18205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" name="矩形: 对角圆角 2">
            <a:extLst>
              <a:ext uri="{FF2B5EF4-FFF2-40B4-BE49-F238E27FC236}">
                <a16:creationId xmlns:a16="http://schemas.microsoft.com/office/drawing/2014/main" xmlns="" id="{8965EF8D-477A-45FA-A65C-52E7B255DDF8}"/>
              </a:ext>
            </a:extLst>
          </p:cNvPr>
          <p:cNvSpPr/>
          <p:nvPr/>
        </p:nvSpPr>
        <p:spPr>
          <a:xfrm>
            <a:off x="6134101" y="181178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5" name="矩形: 对角圆角 4">
            <a:extLst>
              <a:ext uri="{FF2B5EF4-FFF2-40B4-BE49-F238E27FC236}">
                <a16:creationId xmlns:a16="http://schemas.microsoft.com/office/drawing/2014/main" xmlns="" id="{B8B559B6-4187-48C0-953D-5A9ACD9D1FDC}"/>
              </a:ext>
            </a:extLst>
          </p:cNvPr>
          <p:cNvSpPr/>
          <p:nvPr/>
        </p:nvSpPr>
        <p:spPr>
          <a:xfrm>
            <a:off x="7090411" y="181178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6" name="矩形: 对角圆角 5">
            <a:extLst>
              <a:ext uri="{FF2B5EF4-FFF2-40B4-BE49-F238E27FC236}">
                <a16:creationId xmlns:a16="http://schemas.microsoft.com/office/drawing/2014/main" xmlns="" id="{043A41B4-A19B-4AB4-BB44-D8D2B35DF7E5}"/>
              </a:ext>
            </a:extLst>
          </p:cNvPr>
          <p:cNvSpPr/>
          <p:nvPr/>
        </p:nvSpPr>
        <p:spPr>
          <a:xfrm>
            <a:off x="8046721" y="181178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7" name="矩形: 对角圆角 6">
            <a:extLst>
              <a:ext uri="{FF2B5EF4-FFF2-40B4-BE49-F238E27FC236}">
                <a16:creationId xmlns:a16="http://schemas.microsoft.com/office/drawing/2014/main" xmlns="" id="{D93EF659-CA10-488D-81D5-1BA47AC6891C}"/>
              </a:ext>
            </a:extLst>
          </p:cNvPr>
          <p:cNvSpPr/>
          <p:nvPr/>
        </p:nvSpPr>
        <p:spPr>
          <a:xfrm>
            <a:off x="9003031" y="181178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" name="矩形: 对角圆角 7">
            <a:extLst>
              <a:ext uri="{FF2B5EF4-FFF2-40B4-BE49-F238E27FC236}">
                <a16:creationId xmlns:a16="http://schemas.microsoft.com/office/drawing/2014/main" xmlns="" id="{84923506-9DD7-4C2D-8F4A-B24DE42D7C9D}"/>
              </a:ext>
            </a:extLst>
          </p:cNvPr>
          <p:cNvSpPr/>
          <p:nvPr/>
        </p:nvSpPr>
        <p:spPr>
          <a:xfrm>
            <a:off x="9959341" y="181178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9" name="矩形: 对角圆角 8">
            <a:extLst>
              <a:ext uri="{FF2B5EF4-FFF2-40B4-BE49-F238E27FC236}">
                <a16:creationId xmlns:a16="http://schemas.microsoft.com/office/drawing/2014/main" xmlns="" id="{0E30B6CF-43F2-4614-A777-00A3CFCAA957}"/>
              </a:ext>
            </a:extLst>
          </p:cNvPr>
          <p:cNvSpPr/>
          <p:nvPr/>
        </p:nvSpPr>
        <p:spPr>
          <a:xfrm>
            <a:off x="10915651" y="181178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207076AF-F2FD-4800-9FAC-852E8EF3CFFE}"/>
              </a:ext>
            </a:extLst>
          </p:cNvPr>
          <p:cNvSpPr txBox="1"/>
          <p:nvPr/>
        </p:nvSpPr>
        <p:spPr>
          <a:xfrm>
            <a:off x="426800" y="804521"/>
            <a:ext cx="6094428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532800">
              <a:lnSpc>
                <a:spcPct val="150000"/>
              </a:lnSpc>
            </a:pPr>
            <a:r>
              <a:rPr lang="en-US" altLang="zh-CN" sz="2000" b="1" dirty="0" smtClean="0">
                <a:solidFill>
                  <a:schemeClr val="accent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2.5 </a:t>
            </a:r>
            <a:r>
              <a:rPr lang="zh-CN" altLang="zh-CN" sz="2000" b="1" dirty="0" smtClean="0">
                <a:solidFill>
                  <a:schemeClr val="accent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扳手</a:t>
            </a:r>
            <a:r>
              <a:rPr lang="zh-CN" altLang="zh-CN" sz="2000" b="1" dirty="0">
                <a:solidFill>
                  <a:schemeClr val="accent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的使用</a:t>
            </a:r>
            <a:r>
              <a:rPr lang="zh-CN" altLang="zh-CN" sz="2000" b="1" dirty="0" smtClean="0">
                <a:solidFill>
                  <a:schemeClr val="accent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方法</a:t>
            </a:r>
            <a:endParaRPr lang="zh-CN" altLang="zh-CN" sz="2000" dirty="0">
              <a:ea typeface="微软雅黑" pitchFamily="34" charset="-122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37999C77-1E1A-4ACF-8968-6E5289C1E566}"/>
              </a:ext>
            </a:extLst>
          </p:cNvPr>
          <p:cNvSpPr txBox="1"/>
          <p:nvPr/>
        </p:nvSpPr>
        <p:spPr>
          <a:xfrm>
            <a:off x="825346" y="1619912"/>
            <a:ext cx="10304157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l">
              <a:lnSpc>
                <a:spcPts val="2000"/>
              </a:lnSpc>
            </a:pPr>
            <a:r>
              <a:rPr lang="zh-CN" altLang="zh-CN" sz="1800" kern="100" dirty="0">
                <a:effectLst/>
                <a:latin typeface="+mn-ea"/>
                <a:cs typeface="Times New Roman" panose="02020603050405020304" pitchFamily="18" charset="0"/>
              </a:rPr>
              <a:t>活络板手不可反用，以免损坏活络板唇。</a:t>
            </a:r>
          </a:p>
          <a:p>
            <a:pPr indent="266700" algn="l">
              <a:lnSpc>
                <a:spcPts val="2000"/>
              </a:lnSpc>
            </a:pPr>
            <a:r>
              <a:rPr lang="zh-CN" altLang="zh-CN" sz="1800" kern="100" dirty="0">
                <a:effectLst/>
                <a:latin typeface="+mn-ea"/>
                <a:cs typeface="Times New Roman" panose="02020603050405020304" pitchFamily="18" charset="0"/>
              </a:rPr>
              <a:t>不可用加力杆接长手柄以加大扳拧力矩。</a:t>
            </a:r>
          </a:p>
          <a:p>
            <a:pPr indent="266700" algn="l">
              <a:lnSpc>
                <a:spcPts val="2000"/>
              </a:lnSpc>
            </a:pPr>
            <a:r>
              <a:rPr lang="zh-CN" altLang="zh-CN" sz="1800" kern="100" dirty="0">
                <a:effectLst/>
                <a:latin typeface="+mn-ea"/>
                <a:cs typeface="Times New Roman" panose="02020603050405020304" pitchFamily="18" charset="0"/>
              </a:rPr>
              <a:t>扳手使用方法如图</a:t>
            </a:r>
            <a:r>
              <a:rPr lang="en-US" altLang="zh-CN" sz="1800" kern="100" dirty="0">
                <a:effectLst/>
                <a:latin typeface="+mn-ea"/>
                <a:cs typeface="Times New Roman" panose="02020603050405020304" pitchFamily="18" charset="0"/>
              </a:rPr>
              <a:t>2-2-25</a:t>
            </a:r>
            <a:r>
              <a:rPr lang="zh-CN" altLang="zh-CN" sz="1800" kern="100" dirty="0">
                <a:effectLst/>
                <a:latin typeface="+mn-ea"/>
                <a:cs typeface="Times New Roman" panose="02020603050405020304" pitchFamily="18" charset="0"/>
              </a:rPr>
              <a:t>所示。</a:t>
            </a:r>
          </a:p>
        </p:txBody>
      </p:sp>
      <p:pic>
        <p:nvPicPr>
          <p:cNvPr id="20" name="Picture 10" descr="1－8">
            <a:extLst>
              <a:ext uri="{FF2B5EF4-FFF2-40B4-BE49-F238E27FC236}">
                <a16:creationId xmlns:a16="http://schemas.microsoft.com/office/drawing/2014/main" xmlns="" id="{17B203D2-11CE-4EDB-AC1E-3564E09DAE48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2509" y="2803913"/>
            <a:ext cx="7429017" cy="2046804"/>
          </a:xfrm>
          <a:prstGeom prst="rect">
            <a:avLst/>
          </a:prstGeom>
          <a:noFill/>
          <a:ln>
            <a:noFill/>
          </a:ln>
        </p:spPr>
      </p:pic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51184181-D28D-46CE-8B1B-EA4D43B4F522}"/>
              </a:ext>
            </a:extLst>
          </p:cNvPr>
          <p:cNvSpPr txBox="1"/>
          <p:nvPr/>
        </p:nvSpPr>
        <p:spPr>
          <a:xfrm>
            <a:off x="2930210" y="5399741"/>
            <a:ext cx="6094428" cy="3488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27000" algn="ctr">
              <a:lnSpc>
                <a:spcPts val="2000"/>
              </a:lnSpc>
            </a:pPr>
            <a:r>
              <a:rPr lang="zh-CN" altLang="zh-CN" sz="1800" kern="100" dirty="0">
                <a:effectLst/>
                <a:latin typeface="+mn-ea"/>
                <a:cs typeface="Times New Roman" panose="02020603050405020304" pitchFamily="18" charset="0"/>
              </a:rPr>
              <a:t>图</a:t>
            </a:r>
            <a:r>
              <a:rPr lang="en-US" altLang="zh-CN" sz="1800" kern="100" dirty="0">
                <a:effectLst/>
                <a:latin typeface="+mn-ea"/>
                <a:cs typeface="Times New Roman" panose="02020603050405020304" pitchFamily="18" charset="0"/>
              </a:rPr>
              <a:t>2-2-25 </a:t>
            </a:r>
            <a:r>
              <a:rPr lang="zh-CN" altLang="zh-CN" sz="1800" kern="100" dirty="0">
                <a:effectLst/>
                <a:latin typeface="+mn-ea"/>
                <a:cs typeface="Times New Roman" panose="02020603050405020304" pitchFamily="18" charset="0"/>
              </a:rPr>
              <a:t>扳手使用方法</a:t>
            </a:r>
          </a:p>
        </p:txBody>
      </p:sp>
      <p:sp>
        <p:nvSpPr>
          <p:cNvPr id="15" name="TextBox 8">
            <a:extLst>
              <a:ext uri="{FF2B5EF4-FFF2-40B4-BE49-F238E27FC236}">
                <a16:creationId xmlns:a16="http://schemas.microsoft.com/office/drawing/2014/main" xmlns="" id="{6B099B05-5055-4F98-BFCC-EED86C641E3C}"/>
              </a:ext>
            </a:extLst>
          </p:cNvPr>
          <p:cNvSpPr txBox="1"/>
          <p:nvPr/>
        </p:nvSpPr>
        <p:spPr>
          <a:xfrm>
            <a:off x="947759" y="194846"/>
            <a:ext cx="48768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家庭</a:t>
            </a:r>
            <a:r>
              <a: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用电线路电工工具的使用方法</a:t>
            </a:r>
            <a:endParaRPr lang="en-US" altLang="zh-CN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7015065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confont-1187-868386">
            <a:extLst>
              <a:ext uri="{FF2B5EF4-FFF2-40B4-BE49-F238E27FC236}">
                <a16:creationId xmlns:a16="http://schemas.microsoft.com/office/drawing/2014/main" xmlns="" id="{B4215A5A-B68F-482E-A7EC-03DEF20F6942}"/>
              </a:ext>
            </a:extLst>
          </p:cNvPr>
          <p:cNvSpPr>
            <a:spLocks noChangeAspect="1"/>
          </p:cNvSpPr>
          <p:nvPr/>
        </p:nvSpPr>
        <p:spPr bwMode="auto">
          <a:xfrm>
            <a:off x="490494" y="199636"/>
            <a:ext cx="424881" cy="360000"/>
          </a:xfrm>
          <a:custGeom>
            <a:avLst/>
            <a:gdLst>
              <a:gd name="connsiteX0" fmla="*/ 244050 w 587155"/>
              <a:gd name="connsiteY0" fmla="*/ 432975 h 497495"/>
              <a:gd name="connsiteX1" fmla="*/ 235436 w 587155"/>
              <a:gd name="connsiteY1" fmla="*/ 471687 h 497495"/>
              <a:gd name="connsiteX2" fmla="*/ 351719 w 587155"/>
              <a:gd name="connsiteY2" fmla="*/ 471687 h 497495"/>
              <a:gd name="connsiteX3" fmla="*/ 343105 w 587155"/>
              <a:gd name="connsiteY3" fmla="*/ 432975 h 497495"/>
              <a:gd name="connsiteX4" fmla="*/ 41632 w 587155"/>
              <a:gd name="connsiteY4" fmla="*/ 309670 h 497495"/>
              <a:gd name="connsiteX5" fmla="*/ 545523 w 587155"/>
              <a:gd name="connsiteY5" fmla="*/ 309670 h 497495"/>
              <a:gd name="connsiteX6" fmla="*/ 587155 w 587155"/>
              <a:gd name="connsiteY6" fmla="*/ 497495 h 497495"/>
              <a:gd name="connsiteX7" fmla="*/ 0 w 587155"/>
              <a:gd name="connsiteY7" fmla="*/ 497495 h 497495"/>
              <a:gd name="connsiteX8" fmla="*/ 109201 w 587155"/>
              <a:gd name="connsiteY8" fmla="*/ 225068 h 497495"/>
              <a:gd name="connsiteX9" fmla="*/ 480943 w 587155"/>
              <a:gd name="connsiteY9" fmla="*/ 225068 h 497495"/>
              <a:gd name="connsiteX10" fmla="*/ 480943 w 587155"/>
              <a:gd name="connsiteY10" fmla="*/ 242310 h 497495"/>
              <a:gd name="connsiteX11" fmla="*/ 109201 w 587155"/>
              <a:gd name="connsiteY11" fmla="*/ 242310 h 497495"/>
              <a:gd name="connsiteX12" fmla="*/ 109201 w 587155"/>
              <a:gd name="connsiteY12" fmla="*/ 185066 h 497495"/>
              <a:gd name="connsiteX13" fmla="*/ 480943 w 587155"/>
              <a:gd name="connsiteY13" fmla="*/ 185066 h 497495"/>
              <a:gd name="connsiteX14" fmla="*/ 480943 w 587155"/>
              <a:gd name="connsiteY14" fmla="*/ 202078 h 497495"/>
              <a:gd name="connsiteX15" fmla="*/ 109201 w 587155"/>
              <a:gd name="connsiteY15" fmla="*/ 202078 h 497495"/>
              <a:gd name="connsiteX16" fmla="*/ 228287 w 587155"/>
              <a:gd name="connsiteY16" fmla="*/ 147593 h 497495"/>
              <a:gd name="connsiteX17" fmla="*/ 480943 w 587155"/>
              <a:gd name="connsiteY17" fmla="*/ 147593 h 497495"/>
              <a:gd name="connsiteX18" fmla="*/ 480943 w 587155"/>
              <a:gd name="connsiteY18" fmla="*/ 164835 h 497495"/>
              <a:gd name="connsiteX19" fmla="*/ 228287 w 587155"/>
              <a:gd name="connsiteY19" fmla="*/ 164835 h 497495"/>
              <a:gd name="connsiteX20" fmla="*/ 228287 w 587155"/>
              <a:gd name="connsiteY20" fmla="*/ 106212 h 497495"/>
              <a:gd name="connsiteX21" fmla="*/ 480943 w 587155"/>
              <a:gd name="connsiteY21" fmla="*/ 106212 h 497495"/>
              <a:gd name="connsiteX22" fmla="*/ 480943 w 587155"/>
              <a:gd name="connsiteY22" fmla="*/ 123224 h 497495"/>
              <a:gd name="connsiteX23" fmla="*/ 228287 w 587155"/>
              <a:gd name="connsiteY23" fmla="*/ 123224 h 497495"/>
              <a:gd name="connsiteX24" fmla="*/ 228287 w 587155"/>
              <a:gd name="connsiteY24" fmla="*/ 64601 h 497495"/>
              <a:gd name="connsiteX25" fmla="*/ 480943 w 587155"/>
              <a:gd name="connsiteY25" fmla="*/ 64601 h 497495"/>
              <a:gd name="connsiteX26" fmla="*/ 480943 w 587155"/>
              <a:gd name="connsiteY26" fmla="*/ 81843 h 497495"/>
              <a:gd name="connsiteX27" fmla="*/ 228287 w 587155"/>
              <a:gd name="connsiteY27" fmla="*/ 81843 h 497495"/>
              <a:gd name="connsiteX28" fmla="*/ 109201 w 587155"/>
              <a:gd name="connsiteY28" fmla="*/ 64601 h 497495"/>
              <a:gd name="connsiteX29" fmla="*/ 203918 w 587155"/>
              <a:gd name="connsiteY29" fmla="*/ 64601 h 497495"/>
              <a:gd name="connsiteX30" fmla="*/ 203918 w 587155"/>
              <a:gd name="connsiteY30" fmla="*/ 164836 h 497495"/>
              <a:gd name="connsiteX31" fmla="*/ 109201 w 587155"/>
              <a:gd name="connsiteY31" fmla="*/ 164836 h 497495"/>
              <a:gd name="connsiteX32" fmla="*/ 78875 w 587155"/>
              <a:gd name="connsiteY32" fmla="*/ 35838 h 497495"/>
              <a:gd name="connsiteX33" fmla="*/ 78875 w 587155"/>
              <a:gd name="connsiteY33" fmla="*/ 268071 h 497495"/>
              <a:gd name="connsiteX34" fmla="*/ 509486 w 587155"/>
              <a:gd name="connsiteY34" fmla="*/ 268071 h 497495"/>
              <a:gd name="connsiteX35" fmla="*/ 509486 w 587155"/>
              <a:gd name="connsiteY35" fmla="*/ 35838 h 497495"/>
              <a:gd name="connsiteX36" fmla="*/ 347290 w 587155"/>
              <a:gd name="connsiteY36" fmla="*/ 35838 h 497495"/>
              <a:gd name="connsiteX37" fmla="*/ 239637 w 587155"/>
              <a:gd name="connsiteY37" fmla="*/ 35838 h 497495"/>
              <a:gd name="connsiteX38" fmla="*/ 42991 w 587155"/>
              <a:gd name="connsiteY38" fmla="*/ 0 h 497495"/>
              <a:gd name="connsiteX39" fmla="*/ 232460 w 587155"/>
              <a:gd name="connsiteY39" fmla="*/ 0 h 497495"/>
              <a:gd name="connsiteX40" fmla="*/ 355902 w 587155"/>
              <a:gd name="connsiteY40" fmla="*/ 0 h 497495"/>
              <a:gd name="connsiteX41" fmla="*/ 543935 w 587155"/>
              <a:gd name="connsiteY41" fmla="*/ 0 h 497495"/>
              <a:gd name="connsiteX42" fmla="*/ 543935 w 587155"/>
              <a:gd name="connsiteY42" fmla="*/ 182059 h 497495"/>
              <a:gd name="connsiteX43" fmla="*/ 543935 w 587155"/>
              <a:gd name="connsiteY43" fmla="*/ 298175 h 497495"/>
              <a:gd name="connsiteX44" fmla="*/ 42991 w 587155"/>
              <a:gd name="connsiteY44" fmla="*/ 298175 h 497495"/>
              <a:gd name="connsiteX45" fmla="*/ 42991 w 587155"/>
              <a:gd name="connsiteY45" fmla="*/ 182059 h 497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87155" h="497495">
                <a:moveTo>
                  <a:pt x="244050" y="432975"/>
                </a:moveTo>
                <a:lnTo>
                  <a:pt x="235436" y="471687"/>
                </a:lnTo>
                <a:lnTo>
                  <a:pt x="351719" y="471687"/>
                </a:lnTo>
                <a:lnTo>
                  <a:pt x="343105" y="432975"/>
                </a:lnTo>
                <a:close/>
                <a:moveTo>
                  <a:pt x="41632" y="309670"/>
                </a:moveTo>
                <a:lnTo>
                  <a:pt x="545523" y="309670"/>
                </a:lnTo>
                <a:lnTo>
                  <a:pt x="587155" y="497495"/>
                </a:lnTo>
                <a:lnTo>
                  <a:pt x="0" y="497495"/>
                </a:lnTo>
                <a:close/>
                <a:moveTo>
                  <a:pt x="109201" y="225068"/>
                </a:moveTo>
                <a:lnTo>
                  <a:pt x="480943" y="225068"/>
                </a:lnTo>
                <a:lnTo>
                  <a:pt x="480943" y="242310"/>
                </a:lnTo>
                <a:lnTo>
                  <a:pt x="109201" y="242310"/>
                </a:lnTo>
                <a:close/>
                <a:moveTo>
                  <a:pt x="109201" y="185066"/>
                </a:moveTo>
                <a:lnTo>
                  <a:pt x="480943" y="185066"/>
                </a:lnTo>
                <a:lnTo>
                  <a:pt x="480943" y="202078"/>
                </a:lnTo>
                <a:lnTo>
                  <a:pt x="109201" y="202078"/>
                </a:lnTo>
                <a:close/>
                <a:moveTo>
                  <a:pt x="228287" y="147593"/>
                </a:moveTo>
                <a:lnTo>
                  <a:pt x="480943" y="147593"/>
                </a:lnTo>
                <a:lnTo>
                  <a:pt x="480943" y="164835"/>
                </a:lnTo>
                <a:lnTo>
                  <a:pt x="228287" y="164835"/>
                </a:lnTo>
                <a:close/>
                <a:moveTo>
                  <a:pt x="228287" y="106212"/>
                </a:moveTo>
                <a:lnTo>
                  <a:pt x="480943" y="106212"/>
                </a:lnTo>
                <a:lnTo>
                  <a:pt x="480943" y="123224"/>
                </a:lnTo>
                <a:lnTo>
                  <a:pt x="228287" y="123224"/>
                </a:lnTo>
                <a:close/>
                <a:moveTo>
                  <a:pt x="228287" y="64601"/>
                </a:moveTo>
                <a:lnTo>
                  <a:pt x="480943" y="64601"/>
                </a:lnTo>
                <a:lnTo>
                  <a:pt x="480943" y="81843"/>
                </a:lnTo>
                <a:lnTo>
                  <a:pt x="228287" y="81843"/>
                </a:lnTo>
                <a:close/>
                <a:moveTo>
                  <a:pt x="109201" y="64601"/>
                </a:moveTo>
                <a:lnTo>
                  <a:pt x="203918" y="64601"/>
                </a:lnTo>
                <a:lnTo>
                  <a:pt x="203918" y="164836"/>
                </a:lnTo>
                <a:lnTo>
                  <a:pt x="109201" y="164836"/>
                </a:lnTo>
                <a:close/>
                <a:moveTo>
                  <a:pt x="78875" y="35838"/>
                </a:moveTo>
                <a:lnTo>
                  <a:pt x="78875" y="268071"/>
                </a:lnTo>
                <a:lnTo>
                  <a:pt x="509486" y="268071"/>
                </a:lnTo>
                <a:lnTo>
                  <a:pt x="509486" y="35838"/>
                </a:lnTo>
                <a:lnTo>
                  <a:pt x="347290" y="35838"/>
                </a:lnTo>
                <a:lnTo>
                  <a:pt x="239637" y="35838"/>
                </a:lnTo>
                <a:close/>
                <a:moveTo>
                  <a:pt x="42991" y="0"/>
                </a:moveTo>
                <a:lnTo>
                  <a:pt x="232460" y="0"/>
                </a:lnTo>
                <a:lnTo>
                  <a:pt x="355902" y="0"/>
                </a:lnTo>
                <a:lnTo>
                  <a:pt x="543935" y="0"/>
                </a:lnTo>
                <a:lnTo>
                  <a:pt x="543935" y="182059"/>
                </a:lnTo>
                <a:lnTo>
                  <a:pt x="543935" y="298175"/>
                </a:lnTo>
                <a:lnTo>
                  <a:pt x="42991" y="298175"/>
                </a:lnTo>
                <a:lnTo>
                  <a:pt x="42991" y="18205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" name="矩形: 对角圆角 2">
            <a:extLst>
              <a:ext uri="{FF2B5EF4-FFF2-40B4-BE49-F238E27FC236}">
                <a16:creationId xmlns:a16="http://schemas.microsoft.com/office/drawing/2014/main" xmlns="" id="{8965EF8D-477A-45FA-A65C-52E7B255DDF8}"/>
              </a:ext>
            </a:extLst>
          </p:cNvPr>
          <p:cNvSpPr/>
          <p:nvPr/>
        </p:nvSpPr>
        <p:spPr>
          <a:xfrm>
            <a:off x="6134101" y="181178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5" name="矩形: 对角圆角 4">
            <a:extLst>
              <a:ext uri="{FF2B5EF4-FFF2-40B4-BE49-F238E27FC236}">
                <a16:creationId xmlns:a16="http://schemas.microsoft.com/office/drawing/2014/main" xmlns="" id="{B8B559B6-4187-48C0-953D-5A9ACD9D1FDC}"/>
              </a:ext>
            </a:extLst>
          </p:cNvPr>
          <p:cNvSpPr/>
          <p:nvPr/>
        </p:nvSpPr>
        <p:spPr>
          <a:xfrm>
            <a:off x="7090411" y="181178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6" name="矩形: 对角圆角 5">
            <a:extLst>
              <a:ext uri="{FF2B5EF4-FFF2-40B4-BE49-F238E27FC236}">
                <a16:creationId xmlns:a16="http://schemas.microsoft.com/office/drawing/2014/main" xmlns="" id="{043A41B4-A19B-4AB4-BB44-D8D2B35DF7E5}"/>
              </a:ext>
            </a:extLst>
          </p:cNvPr>
          <p:cNvSpPr/>
          <p:nvPr/>
        </p:nvSpPr>
        <p:spPr>
          <a:xfrm>
            <a:off x="8046721" y="181178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7" name="矩形: 对角圆角 6">
            <a:extLst>
              <a:ext uri="{FF2B5EF4-FFF2-40B4-BE49-F238E27FC236}">
                <a16:creationId xmlns:a16="http://schemas.microsoft.com/office/drawing/2014/main" xmlns="" id="{D93EF659-CA10-488D-81D5-1BA47AC6891C}"/>
              </a:ext>
            </a:extLst>
          </p:cNvPr>
          <p:cNvSpPr/>
          <p:nvPr/>
        </p:nvSpPr>
        <p:spPr>
          <a:xfrm>
            <a:off x="9003031" y="181178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" name="矩形: 对角圆角 7">
            <a:extLst>
              <a:ext uri="{FF2B5EF4-FFF2-40B4-BE49-F238E27FC236}">
                <a16:creationId xmlns:a16="http://schemas.microsoft.com/office/drawing/2014/main" xmlns="" id="{84923506-9DD7-4C2D-8F4A-B24DE42D7C9D}"/>
              </a:ext>
            </a:extLst>
          </p:cNvPr>
          <p:cNvSpPr/>
          <p:nvPr/>
        </p:nvSpPr>
        <p:spPr>
          <a:xfrm>
            <a:off x="9959341" y="181178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9" name="矩形: 对角圆角 8">
            <a:extLst>
              <a:ext uri="{FF2B5EF4-FFF2-40B4-BE49-F238E27FC236}">
                <a16:creationId xmlns:a16="http://schemas.microsoft.com/office/drawing/2014/main" xmlns="" id="{0E30B6CF-43F2-4614-A777-00A3CFCAA957}"/>
              </a:ext>
            </a:extLst>
          </p:cNvPr>
          <p:cNvSpPr/>
          <p:nvPr/>
        </p:nvSpPr>
        <p:spPr>
          <a:xfrm>
            <a:off x="10915651" y="181178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207076AF-F2FD-4800-9FAC-852E8EF3CFFE}"/>
              </a:ext>
            </a:extLst>
          </p:cNvPr>
          <p:cNvSpPr txBox="1"/>
          <p:nvPr/>
        </p:nvSpPr>
        <p:spPr>
          <a:xfrm>
            <a:off x="426800" y="804521"/>
            <a:ext cx="6094428" cy="3785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532800">
              <a:lnSpc>
                <a:spcPct val="150000"/>
              </a:lnSpc>
            </a:pPr>
            <a:r>
              <a:rPr lang="en-US" altLang="zh-CN" sz="2000" b="1" dirty="0" smtClean="0">
                <a:solidFill>
                  <a:schemeClr val="accent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2.6 </a:t>
            </a:r>
            <a:r>
              <a:rPr lang="zh-CN" altLang="zh-CN" sz="2000" b="1" dirty="0" smtClean="0">
                <a:solidFill>
                  <a:schemeClr val="accent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电钻</a:t>
            </a:r>
            <a:r>
              <a:rPr lang="zh-CN" altLang="zh-CN" sz="2000" b="1" dirty="0">
                <a:solidFill>
                  <a:schemeClr val="accent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的使用方法</a:t>
            </a:r>
          </a:p>
          <a:p>
            <a:pPr indent="532800">
              <a:lnSpc>
                <a:spcPct val="150000"/>
              </a:lnSpc>
            </a:pPr>
            <a:endParaRPr lang="zh-CN" altLang="zh-CN" sz="2000" b="1" dirty="0">
              <a:solidFill>
                <a:schemeClr val="accent2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indent="532800">
              <a:lnSpc>
                <a:spcPct val="150000"/>
              </a:lnSpc>
            </a:pPr>
            <a:endParaRPr lang="zh-CN" altLang="zh-CN" sz="2000" dirty="0">
              <a:ea typeface="微软雅黑" pitchFamily="34" charset="-122"/>
            </a:endParaRPr>
          </a:p>
          <a:p>
            <a:pPr indent="532800">
              <a:lnSpc>
                <a:spcPct val="150000"/>
              </a:lnSpc>
            </a:pPr>
            <a:endParaRPr lang="zh-CN" altLang="zh-CN" sz="2000" dirty="0">
              <a:ea typeface="微软雅黑" pitchFamily="34" charset="-122"/>
            </a:endParaRPr>
          </a:p>
          <a:p>
            <a:pPr indent="532800">
              <a:lnSpc>
                <a:spcPct val="150000"/>
              </a:lnSpc>
            </a:pPr>
            <a:endParaRPr lang="zh-CN" altLang="zh-CN" sz="2000" dirty="0">
              <a:ea typeface="微软雅黑" pitchFamily="34" charset="-122"/>
            </a:endParaRPr>
          </a:p>
          <a:p>
            <a:pPr indent="532800">
              <a:lnSpc>
                <a:spcPct val="150000"/>
              </a:lnSpc>
            </a:pPr>
            <a:endParaRPr lang="zh-CN" altLang="zh-CN" sz="2000" dirty="0">
              <a:ea typeface="微软雅黑" pitchFamily="34" charset="-122"/>
            </a:endParaRPr>
          </a:p>
          <a:p>
            <a:pPr indent="532800">
              <a:lnSpc>
                <a:spcPct val="150000"/>
              </a:lnSpc>
            </a:pPr>
            <a:endParaRPr lang="zh-CN" altLang="zh-CN" sz="2000" b="1" dirty="0">
              <a:solidFill>
                <a:schemeClr val="accent2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indent="532800">
              <a:lnSpc>
                <a:spcPct val="150000"/>
              </a:lnSpc>
            </a:pPr>
            <a:endParaRPr lang="zh-CN" altLang="zh-CN" sz="2000" b="1" dirty="0">
              <a:solidFill>
                <a:schemeClr val="accent2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CFD4C244-AA38-4AD6-933A-16EA762A9591}"/>
              </a:ext>
            </a:extLst>
          </p:cNvPr>
          <p:cNvSpPr txBox="1"/>
          <p:nvPr/>
        </p:nvSpPr>
        <p:spPr>
          <a:xfrm>
            <a:off x="947759" y="1563120"/>
            <a:ext cx="10000276" cy="48833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>
              <a:lnSpc>
                <a:spcPts val="2000"/>
              </a:lnSpc>
              <a:spcAft>
                <a:spcPts val="600"/>
              </a:spcAft>
            </a:pPr>
            <a:r>
              <a:rPr lang="zh-CN" altLang="en-US" sz="1800" kern="100" dirty="0" smtClean="0">
                <a:effectLst/>
                <a:latin typeface="+mn-ea"/>
                <a:cs typeface="Times New Roman" panose="02020603050405020304" pitchFamily="18" charset="0"/>
              </a:rPr>
              <a:t>（</a:t>
            </a:r>
            <a:r>
              <a:rPr lang="en-US" altLang="zh-CN" sz="1800" kern="100" dirty="0" smtClean="0">
                <a:effectLst/>
                <a:latin typeface="+mn-ea"/>
                <a:cs typeface="Times New Roman" panose="02020603050405020304" pitchFamily="18" charset="0"/>
              </a:rPr>
              <a:t>1</a:t>
            </a:r>
            <a:r>
              <a:rPr lang="zh-CN" altLang="en-US" sz="1800" kern="100" dirty="0" smtClean="0">
                <a:effectLst/>
                <a:latin typeface="+mn-ea"/>
                <a:cs typeface="Times New Roman" panose="02020603050405020304" pitchFamily="18" charset="0"/>
              </a:rPr>
              <a:t>）</a:t>
            </a:r>
            <a:r>
              <a:rPr lang="zh-CN" altLang="zh-CN" sz="1800" kern="100" dirty="0" smtClean="0">
                <a:effectLst/>
                <a:latin typeface="+mn-ea"/>
                <a:cs typeface="Times New Roman" panose="02020603050405020304" pitchFamily="18" charset="0"/>
              </a:rPr>
              <a:t>选用</a:t>
            </a:r>
            <a:r>
              <a:rPr lang="zh-CN" altLang="zh-CN" sz="1800" kern="100" dirty="0">
                <a:effectLst/>
                <a:latin typeface="+mn-ea"/>
                <a:cs typeface="Times New Roman" panose="02020603050405020304" pitchFamily="18" charset="0"/>
              </a:rPr>
              <a:t>。</a:t>
            </a:r>
          </a:p>
          <a:p>
            <a:pPr indent="266700" algn="just">
              <a:lnSpc>
                <a:spcPts val="2000"/>
              </a:lnSpc>
              <a:spcAft>
                <a:spcPts val="600"/>
              </a:spcAft>
            </a:pPr>
            <a:r>
              <a:rPr lang="zh-CN" altLang="zh-CN" sz="1800" kern="100" dirty="0">
                <a:effectLst/>
                <a:latin typeface="+mn-ea"/>
                <a:cs typeface="Times New Roman" panose="02020603050405020304" pitchFamily="18" charset="0"/>
              </a:rPr>
              <a:t>在钻孔时， 对不同的钻孔直径应该尽可能选择相应的电钻规格， 以充分发挥各规格电钻的性能结构特点，达到良好的切削效率， 避免不必要的过载而烧坏电钻。</a:t>
            </a:r>
          </a:p>
          <a:p>
            <a:pPr indent="266700" algn="just">
              <a:lnSpc>
                <a:spcPts val="2000"/>
              </a:lnSpc>
              <a:spcAft>
                <a:spcPts val="600"/>
              </a:spcAft>
            </a:pPr>
            <a:r>
              <a:rPr lang="en-US" altLang="zh-CN" sz="1800" kern="100" dirty="0">
                <a:effectLst/>
                <a:latin typeface="+mn-ea"/>
                <a:cs typeface="Times New Roman" panose="02020603050405020304" pitchFamily="18" charset="0"/>
              </a:rPr>
              <a:t> </a:t>
            </a:r>
            <a:r>
              <a:rPr lang="zh-CN" altLang="en-US" sz="1800" kern="100" dirty="0" smtClean="0">
                <a:effectLst/>
                <a:latin typeface="+mn-ea"/>
                <a:cs typeface="Times New Roman" panose="02020603050405020304" pitchFamily="18" charset="0"/>
              </a:rPr>
              <a:t>（</a:t>
            </a:r>
            <a:r>
              <a:rPr lang="en-US" altLang="zh-CN" sz="1800" kern="100" dirty="0" smtClean="0">
                <a:effectLst/>
                <a:latin typeface="+mn-ea"/>
                <a:cs typeface="Times New Roman" panose="02020603050405020304" pitchFamily="18" charset="0"/>
              </a:rPr>
              <a:t>2</a:t>
            </a:r>
            <a:r>
              <a:rPr lang="zh-CN" altLang="en-US" sz="1800" kern="100" dirty="0" smtClean="0">
                <a:effectLst/>
                <a:latin typeface="+mn-ea"/>
                <a:cs typeface="Times New Roman" panose="02020603050405020304" pitchFamily="18" charset="0"/>
              </a:rPr>
              <a:t>）</a:t>
            </a:r>
            <a:r>
              <a:rPr lang="zh-CN" altLang="zh-CN" sz="1800" kern="100" dirty="0" smtClean="0">
                <a:effectLst/>
                <a:latin typeface="+mn-ea"/>
                <a:cs typeface="Times New Roman" panose="02020603050405020304" pitchFamily="18" charset="0"/>
              </a:rPr>
              <a:t>接地</a:t>
            </a:r>
            <a:r>
              <a:rPr lang="zh-CN" altLang="zh-CN" sz="1800" kern="100" dirty="0">
                <a:effectLst/>
                <a:latin typeface="+mn-ea"/>
                <a:cs typeface="Times New Roman" panose="02020603050405020304" pitchFamily="18" charset="0"/>
              </a:rPr>
              <a:t>。</a:t>
            </a:r>
          </a:p>
          <a:p>
            <a:pPr indent="266700" algn="just">
              <a:lnSpc>
                <a:spcPts val="2000"/>
              </a:lnSpc>
              <a:spcAft>
                <a:spcPts val="600"/>
              </a:spcAft>
            </a:pPr>
            <a:r>
              <a:rPr lang="zh-CN" altLang="zh-CN" sz="1800" kern="100" dirty="0">
                <a:effectLst/>
                <a:latin typeface="+mn-ea"/>
                <a:cs typeface="Times New Roman" panose="02020603050405020304" pitchFamily="18" charset="0"/>
              </a:rPr>
              <a:t>橡皮软线中黑色的一根为接地线，应牢固地接在机壳上。 </a:t>
            </a:r>
          </a:p>
          <a:p>
            <a:pPr indent="266700" algn="just">
              <a:lnSpc>
                <a:spcPts val="2000"/>
              </a:lnSpc>
              <a:spcAft>
                <a:spcPts val="600"/>
              </a:spcAft>
            </a:pPr>
            <a:r>
              <a:rPr lang="en-US" altLang="zh-CN" sz="1800" kern="100" dirty="0">
                <a:effectLst/>
                <a:latin typeface="+mn-ea"/>
                <a:cs typeface="Times New Roman" panose="02020603050405020304" pitchFamily="18" charset="0"/>
              </a:rPr>
              <a:t> </a:t>
            </a:r>
            <a:r>
              <a:rPr lang="zh-CN" altLang="en-US" sz="1800" kern="100" dirty="0" smtClean="0">
                <a:effectLst/>
                <a:latin typeface="+mn-ea"/>
                <a:cs typeface="Times New Roman" panose="02020603050405020304" pitchFamily="18" charset="0"/>
              </a:rPr>
              <a:t>（</a:t>
            </a:r>
            <a:r>
              <a:rPr lang="en-US" altLang="zh-CN" sz="1800" kern="100" dirty="0" smtClean="0">
                <a:effectLst/>
                <a:latin typeface="+mn-ea"/>
                <a:cs typeface="Times New Roman" panose="02020603050405020304" pitchFamily="18" charset="0"/>
              </a:rPr>
              <a:t>3</a:t>
            </a:r>
            <a:r>
              <a:rPr lang="zh-CN" altLang="en-US" sz="1800" kern="100" dirty="0" smtClean="0">
                <a:effectLst/>
                <a:latin typeface="+mn-ea"/>
                <a:cs typeface="Times New Roman" panose="02020603050405020304" pitchFamily="18" charset="0"/>
              </a:rPr>
              <a:t>）</a:t>
            </a:r>
            <a:r>
              <a:rPr lang="zh-CN" altLang="zh-CN" sz="1800" kern="100" dirty="0" smtClean="0">
                <a:effectLst/>
                <a:latin typeface="+mn-ea"/>
                <a:cs typeface="Times New Roman" panose="02020603050405020304" pitchFamily="18" charset="0"/>
              </a:rPr>
              <a:t>检查</a:t>
            </a:r>
            <a:r>
              <a:rPr lang="zh-CN" altLang="zh-CN" sz="1800" kern="100" dirty="0">
                <a:effectLst/>
                <a:latin typeface="+mn-ea"/>
                <a:cs typeface="Times New Roman" panose="02020603050405020304" pitchFamily="18" charset="0"/>
              </a:rPr>
              <a:t>。</a:t>
            </a:r>
          </a:p>
          <a:p>
            <a:pPr indent="266700" algn="just">
              <a:lnSpc>
                <a:spcPts val="2000"/>
              </a:lnSpc>
              <a:spcAft>
                <a:spcPts val="600"/>
              </a:spcAft>
            </a:pPr>
            <a:r>
              <a:rPr lang="zh-CN" altLang="zh-CN" sz="1800" dirty="0">
                <a:effectLst/>
                <a:latin typeface="+mn-ea"/>
                <a:cs typeface="Times New Roman" panose="02020603050405020304" pitchFamily="18" charset="0"/>
              </a:rPr>
              <a:t>电钻必须保持清洁、 畅通， 应经常清除尘埃和油污， 并注意防止铁屑等杂物进</a:t>
            </a:r>
            <a:r>
              <a:rPr lang="zh-CN" altLang="zh-CN" sz="1800" kern="100" dirty="0">
                <a:effectLst/>
                <a:latin typeface="+mn-ea"/>
                <a:cs typeface="Times New Roman" panose="02020603050405020304" pitchFamily="18" charset="0"/>
              </a:rPr>
              <a:t>入电钻内而损坏零件。 </a:t>
            </a:r>
          </a:p>
          <a:p>
            <a:pPr indent="266700" algn="just">
              <a:lnSpc>
                <a:spcPts val="2000"/>
              </a:lnSpc>
              <a:spcAft>
                <a:spcPts val="600"/>
              </a:spcAft>
            </a:pPr>
            <a:r>
              <a:rPr lang="en-US" altLang="zh-CN" sz="1800" kern="100" dirty="0">
                <a:effectLst/>
                <a:latin typeface="+mn-ea"/>
                <a:cs typeface="Times New Roman" panose="02020603050405020304" pitchFamily="18" charset="0"/>
              </a:rPr>
              <a:t> </a:t>
            </a:r>
            <a:r>
              <a:rPr lang="zh-CN" altLang="en-US" sz="1800" kern="100" dirty="0" smtClean="0">
                <a:effectLst/>
                <a:latin typeface="+mn-ea"/>
                <a:cs typeface="Times New Roman" panose="02020603050405020304" pitchFamily="18" charset="0"/>
              </a:rPr>
              <a:t>（</a:t>
            </a:r>
            <a:r>
              <a:rPr lang="en-US" altLang="zh-CN" sz="1800" kern="100" dirty="0" smtClean="0">
                <a:effectLst/>
                <a:latin typeface="+mn-ea"/>
                <a:cs typeface="Times New Roman" panose="02020603050405020304" pitchFamily="18" charset="0"/>
              </a:rPr>
              <a:t>4</a:t>
            </a:r>
            <a:r>
              <a:rPr lang="zh-CN" altLang="en-US" sz="1800" kern="100" dirty="0" smtClean="0">
                <a:effectLst/>
                <a:latin typeface="+mn-ea"/>
                <a:cs typeface="Times New Roman" panose="02020603050405020304" pitchFamily="18" charset="0"/>
              </a:rPr>
              <a:t>）</a:t>
            </a:r>
            <a:r>
              <a:rPr lang="zh-CN" altLang="zh-CN" sz="1800" kern="100" dirty="0" smtClean="0">
                <a:effectLst/>
                <a:latin typeface="+mn-ea"/>
                <a:cs typeface="Times New Roman" panose="02020603050405020304" pitchFamily="18" charset="0"/>
              </a:rPr>
              <a:t>空转</a:t>
            </a:r>
            <a:r>
              <a:rPr lang="zh-CN" altLang="zh-CN" sz="1800" kern="100" dirty="0">
                <a:effectLst/>
                <a:latin typeface="+mn-ea"/>
                <a:cs typeface="Times New Roman" panose="02020603050405020304" pitchFamily="18" charset="0"/>
              </a:rPr>
              <a:t>。</a:t>
            </a:r>
          </a:p>
          <a:p>
            <a:pPr indent="266700" algn="just">
              <a:lnSpc>
                <a:spcPts val="2000"/>
              </a:lnSpc>
              <a:spcAft>
                <a:spcPts val="600"/>
              </a:spcAft>
            </a:pPr>
            <a:r>
              <a:rPr lang="zh-CN" altLang="zh-CN" sz="1800" kern="100" dirty="0">
                <a:effectLst/>
                <a:latin typeface="+mn-ea"/>
                <a:cs typeface="Times New Roman" panose="02020603050405020304" pitchFamily="18" charset="0"/>
              </a:rPr>
              <a:t>电钻使用前，先空转一分钟，以检查传动部分是否运转正常。</a:t>
            </a:r>
          </a:p>
          <a:p>
            <a:pPr indent="266700" algn="just">
              <a:lnSpc>
                <a:spcPts val="2000"/>
              </a:lnSpc>
              <a:spcAft>
                <a:spcPts val="600"/>
              </a:spcAft>
            </a:pPr>
            <a:r>
              <a:rPr lang="en-US" altLang="zh-CN" sz="1800" kern="100" dirty="0" smtClean="0">
                <a:effectLst/>
                <a:latin typeface="+mn-ea"/>
                <a:cs typeface="Times New Roman" panose="02020603050405020304" pitchFamily="18" charset="0"/>
              </a:rPr>
              <a:t> </a:t>
            </a:r>
            <a:r>
              <a:rPr lang="zh-CN" altLang="zh-CN" sz="1800" kern="100" dirty="0" smtClean="0">
                <a:effectLst/>
                <a:latin typeface="+mn-ea"/>
                <a:cs typeface="Times New Roman" panose="02020603050405020304" pitchFamily="18" charset="0"/>
              </a:rPr>
              <a:t>（</a:t>
            </a:r>
            <a:r>
              <a:rPr lang="en-US" altLang="zh-CN" sz="1800" kern="100" dirty="0" smtClean="0">
                <a:effectLst/>
                <a:latin typeface="+mn-ea"/>
                <a:cs typeface="Times New Roman" panose="02020603050405020304" pitchFamily="18" charset="0"/>
              </a:rPr>
              <a:t>5</a:t>
            </a:r>
            <a:r>
              <a:rPr lang="zh-CN" altLang="en-US" kern="100" dirty="0">
                <a:latin typeface="+mn-ea"/>
                <a:cs typeface="Times New Roman" panose="02020603050405020304" pitchFamily="18" charset="0"/>
              </a:rPr>
              <a:t>）</a:t>
            </a:r>
            <a:r>
              <a:rPr lang="zh-CN" altLang="zh-CN" sz="1800" kern="100" dirty="0" smtClean="0">
                <a:effectLst/>
                <a:latin typeface="+mn-ea"/>
                <a:cs typeface="Times New Roman" panose="02020603050405020304" pitchFamily="18" charset="0"/>
              </a:rPr>
              <a:t>钻孔</a:t>
            </a:r>
            <a:endParaRPr lang="zh-CN" altLang="zh-CN" sz="1800" kern="100" dirty="0">
              <a:effectLst/>
              <a:latin typeface="+mn-ea"/>
              <a:cs typeface="Times New Roman" panose="02020603050405020304" pitchFamily="18" charset="0"/>
            </a:endParaRPr>
          </a:p>
          <a:p>
            <a:pPr indent="266700" algn="just">
              <a:lnSpc>
                <a:spcPts val="2000"/>
              </a:lnSpc>
              <a:spcAft>
                <a:spcPts val="600"/>
              </a:spcAft>
            </a:pPr>
            <a:r>
              <a:rPr lang="zh-CN" altLang="zh-CN" sz="1800" kern="100" dirty="0">
                <a:effectLst/>
                <a:latin typeface="+mn-ea"/>
                <a:cs typeface="Times New Roman" panose="02020603050405020304" pitchFamily="18" charset="0"/>
              </a:rPr>
              <a:t>保持钻头垂直，不能晃动，防止卡钻或折断钻头。</a:t>
            </a:r>
          </a:p>
          <a:p>
            <a:pPr indent="266700" algn="just">
              <a:lnSpc>
                <a:spcPts val="2000"/>
              </a:lnSpc>
              <a:spcAft>
                <a:spcPts val="600"/>
              </a:spcAft>
            </a:pPr>
            <a:r>
              <a:rPr lang="en-US" altLang="zh-CN" sz="1800" kern="100" dirty="0" smtClean="0">
                <a:effectLst/>
                <a:latin typeface="+mn-ea"/>
                <a:cs typeface="Times New Roman" panose="02020603050405020304" pitchFamily="18" charset="0"/>
              </a:rPr>
              <a:t> </a:t>
            </a:r>
            <a:r>
              <a:rPr lang="zh-CN" altLang="zh-CN" sz="1800" kern="100" dirty="0" smtClean="0">
                <a:effectLst/>
                <a:latin typeface="+mn-ea"/>
                <a:cs typeface="Times New Roman" panose="02020603050405020304" pitchFamily="18" charset="0"/>
              </a:rPr>
              <a:t>（</a:t>
            </a:r>
            <a:r>
              <a:rPr lang="en-US" altLang="zh-CN" sz="1800" kern="100" dirty="0">
                <a:effectLst/>
                <a:latin typeface="+mn-ea"/>
                <a:cs typeface="Times New Roman" panose="02020603050405020304" pitchFamily="18" charset="0"/>
              </a:rPr>
              <a:t>6</a:t>
            </a:r>
            <a:r>
              <a:rPr lang="zh-CN" altLang="zh-CN" sz="1800" kern="100" dirty="0">
                <a:effectLst/>
                <a:latin typeface="+mn-ea"/>
                <a:cs typeface="Times New Roman" panose="02020603050405020304" pitchFamily="18" charset="0"/>
              </a:rPr>
              <a:t>）移动</a:t>
            </a:r>
          </a:p>
          <a:p>
            <a:pPr indent="266700" algn="just">
              <a:lnSpc>
                <a:spcPts val="2000"/>
              </a:lnSpc>
              <a:spcAft>
                <a:spcPts val="600"/>
              </a:spcAft>
            </a:pPr>
            <a:r>
              <a:rPr lang="zh-CN" altLang="zh-CN" sz="1800" kern="100" dirty="0">
                <a:effectLst/>
                <a:latin typeface="+mn-ea"/>
                <a:cs typeface="Times New Roman" panose="02020603050405020304" pitchFamily="18" charset="0"/>
              </a:rPr>
              <a:t>移动电钻不扯拉橡皮软线，防止软线损伤。</a:t>
            </a:r>
          </a:p>
          <a:p>
            <a:pPr>
              <a:spcAft>
                <a:spcPts val="600"/>
              </a:spcAft>
            </a:pPr>
            <a:endParaRPr lang="zh-CN" altLang="en-US" dirty="0">
              <a:latin typeface="+mn-ea"/>
            </a:endParaRPr>
          </a:p>
        </p:txBody>
      </p:sp>
      <p:sp>
        <p:nvSpPr>
          <p:cNvPr id="13" name="TextBox 8">
            <a:extLst>
              <a:ext uri="{FF2B5EF4-FFF2-40B4-BE49-F238E27FC236}">
                <a16:creationId xmlns:a16="http://schemas.microsoft.com/office/drawing/2014/main" xmlns="" id="{6B099B05-5055-4F98-BFCC-EED86C641E3C}"/>
              </a:ext>
            </a:extLst>
          </p:cNvPr>
          <p:cNvSpPr txBox="1"/>
          <p:nvPr/>
        </p:nvSpPr>
        <p:spPr>
          <a:xfrm>
            <a:off x="947759" y="194846"/>
            <a:ext cx="48768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家庭</a:t>
            </a:r>
            <a:r>
              <a: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用电线路电工工具的使用方法</a:t>
            </a:r>
            <a:endParaRPr lang="en-US" altLang="zh-CN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5080551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confont-1187-868386">
            <a:extLst>
              <a:ext uri="{FF2B5EF4-FFF2-40B4-BE49-F238E27FC236}">
                <a16:creationId xmlns:a16="http://schemas.microsoft.com/office/drawing/2014/main" xmlns="" id="{B4215A5A-B68F-482E-A7EC-03DEF20F6942}"/>
              </a:ext>
            </a:extLst>
          </p:cNvPr>
          <p:cNvSpPr>
            <a:spLocks noChangeAspect="1"/>
          </p:cNvSpPr>
          <p:nvPr/>
        </p:nvSpPr>
        <p:spPr bwMode="auto">
          <a:xfrm>
            <a:off x="490494" y="199636"/>
            <a:ext cx="424881" cy="360000"/>
          </a:xfrm>
          <a:custGeom>
            <a:avLst/>
            <a:gdLst>
              <a:gd name="connsiteX0" fmla="*/ 244050 w 587155"/>
              <a:gd name="connsiteY0" fmla="*/ 432975 h 497495"/>
              <a:gd name="connsiteX1" fmla="*/ 235436 w 587155"/>
              <a:gd name="connsiteY1" fmla="*/ 471687 h 497495"/>
              <a:gd name="connsiteX2" fmla="*/ 351719 w 587155"/>
              <a:gd name="connsiteY2" fmla="*/ 471687 h 497495"/>
              <a:gd name="connsiteX3" fmla="*/ 343105 w 587155"/>
              <a:gd name="connsiteY3" fmla="*/ 432975 h 497495"/>
              <a:gd name="connsiteX4" fmla="*/ 41632 w 587155"/>
              <a:gd name="connsiteY4" fmla="*/ 309670 h 497495"/>
              <a:gd name="connsiteX5" fmla="*/ 545523 w 587155"/>
              <a:gd name="connsiteY5" fmla="*/ 309670 h 497495"/>
              <a:gd name="connsiteX6" fmla="*/ 587155 w 587155"/>
              <a:gd name="connsiteY6" fmla="*/ 497495 h 497495"/>
              <a:gd name="connsiteX7" fmla="*/ 0 w 587155"/>
              <a:gd name="connsiteY7" fmla="*/ 497495 h 497495"/>
              <a:gd name="connsiteX8" fmla="*/ 109201 w 587155"/>
              <a:gd name="connsiteY8" fmla="*/ 225068 h 497495"/>
              <a:gd name="connsiteX9" fmla="*/ 480943 w 587155"/>
              <a:gd name="connsiteY9" fmla="*/ 225068 h 497495"/>
              <a:gd name="connsiteX10" fmla="*/ 480943 w 587155"/>
              <a:gd name="connsiteY10" fmla="*/ 242310 h 497495"/>
              <a:gd name="connsiteX11" fmla="*/ 109201 w 587155"/>
              <a:gd name="connsiteY11" fmla="*/ 242310 h 497495"/>
              <a:gd name="connsiteX12" fmla="*/ 109201 w 587155"/>
              <a:gd name="connsiteY12" fmla="*/ 185066 h 497495"/>
              <a:gd name="connsiteX13" fmla="*/ 480943 w 587155"/>
              <a:gd name="connsiteY13" fmla="*/ 185066 h 497495"/>
              <a:gd name="connsiteX14" fmla="*/ 480943 w 587155"/>
              <a:gd name="connsiteY14" fmla="*/ 202078 h 497495"/>
              <a:gd name="connsiteX15" fmla="*/ 109201 w 587155"/>
              <a:gd name="connsiteY15" fmla="*/ 202078 h 497495"/>
              <a:gd name="connsiteX16" fmla="*/ 228287 w 587155"/>
              <a:gd name="connsiteY16" fmla="*/ 147593 h 497495"/>
              <a:gd name="connsiteX17" fmla="*/ 480943 w 587155"/>
              <a:gd name="connsiteY17" fmla="*/ 147593 h 497495"/>
              <a:gd name="connsiteX18" fmla="*/ 480943 w 587155"/>
              <a:gd name="connsiteY18" fmla="*/ 164835 h 497495"/>
              <a:gd name="connsiteX19" fmla="*/ 228287 w 587155"/>
              <a:gd name="connsiteY19" fmla="*/ 164835 h 497495"/>
              <a:gd name="connsiteX20" fmla="*/ 228287 w 587155"/>
              <a:gd name="connsiteY20" fmla="*/ 106212 h 497495"/>
              <a:gd name="connsiteX21" fmla="*/ 480943 w 587155"/>
              <a:gd name="connsiteY21" fmla="*/ 106212 h 497495"/>
              <a:gd name="connsiteX22" fmla="*/ 480943 w 587155"/>
              <a:gd name="connsiteY22" fmla="*/ 123224 h 497495"/>
              <a:gd name="connsiteX23" fmla="*/ 228287 w 587155"/>
              <a:gd name="connsiteY23" fmla="*/ 123224 h 497495"/>
              <a:gd name="connsiteX24" fmla="*/ 228287 w 587155"/>
              <a:gd name="connsiteY24" fmla="*/ 64601 h 497495"/>
              <a:gd name="connsiteX25" fmla="*/ 480943 w 587155"/>
              <a:gd name="connsiteY25" fmla="*/ 64601 h 497495"/>
              <a:gd name="connsiteX26" fmla="*/ 480943 w 587155"/>
              <a:gd name="connsiteY26" fmla="*/ 81843 h 497495"/>
              <a:gd name="connsiteX27" fmla="*/ 228287 w 587155"/>
              <a:gd name="connsiteY27" fmla="*/ 81843 h 497495"/>
              <a:gd name="connsiteX28" fmla="*/ 109201 w 587155"/>
              <a:gd name="connsiteY28" fmla="*/ 64601 h 497495"/>
              <a:gd name="connsiteX29" fmla="*/ 203918 w 587155"/>
              <a:gd name="connsiteY29" fmla="*/ 64601 h 497495"/>
              <a:gd name="connsiteX30" fmla="*/ 203918 w 587155"/>
              <a:gd name="connsiteY30" fmla="*/ 164836 h 497495"/>
              <a:gd name="connsiteX31" fmla="*/ 109201 w 587155"/>
              <a:gd name="connsiteY31" fmla="*/ 164836 h 497495"/>
              <a:gd name="connsiteX32" fmla="*/ 78875 w 587155"/>
              <a:gd name="connsiteY32" fmla="*/ 35838 h 497495"/>
              <a:gd name="connsiteX33" fmla="*/ 78875 w 587155"/>
              <a:gd name="connsiteY33" fmla="*/ 268071 h 497495"/>
              <a:gd name="connsiteX34" fmla="*/ 509486 w 587155"/>
              <a:gd name="connsiteY34" fmla="*/ 268071 h 497495"/>
              <a:gd name="connsiteX35" fmla="*/ 509486 w 587155"/>
              <a:gd name="connsiteY35" fmla="*/ 35838 h 497495"/>
              <a:gd name="connsiteX36" fmla="*/ 347290 w 587155"/>
              <a:gd name="connsiteY36" fmla="*/ 35838 h 497495"/>
              <a:gd name="connsiteX37" fmla="*/ 239637 w 587155"/>
              <a:gd name="connsiteY37" fmla="*/ 35838 h 497495"/>
              <a:gd name="connsiteX38" fmla="*/ 42991 w 587155"/>
              <a:gd name="connsiteY38" fmla="*/ 0 h 497495"/>
              <a:gd name="connsiteX39" fmla="*/ 232460 w 587155"/>
              <a:gd name="connsiteY39" fmla="*/ 0 h 497495"/>
              <a:gd name="connsiteX40" fmla="*/ 355902 w 587155"/>
              <a:gd name="connsiteY40" fmla="*/ 0 h 497495"/>
              <a:gd name="connsiteX41" fmla="*/ 543935 w 587155"/>
              <a:gd name="connsiteY41" fmla="*/ 0 h 497495"/>
              <a:gd name="connsiteX42" fmla="*/ 543935 w 587155"/>
              <a:gd name="connsiteY42" fmla="*/ 182059 h 497495"/>
              <a:gd name="connsiteX43" fmla="*/ 543935 w 587155"/>
              <a:gd name="connsiteY43" fmla="*/ 298175 h 497495"/>
              <a:gd name="connsiteX44" fmla="*/ 42991 w 587155"/>
              <a:gd name="connsiteY44" fmla="*/ 298175 h 497495"/>
              <a:gd name="connsiteX45" fmla="*/ 42991 w 587155"/>
              <a:gd name="connsiteY45" fmla="*/ 182059 h 497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87155" h="497495">
                <a:moveTo>
                  <a:pt x="244050" y="432975"/>
                </a:moveTo>
                <a:lnTo>
                  <a:pt x="235436" y="471687"/>
                </a:lnTo>
                <a:lnTo>
                  <a:pt x="351719" y="471687"/>
                </a:lnTo>
                <a:lnTo>
                  <a:pt x="343105" y="432975"/>
                </a:lnTo>
                <a:close/>
                <a:moveTo>
                  <a:pt x="41632" y="309670"/>
                </a:moveTo>
                <a:lnTo>
                  <a:pt x="545523" y="309670"/>
                </a:lnTo>
                <a:lnTo>
                  <a:pt x="587155" y="497495"/>
                </a:lnTo>
                <a:lnTo>
                  <a:pt x="0" y="497495"/>
                </a:lnTo>
                <a:close/>
                <a:moveTo>
                  <a:pt x="109201" y="225068"/>
                </a:moveTo>
                <a:lnTo>
                  <a:pt x="480943" y="225068"/>
                </a:lnTo>
                <a:lnTo>
                  <a:pt x="480943" y="242310"/>
                </a:lnTo>
                <a:lnTo>
                  <a:pt x="109201" y="242310"/>
                </a:lnTo>
                <a:close/>
                <a:moveTo>
                  <a:pt x="109201" y="185066"/>
                </a:moveTo>
                <a:lnTo>
                  <a:pt x="480943" y="185066"/>
                </a:lnTo>
                <a:lnTo>
                  <a:pt x="480943" y="202078"/>
                </a:lnTo>
                <a:lnTo>
                  <a:pt x="109201" y="202078"/>
                </a:lnTo>
                <a:close/>
                <a:moveTo>
                  <a:pt x="228287" y="147593"/>
                </a:moveTo>
                <a:lnTo>
                  <a:pt x="480943" y="147593"/>
                </a:lnTo>
                <a:lnTo>
                  <a:pt x="480943" y="164835"/>
                </a:lnTo>
                <a:lnTo>
                  <a:pt x="228287" y="164835"/>
                </a:lnTo>
                <a:close/>
                <a:moveTo>
                  <a:pt x="228287" y="106212"/>
                </a:moveTo>
                <a:lnTo>
                  <a:pt x="480943" y="106212"/>
                </a:lnTo>
                <a:lnTo>
                  <a:pt x="480943" y="123224"/>
                </a:lnTo>
                <a:lnTo>
                  <a:pt x="228287" y="123224"/>
                </a:lnTo>
                <a:close/>
                <a:moveTo>
                  <a:pt x="228287" y="64601"/>
                </a:moveTo>
                <a:lnTo>
                  <a:pt x="480943" y="64601"/>
                </a:lnTo>
                <a:lnTo>
                  <a:pt x="480943" y="81843"/>
                </a:lnTo>
                <a:lnTo>
                  <a:pt x="228287" y="81843"/>
                </a:lnTo>
                <a:close/>
                <a:moveTo>
                  <a:pt x="109201" y="64601"/>
                </a:moveTo>
                <a:lnTo>
                  <a:pt x="203918" y="64601"/>
                </a:lnTo>
                <a:lnTo>
                  <a:pt x="203918" y="164836"/>
                </a:lnTo>
                <a:lnTo>
                  <a:pt x="109201" y="164836"/>
                </a:lnTo>
                <a:close/>
                <a:moveTo>
                  <a:pt x="78875" y="35838"/>
                </a:moveTo>
                <a:lnTo>
                  <a:pt x="78875" y="268071"/>
                </a:lnTo>
                <a:lnTo>
                  <a:pt x="509486" y="268071"/>
                </a:lnTo>
                <a:lnTo>
                  <a:pt x="509486" y="35838"/>
                </a:lnTo>
                <a:lnTo>
                  <a:pt x="347290" y="35838"/>
                </a:lnTo>
                <a:lnTo>
                  <a:pt x="239637" y="35838"/>
                </a:lnTo>
                <a:close/>
                <a:moveTo>
                  <a:pt x="42991" y="0"/>
                </a:moveTo>
                <a:lnTo>
                  <a:pt x="232460" y="0"/>
                </a:lnTo>
                <a:lnTo>
                  <a:pt x="355902" y="0"/>
                </a:lnTo>
                <a:lnTo>
                  <a:pt x="543935" y="0"/>
                </a:lnTo>
                <a:lnTo>
                  <a:pt x="543935" y="182059"/>
                </a:lnTo>
                <a:lnTo>
                  <a:pt x="543935" y="298175"/>
                </a:lnTo>
                <a:lnTo>
                  <a:pt x="42991" y="298175"/>
                </a:lnTo>
                <a:lnTo>
                  <a:pt x="42991" y="18205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" name="矩形: 对角圆角 2">
            <a:extLst>
              <a:ext uri="{FF2B5EF4-FFF2-40B4-BE49-F238E27FC236}">
                <a16:creationId xmlns:a16="http://schemas.microsoft.com/office/drawing/2014/main" xmlns="" id="{8965EF8D-477A-45FA-A65C-52E7B255DDF8}"/>
              </a:ext>
            </a:extLst>
          </p:cNvPr>
          <p:cNvSpPr/>
          <p:nvPr/>
        </p:nvSpPr>
        <p:spPr>
          <a:xfrm>
            <a:off x="6134101" y="181178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5" name="矩形: 对角圆角 4">
            <a:extLst>
              <a:ext uri="{FF2B5EF4-FFF2-40B4-BE49-F238E27FC236}">
                <a16:creationId xmlns:a16="http://schemas.microsoft.com/office/drawing/2014/main" xmlns="" id="{B8B559B6-4187-48C0-953D-5A9ACD9D1FDC}"/>
              </a:ext>
            </a:extLst>
          </p:cNvPr>
          <p:cNvSpPr/>
          <p:nvPr/>
        </p:nvSpPr>
        <p:spPr>
          <a:xfrm>
            <a:off x="7090411" y="181178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6" name="矩形: 对角圆角 5">
            <a:extLst>
              <a:ext uri="{FF2B5EF4-FFF2-40B4-BE49-F238E27FC236}">
                <a16:creationId xmlns:a16="http://schemas.microsoft.com/office/drawing/2014/main" xmlns="" id="{043A41B4-A19B-4AB4-BB44-D8D2B35DF7E5}"/>
              </a:ext>
            </a:extLst>
          </p:cNvPr>
          <p:cNvSpPr/>
          <p:nvPr/>
        </p:nvSpPr>
        <p:spPr>
          <a:xfrm>
            <a:off x="8046721" y="181178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7" name="矩形: 对角圆角 6">
            <a:extLst>
              <a:ext uri="{FF2B5EF4-FFF2-40B4-BE49-F238E27FC236}">
                <a16:creationId xmlns:a16="http://schemas.microsoft.com/office/drawing/2014/main" xmlns="" id="{D93EF659-CA10-488D-81D5-1BA47AC6891C}"/>
              </a:ext>
            </a:extLst>
          </p:cNvPr>
          <p:cNvSpPr/>
          <p:nvPr/>
        </p:nvSpPr>
        <p:spPr>
          <a:xfrm>
            <a:off x="9003031" y="181178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" name="矩形: 对角圆角 7">
            <a:extLst>
              <a:ext uri="{FF2B5EF4-FFF2-40B4-BE49-F238E27FC236}">
                <a16:creationId xmlns:a16="http://schemas.microsoft.com/office/drawing/2014/main" xmlns="" id="{84923506-9DD7-4C2D-8F4A-B24DE42D7C9D}"/>
              </a:ext>
            </a:extLst>
          </p:cNvPr>
          <p:cNvSpPr/>
          <p:nvPr/>
        </p:nvSpPr>
        <p:spPr>
          <a:xfrm>
            <a:off x="9959341" y="181178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9" name="矩形: 对角圆角 8">
            <a:extLst>
              <a:ext uri="{FF2B5EF4-FFF2-40B4-BE49-F238E27FC236}">
                <a16:creationId xmlns:a16="http://schemas.microsoft.com/office/drawing/2014/main" xmlns="" id="{0E30B6CF-43F2-4614-A777-00A3CFCAA957}"/>
              </a:ext>
            </a:extLst>
          </p:cNvPr>
          <p:cNvSpPr/>
          <p:nvPr/>
        </p:nvSpPr>
        <p:spPr>
          <a:xfrm>
            <a:off x="10915651" y="181178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207076AF-F2FD-4800-9FAC-852E8EF3CFFE}"/>
              </a:ext>
            </a:extLst>
          </p:cNvPr>
          <p:cNvSpPr txBox="1"/>
          <p:nvPr/>
        </p:nvSpPr>
        <p:spPr>
          <a:xfrm>
            <a:off x="426800" y="804521"/>
            <a:ext cx="6094428" cy="42473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532800">
              <a:lnSpc>
                <a:spcPct val="150000"/>
              </a:lnSpc>
            </a:pPr>
            <a:r>
              <a:rPr lang="en-US" altLang="zh-CN" sz="2000" b="1" dirty="0" smtClean="0">
                <a:solidFill>
                  <a:schemeClr val="accent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2.7 </a:t>
            </a:r>
            <a:r>
              <a:rPr lang="zh-CN" altLang="zh-CN" sz="2000" b="1" dirty="0" smtClean="0">
                <a:solidFill>
                  <a:schemeClr val="accent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射</a:t>
            </a:r>
            <a:r>
              <a:rPr lang="zh-CN" altLang="zh-CN" sz="2000" b="1" dirty="0">
                <a:solidFill>
                  <a:schemeClr val="accent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钉枪的使用方法</a:t>
            </a:r>
          </a:p>
          <a:p>
            <a:pPr indent="532800">
              <a:lnSpc>
                <a:spcPct val="150000"/>
              </a:lnSpc>
            </a:pPr>
            <a:endParaRPr lang="zh-CN" altLang="zh-CN" sz="2000" b="1" dirty="0">
              <a:solidFill>
                <a:schemeClr val="accent2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indent="532800">
              <a:lnSpc>
                <a:spcPct val="150000"/>
              </a:lnSpc>
            </a:pPr>
            <a:endParaRPr lang="zh-CN" altLang="zh-CN" sz="2000" b="1" dirty="0">
              <a:solidFill>
                <a:schemeClr val="accent2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indent="532800">
              <a:lnSpc>
                <a:spcPct val="150000"/>
              </a:lnSpc>
            </a:pPr>
            <a:endParaRPr lang="zh-CN" altLang="zh-CN" sz="2000" dirty="0">
              <a:ea typeface="微软雅黑" pitchFamily="34" charset="-122"/>
            </a:endParaRPr>
          </a:p>
          <a:p>
            <a:pPr indent="532800">
              <a:lnSpc>
                <a:spcPct val="150000"/>
              </a:lnSpc>
            </a:pPr>
            <a:endParaRPr lang="zh-CN" altLang="zh-CN" sz="2000" dirty="0">
              <a:ea typeface="微软雅黑" pitchFamily="34" charset="-122"/>
            </a:endParaRPr>
          </a:p>
          <a:p>
            <a:pPr indent="532800">
              <a:lnSpc>
                <a:spcPct val="150000"/>
              </a:lnSpc>
            </a:pPr>
            <a:endParaRPr lang="zh-CN" altLang="zh-CN" sz="2000" dirty="0">
              <a:ea typeface="微软雅黑" pitchFamily="34" charset="-122"/>
            </a:endParaRPr>
          </a:p>
          <a:p>
            <a:pPr indent="532800">
              <a:lnSpc>
                <a:spcPct val="150000"/>
              </a:lnSpc>
            </a:pPr>
            <a:endParaRPr lang="zh-CN" altLang="zh-CN" sz="2000" dirty="0">
              <a:ea typeface="微软雅黑" pitchFamily="34" charset="-122"/>
            </a:endParaRPr>
          </a:p>
          <a:p>
            <a:pPr indent="532800">
              <a:lnSpc>
                <a:spcPct val="150000"/>
              </a:lnSpc>
            </a:pPr>
            <a:endParaRPr lang="zh-CN" altLang="zh-CN" sz="2000" b="1" dirty="0">
              <a:solidFill>
                <a:schemeClr val="accent2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indent="532800">
              <a:lnSpc>
                <a:spcPct val="150000"/>
              </a:lnSpc>
            </a:pPr>
            <a:endParaRPr lang="zh-CN" altLang="zh-CN" sz="2000" b="1" dirty="0">
              <a:solidFill>
                <a:schemeClr val="accent2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CFD4C244-AA38-4AD6-933A-16EA762A9591}"/>
              </a:ext>
            </a:extLst>
          </p:cNvPr>
          <p:cNvSpPr txBox="1"/>
          <p:nvPr/>
        </p:nvSpPr>
        <p:spPr>
          <a:xfrm>
            <a:off x="915375" y="1610621"/>
            <a:ext cx="10000276" cy="31188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>
              <a:lnSpc>
                <a:spcPts val="2000"/>
              </a:lnSpc>
              <a:spcAft>
                <a:spcPts val="600"/>
              </a:spcAft>
            </a:pPr>
            <a:r>
              <a:rPr lang="zh-CN" altLang="zh-CN" sz="1800" kern="100" dirty="0">
                <a:effectLst/>
                <a:latin typeface="+mn-ea"/>
                <a:cs typeface="Times New Roman" panose="02020603050405020304" pitchFamily="18" charset="0"/>
              </a:rPr>
              <a:t>射钉枪的操作分为装弹、击发和退弹壳三个步骤。</a:t>
            </a:r>
            <a:endParaRPr lang="en-US" altLang="zh-CN" sz="1800" kern="100" dirty="0">
              <a:effectLst/>
              <a:latin typeface="+mn-ea"/>
              <a:cs typeface="Times New Roman" panose="02020603050405020304" pitchFamily="18" charset="0"/>
            </a:endParaRPr>
          </a:p>
          <a:p>
            <a:pPr indent="266700" algn="just">
              <a:lnSpc>
                <a:spcPts val="2000"/>
              </a:lnSpc>
              <a:spcAft>
                <a:spcPts val="600"/>
              </a:spcAft>
            </a:pPr>
            <a:endParaRPr lang="zh-CN" altLang="zh-CN" sz="1800" kern="100" dirty="0">
              <a:effectLst/>
              <a:latin typeface="+mn-ea"/>
              <a:cs typeface="Times New Roman" panose="02020603050405020304" pitchFamily="18" charset="0"/>
            </a:endParaRPr>
          </a:p>
          <a:p>
            <a:pPr indent="266700" algn="just">
              <a:lnSpc>
                <a:spcPts val="2000"/>
              </a:lnSpc>
              <a:spcAft>
                <a:spcPts val="600"/>
              </a:spcAft>
            </a:pPr>
            <a:r>
              <a:rPr lang="zh-CN" altLang="zh-CN" sz="1800" kern="100" dirty="0">
                <a:effectLst/>
                <a:latin typeface="+mn-ea"/>
                <a:cs typeface="Times New Roman" panose="02020603050405020304" pitchFamily="18" charset="0"/>
              </a:rPr>
              <a:t>（</a:t>
            </a:r>
            <a:r>
              <a:rPr lang="en-US" altLang="zh-CN" sz="1800" kern="100" dirty="0">
                <a:effectLst/>
                <a:latin typeface="+mn-ea"/>
                <a:cs typeface="Times New Roman" panose="02020603050405020304" pitchFamily="18" charset="0"/>
              </a:rPr>
              <a:t>1</a:t>
            </a:r>
            <a:r>
              <a:rPr lang="zh-CN" altLang="zh-CN" sz="1800" kern="100" dirty="0">
                <a:effectLst/>
                <a:latin typeface="+mn-ea"/>
                <a:cs typeface="Times New Roman" panose="02020603050405020304" pitchFamily="18" charset="0"/>
              </a:rPr>
              <a:t>）装弹，将枪身扳折</a:t>
            </a:r>
            <a:r>
              <a:rPr lang="en-US" altLang="zh-CN" sz="1800" kern="100" dirty="0">
                <a:effectLst/>
                <a:latin typeface="+mn-ea"/>
                <a:cs typeface="Times New Roman" panose="02020603050405020304" pitchFamily="18" charset="0"/>
              </a:rPr>
              <a:t>45°</a:t>
            </a:r>
            <a:r>
              <a:rPr lang="zh-CN" altLang="zh-CN" sz="1800" kern="100" dirty="0">
                <a:effectLst/>
                <a:latin typeface="+mn-ea"/>
                <a:cs typeface="Times New Roman" panose="02020603050405020304" pitchFamily="18" charset="0"/>
              </a:rPr>
              <a:t>，检查无脏物后，将适用的射钉装入枪膛，并将定心圈套在射钉的顶端， 以固定中心</a:t>
            </a:r>
            <a:r>
              <a:rPr lang="en-US" altLang="zh-CN" sz="1800" kern="100" dirty="0">
                <a:effectLst/>
                <a:latin typeface="+mn-ea"/>
                <a:cs typeface="Times New Roman" panose="02020603050405020304" pitchFamily="18" charset="0"/>
              </a:rPr>
              <a:t>(M8</a:t>
            </a:r>
            <a:r>
              <a:rPr lang="zh-CN" altLang="zh-CN" sz="1800" kern="100" dirty="0">
                <a:effectLst/>
                <a:latin typeface="+mn-ea"/>
                <a:cs typeface="Times New Roman" panose="02020603050405020304" pitchFamily="18" charset="0"/>
              </a:rPr>
              <a:t>的规格可不用定心圈</a:t>
            </a:r>
            <a:r>
              <a:rPr lang="en-US" altLang="zh-CN" sz="1800" kern="100" dirty="0">
                <a:effectLst/>
                <a:latin typeface="+mn-ea"/>
                <a:cs typeface="Times New Roman" panose="02020603050405020304" pitchFamily="18" charset="0"/>
              </a:rPr>
              <a:t>)</a:t>
            </a:r>
            <a:r>
              <a:rPr lang="zh-CN" altLang="zh-CN" sz="1800" kern="100" dirty="0">
                <a:effectLst/>
                <a:latin typeface="+mn-ea"/>
                <a:cs typeface="Times New Roman" panose="02020603050405020304" pitchFamily="18" charset="0"/>
              </a:rPr>
              <a:t>； 将钉套装在螺纹尾部， 以传递推进力。装入适用的弹药及弹套，一手握擎坐标护罩</a:t>
            </a:r>
            <a:r>
              <a:rPr lang="en-US" altLang="zh-CN" sz="1800" kern="100" dirty="0">
                <a:effectLst/>
                <a:latin typeface="+mn-ea"/>
                <a:cs typeface="Times New Roman" panose="02020603050405020304" pitchFamily="18" charset="0"/>
              </a:rPr>
              <a:t>, </a:t>
            </a:r>
            <a:r>
              <a:rPr lang="zh-CN" altLang="zh-CN" sz="1800" kern="100" dirty="0">
                <a:effectLst/>
                <a:latin typeface="+mn-ea"/>
                <a:cs typeface="Times New Roman" panose="02020603050405020304" pitchFamily="18" charset="0"/>
              </a:rPr>
              <a:t>一手握枪柄，上器体，使前、 后枪管成一条直线。</a:t>
            </a:r>
            <a:endParaRPr lang="en-US" altLang="zh-CN" sz="1800" kern="100" dirty="0">
              <a:effectLst/>
              <a:latin typeface="+mn-ea"/>
              <a:cs typeface="Times New Roman" panose="02020603050405020304" pitchFamily="18" charset="0"/>
            </a:endParaRPr>
          </a:p>
          <a:p>
            <a:pPr indent="266700" algn="just">
              <a:lnSpc>
                <a:spcPts val="2000"/>
              </a:lnSpc>
              <a:spcAft>
                <a:spcPts val="600"/>
              </a:spcAft>
            </a:pPr>
            <a:r>
              <a:rPr lang="en-US" altLang="zh-CN" sz="1800" kern="100" dirty="0">
                <a:effectLst/>
                <a:latin typeface="+mn-ea"/>
                <a:cs typeface="Times New Roman" panose="02020603050405020304" pitchFamily="18" charset="0"/>
              </a:rPr>
              <a:t>  </a:t>
            </a:r>
            <a:endParaRPr lang="zh-CN" altLang="zh-CN" sz="1800" kern="100" dirty="0">
              <a:effectLst/>
              <a:latin typeface="+mn-ea"/>
              <a:cs typeface="Times New Roman" panose="02020603050405020304" pitchFamily="18" charset="0"/>
            </a:endParaRPr>
          </a:p>
          <a:p>
            <a:pPr indent="266700" algn="just">
              <a:lnSpc>
                <a:spcPts val="2000"/>
              </a:lnSpc>
              <a:spcAft>
                <a:spcPts val="600"/>
              </a:spcAft>
            </a:pPr>
            <a:r>
              <a:rPr lang="zh-CN" altLang="zh-CN" sz="1800" kern="100" dirty="0">
                <a:effectLst/>
                <a:latin typeface="+mn-ea"/>
                <a:cs typeface="Times New Roman" panose="02020603050405020304" pitchFamily="18" charset="0"/>
              </a:rPr>
              <a:t>（</a:t>
            </a:r>
            <a:r>
              <a:rPr lang="en-US" altLang="zh-CN" sz="1800" kern="100" dirty="0">
                <a:effectLst/>
                <a:latin typeface="+mn-ea"/>
                <a:cs typeface="Times New Roman" panose="02020603050405020304" pitchFamily="18" charset="0"/>
              </a:rPr>
              <a:t>2</a:t>
            </a:r>
            <a:r>
              <a:rPr lang="zh-CN" altLang="zh-CN" sz="1800" kern="100" dirty="0">
                <a:effectLst/>
                <a:latin typeface="+mn-ea"/>
                <a:cs typeface="Times New Roman" panose="02020603050405020304" pitchFamily="18" charset="0"/>
              </a:rPr>
              <a:t>） 击发，为确保施工安全</a:t>
            </a:r>
            <a:r>
              <a:rPr lang="en-US" altLang="zh-CN" sz="1800" kern="100" dirty="0">
                <a:effectLst/>
                <a:latin typeface="+mn-ea"/>
                <a:cs typeface="Times New Roman" panose="02020603050405020304" pitchFamily="18" charset="0"/>
              </a:rPr>
              <a:t>, </a:t>
            </a:r>
            <a:r>
              <a:rPr lang="zh-CN" altLang="zh-CN" sz="1800" kern="100" dirty="0">
                <a:effectLst/>
                <a:latin typeface="+mn-ea"/>
                <a:cs typeface="Times New Roman" panose="02020603050405020304" pitchFamily="18" charset="0"/>
              </a:rPr>
              <a:t>射钉枪设有双重保险机构： 一是保险按钮， 击发前必须打开； 二是击发前必须使枪口抵紧施工面， 否则射钉枪不会击发。 </a:t>
            </a:r>
            <a:endParaRPr lang="en-US" altLang="zh-CN" sz="1800" kern="100" dirty="0">
              <a:effectLst/>
              <a:latin typeface="+mn-ea"/>
              <a:cs typeface="Times New Roman" panose="02020603050405020304" pitchFamily="18" charset="0"/>
            </a:endParaRPr>
          </a:p>
          <a:p>
            <a:pPr indent="266700" algn="just">
              <a:lnSpc>
                <a:spcPts val="2000"/>
              </a:lnSpc>
              <a:spcAft>
                <a:spcPts val="600"/>
              </a:spcAft>
            </a:pPr>
            <a:endParaRPr lang="zh-CN" altLang="zh-CN" sz="1800" kern="100" dirty="0">
              <a:effectLst/>
              <a:latin typeface="+mn-ea"/>
              <a:cs typeface="Times New Roman" panose="02020603050405020304" pitchFamily="18" charset="0"/>
            </a:endParaRPr>
          </a:p>
          <a:p>
            <a:pPr indent="266700" algn="just">
              <a:lnSpc>
                <a:spcPts val="2000"/>
              </a:lnSpc>
              <a:spcAft>
                <a:spcPts val="600"/>
              </a:spcAft>
            </a:pPr>
            <a:r>
              <a:rPr lang="en-US" altLang="zh-CN" sz="1800" kern="100" dirty="0">
                <a:effectLst/>
                <a:latin typeface="+mn-ea"/>
                <a:cs typeface="Times New Roman" panose="02020603050405020304" pitchFamily="18" charset="0"/>
              </a:rPr>
              <a:t> (3) </a:t>
            </a:r>
            <a:r>
              <a:rPr lang="zh-CN" altLang="zh-CN" sz="1800" kern="100" dirty="0">
                <a:effectLst/>
                <a:latin typeface="+mn-ea"/>
                <a:cs typeface="Times New Roman" panose="02020603050405020304" pitchFamily="18" charset="0"/>
              </a:rPr>
              <a:t>退弹壳，射钉射出后， 将射钉枪垂直退出工作面， 扳开机身， 弹壳即退出。 </a:t>
            </a:r>
          </a:p>
        </p:txBody>
      </p:sp>
      <p:sp>
        <p:nvSpPr>
          <p:cNvPr id="13" name="TextBox 8">
            <a:extLst>
              <a:ext uri="{FF2B5EF4-FFF2-40B4-BE49-F238E27FC236}">
                <a16:creationId xmlns:a16="http://schemas.microsoft.com/office/drawing/2014/main" xmlns="" id="{6B099B05-5055-4F98-BFCC-EED86C641E3C}"/>
              </a:ext>
            </a:extLst>
          </p:cNvPr>
          <p:cNvSpPr txBox="1"/>
          <p:nvPr/>
        </p:nvSpPr>
        <p:spPr>
          <a:xfrm>
            <a:off x="947759" y="194846"/>
            <a:ext cx="48768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家庭</a:t>
            </a:r>
            <a:r>
              <a: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用电线路电工工具的使用方法</a:t>
            </a:r>
            <a:endParaRPr lang="en-US" altLang="zh-CN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6250721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: 圆角 4">
            <a:extLst>
              <a:ext uri="{FF2B5EF4-FFF2-40B4-BE49-F238E27FC236}">
                <a16:creationId xmlns:a16="http://schemas.microsoft.com/office/drawing/2014/main" xmlns="" id="{FBF8BA25-21B4-447C-B72E-4920660839FE}"/>
              </a:ext>
            </a:extLst>
          </p:cNvPr>
          <p:cNvSpPr/>
          <p:nvPr/>
        </p:nvSpPr>
        <p:spPr>
          <a:xfrm>
            <a:off x="904875" y="2134652"/>
            <a:ext cx="10382250" cy="1970623"/>
          </a:xfrm>
          <a:prstGeom prst="roundRect">
            <a:avLst>
              <a:gd name="adj" fmla="val 50000"/>
            </a:avLst>
          </a:prstGeom>
          <a:solidFill>
            <a:schemeClr val="accent2">
              <a:lumMod val="5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矩形 50">
            <a:extLst>
              <a:ext uri="{FF2B5EF4-FFF2-40B4-BE49-F238E27FC236}">
                <a16:creationId xmlns:a16="http://schemas.microsoft.com/office/drawing/2014/main" xmlns="" id="{67E5A54E-AA75-4714-BFD4-C43AB94C252C}"/>
              </a:ext>
            </a:extLst>
          </p:cNvPr>
          <p:cNvSpPr/>
          <p:nvPr/>
        </p:nvSpPr>
        <p:spPr>
          <a:xfrm>
            <a:off x="4891129" y="2706774"/>
            <a:ext cx="3876674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5000" b="1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grpSp>
        <p:nvGrpSpPr>
          <p:cNvPr id="12" name="Group 24">
            <a:extLst>
              <a:ext uri="{FF2B5EF4-FFF2-40B4-BE49-F238E27FC236}">
                <a16:creationId xmlns:a16="http://schemas.microsoft.com/office/drawing/2014/main" xmlns="" id="{36319103-5056-4DF0-BEF0-E18EF7EFDFFE}"/>
              </a:ext>
            </a:extLst>
          </p:cNvPr>
          <p:cNvGrpSpPr/>
          <p:nvPr/>
        </p:nvGrpSpPr>
        <p:grpSpPr>
          <a:xfrm>
            <a:off x="3924300" y="2586564"/>
            <a:ext cx="1114425" cy="1114425"/>
            <a:chOff x="1924050" y="2615139"/>
            <a:chExt cx="1114425" cy="1114425"/>
          </a:xfrm>
        </p:grpSpPr>
        <p:sp>
          <p:nvSpPr>
            <p:cNvPr id="13" name="椭圆 12">
              <a:extLst>
                <a:ext uri="{FF2B5EF4-FFF2-40B4-BE49-F238E27FC236}">
                  <a16:creationId xmlns:a16="http://schemas.microsoft.com/office/drawing/2014/main" xmlns="" id="{C8F06883-6FAE-46DF-8119-5CA6D3AB6BFB}"/>
                </a:ext>
              </a:extLst>
            </p:cNvPr>
            <p:cNvSpPr/>
            <p:nvPr/>
          </p:nvSpPr>
          <p:spPr>
            <a:xfrm>
              <a:off x="1924050" y="2615139"/>
              <a:ext cx="1114425" cy="1114425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4" name="iconfont-1187-868386">
              <a:extLst>
                <a:ext uri="{FF2B5EF4-FFF2-40B4-BE49-F238E27FC236}">
                  <a16:creationId xmlns:a16="http://schemas.microsoft.com/office/drawing/2014/main" xmlns="" id="{8F5764A8-E5F9-4FA7-AD9F-163D22D133EC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195469" y="2937263"/>
              <a:ext cx="609685" cy="508274"/>
            </a:xfrm>
            <a:custGeom>
              <a:avLst/>
              <a:gdLst>
                <a:gd name="connsiteX0" fmla="*/ 122377 w 606647"/>
                <a:gd name="connsiteY0" fmla="*/ 356214 h 505742"/>
                <a:gd name="connsiteX1" fmla="*/ 101023 w 606647"/>
                <a:gd name="connsiteY1" fmla="*/ 418139 h 505742"/>
                <a:gd name="connsiteX2" fmla="*/ 130361 w 606647"/>
                <a:gd name="connsiteY2" fmla="*/ 415914 h 505742"/>
                <a:gd name="connsiteX3" fmla="*/ 194600 w 606647"/>
                <a:gd name="connsiteY3" fmla="*/ 494964 h 505742"/>
                <a:gd name="connsiteX4" fmla="*/ 194714 w 606647"/>
                <a:gd name="connsiteY4" fmla="*/ 495298 h 505742"/>
                <a:gd name="connsiteX5" fmla="*/ 194761 w 606647"/>
                <a:gd name="connsiteY5" fmla="*/ 495162 h 505742"/>
                <a:gd name="connsiteX6" fmla="*/ 195072 w 606647"/>
                <a:gd name="connsiteY6" fmla="*/ 495545 h 505742"/>
                <a:gd name="connsiteX7" fmla="*/ 259783 w 606647"/>
                <a:gd name="connsiteY7" fmla="*/ 415914 h 505742"/>
                <a:gd name="connsiteX8" fmla="*/ 289121 w 606647"/>
                <a:gd name="connsiteY8" fmla="*/ 418139 h 505742"/>
                <a:gd name="connsiteX9" fmla="*/ 268139 w 606647"/>
                <a:gd name="connsiteY9" fmla="*/ 356214 h 505742"/>
                <a:gd name="connsiteX10" fmla="*/ 279373 w 606647"/>
                <a:gd name="connsiteY10" fmla="*/ 362240 h 505742"/>
                <a:gd name="connsiteX11" fmla="*/ 345941 w 606647"/>
                <a:gd name="connsiteY11" fmla="*/ 395056 h 505742"/>
                <a:gd name="connsiteX12" fmla="*/ 379178 w 606647"/>
                <a:gd name="connsiteY12" fmla="*/ 438904 h 505742"/>
                <a:gd name="connsiteX13" fmla="*/ 389762 w 606647"/>
                <a:gd name="connsiteY13" fmla="*/ 497492 h 505742"/>
                <a:gd name="connsiteX14" fmla="*/ 382892 w 606647"/>
                <a:gd name="connsiteY14" fmla="*/ 505742 h 505742"/>
                <a:gd name="connsiteX15" fmla="*/ 197393 w 606647"/>
                <a:gd name="connsiteY15" fmla="*/ 505742 h 505742"/>
                <a:gd name="connsiteX16" fmla="*/ 192472 w 606647"/>
                <a:gd name="connsiteY16" fmla="*/ 505742 h 505742"/>
                <a:gd name="connsiteX17" fmla="*/ 7067 w 606647"/>
                <a:gd name="connsiteY17" fmla="*/ 505742 h 505742"/>
                <a:gd name="connsiteX18" fmla="*/ 103 w 606647"/>
                <a:gd name="connsiteY18" fmla="*/ 497492 h 505742"/>
                <a:gd name="connsiteX19" fmla="*/ 10780 w 606647"/>
                <a:gd name="connsiteY19" fmla="*/ 438812 h 505742"/>
                <a:gd name="connsiteX20" fmla="*/ 43925 w 606647"/>
                <a:gd name="connsiteY20" fmla="*/ 394871 h 505742"/>
                <a:gd name="connsiteX21" fmla="*/ 108914 w 606647"/>
                <a:gd name="connsiteY21" fmla="*/ 362889 h 505742"/>
                <a:gd name="connsiteX22" fmla="*/ 587524 w 606647"/>
                <a:gd name="connsiteY22" fmla="*/ 186787 h 505742"/>
                <a:gd name="connsiteX23" fmla="*/ 570433 w 606647"/>
                <a:gd name="connsiteY23" fmla="*/ 208027 h 505742"/>
                <a:gd name="connsiteX24" fmla="*/ 560215 w 606647"/>
                <a:gd name="connsiteY24" fmla="*/ 197825 h 505742"/>
                <a:gd name="connsiteX25" fmla="*/ 602554 w 606647"/>
                <a:gd name="connsiteY25" fmla="*/ 152210 h 505742"/>
                <a:gd name="connsiteX26" fmla="*/ 596985 w 606647"/>
                <a:gd name="connsiteY26" fmla="*/ 168729 h 505742"/>
                <a:gd name="connsiteX27" fmla="*/ 550200 w 606647"/>
                <a:gd name="connsiteY27" fmla="*/ 187846 h 505742"/>
                <a:gd name="connsiteX28" fmla="*/ 540174 w 606647"/>
                <a:gd name="connsiteY28" fmla="*/ 177545 h 505742"/>
                <a:gd name="connsiteX29" fmla="*/ 606554 w 606647"/>
                <a:gd name="connsiteY29" fmla="*/ 122008 h 505742"/>
                <a:gd name="connsiteX30" fmla="*/ 606647 w 606647"/>
                <a:gd name="connsiteY30" fmla="*/ 122194 h 505742"/>
                <a:gd name="connsiteX31" fmla="*/ 605718 w 606647"/>
                <a:gd name="connsiteY31" fmla="*/ 136653 h 505742"/>
                <a:gd name="connsiteX32" fmla="*/ 530117 w 606647"/>
                <a:gd name="connsiteY32" fmla="*/ 167240 h 505742"/>
                <a:gd name="connsiteX33" fmla="*/ 519993 w 606647"/>
                <a:gd name="connsiteY33" fmla="*/ 157137 h 505742"/>
                <a:gd name="connsiteX34" fmla="*/ 603573 w 606647"/>
                <a:gd name="connsiteY34" fmla="*/ 94769 h 505742"/>
                <a:gd name="connsiteX35" fmla="*/ 605801 w 606647"/>
                <a:gd name="connsiteY35" fmla="*/ 108119 h 505742"/>
                <a:gd name="connsiteX36" fmla="*/ 509907 w 606647"/>
                <a:gd name="connsiteY36" fmla="*/ 147058 h 505742"/>
                <a:gd name="connsiteX37" fmla="*/ 499882 w 606647"/>
                <a:gd name="connsiteY37" fmla="*/ 136860 h 505742"/>
                <a:gd name="connsiteX38" fmla="*/ 594951 w 606647"/>
                <a:gd name="connsiteY38" fmla="*/ 69719 h 505742"/>
                <a:gd name="connsiteX39" fmla="*/ 599873 w 606647"/>
                <a:gd name="connsiteY39" fmla="*/ 81957 h 505742"/>
                <a:gd name="connsiteX40" fmla="*/ 489632 w 606647"/>
                <a:gd name="connsiteY40" fmla="*/ 126736 h 505742"/>
                <a:gd name="connsiteX41" fmla="*/ 484710 w 606647"/>
                <a:gd name="connsiteY41" fmla="*/ 121637 h 505742"/>
                <a:gd name="connsiteX42" fmla="*/ 484710 w 606647"/>
                <a:gd name="connsiteY42" fmla="*/ 114498 h 505742"/>
                <a:gd name="connsiteX43" fmla="*/ 187673 w 606647"/>
                <a:gd name="connsiteY43" fmla="*/ 51167 h 505742"/>
                <a:gd name="connsiteX44" fmla="*/ 232134 w 606647"/>
                <a:gd name="connsiteY44" fmla="*/ 69546 h 505742"/>
                <a:gd name="connsiteX45" fmla="*/ 302424 w 606647"/>
                <a:gd name="connsiteY45" fmla="*/ 206088 h 505742"/>
                <a:gd name="connsiteX46" fmla="*/ 336594 w 606647"/>
                <a:gd name="connsiteY46" fmla="*/ 293592 h 505742"/>
                <a:gd name="connsiteX47" fmla="*/ 247733 w 606647"/>
                <a:gd name="connsiteY47" fmla="*/ 320938 h 505742"/>
                <a:gd name="connsiteX48" fmla="*/ 247733 w 606647"/>
                <a:gd name="connsiteY48" fmla="*/ 339940 h 505742"/>
                <a:gd name="connsiteX49" fmla="*/ 247548 w 606647"/>
                <a:gd name="connsiteY49" fmla="*/ 341331 h 505742"/>
                <a:gd name="connsiteX50" fmla="*/ 194761 w 606647"/>
                <a:gd name="connsiteY50" fmla="*/ 495162 h 505742"/>
                <a:gd name="connsiteX51" fmla="*/ 194600 w 606647"/>
                <a:gd name="connsiteY51" fmla="*/ 494964 h 505742"/>
                <a:gd name="connsiteX52" fmla="*/ 141881 w 606647"/>
                <a:gd name="connsiteY52" fmla="*/ 340960 h 505742"/>
                <a:gd name="connsiteX53" fmla="*/ 141881 w 606647"/>
                <a:gd name="connsiteY53" fmla="*/ 321401 h 505742"/>
                <a:gd name="connsiteX54" fmla="*/ 51721 w 606647"/>
                <a:gd name="connsiteY54" fmla="*/ 292202 h 505742"/>
                <a:gd name="connsiteX55" fmla="*/ 89141 w 606647"/>
                <a:gd name="connsiteY55" fmla="*/ 186807 h 505742"/>
                <a:gd name="connsiteX56" fmla="*/ 153116 w 606647"/>
                <a:gd name="connsiteY56" fmla="*/ 57774 h 505742"/>
                <a:gd name="connsiteX57" fmla="*/ 187673 w 606647"/>
                <a:gd name="connsiteY57" fmla="*/ 51167 h 505742"/>
                <a:gd name="connsiteX58" fmla="*/ 580826 w 606647"/>
                <a:gd name="connsiteY58" fmla="*/ 46926 h 505742"/>
                <a:gd name="connsiteX59" fmla="*/ 588441 w 606647"/>
                <a:gd name="connsiteY59" fmla="*/ 58049 h 505742"/>
                <a:gd name="connsiteX60" fmla="*/ 484710 w 606647"/>
                <a:gd name="connsiteY60" fmla="*/ 100132 h 505742"/>
                <a:gd name="connsiteX61" fmla="*/ 484803 w 606647"/>
                <a:gd name="connsiteY61" fmla="*/ 85857 h 505742"/>
                <a:gd name="connsiteX62" fmla="*/ 560620 w 606647"/>
                <a:gd name="connsiteY62" fmla="*/ 26533 h 505742"/>
                <a:gd name="connsiteX63" fmla="*/ 571576 w 606647"/>
                <a:gd name="connsiteY63" fmla="*/ 36264 h 505742"/>
                <a:gd name="connsiteX64" fmla="*/ 484851 w 606647"/>
                <a:gd name="connsiteY64" fmla="*/ 71483 h 505742"/>
                <a:gd name="connsiteX65" fmla="*/ 485036 w 606647"/>
                <a:gd name="connsiteY65" fmla="*/ 57117 h 505742"/>
                <a:gd name="connsiteX66" fmla="*/ 531999 w 606647"/>
                <a:gd name="connsiteY66" fmla="*/ 9526 h 505742"/>
                <a:gd name="connsiteX67" fmla="*/ 547513 w 606647"/>
                <a:gd name="connsiteY67" fmla="*/ 17406 h 505742"/>
                <a:gd name="connsiteX68" fmla="*/ 484992 w 606647"/>
                <a:gd name="connsiteY68" fmla="*/ 42903 h 505742"/>
                <a:gd name="connsiteX69" fmla="*/ 485085 w 606647"/>
                <a:gd name="connsiteY69" fmla="*/ 28532 h 505742"/>
                <a:gd name="connsiteX70" fmla="*/ 465815 w 606647"/>
                <a:gd name="connsiteY70" fmla="*/ 8538 h 505742"/>
                <a:gd name="connsiteX71" fmla="*/ 465815 w 606647"/>
                <a:gd name="connsiteY71" fmla="*/ 130510 h 505742"/>
                <a:gd name="connsiteX72" fmla="*/ 552241 w 606647"/>
                <a:gd name="connsiteY72" fmla="*/ 216799 h 505742"/>
                <a:gd name="connsiteX73" fmla="*/ 465815 w 606647"/>
                <a:gd name="connsiteY73" fmla="*/ 252482 h 505742"/>
                <a:gd name="connsiteX74" fmla="*/ 403526 w 606647"/>
                <a:gd name="connsiteY74" fmla="*/ 235428 h 505742"/>
                <a:gd name="connsiteX75" fmla="*/ 351912 w 606647"/>
                <a:gd name="connsiteY75" fmla="*/ 249424 h 505742"/>
                <a:gd name="connsiteX76" fmla="*/ 350612 w 606647"/>
                <a:gd name="connsiteY76" fmla="*/ 240526 h 505742"/>
                <a:gd name="connsiteX77" fmla="*/ 375491 w 606647"/>
                <a:gd name="connsiteY77" fmla="*/ 212628 h 505742"/>
                <a:gd name="connsiteX78" fmla="*/ 343650 w 606647"/>
                <a:gd name="connsiteY78" fmla="*/ 130510 h 505742"/>
                <a:gd name="connsiteX79" fmla="*/ 465815 w 606647"/>
                <a:gd name="connsiteY79" fmla="*/ 8538 h 505742"/>
                <a:gd name="connsiteX80" fmla="*/ 485204 w 606647"/>
                <a:gd name="connsiteY80" fmla="*/ 0 h 505742"/>
                <a:gd name="connsiteX81" fmla="*/ 512513 w 606647"/>
                <a:gd name="connsiteY81" fmla="*/ 3147 h 505742"/>
                <a:gd name="connsiteX82" fmla="*/ 485204 w 606647"/>
                <a:gd name="connsiteY82" fmla="*/ 14254 h 5057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</a:cxnLst>
              <a:rect l="l" t="t" r="r" b="b"/>
              <a:pathLst>
                <a:path w="606647" h="505742">
                  <a:moveTo>
                    <a:pt x="122377" y="356214"/>
                  </a:moveTo>
                  <a:lnTo>
                    <a:pt x="101023" y="418139"/>
                  </a:lnTo>
                  <a:lnTo>
                    <a:pt x="130361" y="415914"/>
                  </a:lnTo>
                  <a:lnTo>
                    <a:pt x="194600" y="494964"/>
                  </a:lnTo>
                  <a:lnTo>
                    <a:pt x="194714" y="495298"/>
                  </a:lnTo>
                  <a:lnTo>
                    <a:pt x="194761" y="495162"/>
                  </a:lnTo>
                  <a:lnTo>
                    <a:pt x="195072" y="495545"/>
                  </a:lnTo>
                  <a:lnTo>
                    <a:pt x="259783" y="415914"/>
                  </a:lnTo>
                  <a:lnTo>
                    <a:pt x="289121" y="418139"/>
                  </a:lnTo>
                  <a:lnTo>
                    <a:pt x="268139" y="356214"/>
                  </a:lnTo>
                  <a:cubicBezTo>
                    <a:pt x="271852" y="358346"/>
                    <a:pt x="275566" y="360386"/>
                    <a:pt x="279373" y="362240"/>
                  </a:cubicBezTo>
                  <a:lnTo>
                    <a:pt x="345941" y="395056"/>
                  </a:lnTo>
                  <a:cubicBezTo>
                    <a:pt x="363395" y="403585"/>
                    <a:pt x="375650" y="419900"/>
                    <a:pt x="379178" y="438904"/>
                  </a:cubicBezTo>
                  <a:lnTo>
                    <a:pt x="389762" y="497492"/>
                  </a:lnTo>
                  <a:cubicBezTo>
                    <a:pt x="390505" y="501849"/>
                    <a:pt x="387348" y="505742"/>
                    <a:pt x="382892" y="505742"/>
                  </a:cubicBezTo>
                  <a:lnTo>
                    <a:pt x="197393" y="505742"/>
                  </a:lnTo>
                  <a:lnTo>
                    <a:pt x="192472" y="505742"/>
                  </a:lnTo>
                  <a:lnTo>
                    <a:pt x="7067" y="505742"/>
                  </a:lnTo>
                  <a:cubicBezTo>
                    <a:pt x="2703" y="505742"/>
                    <a:pt x="-639" y="501849"/>
                    <a:pt x="103" y="497492"/>
                  </a:cubicBezTo>
                  <a:lnTo>
                    <a:pt x="10780" y="438812"/>
                  </a:lnTo>
                  <a:cubicBezTo>
                    <a:pt x="14215" y="419715"/>
                    <a:pt x="26564" y="403399"/>
                    <a:pt x="43925" y="394871"/>
                  </a:cubicBezTo>
                  <a:lnTo>
                    <a:pt x="108914" y="362889"/>
                  </a:lnTo>
                  <a:close/>
                  <a:moveTo>
                    <a:pt x="587524" y="186787"/>
                  </a:moveTo>
                  <a:cubicBezTo>
                    <a:pt x="582508" y="194578"/>
                    <a:pt x="576842" y="201627"/>
                    <a:pt x="570433" y="208027"/>
                  </a:cubicBezTo>
                  <a:lnTo>
                    <a:pt x="560215" y="197825"/>
                  </a:lnTo>
                  <a:close/>
                  <a:moveTo>
                    <a:pt x="602554" y="152210"/>
                  </a:moveTo>
                  <a:cubicBezTo>
                    <a:pt x="601069" y="157871"/>
                    <a:pt x="599212" y="163439"/>
                    <a:pt x="596985" y="168729"/>
                  </a:cubicBezTo>
                  <a:lnTo>
                    <a:pt x="550200" y="187846"/>
                  </a:lnTo>
                  <a:lnTo>
                    <a:pt x="540174" y="177545"/>
                  </a:lnTo>
                  <a:close/>
                  <a:moveTo>
                    <a:pt x="606554" y="122008"/>
                  </a:moveTo>
                  <a:cubicBezTo>
                    <a:pt x="606554" y="122194"/>
                    <a:pt x="606554" y="122194"/>
                    <a:pt x="606647" y="122194"/>
                  </a:cubicBezTo>
                  <a:cubicBezTo>
                    <a:pt x="606647" y="127106"/>
                    <a:pt x="606276" y="131926"/>
                    <a:pt x="605718" y="136653"/>
                  </a:cubicBezTo>
                  <a:lnTo>
                    <a:pt x="530117" y="167240"/>
                  </a:lnTo>
                  <a:lnTo>
                    <a:pt x="519993" y="157137"/>
                  </a:lnTo>
                  <a:close/>
                  <a:moveTo>
                    <a:pt x="603573" y="94769"/>
                  </a:moveTo>
                  <a:cubicBezTo>
                    <a:pt x="604594" y="99033"/>
                    <a:pt x="605337" y="103484"/>
                    <a:pt x="605801" y="108119"/>
                  </a:cubicBezTo>
                  <a:lnTo>
                    <a:pt x="509907" y="147058"/>
                  </a:lnTo>
                  <a:lnTo>
                    <a:pt x="499882" y="136860"/>
                  </a:lnTo>
                  <a:close/>
                  <a:moveTo>
                    <a:pt x="594951" y="69719"/>
                  </a:moveTo>
                  <a:cubicBezTo>
                    <a:pt x="596808" y="73705"/>
                    <a:pt x="598387" y="77785"/>
                    <a:pt x="599873" y="81957"/>
                  </a:cubicBezTo>
                  <a:lnTo>
                    <a:pt x="489632" y="126736"/>
                  </a:lnTo>
                  <a:lnTo>
                    <a:pt x="484710" y="121637"/>
                  </a:lnTo>
                  <a:lnTo>
                    <a:pt x="484710" y="114498"/>
                  </a:lnTo>
                  <a:close/>
                  <a:moveTo>
                    <a:pt x="187673" y="51167"/>
                  </a:moveTo>
                  <a:cubicBezTo>
                    <a:pt x="217301" y="51662"/>
                    <a:pt x="232134" y="69546"/>
                    <a:pt x="232134" y="69546"/>
                  </a:cubicBezTo>
                  <a:cubicBezTo>
                    <a:pt x="293139" y="63985"/>
                    <a:pt x="309852" y="130448"/>
                    <a:pt x="302424" y="206088"/>
                  </a:cubicBezTo>
                  <a:cubicBezTo>
                    <a:pt x="294996" y="281820"/>
                    <a:pt x="336594" y="293592"/>
                    <a:pt x="336594" y="293592"/>
                  </a:cubicBezTo>
                  <a:cubicBezTo>
                    <a:pt x="307995" y="322792"/>
                    <a:pt x="247733" y="320938"/>
                    <a:pt x="247733" y="320938"/>
                  </a:cubicBezTo>
                  <a:lnTo>
                    <a:pt x="247733" y="339940"/>
                  </a:lnTo>
                  <a:lnTo>
                    <a:pt x="247548" y="341331"/>
                  </a:lnTo>
                  <a:lnTo>
                    <a:pt x="194761" y="495162"/>
                  </a:lnTo>
                  <a:lnTo>
                    <a:pt x="194600" y="494964"/>
                  </a:lnTo>
                  <a:lnTo>
                    <a:pt x="141881" y="340960"/>
                  </a:lnTo>
                  <a:lnTo>
                    <a:pt x="141881" y="321401"/>
                  </a:lnTo>
                  <a:cubicBezTo>
                    <a:pt x="72241" y="322050"/>
                    <a:pt x="51721" y="292202"/>
                    <a:pt x="51721" y="292202"/>
                  </a:cubicBezTo>
                  <a:cubicBezTo>
                    <a:pt x="51721" y="292202"/>
                    <a:pt x="91555" y="291646"/>
                    <a:pt x="89141" y="186807"/>
                  </a:cubicBezTo>
                  <a:cubicBezTo>
                    <a:pt x="86633" y="81968"/>
                    <a:pt x="135010" y="64541"/>
                    <a:pt x="153116" y="57774"/>
                  </a:cubicBezTo>
                  <a:cubicBezTo>
                    <a:pt x="166278" y="52769"/>
                    <a:pt x="177798" y="51002"/>
                    <a:pt x="187673" y="51167"/>
                  </a:cubicBezTo>
                  <a:close/>
                  <a:moveTo>
                    <a:pt x="580826" y="46926"/>
                  </a:moveTo>
                  <a:cubicBezTo>
                    <a:pt x="583519" y="50448"/>
                    <a:pt x="586120" y="54156"/>
                    <a:pt x="588441" y="58049"/>
                  </a:cubicBezTo>
                  <a:lnTo>
                    <a:pt x="484710" y="100132"/>
                  </a:lnTo>
                  <a:lnTo>
                    <a:pt x="484803" y="85857"/>
                  </a:lnTo>
                  <a:close/>
                  <a:moveTo>
                    <a:pt x="560620" y="26533"/>
                  </a:moveTo>
                  <a:cubicBezTo>
                    <a:pt x="564519" y="29591"/>
                    <a:pt x="568048" y="32835"/>
                    <a:pt x="571576" y="36264"/>
                  </a:cubicBezTo>
                  <a:lnTo>
                    <a:pt x="484851" y="71483"/>
                  </a:lnTo>
                  <a:lnTo>
                    <a:pt x="485036" y="57117"/>
                  </a:lnTo>
                  <a:close/>
                  <a:moveTo>
                    <a:pt x="531999" y="9526"/>
                  </a:moveTo>
                  <a:cubicBezTo>
                    <a:pt x="537480" y="11751"/>
                    <a:pt x="542683" y="14440"/>
                    <a:pt x="547513" y="17406"/>
                  </a:cubicBezTo>
                  <a:lnTo>
                    <a:pt x="484992" y="42903"/>
                  </a:lnTo>
                  <a:lnTo>
                    <a:pt x="485085" y="28532"/>
                  </a:lnTo>
                  <a:close/>
                  <a:moveTo>
                    <a:pt x="465815" y="8538"/>
                  </a:moveTo>
                  <a:lnTo>
                    <a:pt x="465815" y="130510"/>
                  </a:lnTo>
                  <a:lnTo>
                    <a:pt x="552241" y="216799"/>
                  </a:lnTo>
                  <a:cubicBezTo>
                    <a:pt x="530055" y="238950"/>
                    <a:pt x="499606" y="252482"/>
                    <a:pt x="465815" y="252482"/>
                  </a:cubicBezTo>
                  <a:cubicBezTo>
                    <a:pt x="443072" y="252482"/>
                    <a:pt x="421721" y="246180"/>
                    <a:pt x="403526" y="235428"/>
                  </a:cubicBezTo>
                  <a:cubicBezTo>
                    <a:pt x="385238" y="249146"/>
                    <a:pt x="365651" y="251555"/>
                    <a:pt x="351912" y="249424"/>
                  </a:cubicBezTo>
                  <a:cubicBezTo>
                    <a:pt x="347363" y="248682"/>
                    <a:pt x="346342" y="242472"/>
                    <a:pt x="350612" y="240526"/>
                  </a:cubicBezTo>
                  <a:cubicBezTo>
                    <a:pt x="362959" y="234502"/>
                    <a:pt x="370849" y="222453"/>
                    <a:pt x="375491" y="212628"/>
                  </a:cubicBezTo>
                  <a:cubicBezTo>
                    <a:pt x="355625" y="190940"/>
                    <a:pt x="343650" y="162208"/>
                    <a:pt x="343650" y="130510"/>
                  </a:cubicBezTo>
                  <a:cubicBezTo>
                    <a:pt x="343650" y="63221"/>
                    <a:pt x="398327" y="8538"/>
                    <a:pt x="465815" y="8538"/>
                  </a:cubicBezTo>
                  <a:close/>
                  <a:moveTo>
                    <a:pt x="485204" y="0"/>
                  </a:moveTo>
                  <a:cubicBezTo>
                    <a:pt x="494678" y="0"/>
                    <a:pt x="503781" y="1110"/>
                    <a:pt x="512513" y="3147"/>
                  </a:cubicBezTo>
                  <a:lnTo>
                    <a:pt x="485204" y="1425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2AD4FB8F-0DA2-460D-A5FC-672D8A38F9E2}"/>
              </a:ext>
            </a:extLst>
          </p:cNvPr>
          <p:cNvSpPr/>
          <p:nvPr/>
        </p:nvSpPr>
        <p:spPr>
          <a:xfrm>
            <a:off x="3457185" y="266700"/>
            <a:ext cx="8758944" cy="2092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C8F3660A-3703-4846-98B7-C9CF367BE629}"/>
              </a:ext>
            </a:extLst>
          </p:cNvPr>
          <p:cNvSpPr/>
          <p:nvPr/>
        </p:nvSpPr>
        <p:spPr>
          <a:xfrm>
            <a:off x="209551" y="133350"/>
            <a:ext cx="3247634" cy="4847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电工高级技能培训与考核课程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4051117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confont-1187-868386">
            <a:extLst>
              <a:ext uri="{FF2B5EF4-FFF2-40B4-BE49-F238E27FC236}">
                <a16:creationId xmlns:a16="http://schemas.microsoft.com/office/drawing/2014/main" xmlns="" id="{B4215A5A-B68F-482E-A7EC-03DEF20F6942}"/>
              </a:ext>
            </a:extLst>
          </p:cNvPr>
          <p:cNvSpPr>
            <a:spLocks noChangeAspect="1"/>
          </p:cNvSpPr>
          <p:nvPr/>
        </p:nvSpPr>
        <p:spPr bwMode="auto">
          <a:xfrm>
            <a:off x="490494" y="189908"/>
            <a:ext cx="424881" cy="360000"/>
          </a:xfrm>
          <a:custGeom>
            <a:avLst/>
            <a:gdLst>
              <a:gd name="connsiteX0" fmla="*/ 244050 w 587155"/>
              <a:gd name="connsiteY0" fmla="*/ 432975 h 497495"/>
              <a:gd name="connsiteX1" fmla="*/ 235436 w 587155"/>
              <a:gd name="connsiteY1" fmla="*/ 471687 h 497495"/>
              <a:gd name="connsiteX2" fmla="*/ 351719 w 587155"/>
              <a:gd name="connsiteY2" fmla="*/ 471687 h 497495"/>
              <a:gd name="connsiteX3" fmla="*/ 343105 w 587155"/>
              <a:gd name="connsiteY3" fmla="*/ 432975 h 497495"/>
              <a:gd name="connsiteX4" fmla="*/ 41632 w 587155"/>
              <a:gd name="connsiteY4" fmla="*/ 309670 h 497495"/>
              <a:gd name="connsiteX5" fmla="*/ 545523 w 587155"/>
              <a:gd name="connsiteY5" fmla="*/ 309670 h 497495"/>
              <a:gd name="connsiteX6" fmla="*/ 587155 w 587155"/>
              <a:gd name="connsiteY6" fmla="*/ 497495 h 497495"/>
              <a:gd name="connsiteX7" fmla="*/ 0 w 587155"/>
              <a:gd name="connsiteY7" fmla="*/ 497495 h 497495"/>
              <a:gd name="connsiteX8" fmla="*/ 109201 w 587155"/>
              <a:gd name="connsiteY8" fmla="*/ 225068 h 497495"/>
              <a:gd name="connsiteX9" fmla="*/ 480943 w 587155"/>
              <a:gd name="connsiteY9" fmla="*/ 225068 h 497495"/>
              <a:gd name="connsiteX10" fmla="*/ 480943 w 587155"/>
              <a:gd name="connsiteY10" fmla="*/ 242310 h 497495"/>
              <a:gd name="connsiteX11" fmla="*/ 109201 w 587155"/>
              <a:gd name="connsiteY11" fmla="*/ 242310 h 497495"/>
              <a:gd name="connsiteX12" fmla="*/ 109201 w 587155"/>
              <a:gd name="connsiteY12" fmla="*/ 185066 h 497495"/>
              <a:gd name="connsiteX13" fmla="*/ 480943 w 587155"/>
              <a:gd name="connsiteY13" fmla="*/ 185066 h 497495"/>
              <a:gd name="connsiteX14" fmla="*/ 480943 w 587155"/>
              <a:gd name="connsiteY14" fmla="*/ 202078 h 497495"/>
              <a:gd name="connsiteX15" fmla="*/ 109201 w 587155"/>
              <a:gd name="connsiteY15" fmla="*/ 202078 h 497495"/>
              <a:gd name="connsiteX16" fmla="*/ 228287 w 587155"/>
              <a:gd name="connsiteY16" fmla="*/ 147593 h 497495"/>
              <a:gd name="connsiteX17" fmla="*/ 480943 w 587155"/>
              <a:gd name="connsiteY17" fmla="*/ 147593 h 497495"/>
              <a:gd name="connsiteX18" fmla="*/ 480943 w 587155"/>
              <a:gd name="connsiteY18" fmla="*/ 164835 h 497495"/>
              <a:gd name="connsiteX19" fmla="*/ 228287 w 587155"/>
              <a:gd name="connsiteY19" fmla="*/ 164835 h 497495"/>
              <a:gd name="connsiteX20" fmla="*/ 228287 w 587155"/>
              <a:gd name="connsiteY20" fmla="*/ 106212 h 497495"/>
              <a:gd name="connsiteX21" fmla="*/ 480943 w 587155"/>
              <a:gd name="connsiteY21" fmla="*/ 106212 h 497495"/>
              <a:gd name="connsiteX22" fmla="*/ 480943 w 587155"/>
              <a:gd name="connsiteY22" fmla="*/ 123224 h 497495"/>
              <a:gd name="connsiteX23" fmla="*/ 228287 w 587155"/>
              <a:gd name="connsiteY23" fmla="*/ 123224 h 497495"/>
              <a:gd name="connsiteX24" fmla="*/ 228287 w 587155"/>
              <a:gd name="connsiteY24" fmla="*/ 64601 h 497495"/>
              <a:gd name="connsiteX25" fmla="*/ 480943 w 587155"/>
              <a:gd name="connsiteY25" fmla="*/ 64601 h 497495"/>
              <a:gd name="connsiteX26" fmla="*/ 480943 w 587155"/>
              <a:gd name="connsiteY26" fmla="*/ 81843 h 497495"/>
              <a:gd name="connsiteX27" fmla="*/ 228287 w 587155"/>
              <a:gd name="connsiteY27" fmla="*/ 81843 h 497495"/>
              <a:gd name="connsiteX28" fmla="*/ 109201 w 587155"/>
              <a:gd name="connsiteY28" fmla="*/ 64601 h 497495"/>
              <a:gd name="connsiteX29" fmla="*/ 203918 w 587155"/>
              <a:gd name="connsiteY29" fmla="*/ 64601 h 497495"/>
              <a:gd name="connsiteX30" fmla="*/ 203918 w 587155"/>
              <a:gd name="connsiteY30" fmla="*/ 164836 h 497495"/>
              <a:gd name="connsiteX31" fmla="*/ 109201 w 587155"/>
              <a:gd name="connsiteY31" fmla="*/ 164836 h 497495"/>
              <a:gd name="connsiteX32" fmla="*/ 78875 w 587155"/>
              <a:gd name="connsiteY32" fmla="*/ 35838 h 497495"/>
              <a:gd name="connsiteX33" fmla="*/ 78875 w 587155"/>
              <a:gd name="connsiteY33" fmla="*/ 268071 h 497495"/>
              <a:gd name="connsiteX34" fmla="*/ 509486 w 587155"/>
              <a:gd name="connsiteY34" fmla="*/ 268071 h 497495"/>
              <a:gd name="connsiteX35" fmla="*/ 509486 w 587155"/>
              <a:gd name="connsiteY35" fmla="*/ 35838 h 497495"/>
              <a:gd name="connsiteX36" fmla="*/ 347290 w 587155"/>
              <a:gd name="connsiteY36" fmla="*/ 35838 h 497495"/>
              <a:gd name="connsiteX37" fmla="*/ 239637 w 587155"/>
              <a:gd name="connsiteY37" fmla="*/ 35838 h 497495"/>
              <a:gd name="connsiteX38" fmla="*/ 42991 w 587155"/>
              <a:gd name="connsiteY38" fmla="*/ 0 h 497495"/>
              <a:gd name="connsiteX39" fmla="*/ 232460 w 587155"/>
              <a:gd name="connsiteY39" fmla="*/ 0 h 497495"/>
              <a:gd name="connsiteX40" fmla="*/ 355902 w 587155"/>
              <a:gd name="connsiteY40" fmla="*/ 0 h 497495"/>
              <a:gd name="connsiteX41" fmla="*/ 543935 w 587155"/>
              <a:gd name="connsiteY41" fmla="*/ 0 h 497495"/>
              <a:gd name="connsiteX42" fmla="*/ 543935 w 587155"/>
              <a:gd name="connsiteY42" fmla="*/ 182059 h 497495"/>
              <a:gd name="connsiteX43" fmla="*/ 543935 w 587155"/>
              <a:gd name="connsiteY43" fmla="*/ 298175 h 497495"/>
              <a:gd name="connsiteX44" fmla="*/ 42991 w 587155"/>
              <a:gd name="connsiteY44" fmla="*/ 298175 h 497495"/>
              <a:gd name="connsiteX45" fmla="*/ 42991 w 587155"/>
              <a:gd name="connsiteY45" fmla="*/ 182059 h 497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87155" h="497495">
                <a:moveTo>
                  <a:pt x="244050" y="432975"/>
                </a:moveTo>
                <a:lnTo>
                  <a:pt x="235436" y="471687"/>
                </a:lnTo>
                <a:lnTo>
                  <a:pt x="351719" y="471687"/>
                </a:lnTo>
                <a:lnTo>
                  <a:pt x="343105" y="432975"/>
                </a:lnTo>
                <a:close/>
                <a:moveTo>
                  <a:pt x="41632" y="309670"/>
                </a:moveTo>
                <a:lnTo>
                  <a:pt x="545523" y="309670"/>
                </a:lnTo>
                <a:lnTo>
                  <a:pt x="587155" y="497495"/>
                </a:lnTo>
                <a:lnTo>
                  <a:pt x="0" y="497495"/>
                </a:lnTo>
                <a:close/>
                <a:moveTo>
                  <a:pt x="109201" y="225068"/>
                </a:moveTo>
                <a:lnTo>
                  <a:pt x="480943" y="225068"/>
                </a:lnTo>
                <a:lnTo>
                  <a:pt x="480943" y="242310"/>
                </a:lnTo>
                <a:lnTo>
                  <a:pt x="109201" y="242310"/>
                </a:lnTo>
                <a:close/>
                <a:moveTo>
                  <a:pt x="109201" y="185066"/>
                </a:moveTo>
                <a:lnTo>
                  <a:pt x="480943" y="185066"/>
                </a:lnTo>
                <a:lnTo>
                  <a:pt x="480943" y="202078"/>
                </a:lnTo>
                <a:lnTo>
                  <a:pt x="109201" y="202078"/>
                </a:lnTo>
                <a:close/>
                <a:moveTo>
                  <a:pt x="228287" y="147593"/>
                </a:moveTo>
                <a:lnTo>
                  <a:pt x="480943" y="147593"/>
                </a:lnTo>
                <a:lnTo>
                  <a:pt x="480943" y="164835"/>
                </a:lnTo>
                <a:lnTo>
                  <a:pt x="228287" y="164835"/>
                </a:lnTo>
                <a:close/>
                <a:moveTo>
                  <a:pt x="228287" y="106212"/>
                </a:moveTo>
                <a:lnTo>
                  <a:pt x="480943" y="106212"/>
                </a:lnTo>
                <a:lnTo>
                  <a:pt x="480943" y="123224"/>
                </a:lnTo>
                <a:lnTo>
                  <a:pt x="228287" y="123224"/>
                </a:lnTo>
                <a:close/>
                <a:moveTo>
                  <a:pt x="228287" y="64601"/>
                </a:moveTo>
                <a:lnTo>
                  <a:pt x="480943" y="64601"/>
                </a:lnTo>
                <a:lnTo>
                  <a:pt x="480943" y="81843"/>
                </a:lnTo>
                <a:lnTo>
                  <a:pt x="228287" y="81843"/>
                </a:lnTo>
                <a:close/>
                <a:moveTo>
                  <a:pt x="109201" y="64601"/>
                </a:moveTo>
                <a:lnTo>
                  <a:pt x="203918" y="64601"/>
                </a:lnTo>
                <a:lnTo>
                  <a:pt x="203918" y="164836"/>
                </a:lnTo>
                <a:lnTo>
                  <a:pt x="109201" y="164836"/>
                </a:lnTo>
                <a:close/>
                <a:moveTo>
                  <a:pt x="78875" y="35838"/>
                </a:moveTo>
                <a:lnTo>
                  <a:pt x="78875" y="268071"/>
                </a:lnTo>
                <a:lnTo>
                  <a:pt x="509486" y="268071"/>
                </a:lnTo>
                <a:lnTo>
                  <a:pt x="509486" y="35838"/>
                </a:lnTo>
                <a:lnTo>
                  <a:pt x="347290" y="35838"/>
                </a:lnTo>
                <a:lnTo>
                  <a:pt x="239637" y="35838"/>
                </a:lnTo>
                <a:close/>
                <a:moveTo>
                  <a:pt x="42991" y="0"/>
                </a:moveTo>
                <a:lnTo>
                  <a:pt x="232460" y="0"/>
                </a:lnTo>
                <a:lnTo>
                  <a:pt x="355902" y="0"/>
                </a:lnTo>
                <a:lnTo>
                  <a:pt x="543935" y="0"/>
                </a:lnTo>
                <a:lnTo>
                  <a:pt x="543935" y="182059"/>
                </a:lnTo>
                <a:lnTo>
                  <a:pt x="543935" y="298175"/>
                </a:lnTo>
                <a:lnTo>
                  <a:pt x="42991" y="298175"/>
                </a:lnTo>
                <a:lnTo>
                  <a:pt x="42991" y="18205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" name="矩形: 对角圆角 2">
            <a:extLst>
              <a:ext uri="{FF2B5EF4-FFF2-40B4-BE49-F238E27FC236}">
                <a16:creationId xmlns:a16="http://schemas.microsoft.com/office/drawing/2014/main" xmlns="" id="{8965EF8D-477A-45FA-A65C-52E7B255DDF8}"/>
              </a:ext>
            </a:extLst>
          </p:cNvPr>
          <p:cNvSpPr/>
          <p:nvPr/>
        </p:nvSpPr>
        <p:spPr>
          <a:xfrm>
            <a:off x="613410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5" name="矩形: 对角圆角 4">
            <a:extLst>
              <a:ext uri="{FF2B5EF4-FFF2-40B4-BE49-F238E27FC236}">
                <a16:creationId xmlns:a16="http://schemas.microsoft.com/office/drawing/2014/main" xmlns="" id="{B8B559B6-4187-48C0-953D-5A9ACD9D1FDC}"/>
              </a:ext>
            </a:extLst>
          </p:cNvPr>
          <p:cNvSpPr/>
          <p:nvPr/>
        </p:nvSpPr>
        <p:spPr>
          <a:xfrm>
            <a:off x="709041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6" name="矩形: 对角圆角 5">
            <a:extLst>
              <a:ext uri="{FF2B5EF4-FFF2-40B4-BE49-F238E27FC236}">
                <a16:creationId xmlns:a16="http://schemas.microsoft.com/office/drawing/2014/main" xmlns="" id="{043A41B4-A19B-4AB4-BB44-D8D2B35DF7E5}"/>
              </a:ext>
            </a:extLst>
          </p:cNvPr>
          <p:cNvSpPr/>
          <p:nvPr/>
        </p:nvSpPr>
        <p:spPr>
          <a:xfrm>
            <a:off x="804672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7" name="矩形: 对角圆角 6">
            <a:extLst>
              <a:ext uri="{FF2B5EF4-FFF2-40B4-BE49-F238E27FC236}">
                <a16:creationId xmlns:a16="http://schemas.microsoft.com/office/drawing/2014/main" xmlns="" id="{D93EF659-CA10-488D-81D5-1BA47AC6891C}"/>
              </a:ext>
            </a:extLst>
          </p:cNvPr>
          <p:cNvSpPr/>
          <p:nvPr/>
        </p:nvSpPr>
        <p:spPr>
          <a:xfrm>
            <a:off x="900303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" name="矩形: 对角圆角 7">
            <a:extLst>
              <a:ext uri="{FF2B5EF4-FFF2-40B4-BE49-F238E27FC236}">
                <a16:creationId xmlns:a16="http://schemas.microsoft.com/office/drawing/2014/main" xmlns="" id="{84923506-9DD7-4C2D-8F4A-B24DE42D7C9D}"/>
              </a:ext>
            </a:extLst>
          </p:cNvPr>
          <p:cNvSpPr/>
          <p:nvPr/>
        </p:nvSpPr>
        <p:spPr>
          <a:xfrm>
            <a:off x="995934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9" name="矩形: 对角圆角 8">
            <a:extLst>
              <a:ext uri="{FF2B5EF4-FFF2-40B4-BE49-F238E27FC236}">
                <a16:creationId xmlns:a16="http://schemas.microsoft.com/office/drawing/2014/main" xmlns="" id="{0E30B6CF-43F2-4614-A777-00A3CFCAA957}"/>
              </a:ext>
            </a:extLst>
          </p:cNvPr>
          <p:cNvSpPr/>
          <p:nvPr/>
        </p:nvSpPr>
        <p:spPr>
          <a:xfrm>
            <a:off x="1091565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0" name="TextBox 8">
            <a:extLst>
              <a:ext uri="{FF2B5EF4-FFF2-40B4-BE49-F238E27FC236}">
                <a16:creationId xmlns:a16="http://schemas.microsoft.com/office/drawing/2014/main" xmlns="" id="{6B099B05-5055-4F98-BFCC-EED86C641E3C}"/>
              </a:ext>
            </a:extLst>
          </p:cNvPr>
          <p:cNvSpPr txBox="1"/>
          <p:nvPr/>
        </p:nvSpPr>
        <p:spPr>
          <a:xfrm>
            <a:off x="947759" y="221139"/>
            <a:ext cx="438624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学习总结及评价</a:t>
            </a:r>
          </a:p>
        </p:txBody>
      </p:sp>
      <p:sp>
        <p:nvSpPr>
          <p:cNvPr id="13" name="TextBox 6">
            <a:extLst>
              <a:ext uri="{FF2B5EF4-FFF2-40B4-BE49-F238E27FC236}">
                <a16:creationId xmlns:a16="http://schemas.microsoft.com/office/drawing/2014/main" xmlns="" id="{87F54F14-2219-4BC2-83EC-23C8ABD6460E}"/>
              </a:ext>
            </a:extLst>
          </p:cNvPr>
          <p:cNvSpPr txBox="1"/>
          <p:nvPr/>
        </p:nvSpPr>
        <p:spPr>
          <a:xfrm>
            <a:off x="1229986" y="928513"/>
            <a:ext cx="7720012" cy="14452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en-US" altLang="zh-CN" dirty="0">
                <a:ea typeface="微软雅黑" pitchFamily="34" charset="-122"/>
              </a:rPr>
              <a:t>1.</a:t>
            </a:r>
            <a:r>
              <a:rPr lang="zh-CN" altLang="zh-CN" dirty="0">
                <a:ea typeface="微软雅黑" pitchFamily="34" charset="-122"/>
              </a:rPr>
              <a:t>了解了电工常用工具</a:t>
            </a:r>
          </a:p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en-US" altLang="zh-CN" dirty="0">
                <a:ea typeface="微软雅黑" pitchFamily="34" charset="-122"/>
              </a:rPr>
              <a:t>2.</a:t>
            </a:r>
            <a:r>
              <a:rPr lang="zh-CN" altLang="zh-CN" dirty="0">
                <a:ea typeface="微软雅黑" pitchFamily="34" charset="-122"/>
              </a:rPr>
              <a:t>掌握了电工常用工具使用方法</a:t>
            </a:r>
            <a:endParaRPr lang="en-US" altLang="zh-CN" dirty="0">
              <a:ea typeface="微软雅黑" pitchFamily="34" charset="-122"/>
            </a:endParaRPr>
          </a:p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en-US" altLang="zh-CN" dirty="0">
                <a:ea typeface="微软雅黑" pitchFamily="34" charset="-122"/>
              </a:rPr>
              <a:t>3.</a:t>
            </a:r>
            <a:r>
              <a:rPr lang="zh-CN" altLang="zh-CN" dirty="0">
                <a:ea typeface="微软雅黑" pitchFamily="34" charset="-122"/>
              </a:rPr>
              <a:t>学习了电工室外施工工具及使用。</a:t>
            </a:r>
          </a:p>
        </p:txBody>
      </p:sp>
      <p:graphicFrame>
        <p:nvGraphicFramePr>
          <p:cNvPr id="14" name="表格 13">
            <a:extLst>
              <a:ext uri="{FF2B5EF4-FFF2-40B4-BE49-F238E27FC236}">
                <a16:creationId xmlns:a16="http://schemas.microsoft.com/office/drawing/2014/main" xmlns="" id="{D47A81D8-0FEE-4650-8128-AB76850B558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4691005"/>
              </p:ext>
            </p:extLst>
          </p:nvPr>
        </p:nvGraphicFramePr>
        <p:xfrm>
          <a:off x="1229986" y="2387688"/>
          <a:ext cx="9550751" cy="3541799"/>
        </p:xfrm>
        <a:graphic>
          <a:graphicData uri="http://schemas.openxmlformats.org/drawingml/2006/table">
            <a:tbl>
              <a:tblPr firstRow="1" firstCol="1" bandRow="1">
                <a:tableStyleId>{ED083AE6-46FA-4A59-8FB0-9F97EB10719F}</a:tableStyleId>
              </a:tblPr>
              <a:tblGrid>
                <a:gridCol w="99988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61053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328311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072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219072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219072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808432">
                <a:tc gridSpan="2">
                  <a:txBody>
                    <a:bodyPr/>
                    <a:lstStyle/>
                    <a:p>
                      <a:pPr indent="12573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0" dirty="0">
                          <a:solidFill>
                            <a:schemeClr val="bg1"/>
                          </a:solidFill>
                          <a:effectLst/>
                        </a:rPr>
                        <a:t>评价主体</a:t>
                      </a:r>
                      <a:endParaRPr lang="zh-CN" sz="1600" b="1" kern="100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26797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0" dirty="0">
                          <a:solidFill>
                            <a:schemeClr val="bg1"/>
                          </a:solidFill>
                          <a:effectLst/>
                        </a:rPr>
                        <a:t>评分标准</a:t>
                      </a:r>
                      <a:endParaRPr lang="zh-CN" sz="1600" b="1" kern="100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0" dirty="0">
                          <a:solidFill>
                            <a:schemeClr val="bg1"/>
                          </a:solidFill>
                          <a:effectLst/>
                        </a:rPr>
                        <a:t>分值</a:t>
                      </a:r>
                      <a:endParaRPr lang="zh-CN" sz="1600" b="1" kern="100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0" dirty="0">
                          <a:solidFill>
                            <a:schemeClr val="bg1"/>
                          </a:solidFill>
                          <a:effectLst/>
                        </a:rPr>
                        <a:t>学生评价</a:t>
                      </a:r>
                      <a:endParaRPr lang="zh-CN" sz="1600" b="1" kern="100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0" dirty="0">
                          <a:solidFill>
                            <a:schemeClr val="bg1"/>
                          </a:solidFill>
                          <a:effectLst/>
                        </a:rPr>
                        <a:t>教师评价</a:t>
                      </a:r>
                      <a:endParaRPr lang="zh-CN" sz="1600" b="1" kern="100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40646">
                <a:tc rowSpan="2">
                  <a:txBody>
                    <a:bodyPr/>
                    <a:lstStyle/>
                    <a:p>
                      <a:r>
                        <a:rPr lang="zh-CN" altLang="zh-CN" sz="1400" b="1" kern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任务二：</a:t>
                      </a:r>
                    </a:p>
                    <a:p>
                      <a:r>
                        <a:rPr lang="zh-CN" altLang="zh-CN" sz="1400" b="1" kern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常用</a:t>
                      </a:r>
                      <a:r>
                        <a:rPr lang="zh-CN" altLang="zh-CN" sz="1400" b="1" kern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电工工具及其使用</a:t>
                      </a:r>
                      <a:endParaRPr lang="zh-CN" altLang="en-US" sz="1400" b="1" kern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b="1" kern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操作评价</a:t>
                      </a:r>
                      <a:endParaRPr lang="zh-CN" sz="1400" b="1" kern="1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127000" algn="l">
                        <a:lnSpc>
                          <a:spcPts val="2000"/>
                        </a:lnSpc>
                      </a:pPr>
                      <a:r>
                        <a:rPr lang="en-US" sz="1200" b="1" kern="1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itchFamily="34" charset="-122"/>
                          <a:cs typeface="+mn-cs"/>
                        </a:rPr>
                        <a:t>1.</a:t>
                      </a:r>
                      <a:r>
                        <a:rPr lang="zh-CN" altLang="en-US" sz="1200" b="1" kern="1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itchFamily="34" charset="-122"/>
                          <a:cs typeface="+mn-cs"/>
                        </a:rPr>
                        <a:t>认识电工常用工具</a:t>
                      </a:r>
                    </a:p>
                    <a:p>
                      <a:pPr indent="127000" algn="l">
                        <a:lnSpc>
                          <a:spcPts val="2000"/>
                        </a:lnSpc>
                      </a:pPr>
                      <a:r>
                        <a:rPr lang="en-US" sz="1200" b="1" kern="1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itchFamily="34" charset="-122"/>
                          <a:cs typeface="+mn-cs"/>
                        </a:rPr>
                        <a:t>2.</a:t>
                      </a:r>
                      <a:r>
                        <a:rPr lang="zh-CN" altLang="en-US" sz="1200" b="1" kern="1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itchFamily="34" charset="-122"/>
                          <a:cs typeface="+mn-cs"/>
                        </a:rPr>
                        <a:t>掌握电工常用工具使用方法</a:t>
                      </a: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effectLst/>
                        </a:rPr>
                        <a:t>40</a:t>
                      </a:r>
                      <a:endParaRPr lang="zh-CN" sz="14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effectLst/>
                        </a:rPr>
                        <a:t> </a:t>
                      </a:r>
                      <a:endParaRPr lang="zh-CN" sz="14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effectLst/>
                        </a:rPr>
                        <a:t> </a:t>
                      </a:r>
                      <a:endParaRPr lang="zh-CN" sz="14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2159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b="1" kern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成果评价</a:t>
                      </a:r>
                      <a:endParaRPr lang="zh-CN" sz="1400" b="1" kern="1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127000" algn="just">
                        <a:lnSpc>
                          <a:spcPts val="2000"/>
                        </a:lnSpc>
                      </a:pPr>
                      <a:r>
                        <a:rPr lang="en-US" sz="1200" b="1" kern="1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itchFamily="34" charset="-122"/>
                          <a:cs typeface="+mn-cs"/>
                        </a:rPr>
                        <a:t>1.</a:t>
                      </a:r>
                      <a:r>
                        <a:rPr lang="zh-CN" altLang="en-US" sz="1200" b="1" kern="1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itchFamily="34" charset="-122"/>
                          <a:cs typeface="+mn-cs"/>
                        </a:rPr>
                        <a:t>通过图片结合实物认识验电器、旋具、电工刀、钳子等</a:t>
                      </a:r>
                      <a:r>
                        <a:rPr lang="en-US" sz="1200" b="1" kern="1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itchFamily="34" charset="-122"/>
                          <a:cs typeface="+mn-cs"/>
                        </a:rPr>
                        <a:t>7</a:t>
                      </a:r>
                      <a:r>
                        <a:rPr lang="zh-CN" altLang="en-US" sz="1200" b="1" kern="1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itchFamily="34" charset="-122"/>
                          <a:cs typeface="+mn-cs"/>
                        </a:rPr>
                        <a:t>种工具</a:t>
                      </a:r>
                    </a:p>
                    <a:p>
                      <a:pPr indent="127000" algn="just">
                        <a:lnSpc>
                          <a:spcPts val="2000"/>
                        </a:lnSpc>
                      </a:pPr>
                      <a:r>
                        <a:rPr lang="en-US" sz="1200" b="1" kern="1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itchFamily="34" charset="-122"/>
                          <a:cs typeface="+mn-cs"/>
                        </a:rPr>
                        <a:t>2.</a:t>
                      </a:r>
                      <a:r>
                        <a:rPr lang="zh-CN" altLang="en-US" sz="1200" b="1" kern="1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itchFamily="34" charset="-122"/>
                          <a:cs typeface="+mn-cs"/>
                        </a:rPr>
                        <a:t>完成案例中验电器、旋具、电工刀、钳子等</a:t>
                      </a:r>
                      <a:r>
                        <a:rPr lang="en-US" sz="1200" b="1" kern="1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itchFamily="34" charset="-122"/>
                          <a:cs typeface="+mn-cs"/>
                        </a:rPr>
                        <a:t>7</a:t>
                      </a:r>
                      <a:r>
                        <a:rPr lang="zh-CN" altLang="en-US" sz="1200" b="1" kern="1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itchFamily="34" charset="-122"/>
                          <a:cs typeface="+mn-cs"/>
                        </a:rPr>
                        <a:t>种工具使用方法的掌握</a:t>
                      </a: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effectLst/>
                        </a:rPr>
                        <a:t>60</a:t>
                      </a:r>
                      <a:endParaRPr lang="zh-CN" sz="14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effectLst/>
                        </a:rPr>
                        <a:t> </a:t>
                      </a:r>
                      <a:endParaRPr lang="zh-CN" sz="14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effectLst/>
                        </a:rPr>
                        <a:t> </a:t>
                      </a:r>
                      <a:endParaRPr lang="zh-CN" sz="14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71131">
                <a:tc gridSpan="3">
                  <a:txBody>
                    <a:bodyPr/>
                    <a:lstStyle/>
                    <a:p>
                      <a:pPr indent="26797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0" dirty="0">
                          <a:solidFill>
                            <a:srgbClr val="C00000"/>
                          </a:solidFill>
                          <a:effectLst/>
                        </a:rPr>
                        <a:t>合计（满分</a:t>
                      </a:r>
                      <a:r>
                        <a:rPr lang="en-US" sz="1400" kern="0" dirty="0">
                          <a:solidFill>
                            <a:srgbClr val="C00000"/>
                          </a:solidFill>
                          <a:effectLst/>
                        </a:rPr>
                        <a:t>100</a:t>
                      </a:r>
                      <a:r>
                        <a:rPr lang="zh-CN" sz="1400" kern="0" dirty="0">
                          <a:solidFill>
                            <a:srgbClr val="C00000"/>
                          </a:solidFill>
                          <a:effectLst/>
                        </a:rPr>
                        <a:t>分）</a:t>
                      </a:r>
                      <a:r>
                        <a:rPr lang="en-US" sz="1400" kern="0" dirty="0">
                          <a:solidFill>
                            <a:srgbClr val="C00000"/>
                          </a:solidFill>
                          <a:effectLst/>
                        </a:rPr>
                        <a:t> </a:t>
                      </a:r>
                      <a:endParaRPr lang="zh-CN" sz="1400" kern="100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indent="2667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105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2636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effectLst/>
                        </a:rPr>
                        <a:t>100</a:t>
                      </a:r>
                      <a:endParaRPr lang="zh-CN" sz="14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effectLst/>
                        </a:rPr>
                        <a:t> </a:t>
                      </a:r>
                      <a:endParaRPr lang="zh-CN" sz="14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effectLst/>
                        </a:rPr>
                        <a:t> </a:t>
                      </a:r>
                      <a:endParaRPr lang="zh-CN" sz="14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974335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: 圆角 4">
            <a:extLst>
              <a:ext uri="{FF2B5EF4-FFF2-40B4-BE49-F238E27FC236}">
                <a16:creationId xmlns:a16="http://schemas.microsoft.com/office/drawing/2014/main" xmlns="" id="{FBF8BA25-21B4-447C-B72E-4920660839FE}"/>
              </a:ext>
            </a:extLst>
          </p:cNvPr>
          <p:cNvSpPr/>
          <p:nvPr/>
        </p:nvSpPr>
        <p:spPr>
          <a:xfrm>
            <a:off x="904875" y="2134652"/>
            <a:ext cx="10382250" cy="1970623"/>
          </a:xfrm>
          <a:prstGeom prst="roundRect">
            <a:avLst>
              <a:gd name="adj" fmla="val 50000"/>
            </a:avLst>
          </a:prstGeom>
          <a:solidFill>
            <a:schemeClr val="accent2">
              <a:lumMod val="5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0A4E986E-0FED-4EE3-BB27-545867A330C7}"/>
              </a:ext>
            </a:extLst>
          </p:cNvPr>
          <p:cNvGrpSpPr/>
          <p:nvPr/>
        </p:nvGrpSpPr>
        <p:grpSpPr>
          <a:xfrm>
            <a:off x="3924300" y="2586564"/>
            <a:ext cx="1114425" cy="1114425"/>
            <a:chOff x="1924050" y="2615139"/>
            <a:chExt cx="1114425" cy="1114425"/>
          </a:xfrm>
        </p:grpSpPr>
        <p:sp>
          <p:nvSpPr>
            <p:cNvPr id="6" name="椭圆 5">
              <a:extLst>
                <a:ext uri="{FF2B5EF4-FFF2-40B4-BE49-F238E27FC236}">
                  <a16:creationId xmlns:a16="http://schemas.microsoft.com/office/drawing/2014/main" xmlns="" id="{332CE593-F551-450D-960B-18DAF689487B}"/>
                </a:ext>
              </a:extLst>
            </p:cNvPr>
            <p:cNvSpPr/>
            <p:nvPr/>
          </p:nvSpPr>
          <p:spPr>
            <a:xfrm>
              <a:off x="1924050" y="2615139"/>
              <a:ext cx="1114425" cy="1114425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iconfont-1187-868386">
              <a:extLst>
                <a:ext uri="{FF2B5EF4-FFF2-40B4-BE49-F238E27FC236}">
                  <a16:creationId xmlns:a16="http://schemas.microsoft.com/office/drawing/2014/main" xmlns="" id="{EC9B7280-CE68-4950-8BA1-38618BE0C998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195469" y="2931695"/>
              <a:ext cx="609685" cy="519412"/>
            </a:xfrm>
            <a:custGeom>
              <a:avLst/>
              <a:gdLst>
                <a:gd name="T0" fmla="*/ 12330 w 12804"/>
                <a:gd name="T1" fmla="*/ 2371 h 10907"/>
                <a:gd name="T2" fmla="*/ 11382 w 12804"/>
                <a:gd name="T3" fmla="*/ 2371 h 10907"/>
                <a:gd name="T4" fmla="*/ 11382 w 12804"/>
                <a:gd name="T5" fmla="*/ 3319 h 10907"/>
                <a:gd name="T6" fmla="*/ 10907 w 12804"/>
                <a:gd name="T7" fmla="*/ 3793 h 10907"/>
                <a:gd name="T8" fmla="*/ 10433 w 12804"/>
                <a:gd name="T9" fmla="*/ 3319 h 10907"/>
                <a:gd name="T10" fmla="*/ 10433 w 12804"/>
                <a:gd name="T11" fmla="*/ 2371 h 10907"/>
                <a:gd name="T12" fmla="*/ 9485 w 12804"/>
                <a:gd name="T13" fmla="*/ 2371 h 10907"/>
                <a:gd name="T14" fmla="*/ 9010 w 12804"/>
                <a:gd name="T15" fmla="*/ 1897 h 10907"/>
                <a:gd name="T16" fmla="*/ 9485 w 12804"/>
                <a:gd name="T17" fmla="*/ 1422 h 10907"/>
                <a:gd name="T18" fmla="*/ 10433 w 12804"/>
                <a:gd name="T19" fmla="*/ 1422 h 10907"/>
                <a:gd name="T20" fmla="*/ 10433 w 12804"/>
                <a:gd name="T21" fmla="*/ 474 h 10907"/>
                <a:gd name="T22" fmla="*/ 10907 w 12804"/>
                <a:gd name="T23" fmla="*/ 0 h 10907"/>
                <a:gd name="T24" fmla="*/ 11382 w 12804"/>
                <a:gd name="T25" fmla="*/ 474 h 10907"/>
                <a:gd name="T26" fmla="*/ 11382 w 12804"/>
                <a:gd name="T27" fmla="*/ 1422 h 10907"/>
                <a:gd name="T28" fmla="*/ 12330 w 12804"/>
                <a:gd name="T29" fmla="*/ 1422 h 10907"/>
                <a:gd name="T30" fmla="*/ 12804 w 12804"/>
                <a:gd name="T31" fmla="*/ 1897 h 10907"/>
                <a:gd name="T32" fmla="*/ 12330 w 12804"/>
                <a:gd name="T33" fmla="*/ 2371 h 10907"/>
                <a:gd name="T34" fmla="*/ 9485 w 12804"/>
                <a:gd name="T35" fmla="*/ 4031 h 10907"/>
                <a:gd name="T36" fmla="*/ 8773 w 12804"/>
                <a:gd name="T37" fmla="*/ 4742 h 10907"/>
                <a:gd name="T38" fmla="*/ 8062 w 12804"/>
                <a:gd name="T39" fmla="*/ 4031 h 10907"/>
                <a:gd name="T40" fmla="*/ 8773 w 12804"/>
                <a:gd name="T41" fmla="*/ 3319 h 10907"/>
                <a:gd name="T42" fmla="*/ 9485 w 12804"/>
                <a:gd name="T43" fmla="*/ 4031 h 10907"/>
                <a:gd name="T44" fmla="*/ 7588 w 12804"/>
                <a:gd name="T45" fmla="*/ 2371 h 10907"/>
                <a:gd name="T46" fmla="*/ 948 w 12804"/>
                <a:gd name="T47" fmla="*/ 2371 h 10907"/>
                <a:gd name="T48" fmla="*/ 948 w 12804"/>
                <a:gd name="T49" fmla="*/ 8980 h 10907"/>
                <a:gd name="T50" fmla="*/ 3764 w 12804"/>
                <a:gd name="T51" fmla="*/ 4327 h 10907"/>
                <a:gd name="T52" fmla="*/ 6868 w 12804"/>
                <a:gd name="T53" fmla="*/ 9010 h 10907"/>
                <a:gd name="T54" fmla="*/ 8454 w 12804"/>
                <a:gd name="T55" fmla="*/ 6639 h 10907"/>
                <a:gd name="T56" fmla="*/ 9959 w 12804"/>
                <a:gd name="T57" fmla="*/ 8980 h 10907"/>
                <a:gd name="T58" fmla="*/ 10433 w 12804"/>
                <a:gd name="T59" fmla="*/ 8980 h 10907"/>
                <a:gd name="T60" fmla="*/ 10433 w 12804"/>
                <a:gd name="T61" fmla="*/ 6165 h 10907"/>
                <a:gd name="T62" fmla="*/ 10907 w 12804"/>
                <a:gd name="T63" fmla="*/ 5690 h 10907"/>
                <a:gd name="T64" fmla="*/ 11382 w 12804"/>
                <a:gd name="T65" fmla="*/ 6165 h 10907"/>
                <a:gd name="T66" fmla="*/ 11382 w 12804"/>
                <a:gd name="T67" fmla="*/ 9959 h 10907"/>
                <a:gd name="T68" fmla="*/ 10433 w 12804"/>
                <a:gd name="T69" fmla="*/ 10907 h 10907"/>
                <a:gd name="T70" fmla="*/ 948 w 12804"/>
                <a:gd name="T71" fmla="*/ 10907 h 10907"/>
                <a:gd name="T72" fmla="*/ 0 w 12804"/>
                <a:gd name="T73" fmla="*/ 9959 h 10907"/>
                <a:gd name="T74" fmla="*/ 0 w 12804"/>
                <a:gd name="T75" fmla="*/ 2371 h 10907"/>
                <a:gd name="T76" fmla="*/ 948 w 12804"/>
                <a:gd name="T77" fmla="*/ 1422 h 10907"/>
                <a:gd name="T78" fmla="*/ 7588 w 12804"/>
                <a:gd name="T79" fmla="*/ 1422 h 10907"/>
                <a:gd name="T80" fmla="*/ 8062 w 12804"/>
                <a:gd name="T81" fmla="*/ 1897 h 10907"/>
                <a:gd name="T82" fmla="*/ 7588 w 12804"/>
                <a:gd name="T83" fmla="*/ 2371 h 10907"/>
                <a:gd name="T84" fmla="*/ 7588 w 12804"/>
                <a:gd name="T85" fmla="*/ 2371 h 109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2804" h="10907">
                  <a:moveTo>
                    <a:pt x="12330" y="2371"/>
                  </a:moveTo>
                  <a:lnTo>
                    <a:pt x="11382" y="2371"/>
                  </a:lnTo>
                  <a:lnTo>
                    <a:pt x="11382" y="3319"/>
                  </a:lnTo>
                  <a:cubicBezTo>
                    <a:pt x="11382" y="3581"/>
                    <a:pt x="11169" y="3793"/>
                    <a:pt x="10907" y="3793"/>
                  </a:cubicBezTo>
                  <a:cubicBezTo>
                    <a:pt x="10646" y="3793"/>
                    <a:pt x="10433" y="3581"/>
                    <a:pt x="10433" y="3319"/>
                  </a:cubicBezTo>
                  <a:lnTo>
                    <a:pt x="10433" y="2371"/>
                  </a:lnTo>
                  <a:lnTo>
                    <a:pt x="9485" y="2371"/>
                  </a:lnTo>
                  <a:cubicBezTo>
                    <a:pt x="9223" y="2371"/>
                    <a:pt x="9010" y="2158"/>
                    <a:pt x="9010" y="1897"/>
                  </a:cubicBezTo>
                  <a:cubicBezTo>
                    <a:pt x="9010" y="1635"/>
                    <a:pt x="9223" y="1422"/>
                    <a:pt x="9485" y="1422"/>
                  </a:cubicBezTo>
                  <a:lnTo>
                    <a:pt x="10433" y="1422"/>
                  </a:lnTo>
                  <a:lnTo>
                    <a:pt x="10433" y="474"/>
                  </a:lnTo>
                  <a:cubicBezTo>
                    <a:pt x="10433" y="212"/>
                    <a:pt x="10646" y="0"/>
                    <a:pt x="10907" y="0"/>
                  </a:cubicBezTo>
                  <a:cubicBezTo>
                    <a:pt x="11169" y="0"/>
                    <a:pt x="11382" y="212"/>
                    <a:pt x="11382" y="474"/>
                  </a:cubicBezTo>
                  <a:lnTo>
                    <a:pt x="11382" y="1422"/>
                  </a:lnTo>
                  <a:lnTo>
                    <a:pt x="12330" y="1422"/>
                  </a:lnTo>
                  <a:cubicBezTo>
                    <a:pt x="12592" y="1422"/>
                    <a:pt x="12804" y="1635"/>
                    <a:pt x="12804" y="1897"/>
                  </a:cubicBezTo>
                  <a:cubicBezTo>
                    <a:pt x="12804" y="2158"/>
                    <a:pt x="12592" y="2371"/>
                    <a:pt x="12330" y="2371"/>
                  </a:cubicBezTo>
                  <a:close/>
                  <a:moveTo>
                    <a:pt x="9485" y="4031"/>
                  </a:moveTo>
                  <a:cubicBezTo>
                    <a:pt x="9485" y="4423"/>
                    <a:pt x="9166" y="4742"/>
                    <a:pt x="8773" y="4742"/>
                  </a:cubicBezTo>
                  <a:cubicBezTo>
                    <a:pt x="8381" y="4742"/>
                    <a:pt x="8062" y="4423"/>
                    <a:pt x="8062" y="4031"/>
                  </a:cubicBezTo>
                  <a:cubicBezTo>
                    <a:pt x="8062" y="3638"/>
                    <a:pt x="8381" y="3319"/>
                    <a:pt x="8773" y="3319"/>
                  </a:cubicBezTo>
                  <a:cubicBezTo>
                    <a:pt x="9166" y="3319"/>
                    <a:pt x="9485" y="3638"/>
                    <a:pt x="9485" y="4031"/>
                  </a:cubicBezTo>
                  <a:close/>
                  <a:moveTo>
                    <a:pt x="7588" y="2371"/>
                  </a:moveTo>
                  <a:lnTo>
                    <a:pt x="948" y="2371"/>
                  </a:lnTo>
                  <a:lnTo>
                    <a:pt x="948" y="8980"/>
                  </a:lnTo>
                  <a:cubicBezTo>
                    <a:pt x="949" y="8977"/>
                    <a:pt x="1987" y="4327"/>
                    <a:pt x="3764" y="4327"/>
                  </a:cubicBezTo>
                  <a:cubicBezTo>
                    <a:pt x="4935" y="4327"/>
                    <a:pt x="6126" y="7923"/>
                    <a:pt x="6868" y="9010"/>
                  </a:cubicBezTo>
                  <a:cubicBezTo>
                    <a:pt x="6868" y="9010"/>
                    <a:pt x="7450" y="6654"/>
                    <a:pt x="8454" y="6639"/>
                  </a:cubicBezTo>
                  <a:cubicBezTo>
                    <a:pt x="9447" y="6624"/>
                    <a:pt x="9959" y="8980"/>
                    <a:pt x="9959" y="8980"/>
                  </a:cubicBezTo>
                  <a:lnTo>
                    <a:pt x="10433" y="8980"/>
                  </a:lnTo>
                  <a:lnTo>
                    <a:pt x="10433" y="6165"/>
                  </a:lnTo>
                  <a:cubicBezTo>
                    <a:pt x="10433" y="5903"/>
                    <a:pt x="10646" y="5690"/>
                    <a:pt x="10907" y="5690"/>
                  </a:cubicBezTo>
                  <a:cubicBezTo>
                    <a:pt x="11169" y="5690"/>
                    <a:pt x="11382" y="5903"/>
                    <a:pt x="11382" y="6165"/>
                  </a:cubicBezTo>
                  <a:lnTo>
                    <a:pt x="11382" y="9959"/>
                  </a:lnTo>
                  <a:cubicBezTo>
                    <a:pt x="11382" y="10483"/>
                    <a:pt x="10957" y="10907"/>
                    <a:pt x="10433" y="10907"/>
                  </a:cubicBezTo>
                  <a:lnTo>
                    <a:pt x="948" y="10907"/>
                  </a:lnTo>
                  <a:cubicBezTo>
                    <a:pt x="424" y="10907"/>
                    <a:pt x="0" y="10483"/>
                    <a:pt x="0" y="9959"/>
                  </a:cubicBezTo>
                  <a:lnTo>
                    <a:pt x="0" y="2371"/>
                  </a:lnTo>
                  <a:cubicBezTo>
                    <a:pt x="0" y="1847"/>
                    <a:pt x="424" y="1422"/>
                    <a:pt x="948" y="1422"/>
                  </a:cubicBezTo>
                  <a:lnTo>
                    <a:pt x="7588" y="1422"/>
                  </a:lnTo>
                  <a:cubicBezTo>
                    <a:pt x="7850" y="1422"/>
                    <a:pt x="8062" y="1635"/>
                    <a:pt x="8062" y="1897"/>
                  </a:cubicBezTo>
                  <a:cubicBezTo>
                    <a:pt x="8062" y="2158"/>
                    <a:pt x="7850" y="2371"/>
                    <a:pt x="7588" y="2371"/>
                  </a:cubicBezTo>
                  <a:close/>
                  <a:moveTo>
                    <a:pt x="7588" y="2371"/>
                  </a:move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51" name="矩形 50">
            <a:extLst>
              <a:ext uri="{FF2B5EF4-FFF2-40B4-BE49-F238E27FC236}">
                <a16:creationId xmlns:a16="http://schemas.microsoft.com/office/drawing/2014/main" xmlns="" id="{67E5A54E-AA75-4714-BFD4-C43AB94C252C}"/>
              </a:ext>
            </a:extLst>
          </p:cNvPr>
          <p:cNvSpPr/>
          <p:nvPr/>
        </p:nvSpPr>
        <p:spPr>
          <a:xfrm>
            <a:off x="4891129" y="2706774"/>
            <a:ext cx="3876674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5000" b="1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2AD4FB8F-0DA2-460D-A5FC-672D8A38F9E2}"/>
              </a:ext>
            </a:extLst>
          </p:cNvPr>
          <p:cNvSpPr/>
          <p:nvPr/>
        </p:nvSpPr>
        <p:spPr>
          <a:xfrm>
            <a:off x="3457185" y="266700"/>
            <a:ext cx="8758944" cy="2092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C8F3660A-3703-4846-98B7-C9CF367BE629}"/>
              </a:ext>
            </a:extLst>
          </p:cNvPr>
          <p:cNvSpPr/>
          <p:nvPr/>
        </p:nvSpPr>
        <p:spPr>
          <a:xfrm>
            <a:off x="209551" y="133350"/>
            <a:ext cx="3247634" cy="4847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电工高级技能培训与考核课程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6915004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: 圆角 4">
            <a:extLst>
              <a:ext uri="{FF2B5EF4-FFF2-40B4-BE49-F238E27FC236}">
                <a16:creationId xmlns:a16="http://schemas.microsoft.com/office/drawing/2014/main" xmlns="" id="{FBF8BA25-21B4-447C-B72E-4920660839FE}"/>
              </a:ext>
            </a:extLst>
          </p:cNvPr>
          <p:cNvSpPr/>
          <p:nvPr/>
        </p:nvSpPr>
        <p:spPr>
          <a:xfrm>
            <a:off x="904875" y="2134652"/>
            <a:ext cx="10382250" cy="1970623"/>
          </a:xfrm>
          <a:prstGeom prst="roundRect">
            <a:avLst>
              <a:gd name="adj" fmla="val 50000"/>
            </a:avLst>
          </a:prstGeom>
          <a:solidFill>
            <a:schemeClr val="accent2">
              <a:lumMod val="5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矩形 50">
            <a:extLst>
              <a:ext uri="{FF2B5EF4-FFF2-40B4-BE49-F238E27FC236}">
                <a16:creationId xmlns:a16="http://schemas.microsoft.com/office/drawing/2014/main" xmlns="" id="{67E5A54E-AA75-4714-BFD4-C43AB94C252C}"/>
              </a:ext>
            </a:extLst>
          </p:cNvPr>
          <p:cNvSpPr/>
          <p:nvPr/>
        </p:nvSpPr>
        <p:spPr>
          <a:xfrm>
            <a:off x="4891129" y="2706774"/>
            <a:ext cx="3876674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5000" b="1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grpSp>
        <p:nvGrpSpPr>
          <p:cNvPr id="12" name="Group 27">
            <a:extLst>
              <a:ext uri="{FF2B5EF4-FFF2-40B4-BE49-F238E27FC236}">
                <a16:creationId xmlns:a16="http://schemas.microsoft.com/office/drawing/2014/main" xmlns="" id="{A2F815FD-BDC4-4F17-9774-BCA32C0B7032}"/>
              </a:ext>
            </a:extLst>
          </p:cNvPr>
          <p:cNvGrpSpPr/>
          <p:nvPr/>
        </p:nvGrpSpPr>
        <p:grpSpPr>
          <a:xfrm>
            <a:off x="3924300" y="2586564"/>
            <a:ext cx="1114425" cy="1114425"/>
            <a:chOff x="1924050" y="2615139"/>
            <a:chExt cx="1114425" cy="1114425"/>
          </a:xfrm>
        </p:grpSpPr>
        <p:sp>
          <p:nvSpPr>
            <p:cNvPr id="13" name="椭圆 12">
              <a:extLst>
                <a:ext uri="{FF2B5EF4-FFF2-40B4-BE49-F238E27FC236}">
                  <a16:creationId xmlns:a16="http://schemas.microsoft.com/office/drawing/2014/main" xmlns="" id="{EBEA8155-8DE6-4794-828D-213564FAA3AE}"/>
                </a:ext>
              </a:extLst>
            </p:cNvPr>
            <p:cNvSpPr/>
            <p:nvPr/>
          </p:nvSpPr>
          <p:spPr>
            <a:xfrm>
              <a:off x="1924050" y="2615139"/>
              <a:ext cx="1114425" cy="1114425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4" name="iconfont-1187-868386">
              <a:extLst>
                <a:ext uri="{FF2B5EF4-FFF2-40B4-BE49-F238E27FC236}">
                  <a16:creationId xmlns:a16="http://schemas.microsoft.com/office/drawing/2014/main" xmlns="" id="{6ED998B1-8F4C-4F32-B6DF-31C58AF0DDEE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199282" y="2886558"/>
              <a:ext cx="602059" cy="609685"/>
            </a:xfrm>
            <a:custGeom>
              <a:avLst/>
              <a:gdLst>
                <a:gd name="T0" fmla="*/ 7558 w 11184"/>
                <a:gd name="T1" fmla="*/ 2125 h 11325"/>
                <a:gd name="T2" fmla="*/ 6347 w 11184"/>
                <a:gd name="T3" fmla="*/ 306 h 11325"/>
                <a:gd name="T4" fmla="*/ 4203 w 11184"/>
                <a:gd name="T5" fmla="*/ 729 h 11325"/>
                <a:gd name="T6" fmla="*/ 3775 w 11184"/>
                <a:gd name="T7" fmla="*/ 2872 h 11325"/>
                <a:gd name="T8" fmla="*/ 5592 w 11184"/>
                <a:gd name="T9" fmla="*/ 4087 h 11325"/>
                <a:gd name="T10" fmla="*/ 7558 w 11184"/>
                <a:gd name="T11" fmla="*/ 2125 h 11325"/>
                <a:gd name="T12" fmla="*/ 6248 w 11184"/>
                <a:gd name="T13" fmla="*/ 4087 h 11325"/>
                <a:gd name="T14" fmla="*/ 4936 w 11184"/>
                <a:gd name="T15" fmla="*/ 4087 h 11325"/>
                <a:gd name="T16" fmla="*/ 3622 w 11184"/>
                <a:gd name="T17" fmla="*/ 4409 h 11325"/>
                <a:gd name="T18" fmla="*/ 5592 w 11184"/>
                <a:gd name="T19" fmla="*/ 5225 h 11325"/>
                <a:gd name="T20" fmla="*/ 7562 w 11184"/>
                <a:gd name="T21" fmla="*/ 4409 h 11325"/>
                <a:gd name="T22" fmla="*/ 6248 w 11184"/>
                <a:gd name="T23" fmla="*/ 4087 h 11325"/>
                <a:gd name="T24" fmla="*/ 10528 w 11184"/>
                <a:gd name="T25" fmla="*/ 6053 h 11325"/>
                <a:gd name="T26" fmla="*/ 9874 w 11184"/>
                <a:gd name="T27" fmla="*/ 6707 h 11325"/>
                <a:gd name="T28" fmla="*/ 9874 w 11184"/>
                <a:gd name="T29" fmla="*/ 8019 h 11325"/>
                <a:gd name="T30" fmla="*/ 10529 w 11184"/>
                <a:gd name="T31" fmla="*/ 8639 h 11325"/>
                <a:gd name="T32" fmla="*/ 11184 w 11184"/>
                <a:gd name="T33" fmla="*/ 8019 h 11325"/>
                <a:gd name="T34" fmla="*/ 11184 w 11184"/>
                <a:gd name="T35" fmla="*/ 6707 h 11325"/>
                <a:gd name="T36" fmla="*/ 10528 w 11184"/>
                <a:gd name="T37" fmla="*/ 6053 h 11325"/>
                <a:gd name="T38" fmla="*/ 1310 w 11184"/>
                <a:gd name="T39" fmla="*/ 8019 h 11325"/>
                <a:gd name="T40" fmla="*/ 1310 w 11184"/>
                <a:gd name="T41" fmla="*/ 6707 h 11325"/>
                <a:gd name="T42" fmla="*/ 655 w 11184"/>
                <a:gd name="T43" fmla="*/ 6087 h 11325"/>
                <a:gd name="T44" fmla="*/ 0 w 11184"/>
                <a:gd name="T45" fmla="*/ 6707 h 11325"/>
                <a:gd name="T46" fmla="*/ 0 w 11184"/>
                <a:gd name="T47" fmla="*/ 8019 h 11325"/>
                <a:gd name="T48" fmla="*/ 655 w 11184"/>
                <a:gd name="T49" fmla="*/ 8639 h 11325"/>
                <a:gd name="T50" fmla="*/ 1310 w 11184"/>
                <a:gd name="T51" fmla="*/ 8019 h 11325"/>
                <a:gd name="T52" fmla="*/ 656 w 11184"/>
                <a:gd name="T53" fmla="*/ 5069 h 11325"/>
                <a:gd name="T54" fmla="*/ 656 w 11184"/>
                <a:gd name="T55" fmla="*/ 5397 h 11325"/>
                <a:gd name="T56" fmla="*/ 1966 w 11184"/>
                <a:gd name="T57" fmla="*/ 6707 h 11325"/>
                <a:gd name="T58" fmla="*/ 1966 w 11184"/>
                <a:gd name="T59" fmla="*/ 8019 h 11325"/>
                <a:gd name="T60" fmla="*/ 656 w 11184"/>
                <a:gd name="T61" fmla="*/ 9325 h 11325"/>
                <a:gd name="T62" fmla="*/ 656 w 11184"/>
                <a:gd name="T63" fmla="*/ 9653 h 11325"/>
                <a:gd name="T64" fmla="*/ 992 w 11184"/>
                <a:gd name="T65" fmla="*/ 9985 h 11325"/>
                <a:gd name="T66" fmla="*/ 5272 w 11184"/>
                <a:gd name="T67" fmla="*/ 11317 h 11325"/>
                <a:gd name="T68" fmla="*/ 5272 w 11184"/>
                <a:gd name="T69" fmla="*/ 5803 h 11325"/>
                <a:gd name="T70" fmla="*/ 992 w 11184"/>
                <a:gd name="T71" fmla="*/ 4743 h 11325"/>
                <a:gd name="T72" fmla="*/ 656 w 11184"/>
                <a:gd name="T73" fmla="*/ 5069 h 11325"/>
                <a:gd name="T74" fmla="*/ 9218 w 11184"/>
                <a:gd name="T75" fmla="*/ 8019 h 11325"/>
                <a:gd name="T76" fmla="*/ 9218 w 11184"/>
                <a:gd name="T77" fmla="*/ 6707 h 11325"/>
                <a:gd name="T78" fmla="*/ 10528 w 11184"/>
                <a:gd name="T79" fmla="*/ 5397 h 11325"/>
                <a:gd name="T80" fmla="*/ 10528 w 11184"/>
                <a:gd name="T81" fmla="*/ 5069 h 11325"/>
                <a:gd name="T82" fmla="*/ 10192 w 11184"/>
                <a:gd name="T83" fmla="*/ 4743 h 11325"/>
                <a:gd name="T84" fmla="*/ 5912 w 11184"/>
                <a:gd name="T85" fmla="*/ 5803 h 11325"/>
                <a:gd name="T86" fmla="*/ 5912 w 11184"/>
                <a:gd name="T87" fmla="*/ 11325 h 11325"/>
                <a:gd name="T88" fmla="*/ 10192 w 11184"/>
                <a:gd name="T89" fmla="*/ 9993 h 11325"/>
                <a:gd name="T90" fmla="*/ 10520 w 11184"/>
                <a:gd name="T91" fmla="*/ 9665 h 11325"/>
                <a:gd name="T92" fmla="*/ 10520 w 11184"/>
                <a:gd name="T93" fmla="*/ 9325 h 11325"/>
                <a:gd name="T94" fmla="*/ 9218 w 11184"/>
                <a:gd name="T95" fmla="*/ 8019 h 11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1184" h="11325">
                  <a:moveTo>
                    <a:pt x="7558" y="2125"/>
                  </a:moveTo>
                  <a:cubicBezTo>
                    <a:pt x="7560" y="1329"/>
                    <a:pt x="7082" y="611"/>
                    <a:pt x="6347" y="306"/>
                  </a:cubicBezTo>
                  <a:cubicBezTo>
                    <a:pt x="5613" y="0"/>
                    <a:pt x="4766" y="168"/>
                    <a:pt x="4203" y="729"/>
                  </a:cubicBezTo>
                  <a:cubicBezTo>
                    <a:pt x="3640" y="1291"/>
                    <a:pt x="3471" y="2137"/>
                    <a:pt x="3775" y="2872"/>
                  </a:cubicBezTo>
                  <a:cubicBezTo>
                    <a:pt x="4079" y="3608"/>
                    <a:pt x="4796" y="4087"/>
                    <a:pt x="5592" y="4087"/>
                  </a:cubicBezTo>
                  <a:cubicBezTo>
                    <a:pt x="6671" y="4075"/>
                    <a:pt x="7544" y="3204"/>
                    <a:pt x="7558" y="2125"/>
                  </a:cubicBezTo>
                  <a:close/>
                  <a:moveTo>
                    <a:pt x="6248" y="4087"/>
                  </a:moveTo>
                  <a:lnTo>
                    <a:pt x="4936" y="4087"/>
                  </a:lnTo>
                  <a:cubicBezTo>
                    <a:pt x="4479" y="4091"/>
                    <a:pt x="4029" y="4201"/>
                    <a:pt x="3622" y="4409"/>
                  </a:cubicBezTo>
                  <a:cubicBezTo>
                    <a:pt x="4311" y="4594"/>
                    <a:pt x="4973" y="4869"/>
                    <a:pt x="5592" y="5225"/>
                  </a:cubicBezTo>
                  <a:cubicBezTo>
                    <a:pt x="6211" y="4869"/>
                    <a:pt x="6873" y="4594"/>
                    <a:pt x="7562" y="4409"/>
                  </a:cubicBezTo>
                  <a:cubicBezTo>
                    <a:pt x="7155" y="4201"/>
                    <a:pt x="6705" y="4091"/>
                    <a:pt x="6248" y="4087"/>
                  </a:cubicBezTo>
                  <a:close/>
                  <a:moveTo>
                    <a:pt x="10528" y="6053"/>
                  </a:moveTo>
                  <a:cubicBezTo>
                    <a:pt x="10167" y="6053"/>
                    <a:pt x="9874" y="6346"/>
                    <a:pt x="9874" y="6707"/>
                  </a:cubicBezTo>
                  <a:lnTo>
                    <a:pt x="9874" y="8019"/>
                  </a:lnTo>
                  <a:cubicBezTo>
                    <a:pt x="9893" y="8367"/>
                    <a:pt x="10181" y="8639"/>
                    <a:pt x="10529" y="8639"/>
                  </a:cubicBezTo>
                  <a:cubicBezTo>
                    <a:pt x="10877" y="8639"/>
                    <a:pt x="11165" y="8367"/>
                    <a:pt x="11184" y="8019"/>
                  </a:cubicBezTo>
                  <a:lnTo>
                    <a:pt x="11184" y="6707"/>
                  </a:lnTo>
                  <a:cubicBezTo>
                    <a:pt x="11183" y="6345"/>
                    <a:pt x="10890" y="6053"/>
                    <a:pt x="10528" y="6053"/>
                  </a:cubicBezTo>
                  <a:close/>
                  <a:moveTo>
                    <a:pt x="1310" y="8019"/>
                  </a:moveTo>
                  <a:lnTo>
                    <a:pt x="1310" y="6707"/>
                  </a:lnTo>
                  <a:cubicBezTo>
                    <a:pt x="1291" y="6359"/>
                    <a:pt x="1003" y="6087"/>
                    <a:pt x="655" y="6087"/>
                  </a:cubicBezTo>
                  <a:cubicBezTo>
                    <a:pt x="307" y="6087"/>
                    <a:pt x="19" y="6359"/>
                    <a:pt x="0" y="6707"/>
                  </a:cubicBezTo>
                  <a:lnTo>
                    <a:pt x="0" y="8019"/>
                  </a:lnTo>
                  <a:cubicBezTo>
                    <a:pt x="19" y="8367"/>
                    <a:pt x="307" y="8639"/>
                    <a:pt x="655" y="8639"/>
                  </a:cubicBezTo>
                  <a:cubicBezTo>
                    <a:pt x="1003" y="8639"/>
                    <a:pt x="1291" y="8367"/>
                    <a:pt x="1310" y="8019"/>
                  </a:cubicBezTo>
                  <a:close/>
                  <a:moveTo>
                    <a:pt x="656" y="5069"/>
                  </a:moveTo>
                  <a:lnTo>
                    <a:pt x="656" y="5397"/>
                  </a:lnTo>
                  <a:cubicBezTo>
                    <a:pt x="1379" y="5398"/>
                    <a:pt x="1965" y="5984"/>
                    <a:pt x="1966" y="6707"/>
                  </a:cubicBezTo>
                  <a:lnTo>
                    <a:pt x="1966" y="8019"/>
                  </a:lnTo>
                  <a:cubicBezTo>
                    <a:pt x="1963" y="8740"/>
                    <a:pt x="1377" y="9324"/>
                    <a:pt x="656" y="9325"/>
                  </a:cubicBezTo>
                  <a:lnTo>
                    <a:pt x="656" y="9653"/>
                  </a:lnTo>
                  <a:cubicBezTo>
                    <a:pt x="654" y="9839"/>
                    <a:pt x="806" y="9990"/>
                    <a:pt x="992" y="9985"/>
                  </a:cubicBezTo>
                  <a:cubicBezTo>
                    <a:pt x="2670" y="9985"/>
                    <a:pt x="4014" y="10515"/>
                    <a:pt x="5272" y="11317"/>
                  </a:cubicBezTo>
                  <a:lnTo>
                    <a:pt x="5272" y="5803"/>
                  </a:lnTo>
                  <a:cubicBezTo>
                    <a:pt x="3992" y="5079"/>
                    <a:pt x="2642" y="4743"/>
                    <a:pt x="992" y="4743"/>
                  </a:cubicBezTo>
                  <a:cubicBezTo>
                    <a:pt x="808" y="4737"/>
                    <a:pt x="656" y="4885"/>
                    <a:pt x="656" y="5069"/>
                  </a:cubicBezTo>
                  <a:close/>
                  <a:moveTo>
                    <a:pt x="9218" y="8019"/>
                  </a:moveTo>
                  <a:lnTo>
                    <a:pt x="9218" y="6707"/>
                  </a:lnTo>
                  <a:cubicBezTo>
                    <a:pt x="9219" y="5984"/>
                    <a:pt x="9805" y="5398"/>
                    <a:pt x="10528" y="5397"/>
                  </a:cubicBezTo>
                  <a:lnTo>
                    <a:pt x="10528" y="5069"/>
                  </a:lnTo>
                  <a:cubicBezTo>
                    <a:pt x="10528" y="4885"/>
                    <a:pt x="10376" y="4737"/>
                    <a:pt x="10192" y="4743"/>
                  </a:cubicBezTo>
                  <a:cubicBezTo>
                    <a:pt x="8534" y="4743"/>
                    <a:pt x="7176" y="5079"/>
                    <a:pt x="5912" y="5803"/>
                  </a:cubicBezTo>
                  <a:lnTo>
                    <a:pt x="5912" y="11325"/>
                  </a:lnTo>
                  <a:cubicBezTo>
                    <a:pt x="7170" y="10525"/>
                    <a:pt x="8512" y="9993"/>
                    <a:pt x="10192" y="9993"/>
                  </a:cubicBezTo>
                  <a:cubicBezTo>
                    <a:pt x="10373" y="9993"/>
                    <a:pt x="10520" y="9846"/>
                    <a:pt x="10520" y="9665"/>
                  </a:cubicBezTo>
                  <a:lnTo>
                    <a:pt x="10520" y="9325"/>
                  </a:lnTo>
                  <a:cubicBezTo>
                    <a:pt x="9802" y="9320"/>
                    <a:pt x="9221" y="8737"/>
                    <a:pt x="9218" y="801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2AD4FB8F-0DA2-460D-A5FC-672D8A38F9E2}"/>
              </a:ext>
            </a:extLst>
          </p:cNvPr>
          <p:cNvSpPr/>
          <p:nvPr/>
        </p:nvSpPr>
        <p:spPr>
          <a:xfrm>
            <a:off x="3457185" y="266700"/>
            <a:ext cx="8758944" cy="2092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C8F3660A-3703-4846-98B7-C9CF367BE629}"/>
              </a:ext>
            </a:extLst>
          </p:cNvPr>
          <p:cNvSpPr/>
          <p:nvPr/>
        </p:nvSpPr>
        <p:spPr>
          <a:xfrm>
            <a:off x="209551" y="133350"/>
            <a:ext cx="3247634" cy="4847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电工高级技能培训与考核课程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2829836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confont-1187-868386">
            <a:extLst>
              <a:ext uri="{FF2B5EF4-FFF2-40B4-BE49-F238E27FC236}">
                <a16:creationId xmlns="" xmlns:a16="http://schemas.microsoft.com/office/drawing/2014/main" id="{B4215A5A-B68F-482E-A7EC-03DEF20F6942}"/>
              </a:ext>
            </a:extLst>
          </p:cNvPr>
          <p:cNvSpPr>
            <a:spLocks noChangeAspect="1"/>
          </p:cNvSpPr>
          <p:nvPr/>
        </p:nvSpPr>
        <p:spPr bwMode="auto">
          <a:xfrm>
            <a:off x="490494" y="189908"/>
            <a:ext cx="424881" cy="360000"/>
          </a:xfrm>
          <a:custGeom>
            <a:avLst/>
            <a:gdLst>
              <a:gd name="connsiteX0" fmla="*/ 244050 w 587155"/>
              <a:gd name="connsiteY0" fmla="*/ 432975 h 497495"/>
              <a:gd name="connsiteX1" fmla="*/ 235436 w 587155"/>
              <a:gd name="connsiteY1" fmla="*/ 471687 h 497495"/>
              <a:gd name="connsiteX2" fmla="*/ 351719 w 587155"/>
              <a:gd name="connsiteY2" fmla="*/ 471687 h 497495"/>
              <a:gd name="connsiteX3" fmla="*/ 343105 w 587155"/>
              <a:gd name="connsiteY3" fmla="*/ 432975 h 497495"/>
              <a:gd name="connsiteX4" fmla="*/ 41632 w 587155"/>
              <a:gd name="connsiteY4" fmla="*/ 309670 h 497495"/>
              <a:gd name="connsiteX5" fmla="*/ 545523 w 587155"/>
              <a:gd name="connsiteY5" fmla="*/ 309670 h 497495"/>
              <a:gd name="connsiteX6" fmla="*/ 587155 w 587155"/>
              <a:gd name="connsiteY6" fmla="*/ 497495 h 497495"/>
              <a:gd name="connsiteX7" fmla="*/ 0 w 587155"/>
              <a:gd name="connsiteY7" fmla="*/ 497495 h 497495"/>
              <a:gd name="connsiteX8" fmla="*/ 109201 w 587155"/>
              <a:gd name="connsiteY8" fmla="*/ 225068 h 497495"/>
              <a:gd name="connsiteX9" fmla="*/ 480943 w 587155"/>
              <a:gd name="connsiteY9" fmla="*/ 225068 h 497495"/>
              <a:gd name="connsiteX10" fmla="*/ 480943 w 587155"/>
              <a:gd name="connsiteY10" fmla="*/ 242310 h 497495"/>
              <a:gd name="connsiteX11" fmla="*/ 109201 w 587155"/>
              <a:gd name="connsiteY11" fmla="*/ 242310 h 497495"/>
              <a:gd name="connsiteX12" fmla="*/ 109201 w 587155"/>
              <a:gd name="connsiteY12" fmla="*/ 185066 h 497495"/>
              <a:gd name="connsiteX13" fmla="*/ 480943 w 587155"/>
              <a:gd name="connsiteY13" fmla="*/ 185066 h 497495"/>
              <a:gd name="connsiteX14" fmla="*/ 480943 w 587155"/>
              <a:gd name="connsiteY14" fmla="*/ 202078 h 497495"/>
              <a:gd name="connsiteX15" fmla="*/ 109201 w 587155"/>
              <a:gd name="connsiteY15" fmla="*/ 202078 h 497495"/>
              <a:gd name="connsiteX16" fmla="*/ 228287 w 587155"/>
              <a:gd name="connsiteY16" fmla="*/ 147593 h 497495"/>
              <a:gd name="connsiteX17" fmla="*/ 480943 w 587155"/>
              <a:gd name="connsiteY17" fmla="*/ 147593 h 497495"/>
              <a:gd name="connsiteX18" fmla="*/ 480943 w 587155"/>
              <a:gd name="connsiteY18" fmla="*/ 164835 h 497495"/>
              <a:gd name="connsiteX19" fmla="*/ 228287 w 587155"/>
              <a:gd name="connsiteY19" fmla="*/ 164835 h 497495"/>
              <a:gd name="connsiteX20" fmla="*/ 228287 w 587155"/>
              <a:gd name="connsiteY20" fmla="*/ 106212 h 497495"/>
              <a:gd name="connsiteX21" fmla="*/ 480943 w 587155"/>
              <a:gd name="connsiteY21" fmla="*/ 106212 h 497495"/>
              <a:gd name="connsiteX22" fmla="*/ 480943 w 587155"/>
              <a:gd name="connsiteY22" fmla="*/ 123224 h 497495"/>
              <a:gd name="connsiteX23" fmla="*/ 228287 w 587155"/>
              <a:gd name="connsiteY23" fmla="*/ 123224 h 497495"/>
              <a:gd name="connsiteX24" fmla="*/ 228287 w 587155"/>
              <a:gd name="connsiteY24" fmla="*/ 64601 h 497495"/>
              <a:gd name="connsiteX25" fmla="*/ 480943 w 587155"/>
              <a:gd name="connsiteY25" fmla="*/ 64601 h 497495"/>
              <a:gd name="connsiteX26" fmla="*/ 480943 w 587155"/>
              <a:gd name="connsiteY26" fmla="*/ 81843 h 497495"/>
              <a:gd name="connsiteX27" fmla="*/ 228287 w 587155"/>
              <a:gd name="connsiteY27" fmla="*/ 81843 h 497495"/>
              <a:gd name="connsiteX28" fmla="*/ 109201 w 587155"/>
              <a:gd name="connsiteY28" fmla="*/ 64601 h 497495"/>
              <a:gd name="connsiteX29" fmla="*/ 203918 w 587155"/>
              <a:gd name="connsiteY29" fmla="*/ 64601 h 497495"/>
              <a:gd name="connsiteX30" fmla="*/ 203918 w 587155"/>
              <a:gd name="connsiteY30" fmla="*/ 164836 h 497495"/>
              <a:gd name="connsiteX31" fmla="*/ 109201 w 587155"/>
              <a:gd name="connsiteY31" fmla="*/ 164836 h 497495"/>
              <a:gd name="connsiteX32" fmla="*/ 78875 w 587155"/>
              <a:gd name="connsiteY32" fmla="*/ 35838 h 497495"/>
              <a:gd name="connsiteX33" fmla="*/ 78875 w 587155"/>
              <a:gd name="connsiteY33" fmla="*/ 268071 h 497495"/>
              <a:gd name="connsiteX34" fmla="*/ 509486 w 587155"/>
              <a:gd name="connsiteY34" fmla="*/ 268071 h 497495"/>
              <a:gd name="connsiteX35" fmla="*/ 509486 w 587155"/>
              <a:gd name="connsiteY35" fmla="*/ 35838 h 497495"/>
              <a:gd name="connsiteX36" fmla="*/ 347290 w 587155"/>
              <a:gd name="connsiteY36" fmla="*/ 35838 h 497495"/>
              <a:gd name="connsiteX37" fmla="*/ 239637 w 587155"/>
              <a:gd name="connsiteY37" fmla="*/ 35838 h 497495"/>
              <a:gd name="connsiteX38" fmla="*/ 42991 w 587155"/>
              <a:gd name="connsiteY38" fmla="*/ 0 h 497495"/>
              <a:gd name="connsiteX39" fmla="*/ 232460 w 587155"/>
              <a:gd name="connsiteY39" fmla="*/ 0 h 497495"/>
              <a:gd name="connsiteX40" fmla="*/ 355902 w 587155"/>
              <a:gd name="connsiteY40" fmla="*/ 0 h 497495"/>
              <a:gd name="connsiteX41" fmla="*/ 543935 w 587155"/>
              <a:gd name="connsiteY41" fmla="*/ 0 h 497495"/>
              <a:gd name="connsiteX42" fmla="*/ 543935 w 587155"/>
              <a:gd name="connsiteY42" fmla="*/ 182059 h 497495"/>
              <a:gd name="connsiteX43" fmla="*/ 543935 w 587155"/>
              <a:gd name="connsiteY43" fmla="*/ 298175 h 497495"/>
              <a:gd name="connsiteX44" fmla="*/ 42991 w 587155"/>
              <a:gd name="connsiteY44" fmla="*/ 298175 h 497495"/>
              <a:gd name="connsiteX45" fmla="*/ 42991 w 587155"/>
              <a:gd name="connsiteY45" fmla="*/ 182059 h 497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87155" h="497495">
                <a:moveTo>
                  <a:pt x="244050" y="432975"/>
                </a:moveTo>
                <a:lnTo>
                  <a:pt x="235436" y="471687"/>
                </a:lnTo>
                <a:lnTo>
                  <a:pt x="351719" y="471687"/>
                </a:lnTo>
                <a:lnTo>
                  <a:pt x="343105" y="432975"/>
                </a:lnTo>
                <a:close/>
                <a:moveTo>
                  <a:pt x="41632" y="309670"/>
                </a:moveTo>
                <a:lnTo>
                  <a:pt x="545523" y="309670"/>
                </a:lnTo>
                <a:lnTo>
                  <a:pt x="587155" y="497495"/>
                </a:lnTo>
                <a:lnTo>
                  <a:pt x="0" y="497495"/>
                </a:lnTo>
                <a:close/>
                <a:moveTo>
                  <a:pt x="109201" y="225068"/>
                </a:moveTo>
                <a:lnTo>
                  <a:pt x="480943" y="225068"/>
                </a:lnTo>
                <a:lnTo>
                  <a:pt x="480943" y="242310"/>
                </a:lnTo>
                <a:lnTo>
                  <a:pt x="109201" y="242310"/>
                </a:lnTo>
                <a:close/>
                <a:moveTo>
                  <a:pt x="109201" y="185066"/>
                </a:moveTo>
                <a:lnTo>
                  <a:pt x="480943" y="185066"/>
                </a:lnTo>
                <a:lnTo>
                  <a:pt x="480943" y="202078"/>
                </a:lnTo>
                <a:lnTo>
                  <a:pt x="109201" y="202078"/>
                </a:lnTo>
                <a:close/>
                <a:moveTo>
                  <a:pt x="228287" y="147593"/>
                </a:moveTo>
                <a:lnTo>
                  <a:pt x="480943" y="147593"/>
                </a:lnTo>
                <a:lnTo>
                  <a:pt x="480943" y="164835"/>
                </a:lnTo>
                <a:lnTo>
                  <a:pt x="228287" y="164835"/>
                </a:lnTo>
                <a:close/>
                <a:moveTo>
                  <a:pt x="228287" y="106212"/>
                </a:moveTo>
                <a:lnTo>
                  <a:pt x="480943" y="106212"/>
                </a:lnTo>
                <a:lnTo>
                  <a:pt x="480943" y="123224"/>
                </a:lnTo>
                <a:lnTo>
                  <a:pt x="228287" y="123224"/>
                </a:lnTo>
                <a:close/>
                <a:moveTo>
                  <a:pt x="228287" y="64601"/>
                </a:moveTo>
                <a:lnTo>
                  <a:pt x="480943" y="64601"/>
                </a:lnTo>
                <a:lnTo>
                  <a:pt x="480943" y="81843"/>
                </a:lnTo>
                <a:lnTo>
                  <a:pt x="228287" y="81843"/>
                </a:lnTo>
                <a:close/>
                <a:moveTo>
                  <a:pt x="109201" y="64601"/>
                </a:moveTo>
                <a:lnTo>
                  <a:pt x="203918" y="64601"/>
                </a:lnTo>
                <a:lnTo>
                  <a:pt x="203918" y="164836"/>
                </a:lnTo>
                <a:lnTo>
                  <a:pt x="109201" y="164836"/>
                </a:lnTo>
                <a:close/>
                <a:moveTo>
                  <a:pt x="78875" y="35838"/>
                </a:moveTo>
                <a:lnTo>
                  <a:pt x="78875" y="268071"/>
                </a:lnTo>
                <a:lnTo>
                  <a:pt x="509486" y="268071"/>
                </a:lnTo>
                <a:lnTo>
                  <a:pt x="509486" y="35838"/>
                </a:lnTo>
                <a:lnTo>
                  <a:pt x="347290" y="35838"/>
                </a:lnTo>
                <a:lnTo>
                  <a:pt x="239637" y="35838"/>
                </a:lnTo>
                <a:close/>
                <a:moveTo>
                  <a:pt x="42991" y="0"/>
                </a:moveTo>
                <a:lnTo>
                  <a:pt x="232460" y="0"/>
                </a:lnTo>
                <a:lnTo>
                  <a:pt x="355902" y="0"/>
                </a:lnTo>
                <a:lnTo>
                  <a:pt x="543935" y="0"/>
                </a:lnTo>
                <a:lnTo>
                  <a:pt x="543935" y="182059"/>
                </a:lnTo>
                <a:lnTo>
                  <a:pt x="543935" y="298175"/>
                </a:lnTo>
                <a:lnTo>
                  <a:pt x="42991" y="298175"/>
                </a:lnTo>
                <a:lnTo>
                  <a:pt x="42991" y="18205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46" name="矩形: 剪去对角 1">
            <a:extLst>
              <a:ext uri="{FF2B5EF4-FFF2-40B4-BE49-F238E27FC236}">
                <a16:creationId xmlns="" xmlns:a16="http://schemas.microsoft.com/office/drawing/2014/main" id="{2D966BEC-AA77-4BC3-9A76-7AC115470CF6}"/>
              </a:ext>
            </a:extLst>
          </p:cNvPr>
          <p:cNvSpPr/>
          <p:nvPr/>
        </p:nvSpPr>
        <p:spPr>
          <a:xfrm>
            <a:off x="915376" y="1076325"/>
            <a:ext cx="2246466" cy="438150"/>
          </a:xfrm>
          <a:prstGeom prst="snip2DiagRect">
            <a:avLst>
              <a:gd name="adj1" fmla="val 50000"/>
              <a:gd name="adj2" fmla="val 16667"/>
            </a:avLst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、登高用具</a:t>
            </a:r>
            <a:endParaRPr lang="zh-CN" altLang="en-US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47" name="直接连接符 46">
            <a:extLst>
              <a:ext uri="{FF2B5EF4-FFF2-40B4-BE49-F238E27FC236}">
                <a16:creationId xmlns="" xmlns:a16="http://schemas.microsoft.com/office/drawing/2014/main" id="{36FAB3D4-22F4-4FAB-8759-B7590329ECCD}"/>
              </a:ext>
            </a:extLst>
          </p:cNvPr>
          <p:cNvCxnSpPr/>
          <p:nvPr/>
        </p:nvCxnSpPr>
        <p:spPr>
          <a:xfrm flipV="1">
            <a:off x="3294043" y="1276350"/>
            <a:ext cx="8240732" cy="1607"/>
          </a:xfrm>
          <a:prstGeom prst="line">
            <a:avLst/>
          </a:prstGeom>
          <a:ln w="12700">
            <a:solidFill>
              <a:schemeClr val="accent2">
                <a:lumMod val="7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矩形: 对角圆角 2">
            <a:extLst>
              <a:ext uri="{FF2B5EF4-FFF2-40B4-BE49-F238E27FC236}">
                <a16:creationId xmlns="" xmlns:a16="http://schemas.microsoft.com/office/drawing/2014/main" id="{8965EF8D-477A-45FA-A65C-52E7B255DDF8}"/>
              </a:ext>
            </a:extLst>
          </p:cNvPr>
          <p:cNvSpPr/>
          <p:nvPr/>
        </p:nvSpPr>
        <p:spPr>
          <a:xfrm>
            <a:off x="613410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50" name="矩形: 对角圆角 4">
            <a:extLst>
              <a:ext uri="{FF2B5EF4-FFF2-40B4-BE49-F238E27FC236}">
                <a16:creationId xmlns="" xmlns:a16="http://schemas.microsoft.com/office/drawing/2014/main" id="{B8B559B6-4187-48C0-953D-5A9ACD9D1FDC}"/>
              </a:ext>
            </a:extLst>
          </p:cNvPr>
          <p:cNvSpPr/>
          <p:nvPr/>
        </p:nvSpPr>
        <p:spPr>
          <a:xfrm>
            <a:off x="709041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51" name="矩形: 对角圆角 5">
            <a:extLst>
              <a:ext uri="{FF2B5EF4-FFF2-40B4-BE49-F238E27FC236}">
                <a16:creationId xmlns="" xmlns:a16="http://schemas.microsoft.com/office/drawing/2014/main" id="{043A41B4-A19B-4AB4-BB44-D8D2B35DF7E5}"/>
              </a:ext>
            </a:extLst>
          </p:cNvPr>
          <p:cNvSpPr/>
          <p:nvPr/>
        </p:nvSpPr>
        <p:spPr>
          <a:xfrm>
            <a:off x="804672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52" name="矩形: 对角圆角 6">
            <a:extLst>
              <a:ext uri="{FF2B5EF4-FFF2-40B4-BE49-F238E27FC236}">
                <a16:creationId xmlns="" xmlns:a16="http://schemas.microsoft.com/office/drawing/2014/main" id="{D93EF659-CA10-488D-81D5-1BA47AC6891C}"/>
              </a:ext>
            </a:extLst>
          </p:cNvPr>
          <p:cNvSpPr/>
          <p:nvPr/>
        </p:nvSpPr>
        <p:spPr>
          <a:xfrm>
            <a:off x="10982039" y="147617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 smtClean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  <a:endParaRPr lang="zh-CN" altLang="en-US" sz="1200" b="1" dirty="0">
              <a:solidFill>
                <a:schemeClr val="accent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矩形: 对角圆角 7">
            <a:extLst>
              <a:ext uri="{FF2B5EF4-FFF2-40B4-BE49-F238E27FC236}">
                <a16:creationId xmlns="" xmlns:a16="http://schemas.microsoft.com/office/drawing/2014/main" id="{84923506-9DD7-4C2D-8F4A-B24DE42D7C9D}"/>
              </a:ext>
            </a:extLst>
          </p:cNvPr>
          <p:cNvSpPr/>
          <p:nvPr/>
        </p:nvSpPr>
        <p:spPr>
          <a:xfrm>
            <a:off x="995934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54" name="矩形: 对角圆角 8">
            <a:extLst>
              <a:ext uri="{FF2B5EF4-FFF2-40B4-BE49-F238E27FC236}">
                <a16:creationId xmlns="" xmlns:a16="http://schemas.microsoft.com/office/drawing/2014/main" id="{0E30B6CF-43F2-4614-A777-00A3CFCAA957}"/>
              </a:ext>
            </a:extLst>
          </p:cNvPr>
          <p:cNvSpPr/>
          <p:nvPr/>
        </p:nvSpPr>
        <p:spPr>
          <a:xfrm>
            <a:off x="9004964" y="168059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  <a:endParaRPr lang="zh-CN" altLang="en-US" sz="1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198693" y="2088413"/>
            <a:ext cx="3130936" cy="3600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>
              <a:lnSpc>
                <a:spcPts val="2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altLang="zh-CN" b="1" kern="100" dirty="0">
                <a:latin typeface="+mn-ea"/>
              </a:rPr>
              <a:t>1.1</a:t>
            </a:r>
            <a:r>
              <a:rPr lang="zh-CN" altLang="zh-CN" b="1" kern="100" dirty="0">
                <a:latin typeface="+mn-ea"/>
              </a:rPr>
              <a:t>安全帽</a:t>
            </a:r>
          </a:p>
          <a:p>
            <a:pPr indent="457200">
              <a:lnSpc>
                <a:spcPts val="2000"/>
              </a:lnSpc>
              <a:spcBef>
                <a:spcPts val="600"/>
              </a:spcBef>
            </a:pPr>
            <a:r>
              <a:rPr lang="zh-CN" altLang="zh-CN" kern="100" dirty="0">
                <a:latin typeface="+mn-ea"/>
                <a:cs typeface="Times New Roman" panose="02020603050405020304" pitchFamily="18" charset="0"/>
              </a:rPr>
              <a:t>用来保护施工人员头部的， 必须由专门工厂生产。 </a:t>
            </a:r>
          </a:p>
          <a:p>
            <a:pPr indent="457200" algn="just">
              <a:lnSpc>
                <a:spcPts val="2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altLang="zh-CN" b="1" kern="100" dirty="0">
                <a:latin typeface="+mn-ea"/>
              </a:rPr>
              <a:t>1.2</a:t>
            </a:r>
            <a:r>
              <a:rPr lang="zh-CN" altLang="zh-CN" b="1" kern="100" dirty="0">
                <a:latin typeface="+mn-ea"/>
              </a:rPr>
              <a:t>安全带</a:t>
            </a:r>
          </a:p>
          <a:p>
            <a:pPr indent="457200">
              <a:spcBef>
                <a:spcPts val="600"/>
              </a:spcBef>
            </a:pPr>
            <a:r>
              <a:rPr lang="zh-CN" altLang="zh-CN" kern="100" dirty="0">
                <a:latin typeface="+mn-ea"/>
                <a:cs typeface="Times New Roman" panose="02020603050405020304" pitchFamily="18" charset="0"/>
              </a:rPr>
              <a:t>安全带包括：安全腰带、保险绳和腰绳，用来防止发生空中坠落事故</a:t>
            </a:r>
            <a:r>
              <a:rPr lang="zh-CN" altLang="zh-CN" kern="100" dirty="0" smtClean="0">
                <a:latin typeface="+mn-ea"/>
                <a:cs typeface="Times New Roman" panose="02020603050405020304" pitchFamily="18" charset="0"/>
              </a:rPr>
              <a:t>。腰带</a:t>
            </a:r>
            <a:r>
              <a:rPr lang="zh-CN" altLang="zh-CN" kern="100" dirty="0">
                <a:latin typeface="+mn-ea"/>
                <a:cs typeface="Times New Roman" panose="02020603050405020304" pitchFamily="18" charset="0"/>
              </a:rPr>
              <a:t>用来系挂保险绳、腰绳和吊物绳，系在腰部以下、臀部以上的部位。</a:t>
            </a:r>
          </a:p>
          <a:p>
            <a:pPr indent="457200">
              <a:lnSpc>
                <a:spcPts val="2000"/>
              </a:lnSpc>
              <a:spcBef>
                <a:spcPts val="600"/>
              </a:spcBef>
            </a:pPr>
            <a:r>
              <a:rPr lang="zh-CN" altLang="zh-CN" kern="100" dirty="0">
                <a:latin typeface="+mn-ea"/>
                <a:cs typeface="Times New Roman" panose="02020603050405020304" pitchFamily="18" charset="0"/>
              </a:rPr>
              <a:t>安全带使用方法如图</a:t>
            </a:r>
            <a:r>
              <a:rPr lang="en-US" altLang="zh-CN" kern="100" dirty="0">
                <a:latin typeface="+mn-ea"/>
                <a:cs typeface="Times New Roman" panose="02020603050405020304" pitchFamily="18" charset="0"/>
              </a:rPr>
              <a:t>2-2-26</a:t>
            </a:r>
            <a:r>
              <a:rPr lang="zh-CN" altLang="zh-CN" kern="100" dirty="0">
                <a:latin typeface="+mn-ea"/>
                <a:cs typeface="Times New Roman" panose="02020603050405020304" pitchFamily="18" charset="0"/>
              </a:rPr>
              <a:t>所示。 </a:t>
            </a:r>
            <a:endParaRPr lang="zh-CN" altLang="zh-CN" kern="100" dirty="0">
              <a:effectLst/>
              <a:latin typeface="+mn-ea"/>
              <a:cs typeface="Times New Roman" panose="02020603050405020304" pitchFamily="18" charset="0"/>
            </a:endParaRPr>
          </a:p>
        </p:txBody>
      </p:sp>
      <p:pic>
        <p:nvPicPr>
          <p:cNvPr id="28" name="图片 27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9758" y="2230287"/>
            <a:ext cx="1956435" cy="2855595"/>
          </a:xfrm>
          <a:prstGeom prst="rect">
            <a:avLst/>
          </a:prstGeom>
          <a:noFill/>
          <a:ln>
            <a:noFill/>
          </a:ln>
        </p:spPr>
      </p:pic>
      <p:pic>
        <p:nvPicPr>
          <p:cNvPr id="29" name="Picture 6" descr="200922840477221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93984" y="2482064"/>
            <a:ext cx="2477135" cy="235204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矩形 4"/>
          <p:cNvSpPr/>
          <p:nvPr/>
        </p:nvSpPr>
        <p:spPr>
          <a:xfrm>
            <a:off x="6996671" y="5340586"/>
            <a:ext cx="2962670" cy="3488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 algn="ctr">
              <a:lnSpc>
                <a:spcPts val="2000"/>
              </a:lnSpc>
              <a:spcAft>
                <a:spcPts val="0"/>
              </a:spcAft>
            </a:pPr>
            <a: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图</a:t>
            </a:r>
            <a:r>
              <a:rPr lang="en-US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2-2-26 </a:t>
            </a:r>
            <a: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安全带使用方法</a:t>
            </a:r>
            <a:endParaRPr lang="zh-CN" altLang="zh-CN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569611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confont-1187-868386">
            <a:extLst>
              <a:ext uri="{FF2B5EF4-FFF2-40B4-BE49-F238E27FC236}">
                <a16:creationId xmlns="" xmlns:a16="http://schemas.microsoft.com/office/drawing/2014/main" id="{B4215A5A-B68F-482E-A7EC-03DEF20F6942}"/>
              </a:ext>
            </a:extLst>
          </p:cNvPr>
          <p:cNvSpPr>
            <a:spLocks noChangeAspect="1"/>
          </p:cNvSpPr>
          <p:nvPr/>
        </p:nvSpPr>
        <p:spPr bwMode="auto">
          <a:xfrm>
            <a:off x="490494" y="189908"/>
            <a:ext cx="424881" cy="360000"/>
          </a:xfrm>
          <a:custGeom>
            <a:avLst/>
            <a:gdLst>
              <a:gd name="connsiteX0" fmla="*/ 244050 w 587155"/>
              <a:gd name="connsiteY0" fmla="*/ 432975 h 497495"/>
              <a:gd name="connsiteX1" fmla="*/ 235436 w 587155"/>
              <a:gd name="connsiteY1" fmla="*/ 471687 h 497495"/>
              <a:gd name="connsiteX2" fmla="*/ 351719 w 587155"/>
              <a:gd name="connsiteY2" fmla="*/ 471687 h 497495"/>
              <a:gd name="connsiteX3" fmla="*/ 343105 w 587155"/>
              <a:gd name="connsiteY3" fmla="*/ 432975 h 497495"/>
              <a:gd name="connsiteX4" fmla="*/ 41632 w 587155"/>
              <a:gd name="connsiteY4" fmla="*/ 309670 h 497495"/>
              <a:gd name="connsiteX5" fmla="*/ 545523 w 587155"/>
              <a:gd name="connsiteY5" fmla="*/ 309670 h 497495"/>
              <a:gd name="connsiteX6" fmla="*/ 587155 w 587155"/>
              <a:gd name="connsiteY6" fmla="*/ 497495 h 497495"/>
              <a:gd name="connsiteX7" fmla="*/ 0 w 587155"/>
              <a:gd name="connsiteY7" fmla="*/ 497495 h 497495"/>
              <a:gd name="connsiteX8" fmla="*/ 109201 w 587155"/>
              <a:gd name="connsiteY8" fmla="*/ 225068 h 497495"/>
              <a:gd name="connsiteX9" fmla="*/ 480943 w 587155"/>
              <a:gd name="connsiteY9" fmla="*/ 225068 h 497495"/>
              <a:gd name="connsiteX10" fmla="*/ 480943 w 587155"/>
              <a:gd name="connsiteY10" fmla="*/ 242310 h 497495"/>
              <a:gd name="connsiteX11" fmla="*/ 109201 w 587155"/>
              <a:gd name="connsiteY11" fmla="*/ 242310 h 497495"/>
              <a:gd name="connsiteX12" fmla="*/ 109201 w 587155"/>
              <a:gd name="connsiteY12" fmla="*/ 185066 h 497495"/>
              <a:gd name="connsiteX13" fmla="*/ 480943 w 587155"/>
              <a:gd name="connsiteY13" fmla="*/ 185066 h 497495"/>
              <a:gd name="connsiteX14" fmla="*/ 480943 w 587155"/>
              <a:gd name="connsiteY14" fmla="*/ 202078 h 497495"/>
              <a:gd name="connsiteX15" fmla="*/ 109201 w 587155"/>
              <a:gd name="connsiteY15" fmla="*/ 202078 h 497495"/>
              <a:gd name="connsiteX16" fmla="*/ 228287 w 587155"/>
              <a:gd name="connsiteY16" fmla="*/ 147593 h 497495"/>
              <a:gd name="connsiteX17" fmla="*/ 480943 w 587155"/>
              <a:gd name="connsiteY17" fmla="*/ 147593 h 497495"/>
              <a:gd name="connsiteX18" fmla="*/ 480943 w 587155"/>
              <a:gd name="connsiteY18" fmla="*/ 164835 h 497495"/>
              <a:gd name="connsiteX19" fmla="*/ 228287 w 587155"/>
              <a:gd name="connsiteY19" fmla="*/ 164835 h 497495"/>
              <a:gd name="connsiteX20" fmla="*/ 228287 w 587155"/>
              <a:gd name="connsiteY20" fmla="*/ 106212 h 497495"/>
              <a:gd name="connsiteX21" fmla="*/ 480943 w 587155"/>
              <a:gd name="connsiteY21" fmla="*/ 106212 h 497495"/>
              <a:gd name="connsiteX22" fmla="*/ 480943 w 587155"/>
              <a:gd name="connsiteY22" fmla="*/ 123224 h 497495"/>
              <a:gd name="connsiteX23" fmla="*/ 228287 w 587155"/>
              <a:gd name="connsiteY23" fmla="*/ 123224 h 497495"/>
              <a:gd name="connsiteX24" fmla="*/ 228287 w 587155"/>
              <a:gd name="connsiteY24" fmla="*/ 64601 h 497495"/>
              <a:gd name="connsiteX25" fmla="*/ 480943 w 587155"/>
              <a:gd name="connsiteY25" fmla="*/ 64601 h 497495"/>
              <a:gd name="connsiteX26" fmla="*/ 480943 w 587155"/>
              <a:gd name="connsiteY26" fmla="*/ 81843 h 497495"/>
              <a:gd name="connsiteX27" fmla="*/ 228287 w 587155"/>
              <a:gd name="connsiteY27" fmla="*/ 81843 h 497495"/>
              <a:gd name="connsiteX28" fmla="*/ 109201 w 587155"/>
              <a:gd name="connsiteY28" fmla="*/ 64601 h 497495"/>
              <a:gd name="connsiteX29" fmla="*/ 203918 w 587155"/>
              <a:gd name="connsiteY29" fmla="*/ 64601 h 497495"/>
              <a:gd name="connsiteX30" fmla="*/ 203918 w 587155"/>
              <a:gd name="connsiteY30" fmla="*/ 164836 h 497495"/>
              <a:gd name="connsiteX31" fmla="*/ 109201 w 587155"/>
              <a:gd name="connsiteY31" fmla="*/ 164836 h 497495"/>
              <a:gd name="connsiteX32" fmla="*/ 78875 w 587155"/>
              <a:gd name="connsiteY32" fmla="*/ 35838 h 497495"/>
              <a:gd name="connsiteX33" fmla="*/ 78875 w 587155"/>
              <a:gd name="connsiteY33" fmla="*/ 268071 h 497495"/>
              <a:gd name="connsiteX34" fmla="*/ 509486 w 587155"/>
              <a:gd name="connsiteY34" fmla="*/ 268071 h 497495"/>
              <a:gd name="connsiteX35" fmla="*/ 509486 w 587155"/>
              <a:gd name="connsiteY35" fmla="*/ 35838 h 497495"/>
              <a:gd name="connsiteX36" fmla="*/ 347290 w 587155"/>
              <a:gd name="connsiteY36" fmla="*/ 35838 h 497495"/>
              <a:gd name="connsiteX37" fmla="*/ 239637 w 587155"/>
              <a:gd name="connsiteY37" fmla="*/ 35838 h 497495"/>
              <a:gd name="connsiteX38" fmla="*/ 42991 w 587155"/>
              <a:gd name="connsiteY38" fmla="*/ 0 h 497495"/>
              <a:gd name="connsiteX39" fmla="*/ 232460 w 587155"/>
              <a:gd name="connsiteY39" fmla="*/ 0 h 497495"/>
              <a:gd name="connsiteX40" fmla="*/ 355902 w 587155"/>
              <a:gd name="connsiteY40" fmla="*/ 0 h 497495"/>
              <a:gd name="connsiteX41" fmla="*/ 543935 w 587155"/>
              <a:gd name="connsiteY41" fmla="*/ 0 h 497495"/>
              <a:gd name="connsiteX42" fmla="*/ 543935 w 587155"/>
              <a:gd name="connsiteY42" fmla="*/ 182059 h 497495"/>
              <a:gd name="connsiteX43" fmla="*/ 543935 w 587155"/>
              <a:gd name="connsiteY43" fmla="*/ 298175 h 497495"/>
              <a:gd name="connsiteX44" fmla="*/ 42991 w 587155"/>
              <a:gd name="connsiteY44" fmla="*/ 298175 h 497495"/>
              <a:gd name="connsiteX45" fmla="*/ 42991 w 587155"/>
              <a:gd name="connsiteY45" fmla="*/ 182059 h 497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87155" h="497495">
                <a:moveTo>
                  <a:pt x="244050" y="432975"/>
                </a:moveTo>
                <a:lnTo>
                  <a:pt x="235436" y="471687"/>
                </a:lnTo>
                <a:lnTo>
                  <a:pt x="351719" y="471687"/>
                </a:lnTo>
                <a:lnTo>
                  <a:pt x="343105" y="432975"/>
                </a:lnTo>
                <a:close/>
                <a:moveTo>
                  <a:pt x="41632" y="309670"/>
                </a:moveTo>
                <a:lnTo>
                  <a:pt x="545523" y="309670"/>
                </a:lnTo>
                <a:lnTo>
                  <a:pt x="587155" y="497495"/>
                </a:lnTo>
                <a:lnTo>
                  <a:pt x="0" y="497495"/>
                </a:lnTo>
                <a:close/>
                <a:moveTo>
                  <a:pt x="109201" y="225068"/>
                </a:moveTo>
                <a:lnTo>
                  <a:pt x="480943" y="225068"/>
                </a:lnTo>
                <a:lnTo>
                  <a:pt x="480943" y="242310"/>
                </a:lnTo>
                <a:lnTo>
                  <a:pt x="109201" y="242310"/>
                </a:lnTo>
                <a:close/>
                <a:moveTo>
                  <a:pt x="109201" y="185066"/>
                </a:moveTo>
                <a:lnTo>
                  <a:pt x="480943" y="185066"/>
                </a:lnTo>
                <a:lnTo>
                  <a:pt x="480943" y="202078"/>
                </a:lnTo>
                <a:lnTo>
                  <a:pt x="109201" y="202078"/>
                </a:lnTo>
                <a:close/>
                <a:moveTo>
                  <a:pt x="228287" y="147593"/>
                </a:moveTo>
                <a:lnTo>
                  <a:pt x="480943" y="147593"/>
                </a:lnTo>
                <a:lnTo>
                  <a:pt x="480943" y="164835"/>
                </a:lnTo>
                <a:lnTo>
                  <a:pt x="228287" y="164835"/>
                </a:lnTo>
                <a:close/>
                <a:moveTo>
                  <a:pt x="228287" y="106212"/>
                </a:moveTo>
                <a:lnTo>
                  <a:pt x="480943" y="106212"/>
                </a:lnTo>
                <a:lnTo>
                  <a:pt x="480943" y="123224"/>
                </a:lnTo>
                <a:lnTo>
                  <a:pt x="228287" y="123224"/>
                </a:lnTo>
                <a:close/>
                <a:moveTo>
                  <a:pt x="228287" y="64601"/>
                </a:moveTo>
                <a:lnTo>
                  <a:pt x="480943" y="64601"/>
                </a:lnTo>
                <a:lnTo>
                  <a:pt x="480943" y="81843"/>
                </a:lnTo>
                <a:lnTo>
                  <a:pt x="228287" y="81843"/>
                </a:lnTo>
                <a:close/>
                <a:moveTo>
                  <a:pt x="109201" y="64601"/>
                </a:moveTo>
                <a:lnTo>
                  <a:pt x="203918" y="64601"/>
                </a:lnTo>
                <a:lnTo>
                  <a:pt x="203918" y="164836"/>
                </a:lnTo>
                <a:lnTo>
                  <a:pt x="109201" y="164836"/>
                </a:lnTo>
                <a:close/>
                <a:moveTo>
                  <a:pt x="78875" y="35838"/>
                </a:moveTo>
                <a:lnTo>
                  <a:pt x="78875" y="268071"/>
                </a:lnTo>
                <a:lnTo>
                  <a:pt x="509486" y="268071"/>
                </a:lnTo>
                <a:lnTo>
                  <a:pt x="509486" y="35838"/>
                </a:lnTo>
                <a:lnTo>
                  <a:pt x="347290" y="35838"/>
                </a:lnTo>
                <a:lnTo>
                  <a:pt x="239637" y="35838"/>
                </a:lnTo>
                <a:close/>
                <a:moveTo>
                  <a:pt x="42991" y="0"/>
                </a:moveTo>
                <a:lnTo>
                  <a:pt x="232460" y="0"/>
                </a:lnTo>
                <a:lnTo>
                  <a:pt x="355902" y="0"/>
                </a:lnTo>
                <a:lnTo>
                  <a:pt x="543935" y="0"/>
                </a:lnTo>
                <a:lnTo>
                  <a:pt x="543935" y="182059"/>
                </a:lnTo>
                <a:lnTo>
                  <a:pt x="543935" y="298175"/>
                </a:lnTo>
                <a:lnTo>
                  <a:pt x="42991" y="298175"/>
                </a:lnTo>
                <a:lnTo>
                  <a:pt x="42991" y="18205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49" name="矩形: 对角圆角 2">
            <a:extLst>
              <a:ext uri="{FF2B5EF4-FFF2-40B4-BE49-F238E27FC236}">
                <a16:creationId xmlns="" xmlns:a16="http://schemas.microsoft.com/office/drawing/2014/main" id="{8965EF8D-477A-45FA-A65C-52E7B255DDF8}"/>
              </a:ext>
            </a:extLst>
          </p:cNvPr>
          <p:cNvSpPr/>
          <p:nvPr/>
        </p:nvSpPr>
        <p:spPr>
          <a:xfrm>
            <a:off x="613410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50" name="矩形: 对角圆角 4">
            <a:extLst>
              <a:ext uri="{FF2B5EF4-FFF2-40B4-BE49-F238E27FC236}">
                <a16:creationId xmlns="" xmlns:a16="http://schemas.microsoft.com/office/drawing/2014/main" id="{B8B559B6-4187-48C0-953D-5A9ACD9D1FDC}"/>
              </a:ext>
            </a:extLst>
          </p:cNvPr>
          <p:cNvSpPr/>
          <p:nvPr/>
        </p:nvSpPr>
        <p:spPr>
          <a:xfrm>
            <a:off x="709041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51" name="矩形: 对角圆角 5">
            <a:extLst>
              <a:ext uri="{FF2B5EF4-FFF2-40B4-BE49-F238E27FC236}">
                <a16:creationId xmlns="" xmlns:a16="http://schemas.microsoft.com/office/drawing/2014/main" id="{043A41B4-A19B-4AB4-BB44-D8D2B35DF7E5}"/>
              </a:ext>
            </a:extLst>
          </p:cNvPr>
          <p:cNvSpPr/>
          <p:nvPr/>
        </p:nvSpPr>
        <p:spPr>
          <a:xfrm>
            <a:off x="804672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52" name="矩形: 对角圆角 6">
            <a:extLst>
              <a:ext uri="{FF2B5EF4-FFF2-40B4-BE49-F238E27FC236}">
                <a16:creationId xmlns="" xmlns:a16="http://schemas.microsoft.com/office/drawing/2014/main" id="{D93EF659-CA10-488D-81D5-1BA47AC6891C}"/>
              </a:ext>
            </a:extLst>
          </p:cNvPr>
          <p:cNvSpPr/>
          <p:nvPr/>
        </p:nvSpPr>
        <p:spPr>
          <a:xfrm>
            <a:off x="10982039" y="147617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 smtClean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  <a:endParaRPr lang="zh-CN" altLang="en-US" sz="1200" b="1" dirty="0">
              <a:solidFill>
                <a:schemeClr val="accent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矩形: 对角圆角 7">
            <a:extLst>
              <a:ext uri="{FF2B5EF4-FFF2-40B4-BE49-F238E27FC236}">
                <a16:creationId xmlns="" xmlns:a16="http://schemas.microsoft.com/office/drawing/2014/main" id="{84923506-9DD7-4C2D-8F4A-B24DE42D7C9D}"/>
              </a:ext>
            </a:extLst>
          </p:cNvPr>
          <p:cNvSpPr/>
          <p:nvPr/>
        </p:nvSpPr>
        <p:spPr>
          <a:xfrm>
            <a:off x="995934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54" name="矩形: 对角圆角 8">
            <a:extLst>
              <a:ext uri="{FF2B5EF4-FFF2-40B4-BE49-F238E27FC236}">
                <a16:creationId xmlns="" xmlns:a16="http://schemas.microsoft.com/office/drawing/2014/main" id="{0E30B6CF-43F2-4614-A777-00A3CFCAA957}"/>
              </a:ext>
            </a:extLst>
          </p:cNvPr>
          <p:cNvSpPr/>
          <p:nvPr/>
        </p:nvSpPr>
        <p:spPr>
          <a:xfrm>
            <a:off x="9004964" y="168059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  <a:endParaRPr lang="zh-CN" altLang="en-US" sz="1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247775" y="1791380"/>
            <a:ext cx="2924175" cy="1256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80670" algn="just">
              <a:lnSpc>
                <a:spcPts val="2000"/>
              </a:lnSpc>
              <a:spcAft>
                <a:spcPts val="600"/>
              </a:spcAft>
            </a:pPr>
            <a:r>
              <a:rPr lang="en-US" altLang="zh-CN" b="1" kern="100" dirty="0">
                <a:latin typeface="+mn-ea"/>
                <a:cs typeface="Times New Roman" panose="02020603050405020304" pitchFamily="18" charset="0"/>
              </a:rPr>
              <a:t>1.3</a:t>
            </a:r>
            <a:r>
              <a:rPr lang="zh-CN" altLang="zh-CN" b="1" kern="100" dirty="0">
                <a:latin typeface="+mn-ea"/>
                <a:cs typeface="Times New Roman" panose="02020603050405020304" pitchFamily="18" charset="0"/>
              </a:rPr>
              <a:t>踏板</a:t>
            </a:r>
            <a:endParaRPr lang="zh-CN" altLang="zh-CN" kern="100" dirty="0">
              <a:latin typeface="+mn-ea"/>
              <a:cs typeface="Times New Roman" panose="02020603050405020304" pitchFamily="18" charset="0"/>
            </a:endParaRPr>
          </a:p>
          <a:p>
            <a:r>
              <a:rPr lang="zh-CN" altLang="zh-CN" dirty="0">
                <a:latin typeface="+mn-ea"/>
                <a:cs typeface="Times New Roman" panose="02020603050405020304" pitchFamily="18" charset="0"/>
              </a:rPr>
              <a:t>踏板又叫登高板，用于攀登电杆，由板、绳、钩组成，如图</a:t>
            </a:r>
            <a:r>
              <a:rPr lang="en-US" altLang="zh-CN" dirty="0">
                <a:latin typeface="+mn-ea"/>
                <a:cs typeface="Times New Roman" panose="02020603050405020304" pitchFamily="18" charset="0"/>
              </a:rPr>
              <a:t>2-2-27</a:t>
            </a:r>
            <a:r>
              <a:rPr lang="zh-CN" altLang="zh-CN" dirty="0">
                <a:latin typeface="+mn-ea"/>
                <a:cs typeface="Times New Roman" panose="02020603050405020304" pitchFamily="18" charset="0"/>
              </a:rPr>
              <a:t>所示。</a:t>
            </a:r>
            <a:endParaRPr lang="zh-CN" altLang="en-US" dirty="0">
              <a:latin typeface="+mn-ea"/>
            </a:endParaRPr>
          </a:p>
        </p:txBody>
      </p:sp>
      <p:pic>
        <p:nvPicPr>
          <p:cNvPr id="27" name="图片 26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3088" y="3070028"/>
            <a:ext cx="1409700" cy="266509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29172" y="1791380"/>
            <a:ext cx="3708989" cy="14516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80670" algn="just">
              <a:lnSpc>
                <a:spcPts val="2000"/>
              </a:lnSpc>
              <a:spcAft>
                <a:spcPts val="600"/>
              </a:spcAft>
            </a:pPr>
            <a:r>
              <a:rPr lang="en-US" altLang="zh-CN" b="1" kern="100" dirty="0">
                <a:latin typeface="+mn-ea"/>
                <a:cs typeface="Times New Roman" panose="02020603050405020304" pitchFamily="18" charset="0"/>
              </a:rPr>
              <a:t>1.4</a:t>
            </a:r>
            <a:r>
              <a:rPr lang="zh-CN" altLang="zh-CN" b="1" kern="100" dirty="0">
                <a:latin typeface="+mn-ea"/>
                <a:cs typeface="Times New Roman" panose="02020603050405020304" pitchFamily="18" charset="0"/>
              </a:rPr>
              <a:t>脚扣</a:t>
            </a:r>
          </a:p>
          <a:p>
            <a:pPr indent="280670" algn="just">
              <a:lnSpc>
                <a:spcPts val="2000"/>
              </a:lnSpc>
              <a:spcAft>
                <a:spcPts val="600"/>
              </a:spcAft>
            </a:pPr>
            <a:r>
              <a:rPr lang="zh-CN" altLang="zh-CN" kern="100" dirty="0">
                <a:latin typeface="+mn-ea"/>
                <a:cs typeface="Times New Roman" panose="02020603050405020304" pitchFamily="18" charset="0"/>
              </a:rPr>
              <a:t>脚扣也是攀登电杆的工具，主要由弧形扣环、脚套组成，分为木杆脚扣和水泥杆脚扣两种，如图</a:t>
            </a:r>
            <a:r>
              <a:rPr lang="en-US" altLang="zh-CN" kern="100" dirty="0">
                <a:latin typeface="+mn-ea"/>
                <a:cs typeface="Times New Roman" panose="02020603050405020304" pitchFamily="18" charset="0"/>
              </a:rPr>
              <a:t>2-2-28</a:t>
            </a:r>
            <a:r>
              <a:rPr lang="zh-CN" altLang="zh-CN" kern="100" dirty="0">
                <a:latin typeface="+mn-ea"/>
                <a:cs typeface="Times New Roman" panose="02020603050405020304" pitchFamily="18" charset="0"/>
              </a:rPr>
              <a:t>所示。</a:t>
            </a:r>
            <a:endParaRPr lang="zh-CN" altLang="zh-CN" kern="100" dirty="0">
              <a:latin typeface="+mn-ea"/>
              <a:cs typeface="Times New Roman" panose="02020603050405020304" pitchFamily="18" charset="0"/>
            </a:endParaRPr>
          </a:p>
        </p:txBody>
      </p:sp>
      <p:pic>
        <p:nvPicPr>
          <p:cNvPr id="29" name="Picture 19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9172" y="3349745"/>
            <a:ext cx="3735070" cy="210566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矩形 4"/>
          <p:cNvSpPr/>
          <p:nvPr/>
        </p:nvSpPr>
        <p:spPr>
          <a:xfrm>
            <a:off x="8799930" y="1791380"/>
            <a:ext cx="2705984" cy="38728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80670" algn="just">
              <a:lnSpc>
                <a:spcPts val="2000"/>
              </a:lnSpc>
              <a:spcAft>
                <a:spcPts val="600"/>
              </a:spcAft>
            </a:pPr>
            <a:r>
              <a:rPr lang="en-US" altLang="zh-CN" b="1" kern="100" dirty="0">
                <a:latin typeface="+mn-ea"/>
                <a:cs typeface="Times New Roman" panose="02020603050405020304" pitchFamily="18" charset="0"/>
              </a:rPr>
              <a:t>1.5</a:t>
            </a:r>
            <a:r>
              <a:rPr lang="zh-CN" altLang="zh-CN" b="1" kern="100" dirty="0">
                <a:latin typeface="+mn-ea"/>
                <a:cs typeface="Times New Roman" panose="02020603050405020304" pitchFamily="18" charset="0"/>
              </a:rPr>
              <a:t>梯子</a:t>
            </a:r>
          </a:p>
          <a:p>
            <a:pPr indent="280670" algn="just">
              <a:lnSpc>
                <a:spcPts val="2000"/>
              </a:lnSpc>
              <a:spcAft>
                <a:spcPts val="600"/>
              </a:spcAft>
            </a:pPr>
            <a:r>
              <a:rPr lang="zh-CN" altLang="zh-CN" kern="100" dirty="0">
                <a:latin typeface="+mn-ea"/>
                <a:cs typeface="Times New Roman" panose="02020603050405020304" pitchFamily="18" charset="0"/>
              </a:rPr>
              <a:t>有单梯、人字梯、 升降梯等几种。</a:t>
            </a:r>
          </a:p>
          <a:p>
            <a:pPr indent="280670" algn="just">
              <a:lnSpc>
                <a:spcPts val="2000"/>
              </a:lnSpc>
              <a:spcAft>
                <a:spcPts val="600"/>
              </a:spcAft>
            </a:pPr>
            <a:r>
              <a:rPr lang="zh-CN" altLang="zh-CN" kern="100" dirty="0">
                <a:latin typeface="+mn-ea"/>
                <a:cs typeface="Times New Roman" panose="02020603050405020304" pitchFamily="18" charset="0"/>
              </a:rPr>
              <a:t>使用梯子应注意以下几点：</a:t>
            </a:r>
          </a:p>
          <a:p>
            <a:pPr indent="280670" algn="just">
              <a:lnSpc>
                <a:spcPts val="2000"/>
              </a:lnSpc>
              <a:spcAft>
                <a:spcPts val="600"/>
              </a:spcAft>
            </a:pPr>
            <a:r>
              <a:rPr lang="zh-CN" altLang="zh-CN" kern="100" dirty="0">
                <a:latin typeface="+mn-ea"/>
                <a:cs typeface="Times New Roman" panose="02020603050405020304" pitchFamily="18" charset="0"/>
              </a:rPr>
              <a:t>（</a:t>
            </a:r>
            <a:r>
              <a:rPr lang="en-US" altLang="zh-CN" kern="100" dirty="0">
                <a:latin typeface="+mn-ea"/>
                <a:cs typeface="Times New Roman" panose="02020603050405020304" pitchFamily="18" charset="0"/>
              </a:rPr>
              <a:t>1</a:t>
            </a:r>
            <a:r>
              <a:rPr lang="zh-CN" altLang="zh-CN" kern="100" dirty="0">
                <a:latin typeface="+mn-ea"/>
                <a:cs typeface="Times New Roman" panose="02020603050405020304" pitchFamily="18" charset="0"/>
              </a:rPr>
              <a:t>）使用前要检查是否结实、折裂等。 </a:t>
            </a:r>
          </a:p>
          <a:p>
            <a:pPr indent="280670" algn="just">
              <a:lnSpc>
                <a:spcPts val="2000"/>
              </a:lnSpc>
              <a:spcAft>
                <a:spcPts val="600"/>
              </a:spcAft>
            </a:pPr>
            <a:r>
              <a:rPr lang="zh-CN" altLang="zh-CN" kern="100" dirty="0">
                <a:latin typeface="+mn-ea"/>
                <a:cs typeface="Times New Roman" panose="02020603050405020304" pitchFamily="18" charset="0"/>
              </a:rPr>
              <a:t>（</a:t>
            </a:r>
            <a:r>
              <a:rPr lang="en-US" altLang="zh-CN" kern="100" dirty="0">
                <a:latin typeface="+mn-ea"/>
                <a:cs typeface="Times New Roman" panose="02020603050405020304" pitchFamily="18" charset="0"/>
              </a:rPr>
              <a:t>2</a:t>
            </a:r>
            <a:r>
              <a:rPr lang="zh-CN" altLang="zh-CN" kern="100" dirty="0">
                <a:latin typeface="+mn-ea"/>
                <a:cs typeface="Times New Roman" panose="02020603050405020304" pitchFamily="18" charset="0"/>
              </a:rPr>
              <a:t>）单梯与墙根夹角维持</a:t>
            </a:r>
            <a:r>
              <a:rPr lang="en-US" altLang="zh-CN" kern="100" dirty="0">
                <a:latin typeface="+mn-ea"/>
                <a:cs typeface="Times New Roman" panose="02020603050405020304" pitchFamily="18" charset="0"/>
              </a:rPr>
              <a:t>45~75°</a:t>
            </a:r>
            <a:r>
              <a:rPr lang="zh-CN" altLang="zh-CN" kern="100" dirty="0">
                <a:latin typeface="+mn-ea"/>
                <a:cs typeface="Times New Roman" panose="02020603050405020304" pitchFamily="18" charset="0"/>
              </a:rPr>
              <a:t>间，以防滑塌和翻倒。 </a:t>
            </a:r>
          </a:p>
          <a:p>
            <a:pPr indent="280670" algn="just">
              <a:lnSpc>
                <a:spcPts val="2000"/>
              </a:lnSpc>
              <a:spcAft>
                <a:spcPts val="600"/>
              </a:spcAft>
            </a:pPr>
            <a:r>
              <a:rPr lang="zh-CN" altLang="zh-CN" kern="100" dirty="0">
                <a:latin typeface="+mn-ea"/>
                <a:cs typeface="Times New Roman" panose="02020603050405020304" pitchFamily="18" charset="0"/>
              </a:rPr>
              <a:t>（</a:t>
            </a:r>
            <a:r>
              <a:rPr lang="en-US" altLang="zh-CN" kern="100" dirty="0">
                <a:latin typeface="+mn-ea"/>
                <a:cs typeface="Times New Roman" panose="02020603050405020304" pitchFamily="18" charset="0"/>
              </a:rPr>
              <a:t>3</a:t>
            </a:r>
            <a:r>
              <a:rPr lang="zh-CN" altLang="zh-CN" kern="100" dirty="0">
                <a:latin typeface="+mn-ea"/>
                <a:cs typeface="Times New Roman" panose="02020603050405020304" pitchFamily="18" charset="0"/>
              </a:rPr>
              <a:t>）人字梯的两腿应加装拉绳，限制张开角，防止滑塌。</a:t>
            </a:r>
            <a:r>
              <a:rPr lang="en-US" altLang="zh-CN" kern="100" dirty="0">
                <a:latin typeface="+mn-ea"/>
                <a:cs typeface="Times New Roman" panose="02020603050405020304" pitchFamily="18" charset="0"/>
              </a:rPr>
              <a:t>  </a:t>
            </a:r>
            <a:endParaRPr lang="zh-CN" altLang="zh-CN" kern="100" dirty="0">
              <a:latin typeface="+mn-ea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563088" y="5930048"/>
            <a:ext cx="1667443" cy="3488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127000" algn="ctr">
              <a:lnSpc>
                <a:spcPts val="2000"/>
              </a:lnSpc>
              <a:spcAft>
                <a:spcPts val="0"/>
              </a:spcAft>
            </a:pPr>
            <a: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图</a:t>
            </a:r>
            <a:r>
              <a:rPr lang="en-US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2-2-27 </a:t>
            </a:r>
            <a: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踏板</a:t>
            </a:r>
            <a:endParaRPr lang="zh-CN" altLang="zh-CN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772217" y="5909529"/>
            <a:ext cx="240963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图</a:t>
            </a:r>
            <a:r>
              <a:rPr lang="en-US" altLang="zh-CN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2-2-28</a:t>
            </a:r>
            <a:r>
              <a:rPr lang="zh-CN" altLang="zh-CN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脚扣</a:t>
            </a:r>
            <a:endParaRPr lang="zh-CN" altLang="en-US" dirty="0"/>
          </a:p>
        </p:txBody>
      </p:sp>
      <p:sp>
        <p:nvSpPr>
          <p:cNvPr id="55" name="矩形: 剪去对角 1">
            <a:extLst>
              <a:ext uri="{FF2B5EF4-FFF2-40B4-BE49-F238E27FC236}">
                <a16:creationId xmlns="" xmlns:a16="http://schemas.microsoft.com/office/drawing/2014/main" id="{2D966BEC-AA77-4BC3-9A76-7AC115470CF6}"/>
              </a:ext>
            </a:extLst>
          </p:cNvPr>
          <p:cNvSpPr/>
          <p:nvPr/>
        </p:nvSpPr>
        <p:spPr>
          <a:xfrm>
            <a:off x="915376" y="1076325"/>
            <a:ext cx="2246466" cy="438150"/>
          </a:xfrm>
          <a:prstGeom prst="snip2DiagRect">
            <a:avLst>
              <a:gd name="adj1" fmla="val 50000"/>
              <a:gd name="adj2" fmla="val 16667"/>
            </a:avLst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、登高用具</a:t>
            </a:r>
            <a:endParaRPr lang="zh-CN" altLang="en-US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56" name="直接连接符 55">
            <a:extLst>
              <a:ext uri="{FF2B5EF4-FFF2-40B4-BE49-F238E27FC236}">
                <a16:creationId xmlns="" xmlns:a16="http://schemas.microsoft.com/office/drawing/2014/main" id="{36FAB3D4-22F4-4FAB-8759-B7590329ECCD}"/>
              </a:ext>
            </a:extLst>
          </p:cNvPr>
          <p:cNvCxnSpPr/>
          <p:nvPr/>
        </p:nvCxnSpPr>
        <p:spPr>
          <a:xfrm flipV="1">
            <a:off x="3294043" y="1276350"/>
            <a:ext cx="8240732" cy="1607"/>
          </a:xfrm>
          <a:prstGeom prst="line">
            <a:avLst/>
          </a:prstGeom>
          <a:ln w="12700">
            <a:solidFill>
              <a:schemeClr val="accent2">
                <a:lumMod val="7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4320886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confont-1187-868386">
            <a:extLst>
              <a:ext uri="{FF2B5EF4-FFF2-40B4-BE49-F238E27FC236}">
                <a16:creationId xmlns="" xmlns:a16="http://schemas.microsoft.com/office/drawing/2014/main" id="{B4215A5A-B68F-482E-A7EC-03DEF20F6942}"/>
              </a:ext>
            </a:extLst>
          </p:cNvPr>
          <p:cNvSpPr>
            <a:spLocks noChangeAspect="1"/>
          </p:cNvSpPr>
          <p:nvPr/>
        </p:nvSpPr>
        <p:spPr bwMode="auto">
          <a:xfrm>
            <a:off x="490494" y="189908"/>
            <a:ext cx="424881" cy="360000"/>
          </a:xfrm>
          <a:custGeom>
            <a:avLst/>
            <a:gdLst>
              <a:gd name="connsiteX0" fmla="*/ 244050 w 587155"/>
              <a:gd name="connsiteY0" fmla="*/ 432975 h 497495"/>
              <a:gd name="connsiteX1" fmla="*/ 235436 w 587155"/>
              <a:gd name="connsiteY1" fmla="*/ 471687 h 497495"/>
              <a:gd name="connsiteX2" fmla="*/ 351719 w 587155"/>
              <a:gd name="connsiteY2" fmla="*/ 471687 h 497495"/>
              <a:gd name="connsiteX3" fmla="*/ 343105 w 587155"/>
              <a:gd name="connsiteY3" fmla="*/ 432975 h 497495"/>
              <a:gd name="connsiteX4" fmla="*/ 41632 w 587155"/>
              <a:gd name="connsiteY4" fmla="*/ 309670 h 497495"/>
              <a:gd name="connsiteX5" fmla="*/ 545523 w 587155"/>
              <a:gd name="connsiteY5" fmla="*/ 309670 h 497495"/>
              <a:gd name="connsiteX6" fmla="*/ 587155 w 587155"/>
              <a:gd name="connsiteY6" fmla="*/ 497495 h 497495"/>
              <a:gd name="connsiteX7" fmla="*/ 0 w 587155"/>
              <a:gd name="connsiteY7" fmla="*/ 497495 h 497495"/>
              <a:gd name="connsiteX8" fmla="*/ 109201 w 587155"/>
              <a:gd name="connsiteY8" fmla="*/ 225068 h 497495"/>
              <a:gd name="connsiteX9" fmla="*/ 480943 w 587155"/>
              <a:gd name="connsiteY9" fmla="*/ 225068 h 497495"/>
              <a:gd name="connsiteX10" fmla="*/ 480943 w 587155"/>
              <a:gd name="connsiteY10" fmla="*/ 242310 h 497495"/>
              <a:gd name="connsiteX11" fmla="*/ 109201 w 587155"/>
              <a:gd name="connsiteY11" fmla="*/ 242310 h 497495"/>
              <a:gd name="connsiteX12" fmla="*/ 109201 w 587155"/>
              <a:gd name="connsiteY12" fmla="*/ 185066 h 497495"/>
              <a:gd name="connsiteX13" fmla="*/ 480943 w 587155"/>
              <a:gd name="connsiteY13" fmla="*/ 185066 h 497495"/>
              <a:gd name="connsiteX14" fmla="*/ 480943 w 587155"/>
              <a:gd name="connsiteY14" fmla="*/ 202078 h 497495"/>
              <a:gd name="connsiteX15" fmla="*/ 109201 w 587155"/>
              <a:gd name="connsiteY15" fmla="*/ 202078 h 497495"/>
              <a:gd name="connsiteX16" fmla="*/ 228287 w 587155"/>
              <a:gd name="connsiteY16" fmla="*/ 147593 h 497495"/>
              <a:gd name="connsiteX17" fmla="*/ 480943 w 587155"/>
              <a:gd name="connsiteY17" fmla="*/ 147593 h 497495"/>
              <a:gd name="connsiteX18" fmla="*/ 480943 w 587155"/>
              <a:gd name="connsiteY18" fmla="*/ 164835 h 497495"/>
              <a:gd name="connsiteX19" fmla="*/ 228287 w 587155"/>
              <a:gd name="connsiteY19" fmla="*/ 164835 h 497495"/>
              <a:gd name="connsiteX20" fmla="*/ 228287 w 587155"/>
              <a:gd name="connsiteY20" fmla="*/ 106212 h 497495"/>
              <a:gd name="connsiteX21" fmla="*/ 480943 w 587155"/>
              <a:gd name="connsiteY21" fmla="*/ 106212 h 497495"/>
              <a:gd name="connsiteX22" fmla="*/ 480943 w 587155"/>
              <a:gd name="connsiteY22" fmla="*/ 123224 h 497495"/>
              <a:gd name="connsiteX23" fmla="*/ 228287 w 587155"/>
              <a:gd name="connsiteY23" fmla="*/ 123224 h 497495"/>
              <a:gd name="connsiteX24" fmla="*/ 228287 w 587155"/>
              <a:gd name="connsiteY24" fmla="*/ 64601 h 497495"/>
              <a:gd name="connsiteX25" fmla="*/ 480943 w 587155"/>
              <a:gd name="connsiteY25" fmla="*/ 64601 h 497495"/>
              <a:gd name="connsiteX26" fmla="*/ 480943 w 587155"/>
              <a:gd name="connsiteY26" fmla="*/ 81843 h 497495"/>
              <a:gd name="connsiteX27" fmla="*/ 228287 w 587155"/>
              <a:gd name="connsiteY27" fmla="*/ 81843 h 497495"/>
              <a:gd name="connsiteX28" fmla="*/ 109201 w 587155"/>
              <a:gd name="connsiteY28" fmla="*/ 64601 h 497495"/>
              <a:gd name="connsiteX29" fmla="*/ 203918 w 587155"/>
              <a:gd name="connsiteY29" fmla="*/ 64601 h 497495"/>
              <a:gd name="connsiteX30" fmla="*/ 203918 w 587155"/>
              <a:gd name="connsiteY30" fmla="*/ 164836 h 497495"/>
              <a:gd name="connsiteX31" fmla="*/ 109201 w 587155"/>
              <a:gd name="connsiteY31" fmla="*/ 164836 h 497495"/>
              <a:gd name="connsiteX32" fmla="*/ 78875 w 587155"/>
              <a:gd name="connsiteY32" fmla="*/ 35838 h 497495"/>
              <a:gd name="connsiteX33" fmla="*/ 78875 w 587155"/>
              <a:gd name="connsiteY33" fmla="*/ 268071 h 497495"/>
              <a:gd name="connsiteX34" fmla="*/ 509486 w 587155"/>
              <a:gd name="connsiteY34" fmla="*/ 268071 h 497495"/>
              <a:gd name="connsiteX35" fmla="*/ 509486 w 587155"/>
              <a:gd name="connsiteY35" fmla="*/ 35838 h 497495"/>
              <a:gd name="connsiteX36" fmla="*/ 347290 w 587155"/>
              <a:gd name="connsiteY36" fmla="*/ 35838 h 497495"/>
              <a:gd name="connsiteX37" fmla="*/ 239637 w 587155"/>
              <a:gd name="connsiteY37" fmla="*/ 35838 h 497495"/>
              <a:gd name="connsiteX38" fmla="*/ 42991 w 587155"/>
              <a:gd name="connsiteY38" fmla="*/ 0 h 497495"/>
              <a:gd name="connsiteX39" fmla="*/ 232460 w 587155"/>
              <a:gd name="connsiteY39" fmla="*/ 0 h 497495"/>
              <a:gd name="connsiteX40" fmla="*/ 355902 w 587155"/>
              <a:gd name="connsiteY40" fmla="*/ 0 h 497495"/>
              <a:gd name="connsiteX41" fmla="*/ 543935 w 587155"/>
              <a:gd name="connsiteY41" fmla="*/ 0 h 497495"/>
              <a:gd name="connsiteX42" fmla="*/ 543935 w 587155"/>
              <a:gd name="connsiteY42" fmla="*/ 182059 h 497495"/>
              <a:gd name="connsiteX43" fmla="*/ 543935 w 587155"/>
              <a:gd name="connsiteY43" fmla="*/ 298175 h 497495"/>
              <a:gd name="connsiteX44" fmla="*/ 42991 w 587155"/>
              <a:gd name="connsiteY44" fmla="*/ 298175 h 497495"/>
              <a:gd name="connsiteX45" fmla="*/ 42991 w 587155"/>
              <a:gd name="connsiteY45" fmla="*/ 182059 h 497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87155" h="497495">
                <a:moveTo>
                  <a:pt x="244050" y="432975"/>
                </a:moveTo>
                <a:lnTo>
                  <a:pt x="235436" y="471687"/>
                </a:lnTo>
                <a:lnTo>
                  <a:pt x="351719" y="471687"/>
                </a:lnTo>
                <a:lnTo>
                  <a:pt x="343105" y="432975"/>
                </a:lnTo>
                <a:close/>
                <a:moveTo>
                  <a:pt x="41632" y="309670"/>
                </a:moveTo>
                <a:lnTo>
                  <a:pt x="545523" y="309670"/>
                </a:lnTo>
                <a:lnTo>
                  <a:pt x="587155" y="497495"/>
                </a:lnTo>
                <a:lnTo>
                  <a:pt x="0" y="497495"/>
                </a:lnTo>
                <a:close/>
                <a:moveTo>
                  <a:pt x="109201" y="225068"/>
                </a:moveTo>
                <a:lnTo>
                  <a:pt x="480943" y="225068"/>
                </a:lnTo>
                <a:lnTo>
                  <a:pt x="480943" y="242310"/>
                </a:lnTo>
                <a:lnTo>
                  <a:pt x="109201" y="242310"/>
                </a:lnTo>
                <a:close/>
                <a:moveTo>
                  <a:pt x="109201" y="185066"/>
                </a:moveTo>
                <a:lnTo>
                  <a:pt x="480943" y="185066"/>
                </a:lnTo>
                <a:lnTo>
                  <a:pt x="480943" y="202078"/>
                </a:lnTo>
                <a:lnTo>
                  <a:pt x="109201" y="202078"/>
                </a:lnTo>
                <a:close/>
                <a:moveTo>
                  <a:pt x="228287" y="147593"/>
                </a:moveTo>
                <a:lnTo>
                  <a:pt x="480943" y="147593"/>
                </a:lnTo>
                <a:lnTo>
                  <a:pt x="480943" y="164835"/>
                </a:lnTo>
                <a:lnTo>
                  <a:pt x="228287" y="164835"/>
                </a:lnTo>
                <a:close/>
                <a:moveTo>
                  <a:pt x="228287" y="106212"/>
                </a:moveTo>
                <a:lnTo>
                  <a:pt x="480943" y="106212"/>
                </a:lnTo>
                <a:lnTo>
                  <a:pt x="480943" y="123224"/>
                </a:lnTo>
                <a:lnTo>
                  <a:pt x="228287" y="123224"/>
                </a:lnTo>
                <a:close/>
                <a:moveTo>
                  <a:pt x="228287" y="64601"/>
                </a:moveTo>
                <a:lnTo>
                  <a:pt x="480943" y="64601"/>
                </a:lnTo>
                <a:lnTo>
                  <a:pt x="480943" y="81843"/>
                </a:lnTo>
                <a:lnTo>
                  <a:pt x="228287" y="81843"/>
                </a:lnTo>
                <a:close/>
                <a:moveTo>
                  <a:pt x="109201" y="64601"/>
                </a:moveTo>
                <a:lnTo>
                  <a:pt x="203918" y="64601"/>
                </a:lnTo>
                <a:lnTo>
                  <a:pt x="203918" y="164836"/>
                </a:lnTo>
                <a:lnTo>
                  <a:pt x="109201" y="164836"/>
                </a:lnTo>
                <a:close/>
                <a:moveTo>
                  <a:pt x="78875" y="35838"/>
                </a:moveTo>
                <a:lnTo>
                  <a:pt x="78875" y="268071"/>
                </a:lnTo>
                <a:lnTo>
                  <a:pt x="509486" y="268071"/>
                </a:lnTo>
                <a:lnTo>
                  <a:pt x="509486" y="35838"/>
                </a:lnTo>
                <a:lnTo>
                  <a:pt x="347290" y="35838"/>
                </a:lnTo>
                <a:lnTo>
                  <a:pt x="239637" y="35838"/>
                </a:lnTo>
                <a:close/>
                <a:moveTo>
                  <a:pt x="42991" y="0"/>
                </a:moveTo>
                <a:lnTo>
                  <a:pt x="232460" y="0"/>
                </a:lnTo>
                <a:lnTo>
                  <a:pt x="355902" y="0"/>
                </a:lnTo>
                <a:lnTo>
                  <a:pt x="543935" y="0"/>
                </a:lnTo>
                <a:lnTo>
                  <a:pt x="543935" y="182059"/>
                </a:lnTo>
                <a:lnTo>
                  <a:pt x="543935" y="298175"/>
                </a:lnTo>
                <a:lnTo>
                  <a:pt x="42991" y="298175"/>
                </a:lnTo>
                <a:lnTo>
                  <a:pt x="42991" y="18205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49" name="矩形: 对角圆角 2">
            <a:extLst>
              <a:ext uri="{FF2B5EF4-FFF2-40B4-BE49-F238E27FC236}">
                <a16:creationId xmlns="" xmlns:a16="http://schemas.microsoft.com/office/drawing/2014/main" id="{8965EF8D-477A-45FA-A65C-52E7B255DDF8}"/>
              </a:ext>
            </a:extLst>
          </p:cNvPr>
          <p:cNvSpPr/>
          <p:nvPr/>
        </p:nvSpPr>
        <p:spPr>
          <a:xfrm>
            <a:off x="613410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50" name="矩形: 对角圆角 4">
            <a:extLst>
              <a:ext uri="{FF2B5EF4-FFF2-40B4-BE49-F238E27FC236}">
                <a16:creationId xmlns="" xmlns:a16="http://schemas.microsoft.com/office/drawing/2014/main" id="{B8B559B6-4187-48C0-953D-5A9ACD9D1FDC}"/>
              </a:ext>
            </a:extLst>
          </p:cNvPr>
          <p:cNvSpPr/>
          <p:nvPr/>
        </p:nvSpPr>
        <p:spPr>
          <a:xfrm>
            <a:off x="709041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51" name="矩形: 对角圆角 5">
            <a:extLst>
              <a:ext uri="{FF2B5EF4-FFF2-40B4-BE49-F238E27FC236}">
                <a16:creationId xmlns="" xmlns:a16="http://schemas.microsoft.com/office/drawing/2014/main" id="{043A41B4-A19B-4AB4-BB44-D8D2B35DF7E5}"/>
              </a:ext>
            </a:extLst>
          </p:cNvPr>
          <p:cNvSpPr/>
          <p:nvPr/>
        </p:nvSpPr>
        <p:spPr>
          <a:xfrm>
            <a:off x="804672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52" name="矩形: 对角圆角 6">
            <a:extLst>
              <a:ext uri="{FF2B5EF4-FFF2-40B4-BE49-F238E27FC236}">
                <a16:creationId xmlns="" xmlns:a16="http://schemas.microsoft.com/office/drawing/2014/main" id="{D93EF659-CA10-488D-81D5-1BA47AC6891C}"/>
              </a:ext>
            </a:extLst>
          </p:cNvPr>
          <p:cNvSpPr/>
          <p:nvPr/>
        </p:nvSpPr>
        <p:spPr>
          <a:xfrm>
            <a:off x="10982039" y="147617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 smtClean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  <a:endParaRPr lang="zh-CN" altLang="en-US" sz="1200" b="1" dirty="0">
              <a:solidFill>
                <a:schemeClr val="accent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矩形: 对角圆角 7">
            <a:extLst>
              <a:ext uri="{FF2B5EF4-FFF2-40B4-BE49-F238E27FC236}">
                <a16:creationId xmlns="" xmlns:a16="http://schemas.microsoft.com/office/drawing/2014/main" id="{84923506-9DD7-4C2D-8F4A-B24DE42D7C9D}"/>
              </a:ext>
            </a:extLst>
          </p:cNvPr>
          <p:cNvSpPr/>
          <p:nvPr/>
        </p:nvSpPr>
        <p:spPr>
          <a:xfrm>
            <a:off x="995934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54" name="矩形: 对角圆角 8">
            <a:extLst>
              <a:ext uri="{FF2B5EF4-FFF2-40B4-BE49-F238E27FC236}">
                <a16:creationId xmlns="" xmlns:a16="http://schemas.microsoft.com/office/drawing/2014/main" id="{0E30B6CF-43F2-4614-A777-00A3CFCAA957}"/>
              </a:ext>
            </a:extLst>
          </p:cNvPr>
          <p:cNvSpPr/>
          <p:nvPr/>
        </p:nvSpPr>
        <p:spPr>
          <a:xfrm>
            <a:off x="9004964" y="168059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  <a:endParaRPr lang="zh-CN" altLang="en-US" sz="1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: 剪去对角 1">
            <a:extLst>
              <a:ext uri="{FF2B5EF4-FFF2-40B4-BE49-F238E27FC236}">
                <a16:creationId xmlns="" xmlns:a16="http://schemas.microsoft.com/office/drawing/2014/main" id="{2D966BEC-AA77-4BC3-9A76-7AC115470CF6}"/>
              </a:ext>
            </a:extLst>
          </p:cNvPr>
          <p:cNvSpPr/>
          <p:nvPr/>
        </p:nvSpPr>
        <p:spPr>
          <a:xfrm>
            <a:off x="915376" y="1076325"/>
            <a:ext cx="2246466" cy="438150"/>
          </a:xfrm>
          <a:prstGeom prst="snip2DiagRect">
            <a:avLst>
              <a:gd name="adj1" fmla="val 50000"/>
              <a:gd name="adj2" fmla="val 16667"/>
            </a:avLst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、防护用具</a:t>
            </a:r>
            <a:endParaRPr lang="zh-CN" altLang="en-US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3" name="直接连接符 12">
            <a:extLst>
              <a:ext uri="{FF2B5EF4-FFF2-40B4-BE49-F238E27FC236}">
                <a16:creationId xmlns="" xmlns:a16="http://schemas.microsoft.com/office/drawing/2014/main" id="{36FAB3D4-22F4-4FAB-8759-B7590329ECCD}"/>
              </a:ext>
            </a:extLst>
          </p:cNvPr>
          <p:cNvCxnSpPr/>
          <p:nvPr/>
        </p:nvCxnSpPr>
        <p:spPr>
          <a:xfrm flipV="1">
            <a:off x="3294043" y="1276350"/>
            <a:ext cx="8240732" cy="1607"/>
          </a:xfrm>
          <a:prstGeom prst="line">
            <a:avLst/>
          </a:prstGeom>
          <a:ln w="12700">
            <a:solidFill>
              <a:schemeClr val="accent2">
                <a:lumMod val="7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矩形 2"/>
          <p:cNvSpPr/>
          <p:nvPr/>
        </p:nvSpPr>
        <p:spPr>
          <a:xfrm>
            <a:off x="909933" y="1980322"/>
            <a:ext cx="4552716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80670" algn="just">
              <a:lnSpc>
                <a:spcPts val="2000"/>
              </a:lnSpc>
              <a:spcAft>
                <a:spcPts val="0"/>
              </a:spcAft>
            </a:pPr>
            <a:r>
              <a:rPr lang="en-US" altLang="zh-CN" b="1" kern="100" dirty="0">
                <a:latin typeface="+mn-ea"/>
              </a:rPr>
              <a:t>2.1</a:t>
            </a:r>
            <a:r>
              <a:rPr lang="zh-CN" altLang="zh-CN" b="1" kern="100" dirty="0">
                <a:latin typeface="+mn-ea"/>
              </a:rPr>
              <a:t>绝缘棒</a:t>
            </a:r>
          </a:p>
          <a:p>
            <a:pPr indent="266700">
              <a:lnSpc>
                <a:spcPts val="2000"/>
              </a:lnSpc>
            </a:pPr>
            <a:r>
              <a:rPr lang="zh-CN" altLang="zh-CN" kern="100" dirty="0">
                <a:latin typeface="+mn-ea"/>
                <a:cs typeface="Times New Roman" panose="02020603050405020304" pitchFamily="18" charset="0"/>
              </a:rPr>
              <a:t>绝缘棒主要是用来闭合或断开高压隔离开关、 跌落保险及测量。</a:t>
            </a:r>
          </a:p>
          <a:p>
            <a:r>
              <a:rPr lang="zh-CN" altLang="zh-CN" dirty="0">
                <a:latin typeface="+mn-ea"/>
                <a:cs typeface="Times New Roman" panose="02020603050405020304" pitchFamily="18" charset="0"/>
              </a:rPr>
              <a:t>绝缘棒由工作部分、 绝缘部分和手柄部分组成。工作部分有勾、夹、钳等工具吗，如图</a:t>
            </a:r>
            <a:r>
              <a:rPr lang="en-US" altLang="zh-CN" dirty="0">
                <a:latin typeface="+mn-ea"/>
                <a:cs typeface="Times New Roman" panose="02020603050405020304" pitchFamily="18" charset="0"/>
              </a:rPr>
              <a:t>2-2-29</a:t>
            </a:r>
            <a:r>
              <a:rPr lang="zh-CN" altLang="zh-CN" dirty="0">
                <a:latin typeface="+mn-ea"/>
                <a:cs typeface="Times New Roman" panose="02020603050405020304" pitchFamily="18" charset="0"/>
              </a:rPr>
              <a:t>所示。</a:t>
            </a:r>
            <a:endParaRPr lang="zh-CN" altLang="en-US" dirty="0">
              <a:latin typeface="+mn-ea"/>
            </a:endParaRPr>
          </a:p>
        </p:txBody>
      </p:sp>
      <p:pic>
        <p:nvPicPr>
          <p:cNvPr id="15" name="图片 14" descr="C:\Users\407_5\AppData\Roaming\Tencent\Users\532440458\QQ\WinTemp\RichOle\I4E5C4ZJA@_@68CPI9(OD9I.pn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7262" y="4128257"/>
            <a:ext cx="4205387" cy="1127456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矩形 4"/>
          <p:cNvSpPr/>
          <p:nvPr/>
        </p:nvSpPr>
        <p:spPr>
          <a:xfrm>
            <a:off x="6134101" y="1980322"/>
            <a:ext cx="5400673" cy="246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80670" algn="just">
              <a:lnSpc>
                <a:spcPts val="2000"/>
              </a:lnSpc>
            </a:pPr>
            <a:r>
              <a:rPr lang="en-US" altLang="zh-CN" b="1" kern="100" dirty="0">
                <a:latin typeface="+mn-ea"/>
              </a:rPr>
              <a:t>2.2</a:t>
            </a:r>
            <a:r>
              <a:rPr lang="zh-CN" altLang="zh-CN" b="1" kern="100" dirty="0">
                <a:latin typeface="+mn-ea"/>
              </a:rPr>
              <a:t>绝缘夹钳</a:t>
            </a:r>
          </a:p>
          <a:p>
            <a:pPr indent="280670" algn="just">
              <a:lnSpc>
                <a:spcPts val="2000"/>
              </a:lnSpc>
            </a:pPr>
            <a:r>
              <a:rPr lang="zh-CN" altLang="zh-CN" kern="100" dirty="0">
                <a:latin typeface="+mn-ea"/>
              </a:rPr>
              <a:t>绝缘夹钳主要用于拆装低压熔断器等。</a:t>
            </a:r>
          </a:p>
          <a:p>
            <a:pPr indent="280670" algn="just">
              <a:lnSpc>
                <a:spcPts val="2000"/>
              </a:lnSpc>
            </a:pPr>
            <a:r>
              <a:rPr lang="zh-CN" altLang="zh-CN" kern="100" dirty="0">
                <a:latin typeface="+mn-ea"/>
              </a:rPr>
              <a:t>绝缘夹钳由钳口、钳身、钳把组成。钳身、 钳把由护环隔开，以限定手握部位，所用材料多为硬塑料或胶木，如图</a:t>
            </a:r>
            <a:r>
              <a:rPr lang="en-US" altLang="zh-CN" kern="100" dirty="0">
                <a:latin typeface="+mn-ea"/>
              </a:rPr>
              <a:t>2-2-30</a:t>
            </a:r>
            <a:r>
              <a:rPr lang="zh-CN" altLang="zh-CN" kern="100" dirty="0">
                <a:latin typeface="+mn-ea"/>
              </a:rPr>
              <a:t>所示</a:t>
            </a:r>
            <a:r>
              <a:rPr lang="zh-CN" altLang="zh-CN" kern="100" dirty="0" smtClean="0">
                <a:latin typeface="+mn-ea"/>
              </a:rPr>
              <a:t>。</a:t>
            </a:r>
            <a:endParaRPr lang="en-US" altLang="zh-CN" kern="100" dirty="0" smtClean="0">
              <a:latin typeface="+mn-ea"/>
            </a:endParaRPr>
          </a:p>
          <a:p>
            <a:r>
              <a:rPr lang="zh-CN" altLang="zh-CN" dirty="0"/>
              <a:t>绝缘夹钳的长度要求：在额定电压</a:t>
            </a:r>
            <a:r>
              <a:rPr lang="en-US" altLang="zh-CN" dirty="0"/>
              <a:t>≤10 kV</a:t>
            </a:r>
            <a:r>
              <a:rPr lang="zh-CN" altLang="zh-CN" dirty="0"/>
              <a:t>时，钳身长度≥</a:t>
            </a:r>
            <a:r>
              <a:rPr lang="en-US" altLang="zh-CN" dirty="0"/>
              <a:t>0.75 m</a:t>
            </a:r>
            <a:r>
              <a:rPr lang="zh-CN" altLang="zh-CN" dirty="0"/>
              <a:t>，钳把长度≥</a:t>
            </a:r>
            <a:r>
              <a:rPr lang="en-US" altLang="zh-CN" dirty="0"/>
              <a:t>0.2 m</a:t>
            </a:r>
            <a:r>
              <a:rPr lang="zh-CN" altLang="zh-CN" dirty="0"/>
              <a:t>。</a:t>
            </a:r>
          </a:p>
          <a:p>
            <a:r>
              <a:rPr lang="zh-CN" altLang="zh-CN" dirty="0"/>
              <a:t>使用绝缘夹钳时应配合使用辅助安全用具。 </a:t>
            </a:r>
          </a:p>
          <a:p>
            <a:pPr indent="280670" algn="just">
              <a:lnSpc>
                <a:spcPts val="2000"/>
              </a:lnSpc>
            </a:pPr>
            <a:endParaRPr lang="zh-CN" altLang="zh-CN" kern="100" dirty="0">
              <a:latin typeface="+mn-ea"/>
            </a:endParaRPr>
          </a:p>
        </p:txBody>
      </p:sp>
      <p:pic>
        <p:nvPicPr>
          <p:cNvPr id="17" name="图片 16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0411" y="4128257"/>
            <a:ext cx="4171315" cy="156337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906903" y="5678549"/>
            <a:ext cx="2129108" cy="3488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127000" algn="ctr">
              <a:lnSpc>
                <a:spcPts val="2000"/>
              </a:lnSpc>
              <a:spcAft>
                <a:spcPts val="0"/>
              </a:spcAft>
            </a:pPr>
            <a:r>
              <a:rPr lang="zh-CN" altLang="zh-CN" kern="1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图</a:t>
            </a:r>
            <a:r>
              <a:rPr lang="en-US" altLang="zh-CN" kern="1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2-2-30 </a:t>
            </a:r>
            <a:r>
              <a:rPr lang="zh-CN" altLang="zh-CN" kern="1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绝缘夹钳</a:t>
            </a:r>
            <a:endParaRPr lang="zh-CN" altLang="zh-CN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688669" y="5678550"/>
            <a:ext cx="1898276" cy="3488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127000" algn="ctr">
              <a:lnSpc>
                <a:spcPts val="2000"/>
              </a:lnSpc>
              <a:spcAft>
                <a:spcPts val="0"/>
              </a:spcAft>
            </a:pPr>
            <a: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图</a:t>
            </a:r>
            <a:r>
              <a:rPr lang="en-US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2-2-29 </a:t>
            </a:r>
            <a: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绝缘棒</a:t>
            </a:r>
            <a:endParaRPr lang="zh-CN" altLang="zh-CN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432794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confont-1187-868386">
            <a:extLst>
              <a:ext uri="{FF2B5EF4-FFF2-40B4-BE49-F238E27FC236}">
                <a16:creationId xmlns="" xmlns:a16="http://schemas.microsoft.com/office/drawing/2014/main" id="{B4215A5A-B68F-482E-A7EC-03DEF20F6942}"/>
              </a:ext>
            </a:extLst>
          </p:cNvPr>
          <p:cNvSpPr>
            <a:spLocks noChangeAspect="1"/>
          </p:cNvSpPr>
          <p:nvPr/>
        </p:nvSpPr>
        <p:spPr bwMode="auto">
          <a:xfrm>
            <a:off x="490494" y="189908"/>
            <a:ext cx="424881" cy="360000"/>
          </a:xfrm>
          <a:custGeom>
            <a:avLst/>
            <a:gdLst>
              <a:gd name="connsiteX0" fmla="*/ 244050 w 587155"/>
              <a:gd name="connsiteY0" fmla="*/ 432975 h 497495"/>
              <a:gd name="connsiteX1" fmla="*/ 235436 w 587155"/>
              <a:gd name="connsiteY1" fmla="*/ 471687 h 497495"/>
              <a:gd name="connsiteX2" fmla="*/ 351719 w 587155"/>
              <a:gd name="connsiteY2" fmla="*/ 471687 h 497495"/>
              <a:gd name="connsiteX3" fmla="*/ 343105 w 587155"/>
              <a:gd name="connsiteY3" fmla="*/ 432975 h 497495"/>
              <a:gd name="connsiteX4" fmla="*/ 41632 w 587155"/>
              <a:gd name="connsiteY4" fmla="*/ 309670 h 497495"/>
              <a:gd name="connsiteX5" fmla="*/ 545523 w 587155"/>
              <a:gd name="connsiteY5" fmla="*/ 309670 h 497495"/>
              <a:gd name="connsiteX6" fmla="*/ 587155 w 587155"/>
              <a:gd name="connsiteY6" fmla="*/ 497495 h 497495"/>
              <a:gd name="connsiteX7" fmla="*/ 0 w 587155"/>
              <a:gd name="connsiteY7" fmla="*/ 497495 h 497495"/>
              <a:gd name="connsiteX8" fmla="*/ 109201 w 587155"/>
              <a:gd name="connsiteY8" fmla="*/ 225068 h 497495"/>
              <a:gd name="connsiteX9" fmla="*/ 480943 w 587155"/>
              <a:gd name="connsiteY9" fmla="*/ 225068 h 497495"/>
              <a:gd name="connsiteX10" fmla="*/ 480943 w 587155"/>
              <a:gd name="connsiteY10" fmla="*/ 242310 h 497495"/>
              <a:gd name="connsiteX11" fmla="*/ 109201 w 587155"/>
              <a:gd name="connsiteY11" fmla="*/ 242310 h 497495"/>
              <a:gd name="connsiteX12" fmla="*/ 109201 w 587155"/>
              <a:gd name="connsiteY12" fmla="*/ 185066 h 497495"/>
              <a:gd name="connsiteX13" fmla="*/ 480943 w 587155"/>
              <a:gd name="connsiteY13" fmla="*/ 185066 h 497495"/>
              <a:gd name="connsiteX14" fmla="*/ 480943 w 587155"/>
              <a:gd name="connsiteY14" fmla="*/ 202078 h 497495"/>
              <a:gd name="connsiteX15" fmla="*/ 109201 w 587155"/>
              <a:gd name="connsiteY15" fmla="*/ 202078 h 497495"/>
              <a:gd name="connsiteX16" fmla="*/ 228287 w 587155"/>
              <a:gd name="connsiteY16" fmla="*/ 147593 h 497495"/>
              <a:gd name="connsiteX17" fmla="*/ 480943 w 587155"/>
              <a:gd name="connsiteY17" fmla="*/ 147593 h 497495"/>
              <a:gd name="connsiteX18" fmla="*/ 480943 w 587155"/>
              <a:gd name="connsiteY18" fmla="*/ 164835 h 497495"/>
              <a:gd name="connsiteX19" fmla="*/ 228287 w 587155"/>
              <a:gd name="connsiteY19" fmla="*/ 164835 h 497495"/>
              <a:gd name="connsiteX20" fmla="*/ 228287 w 587155"/>
              <a:gd name="connsiteY20" fmla="*/ 106212 h 497495"/>
              <a:gd name="connsiteX21" fmla="*/ 480943 w 587155"/>
              <a:gd name="connsiteY21" fmla="*/ 106212 h 497495"/>
              <a:gd name="connsiteX22" fmla="*/ 480943 w 587155"/>
              <a:gd name="connsiteY22" fmla="*/ 123224 h 497495"/>
              <a:gd name="connsiteX23" fmla="*/ 228287 w 587155"/>
              <a:gd name="connsiteY23" fmla="*/ 123224 h 497495"/>
              <a:gd name="connsiteX24" fmla="*/ 228287 w 587155"/>
              <a:gd name="connsiteY24" fmla="*/ 64601 h 497495"/>
              <a:gd name="connsiteX25" fmla="*/ 480943 w 587155"/>
              <a:gd name="connsiteY25" fmla="*/ 64601 h 497495"/>
              <a:gd name="connsiteX26" fmla="*/ 480943 w 587155"/>
              <a:gd name="connsiteY26" fmla="*/ 81843 h 497495"/>
              <a:gd name="connsiteX27" fmla="*/ 228287 w 587155"/>
              <a:gd name="connsiteY27" fmla="*/ 81843 h 497495"/>
              <a:gd name="connsiteX28" fmla="*/ 109201 w 587155"/>
              <a:gd name="connsiteY28" fmla="*/ 64601 h 497495"/>
              <a:gd name="connsiteX29" fmla="*/ 203918 w 587155"/>
              <a:gd name="connsiteY29" fmla="*/ 64601 h 497495"/>
              <a:gd name="connsiteX30" fmla="*/ 203918 w 587155"/>
              <a:gd name="connsiteY30" fmla="*/ 164836 h 497495"/>
              <a:gd name="connsiteX31" fmla="*/ 109201 w 587155"/>
              <a:gd name="connsiteY31" fmla="*/ 164836 h 497495"/>
              <a:gd name="connsiteX32" fmla="*/ 78875 w 587155"/>
              <a:gd name="connsiteY32" fmla="*/ 35838 h 497495"/>
              <a:gd name="connsiteX33" fmla="*/ 78875 w 587155"/>
              <a:gd name="connsiteY33" fmla="*/ 268071 h 497495"/>
              <a:gd name="connsiteX34" fmla="*/ 509486 w 587155"/>
              <a:gd name="connsiteY34" fmla="*/ 268071 h 497495"/>
              <a:gd name="connsiteX35" fmla="*/ 509486 w 587155"/>
              <a:gd name="connsiteY35" fmla="*/ 35838 h 497495"/>
              <a:gd name="connsiteX36" fmla="*/ 347290 w 587155"/>
              <a:gd name="connsiteY36" fmla="*/ 35838 h 497495"/>
              <a:gd name="connsiteX37" fmla="*/ 239637 w 587155"/>
              <a:gd name="connsiteY37" fmla="*/ 35838 h 497495"/>
              <a:gd name="connsiteX38" fmla="*/ 42991 w 587155"/>
              <a:gd name="connsiteY38" fmla="*/ 0 h 497495"/>
              <a:gd name="connsiteX39" fmla="*/ 232460 w 587155"/>
              <a:gd name="connsiteY39" fmla="*/ 0 h 497495"/>
              <a:gd name="connsiteX40" fmla="*/ 355902 w 587155"/>
              <a:gd name="connsiteY40" fmla="*/ 0 h 497495"/>
              <a:gd name="connsiteX41" fmla="*/ 543935 w 587155"/>
              <a:gd name="connsiteY41" fmla="*/ 0 h 497495"/>
              <a:gd name="connsiteX42" fmla="*/ 543935 w 587155"/>
              <a:gd name="connsiteY42" fmla="*/ 182059 h 497495"/>
              <a:gd name="connsiteX43" fmla="*/ 543935 w 587155"/>
              <a:gd name="connsiteY43" fmla="*/ 298175 h 497495"/>
              <a:gd name="connsiteX44" fmla="*/ 42991 w 587155"/>
              <a:gd name="connsiteY44" fmla="*/ 298175 h 497495"/>
              <a:gd name="connsiteX45" fmla="*/ 42991 w 587155"/>
              <a:gd name="connsiteY45" fmla="*/ 182059 h 497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87155" h="497495">
                <a:moveTo>
                  <a:pt x="244050" y="432975"/>
                </a:moveTo>
                <a:lnTo>
                  <a:pt x="235436" y="471687"/>
                </a:lnTo>
                <a:lnTo>
                  <a:pt x="351719" y="471687"/>
                </a:lnTo>
                <a:lnTo>
                  <a:pt x="343105" y="432975"/>
                </a:lnTo>
                <a:close/>
                <a:moveTo>
                  <a:pt x="41632" y="309670"/>
                </a:moveTo>
                <a:lnTo>
                  <a:pt x="545523" y="309670"/>
                </a:lnTo>
                <a:lnTo>
                  <a:pt x="587155" y="497495"/>
                </a:lnTo>
                <a:lnTo>
                  <a:pt x="0" y="497495"/>
                </a:lnTo>
                <a:close/>
                <a:moveTo>
                  <a:pt x="109201" y="225068"/>
                </a:moveTo>
                <a:lnTo>
                  <a:pt x="480943" y="225068"/>
                </a:lnTo>
                <a:lnTo>
                  <a:pt x="480943" y="242310"/>
                </a:lnTo>
                <a:lnTo>
                  <a:pt x="109201" y="242310"/>
                </a:lnTo>
                <a:close/>
                <a:moveTo>
                  <a:pt x="109201" y="185066"/>
                </a:moveTo>
                <a:lnTo>
                  <a:pt x="480943" y="185066"/>
                </a:lnTo>
                <a:lnTo>
                  <a:pt x="480943" y="202078"/>
                </a:lnTo>
                <a:lnTo>
                  <a:pt x="109201" y="202078"/>
                </a:lnTo>
                <a:close/>
                <a:moveTo>
                  <a:pt x="228287" y="147593"/>
                </a:moveTo>
                <a:lnTo>
                  <a:pt x="480943" y="147593"/>
                </a:lnTo>
                <a:lnTo>
                  <a:pt x="480943" y="164835"/>
                </a:lnTo>
                <a:lnTo>
                  <a:pt x="228287" y="164835"/>
                </a:lnTo>
                <a:close/>
                <a:moveTo>
                  <a:pt x="228287" y="106212"/>
                </a:moveTo>
                <a:lnTo>
                  <a:pt x="480943" y="106212"/>
                </a:lnTo>
                <a:lnTo>
                  <a:pt x="480943" y="123224"/>
                </a:lnTo>
                <a:lnTo>
                  <a:pt x="228287" y="123224"/>
                </a:lnTo>
                <a:close/>
                <a:moveTo>
                  <a:pt x="228287" y="64601"/>
                </a:moveTo>
                <a:lnTo>
                  <a:pt x="480943" y="64601"/>
                </a:lnTo>
                <a:lnTo>
                  <a:pt x="480943" y="81843"/>
                </a:lnTo>
                <a:lnTo>
                  <a:pt x="228287" y="81843"/>
                </a:lnTo>
                <a:close/>
                <a:moveTo>
                  <a:pt x="109201" y="64601"/>
                </a:moveTo>
                <a:lnTo>
                  <a:pt x="203918" y="64601"/>
                </a:lnTo>
                <a:lnTo>
                  <a:pt x="203918" y="164836"/>
                </a:lnTo>
                <a:lnTo>
                  <a:pt x="109201" y="164836"/>
                </a:lnTo>
                <a:close/>
                <a:moveTo>
                  <a:pt x="78875" y="35838"/>
                </a:moveTo>
                <a:lnTo>
                  <a:pt x="78875" y="268071"/>
                </a:lnTo>
                <a:lnTo>
                  <a:pt x="509486" y="268071"/>
                </a:lnTo>
                <a:lnTo>
                  <a:pt x="509486" y="35838"/>
                </a:lnTo>
                <a:lnTo>
                  <a:pt x="347290" y="35838"/>
                </a:lnTo>
                <a:lnTo>
                  <a:pt x="239637" y="35838"/>
                </a:lnTo>
                <a:close/>
                <a:moveTo>
                  <a:pt x="42991" y="0"/>
                </a:moveTo>
                <a:lnTo>
                  <a:pt x="232460" y="0"/>
                </a:lnTo>
                <a:lnTo>
                  <a:pt x="355902" y="0"/>
                </a:lnTo>
                <a:lnTo>
                  <a:pt x="543935" y="0"/>
                </a:lnTo>
                <a:lnTo>
                  <a:pt x="543935" y="182059"/>
                </a:lnTo>
                <a:lnTo>
                  <a:pt x="543935" y="298175"/>
                </a:lnTo>
                <a:lnTo>
                  <a:pt x="42991" y="298175"/>
                </a:lnTo>
                <a:lnTo>
                  <a:pt x="42991" y="18205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49" name="矩形: 对角圆角 2">
            <a:extLst>
              <a:ext uri="{FF2B5EF4-FFF2-40B4-BE49-F238E27FC236}">
                <a16:creationId xmlns="" xmlns:a16="http://schemas.microsoft.com/office/drawing/2014/main" id="{8965EF8D-477A-45FA-A65C-52E7B255DDF8}"/>
              </a:ext>
            </a:extLst>
          </p:cNvPr>
          <p:cNvSpPr/>
          <p:nvPr/>
        </p:nvSpPr>
        <p:spPr>
          <a:xfrm>
            <a:off x="613410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50" name="矩形: 对角圆角 4">
            <a:extLst>
              <a:ext uri="{FF2B5EF4-FFF2-40B4-BE49-F238E27FC236}">
                <a16:creationId xmlns="" xmlns:a16="http://schemas.microsoft.com/office/drawing/2014/main" id="{B8B559B6-4187-48C0-953D-5A9ACD9D1FDC}"/>
              </a:ext>
            </a:extLst>
          </p:cNvPr>
          <p:cNvSpPr/>
          <p:nvPr/>
        </p:nvSpPr>
        <p:spPr>
          <a:xfrm>
            <a:off x="709041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51" name="矩形: 对角圆角 5">
            <a:extLst>
              <a:ext uri="{FF2B5EF4-FFF2-40B4-BE49-F238E27FC236}">
                <a16:creationId xmlns="" xmlns:a16="http://schemas.microsoft.com/office/drawing/2014/main" id="{043A41B4-A19B-4AB4-BB44-D8D2B35DF7E5}"/>
              </a:ext>
            </a:extLst>
          </p:cNvPr>
          <p:cNvSpPr/>
          <p:nvPr/>
        </p:nvSpPr>
        <p:spPr>
          <a:xfrm>
            <a:off x="804672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52" name="矩形: 对角圆角 6">
            <a:extLst>
              <a:ext uri="{FF2B5EF4-FFF2-40B4-BE49-F238E27FC236}">
                <a16:creationId xmlns="" xmlns:a16="http://schemas.microsoft.com/office/drawing/2014/main" id="{D93EF659-CA10-488D-81D5-1BA47AC6891C}"/>
              </a:ext>
            </a:extLst>
          </p:cNvPr>
          <p:cNvSpPr/>
          <p:nvPr/>
        </p:nvSpPr>
        <p:spPr>
          <a:xfrm>
            <a:off x="10982039" y="147617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 smtClean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  <a:endParaRPr lang="zh-CN" altLang="en-US" sz="1200" b="1" dirty="0">
              <a:solidFill>
                <a:schemeClr val="accent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矩形: 对角圆角 7">
            <a:extLst>
              <a:ext uri="{FF2B5EF4-FFF2-40B4-BE49-F238E27FC236}">
                <a16:creationId xmlns="" xmlns:a16="http://schemas.microsoft.com/office/drawing/2014/main" id="{84923506-9DD7-4C2D-8F4A-B24DE42D7C9D}"/>
              </a:ext>
            </a:extLst>
          </p:cNvPr>
          <p:cNvSpPr/>
          <p:nvPr/>
        </p:nvSpPr>
        <p:spPr>
          <a:xfrm>
            <a:off x="995934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54" name="矩形: 对角圆角 8">
            <a:extLst>
              <a:ext uri="{FF2B5EF4-FFF2-40B4-BE49-F238E27FC236}">
                <a16:creationId xmlns="" xmlns:a16="http://schemas.microsoft.com/office/drawing/2014/main" id="{0E30B6CF-43F2-4614-A777-00A3CFCAA957}"/>
              </a:ext>
            </a:extLst>
          </p:cNvPr>
          <p:cNvSpPr/>
          <p:nvPr/>
        </p:nvSpPr>
        <p:spPr>
          <a:xfrm>
            <a:off x="9004964" y="168059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  <a:endParaRPr lang="zh-CN" altLang="en-US" sz="1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: 剪去对角 1">
            <a:extLst>
              <a:ext uri="{FF2B5EF4-FFF2-40B4-BE49-F238E27FC236}">
                <a16:creationId xmlns="" xmlns:a16="http://schemas.microsoft.com/office/drawing/2014/main" id="{2D966BEC-AA77-4BC3-9A76-7AC115470CF6}"/>
              </a:ext>
            </a:extLst>
          </p:cNvPr>
          <p:cNvSpPr/>
          <p:nvPr/>
        </p:nvSpPr>
        <p:spPr>
          <a:xfrm>
            <a:off x="915376" y="1076325"/>
            <a:ext cx="2246466" cy="438150"/>
          </a:xfrm>
          <a:prstGeom prst="snip2DiagRect">
            <a:avLst>
              <a:gd name="adj1" fmla="val 50000"/>
              <a:gd name="adj2" fmla="val 16667"/>
            </a:avLst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、防护用具</a:t>
            </a:r>
            <a:endParaRPr lang="zh-CN" altLang="en-US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2" name="直接连接符 11">
            <a:extLst>
              <a:ext uri="{FF2B5EF4-FFF2-40B4-BE49-F238E27FC236}">
                <a16:creationId xmlns="" xmlns:a16="http://schemas.microsoft.com/office/drawing/2014/main" id="{36FAB3D4-22F4-4FAB-8759-B7590329ECCD}"/>
              </a:ext>
            </a:extLst>
          </p:cNvPr>
          <p:cNvCxnSpPr/>
          <p:nvPr/>
        </p:nvCxnSpPr>
        <p:spPr>
          <a:xfrm flipV="1">
            <a:off x="3294043" y="1276350"/>
            <a:ext cx="8240732" cy="1607"/>
          </a:xfrm>
          <a:prstGeom prst="line">
            <a:avLst/>
          </a:prstGeom>
          <a:ln w="12700">
            <a:solidFill>
              <a:schemeClr val="accent2">
                <a:lumMod val="7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矩形 1"/>
          <p:cNvSpPr/>
          <p:nvPr/>
        </p:nvSpPr>
        <p:spPr>
          <a:xfrm>
            <a:off x="982251" y="1733466"/>
            <a:ext cx="10303700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80670" algn="just">
              <a:lnSpc>
                <a:spcPts val="2000"/>
              </a:lnSpc>
            </a:pPr>
            <a:r>
              <a:rPr lang="en-US" altLang="zh-CN" b="1" kern="100" dirty="0">
                <a:latin typeface="+mn-ea"/>
              </a:rPr>
              <a:t>2.3</a:t>
            </a:r>
            <a:r>
              <a:rPr lang="zh-CN" altLang="zh-CN" b="1" kern="100" dirty="0">
                <a:latin typeface="+mn-ea"/>
              </a:rPr>
              <a:t>绝缘手套</a:t>
            </a:r>
          </a:p>
          <a:p>
            <a:pPr indent="280670" algn="just">
              <a:lnSpc>
                <a:spcPts val="2000"/>
              </a:lnSpc>
            </a:pPr>
            <a:r>
              <a:rPr lang="zh-CN" altLang="zh-CN" kern="100" dirty="0">
                <a:latin typeface="+mn-ea"/>
              </a:rPr>
              <a:t>绝缘手套是用橡胶材料制成的， 一般耐压较高。 它是一种辅助性安全用具， 一般常配合其他安全用具使用，如图</a:t>
            </a:r>
            <a:r>
              <a:rPr lang="en-US" altLang="zh-CN" kern="100" dirty="0">
                <a:latin typeface="+mn-ea"/>
              </a:rPr>
              <a:t>2-2-31</a:t>
            </a:r>
            <a:r>
              <a:rPr lang="zh-CN" altLang="zh-CN" kern="100" dirty="0">
                <a:latin typeface="+mn-ea"/>
              </a:rPr>
              <a:t>所示。 </a:t>
            </a:r>
          </a:p>
        </p:txBody>
      </p:sp>
      <p:pic>
        <p:nvPicPr>
          <p:cNvPr id="14" name="Picture 4" descr="201063160203760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792" r="22501"/>
          <a:stretch>
            <a:fillRect/>
          </a:stretch>
        </p:blipFill>
        <p:spPr bwMode="auto">
          <a:xfrm>
            <a:off x="3426533" y="2595240"/>
            <a:ext cx="1762125" cy="23304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Picture 3" descr="ANd9GcQzLqPkzVs3ZVvnBDRzlLkjlRL2CwAAp2Kf8b0Adidtd_XfxZSKxw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4559" y="2814231"/>
            <a:ext cx="2679700" cy="21463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矩形 2"/>
          <p:cNvSpPr/>
          <p:nvPr/>
        </p:nvSpPr>
        <p:spPr>
          <a:xfrm>
            <a:off x="773467" y="5692052"/>
            <a:ext cx="11769018" cy="6052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80670" algn="just">
              <a:lnSpc>
                <a:spcPts val="2000"/>
              </a:lnSpc>
            </a:pPr>
            <a:r>
              <a:rPr lang="en-US" altLang="zh-CN" b="1" kern="100" dirty="0">
                <a:latin typeface="+mn-ea"/>
              </a:rPr>
              <a:t>2.4</a:t>
            </a:r>
            <a:r>
              <a:rPr lang="zh-CN" altLang="zh-CN" b="1" kern="100" dirty="0">
                <a:latin typeface="+mn-ea"/>
              </a:rPr>
              <a:t>携带型接地线</a:t>
            </a:r>
          </a:p>
          <a:p>
            <a:pPr indent="280670" algn="just">
              <a:lnSpc>
                <a:spcPts val="2000"/>
              </a:lnSpc>
            </a:pPr>
            <a:r>
              <a:rPr lang="zh-CN" altLang="zh-CN" kern="100" dirty="0">
                <a:latin typeface="+mn-ea"/>
              </a:rPr>
              <a:t>携带型接地线也就是临时性接地线， 在检修配电线路或电气设备时作临时接地之用</a:t>
            </a:r>
            <a:r>
              <a:rPr lang="en-US" altLang="zh-CN" kern="100" dirty="0">
                <a:latin typeface="+mn-ea"/>
              </a:rPr>
              <a:t>, </a:t>
            </a:r>
            <a:r>
              <a:rPr lang="zh-CN" altLang="zh-CN" kern="100" dirty="0">
                <a:latin typeface="+mn-ea"/>
              </a:rPr>
              <a:t>以防意外事故。</a:t>
            </a:r>
          </a:p>
        </p:txBody>
      </p:sp>
      <p:sp>
        <p:nvSpPr>
          <p:cNvPr id="5" name="矩形 4"/>
          <p:cNvSpPr/>
          <p:nvPr/>
        </p:nvSpPr>
        <p:spPr>
          <a:xfrm>
            <a:off x="4961303" y="5308398"/>
            <a:ext cx="2129108" cy="3488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127000" algn="ctr">
              <a:lnSpc>
                <a:spcPts val="2000"/>
              </a:lnSpc>
              <a:spcAft>
                <a:spcPts val="0"/>
              </a:spcAft>
            </a:pPr>
            <a: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图</a:t>
            </a:r>
            <a:r>
              <a:rPr lang="en-US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2-2-31 </a:t>
            </a:r>
            <a: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绝缘手套</a:t>
            </a:r>
            <a:endParaRPr lang="zh-CN" altLang="zh-CN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921991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confont-1187-868386">
            <a:extLst>
              <a:ext uri="{FF2B5EF4-FFF2-40B4-BE49-F238E27FC236}">
                <a16:creationId xmlns="" xmlns:a16="http://schemas.microsoft.com/office/drawing/2014/main" id="{B4215A5A-B68F-482E-A7EC-03DEF20F6942}"/>
              </a:ext>
            </a:extLst>
          </p:cNvPr>
          <p:cNvSpPr>
            <a:spLocks noChangeAspect="1"/>
          </p:cNvSpPr>
          <p:nvPr/>
        </p:nvSpPr>
        <p:spPr bwMode="auto">
          <a:xfrm>
            <a:off x="490494" y="189908"/>
            <a:ext cx="424881" cy="360000"/>
          </a:xfrm>
          <a:custGeom>
            <a:avLst/>
            <a:gdLst>
              <a:gd name="connsiteX0" fmla="*/ 244050 w 587155"/>
              <a:gd name="connsiteY0" fmla="*/ 432975 h 497495"/>
              <a:gd name="connsiteX1" fmla="*/ 235436 w 587155"/>
              <a:gd name="connsiteY1" fmla="*/ 471687 h 497495"/>
              <a:gd name="connsiteX2" fmla="*/ 351719 w 587155"/>
              <a:gd name="connsiteY2" fmla="*/ 471687 h 497495"/>
              <a:gd name="connsiteX3" fmla="*/ 343105 w 587155"/>
              <a:gd name="connsiteY3" fmla="*/ 432975 h 497495"/>
              <a:gd name="connsiteX4" fmla="*/ 41632 w 587155"/>
              <a:gd name="connsiteY4" fmla="*/ 309670 h 497495"/>
              <a:gd name="connsiteX5" fmla="*/ 545523 w 587155"/>
              <a:gd name="connsiteY5" fmla="*/ 309670 h 497495"/>
              <a:gd name="connsiteX6" fmla="*/ 587155 w 587155"/>
              <a:gd name="connsiteY6" fmla="*/ 497495 h 497495"/>
              <a:gd name="connsiteX7" fmla="*/ 0 w 587155"/>
              <a:gd name="connsiteY7" fmla="*/ 497495 h 497495"/>
              <a:gd name="connsiteX8" fmla="*/ 109201 w 587155"/>
              <a:gd name="connsiteY8" fmla="*/ 225068 h 497495"/>
              <a:gd name="connsiteX9" fmla="*/ 480943 w 587155"/>
              <a:gd name="connsiteY9" fmla="*/ 225068 h 497495"/>
              <a:gd name="connsiteX10" fmla="*/ 480943 w 587155"/>
              <a:gd name="connsiteY10" fmla="*/ 242310 h 497495"/>
              <a:gd name="connsiteX11" fmla="*/ 109201 w 587155"/>
              <a:gd name="connsiteY11" fmla="*/ 242310 h 497495"/>
              <a:gd name="connsiteX12" fmla="*/ 109201 w 587155"/>
              <a:gd name="connsiteY12" fmla="*/ 185066 h 497495"/>
              <a:gd name="connsiteX13" fmla="*/ 480943 w 587155"/>
              <a:gd name="connsiteY13" fmla="*/ 185066 h 497495"/>
              <a:gd name="connsiteX14" fmla="*/ 480943 w 587155"/>
              <a:gd name="connsiteY14" fmla="*/ 202078 h 497495"/>
              <a:gd name="connsiteX15" fmla="*/ 109201 w 587155"/>
              <a:gd name="connsiteY15" fmla="*/ 202078 h 497495"/>
              <a:gd name="connsiteX16" fmla="*/ 228287 w 587155"/>
              <a:gd name="connsiteY16" fmla="*/ 147593 h 497495"/>
              <a:gd name="connsiteX17" fmla="*/ 480943 w 587155"/>
              <a:gd name="connsiteY17" fmla="*/ 147593 h 497495"/>
              <a:gd name="connsiteX18" fmla="*/ 480943 w 587155"/>
              <a:gd name="connsiteY18" fmla="*/ 164835 h 497495"/>
              <a:gd name="connsiteX19" fmla="*/ 228287 w 587155"/>
              <a:gd name="connsiteY19" fmla="*/ 164835 h 497495"/>
              <a:gd name="connsiteX20" fmla="*/ 228287 w 587155"/>
              <a:gd name="connsiteY20" fmla="*/ 106212 h 497495"/>
              <a:gd name="connsiteX21" fmla="*/ 480943 w 587155"/>
              <a:gd name="connsiteY21" fmla="*/ 106212 h 497495"/>
              <a:gd name="connsiteX22" fmla="*/ 480943 w 587155"/>
              <a:gd name="connsiteY22" fmla="*/ 123224 h 497495"/>
              <a:gd name="connsiteX23" fmla="*/ 228287 w 587155"/>
              <a:gd name="connsiteY23" fmla="*/ 123224 h 497495"/>
              <a:gd name="connsiteX24" fmla="*/ 228287 w 587155"/>
              <a:gd name="connsiteY24" fmla="*/ 64601 h 497495"/>
              <a:gd name="connsiteX25" fmla="*/ 480943 w 587155"/>
              <a:gd name="connsiteY25" fmla="*/ 64601 h 497495"/>
              <a:gd name="connsiteX26" fmla="*/ 480943 w 587155"/>
              <a:gd name="connsiteY26" fmla="*/ 81843 h 497495"/>
              <a:gd name="connsiteX27" fmla="*/ 228287 w 587155"/>
              <a:gd name="connsiteY27" fmla="*/ 81843 h 497495"/>
              <a:gd name="connsiteX28" fmla="*/ 109201 w 587155"/>
              <a:gd name="connsiteY28" fmla="*/ 64601 h 497495"/>
              <a:gd name="connsiteX29" fmla="*/ 203918 w 587155"/>
              <a:gd name="connsiteY29" fmla="*/ 64601 h 497495"/>
              <a:gd name="connsiteX30" fmla="*/ 203918 w 587155"/>
              <a:gd name="connsiteY30" fmla="*/ 164836 h 497495"/>
              <a:gd name="connsiteX31" fmla="*/ 109201 w 587155"/>
              <a:gd name="connsiteY31" fmla="*/ 164836 h 497495"/>
              <a:gd name="connsiteX32" fmla="*/ 78875 w 587155"/>
              <a:gd name="connsiteY32" fmla="*/ 35838 h 497495"/>
              <a:gd name="connsiteX33" fmla="*/ 78875 w 587155"/>
              <a:gd name="connsiteY33" fmla="*/ 268071 h 497495"/>
              <a:gd name="connsiteX34" fmla="*/ 509486 w 587155"/>
              <a:gd name="connsiteY34" fmla="*/ 268071 h 497495"/>
              <a:gd name="connsiteX35" fmla="*/ 509486 w 587155"/>
              <a:gd name="connsiteY35" fmla="*/ 35838 h 497495"/>
              <a:gd name="connsiteX36" fmla="*/ 347290 w 587155"/>
              <a:gd name="connsiteY36" fmla="*/ 35838 h 497495"/>
              <a:gd name="connsiteX37" fmla="*/ 239637 w 587155"/>
              <a:gd name="connsiteY37" fmla="*/ 35838 h 497495"/>
              <a:gd name="connsiteX38" fmla="*/ 42991 w 587155"/>
              <a:gd name="connsiteY38" fmla="*/ 0 h 497495"/>
              <a:gd name="connsiteX39" fmla="*/ 232460 w 587155"/>
              <a:gd name="connsiteY39" fmla="*/ 0 h 497495"/>
              <a:gd name="connsiteX40" fmla="*/ 355902 w 587155"/>
              <a:gd name="connsiteY40" fmla="*/ 0 h 497495"/>
              <a:gd name="connsiteX41" fmla="*/ 543935 w 587155"/>
              <a:gd name="connsiteY41" fmla="*/ 0 h 497495"/>
              <a:gd name="connsiteX42" fmla="*/ 543935 w 587155"/>
              <a:gd name="connsiteY42" fmla="*/ 182059 h 497495"/>
              <a:gd name="connsiteX43" fmla="*/ 543935 w 587155"/>
              <a:gd name="connsiteY43" fmla="*/ 298175 h 497495"/>
              <a:gd name="connsiteX44" fmla="*/ 42991 w 587155"/>
              <a:gd name="connsiteY44" fmla="*/ 298175 h 497495"/>
              <a:gd name="connsiteX45" fmla="*/ 42991 w 587155"/>
              <a:gd name="connsiteY45" fmla="*/ 182059 h 497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87155" h="497495">
                <a:moveTo>
                  <a:pt x="244050" y="432975"/>
                </a:moveTo>
                <a:lnTo>
                  <a:pt x="235436" y="471687"/>
                </a:lnTo>
                <a:lnTo>
                  <a:pt x="351719" y="471687"/>
                </a:lnTo>
                <a:lnTo>
                  <a:pt x="343105" y="432975"/>
                </a:lnTo>
                <a:close/>
                <a:moveTo>
                  <a:pt x="41632" y="309670"/>
                </a:moveTo>
                <a:lnTo>
                  <a:pt x="545523" y="309670"/>
                </a:lnTo>
                <a:lnTo>
                  <a:pt x="587155" y="497495"/>
                </a:lnTo>
                <a:lnTo>
                  <a:pt x="0" y="497495"/>
                </a:lnTo>
                <a:close/>
                <a:moveTo>
                  <a:pt x="109201" y="225068"/>
                </a:moveTo>
                <a:lnTo>
                  <a:pt x="480943" y="225068"/>
                </a:lnTo>
                <a:lnTo>
                  <a:pt x="480943" y="242310"/>
                </a:lnTo>
                <a:lnTo>
                  <a:pt x="109201" y="242310"/>
                </a:lnTo>
                <a:close/>
                <a:moveTo>
                  <a:pt x="109201" y="185066"/>
                </a:moveTo>
                <a:lnTo>
                  <a:pt x="480943" y="185066"/>
                </a:lnTo>
                <a:lnTo>
                  <a:pt x="480943" y="202078"/>
                </a:lnTo>
                <a:lnTo>
                  <a:pt x="109201" y="202078"/>
                </a:lnTo>
                <a:close/>
                <a:moveTo>
                  <a:pt x="228287" y="147593"/>
                </a:moveTo>
                <a:lnTo>
                  <a:pt x="480943" y="147593"/>
                </a:lnTo>
                <a:lnTo>
                  <a:pt x="480943" y="164835"/>
                </a:lnTo>
                <a:lnTo>
                  <a:pt x="228287" y="164835"/>
                </a:lnTo>
                <a:close/>
                <a:moveTo>
                  <a:pt x="228287" y="106212"/>
                </a:moveTo>
                <a:lnTo>
                  <a:pt x="480943" y="106212"/>
                </a:lnTo>
                <a:lnTo>
                  <a:pt x="480943" y="123224"/>
                </a:lnTo>
                <a:lnTo>
                  <a:pt x="228287" y="123224"/>
                </a:lnTo>
                <a:close/>
                <a:moveTo>
                  <a:pt x="228287" y="64601"/>
                </a:moveTo>
                <a:lnTo>
                  <a:pt x="480943" y="64601"/>
                </a:lnTo>
                <a:lnTo>
                  <a:pt x="480943" y="81843"/>
                </a:lnTo>
                <a:lnTo>
                  <a:pt x="228287" y="81843"/>
                </a:lnTo>
                <a:close/>
                <a:moveTo>
                  <a:pt x="109201" y="64601"/>
                </a:moveTo>
                <a:lnTo>
                  <a:pt x="203918" y="64601"/>
                </a:lnTo>
                <a:lnTo>
                  <a:pt x="203918" y="164836"/>
                </a:lnTo>
                <a:lnTo>
                  <a:pt x="109201" y="164836"/>
                </a:lnTo>
                <a:close/>
                <a:moveTo>
                  <a:pt x="78875" y="35838"/>
                </a:moveTo>
                <a:lnTo>
                  <a:pt x="78875" y="268071"/>
                </a:lnTo>
                <a:lnTo>
                  <a:pt x="509486" y="268071"/>
                </a:lnTo>
                <a:lnTo>
                  <a:pt x="509486" y="35838"/>
                </a:lnTo>
                <a:lnTo>
                  <a:pt x="347290" y="35838"/>
                </a:lnTo>
                <a:lnTo>
                  <a:pt x="239637" y="35838"/>
                </a:lnTo>
                <a:close/>
                <a:moveTo>
                  <a:pt x="42991" y="0"/>
                </a:moveTo>
                <a:lnTo>
                  <a:pt x="232460" y="0"/>
                </a:lnTo>
                <a:lnTo>
                  <a:pt x="355902" y="0"/>
                </a:lnTo>
                <a:lnTo>
                  <a:pt x="543935" y="0"/>
                </a:lnTo>
                <a:lnTo>
                  <a:pt x="543935" y="182059"/>
                </a:lnTo>
                <a:lnTo>
                  <a:pt x="543935" y="298175"/>
                </a:lnTo>
                <a:lnTo>
                  <a:pt x="42991" y="298175"/>
                </a:lnTo>
                <a:lnTo>
                  <a:pt x="42991" y="18205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49" name="矩形: 对角圆角 2">
            <a:extLst>
              <a:ext uri="{FF2B5EF4-FFF2-40B4-BE49-F238E27FC236}">
                <a16:creationId xmlns="" xmlns:a16="http://schemas.microsoft.com/office/drawing/2014/main" id="{8965EF8D-477A-45FA-A65C-52E7B255DDF8}"/>
              </a:ext>
            </a:extLst>
          </p:cNvPr>
          <p:cNvSpPr/>
          <p:nvPr/>
        </p:nvSpPr>
        <p:spPr>
          <a:xfrm>
            <a:off x="613410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50" name="矩形: 对角圆角 4">
            <a:extLst>
              <a:ext uri="{FF2B5EF4-FFF2-40B4-BE49-F238E27FC236}">
                <a16:creationId xmlns="" xmlns:a16="http://schemas.microsoft.com/office/drawing/2014/main" id="{B8B559B6-4187-48C0-953D-5A9ACD9D1FDC}"/>
              </a:ext>
            </a:extLst>
          </p:cNvPr>
          <p:cNvSpPr/>
          <p:nvPr/>
        </p:nvSpPr>
        <p:spPr>
          <a:xfrm>
            <a:off x="709041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51" name="矩形: 对角圆角 5">
            <a:extLst>
              <a:ext uri="{FF2B5EF4-FFF2-40B4-BE49-F238E27FC236}">
                <a16:creationId xmlns="" xmlns:a16="http://schemas.microsoft.com/office/drawing/2014/main" id="{043A41B4-A19B-4AB4-BB44-D8D2B35DF7E5}"/>
              </a:ext>
            </a:extLst>
          </p:cNvPr>
          <p:cNvSpPr/>
          <p:nvPr/>
        </p:nvSpPr>
        <p:spPr>
          <a:xfrm>
            <a:off x="804672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52" name="矩形: 对角圆角 6">
            <a:extLst>
              <a:ext uri="{FF2B5EF4-FFF2-40B4-BE49-F238E27FC236}">
                <a16:creationId xmlns="" xmlns:a16="http://schemas.microsoft.com/office/drawing/2014/main" id="{D93EF659-CA10-488D-81D5-1BA47AC6891C}"/>
              </a:ext>
            </a:extLst>
          </p:cNvPr>
          <p:cNvSpPr/>
          <p:nvPr/>
        </p:nvSpPr>
        <p:spPr>
          <a:xfrm>
            <a:off x="10982039" y="147617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 smtClean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  <a:endParaRPr lang="zh-CN" altLang="en-US" sz="1200" b="1" dirty="0">
              <a:solidFill>
                <a:schemeClr val="accent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矩形: 对角圆角 7">
            <a:extLst>
              <a:ext uri="{FF2B5EF4-FFF2-40B4-BE49-F238E27FC236}">
                <a16:creationId xmlns="" xmlns:a16="http://schemas.microsoft.com/office/drawing/2014/main" id="{84923506-9DD7-4C2D-8F4A-B24DE42D7C9D}"/>
              </a:ext>
            </a:extLst>
          </p:cNvPr>
          <p:cNvSpPr/>
          <p:nvPr/>
        </p:nvSpPr>
        <p:spPr>
          <a:xfrm>
            <a:off x="995934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54" name="矩形: 对角圆角 8">
            <a:extLst>
              <a:ext uri="{FF2B5EF4-FFF2-40B4-BE49-F238E27FC236}">
                <a16:creationId xmlns="" xmlns:a16="http://schemas.microsoft.com/office/drawing/2014/main" id="{0E30B6CF-43F2-4614-A777-00A3CFCAA957}"/>
              </a:ext>
            </a:extLst>
          </p:cNvPr>
          <p:cNvSpPr/>
          <p:nvPr/>
        </p:nvSpPr>
        <p:spPr>
          <a:xfrm>
            <a:off x="9004964" y="168059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  <a:endParaRPr lang="zh-CN" altLang="en-US" sz="1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: 剪去对角 1">
            <a:extLst>
              <a:ext uri="{FF2B5EF4-FFF2-40B4-BE49-F238E27FC236}">
                <a16:creationId xmlns="" xmlns:a16="http://schemas.microsoft.com/office/drawing/2014/main" id="{2D966BEC-AA77-4BC3-9A76-7AC115470CF6}"/>
              </a:ext>
            </a:extLst>
          </p:cNvPr>
          <p:cNvSpPr/>
          <p:nvPr/>
        </p:nvSpPr>
        <p:spPr>
          <a:xfrm>
            <a:off x="915376" y="1076325"/>
            <a:ext cx="2246466" cy="438150"/>
          </a:xfrm>
          <a:prstGeom prst="snip2DiagRect">
            <a:avLst>
              <a:gd name="adj1" fmla="val 50000"/>
              <a:gd name="adj2" fmla="val 16667"/>
            </a:avLst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、专用工具</a:t>
            </a:r>
            <a:endParaRPr lang="zh-CN" altLang="en-US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2" name="直接连接符 11">
            <a:extLst>
              <a:ext uri="{FF2B5EF4-FFF2-40B4-BE49-F238E27FC236}">
                <a16:creationId xmlns="" xmlns:a16="http://schemas.microsoft.com/office/drawing/2014/main" id="{36FAB3D4-22F4-4FAB-8759-B7590329ECCD}"/>
              </a:ext>
            </a:extLst>
          </p:cNvPr>
          <p:cNvCxnSpPr/>
          <p:nvPr/>
        </p:nvCxnSpPr>
        <p:spPr>
          <a:xfrm flipV="1">
            <a:off x="3294043" y="1276350"/>
            <a:ext cx="8240732" cy="1607"/>
          </a:xfrm>
          <a:prstGeom prst="line">
            <a:avLst/>
          </a:prstGeom>
          <a:ln w="12700">
            <a:solidFill>
              <a:schemeClr val="accent2">
                <a:lumMod val="7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矩形 1"/>
          <p:cNvSpPr/>
          <p:nvPr/>
        </p:nvSpPr>
        <p:spPr>
          <a:xfrm>
            <a:off x="915375" y="1773255"/>
            <a:ext cx="3810861" cy="13080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>
              <a:spcAft>
                <a:spcPts val="600"/>
              </a:spcAft>
            </a:pPr>
            <a:r>
              <a:rPr lang="en-US" altLang="zh-CN" sz="2000" b="1" kern="100" dirty="0">
                <a:latin typeface="+mn-ea"/>
              </a:rPr>
              <a:t>3.1</a:t>
            </a:r>
            <a:r>
              <a:rPr lang="zh-CN" altLang="zh-CN" sz="2000" b="1" kern="100" dirty="0">
                <a:latin typeface="+mn-ea"/>
              </a:rPr>
              <a:t>安装器具</a:t>
            </a:r>
          </a:p>
          <a:p>
            <a:pPr indent="457200">
              <a:spcAft>
                <a:spcPts val="600"/>
              </a:spcAft>
            </a:pPr>
            <a:r>
              <a:rPr lang="zh-CN" altLang="zh-CN" dirty="0">
                <a:latin typeface="+mn-ea"/>
                <a:cs typeface="Times New Roman" panose="02020603050405020304" pitchFamily="18" charset="0"/>
              </a:rPr>
              <a:t>叉杆：是外线电工立杆时使用的专用工具， 由</a:t>
            </a:r>
            <a:r>
              <a:rPr lang="en-US" altLang="zh-CN" dirty="0">
                <a:latin typeface="+mn-ea"/>
                <a:cs typeface="Times New Roman" panose="02020603050405020304" pitchFamily="18" charset="0"/>
              </a:rPr>
              <a:t>U</a:t>
            </a:r>
            <a:r>
              <a:rPr lang="zh-CN" altLang="zh-CN" dirty="0">
                <a:latin typeface="+mn-ea"/>
                <a:cs typeface="Times New Roman" panose="02020603050405020304" pitchFamily="18" charset="0"/>
              </a:rPr>
              <a:t>形铁叉和撑杆组成，如图</a:t>
            </a:r>
            <a:r>
              <a:rPr lang="en-US" altLang="zh-CN" dirty="0">
                <a:latin typeface="+mn-ea"/>
                <a:cs typeface="Times New Roman" panose="02020603050405020304" pitchFamily="18" charset="0"/>
              </a:rPr>
              <a:t>2-2-32</a:t>
            </a:r>
            <a:r>
              <a:rPr lang="zh-CN" altLang="zh-CN" dirty="0">
                <a:latin typeface="+mn-ea"/>
                <a:cs typeface="Times New Roman" panose="02020603050405020304" pitchFamily="18" charset="0"/>
              </a:rPr>
              <a:t>所示 。</a:t>
            </a:r>
            <a:endParaRPr lang="zh-CN" altLang="en-US" dirty="0">
              <a:latin typeface="+mn-ea"/>
            </a:endParaRPr>
          </a:p>
        </p:txBody>
      </p:sp>
      <p:pic>
        <p:nvPicPr>
          <p:cNvPr id="14" name="图片 13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934" y="3569401"/>
            <a:ext cx="5099112" cy="1620581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矩形 2"/>
          <p:cNvSpPr/>
          <p:nvPr/>
        </p:nvSpPr>
        <p:spPr>
          <a:xfrm>
            <a:off x="1754840" y="5678079"/>
            <a:ext cx="153920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ts val="600"/>
              </a:spcBef>
              <a:spcAft>
                <a:spcPts val="0"/>
              </a:spcAft>
            </a:pPr>
            <a: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图</a:t>
            </a:r>
            <a:r>
              <a:rPr lang="en-US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2-2-32 </a:t>
            </a:r>
            <a: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叉杆</a:t>
            </a:r>
            <a:endParaRPr lang="zh-CN" altLang="zh-CN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134101" y="2088021"/>
            <a:ext cx="494558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>
              <a:spcAft>
                <a:spcPts val="600"/>
              </a:spcAft>
            </a:pPr>
            <a:r>
              <a:rPr lang="zh-CN" altLang="zh-CN" sz="2000" kern="100" dirty="0">
                <a:latin typeface="+mn-ea"/>
              </a:rPr>
              <a:t>架杆：架杆是由两根直径、相同长度的竹木杆或其他绝缘杆组成的立杆工具，如图</a:t>
            </a:r>
            <a:r>
              <a:rPr lang="en-US" altLang="zh-CN" sz="2000" kern="100" dirty="0">
                <a:latin typeface="+mn-ea"/>
              </a:rPr>
              <a:t>2-2-33</a:t>
            </a:r>
            <a:r>
              <a:rPr lang="zh-CN" altLang="zh-CN" sz="2000" kern="100" dirty="0">
                <a:latin typeface="+mn-ea"/>
              </a:rPr>
              <a:t>所示。</a:t>
            </a:r>
            <a:endParaRPr lang="zh-CN" altLang="en-US" sz="2000" kern="100" dirty="0">
              <a:latin typeface="+mn-ea"/>
            </a:endParaRPr>
          </a:p>
        </p:txBody>
      </p:sp>
      <p:pic>
        <p:nvPicPr>
          <p:cNvPr id="17" name="Picture 2" descr="ANd9GcRC7gyHFDna3g3k0dsdxCX1V3F1b_quCb9v3uy1UGmEOa6mc9j8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7439" y="3103684"/>
            <a:ext cx="4528820" cy="2649855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矩形 5"/>
          <p:cNvSpPr/>
          <p:nvPr/>
        </p:nvSpPr>
        <p:spPr>
          <a:xfrm>
            <a:off x="8291898" y="5873004"/>
            <a:ext cx="1667443" cy="3488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127000" algn="ctr">
              <a:lnSpc>
                <a:spcPts val="2000"/>
              </a:lnSpc>
              <a:spcAft>
                <a:spcPts val="0"/>
              </a:spcAft>
            </a:pPr>
            <a: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图</a:t>
            </a:r>
            <a:r>
              <a:rPr lang="en-US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2-2-33 </a:t>
            </a:r>
            <a: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架杆</a:t>
            </a:r>
            <a:endParaRPr lang="zh-CN" altLang="zh-CN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126494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confont-1187-868386">
            <a:extLst>
              <a:ext uri="{FF2B5EF4-FFF2-40B4-BE49-F238E27FC236}">
                <a16:creationId xmlns="" xmlns:a16="http://schemas.microsoft.com/office/drawing/2014/main" id="{B4215A5A-B68F-482E-A7EC-03DEF20F6942}"/>
              </a:ext>
            </a:extLst>
          </p:cNvPr>
          <p:cNvSpPr>
            <a:spLocks noChangeAspect="1"/>
          </p:cNvSpPr>
          <p:nvPr/>
        </p:nvSpPr>
        <p:spPr bwMode="auto">
          <a:xfrm>
            <a:off x="490494" y="189908"/>
            <a:ext cx="424881" cy="360000"/>
          </a:xfrm>
          <a:custGeom>
            <a:avLst/>
            <a:gdLst>
              <a:gd name="connsiteX0" fmla="*/ 244050 w 587155"/>
              <a:gd name="connsiteY0" fmla="*/ 432975 h 497495"/>
              <a:gd name="connsiteX1" fmla="*/ 235436 w 587155"/>
              <a:gd name="connsiteY1" fmla="*/ 471687 h 497495"/>
              <a:gd name="connsiteX2" fmla="*/ 351719 w 587155"/>
              <a:gd name="connsiteY2" fmla="*/ 471687 h 497495"/>
              <a:gd name="connsiteX3" fmla="*/ 343105 w 587155"/>
              <a:gd name="connsiteY3" fmla="*/ 432975 h 497495"/>
              <a:gd name="connsiteX4" fmla="*/ 41632 w 587155"/>
              <a:gd name="connsiteY4" fmla="*/ 309670 h 497495"/>
              <a:gd name="connsiteX5" fmla="*/ 545523 w 587155"/>
              <a:gd name="connsiteY5" fmla="*/ 309670 h 497495"/>
              <a:gd name="connsiteX6" fmla="*/ 587155 w 587155"/>
              <a:gd name="connsiteY6" fmla="*/ 497495 h 497495"/>
              <a:gd name="connsiteX7" fmla="*/ 0 w 587155"/>
              <a:gd name="connsiteY7" fmla="*/ 497495 h 497495"/>
              <a:gd name="connsiteX8" fmla="*/ 109201 w 587155"/>
              <a:gd name="connsiteY8" fmla="*/ 225068 h 497495"/>
              <a:gd name="connsiteX9" fmla="*/ 480943 w 587155"/>
              <a:gd name="connsiteY9" fmla="*/ 225068 h 497495"/>
              <a:gd name="connsiteX10" fmla="*/ 480943 w 587155"/>
              <a:gd name="connsiteY10" fmla="*/ 242310 h 497495"/>
              <a:gd name="connsiteX11" fmla="*/ 109201 w 587155"/>
              <a:gd name="connsiteY11" fmla="*/ 242310 h 497495"/>
              <a:gd name="connsiteX12" fmla="*/ 109201 w 587155"/>
              <a:gd name="connsiteY12" fmla="*/ 185066 h 497495"/>
              <a:gd name="connsiteX13" fmla="*/ 480943 w 587155"/>
              <a:gd name="connsiteY13" fmla="*/ 185066 h 497495"/>
              <a:gd name="connsiteX14" fmla="*/ 480943 w 587155"/>
              <a:gd name="connsiteY14" fmla="*/ 202078 h 497495"/>
              <a:gd name="connsiteX15" fmla="*/ 109201 w 587155"/>
              <a:gd name="connsiteY15" fmla="*/ 202078 h 497495"/>
              <a:gd name="connsiteX16" fmla="*/ 228287 w 587155"/>
              <a:gd name="connsiteY16" fmla="*/ 147593 h 497495"/>
              <a:gd name="connsiteX17" fmla="*/ 480943 w 587155"/>
              <a:gd name="connsiteY17" fmla="*/ 147593 h 497495"/>
              <a:gd name="connsiteX18" fmla="*/ 480943 w 587155"/>
              <a:gd name="connsiteY18" fmla="*/ 164835 h 497495"/>
              <a:gd name="connsiteX19" fmla="*/ 228287 w 587155"/>
              <a:gd name="connsiteY19" fmla="*/ 164835 h 497495"/>
              <a:gd name="connsiteX20" fmla="*/ 228287 w 587155"/>
              <a:gd name="connsiteY20" fmla="*/ 106212 h 497495"/>
              <a:gd name="connsiteX21" fmla="*/ 480943 w 587155"/>
              <a:gd name="connsiteY21" fmla="*/ 106212 h 497495"/>
              <a:gd name="connsiteX22" fmla="*/ 480943 w 587155"/>
              <a:gd name="connsiteY22" fmla="*/ 123224 h 497495"/>
              <a:gd name="connsiteX23" fmla="*/ 228287 w 587155"/>
              <a:gd name="connsiteY23" fmla="*/ 123224 h 497495"/>
              <a:gd name="connsiteX24" fmla="*/ 228287 w 587155"/>
              <a:gd name="connsiteY24" fmla="*/ 64601 h 497495"/>
              <a:gd name="connsiteX25" fmla="*/ 480943 w 587155"/>
              <a:gd name="connsiteY25" fmla="*/ 64601 h 497495"/>
              <a:gd name="connsiteX26" fmla="*/ 480943 w 587155"/>
              <a:gd name="connsiteY26" fmla="*/ 81843 h 497495"/>
              <a:gd name="connsiteX27" fmla="*/ 228287 w 587155"/>
              <a:gd name="connsiteY27" fmla="*/ 81843 h 497495"/>
              <a:gd name="connsiteX28" fmla="*/ 109201 w 587155"/>
              <a:gd name="connsiteY28" fmla="*/ 64601 h 497495"/>
              <a:gd name="connsiteX29" fmla="*/ 203918 w 587155"/>
              <a:gd name="connsiteY29" fmla="*/ 64601 h 497495"/>
              <a:gd name="connsiteX30" fmla="*/ 203918 w 587155"/>
              <a:gd name="connsiteY30" fmla="*/ 164836 h 497495"/>
              <a:gd name="connsiteX31" fmla="*/ 109201 w 587155"/>
              <a:gd name="connsiteY31" fmla="*/ 164836 h 497495"/>
              <a:gd name="connsiteX32" fmla="*/ 78875 w 587155"/>
              <a:gd name="connsiteY32" fmla="*/ 35838 h 497495"/>
              <a:gd name="connsiteX33" fmla="*/ 78875 w 587155"/>
              <a:gd name="connsiteY33" fmla="*/ 268071 h 497495"/>
              <a:gd name="connsiteX34" fmla="*/ 509486 w 587155"/>
              <a:gd name="connsiteY34" fmla="*/ 268071 h 497495"/>
              <a:gd name="connsiteX35" fmla="*/ 509486 w 587155"/>
              <a:gd name="connsiteY35" fmla="*/ 35838 h 497495"/>
              <a:gd name="connsiteX36" fmla="*/ 347290 w 587155"/>
              <a:gd name="connsiteY36" fmla="*/ 35838 h 497495"/>
              <a:gd name="connsiteX37" fmla="*/ 239637 w 587155"/>
              <a:gd name="connsiteY37" fmla="*/ 35838 h 497495"/>
              <a:gd name="connsiteX38" fmla="*/ 42991 w 587155"/>
              <a:gd name="connsiteY38" fmla="*/ 0 h 497495"/>
              <a:gd name="connsiteX39" fmla="*/ 232460 w 587155"/>
              <a:gd name="connsiteY39" fmla="*/ 0 h 497495"/>
              <a:gd name="connsiteX40" fmla="*/ 355902 w 587155"/>
              <a:gd name="connsiteY40" fmla="*/ 0 h 497495"/>
              <a:gd name="connsiteX41" fmla="*/ 543935 w 587155"/>
              <a:gd name="connsiteY41" fmla="*/ 0 h 497495"/>
              <a:gd name="connsiteX42" fmla="*/ 543935 w 587155"/>
              <a:gd name="connsiteY42" fmla="*/ 182059 h 497495"/>
              <a:gd name="connsiteX43" fmla="*/ 543935 w 587155"/>
              <a:gd name="connsiteY43" fmla="*/ 298175 h 497495"/>
              <a:gd name="connsiteX44" fmla="*/ 42991 w 587155"/>
              <a:gd name="connsiteY44" fmla="*/ 298175 h 497495"/>
              <a:gd name="connsiteX45" fmla="*/ 42991 w 587155"/>
              <a:gd name="connsiteY45" fmla="*/ 182059 h 497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87155" h="497495">
                <a:moveTo>
                  <a:pt x="244050" y="432975"/>
                </a:moveTo>
                <a:lnTo>
                  <a:pt x="235436" y="471687"/>
                </a:lnTo>
                <a:lnTo>
                  <a:pt x="351719" y="471687"/>
                </a:lnTo>
                <a:lnTo>
                  <a:pt x="343105" y="432975"/>
                </a:lnTo>
                <a:close/>
                <a:moveTo>
                  <a:pt x="41632" y="309670"/>
                </a:moveTo>
                <a:lnTo>
                  <a:pt x="545523" y="309670"/>
                </a:lnTo>
                <a:lnTo>
                  <a:pt x="587155" y="497495"/>
                </a:lnTo>
                <a:lnTo>
                  <a:pt x="0" y="497495"/>
                </a:lnTo>
                <a:close/>
                <a:moveTo>
                  <a:pt x="109201" y="225068"/>
                </a:moveTo>
                <a:lnTo>
                  <a:pt x="480943" y="225068"/>
                </a:lnTo>
                <a:lnTo>
                  <a:pt x="480943" y="242310"/>
                </a:lnTo>
                <a:lnTo>
                  <a:pt x="109201" y="242310"/>
                </a:lnTo>
                <a:close/>
                <a:moveTo>
                  <a:pt x="109201" y="185066"/>
                </a:moveTo>
                <a:lnTo>
                  <a:pt x="480943" y="185066"/>
                </a:lnTo>
                <a:lnTo>
                  <a:pt x="480943" y="202078"/>
                </a:lnTo>
                <a:lnTo>
                  <a:pt x="109201" y="202078"/>
                </a:lnTo>
                <a:close/>
                <a:moveTo>
                  <a:pt x="228287" y="147593"/>
                </a:moveTo>
                <a:lnTo>
                  <a:pt x="480943" y="147593"/>
                </a:lnTo>
                <a:lnTo>
                  <a:pt x="480943" y="164835"/>
                </a:lnTo>
                <a:lnTo>
                  <a:pt x="228287" y="164835"/>
                </a:lnTo>
                <a:close/>
                <a:moveTo>
                  <a:pt x="228287" y="106212"/>
                </a:moveTo>
                <a:lnTo>
                  <a:pt x="480943" y="106212"/>
                </a:lnTo>
                <a:lnTo>
                  <a:pt x="480943" y="123224"/>
                </a:lnTo>
                <a:lnTo>
                  <a:pt x="228287" y="123224"/>
                </a:lnTo>
                <a:close/>
                <a:moveTo>
                  <a:pt x="228287" y="64601"/>
                </a:moveTo>
                <a:lnTo>
                  <a:pt x="480943" y="64601"/>
                </a:lnTo>
                <a:lnTo>
                  <a:pt x="480943" y="81843"/>
                </a:lnTo>
                <a:lnTo>
                  <a:pt x="228287" y="81843"/>
                </a:lnTo>
                <a:close/>
                <a:moveTo>
                  <a:pt x="109201" y="64601"/>
                </a:moveTo>
                <a:lnTo>
                  <a:pt x="203918" y="64601"/>
                </a:lnTo>
                <a:lnTo>
                  <a:pt x="203918" y="164836"/>
                </a:lnTo>
                <a:lnTo>
                  <a:pt x="109201" y="164836"/>
                </a:lnTo>
                <a:close/>
                <a:moveTo>
                  <a:pt x="78875" y="35838"/>
                </a:moveTo>
                <a:lnTo>
                  <a:pt x="78875" y="268071"/>
                </a:lnTo>
                <a:lnTo>
                  <a:pt x="509486" y="268071"/>
                </a:lnTo>
                <a:lnTo>
                  <a:pt x="509486" y="35838"/>
                </a:lnTo>
                <a:lnTo>
                  <a:pt x="347290" y="35838"/>
                </a:lnTo>
                <a:lnTo>
                  <a:pt x="239637" y="35838"/>
                </a:lnTo>
                <a:close/>
                <a:moveTo>
                  <a:pt x="42991" y="0"/>
                </a:moveTo>
                <a:lnTo>
                  <a:pt x="232460" y="0"/>
                </a:lnTo>
                <a:lnTo>
                  <a:pt x="355902" y="0"/>
                </a:lnTo>
                <a:lnTo>
                  <a:pt x="543935" y="0"/>
                </a:lnTo>
                <a:lnTo>
                  <a:pt x="543935" y="182059"/>
                </a:lnTo>
                <a:lnTo>
                  <a:pt x="543935" y="298175"/>
                </a:lnTo>
                <a:lnTo>
                  <a:pt x="42991" y="298175"/>
                </a:lnTo>
                <a:lnTo>
                  <a:pt x="42991" y="18205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49" name="矩形: 对角圆角 2">
            <a:extLst>
              <a:ext uri="{FF2B5EF4-FFF2-40B4-BE49-F238E27FC236}">
                <a16:creationId xmlns="" xmlns:a16="http://schemas.microsoft.com/office/drawing/2014/main" id="{8965EF8D-477A-45FA-A65C-52E7B255DDF8}"/>
              </a:ext>
            </a:extLst>
          </p:cNvPr>
          <p:cNvSpPr/>
          <p:nvPr/>
        </p:nvSpPr>
        <p:spPr>
          <a:xfrm>
            <a:off x="613410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50" name="矩形: 对角圆角 4">
            <a:extLst>
              <a:ext uri="{FF2B5EF4-FFF2-40B4-BE49-F238E27FC236}">
                <a16:creationId xmlns="" xmlns:a16="http://schemas.microsoft.com/office/drawing/2014/main" id="{B8B559B6-4187-48C0-953D-5A9ACD9D1FDC}"/>
              </a:ext>
            </a:extLst>
          </p:cNvPr>
          <p:cNvSpPr/>
          <p:nvPr/>
        </p:nvSpPr>
        <p:spPr>
          <a:xfrm>
            <a:off x="709041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51" name="矩形: 对角圆角 5">
            <a:extLst>
              <a:ext uri="{FF2B5EF4-FFF2-40B4-BE49-F238E27FC236}">
                <a16:creationId xmlns="" xmlns:a16="http://schemas.microsoft.com/office/drawing/2014/main" id="{043A41B4-A19B-4AB4-BB44-D8D2B35DF7E5}"/>
              </a:ext>
            </a:extLst>
          </p:cNvPr>
          <p:cNvSpPr/>
          <p:nvPr/>
        </p:nvSpPr>
        <p:spPr>
          <a:xfrm>
            <a:off x="804672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52" name="矩形: 对角圆角 6">
            <a:extLst>
              <a:ext uri="{FF2B5EF4-FFF2-40B4-BE49-F238E27FC236}">
                <a16:creationId xmlns="" xmlns:a16="http://schemas.microsoft.com/office/drawing/2014/main" id="{D93EF659-CA10-488D-81D5-1BA47AC6891C}"/>
              </a:ext>
            </a:extLst>
          </p:cNvPr>
          <p:cNvSpPr/>
          <p:nvPr/>
        </p:nvSpPr>
        <p:spPr>
          <a:xfrm>
            <a:off x="10982039" y="147617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 smtClean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  <a:endParaRPr lang="zh-CN" altLang="en-US" sz="1200" b="1" dirty="0">
              <a:solidFill>
                <a:schemeClr val="accent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矩形: 对角圆角 7">
            <a:extLst>
              <a:ext uri="{FF2B5EF4-FFF2-40B4-BE49-F238E27FC236}">
                <a16:creationId xmlns="" xmlns:a16="http://schemas.microsoft.com/office/drawing/2014/main" id="{84923506-9DD7-4C2D-8F4A-B24DE42D7C9D}"/>
              </a:ext>
            </a:extLst>
          </p:cNvPr>
          <p:cNvSpPr/>
          <p:nvPr/>
        </p:nvSpPr>
        <p:spPr>
          <a:xfrm>
            <a:off x="995934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54" name="矩形: 对角圆角 8">
            <a:extLst>
              <a:ext uri="{FF2B5EF4-FFF2-40B4-BE49-F238E27FC236}">
                <a16:creationId xmlns="" xmlns:a16="http://schemas.microsoft.com/office/drawing/2014/main" id="{0E30B6CF-43F2-4614-A777-00A3CFCAA957}"/>
              </a:ext>
            </a:extLst>
          </p:cNvPr>
          <p:cNvSpPr/>
          <p:nvPr/>
        </p:nvSpPr>
        <p:spPr>
          <a:xfrm>
            <a:off x="9004964" y="168059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  <a:endParaRPr lang="zh-CN" altLang="en-US" sz="1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: 剪去对角 1">
            <a:extLst>
              <a:ext uri="{FF2B5EF4-FFF2-40B4-BE49-F238E27FC236}">
                <a16:creationId xmlns="" xmlns:a16="http://schemas.microsoft.com/office/drawing/2014/main" id="{2D966BEC-AA77-4BC3-9A76-7AC115470CF6}"/>
              </a:ext>
            </a:extLst>
          </p:cNvPr>
          <p:cNvSpPr/>
          <p:nvPr/>
        </p:nvSpPr>
        <p:spPr>
          <a:xfrm>
            <a:off x="915376" y="1076325"/>
            <a:ext cx="2246466" cy="438150"/>
          </a:xfrm>
          <a:prstGeom prst="snip2DiagRect">
            <a:avLst>
              <a:gd name="adj1" fmla="val 50000"/>
              <a:gd name="adj2" fmla="val 16667"/>
            </a:avLst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、专用工具</a:t>
            </a:r>
            <a:endParaRPr lang="zh-CN" altLang="en-US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2" name="直接连接符 11">
            <a:extLst>
              <a:ext uri="{FF2B5EF4-FFF2-40B4-BE49-F238E27FC236}">
                <a16:creationId xmlns="" xmlns:a16="http://schemas.microsoft.com/office/drawing/2014/main" id="{36FAB3D4-22F4-4FAB-8759-B7590329ECCD}"/>
              </a:ext>
            </a:extLst>
          </p:cNvPr>
          <p:cNvCxnSpPr/>
          <p:nvPr/>
        </p:nvCxnSpPr>
        <p:spPr>
          <a:xfrm flipV="1">
            <a:off x="3294043" y="1276350"/>
            <a:ext cx="8240732" cy="1607"/>
          </a:xfrm>
          <a:prstGeom prst="line">
            <a:avLst/>
          </a:prstGeom>
          <a:ln w="12700">
            <a:solidFill>
              <a:schemeClr val="accent2">
                <a:lumMod val="7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1432956" y="1819593"/>
            <a:ext cx="968234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spcBef>
                <a:spcPts val="600"/>
              </a:spcBef>
              <a:spcAft>
                <a:spcPts val="0"/>
              </a:spcAft>
            </a:pPr>
            <a:r>
              <a:rPr lang="zh-CN" altLang="zh-CN" kern="100" dirty="0">
                <a:latin typeface="+mn-ea"/>
                <a:cs typeface="Times New Roman" panose="02020603050405020304" pitchFamily="18" charset="0"/>
              </a:rPr>
              <a:t>紧线器：是用来收紧架空线路导线的专用工具，由夹线钳、滑轮、收线器、摇柄等组成， 分为平口式和虎口式两种，如图</a:t>
            </a:r>
            <a:r>
              <a:rPr lang="en-US" altLang="zh-CN" kern="100" dirty="0">
                <a:latin typeface="+mn-ea"/>
                <a:cs typeface="Times New Roman" panose="02020603050405020304" pitchFamily="18" charset="0"/>
              </a:rPr>
              <a:t>2-2-34</a:t>
            </a:r>
            <a:r>
              <a:rPr lang="zh-CN" altLang="zh-CN" kern="100" dirty="0">
                <a:latin typeface="+mn-ea"/>
                <a:cs typeface="Times New Roman" panose="02020603050405020304" pitchFamily="18" charset="0"/>
              </a:rPr>
              <a:t>所示。 </a:t>
            </a:r>
            <a:endParaRPr lang="zh-CN" altLang="zh-CN" kern="100" dirty="0">
              <a:effectLst/>
              <a:latin typeface="+mn-ea"/>
              <a:cs typeface="Times New Roman" panose="02020603050405020304" pitchFamily="18" charset="0"/>
            </a:endParaRPr>
          </a:p>
        </p:txBody>
      </p:sp>
      <p:pic>
        <p:nvPicPr>
          <p:cNvPr id="18" name="Picture 16" descr="ANd9GcTtqZprb2lLd2w2dXPMx_4c01Z4OL_JV2BR7AwdELH7V1SK2AQ&amp;t=1&amp;usg=__Szpw4EGSjfJnkESBrMngzewbotQ=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121" b="23396"/>
          <a:stretch>
            <a:fillRect/>
          </a:stretch>
        </p:blipFill>
        <p:spPr bwMode="auto">
          <a:xfrm>
            <a:off x="3294043" y="3007560"/>
            <a:ext cx="6135320" cy="2317766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矩形 7"/>
          <p:cNvSpPr/>
          <p:nvPr/>
        </p:nvSpPr>
        <p:spPr>
          <a:xfrm>
            <a:off x="5439014" y="5692555"/>
            <a:ext cx="1845377" cy="3488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127000" algn="ctr">
              <a:lnSpc>
                <a:spcPts val="2000"/>
              </a:lnSpc>
              <a:spcAft>
                <a:spcPts val="0"/>
              </a:spcAft>
            </a:pPr>
            <a: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图</a:t>
            </a:r>
            <a:r>
              <a:rPr lang="en-US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2-2-34</a:t>
            </a:r>
            <a: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紧线器</a:t>
            </a:r>
            <a:endParaRPr lang="zh-CN" altLang="zh-CN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965727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confont-1187-868386">
            <a:extLst>
              <a:ext uri="{FF2B5EF4-FFF2-40B4-BE49-F238E27FC236}">
                <a16:creationId xmlns="" xmlns:a16="http://schemas.microsoft.com/office/drawing/2014/main" id="{B4215A5A-B68F-482E-A7EC-03DEF20F6942}"/>
              </a:ext>
            </a:extLst>
          </p:cNvPr>
          <p:cNvSpPr>
            <a:spLocks noChangeAspect="1"/>
          </p:cNvSpPr>
          <p:nvPr/>
        </p:nvSpPr>
        <p:spPr bwMode="auto">
          <a:xfrm>
            <a:off x="490494" y="189908"/>
            <a:ext cx="424881" cy="360000"/>
          </a:xfrm>
          <a:custGeom>
            <a:avLst/>
            <a:gdLst>
              <a:gd name="connsiteX0" fmla="*/ 244050 w 587155"/>
              <a:gd name="connsiteY0" fmla="*/ 432975 h 497495"/>
              <a:gd name="connsiteX1" fmla="*/ 235436 w 587155"/>
              <a:gd name="connsiteY1" fmla="*/ 471687 h 497495"/>
              <a:gd name="connsiteX2" fmla="*/ 351719 w 587155"/>
              <a:gd name="connsiteY2" fmla="*/ 471687 h 497495"/>
              <a:gd name="connsiteX3" fmla="*/ 343105 w 587155"/>
              <a:gd name="connsiteY3" fmla="*/ 432975 h 497495"/>
              <a:gd name="connsiteX4" fmla="*/ 41632 w 587155"/>
              <a:gd name="connsiteY4" fmla="*/ 309670 h 497495"/>
              <a:gd name="connsiteX5" fmla="*/ 545523 w 587155"/>
              <a:gd name="connsiteY5" fmla="*/ 309670 h 497495"/>
              <a:gd name="connsiteX6" fmla="*/ 587155 w 587155"/>
              <a:gd name="connsiteY6" fmla="*/ 497495 h 497495"/>
              <a:gd name="connsiteX7" fmla="*/ 0 w 587155"/>
              <a:gd name="connsiteY7" fmla="*/ 497495 h 497495"/>
              <a:gd name="connsiteX8" fmla="*/ 109201 w 587155"/>
              <a:gd name="connsiteY8" fmla="*/ 225068 h 497495"/>
              <a:gd name="connsiteX9" fmla="*/ 480943 w 587155"/>
              <a:gd name="connsiteY9" fmla="*/ 225068 h 497495"/>
              <a:gd name="connsiteX10" fmla="*/ 480943 w 587155"/>
              <a:gd name="connsiteY10" fmla="*/ 242310 h 497495"/>
              <a:gd name="connsiteX11" fmla="*/ 109201 w 587155"/>
              <a:gd name="connsiteY11" fmla="*/ 242310 h 497495"/>
              <a:gd name="connsiteX12" fmla="*/ 109201 w 587155"/>
              <a:gd name="connsiteY12" fmla="*/ 185066 h 497495"/>
              <a:gd name="connsiteX13" fmla="*/ 480943 w 587155"/>
              <a:gd name="connsiteY13" fmla="*/ 185066 h 497495"/>
              <a:gd name="connsiteX14" fmla="*/ 480943 w 587155"/>
              <a:gd name="connsiteY14" fmla="*/ 202078 h 497495"/>
              <a:gd name="connsiteX15" fmla="*/ 109201 w 587155"/>
              <a:gd name="connsiteY15" fmla="*/ 202078 h 497495"/>
              <a:gd name="connsiteX16" fmla="*/ 228287 w 587155"/>
              <a:gd name="connsiteY16" fmla="*/ 147593 h 497495"/>
              <a:gd name="connsiteX17" fmla="*/ 480943 w 587155"/>
              <a:gd name="connsiteY17" fmla="*/ 147593 h 497495"/>
              <a:gd name="connsiteX18" fmla="*/ 480943 w 587155"/>
              <a:gd name="connsiteY18" fmla="*/ 164835 h 497495"/>
              <a:gd name="connsiteX19" fmla="*/ 228287 w 587155"/>
              <a:gd name="connsiteY19" fmla="*/ 164835 h 497495"/>
              <a:gd name="connsiteX20" fmla="*/ 228287 w 587155"/>
              <a:gd name="connsiteY20" fmla="*/ 106212 h 497495"/>
              <a:gd name="connsiteX21" fmla="*/ 480943 w 587155"/>
              <a:gd name="connsiteY21" fmla="*/ 106212 h 497495"/>
              <a:gd name="connsiteX22" fmla="*/ 480943 w 587155"/>
              <a:gd name="connsiteY22" fmla="*/ 123224 h 497495"/>
              <a:gd name="connsiteX23" fmla="*/ 228287 w 587155"/>
              <a:gd name="connsiteY23" fmla="*/ 123224 h 497495"/>
              <a:gd name="connsiteX24" fmla="*/ 228287 w 587155"/>
              <a:gd name="connsiteY24" fmla="*/ 64601 h 497495"/>
              <a:gd name="connsiteX25" fmla="*/ 480943 w 587155"/>
              <a:gd name="connsiteY25" fmla="*/ 64601 h 497495"/>
              <a:gd name="connsiteX26" fmla="*/ 480943 w 587155"/>
              <a:gd name="connsiteY26" fmla="*/ 81843 h 497495"/>
              <a:gd name="connsiteX27" fmla="*/ 228287 w 587155"/>
              <a:gd name="connsiteY27" fmla="*/ 81843 h 497495"/>
              <a:gd name="connsiteX28" fmla="*/ 109201 w 587155"/>
              <a:gd name="connsiteY28" fmla="*/ 64601 h 497495"/>
              <a:gd name="connsiteX29" fmla="*/ 203918 w 587155"/>
              <a:gd name="connsiteY29" fmla="*/ 64601 h 497495"/>
              <a:gd name="connsiteX30" fmla="*/ 203918 w 587155"/>
              <a:gd name="connsiteY30" fmla="*/ 164836 h 497495"/>
              <a:gd name="connsiteX31" fmla="*/ 109201 w 587155"/>
              <a:gd name="connsiteY31" fmla="*/ 164836 h 497495"/>
              <a:gd name="connsiteX32" fmla="*/ 78875 w 587155"/>
              <a:gd name="connsiteY32" fmla="*/ 35838 h 497495"/>
              <a:gd name="connsiteX33" fmla="*/ 78875 w 587155"/>
              <a:gd name="connsiteY33" fmla="*/ 268071 h 497495"/>
              <a:gd name="connsiteX34" fmla="*/ 509486 w 587155"/>
              <a:gd name="connsiteY34" fmla="*/ 268071 h 497495"/>
              <a:gd name="connsiteX35" fmla="*/ 509486 w 587155"/>
              <a:gd name="connsiteY35" fmla="*/ 35838 h 497495"/>
              <a:gd name="connsiteX36" fmla="*/ 347290 w 587155"/>
              <a:gd name="connsiteY36" fmla="*/ 35838 h 497495"/>
              <a:gd name="connsiteX37" fmla="*/ 239637 w 587155"/>
              <a:gd name="connsiteY37" fmla="*/ 35838 h 497495"/>
              <a:gd name="connsiteX38" fmla="*/ 42991 w 587155"/>
              <a:gd name="connsiteY38" fmla="*/ 0 h 497495"/>
              <a:gd name="connsiteX39" fmla="*/ 232460 w 587155"/>
              <a:gd name="connsiteY39" fmla="*/ 0 h 497495"/>
              <a:gd name="connsiteX40" fmla="*/ 355902 w 587155"/>
              <a:gd name="connsiteY40" fmla="*/ 0 h 497495"/>
              <a:gd name="connsiteX41" fmla="*/ 543935 w 587155"/>
              <a:gd name="connsiteY41" fmla="*/ 0 h 497495"/>
              <a:gd name="connsiteX42" fmla="*/ 543935 w 587155"/>
              <a:gd name="connsiteY42" fmla="*/ 182059 h 497495"/>
              <a:gd name="connsiteX43" fmla="*/ 543935 w 587155"/>
              <a:gd name="connsiteY43" fmla="*/ 298175 h 497495"/>
              <a:gd name="connsiteX44" fmla="*/ 42991 w 587155"/>
              <a:gd name="connsiteY44" fmla="*/ 298175 h 497495"/>
              <a:gd name="connsiteX45" fmla="*/ 42991 w 587155"/>
              <a:gd name="connsiteY45" fmla="*/ 182059 h 497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87155" h="497495">
                <a:moveTo>
                  <a:pt x="244050" y="432975"/>
                </a:moveTo>
                <a:lnTo>
                  <a:pt x="235436" y="471687"/>
                </a:lnTo>
                <a:lnTo>
                  <a:pt x="351719" y="471687"/>
                </a:lnTo>
                <a:lnTo>
                  <a:pt x="343105" y="432975"/>
                </a:lnTo>
                <a:close/>
                <a:moveTo>
                  <a:pt x="41632" y="309670"/>
                </a:moveTo>
                <a:lnTo>
                  <a:pt x="545523" y="309670"/>
                </a:lnTo>
                <a:lnTo>
                  <a:pt x="587155" y="497495"/>
                </a:lnTo>
                <a:lnTo>
                  <a:pt x="0" y="497495"/>
                </a:lnTo>
                <a:close/>
                <a:moveTo>
                  <a:pt x="109201" y="225068"/>
                </a:moveTo>
                <a:lnTo>
                  <a:pt x="480943" y="225068"/>
                </a:lnTo>
                <a:lnTo>
                  <a:pt x="480943" y="242310"/>
                </a:lnTo>
                <a:lnTo>
                  <a:pt x="109201" y="242310"/>
                </a:lnTo>
                <a:close/>
                <a:moveTo>
                  <a:pt x="109201" y="185066"/>
                </a:moveTo>
                <a:lnTo>
                  <a:pt x="480943" y="185066"/>
                </a:lnTo>
                <a:lnTo>
                  <a:pt x="480943" y="202078"/>
                </a:lnTo>
                <a:lnTo>
                  <a:pt x="109201" y="202078"/>
                </a:lnTo>
                <a:close/>
                <a:moveTo>
                  <a:pt x="228287" y="147593"/>
                </a:moveTo>
                <a:lnTo>
                  <a:pt x="480943" y="147593"/>
                </a:lnTo>
                <a:lnTo>
                  <a:pt x="480943" y="164835"/>
                </a:lnTo>
                <a:lnTo>
                  <a:pt x="228287" y="164835"/>
                </a:lnTo>
                <a:close/>
                <a:moveTo>
                  <a:pt x="228287" y="106212"/>
                </a:moveTo>
                <a:lnTo>
                  <a:pt x="480943" y="106212"/>
                </a:lnTo>
                <a:lnTo>
                  <a:pt x="480943" y="123224"/>
                </a:lnTo>
                <a:lnTo>
                  <a:pt x="228287" y="123224"/>
                </a:lnTo>
                <a:close/>
                <a:moveTo>
                  <a:pt x="228287" y="64601"/>
                </a:moveTo>
                <a:lnTo>
                  <a:pt x="480943" y="64601"/>
                </a:lnTo>
                <a:lnTo>
                  <a:pt x="480943" y="81843"/>
                </a:lnTo>
                <a:lnTo>
                  <a:pt x="228287" y="81843"/>
                </a:lnTo>
                <a:close/>
                <a:moveTo>
                  <a:pt x="109201" y="64601"/>
                </a:moveTo>
                <a:lnTo>
                  <a:pt x="203918" y="64601"/>
                </a:lnTo>
                <a:lnTo>
                  <a:pt x="203918" y="164836"/>
                </a:lnTo>
                <a:lnTo>
                  <a:pt x="109201" y="164836"/>
                </a:lnTo>
                <a:close/>
                <a:moveTo>
                  <a:pt x="78875" y="35838"/>
                </a:moveTo>
                <a:lnTo>
                  <a:pt x="78875" y="268071"/>
                </a:lnTo>
                <a:lnTo>
                  <a:pt x="509486" y="268071"/>
                </a:lnTo>
                <a:lnTo>
                  <a:pt x="509486" y="35838"/>
                </a:lnTo>
                <a:lnTo>
                  <a:pt x="347290" y="35838"/>
                </a:lnTo>
                <a:lnTo>
                  <a:pt x="239637" y="35838"/>
                </a:lnTo>
                <a:close/>
                <a:moveTo>
                  <a:pt x="42991" y="0"/>
                </a:moveTo>
                <a:lnTo>
                  <a:pt x="232460" y="0"/>
                </a:lnTo>
                <a:lnTo>
                  <a:pt x="355902" y="0"/>
                </a:lnTo>
                <a:lnTo>
                  <a:pt x="543935" y="0"/>
                </a:lnTo>
                <a:lnTo>
                  <a:pt x="543935" y="182059"/>
                </a:lnTo>
                <a:lnTo>
                  <a:pt x="543935" y="298175"/>
                </a:lnTo>
                <a:lnTo>
                  <a:pt x="42991" y="298175"/>
                </a:lnTo>
                <a:lnTo>
                  <a:pt x="42991" y="18205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49" name="矩形: 对角圆角 2">
            <a:extLst>
              <a:ext uri="{FF2B5EF4-FFF2-40B4-BE49-F238E27FC236}">
                <a16:creationId xmlns="" xmlns:a16="http://schemas.microsoft.com/office/drawing/2014/main" id="{8965EF8D-477A-45FA-A65C-52E7B255DDF8}"/>
              </a:ext>
            </a:extLst>
          </p:cNvPr>
          <p:cNvSpPr/>
          <p:nvPr/>
        </p:nvSpPr>
        <p:spPr>
          <a:xfrm>
            <a:off x="613410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50" name="矩形: 对角圆角 4">
            <a:extLst>
              <a:ext uri="{FF2B5EF4-FFF2-40B4-BE49-F238E27FC236}">
                <a16:creationId xmlns="" xmlns:a16="http://schemas.microsoft.com/office/drawing/2014/main" id="{B8B559B6-4187-48C0-953D-5A9ACD9D1FDC}"/>
              </a:ext>
            </a:extLst>
          </p:cNvPr>
          <p:cNvSpPr/>
          <p:nvPr/>
        </p:nvSpPr>
        <p:spPr>
          <a:xfrm>
            <a:off x="709041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51" name="矩形: 对角圆角 5">
            <a:extLst>
              <a:ext uri="{FF2B5EF4-FFF2-40B4-BE49-F238E27FC236}">
                <a16:creationId xmlns="" xmlns:a16="http://schemas.microsoft.com/office/drawing/2014/main" id="{043A41B4-A19B-4AB4-BB44-D8D2B35DF7E5}"/>
              </a:ext>
            </a:extLst>
          </p:cNvPr>
          <p:cNvSpPr/>
          <p:nvPr/>
        </p:nvSpPr>
        <p:spPr>
          <a:xfrm>
            <a:off x="804672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52" name="矩形: 对角圆角 6">
            <a:extLst>
              <a:ext uri="{FF2B5EF4-FFF2-40B4-BE49-F238E27FC236}">
                <a16:creationId xmlns="" xmlns:a16="http://schemas.microsoft.com/office/drawing/2014/main" id="{D93EF659-CA10-488D-81D5-1BA47AC6891C}"/>
              </a:ext>
            </a:extLst>
          </p:cNvPr>
          <p:cNvSpPr/>
          <p:nvPr/>
        </p:nvSpPr>
        <p:spPr>
          <a:xfrm>
            <a:off x="10982039" y="147617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 smtClean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  <a:endParaRPr lang="zh-CN" altLang="en-US" sz="1200" b="1" dirty="0">
              <a:solidFill>
                <a:schemeClr val="accent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矩形: 对角圆角 7">
            <a:extLst>
              <a:ext uri="{FF2B5EF4-FFF2-40B4-BE49-F238E27FC236}">
                <a16:creationId xmlns="" xmlns:a16="http://schemas.microsoft.com/office/drawing/2014/main" id="{84923506-9DD7-4C2D-8F4A-B24DE42D7C9D}"/>
              </a:ext>
            </a:extLst>
          </p:cNvPr>
          <p:cNvSpPr/>
          <p:nvPr/>
        </p:nvSpPr>
        <p:spPr>
          <a:xfrm>
            <a:off x="995934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54" name="矩形: 对角圆角 8">
            <a:extLst>
              <a:ext uri="{FF2B5EF4-FFF2-40B4-BE49-F238E27FC236}">
                <a16:creationId xmlns="" xmlns:a16="http://schemas.microsoft.com/office/drawing/2014/main" id="{0E30B6CF-43F2-4614-A777-00A3CFCAA957}"/>
              </a:ext>
            </a:extLst>
          </p:cNvPr>
          <p:cNvSpPr/>
          <p:nvPr/>
        </p:nvSpPr>
        <p:spPr>
          <a:xfrm>
            <a:off x="9004964" y="168059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  <a:endParaRPr lang="zh-CN" altLang="en-US" sz="1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: 剪去对角 1">
            <a:extLst>
              <a:ext uri="{FF2B5EF4-FFF2-40B4-BE49-F238E27FC236}">
                <a16:creationId xmlns="" xmlns:a16="http://schemas.microsoft.com/office/drawing/2014/main" id="{2D966BEC-AA77-4BC3-9A76-7AC115470CF6}"/>
              </a:ext>
            </a:extLst>
          </p:cNvPr>
          <p:cNvSpPr/>
          <p:nvPr/>
        </p:nvSpPr>
        <p:spPr>
          <a:xfrm>
            <a:off x="915376" y="1076325"/>
            <a:ext cx="2246466" cy="438150"/>
          </a:xfrm>
          <a:prstGeom prst="snip2DiagRect">
            <a:avLst>
              <a:gd name="adj1" fmla="val 50000"/>
              <a:gd name="adj2" fmla="val 16667"/>
            </a:avLst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其他器具</a:t>
            </a:r>
            <a:endParaRPr lang="zh-CN" altLang="en-US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2" name="直接连接符 11">
            <a:extLst>
              <a:ext uri="{FF2B5EF4-FFF2-40B4-BE49-F238E27FC236}">
                <a16:creationId xmlns="" xmlns:a16="http://schemas.microsoft.com/office/drawing/2014/main" id="{36FAB3D4-22F4-4FAB-8759-B7590329ECCD}"/>
              </a:ext>
            </a:extLst>
          </p:cNvPr>
          <p:cNvCxnSpPr/>
          <p:nvPr/>
        </p:nvCxnSpPr>
        <p:spPr>
          <a:xfrm flipV="1">
            <a:off x="3294043" y="1276350"/>
            <a:ext cx="8240732" cy="1607"/>
          </a:xfrm>
          <a:prstGeom prst="line">
            <a:avLst/>
          </a:prstGeom>
          <a:ln w="12700">
            <a:solidFill>
              <a:schemeClr val="accent2">
                <a:lumMod val="7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矩形 1"/>
          <p:cNvSpPr/>
          <p:nvPr/>
        </p:nvSpPr>
        <p:spPr>
          <a:xfrm>
            <a:off x="863919" y="1639688"/>
            <a:ext cx="10540364" cy="10310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>
              <a:spcAft>
                <a:spcPts val="600"/>
              </a:spcAft>
            </a:pPr>
            <a:r>
              <a:rPr lang="en-US" altLang="zh-CN" b="1" kern="100" dirty="0">
                <a:latin typeface="+mn-ea"/>
              </a:rPr>
              <a:t>4.1</a:t>
            </a:r>
            <a:r>
              <a:rPr lang="zh-CN" altLang="zh-CN" b="1" kern="100" dirty="0">
                <a:latin typeface="+mn-ea"/>
              </a:rPr>
              <a:t>麻绳和钢丝绳</a:t>
            </a:r>
          </a:p>
          <a:p>
            <a:pPr indent="457200">
              <a:spcAft>
                <a:spcPts val="600"/>
              </a:spcAft>
            </a:pPr>
            <a:r>
              <a:rPr lang="zh-CN" altLang="zh-CN" dirty="0">
                <a:latin typeface="+mn-ea"/>
                <a:cs typeface="Times New Roman" panose="02020603050405020304" pitchFamily="18" charset="0"/>
              </a:rPr>
              <a:t>麻绳：有亚麻绳和棕麻绳两种，质量以白棕绳为佳。麻绳的强度较低，易磨损，适于捆绑、抬吊物体用，严禁在机械启动的起重机械中使用。</a:t>
            </a:r>
            <a:endParaRPr lang="zh-CN" altLang="en-US" dirty="0">
              <a:latin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72878" y="2716622"/>
            <a:ext cx="2531462" cy="3488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 algn="just">
              <a:lnSpc>
                <a:spcPts val="2000"/>
              </a:lnSpc>
              <a:spcAft>
                <a:spcPts val="0"/>
              </a:spcAft>
            </a:pPr>
            <a: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绳扣：绳索连接结。</a:t>
            </a:r>
            <a:endParaRPr lang="zh-CN" altLang="zh-CN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63919" y="3133980"/>
            <a:ext cx="366155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）直扣：用于临时将麻绳结在一起的场合，如图</a:t>
            </a:r>
            <a:r>
              <a:rPr lang="en-US" altLang="zh-CN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2-2-35</a:t>
            </a:r>
            <a:r>
              <a:rPr lang="zh-CN" altLang="zh-CN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所示。</a:t>
            </a:r>
            <a:r>
              <a:rPr lang="zh-CN" altLang="zh-CN" dirty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pic>
        <p:nvPicPr>
          <p:cNvPr id="16" name="图片 15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7488" y="4166184"/>
            <a:ext cx="2621221" cy="1109871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矩形 5"/>
          <p:cNvSpPr/>
          <p:nvPr/>
        </p:nvSpPr>
        <p:spPr>
          <a:xfrm>
            <a:off x="4478694" y="3154206"/>
            <a:ext cx="3538834" cy="6052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>
              <a:lnSpc>
                <a:spcPts val="2000"/>
              </a:lnSpc>
            </a:pPr>
            <a: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）活扣：用于临时连接，可迅速解开绳扣，如图</a:t>
            </a:r>
            <a:r>
              <a:rPr lang="en-US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2-2-36</a:t>
            </a:r>
            <a: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所示。 </a:t>
            </a:r>
            <a:endParaRPr lang="zh-CN" altLang="zh-CN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8" name="图片 17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7380" y="4281112"/>
            <a:ext cx="2700148" cy="1048570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矩形 6"/>
          <p:cNvSpPr/>
          <p:nvPr/>
        </p:nvSpPr>
        <p:spPr>
          <a:xfrm>
            <a:off x="8046721" y="3168510"/>
            <a:ext cx="3752602" cy="6052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lnSpc>
                <a:spcPts val="2000"/>
              </a:lnSpc>
              <a:spcAft>
                <a:spcPts val="0"/>
              </a:spcAft>
            </a:pPr>
            <a: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）腰绳扣：用于登高作业时的拴腰绳，如图</a:t>
            </a:r>
            <a:r>
              <a:rPr lang="en-US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2-2-37</a:t>
            </a:r>
            <a: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所示。</a:t>
            </a:r>
            <a:endParaRPr lang="zh-CN" altLang="zh-CN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0" name="图片 19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88104" y="4166184"/>
            <a:ext cx="1761490" cy="935370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矩形 7"/>
          <p:cNvSpPr/>
          <p:nvPr/>
        </p:nvSpPr>
        <p:spPr>
          <a:xfrm>
            <a:off x="9506779" y="5332445"/>
            <a:ext cx="17171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ts val="600"/>
              </a:spcBef>
              <a:spcAft>
                <a:spcPts val="0"/>
              </a:spcAft>
            </a:pPr>
            <a:r>
              <a:rPr lang="zh-CN" altLang="zh-CN" kern="1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图</a:t>
            </a:r>
            <a:r>
              <a:rPr lang="en-US" altLang="zh-CN" kern="1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2-2-37</a:t>
            </a:r>
            <a:r>
              <a:rPr lang="zh-CN" altLang="zh-CN" kern="1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腰绳扣</a:t>
            </a:r>
            <a:endParaRPr lang="zh-CN" altLang="zh-CN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065365" y="5386907"/>
            <a:ext cx="14863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/>
              <a:t>图</a:t>
            </a:r>
            <a:r>
              <a:rPr lang="en-US" altLang="zh-CN" dirty="0"/>
              <a:t>2-2-35</a:t>
            </a:r>
            <a:r>
              <a:rPr lang="zh-CN" altLang="zh-CN" dirty="0"/>
              <a:t>直扣</a:t>
            </a:r>
          </a:p>
        </p:txBody>
      </p:sp>
      <p:sp>
        <p:nvSpPr>
          <p:cNvPr id="10" name="矩形 9"/>
          <p:cNvSpPr/>
          <p:nvPr/>
        </p:nvSpPr>
        <p:spPr>
          <a:xfrm>
            <a:off x="6248111" y="5400403"/>
            <a:ext cx="14863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/>
              <a:t>图</a:t>
            </a:r>
            <a:r>
              <a:rPr lang="en-US" altLang="zh-CN" dirty="0"/>
              <a:t>2-2-36</a:t>
            </a:r>
            <a:r>
              <a:rPr lang="zh-CN" altLang="zh-CN" dirty="0"/>
              <a:t>活扣</a:t>
            </a:r>
          </a:p>
        </p:txBody>
      </p:sp>
    </p:spTree>
    <p:extLst>
      <p:ext uri="{BB962C8B-B14F-4D97-AF65-F5344CB8AC3E}">
        <p14:creationId xmlns:p14="http://schemas.microsoft.com/office/powerpoint/2010/main" val="3429290391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confont-1187-868386">
            <a:extLst>
              <a:ext uri="{FF2B5EF4-FFF2-40B4-BE49-F238E27FC236}">
                <a16:creationId xmlns="" xmlns:a16="http://schemas.microsoft.com/office/drawing/2014/main" id="{B4215A5A-B68F-482E-A7EC-03DEF20F6942}"/>
              </a:ext>
            </a:extLst>
          </p:cNvPr>
          <p:cNvSpPr>
            <a:spLocks noChangeAspect="1"/>
          </p:cNvSpPr>
          <p:nvPr/>
        </p:nvSpPr>
        <p:spPr bwMode="auto">
          <a:xfrm>
            <a:off x="490494" y="189908"/>
            <a:ext cx="424881" cy="360000"/>
          </a:xfrm>
          <a:custGeom>
            <a:avLst/>
            <a:gdLst>
              <a:gd name="connsiteX0" fmla="*/ 244050 w 587155"/>
              <a:gd name="connsiteY0" fmla="*/ 432975 h 497495"/>
              <a:gd name="connsiteX1" fmla="*/ 235436 w 587155"/>
              <a:gd name="connsiteY1" fmla="*/ 471687 h 497495"/>
              <a:gd name="connsiteX2" fmla="*/ 351719 w 587155"/>
              <a:gd name="connsiteY2" fmla="*/ 471687 h 497495"/>
              <a:gd name="connsiteX3" fmla="*/ 343105 w 587155"/>
              <a:gd name="connsiteY3" fmla="*/ 432975 h 497495"/>
              <a:gd name="connsiteX4" fmla="*/ 41632 w 587155"/>
              <a:gd name="connsiteY4" fmla="*/ 309670 h 497495"/>
              <a:gd name="connsiteX5" fmla="*/ 545523 w 587155"/>
              <a:gd name="connsiteY5" fmla="*/ 309670 h 497495"/>
              <a:gd name="connsiteX6" fmla="*/ 587155 w 587155"/>
              <a:gd name="connsiteY6" fmla="*/ 497495 h 497495"/>
              <a:gd name="connsiteX7" fmla="*/ 0 w 587155"/>
              <a:gd name="connsiteY7" fmla="*/ 497495 h 497495"/>
              <a:gd name="connsiteX8" fmla="*/ 109201 w 587155"/>
              <a:gd name="connsiteY8" fmla="*/ 225068 h 497495"/>
              <a:gd name="connsiteX9" fmla="*/ 480943 w 587155"/>
              <a:gd name="connsiteY9" fmla="*/ 225068 h 497495"/>
              <a:gd name="connsiteX10" fmla="*/ 480943 w 587155"/>
              <a:gd name="connsiteY10" fmla="*/ 242310 h 497495"/>
              <a:gd name="connsiteX11" fmla="*/ 109201 w 587155"/>
              <a:gd name="connsiteY11" fmla="*/ 242310 h 497495"/>
              <a:gd name="connsiteX12" fmla="*/ 109201 w 587155"/>
              <a:gd name="connsiteY12" fmla="*/ 185066 h 497495"/>
              <a:gd name="connsiteX13" fmla="*/ 480943 w 587155"/>
              <a:gd name="connsiteY13" fmla="*/ 185066 h 497495"/>
              <a:gd name="connsiteX14" fmla="*/ 480943 w 587155"/>
              <a:gd name="connsiteY14" fmla="*/ 202078 h 497495"/>
              <a:gd name="connsiteX15" fmla="*/ 109201 w 587155"/>
              <a:gd name="connsiteY15" fmla="*/ 202078 h 497495"/>
              <a:gd name="connsiteX16" fmla="*/ 228287 w 587155"/>
              <a:gd name="connsiteY16" fmla="*/ 147593 h 497495"/>
              <a:gd name="connsiteX17" fmla="*/ 480943 w 587155"/>
              <a:gd name="connsiteY17" fmla="*/ 147593 h 497495"/>
              <a:gd name="connsiteX18" fmla="*/ 480943 w 587155"/>
              <a:gd name="connsiteY18" fmla="*/ 164835 h 497495"/>
              <a:gd name="connsiteX19" fmla="*/ 228287 w 587155"/>
              <a:gd name="connsiteY19" fmla="*/ 164835 h 497495"/>
              <a:gd name="connsiteX20" fmla="*/ 228287 w 587155"/>
              <a:gd name="connsiteY20" fmla="*/ 106212 h 497495"/>
              <a:gd name="connsiteX21" fmla="*/ 480943 w 587155"/>
              <a:gd name="connsiteY21" fmla="*/ 106212 h 497495"/>
              <a:gd name="connsiteX22" fmla="*/ 480943 w 587155"/>
              <a:gd name="connsiteY22" fmla="*/ 123224 h 497495"/>
              <a:gd name="connsiteX23" fmla="*/ 228287 w 587155"/>
              <a:gd name="connsiteY23" fmla="*/ 123224 h 497495"/>
              <a:gd name="connsiteX24" fmla="*/ 228287 w 587155"/>
              <a:gd name="connsiteY24" fmla="*/ 64601 h 497495"/>
              <a:gd name="connsiteX25" fmla="*/ 480943 w 587155"/>
              <a:gd name="connsiteY25" fmla="*/ 64601 h 497495"/>
              <a:gd name="connsiteX26" fmla="*/ 480943 w 587155"/>
              <a:gd name="connsiteY26" fmla="*/ 81843 h 497495"/>
              <a:gd name="connsiteX27" fmla="*/ 228287 w 587155"/>
              <a:gd name="connsiteY27" fmla="*/ 81843 h 497495"/>
              <a:gd name="connsiteX28" fmla="*/ 109201 w 587155"/>
              <a:gd name="connsiteY28" fmla="*/ 64601 h 497495"/>
              <a:gd name="connsiteX29" fmla="*/ 203918 w 587155"/>
              <a:gd name="connsiteY29" fmla="*/ 64601 h 497495"/>
              <a:gd name="connsiteX30" fmla="*/ 203918 w 587155"/>
              <a:gd name="connsiteY30" fmla="*/ 164836 h 497495"/>
              <a:gd name="connsiteX31" fmla="*/ 109201 w 587155"/>
              <a:gd name="connsiteY31" fmla="*/ 164836 h 497495"/>
              <a:gd name="connsiteX32" fmla="*/ 78875 w 587155"/>
              <a:gd name="connsiteY32" fmla="*/ 35838 h 497495"/>
              <a:gd name="connsiteX33" fmla="*/ 78875 w 587155"/>
              <a:gd name="connsiteY33" fmla="*/ 268071 h 497495"/>
              <a:gd name="connsiteX34" fmla="*/ 509486 w 587155"/>
              <a:gd name="connsiteY34" fmla="*/ 268071 h 497495"/>
              <a:gd name="connsiteX35" fmla="*/ 509486 w 587155"/>
              <a:gd name="connsiteY35" fmla="*/ 35838 h 497495"/>
              <a:gd name="connsiteX36" fmla="*/ 347290 w 587155"/>
              <a:gd name="connsiteY36" fmla="*/ 35838 h 497495"/>
              <a:gd name="connsiteX37" fmla="*/ 239637 w 587155"/>
              <a:gd name="connsiteY37" fmla="*/ 35838 h 497495"/>
              <a:gd name="connsiteX38" fmla="*/ 42991 w 587155"/>
              <a:gd name="connsiteY38" fmla="*/ 0 h 497495"/>
              <a:gd name="connsiteX39" fmla="*/ 232460 w 587155"/>
              <a:gd name="connsiteY39" fmla="*/ 0 h 497495"/>
              <a:gd name="connsiteX40" fmla="*/ 355902 w 587155"/>
              <a:gd name="connsiteY40" fmla="*/ 0 h 497495"/>
              <a:gd name="connsiteX41" fmla="*/ 543935 w 587155"/>
              <a:gd name="connsiteY41" fmla="*/ 0 h 497495"/>
              <a:gd name="connsiteX42" fmla="*/ 543935 w 587155"/>
              <a:gd name="connsiteY42" fmla="*/ 182059 h 497495"/>
              <a:gd name="connsiteX43" fmla="*/ 543935 w 587155"/>
              <a:gd name="connsiteY43" fmla="*/ 298175 h 497495"/>
              <a:gd name="connsiteX44" fmla="*/ 42991 w 587155"/>
              <a:gd name="connsiteY44" fmla="*/ 298175 h 497495"/>
              <a:gd name="connsiteX45" fmla="*/ 42991 w 587155"/>
              <a:gd name="connsiteY45" fmla="*/ 182059 h 497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87155" h="497495">
                <a:moveTo>
                  <a:pt x="244050" y="432975"/>
                </a:moveTo>
                <a:lnTo>
                  <a:pt x="235436" y="471687"/>
                </a:lnTo>
                <a:lnTo>
                  <a:pt x="351719" y="471687"/>
                </a:lnTo>
                <a:lnTo>
                  <a:pt x="343105" y="432975"/>
                </a:lnTo>
                <a:close/>
                <a:moveTo>
                  <a:pt x="41632" y="309670"/>
                </a:moveTo>
                <a:lnTo>
                  <a:pt x="545523" y="309670"/>
                </a:lnTo>
                <a:lnTo>
                  <a:pt x="587155" y="497495"/>
                </a:lnTo>
                <a:lnTo>
                  <a:pt x="0" y="497495"/>
                </a:lnTo>
                <a:close/>
                <a:moveTo>
                  <a:pt x="109201" y="225068"/>
                </a:moveTo>
                <a:lnTo>
                  <a:pt x="480943" y="225068"/>
                </a:lnTo>
                <a:lnTo>
                  <a:pt x="480943" y="242310"/>
                </a:lnTo>
                <a:lnTo>
                  <a:pt x="109201" y="242310"/>
                </a:lnTo>
                <a:close/>
                <a:moveTo>
                  <a:pt x="109201" y="185066"/>
                </a:moveTo>
                <a:lnTo>
                  <a:pt x="480943" y="185066"/>
                </a:lnTo>
                <a:lnTo>
                  <a:pt x="480943" y="202078"/>
                </a:lnTo>
                <a:lnTo>
                  <a:pt x="109201" y="202078"/>
                </a:lnTo>
                <a:close/>
                <a:moveTo>
                  <a:pt x="228287" y="147593"/>
                </a:moveTo>
                <a:lnTo>
                  <a:pt x="480943" y="147593"/>
                </a:lnTo>
                <a:lnTo>
                  <a:pt x="480943" y="164835"/>
                </a:lnTo>
                <a:lnTo>
                  <a:pt x="228287" y="164835"/>
                </a:lnTo>
                <a:close/>
                <a:moveTo>
                  <a:pt x="228287" y="106212"/>
                </a:moveTo>
                <a:lnTo>
                  <a:pt x="480943" y="106212"/>
                </a:lnTo>
                <a:lnTo>
                  <a:pt x="480943" y="123224"/>
                </a:lnTo>
                <a:lnTo>
                  <a:pt x="228287" y="123224"/>
                </a:lnTo>
                <a:close/>
                <a:moveTo>
                  <a:pt x="228287" y="64601"/>
                </a:moveTo>
                <a:lnTo>
                  <a:pt x="480943" y="64601"/>
                </a:lnTo>
                <a:lnTo>
                  <a:pt x="480943" y="81843"/>
                </a:lnTo>
                <a:lnTo>
                  <a:pt x="228287" y="81843"/>
                </a:lnTo>
                <a:close/>
                <a:moveTo>
                  <a:pt x="109201" y="64601"/>
                </a:moveTo>
                <a:lnTo>
                  <a:pt x="203918" y="64601"/>
                </a:lnTo>
                <a:lnTo>
                  <a:pt x="203918" y="164836"/>
                </a:lnTo>
                <a:lnTo>
                  <a:pt x="109201" y="164836"/>
                </a:lnTo>
                <a:close/>
                <a:moveTo>
                  <a:pt x="78875" y="35838"/>
                </a:moveTo>
                <a:lnTo>
                  <a:pt x="78875" y="268071"/>
                </a:lnTo>
                <a:lnTo>
                  <a:pt x="509486" y="268071"/>
                </a:lnTo>
                <a:lnTo>
                  <a:pt x="509486" y="35838"/>
                </a:lnTo>
                <a:lnTo>
                  <a:pt x="347290" y="35838"/>
                </a:lnTo>
                <a:lnTo>
                  <a:pt x="239637" y="35838"/>
                </a:lnTo>
                <a:close/>
                <a:moveTo>
                  <a:pt x="42991" y="0"/>
                </a:moveTo>
                <a:lnTo>
                  <a:pt x="232460" y="0"/>
                </a:lnTo>
                <a:lnTo>
                  <a:pt x="355902" y="0"/>
                </a:lnTo>
                <a:lnTo>
                  <a:pt x="543935" y="0"/>
                </a:lnTo>
                <a:lnTo>
                  <a:pt x="543935" y="182059"/>
                </a:lnTo>
                <a:lnTo>
                  <a:pt x="543935" y="298175"/>
                </a:lnTo>
                <a:lnTo>
                  <a:pt x="42991" y="298175"/>
                </a:lnTo>
                <a:lnTo>
                  <a:pt x="42991" y="18205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49" name="矩形: 对角圆角 2">
            <a:extLst>
              <a:ext uri="{FF2B5EF4-FFF2-40B4-BE49-F238E27FC236}">
                <a16:creationId xmlns="" xmlns:a16="http://schemas.microsoft.com/office/drawing/2014/main" id="{8965EF8D-477A-45FA-A65C-52E7B255DDF8}"/>
              </a:ext>
            </a:extLst>
          </p:cNvPr>
          <p:cNvSpPr/>
          <p:nvPr/>
        </p:nvSpPr>
        <p:spPr>
          <a:xfrm>
            <a:off x="613410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50" name="矩形: 对角圆角 4">
            <a:extLst>
              <a:ext uri="{FF2B5EF4-FFF2-40B4-BE49-F238E27FC236}">
                <a16:creationId xmlns="" xmlns:a16="http://schemas.microsoft.com/office/drawing/2014/main" id="{B8B559B6-4187-48C0-953D-5A9ACD9D1FDC}"/>
              </a:ext>
            </a:extLst>
          </p:cNvPr>
          <p:cNvSpPr/>
          <p:nvPr/>
        </p:nvSpPr>
        <p:spPr>
          <a:xfrm>
            <a:off x="709041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51" name="矩形: 对角圆角 5">
            <a:extLst>
              <a:ext uri="{FF2B5EF4-FFF2-40B4-BE49-F238E27FC236}">
                <a16:creationId xmlns="" xmlns:a16="http://schemas.microsoft.com/office/drawing/2014/main" id="{043A41B4-A19B-4AB4-BB44-D8D2B35DF7E5}"/>
              </a:ext>
            </a:extLst>
          </p:cNvPr>
          <p:cNvSpPr/>
          <p:nvPr/>
        </p:nvSpPr>
        <p:spPr>
          <a:xfrm>
            <a:off x="804672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52" name="矩形: 对角圆角 6">
            <a:extLst>
              <a:ext uri="{FF2B5EF4-FFF2-40B4-BE49-F238E27FC236}">
                <a16:creationId xmlns="" xmlns:a16="http://schemas.microsoft.com/office/drawing/2014/main" id="{D93EF659-CA10-488D-81D5-1BA47AC6891C}"/>
              </a:ext>
            </a:extLst>
          </p:cNvPr>
          <p:cNvSpPr/>
          <p:nvPr/>
        </p:nvSpPr>
        <p:spPr>
          <a:xfrm>
            <a:off x="10982039" y="147617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 smtClean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  <a:endParaRPr lang="zh-CN" altLang="en-US" sz="1200" b="1" dirty="0">
              <a:solidFill>
                <a:schemeClr val="accent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矩形: 对角圆角 7">
            <a:extLst>
              <a:ext uri="{FF2B5EF4-FFF2-40B4-BE49-F238E27FC236}">
                <a16:creationId xmlns="" xmlns:a16="http://schemas.microsoft.com/office/drawing/2014/main" id="{84923506-9DD7-4C2D-8F4A-B24DE42D7C9D}"/>
              </a:ext>
            </a:extLst>
          </p:cNvPr>
          <p:cNvSpPr/>
          <p:nvPr/>
        </p:nvSpPr>
        <p:spPr>
          <a:xfrm>
            <a:off x="995934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54" name="矩形: 对角圆角 8">
            <a:extLst>
              <a:ext uri="{FF2B5EF4-FFF2-40B4-BE49-F238E27FC236}">
                <a16:creationId xmlns="" xmlns:a16="http://schemas.microsoft.com/office/drawing/2014/main" id="{0E30B6CF-43F2-4614-A777-00A3CFCAA957}"/>
              </a:ext>
            </a:extLst>
          </p:cNvPr>
          <p:cNvSpPr/>
          <p:nvPr/>
        </p:nvSpPr>
        <p:spPr>
          <a:xfrm>
            <a:off x="9004964" y="168059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  <a:endParaRPr lang="zh-CN" altLang="en-US" sz="1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98344" y="2147541"/>
            <a:ext cx="3308638" cy="6052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000"/>
              </a:lnSpc>
            </a:pPr>
            <a: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）猪蹄扣：在抱杆顶部等处绑绳时使用，如图</a:t>
            </a:r>
            <a:r>
              <a:rPr lang="en-US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2-2-38</a:t>
            </a:r>
            <a: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所示。</a:t>
            </a:r>
          </a:p>
        </p:txBody>
      </p:sp>
      <p:sp>
        <p:nvSpPr>
          <p:cNvPr id="6" name="矩形 5"/>
          <p:cNvSpPr/>
          <p:nvPr/>
        </p:nvSpPr>
        <p:spPr>
          <a:xfrm>
            <a:off x="4333555" y="2147541"/>
            <a:ext cx="3378033" cy="6052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000"/>
              </a:lnSpc>
            </a:pPr>
            <a: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）抬扣：用于抬起重物， 调整和解扣方便，如图</a:t>
            </a:r>
            <a:r>
              <a:rPr lang="en-US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2-2-39</a:t>
            </a:r>
            <a: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所示。</a:t>
            </a:r>
          </a:p>
        </p:txBody>
      </p:sp>
      <p:sp>
        <p:nvSpPr>
          <p:cNvPr id="7" name="矩形 6"/>
          <p:cNvSpPr/>
          <p:nvPr/>
        </p:nvSpPr>
        <p:spPr>
          <a:xfrm>
            <a:off x="8138161" y="2147541"/>
            <a:ext cx="3563958" cy="6052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000"/>
              </a:lnSpc>
            </a:pPr>
            <a: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）背扣：在杆上作业时，捆扎材料以上下传递，如图</a:t>
            </a:r>
            <a:r>
              <a:rPr lang="en-US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2-2-40</a:t>
            </a:r>
            <a: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所示。</a:t>
            </a:r>
            <a:endParaRPr lang="zh-CN" altLang="zh-CN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8" name="图片 17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19746" y="3375797"/>
            <a:ext cx="1942725" cy="1223613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矩形 8"/>
          <p:cNvSpPr/>
          <p:nvPr/>
        </p:nvSpPr>
        <p:spPr>
          <a:xfrm>
            <a:off x="9184454" y="5047768"/>
            <a:ext cx="1755609" cy="3488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 algn="ctr">
              <a:lnSpc>
                <a:spcPts val="2000"/>
              </a:lnSpc>
              <a:spcAft>
                <a:spcPts val="0"/>
              </a:spcAft>
            </a:pPr>
            <a: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图</a:t>
            </a:r>
            <a:r>
              <a:rPr lang="en-US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2-2-40</a:t>
            </a:r>
            <a: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背扣</a:t>
            </a:r>
            <a:endParaRPr lang="zh-CN" altLang="zh-CN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0" name="图片 19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9747" y="3375797"/>
            <a:ext cx="1490664" cy="1352674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矩形 9"/>
          <p:cNvSpPr/>
          <p:nvPr/>
        </p:nvSpPr>
        <p:spPr>
          <a:xfrm>
            <a:off x="5426242" y="5047768"/>
            <a:ext cx="1755609" cy="3488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 algn="ctr">
              <a:lnSpc>
                <a:spcPts val="2000"/>
              </a:lnSpc>
              <a:spcAft>
                <a:spcPts val="0"/>
              </a:spcAft>
            </a:pPr>
            <a: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图</a:t>
            </a:r>
            <a:r>
              <a:rPr lang="en-US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2-2-39</a:t>
            </a:r>
            <a: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抬扣</a:t>
            </a:r>
            <a:endParaRPr lang="zh-CN" altLang="zh-CN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920541" y="5047768"/>
            <a:ext cx="1986441" cy="3488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 algn="ctr">
              <a:lnSpc>
                <a:spcPts val="2000"/>
              </a:lnSpc>
              <a:spcAft>
                <a:spcPts val="0"/>
              </a:spcAft>
            </a:pPr>
            <a: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图</a:t>
            </a:r>
            <a:r>
              <a:rPr lang="en-US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2-2-38</a:t>
            </a:r>
            <a: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猪蹄扣</a:t>
            </a:r>
            <a:endParaRPr lang="zh-CN" altLang="zh-CN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3" name="图片 22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4578" y="3231406"/>
            <a:ext cx="2103651" cy="1497065"/>
          </a:xfrm>
          <a:prstGeom prst="rect">
            <a:avLst/>
          </a:prstGeom>
          <a:noFill/>
          <a:ln>
            <a:noFill/>
          </a:ln>
        </p:spPr>
      </p:pic>
      <p:sp>
        <p:nvSpPr>
          <p:cNvPr id="24" name="矩形: 剪去对角 1">
            <a:extLst>
              <a:ext uri="{FF2B5EF4-FFF2-40B4-BE49-F238E27FC236}">
                <a16:creationId xmlns="" xmlns:a16="http://schemas.microsoft.com/office/drawing/2014/main" id="{2D966BEC-AA77-4BC3-9A76-7AC115470CF6}"/>
              </a:ext>
            </a:extLst>
          </p:cNvPr>
          <p:cNvSpPr/>
          <p:nvPr/>
        </p:nvSpPr>
        <p:spPr>
          <a:xfrm>
            <a:off x="915376" y="1076325"/>
            <a:ext cx="2246466" cy="438150"/>
          </a:xfrm>
          <a:prstGeom prst="snip2DiagRect">
            <a:avLst>
              <a:gd name="adj1" fmla="val 50000"/>
              <a:gd name="adj2" fmla="val 16667"/>
            </a:avLst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其他器具</a:t>
            </a:r>
            <a:endParaRPr lang="zh-CN" altLang="en-US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5" name="直接连接符 24">
            <a:extLst>
              <a:ext uri="{FF2B5EF4-FFF2-40B4-BE49-F238E27FC236}">
                <a16:creationId xmlns="" xmlns:a16="http://schemas.microsoft.com/office/drawing/2014/main" id="{36FAB3D4-22F4-4FAB-8759-B7590329ECCD}"/>
              </a:ext>
            </a:extLst>
          </p:cNvPr>
          <p:cNvCxnSpPr/>
          <p:nvPr/>
        </p:nvCxnSpPr>
        <p:spPr>
          <a:xfrm flipV="1">
            <a:off x="3294043" y="1276350"/>
            <a:ext cx="8240732" cy="1607"/>
          </a:xfrm>
          <a:prstGeom prst="line">
            <a:avLst/>
          </a:prstGeom>
          <a:ln w="12700">
            <a:solidFill>
              <a:schemeClr val="accent2">
                <a:lumMod val="7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39077027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confont-1187-868386">
            <a:extLst>
              <a:ext uri="{FF2B5EF4-FFF2-40B4-BE49-F238E27FC236}">
                <a16:creationId xmlns="" xmlns:a16="http://schemas.microsoft.com/office/drawing/2014/main" id="{B4215A5A-B68F-482E-A7EC-03DEF20F6942}"/>
              </a:ext>
            </a:extLst>
          </p:cNvPr>
          <p:cNvSpPr>
            <a:spLocks noChangeAspect="1"/>
          </p:cNvSpPr>
          <p:nvPr/>
        </p:nvSpPr>
        <p:spPr bwMode="auto">
          <a:xfrm>
            <a:off x="490494" y="189908"/>
            <a:ext cx="424881" cy="360000"/>
          </a:xfrm>
          <a:custGeom>
            <a:avLst/>
            <a:gdLst>
              <a:gd name="connsiteX0" fmla="*/ 244050 w 587155"/>
              <a:gd name="connsiteY0" fmla="*/ 432975 h 497495"/>
              <a:gd name="connsiteX1" fmla="*/ 235436 w 587155"/>
              <a:gd name="connsiteY1" fmla="*/ 471687 h 497495"/>
              <a:gd name="connsiteX2" fmla="*/ 351719 w 587155"/>
              <a:gd name="connsiteY2" fmla="*/ 471687 h 497495"/>
              <a:gd name="connsiteX3" fmla="*/ 343105 w 587155"/>
              <a:gd name="connsiteY3" fmla="*/ 432975 h 497495"/>
              <a:gd name="connsiteX4" fmla="*/ 41632 w 587155"/>
              <a:gd name="connsiteY4" fmla="*/ 309670 h 497495"/>
              <a:gd name="connsiteX5" fmla="*/ 545523 w 587155"/>
              <a:gd name="connsiteY5" fmla="*/ 309670 h 497495"/>
              <a:gd name="connsiteX6" fmla="*/ 587155 w 587155"/>
              <a:gd name="connsiteY6" fmla="*/ 497495 h 497495"/>
              <a:gd name="connsiteX7" fmla="*/ 0 w 587155"/>
              <a:gd name="connsiteY7" fmla="*/ 497495 h 497495"/>
              <a:gd name="connsiteX8" fmla="*/ 109201 w 587155"/>
              <a:gd name="connsiteY8" fmla="*/ 225068 h 497495"/>
              <a:gd name="connsiteX9" fmla="*/ 480943 w 587155"/>
              <a:gd name="connsiteY9" fmla="*/ 225068 h 497495"/>
              <a:gd name="connsiteX10" fmla="*/ 480943 w 587155"/>
              <a:gd name="connsiteY10" fmla="*/ 242310 h 497495"/>
              <a:gd name="connsiteX11" fmla="*/ 109201 w 587155"/>
              <a:gd name="connsiteY11" fmla="*/ 242310 h 497495"/>
              <a:gd name="connsiteX12" fmla="*/ 109201 w 587155"/>
              <a:gd name="connsiteY12" fmla="*/ 185066 h 497495"/>
              <a:gd name="connsiteX13" fmla="*/ 480943 w 587155"/>
              <a:gd name="connsiteY13" fmla="*/ 185066 h 497495"/>
              <a:gd name="connsiteX14" fmla="*/ 480943 w 587155"/>
              <a:gd name="connsiteY14" fmla="*/ 202078 h 497495"/>
              <a:gd name="connsiteX15" fmla="*/ 109201 w 587155"/>
              <a:gd name="connsiteY15" fmla="*/ 202078 h 497495"/>
              <a:gd name="connsiteX16" fmla="*/ 228287 w 587155"/>
              <a:gd name="connsiteY16" fmla="*/ 147593 h 497495"/>
              <a:gd name="connsiteX17" fmla="*/ 480943 w 587155"/>
              <a:gd name="connsiteY17" fmla="*/ 147593 h 497495"/>
              <a:gd name="connsiteX18" fmla="*/ 480943 w 587155"/>
              <a:gd name="connsiteY18" fmla="*/ 164835 h 497495"/>
              <a:gd name="connsiteX19" fmla="*/ 228287 w 587155"/>
              <a:gd name="connsiteY19" fmla="*/ 164835 h 497495"/>
              <a:gd name="connsiteX20" fmla="*/ 228287 w 587155"/>
              <a:gd name="connsiteY20" fmla="*/ 106212 h 497495"/>
              <a:gd name="connsiteX21" fmla="*/ 480943 w 587155"/>
              <a:gd name="connsiteY21" fmla="*/ 106212 h 497495"/>
              <a:gd name="connsiteX22" fmla="*/ 480943 w 587155"/>
              <a:gd name="connsiteY22" fmla="*/ 123224 h 497495"/>
              <a:gd name="connsiteX23" fmla="*/ 228287 w 587155"/>
              <a:gd name="connsiteY23" fmla="*/ 123224 h 497495"/>
              <a:gd name="connsiteX24" fmla="*/ 228287 w 587155"/>
              <a:gd name="connsiteY24" fmla="*/ 64601 h 497495"/>
              <a:gd name="connsiteX25" fmla="*/ 480943 w 587155"/>
              <a:gd name="connsiteY25" fmla="*/ 64601 h 497495"/>
              <a:gd name="connsiteX26" fmla="*/ 480943 w 587155"/>
              <a:gd name="connsiteY26" fmla="*/ 81843 h 497495"/>
              <a:gd name="connsiteX27" fmla="*/ 228287 w 587155"/>
              <a:gd name="connsiteY27" fmla="*/ 81843 h 497495"/>
              <a:gd name="connsiteX28" fmla="*/ 109201 w 587155"/>
              <a:gd name="connsiteY28" fmla="*/ 64601 h 497495"/>
              <a:gd name="connsiteX29" fmla="*/ 203918 w 587155"/>
              <a:gd name="connsiteY29" fmla="*/ 64601 h 497495"/>
              <a:gd name="connsiteX30" fmla="*/ 203918 w 587155"/>
              <a:gd name="connsiteY30" fmla="*/ 164836 h 497495"/>
              <a:gd name="connsiteX31" fmla="*/ 109201 w 587155"/>
              <a:gd name="connsiteY31" fmla="*/ 164836 h 497495"/>
              <a:gd name="connsiteX32" fmla="*/ 78875 w 587155"/>
              <a:gd name="connsiteY32" fmla="*/ 35838 h 497495"/>
              <a:gd name="connsiteX33" fmla="*/ 78875 w 587155"/>
              <a:gd name="connsiteY33" fmla="*/ 268071 h 497495"/>
              <a:gd name="connsiteX34" fmla="*/ 509486 w 587155"/>
              <a:gd name="connsiteY34" fmla="*/ 268071 h 497495"/>
              <a:gd name="connsiteX35" fmla="*/ 509486 w 587155"/>
              <a:gd name="connsiteY35" fmla="*/ 35838 h 497495"/>
              <a:gd name="connsiteX36" fmla="*/ 347290 w 587155"/>
              <a:gd name="connsiteY36" fmla="*/ 35838 h 497495"/>
              <a:gd name="connsiteX37" fmla="*/ 239637 w 587155"/>
              <a:gd name="connsiteY37" fmla="*/ 35838 h 497495"/>
              <a:gd name="connsiteX38" fmla="*/ 42991 w 587155"/>
              <a:gd name="connsiteY38" fmla="*/ 0 h 497495"/>
              <a:gd name="connsiteX39" fmla="*/ 232460 w 587155"/>
              <a:gd name="connsiteY39" fmla="*/ 0 h 497495"/>
              <a:gd name="connsiteX40" fmla="*/ 355902 w 587155"/>
              <a:gd name="connsiteY40" fmla="*/ 0 h 497495"/>
              <a:gd name="connsiteX41" fmla="*/ 543935 w 587155"/>
              <a:gd name="connsiteY41" fmla="*/ 0 h 497495"/>
              <a:gd name="connsiteX42" fmla="*/ 543935 w 587155"/>
              <a:gd name="connsiteY42" fmla="*/ 182059 h 497495"/>
              <a:gd name="connsiteX43" fmla="*/ 543935 w 587155"/>
              <a:gd name="connsiteY43" fmla="*/ 298175 h 497495"/>
              <a:gd name="connsiteX44" fmla="*/ 42991 w 587155"/>
              <a:gd name="connsiteY44" fmla="*/ 298175 h 497495"/>
              <a:gd name="connsiteX45" fmla="*/ 42991 w 587155"/>
              <a:gd name="connsiteY45" fmla="*/ 182059 h 497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87155" h="497495">
                <a:moveTo>
                  <a:pt x="244050" y="432975"/>
                </a:moveTo>
                <a:lnTo>
                  <a:pt x="235436" y="471687"/>
                </a:lnTo>
                <a:lnTo>
                  <a:pt x="351719" y="471687"/>
                </a:lnTo>
                <a:lnTo>
                  <a:pt x="343105" y="432975"/>
                </a:lnTo>
                <a:close/>
                <a:moveTo>
                  <a:pt x="41632" y="309670"/>
                </a:moveTo>
                <a:lnTo>
                  <a:pt x="545523" y="309670"/>
                </a:lnTo>
                <a:lnTo>
                  <a:pt x="587155" y="497495"/>
                </a:lnTo>
                <a:lnTo>
                  <a:pt x="0" y="497495"/>
                </a:lnTo>
                <a:close/>
                <a:moveTo>
                  <a:pt x="109201" y="225068"/>
                </a:moveTo>
                <a:lnTo>
                  <a:pt x="480943" y="225068"/>
                </a:lnTo>
                <a:lnTo>
                  <a:pt x="480943" y="242310"/>
                </a:lnTo>
                <a:lnTo>
                  <a:pt x="109201" y="242310"/>
                </a:lnTo>
                <a:close/>
                <a:moveTo>
                  <a:pt x="109201" y="185066"/>
                </a:moveTo>
                <a:lnTo>
                  <a:pt x="480943" y="185066"/>
                </a:lnTo>
                <a:lnTo>
                  <a:pt x="480943" y="202078"/>
                </a:lnTo>
                <a:lnTo>
                  <a:pt x="109201" y="202078"/>
                </a:lnTo>
                <a:close/>
                <a:moveTo>
                  <a:pt x="228287" y="147593"/>
                </a:moveTo>
                <a:lnTo>
                  <a:pt x="480943" y="147593"/>
                </a:lnTo>
                <a:lnTo>
                  <a:pt x="480943" y="164835"/>
                </a:lnTo>
                <a:lnTo>
                  <a:pt x="228287" y="164835"/>
                </a:lnTo>
                <a:close/>
                <a:moveTo>
                  <a:pt x="228287" y="106212"/>
                </a:moveTo>
                <a:lnTo>
                  <a:pt x="480943" y="106212"/>
                </a:lnTo>
                <a:lnTo>
                  <a:pt x="480943" y="123224"/>
                </a:lnTo>
                <a:lnTo>
                  <a:pt x="228287" y="123224"/>
                </a:lnTo>
                <a:close/>
                <a:moveTo>
                  <a:pt x="228287" y="64601"/>
                </a:moveTo>
                <a:lnTo>
                  <a:pt x="480943" y="64601"/>
                </a:lnTo>
                <a:lnTo>
                  <a:pt x="480943" y="81843"/>
                </a:lnTo>
                <a:lnTo>
                  <a:pt x="228287" y="81843"/>
                </a:lnTo>
                <a:close/>
                <a:moveTo>
                  <a:pt x="109201" y="64601"/>
                </a:moveTo>
                <a:lnTo>
                  <a:pt x="203918" y="64601"/>
                </a:lnTo>
                <a:lnTo>
                  <a:pt x="203918" y="164836"/>
                </a:lnTo>
                <a:lnTo>
                  <a:pt x="109201" y="164836"/>
                </a:lnTo>
                <a:close/>
                <a:moveTo>
                  <a:pt x="78875" y="35838"/>
                </a:moveTo>
                <a:lnTo>
                  <a:pt x="78875" y="268071"/>
                </a:lnTo>
                <a:lnTo>
                  <a:pt x="509486" y="268071"/>
                </a:lnTo>
                <a:lnTo>
                  <a:pt x="509486" y="35838"/>
                </a:lnTo>
                <a:lnTo>
                  <a:pt x="347290" y="35838"/>
                </a:lnTo>
                <a:lnTo>
                  <a:pt x="239637" y="35838"/>
                </a:lnTo>
                <a:close/>
                <a:moveTo>
                  <a:pt x="42991" y="0"/>
                </a:moveTo>
                <a:lnTo>
                  <a:pt x="232460" y="0"/>
                </a:lnTo>
                <a:lnTo>
                  <a:pt x="355902" y="0"/>
                </a:lnTo>
                <a:lnTo>
                  <a:pt x="543935" y="0"/>
                </a:lnTo>
                <a:lnTo>
                  <a:pt x="543935" y="182059"/>
                </a:lnTo>
                <a:lnTo>
                  <a:pt x="543935" y="298175"/>
                </a:lnTo>
                <a:lnTo>
                  <a:pt x="42991" y="298175"/>
                </a:lnTo>
                <a:lnTo>
                  <a:pt x="42991" y="18205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49" name="矩形: 对角圆角 2">
            <a:extLst>
              <a:ext uri="{FF2B5EF4-FFF2-40B4-BE49-F238E27FC236}">
                <a16:creationId xmlns="" xmlns:a16="http://schemas.microsoft.com/office/drawing/2014/main" id="{8965EF8D-477A-45FA-A65C-52E7B255DDF8}"/>
              </a:ext>
            </a:extLst>
          </p:cNvPr>
          <p:cNvSpPr/>
          <p:nvPr/>
        </p:nvSpPr>
        <p:spPr>
          <a:xfrm>
            <a:off x="613410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50" name="矩形: 对角圆角 4">
            <a:extLst>
              <a:ext uri="{FF2B5EF4-FFF2-40B4-BE49-F238E27FC236}">
                <a16:creationId xmlns="" xmlns:a16="http://schemas.microsoft.com/office/drawing/2014/main" id="{B8B559B6-4187-48C0-953D-5A9ACD9D1FDC}"/>
              </a:ext>
            </a:extLst>
          </p:cNvPr>
          <p:cNvSpPr/>
          <p:nvPr/>
        </p:nvSpPr>
        <p:spPr>
          <a:xfrm>
            <a:off x="709041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51" name="矩形: 对角圆角 5">
            <a:extLst>
              <a:ext uri="{FF2B5EF4-FFF2-40B4-BE49-F238E27FC236}">
                <a16:creationId xmlns="" xmlns:a16="http://schemas.microsoft.com/office/drawing/2014/main" id="{043A41B4-A19B-4AB4-BB44-D8D2B35DF7E5}"/>
              </a:ext>
            </a:extLst>
          </p:cNvPr>
          <p:cNvSpPr/>
          <p:nvPr/>
        </p:nvSpPr>
        <p:spPr>
          <a:xfrm>
            <a:off x="804672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52" name="矩形: 对角圆角 6">
            <a:extLst>
              <a:ext uri="{FF2B5EF4-FFF2-40B4-BE49-F238E27FC236}">
                <a16:creationId xmlns="" xmlns:a16="http://schemas.microsoft.com/office/drawing/2014/main" id="{D93EF659-CA10-488D-81D5-1BA47AC6891C}"/>
              </a:ext>
            </a:extLst>
          </p:cNvPr>
          <p:cNvSpPr/>
          <p:nvPr/>
        </p:nvSpPr>
        <p:spPr>
          <a:xfrm>
            <a:off x="10982039" y="147617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 smtClean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  <a:endParaRPr lang="zh-CN" altLang="en-US" sz="1200" b="1" dirty="0">
              <a:solidFill>
                <a:schemeClr val="accent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矩形: 对角圆角 7">
            <a:extLst>
              <a:ext uri="{FF2B5EF4-FFF2-40B4-BE49-F238E27FC236}">
                <a16:creationId xmlns="" xmlns:a16="http://schemas.microsoft.com/office/drawing/2014/main" id="{84923506-9DD7-4C2D-8F4A-B24DE42D7C9D}"/>
              </a:ext>
            </a:extLst>
          </p:cNvPr>
          <p:cNvSpPr/>
          <p:nvPr/>
        </p:nvSpPr>
        <p:spPr>
          <a:xfrm>
            <a:off x="995934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54" name="矩形: 对角圆角 8">
            <a:extLst>
              <a:ext uri="{FF2B5EF4-FFF2-40B4-BE49-F238E27FC236}">
                <a16:creationId xmlns="" xmlns:a16="http://schemas.microsoft.com/office/drawing/2014/main" id="{0E30B6CF-43F2-4614-A777-00A3CFCAA957}"/>
              </a:ext>
            </a:extLst>
          </p:cNvPr>
          <p:cNvSpPr/>
          <p:nvPr/>
        </p:nvSpPr>
        <p:spPr>
          <a:xfrm>
            <a:off x="9004964" y="168059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  <a:endParaRPr lang="zh-CN" altLang="en-US" sz="1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915375" y="1978611"/>
            <a:ext cx="3590306" cy="6052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000"/>
              </a:lnSpc>
            </a:pPr>
            <a:r>
              <a:rPr lang="zh-CN" altLang="zh-CN" kern="10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kern="10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zh-CN" altLang="zh-CN" kern="10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）倒背扣：用于吊起轻长物体，可防止转动，如图</a:t>
            </a:r>
            <a:r>
              <a:rPr lang="en-US" altLang="zh-CN" kern="10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2-2-41</a:t>
            </a:r>
            <a:r>
              <a:rPr lang="zh-CN" altLang="zh-CN" kern="10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所示。</a:t>
            </a:r>
            <a:endParaRPr lang="zh-CN" altLang="zh-CN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833256" y="1978611"/>
            <a:ext cx="3455719" cy="6052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000"/>
              </a:lnSpc>
            </a:pPr>
            <a: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）钢丝绳扣：用于钢丝绳与物体上固定，如图</a:t>
            </a:r>
            <a:r>
              <a:rPr lang="en-US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2-2-42</a:t>
            </a:r>
            <a: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所示。</a:t>
            </a:r>
            <a:endParaRPr lang="zh-CN" altLang="zh-CN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372356" y="1978611"/>
            <a:ext cx="3360715" cy="6052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000"/>
              </a:lnSpc>
            </a:pPr>
            <a: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）连接扣：用于钢丝绳与钢丝绳的连接，如图</a:t>
            </a:r>
            <a:r>
              <a:rPr lang="en-US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2-2-43</a:t>
            </a:r>
            <a: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所示。</a:t>
            </a:r>
            <a:endParaRPr lang="zh-CN" altLang="zh-CN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4" name="图片 13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4964" y="2846778"/>
            <a:ext cx="2246464" cy="1523341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矩形 5"/>
          <p:cNvSpPr/>
          <p:nvPr/>
        </p:nvSpPr>
        <p:spPr>
          <a:xfrm>
            <a:off x="9134975" y="4631341"/>
            <a:ext cx="1986441" cy="3488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 algn="ctr">
              <a:lnSpc>
                <a:spcPts val="2000"/>
              </a:lnSpc>
              <a:spcAft>
                <a:spcPts val="0"/>
              </a:spcAft>
            </a:pPr>
            <a: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图</a:t>
            </a:r>
            <a:r>
              <a:rPr lang="en-US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2-2-43</a:t>
            </a:r>
            <a: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连接扣</a:t>
            </a:r>
            <a:endParaRPr lang="zh-CN" altLang="zh-CN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6" name="图片 15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1226" y="3286165"/>
            <a:ext cx="2113499" cy="1251634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矩形 6"/>
          <p:cNvSpPr/>
          <p:nvPr/>
        </p:nvSpPr>
        <p:spPr>
          <a:xfrm>
            <a:off x="5601226" y="4631341"/>
            <a:ext cx="2217274" cy="3488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 algn="ctr">
              <a:lnSpc>
                <a:spcPts val="2000"/>
              </a:lnSpc>
              <a:spcAft>
                <a:spcPts val="0"/>
              </a:spcAft>
            </a:pPr>
            <a: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图</a:t>
            </a:r>
            <a:r>
              <a:rPr lang="en-US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2-2-42</a:t>
            </a:r>
            <a: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钢丝绳扣</a:t>
            </a:r>
            <a:endParaRPr lang="zh-CN" altLang="zh-CN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963327" y="4700942"/>
            <a:ext cx="1986441" cy="3488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 algn="ctr">
              <a:lnSpc>
                <a:spcPts val="2000"/>
              </a:lnSpc>
              <a:spcAft>
                <a:spcPts val="0"/>
              </a:spcAft>
            </a:pPr>
            <a: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图</a:t>
            </a:r>
            <a:r>
              <a:rPr lang="en-US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2-2-41</a:t>
            </a:r>
            <a: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倒背扣</a:t>
            </a:r>
            <a:endParaRPr lang="zh-CN" altLang="zh-CN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9" name="图片 18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0030" y="3208129"/>
            <a:ext cx="2273034" cy="1161990"/>
          </a:xfrm>
          <a:prstGeom prst="rect">
            <a:avLst/>
          </a:prstGeom>
          <a:noFill/>
          <a:ln>
            <a:noFill/>
          </a:ln>
        </p:spPr>
      </p:pic>
      <p:sp>
        <p:nvSpPr>
          <p:cNvPr id="20" name="矩形: 剪去对角 1">
            <a:extLst>
              <a:ext uri="{FF2B5EF4-FFF2-40B4-BE49-F238E27FC236}">
                <a16:creationId xmlns="" xmlns:a16="http://schemas.microsoft.com/office/drawing/2014/main" id="{2D966BEC-AA77-4BC3-9A76-7AC115470CF6}"/>
              </a:ext>
            </a:extLst>
          </p:cNvPr>
          <p:cNvSpPr/>
          <p:nvPr/>
        </p:nvSpPr>
        <p:spPr>
          <a:xfrm>
            <a:off x="915376" y="1076325"/>
            <a:ext cx="2246466" cy="438150"/>
          </a:xfrm>
          <a:prstGeom prst="snip2DiagRect">
            <a:avLst>
              <a:gd name="adj1" fmla="val 50000"/>
              <a:gd name="adj2" fmla="val 16667"/>
            </a:avLst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其他器具</a:t>
            </a:r>
            <a:endParaRPr lang="zh-CN" altLang="en-US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1" name="直接连接符 20">
            <a:extLst>
              <a:ext uri="{FF2B5EF4-FFF2-40B4-BE49-F238E27FC236}">
                <a16:creationId xmlns="" xmlns:a16="http://schemas.microsoft.com/office/drawing/2014/main" id="{36FAB3D4-22F4-4FAB-8759-B7590329ECCD}"/>
              </a:ext>
            </a:extLst>
          </p:cNvPr>
          <p:cNvCxnSpPr/>
          <p:nvPr/>
        </p:nvCxnSpPr>
        <p:spPr>
          <a:xfrm flipV="1">
            <a:off x="3294043" y="1276350"/>
            <a:ext cx="8240732" cy="1607"/>
          </a:xfrm>
          <a:prstGeom prst="line">
            <a:avLst/>
          </a:prstGeom>
          <a:ln w="12700">
            <a:solidFill>
              <a:schemeClr val="accent2">
                <a:lumMod val="7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497491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6">
            <a:extLst>
              <a:ext uri="{FF2B5EF4-FFF2-40B4-BE49-F238E27FC236}">
                <a16:creationId xmlns:a16="http://schemas.microsoft.com/office/drawing/2014/main" xmlns="" id="{27FAE5CA-01FC-4670-862C-38248DB2406C}"/>
              </a:ext>
            </a:extLst>
          </p:cNvPr>
          <p:cNvSpPr txBox="1"/>
          <p:nvPr/>
        </p:nvSpPr>
        <p:spPr>
          <a:xfrm>
            <a:off x="6626031" y="1993806"/>
            <a:ext cx="4936880" cy="35548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  <a:spcAft>
                <a:spcPts val="600"/>
              </a:spcAft>
            </a:pPr>
            <a:r>
              <a:rPr lang="zh-CN" altLang="zh-CN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客户：刚买的房子需要安装家庭用电线路。</a:t>
            </a:r>
          </a:p>
          <a:p>
            <a:pPr indent="457200">
              <a:lnSpc>
                <a:spcPct val="150000"/>
              </a:lnSpc>
              <a:spcAft>
                <a:spcPts val="600"/>
              </a:spcAft>
            </a:pPr>
            <a:r>
              <a:rPr lang="zh-CN" altLang="zh-CN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电工师傅：您的房子线路安装有什么要求吗？</a:t>
            </a:r>
          </a:p>
          <a:p>
            <a:pPr indent="457200">
              <a:lnSpc>
                <a:spcPct val="150000"/>
              </a:lnSpc>
              <a:spcAft>
                <a:spcPts val="600"/>
              </a:spcAft>
            </a:pPr>
            <a:r>
              <a:rPr lang="zh-CN" altLang="zh-CN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客户：正常家庭用电线路即可。</a:t>
            </a:r>
          </a:p>
          <a:p>
            <a:pPr indent="457200">
              <a:lnSpc>
                <a:spcPct val="150000"/>
              </a:lnSpc>
              <a:spcAft>
                <a:spcPts val="600"/>
              </a:spcAft>
            </a:pPr>
            <a:r>
              <a:rPr lang="zh-CN" altLang="zh-CN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电工师傅：请稍等，</a:t>
            </a:r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我先进行观测需要什么样的电工工具</a:t>
            </a:r>
            <a:r>
              <a:rPr lang="zh-CN" altLang="zh-CN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13" name="矩形: 对角圆角 12">
            <a:extLst>
              <a:ext uri="{FF2B5EF4-FFF2-40B4-BE49-F238E27FC236}">
                <a16:creationId xmlns:a16="http://schemas.microsoft.com/office/drawing/2014/main" xmlns="" id="{110F29DA-1D45-4DFD-98FD-D632EFF16A9F}"/>
              </a:ext>
            </a:extLst>
          </p:cNvPr>
          <p:cNvSpPr/>
          <p:nvPr/>
        </p:nvSpPr>
        <p:spPr>
          <a:xfrm>
            <a:off x="613410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14" name="矩形: 对角圆角 13">
            <a:extLst>
              <a:ext uri="{FF2B5EF4-FFF2-40B4-BE49-F238E27FC236}">
                <a16:creationId xmlns:a16="http://schemas.microsoft.com/office/drawing/2014/main" xmlns="" id="{5BE08D94-F3E5-4498-BF58-A768596EE8F4}"/>
              </a:ext>
            </a:extLst>
          </p:cNvPr>
          <p:cNvSpPr/>
          <p:nvPr/>
        </p:nvSpPr>
        <p:spPr>
          <a:xfrm>
            <a:off x="709041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15" name="矩形: 对角圆角 14">
            <a:extLst>
              <a:ext uri="{FF2B5EF4-FFF2-40B4-BE49-F238E27FC236}">
                <a16:creationId xmlns:a16="http://schemas.microsoft.com/office/drawing/2014/main" xmlns="" id="{B4A1AA17-AB6F-4DA4-B63C-8DF8427D7F18}"/>
              </a:ext>
            </a:extLst>
          </p:cNvPr>
          <p:cNvSpPr/>
          <p:nvPr/>
        </p:nvSpPr>
        <p:spPr>
          <a:xfrm>
            <a:off x="804672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16" name="矩形: 对角圆角 15">
            <a:extLst>
              <a:ext uri="{FF2B5EF4-FFF2-40B4-BE49-F238E27FC236}">
                <a16:creationId xmlns:a16="http://schemas.microsoft.com/office/drawing/2014/main" xmlns="" id="{6B88B49E-63C0-461C-9291-DE7A6447618A}"/>
              </a:ext>
            </a:extLst>
          </p:cNvPr>
          <p:cNvSpPr/>
          <p:nvPr/>
        </p:nvSpPr>
        <p:spPr>
          <a:xfrm>
            <a:off x="900303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17" name="矩形: 对角圆角 16">
            <a:extLst>
              <a:ext uri="{FF2B5EF4-FFF2-40B4-BE49-F238E27FC236}">
                <a16:creationId xmlns:a16="http://schemas.microsoft.com/office/drawing/2014/main" xmlns="" id="{40D4318E-47BB-4924-8625-6709E1FD88F4}"/>
              </a:ext>
            </a:extLst>
          </p:cNvPr>
          <p:cNvSpPr/>
          <p:nvPr/>
        </p:nvSpPr>
        <p:spPr>
          <a:xfrm>
            <a:off x="995934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18" name="矩形: 对角圆角 17">
            <a:extLst>
              <a:ext uri="{FF2B5EF4-FFF2-40B4-BE49-F238E27FC236}">
                <a16:creationId xmlns:a16="http://schemas.microsoft.com/office/drawing/2014/main" xmlns="" id="{50179681-4240-4F6F-977A-A7229A89950C}"/>
              </a:ext>
            </a:extLst>
          </p:cNvPr>
          <p:cNvSpPr/>
          <p:nvPr/>
        </p:nvSpPr>
        <p:spPr>
          <a:xfrm>
            <a:off x="1091565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278143" y="1858817"/>
            <a:ext cx="4855958" cy="3824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6132730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confont-1187-868386">
            <a:extLst>
              <a:ext uri="{FF2B5EF4-FFF2-40B4-BE49-F238E27FC236}">
                <a16:creationId xmlns="" xmlns:a16="http://schemas.microsoft.com/office/drawing/2014/main" id="{B4215A5A-B68F-482E-A7EC-03DEF20F6942}"/>
              </a:ext>
            </a:extLst>
          </p:cNvPr>
          <p:cNvSpPr>
            <a:spLocks noChangeAspect="1"/>
          </p:cNvSpPr>
          <p:nvPr/>
        </p:nvSpPr>
        <p:spPr bwMode="auto">
          <a:xfrm>
            <a:off x="490494" y="189908"/>
            <a:ext cx="424881" cy="360000"/>
          </a:xfrm>
          <a:custGeom>
            <a:avLst/>
            <a:gdLst>
              <a:gd name="connsiteX0" fmla="*/ 244050 w 587155"/>
              <a:gd name="connsiteY0" fmla="*/ 432975 h 497495"/>
              <a:gd name="connsiteX1" fmla="*/ 235436 w 587155"/>
              <a:gd name="connsiteY1" fmla="*/ 471687 h 497495"/>
              <a:gd name="connsiteX2" fmla="*/ 351719 w 587155"/>
              <a:gd name="connsiteY2" fmla="*/ 471687 h 497495"/>
              <a:gd name="connsiteX3" fmla="*/ 343105 w 587155"/>
              <a:gd name="connsiteY3" fmla="*/ 432975 h 497495"/>
              <a:gd name="connsiteX4" fmla="*/ 41632 w 587155"/>
              <a:gd name="connsiteY4" fmla="*/ 309670 h 497495"/>
              <a:gd name="connsiteX5" fmla="*/ 545523 w 587155"/>
              <a:gd name="connsiteY5" fmla="*/ 309670 h 497495"/>
              <a:gd name="connsiteX6" fmla="*/ 587155 w 587155"/>
              <a:gd name="connsiteY6" fmla="*/ 497495 h 497495"/>
              <a:gd name="connsiteX7" fmla="*/ 0 w 587155"/>
              <a:gd name="connsiteY7" fmla="*/ 497495 h 497495"/>
              <a:gd name="connsiteX8" fmla="*/ 109201 w 587155"/>
              <a:gd name="connsiteY8" fmla="*/ 225068 h 497495"/>
              <a:gd name="connsiteX9" fmla="*/ 480943 w 587155"/>
              <a:gd name="connsiteY9" fmla="*/ 225068 h 497495"/>
              <a:gd name="connsiteX10" fmla="*/ 480943 w 587155"/>
              <a:gd name="connsiteY10" fmla="*/ 242310 h 497495"/>
              <a:gd name="connsiteX11" fmla="*/ 109201 w 587155"/>
              <a:gd name="connsiteY11" fmla="*/ 242310 h 497495"/>
              <a:gd name="connsiteX12" fmla="*/ 109201 w 587155"/>
              <a:gd name="connsiteY12" fmla="*/ 185066 h 497495"/>
              <a:gd name="connsiteX13" fmla="*/ 480943 w 587155"/>
              <a:gd name="connsiteY13" fmla="*/ 185066 h 497495"/>
              <a:gd name="connsiteX14" fmla="*/ 480943 w 587155"/>
              <a:gd name="connsiteY14" fmla="*/ 202078 h 497495"/>
              <a:gd name="connsiteX15" fmla="*/ 109201 w 587155"/>
              <a:gd name="connsiteY15" fmla="*/ 202078 h 497495"/>
              <a:gd name="connsiteX16" fmla="*/ 228287 w 587155"/>
              <a:gd name="connsiteY16" fmla="*/ 147593 h 497495"/>
              <a:gd name="connsiteX17" fmla="*/ 480943 w 587155"/>
              <a:gd name="connsiteY17" fmla="*/ 147593 h 497495"/>
              <a:gd name="connsiteX18" fmla="*/ 480943 w 587155"/>
              <a:gd name="connsiteY18" fmla="*/ 164835 h 497495"/>
              <a:gd name="connsiteX19" fmla="*/ 228287 w 587155"/>
              <a:gd name="connsiteY19" fmla="*/ 164835 h 497495"/>
              <a:gd name="connsiteX20" fmla="*/ 228287 w 587155"/>
              <a:gd name="connsiteY20" fmla="*/ 106212 h 497495"/>
              <a:gd name="connsiteX21" fmla="*/ 480943 w 587155"/>
              <a:gd name="connsiteY21" fmla="*/ 106212 h 497495"/>
              <a:gd name="connsiteX22" fmla="*/ 480943 w 587155"/>
              <a:gd name="connsiteY22" fmla="*/ 123224 h 497495"/>
              <a:gd name="connsiteX23" fmla="*/ 228287 w 587155"/>
              <a:gd name="connsiteY23" fmla="*/ 123224 h 497495"/>
              <a:gd name="connsiteX24" fmla="*/ 228287 w 587155"/>
              <a:gd name="connsiteY24" fmla="*/ 64601 h 497495"/>
              <a:gd name="connsiteX25" fmla="*/ 480943 w 587155"/>
              <a:gd name="connsiteY25" fmla="*/ 64601 h 497495"/>
              <a:gd name="connsiteX26" fmla="*/ 480943 w 587155"/>
              <a:gd name="connsiteY26" fmla="*/ 81843 h 497495"/>
              <a:gd name="connsiteX27" fmla="*/ 228287 w 587155"/>
              <a:gd name="connsiteY27" fmla="*/ 81843 h 497495"/>
              <a:gd name="connsiteX28" fmla="*/ 109201 w 587155"/>
              <a:gd name="connsiteY28" fmla="*/ 64601 h 497495"/>
              <a:gd name="connsiteX29" fmla="*/ 203918 w 587155"/>
              <a:gd name="connsiteY29" fmla="*/ 64601 h 497495"/>
              <a:gd name="connsiteX30" fmla="*/ 203918 w 587155"/>
              <a:gd name="connsiteY30" fmla="*/ 164836 h 497495"/>
              <a:gd name="connsiteX31" fmla="*/ 109201 w 587155"/>
              <a:gd name="connsiteY31" fmla="*/ 164836 h 497495"/>
              <a:gd name="connsiteX32" fmla="*/ 78875 w 587155"/>
              <a:gd name="connsiteY32" fmla="*/ 35838 h 497495"/>
              <a:gd name="connsiteX33" fmla="*/ 78875 w 587155"/>
              <a:gd name="connsiteY33" fmla="*/ 268071 h 497495"/>
              <a:gd name="connsiteX34" fmla="*/ 509486 w 587155"/>
              <a:gd name="connsiteY34" fmla="*/ 268071 h 497495"/>
              <a:gd name="connsiteX35" fmla="*/ 509486 w 587155"/>
              <a:gd name="connsiteY35" fmla="*/ 35838 h 497495"/>
              <a:gd name="connsiteX36" fmla="*/ 347290 w 587155"/>
              <a:gd name="connsiteY36" fmla="*/ 35838 h 497495"/>
              <a:gd name="connsiteX37" fmla="*/ 239637 w 587155"/>
              <a:gd name="connsiteY37" fmla="*/ 35838 h 497495"/>
              <a:gd name="connsiteX38" fmla="*/ 42991 w 587155"/>
              <a:gd name="connsiteY38" fmla="*/ 0 h 497495"/>
              <a:gd name="connsiteX39" fmla="*/ 232460 w 587155"/>
              <a:gd name="connsiteY39" fmla="*/ 0 h 497495"/>
              <a:gd name="connsiteX40" fmla="*/ 355902 w 587155"/>
              <a:gd name="connsiteY40" fmla="*/ 0 h 497495"/>
              <a:gd name="connsiteX41" fmla="*/ 543935 w 587155"/>
              <a:gd name="connsiteY41" fmla="*/ 0 h 497495"/>
              <a:gd name="connsiteX42" fmla="*/ 543935 w 587155"/>
              <a:gd name="connsiteY42" fmla="*/ 182059 h 497495"/>
              <a:gd name="connsiteX43" fmla="*/ 543935 w 587155"/>
              <a:gd name="connsiteY43" fmla="*/ 298175 h 497495"/>
              <a:gd name="connsiteX44" fmla="*/ 42991 w 587155"/>
              <a:gd name="connsiteY44" fmla="*/ 298175 h 497495"/>
              <a:gd name="connsiteX45" fmla="*/ 42991 w 587155"/>
              <a:gd name="connsiteY45" fmla="*/ 182059 h 497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87155" h="497495">
                <a:moveTo>
                  <a:pt x="244050" y="432975"/>
                </a:moveTo>
                <a:lnTo>
                  <a:pt x="235436" y="471687"/>
                </a:lnTo>
                <a:lnTo>
                  <a:pt x="351719" y="471687"/>
                </a:lnTo>
                <a:lnTo>
                  <a:pt x="343105" y="432975"/>
                </a:lnTo>
                <a:close/>
                <a:moveTo>
                  <a:pt x="41632" y="309670"/>
                </a:moveTo>
                <a:lnTo>
                  <a:pt x="545523" y="309670"/>
                </a:lnTo>
                <a:lnTo>
                  <a:pt x="587155" y="497495"/>
                </a:lnTo>
                <a:lnTo>
                  <a:pt x="0" y="497495"/>
                </a:lnTo>
                <a:close/>
                <a:moveTo>
                  <a:pt x="109201" y="225068"/>
                </a:moveTo>
                <a:lnTo>
                  <a:pt x="480943" y="225068"/>
                </a:lnTo>
                <a:lnTo>
                  <a:pt x="480943" y="242310"/>
                </a:lnTo>
                <a:lnTo>
                  <a:pt x="109201" y="242310"/>
                </a:lnTo>
                <a:close/>
                <a:moveTo>
                  <a:pt x="109201" y="185066"/>
                </a:moveTo>
                <a:lnTo>
                  <a:pt x="480943" y="185066"/>
                </a:lnTo>
                <a:lnTo>
                  <a:pt x="480943" y="202078"/>
                </a:lnTo>
                <a:lnTo>
                  <a:pt x="109201" y="202078"/>
                </a:lnTo>
                <a:close/>
                <a:moveTo>
                  <a:pt x="228287" y="147593"/>
                </a:moveTo>
                <a:lnTo>
                  <a:pt x="480943" y="147593"/>
                </a:lnTo>
                <a:lnTo>
                  <a:pt x="480943" y="164835"/>
                </a:lnTo>
                <a:lnTo>
                  <a:pt x="228287" y="164835"/>
                </a:lnTo>
                <a:close/>
                <a:moveTo>
                  <a:pt x="228287" y="106212"/>
                </a:moveTo>
                <a:lnTo>
                  <a:pt x="480943" y="106212"/>
                </a:lnTo>
                <a:lnTo>
                  <a:pt x="480943" y="123224"/>
                </a:lnTo>
                <a:lnTo>
                  <a:pt x="228287" y="123224"/>
                </a:lnTo>
                <a:close/>
                <a:moveTo>
                  <a:pt x="228287" y="64601"/>
                </a:moveTo>
                <a:lnTo>
                  <a:pt x="480943" y="64601"/>
                </a:lnTo>
                <a:lnTo>
                  <a:pt x="480943" y="81843"/>
                </a:lnTo>
                <a:lnTo>
                  <a:pt x="228287" y="81843"/>
                </a:lnTo>
                <a:close/>
                <a:moveTo>
                  <a:pt x="109201" y="64601"/>
                </a:moveTo>
                <a:lnTo>
                  <a:pt x="203918" y="64601"/>
                </a:lnTo>
                <a:lnTo>
                  <a:pt x="203918" y="164836"/>
                </a:lnTo>
                <a:lnTo>
                  <a:pt x="109201" y="164836"/>
                </a:lnTo>
                <a:close/>
                <a:moveTo>
                  <a:pt x="78875" y="35838"/>
                </a:moveTo>
                <a:lnTo>
                  <a:pt x="78875" y="268071"/>
                </a:lnTo>
                <a:lnTo>
                  <a:pt x="509486" y="268071"/>
                </a:lnTo>
                <a:lnTo>
                  <a:pt x="509486" y="35838"/>
                </a:lnTo>
                <a:lnTo>
                  <a:pt x="347290" y="35838"/>
                </a:lnTo>
                <a:lnTo>
                  <a:pt x="239637" y="35838"/>
                </a:lnTo>
                <a:close/>
                <a:moveTo>
                  <a:pt x="42991" y="0"/>
                </a:moveTo>
                <a:lnTo>
                  <a:pt x="232460" y="0"/>
                </a:lnTo>
                <a:lnTo>
                  <a:pt x="355902" y="0"/>
                </a:lnTo>
                <a:lnTo>
                  <a:pt x="543935" y="0"/>
                </a:lnTo>
                <a:lnTo>
                  <a:pt x="543935" y="182059"/>
                </a:lnTo>
                <a:lnTo>
                  <a:pt x="543935" y="298175"/>
                </a:lnTo>
                <a:lnTo>
                  <a:pt x="42991" y="298175"/>
                </a:lnTo>
                <a:lnTo>
                  <a:pt x="42991" y="18205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49" name="矩形: 对角圆角 2">
            <a:extLst>
              <a:ext uri="{FF2B5EF4-FFF2-40B4-BE49-F238E27FC236}">
                <a16:creationId xmlns="" xmlns:a16="http://schemas.microsoft.com/office/drawing/2014/main" id="{8965EF8D-477A-45FA-A65C-52E7B255DDF8}"/>
              </a:ext>
            </a:extLst>
          </p:cNvPr>
          <p:cNvSpPr/>
          <p:nvPr/>
        </p:nvSpPr>
        <p:spPr>
          <a:xfrm>
            <a:off x="613410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50" name="矩形: 对角圆角 4">
            <a:extLst>
              <a:ext uri="{FF2B5EF4-FFF2-40B4-BE49-F238E27FC236}">
                <a16:creationId xmlns="" xmlns:a16="http://schemas.microsoft.com/office/drawing/2014/main" id="{B8B559B6-4187-48C0-953D-5A9ACD9D1FDC}"/>
              </a:ext>
            </a:extLst>
          </p:cNvPr>
          <p:cNvSpPr/>
          <p:nvPr/>
        </p:nvSpPr>
        <p:spPr>
          <a:xfrm>
            <a:off x="709041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51" name="矩形: 对角圆角 5">
            <a:extLst>
              <a:ext uri="{FF2B5EF4-FFF2-40B4-BE49-F238E27FC236}">
                <a16:creationId xmlns="" xmlns:a16="http://schemas.microsoft.com/office/drawing/2014/main" id="{043A41B4-A19B-4AB4-BB44-D8D2B35DF7E5}"/>
              </a:ext>
            </a:extLst>
          </p:cNvPr>
          <p:cNvSpPr/>
          <p:nvPr/>
        </p:nvSpPr>
        <p:spPr>
          <a:xfrm>
            <a:off x="804672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52" name="矩形: 对角圆角 6">
            <a:extLst>
              <a:ext uri="{FF2B5EF4-FFF2-40B4-BE49-F238E27FC236}">
                <a16:creationId xmlns="" xmlns:a16="http://schemas.microsoft.com/office/drawing/2014/main" id="{D93EF659-CA10-488D-81D5-1BA47AC6891C}"/>
              </a:ext>
            </a:extLst>
          </p:cNvPr>
          <p:cNvSpPr/>
          <p:nvPr/>
        </p:nvSpPr>
        <p:spPr>
          <a:xfrm>
            <a:off x="10982039" y="147617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 smtClean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  <a:endParaRPr lang="zh-CN" altLang="en-US" sz="1200" b="1" dirty="0">
              <a:solidFill>
                <a:schemeClr val="accent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矩形: 对角圆角 7">
            <a:extLst>
              <a:ext uri="{FF2B5EF4-FFF2-40B4-BE49-F238E27FC236}">
                <a16:creationId xmlns="" xmlns:a16="http://schemas.microsoft.com/office/drawing/2014/main" id="{84923506-9DD7-4C2D-8F4A-B24DE42D7C9D}"/>
              </a:ext>
            </a:extLst>
          </p:cNvPr>
          <p:cNvSpPr/>
          <p:nvPr/>
        </p:nvSpPr>
        <p:spPr>
          <a:xfrm>
            <a:off x="995934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54" name="矩形: 对角圆角 8">
            <a:extLst>
              <a:ext uri="{FF2B5EF4-FFF2-40B4-BE49-F238E27FC236}">
                <a16:creationId xmlns="" xmlns:a16="http://schemas.microsoft.com/office/drawing/2014/main" id="{0E30B6CF-43F2-4614-A777-00A3CFCAA957}"/>
              </a:ext>
            </a:extLst>
          </p:cNvPr>
          <p:cNvSpPr/>
          <p:nvPr/>
        </p:nvSpPr>
        <p:spPr>
          <a:xfrm>
            <a:off x="9004964" y="168059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  <a:endParaRPr lang="zh-CN" altLang="en-US" sz="1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361703" y="1827365"/>
            <a:ext cx="8839201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>
              <a:spcAft>
                <a:spcPts val="600"/>
              </a:spcAft>
            </a:pPr>
            <a:r>
              <a:rPr lang="en-US" altLang="zh-CN" sz="20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5.1</a:t>
            </a:r>
            <a:r>
              <a:rPr lang="zh-CN" altLang="zh-CN" sz="20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敷设要求</a:t>
            </a:r>
          </a:p>
          <a:p>
            <a:pPr indent="457200">
              <a:spcAft>
                <a:spcPts val="600"/>
              </a:spcAft>
            </a:pPr>
            <a: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）按最短路径集中成排敷设，横平竖直，减少弯曲。</a:t>
            </a:r>
          </a:p>
          <a:p>
            <a:pPr indent="457200">
              <a:spcAft>
                <a:spcPts val="600"/>
              </a:spcAft>
            </a:pPr>
            <a: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）避免与管道相交。电线、电缆应从工艺管道上方通过。</a:t>
            </a:r>
          </a:p>
          <a:p>
            <a:pPr indent="457200">
              <a:spcAft>
                <a:spcPts val="600"/>
              </a:spcAft>
            </a:pPr>
            <a: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）拐弯不能有锐角，防止过分的弯曲会影响导线的机械强度。</a:t>
            </a:r>
          </a:p>
          <a:p>
            <a:pPr indent="457200">
              <a:spcAft>
                <a:spcPts val="600"/>
              </a:spcAft>
            </a:pPr>
            <a: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）预防机械损伤，避免高温、潮湿、腐蚀、爆炸危险及强磁场的干扰。</a:t>
            </a:r>
          </a:p>
          <a:p>
            <a:pPr indent="457200">
              <a:spcAft>
                <a:spcPts val="600"/>
              </a:spcAft>
            </a:pPr>
            <a: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）便于今后日常的维护和修理。</a:t>
            </a:r>
          </a:p>
          <a:p>
            <a:pPr indent="457200" algn="just">
              <a:spcAft>
                <a:spcPts val="600"/>
              </a:spcAft>
            </a:pPr>
            <a:r>
              <a:rPr lang="en-US" altLang="zh-CN" sz="20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5.2</a:t>
            </a:r>
            <a:r>
              <a:rPr lang="zh-CN" altLang="zh-CN" sz="20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敷设方法</a:t>
            </a:r>
          </a:p>
          <a:p>
            <a:pPr indent="457200">
              <a:spcAft>
                <a:spcPts val="600"/>
              </a:spcAft>
            </a:pPr>
            <a: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有明敷、半暗敷和暗敷三种。</a:t>
            </a:r>
          </a:p>
          <a:p>
            <a:pPr indent="457200">
              <a:spcAft>
                <a:spcPts val="600"/>
              </a:spcAft>
            </a:pPr>
            <a: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）明敷设是将仪表控制电缆敷设在电缆桥架上。</a:t>
            </a:r>
          </a:p>
          <a:p>
            <a:pPr indent="457200">
              <a:spcAft>
                <a:spcPts val="600"/>
              </a:spcAft>
            </a:pPr>
            <a: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）半暗敷设是将电缆在地沟中敷设，一般用于动力电缆。</a:t>
            </a:r>
          </a:p>
          <a:p>
            <a:pPr indent="457200">
              <a:spcAft>
                <a:spcPts val="600"/>
              </a:spcAft>
            </a:pPr>
            <a: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）暗敷设一般是指埋地敷设或埋墙敷设。</a:t>
            </a:r>
            <a:endParaRPr lang="zh-CN" altLang="zh-CN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" name="矩形: 剪去对角 1">
            <a:extLst>
              <a:ext uri="{FF2B5EF4-FFF2-40B4-BE49-F238E27FC236}">
                <a16:creationId xmlns="" xmlns:a16="http://schemas.microsoft.com/office/drawing/2014/main" id="{2D966BEC-AA77-4BC3-9A76-7AC115470CF6}"/>
              </a:ext>
            </a:extLst>
          </p:cNvPr>
          <p:cNvSpPr/>
          <p:nvPr/>
        </p:nvSpPr>
        <p:spPr>
          <a:xfrm>
            <a:off x="915376" y="1076325"/>
            <a:ext cx="2246466" cy="438150"/>
          </a:xfrm>
          <a:prstGeom prst="snip2DiagRect">
            <a:avLst>
              <a:gd name="adj1" fmla="val 50000"/>
              <a:gd name="adj2" fmla="val 16667"/>
            </a:avLst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、电线电缆敷设</a:t>
            </a:r>
            <a:endParaRPr lang="zh-CN" altLang="en-US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3" name="直接连接符 12">
            <a:extLst>
              <a:ext uri="{FF2B5EF4-FFF2-40B4-BE49-F238E27FC236}">
                <a16:creationId xmlns="" xmlns:a16="http://schemas.microsoft.com/office/drawing/2014/main" id="{36FAB3D4-22F4-4FAB-8759-B7590329ECCD}"/>
              </a:ext>
            </a:extLst>
          </p:cNvPr>
          <p:cNvCxnSpPr/>
          <p:nvPr/>
        </p:nvCxnSpPr>
        <p:spPr>
          <a:xfrm flipV="1">
            <a:off x="3294043" y="1276350"/>
            <a:ext cx="8240732" cy="1607"/>
          </a:xfrm>
          <a:prstGeom prst="line">
            <a:avLst/>
          </a:prstGeom>
          <a:ln w="12700">
            <a:solidFill>
              <a:schemeClr val="accent2">
                <a:lumMod val="7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83959800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confont-1187-868386">
            <a:extLst>
              <a:ext uri="{FF2B5EF4-FFF2-40B4-BE49-F238E27FC236}">
                <a16:creationId xmlns="" xmlns:a16="http://schemas.microsoft.com/office/drawing/2014/main" id="{B4215A5A-B68F-482E-A7EC-03DEF20F6942}"/>
              </a:ext>
            </a:extLst>
          </p:cNvPr>
          <p:cNvSpPr>
            <a:spLocks noChangeAspect="1"/>
          </p:cNvSpPr>
          <p:nvPr/>
        </p:nvSpPr>
        <p:spPr bwMode="auto">
          <a:xfrm>
            <a:off x="490494" y="189908"/>
            <a:ext cx="424881" cy="360000"/>
          </a:xfrm>
          <a:custGeom>
            <a:avLst/>
            <a:gdLst>
              <a:gd name="connsiteX0" fmla="*/ 244050 w 587155"/>
              <a:gd name="connsiteY0" fmla="*/ 432975 h 497495"/>
              <a:gd name="connsiteX1" fmla="*/ 235436 w 587155"/>
              <a:gd name="connsiteY1" fmla="*/ 471687 h 497495"/>
              <a:gd name="connsiteX2" fmla="*/ 351719 w 587155"/>
              <a:gd name="connsiteY2" fmla="*/ 471687 h 497495"/>
              <a:gd name="connsiteX3" fmla="*/ 343105 w 587155"/>
              <a:gd name="connsiteY3" fmla="*/ 432975 h 497495"/>
              <a:gd name="connsiteX4" fmla="*/ 41632 w 587155"/>
              <a:gd name="connsiteY4" fmla="*/ 309670 h 497495"/>
              <a:gd name="connsiteX5" fmla="*/ 545523 w 587155"/>
              <a:gd name="connsiteY5" fmla="*/ 309670 h 497495"/>
              <a:gd name="connsiteX6" fmla="*/ 587155 w 587155"/>
              <a:gd name="connsiteY6" fmla="*/ 497495 h 497495"/>
              <a:gd name="connsiteX7" fmla="*/ 0 w 587155"/>
              <a:gd name="connsiteY7" fmla="*/ 497495 h 497495"/>
              <a:gd name="connsiteX8" fmla="*/ 109201 w 587155"/>
              <a:gd name="connsiteY8" fmla="*/ 225068 h 497495"/>
              <a:gd name="connsiteX9" fmla="*/ 480943 w 587155"/>
              <a:gd name="connsiteY9" fmla="*/ 225068 h 497495"/>
              <a:gd name="connsiteX10" fmla="*/ 480943 w 587155"/>
              <a:gd name="connsiteY10" fmla="*/ 242310 h 497495"/>
              <a:gd name="connsiteX11" fmla="*/ 109201 w 587155"/>
              <a:gd name="connsiteY11" fmla="*/ 242310 h 497495"/>
              <a:gd name="connsiteX12" fmla="*/ 109201 w 587155"/>
              <a:gd name="connsiteY12" fmla="*/ 185066 h 497495"/>
              <a:gd name="connsiteX13" fmla="*/ 480943 w 587155"/>
              <a:gd name="connsiteY13" fmla="*/ 185066 h 497495"/>
              <a:gd name="connsiteX14" fmla="*/ 480943 w 587155"/>
              <a:gd name="connsiteY14" fmla="*/ 202078 h 497495"/>
              <a:gd name="connsiteX15" fmla="*/ 109201 w 587155"/>
              <a:gd name="connsiteY15" fmla="*/ 202078 h 497495"/>
              <a:gd name="connsiteX16" fmla="*/ 228287 w 587155"/>
              <a:gd name="connsiteY16" fmla="*/ 147593 h 497495"/>
              <a:gd name="connsiteX17" fmla="*/ 480943 w 587155"/>
              <a:gd name="connsiteY17" fmla="*/ 147593 h 497495"/>
              <a:gd name="connsiteX18" fmla="*/ 480943 w 587155"/>
              <a:gd name="connsiteY18" fmla="*/ 164835 h 497495"/>
              <a:gd name="connsiteX19" fmla="*/ 228287 w 587155"/>
              <a:gd name="connsiteY19" fmla="*/ 164835 h 497495"/>
              <a:gd name="connsiteX20" fmla="*/ 228287 w 587155"/>
              <a:gd name="connsiteY20" fmla="*/ 106212 h 497495"/>
              <a:gd name="connsiteX21" fmla="*/ 480943 w 587155"/>
              <a:gd name="connsiteY21" fmla="*/ 106212 h 497495"/>
              <a:gd name="connsiteX22" fmla="*/ 480943 w 587155"/>
              <a:gd name="connsiteY22" fmla="*/ 123224 h 497495"/>
              <a:gd name="connsiteX23" fmla="*/ 228287 w 587155"/>
              <a:gd name="connsiteY23" fmla="*/ 123224 h 497495"/>
              <a:gd name="connsiteX24" fmla="*/ 228287 w 587155"/>
              <a:gd name="connsiteY24" fmla="*/ 64601 h 497495"/>
              <a:gd name="connsiteX25" fmla="*/ 480943 w 587155"/>
              <a:gd name="connsiteY25" fmla="*/ 64601 h 497495"/>
              <a:gd name="connsiteX26" fmla="*/ 480943 w 587155"/>
              <a:gd name="connsiteY26" fmla="*/ 81843 h 497495"/>
              <a:gd name="connsiteX27" fmla="*/ 228287 w 587155"/>
              <a:gd name="connsiteY27" fmla="*/ 81843 h 497495"/>
              <a:gd name="connsiteX28" fmla="*/ 109201 w 587155"/>
              <a:gd name="connsiteY28" fmla="*/ 64601 h 497495"/>
              <a:gd name="connsiteX29" fmla="*/ 203918 w 587155"/>
              <a:gd name="connsiteY29" fmla="*/ 64601 h 497495"/>
              <a:gd name="connsiteX30" fmla="*/ 203918 w 587155"/>
              <a:gd name="connsiteY30" fmla="*/ 164836 h 497495"/>
              <a:gd name="connsiteX31" fmla="*/ 109201 w 587155"/>
              <a:gd name="connsiteY31" fmla="*/ 164836 h 497495"/>
              <a:gd name="connsiteX32" fmla="*/ 78875 w 587155"/>
              <a:gd name="connsiteY32" fmla="*/ 35838 h 497495"/>
              <a:gd name="connsiteX33" fmla="*/ 78875 w 587155"/>
              <a:gd name="connsiteY33" fmla="*/ 268071 h 497495"/>
              <a:gd name="connsiteX34" fmla="*/ 509486 w 587155"/>
              <a:gd name="connsiteY34" fmla="*/ 268071 h 497495"/>
              <a:gd name="connsiteX35" fmla="*/ 509486 w 587155"/>
              <a:gd name="connsiteY35" fmla="*/ 35838 h 497495"/>
              <a:gd name="connsiteX36" fmla="*/ 347290 w 587155"/>
              <a:gd name="connsiteY36" fmla="*/ 35838 h 497495"/>
              <a:gd name="connsiteX37" fmla="*/ 239637 w 587155"/>
              <a:gd name="connsiteY37" fmla="*/ 35838 h 497495"/>
              <a:gd name="connsiteX38" fmla="*/ 42991 w 587155"/>
              <a:gd name="connsiteY38" fmla="*/ 0 h 497495"/>
              <a:gd name="connsiteX39" fmla="*/ 232460 w 587155"/>
              <a:gd name="connsiteY39" fmla="*/ 0 h 497495"/>
              <a:gd name="connsiteX40" fmla="*/ 355902 w 587155"/>
              <a:gd name="connsiteY40" fmla="*/ 0 h 497495"/>
              <a:gd name="connsiteX41" fmla="*/ 543935 w 587155"/>
              <a:gd name="connsiteY41" fmla="*/ 0 h 497495"/>
              <a:gd name="connsiteX42" fmla="*/ 543935 w 587155"/>
              <a:gd name="connsiteY42" fmla="*/ 182059 h 497495"/>
              <a:gd name="connsiteX43" fmla="*/ 543935 w 587155"/>
              <a:gd name="connsiteY43" fmla="*/ 298175 h 497495"/>
              <a:gd name="connsiteX44" fmla="*/ 42991 w 587155"/>
              <a:gd name="connsiteY44" fmla="*/ 298175 h 497495"/>
              <a:gd name="connsiteX45" fmla="*/ 42991 w 587155"/>
              <a:gd name="connsiteY45" fmla="*/ 182059 h 497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87155" h="497495">
                <a:moveTo>
                  <a:pt x="244050" y="432975"/>
                </a:moveTo>
                <a:lnTo>
                  <a:pt x="235436" y="471687"/>
                </a:lnTo>
                <a:lnTo>
                  <a:pt x="351719" y="471687"/>
                </a:lnTo>
                <a:lnTo>
                  <a:pt x="343105" y="432975"/>
                </a:lnTo>
                <a:close/>
                <a:moveTo>
                  <a:pt x="41632" y="309670"/>
                </a:moveTo>
                <a:lnTo>
                  <a:pt x="545523" y="309670"/>
                </a:lnTo>
                <a:lnTo>
                  <a:pt x="587155" y="497495"/>
                </a:lnTo>
                <a:lnTo>
                  <a:pt x="0" y="497495"/>
                </a:lnTo>
                <a:close/>
                <a:moveTo>
                  <a:pt x="109201" y="225068"/>
                </a:moveTo>
                <a:lnTo>
                  <a:pt x="480943" y="225068"/>
                </a:lnTo>
                <a:lnTo>
                  <a:pt x="480943" y="242310"/>
                </a:lnTo>
                <a:lnTo>
                  <a:pt x="109201" y="242310"/>
                </a:lnTo>
                <a:close/>
                <a:moveTo>
                  <a:pt x="109201" y="185066"/>
                </a:moveTo>
                <a:lnTo>
                  <a:pt x="480943" y="185066"/>
                </a:lnTo>
                <a:lnTo>
                  <a:pt x="480943" y="202078"/>
                </a:lnTo>
                <a:lnTo>
                  <a:pt x="109201" y="202078"/>
                </a:lnTo>
                <a:close/>
                <a:moveTo>
                  <a:pt x="228287" y="147593"/>
                </a:moveTo>
                <a:lnTo>
                  <a:pt x="480943" y="147593"/>
                </a:lnTo>
                <a:lnTo>
                  <a:pt x="480943" y="164835"/>
                </a:lnTo>
                <a:lnTo>
                  <a:pt x="228287" y="164835"/>
                </a:lnTo>
                <a:close/>
                <a:moveTo>
                  <a:pt x="228287" y="106212"/>
                </a:moveTo>
                <a:lnTo>
                  <a:pt x="480943" y="106212"/>
                </a:lnTo>
                <a:lnTo>
                  <a:pt x="480943" y="123224"/>
                </a:lnTo>
                <a:lnTo>
                  <a:pt x="228287" y="123224"/>
                </a:lnTo>
                <a:close/>
                <a:moveTo>
                  <a:pt x="228287" y="64601"/>
                </a:moveTo>
                <a:lnTo>
                  <a:pt x="480943" y="64601"/>
                </a:lnTo>
                <a:lnTo>
                  <a:pt x="480943" y="81843"/>
                </a:lnTo>
                <a:lnTo>
                  <a:pt x="228287" y="81843"/>
                </a:lnTo>
                <a:close/>
                <a:moveTo>
                  <a:pt x="109201" y="64601"/>
                </a:moveTo>
                <a:lnTo>
                  <a:pt x="203918" y="64601"/>
                </a:lnTo>
                <a:lnTo>
                  <a:pt x="203918" y="164836"/>
                </a:lnTo>
                <a:lnTo>
                  <a:pt x="109201" y="164836"/>
                </a:lnTo>
                <a:close/>
                <a:moveTo>
                  <a:pt x="78875" y="35838"/>
                </a:moveTo>
                <a:lnTo>
                  <a:pt x="78875" y="268071"/>
                </a:lnTo>
                <a:lnTo>
                  <a:pt x="509486" y="268071"/>
                </a:lnTo>
                <a:lnTo>
                  <a:pt x="509486" y="35838"/>
                </a:lnTo>
                <a:lnTo>
                  <a:pt x="347290" y="35838"/>
                </a:lnTo>
                <a:lnTo>
                  <a:pt x="239637" y="35838"/>
                </a:lnTo>
                <a:close/>
                <a:moveTo>
                  <a:pt x="42991" y="0"/>
                </a:moveTo>
                <a:lnTo>
                  <a:pt x="232460" y="0"/>
                </a:lnTo>
                <a:lnTo>
                  <a:pt x="355902" y="0"/>
                </a:lnTo>
                <a:lnTo>
                  <a:pt x="543935" y="0"/>
                </a:lnTo>
                <a:lnTo>
                  <a:pt x="543935" y="182059"/>
                </a:lnTo>
                <a:lnTo>
                  <a:pt x="543935" y="298175"/>
                </a:lnTo>
                <a:lnTo>
                  <a:pt x="42991" y="298175"/>
                </a:lnTo>
                <a:lnTo>
                  <a:pt x="42991" y="18205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49" name="矩形: 对角圆角 2">
            <a:extLst>
              <a:ext uri="{FF2B5EF4-FFF2-40B4-BE49-F238E27FC236}">
                <a16:creationId xmlns="" xmlns:a16="http://schemas.microsoft.com/office/drawing/2014/main" id="{8965EF8D-477A-45FA-A65C-52E7B255DDF8}"/>
              </a:ext>
            </a:extLst>
          </p:cNvPr>
          <p:cNvSpPr/>
          <p:nvPr/>
        </p:nvSpPr>
        <p:spPr>
          <a:xfrm>
            <a:off x="613410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50" name="矩形: 对角圆角 4">
            <a:extLst>
              <a:ext uri="{FF2B5EF4-FFF2-40B4-BE49-F238E27FC236}">
                <a16:creationId xmlns="" xmlns:a16="http://schemas.microsoft.com/office/drawing/2014/main" id="{B8B559B6-4187-48C0-953D-5A9ACD9D1FDC}"/>
              </a:ext>
            </a:extLst>
          </p:cNvPr>
          <p:cNvSpPr/>
          <p:nvPr/>
        </p:nvSpPr>
        <p:spPr>
          <a:xfrm>
            <a:off x="709041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51" name="矩形: 对角圆角 5">
            <a:extLst>
              <a:ext uri="{FF2B5EF4-FFF2-40B4-BE49-F238E27FC236}">
                <a16:creationId xmlns="" xmlns:a16="http://schemas.microsoft.com/office/drawing/2014/main" id="{043A41B4-A19B-4AB4-BB44-D8D2B35DF7E5}"/>
              </a:ext>
            </a:extLst>
          </p:cNvPr>
          <p:cNvSpPr/>
          <p:nvPr/>
        </p:nvSpPr>
        <p:spPr>
          <a:xfrm>
            <a:off x="804672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52" name="矩形: 对角圆角 6">
            <a:extLst>
              <a:ext uri="{FF2B5EF4-FFF2-40B4-BE49-F238E27FC236}">
                <a16:creationId xmlns="" xmlns:a16="http://schemas.microsoft.com/office/drawing/2014/main" id="{D93EF659-CA10-488D-81D5-1BA47AC6891C}"/>
              </a:ext>
            </a:extLst>
          </p:cNvPr>
          <p:cNvSpPr/>
          <p:nvPr/>
        </p:nvSpPr>
        <p:spPr>
          <a:xfrm>
            <a:off x="10982039" y="147617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 smtClean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  <a:endParaRPr lang="zh-CN" altLang="en-US" sz="1200" b="1" dirty="0">
              <a:solidFill>
                <a:schemeClr val="accent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矩形: 对角圆角 7">
            <a:extLst>
              <a:ext uri="{FF2B5EF4-FFF2-40B4-BE49-F238E27FC236}">
                <a16:creationId xmlns="" xmlns:a16="http://schemas.microsoft.com/office/drawing/2014/main" id="{84923506-9DD7-4C2D-8F4A-B24DE42D7C9D}"/>
              </a:ext>
            </a:extLst>
          </p:cNvPr>
          <p:cNvSpPr/>
          <p:nvPr/>
        </p:nvSpPr>
        <p:spPr>
          <a:xfrm>
            <a:off x="995934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54" name="矩形: 对角圆角 8">
            <a:extLst>
              <a:ext uri="{FF2B5EF4-FFF2-40B4-BE49-F238E27FC236}">
                <a16:creationId xmlns="" xmlns:a16="http://schemas.microsoft.com/office/drawing/2014/main" id="{0E30B6CF-43F2-4614-A777-00A3CFCAA957}"/>
              </a:ext>
            </a:extLst>
          </p:cNvPr>
          <p:cNvSpPr/>
          <p:nvPr/>
        </p:nvSpPr>
        <p:spPr>
          <a:xfrm>
            <a:off x="9004964" y="168059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  <a:endParaRPr lang="zh-CN" altLang="en-US" sz="1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: 剪去对角 1">
            <a:extLst>
              <a:ext uri="{FF2B5EF4-FFF2-40B4-BE49-F238E27FC236}">
                <a16:creationId xmlns="" xmlns:a16="http://schemas.microsoft.com/office/drawing/2014/main" id="{2D966BEC-AA77-4BC3-9A76-7AC115470CF6}"/>
              </a:ext>
            </a:extLst>
          </p:cNvPr>
          <p:cNvSpPr/>
          <p:nvPr/>
        </p:nvSpPr>
        <p:spPr>
          <a:xfrm>
            <a:off x="915376" y="1076325"/>
            <a:ext cx="3371616" cy="438150"/>
          </a:xfrm>
          <a:prstGeom prst="snip2DiagRect">
            <a:avLst>
              <a:gd name="adj1" fmla="val 50000"/>
              <a:gd name="adj2" fmla="val 16667"/>
            </a:avLst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6</a:t>
            </a:r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、电缆与电线的连接及检查</a:t>
            </a:r>
            <a:endParaRPr lang="zh-CN" altLang="en-US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2" name="直接连接符 11">
            <a:extLst>
              <a:ext uri="{FF2B5EF4-FFF2-40B4-BE49-F238E27FC236}">
                <a16:creationId xmlns="" xmlns:a16="http://schemas.microsoft.com/office/drawing/2014/main" id="{36FAB3D4-22F4-4FAB-8759-B7590329ECCD}"/>
              </a:ext>
            </a:extLst>
          </p:cNvPr>
          <p:cNvCxnSpPr/>
          <p:nvPr/>
        </p:nvCxnSpPr>
        <p:spPr>
          <a:xfrm flipV="1">
            <a:off x="4476997" y="1276351"/>
            <a:ext cx="7057778" cy="29935"/>
          </a:xfrm>
          <a:prstGeom prst="line">
            <a:avLst/>
          </a:prstGeom>
          <a:ln w="12700">
            <a:solidFill>
              <a:schemeClr val="accent2">
                <a:lumMod val="7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>
            <a:off x="825434" y="1733979"/>
            <a:ext cx="9470471" cy="4260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20000"/>
              </a:lnSpc>
              <a:spcAft>
                <a:spcPts val="600"/>
              </a:spcAft>
            </a:pPr>
            <a: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）电路线路的连接。</a:t>
            </a:r>
          </a:p>
          <a:p>
            <a:pPr indent="457200">
              <a:lnSpc>
                <a:spcPct val="120000"/>
              </a:lnSpc>
              <a:spcAft>
                <a:spcPts val="600"/>
              </a:spcAft>
            </a:pPr>
            <a: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电缆一般不能在中间接头。电缆在控制室要先进入接线端子板。</a:t>
            </a:r>
          </a:p>
          <a:p>
            <a:pPr indent="457200">
              <a:lnSpc>
                <a:spcPct val="120000"/>
              </a:lnSpc>
              <a:spcAft>
                <a:spcPts val="600"/>
              </a:spcAft>
            </a:pPr>
            <a:r>
              <a:rPr lang="en-US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&lt; </a:t>
            </a:r>
            <a: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Φ</a:t>
            </a:r>
            <a:r>
              <a:rPr lang="en-US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10mm2</a:t>
            </a:r>
            <a: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单股芯线可直压，</a:t>
            </a:r>
            <a:r>
              <a:rPr lang="en-US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&lt; </a:t>
            </a:r>
            <a: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Φ</a:t>
            </a:r>
            <a:r>
              <a:rPr lang="en-US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10mm2</a:t>
            </a:r>
            <a: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多股线需搪锡。 </a:t>
            </a:r>
            <a:r>
              <a:rPr lang="en-US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&gt;Φ10mm2</a:t>
            </a:r>
            <a: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需用包头。补偿导线只能压接，同轴高频电缆要用专用接头。</a:t>
            </a:r>
          </a:p>
          <a:p>
            <a:pPr indent="457200">
              <a:lnSpc>
                <a:spcPct val="120000"/>
              </a:lnSpc>
              <a:spcAft>
                <a:spcPts val="600"/>
              </a:spcAft>
            </a:pPr>
            <a: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电缆两头及两端电线均应标号（电缆牌、号码管）。</a:t>
            </a:r>
          </a:p>
          <a:p>
            <a:pPr indent="457200">
              <a:lnSpc>
                <a:spcPct val="120000"/>
              </a:lnSpc>
              <a:spcAft>
                <a:spcPts val="600"/>
              </a:spcAft>
            </a:pPr>
            <a: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）电路线路的检查。</a:t>
            </a:r>
          </a:p>
          <a:p>
            <a:pPr indent="457200">
              <a:lnSpc>
                <a:spcPct val="120000"/>
              </a:lnSpc>
              <a:spcAft>
                <a:spcPts val="600"/>
              </a:spcAft>
            </a:pPr>
            <a: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电缆号检查、电缆芯线校对，与图纸相符。多芯控制电缆的校线与查线，可采用在电缆一头将公共线与其它芯线逐线短接，在另一头用万用表电阻档测量的方法实现，若电阻小于几</a:t>
            </a:r>
            <a:r>
              <a:rPr lang="en-US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Ω</a:t>
            </a:r>
            <a: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，则线通，否则不通。可用电话、对讲机通知对方所校线号并换线。</a:t>
            </a:r>
          </a:p>
          <a:p>
            <a:pPr indent="457200">
              <a:lnSpc>
                <a:spcPct val="120000"/>
              </a:lnSpc>
              <a:spcAft>
                <a:spcPts val="600"/>
              </a:spcAft>
            </a:pPr>
            <a: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电缆芯线之间、电缆芯线对地电阻检测</a:t>
            </a:r>
            <a:r>
              <a:rPr lang="en-US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&gt;5M</a:t>
            </a:r>
            <a: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Ω</a:t>
            </a:r>
            <a:r>
              <a:rPr lang="en-US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~10M</a:t>
            </a:r>
            <a: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Ω。</a:t>
            </a:r>
          </a:p>
          <a:p>
            <a:pPr indent="457200">
              <a:lnSpc>
                <a:spcPct val="120000"/>
              </a:lnSpc>
              <a:spcAft>
                <a:spcPts val="600"/>
              </a:spcAft>
            </a:pPr>
            <a:r>
              <a:rPr lang="zh-CN" altLang="zh-CN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检测仪器：</a:t>
            </a:r>
            <a:r>
              <a:rPr lang="en-US" altLang="zh-CN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500V</a:t>
            </a:r>
            <a:r>
              <a:rPr lang="zh-CN" altLang="zh-CN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兆欧表。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94462936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: 圆角 14">
            <a:extLst>
              <a:ext uri="{FF2B5EF4-FFF2-40B4-BE49-F238E27FC236}">
                <a16:creationId xmlns:a16="http://schemas.microsoft.com/office/drawing/2014/main" xmlns="" id="{C9BD5BB2-9B11-4049-B844-F373723A1E92}"/>
              </a:ext>
            </a:extLst>
          </p:cNvPr>
          <p:cNvSpPr/>
          <p:nvPr/>
        </p:nvSpPr>
        <p:spPr>
          <a:xfrm>
            <a:off x="904875" y="2134652"/>
            <a:ext cx="10382250" cy="1970623"/>
          </a:xfrm>
          <a:prstGeom prst="roundRect">
            <a:avLst>
              <a:gd name="adj" fmla="val 50000"/>
            </a:avLst>
          </a:prstGeom>
          <a:solidFill>
            <a:schemeClr val="accent2">
              <a:lumMod val="5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13">
            <a:extLst>
              <a:ext uri="{FF2B5EF4-FFF2-40B4-BE49-F238E27FC236}">
                <a16:creationId xmlns:a16="http://schemas.microsoft.com/office/drawing/2014/main" xmlns="" id="{92E74F4C-CB8E-4B2E-BBF3-968C12FABE28}"/>
              </a:ext>
            </a:extLst>
          </p:cNvPr>
          <p:cNvSpPr txBox="1"/>
          <p:nvPr/>
        </p:nvSpPr>
        <p:spPr>
          <a:xfrm>
            <a:off x="3887703" y="2526612"/>
            <a:ext cx="441659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 spc="600" dirty="0">
                <a:blipFill dpi="0" rotWithShape="1">
                  <a:blip r:embed="rId5"/>
                  <a:srcRect/>
                  <a:stretch>
                    <a:fillRect/>
                  </a:stretch>
                </a:blipFill>
                <a:effectLst>
                  <a:glow rad="127000">
                    <a:schemeClr val="bg1"/>
                  </a:glow>
                  <a:outerShdw dist="25400" dir="5400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谢谢观看！</a:t>
            </a:r>
            <a:endParaRPr lang="zh-CN" altLang="en-US" sz="6600" b="1" spc="600" dirty="0">
              <a:blipFill dpi="0" rotWithShape="1">
                <a:blip r:embed="rId5"/>
                <a:srcRect/>
                <a:stretch>
                  <a:fillRect/>
                </a:stretch>
              </a:blipFill>
              <a:effectLst>
                <a:glow rad="127000">
                  <a:schemeClr val="bg1"/>
                </a:glow>
                <a:outerShdw dist="25400" dir="5400000" algn="ctr" rotWithShape="0">
                  <a:schemeClr val="tx1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Arial Unicode MS" pitchFamily="34" charset="-122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2AD4FB8F-0DA2-460D-A5FC-672D8A38F9E2}"/>
              </a:ext>
            </a:extLst>
          </p:cNvPr>
          <p:cNvSpPr/>
          <p:nvPr/>
        </p:nvSpPr>
        <p:spPr>
          <a:xfrm>
            <a:off x="3457185" y="266700"/>
            <a:ext cx="8758944" cy="2092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C8F3660A-3703-4846-98B7-C9CF367BE629}"/>
              </a:ext>
            </a:extLst>
          </p:cNvPr>
          <p:cNvSpPr/>
          <p:nvPr/>
        </p:nvSpPr>
        <p:spPr>
          <a:xfrm>
            <a:off x="209551" y="133350"/>
            <a:ext cx="3247634" cy="4847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电工高级技能培训与考核课程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616724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: 圆角 4">
            <a:extLst>
              <a:ext uri="{FF2B5EF4-FFF2-40B4-BE49-F238E27FC236}">
                <a16:creationId xmlns:a16="http://schemas.microsoft.com/office/drawing/2014/main" xmlns="" id="{FBF8BA25-21B4-447C-B72E-4920660839FE}"/>
              </a:ext>
            </a:extLst>
          </p:cNvPr>
          <p:cNvSpPr/>
          <p:nvPr/>
        </p:nvSpPr>
        <p:spPr>
          <a:xfrm>
            <a:off x="904875" y="2134652"/>
            <a:ext cx="10382250" cy="1970623"/>
          </a:xfrm>
          <a:prstGeom prst="roundRect">
            <a:avLst>
              <a:gd name="adj" fmla="val 50000"/>
            </a:avLst>
          </a:prstGeom>
          <a:solidFill>
            <a:schemeClr val="accent2">
              <a:lumMod val="5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矩形 50">
            <a:extLst>
              <a:ext uri="{FF2B5EF4-FFF2-40B4-BE49-F238E27FC236}">
                <a16:creationId xmlns:a16="http://schemas.microsoft.com/office/drawing/2014/main" xmlns="" id="{67E5A54E-AA75-4714-BFD4-C43AB94C252C}"/>
              </a:ext>
            </a:extLst>
          </p:cNvPr>
          <p:cNvSpPr/>
          <p:nvPr/>
        </p:nvSpPr>
        <p:spPr>
          <a:xfrm>
            <a:off x="4891129" y="2706774"/>
            <a:ext cx="387667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grpSp>
        <p:nvGrpSpPr>
          <p:cNvPr id="12" name="Group 15">
            <a:extLst>
              <a:ext uri="{FF2B5EF4-FFF2-40B4-BE49-F238E27FC236}">
                <a16:creationId xmlns:a16="http://schemas.microsoft.com/office/drawing/2014/main" xmlns="" id="{B083F001-CD8E-48EF-B3FD-3D6AFEF02F64}"/>
              </a:ext>
            </a:extLst>
          </p:cNvPr>
          <p:cNvGrpSpPr/>
          <p:nvPr/>
        </p:nvGrpSpPr>
        <p:grpSpPr>
          <a:xfrm>
            <a:off x="3933825" y="2596089"/>
            <a:ext cx="1114425" cy="1114425"/>
            <a:chOff x="1924050" y="2615139"/>
            <a:chExt cx="1114425" cy="1114425"/>
          </a:xfrm>
        </p:grpSpPr>
        <p:sp>
          <p:nvSpPr>
            <p:cNvPr id="13" name="椭圆 12">
              <a:extLst>
                <a:ext uri="{FF2B5EF4-FFF2-40B4-BE49-F238E27FC236}">
                  <a16:creationId xmlns:a16="http://schemas.microsoft.com/office/drawing/2014/main" xmlns="" id="{8485A0AD-ECE7-458E-8B69-9C48EC8F0EA2}"/>
                </a:ext>
              </a:extLst>
            </p:cNvPr>
            <p:cNvSpPr/>
            <p:nvPr/>
          </p:nvSpPr>
          <p:spPr>
            <a:xfrm>
              <a:off x="1924050" y="2615139"/>
              <a:ext cx="1114425" cy="1114425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4" name="iconfont-1187-868386">
              <a:extLst>
                <a:ext uri="{FF2B5EF4-FFF2-40B4-BE49-F238E27FC236}">
                  <a16:creationId xmlns:a16="http://schemas.microsoft.com/office/drawing/2014/main" xmlns="" id="{6CFF8FF5-BDB5-47C3-AA01-564C75B48EA9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195469" y="2933108"/>
              <a:ext cx="609685" cy="516584"/>
            </a:xfrm>
            <a:custGeom>
              <a:avLst/>
              <a:gdLst>
                <a:gd name="connsiteX0" fmla="*/ 244050 w 587155"/>
                <a:gd name="connsiteY0" fmla="*/ 432975 h 497495"/>
                <a:gd name="connsiteX1" fmla="*/ 235436 w 587155"/>
                <a:gd name="connsiteY1" fmla="*/ 471687 h 497495"/>
                <a:gd name="connsiteX2" fmla="*/ 351719 w 587155"/>
                <a:gd name="connsiteY2" fmla="*/ 471687 h 497495"/>
                <a:gd name="connsiteX3" fmla="*/ 343105 w 587155"/>
                <a:gd name="connsiteY3" fmla="*/ 432975 h 497495"/>
                <a:gd name="connsiteX4" fmla="*/ 41632 w 587155"/>
                <a:gd name="connsiteY4" fmla="*/ 309670 h 497495"/>
                <a:gd name="connsiteX5" fmla="*/ 545523 w 587155"/>
                <a:gd name="connsiteY5" fmla="*/ 309670 h 497495"/>
                <a:gd name="connsiteX6" fmla="*/ 587155 w 587155"/>
                <a:gd name="connsiteY6" fmla="*/ 497495 h 497495"/>
                <a:gd name="connsiteX7" fmla="*/ 0 w 587155"/>
                <a:gd name="connsiteY7" fmla="*/ 497495 h 497495"/>
                <a:gd name="connsiteX8" fmla="*/ 109201 w 587155"/>
                <a:gd name="connsiteY8" fmla="*/ 225068 h 497495"/>
                <a:gd name="connsiteX9" fmla="*/ 480943 w 587155"/>
                <a:gd name="connsiteY9" fmla="*/ 225068 h 497495"/>
                <a:gd name="connsiteX10" fmla="*/ 480943 w 587155"/>
                <a:gd name="connsiteY10" fmla="*/ 242310 h 497495"/>
                <a:gd name="connsiteX11" fmla="*/ 109201 w 587155"/>
                <a:gd name="connsiteY11" fmla="*/ 242310 h 497495"/>
                <a:gd name="connsiteX12" fmla="*/ 109201 w 587155"/>
                <a:gd name="connsiteY12" fmla="*/ 185066 h 497495"/>
                <a:gd name="connsiteX13" fmla="*/ 480943 w 587155"/>
                <a:gd name="connsiteY13" fmla="*/ 185066 h 497495"/>
                <a:gd name="connsiteX14" fmla="*/ 480943 w 587155"/>
                <a:gd name="connsiteY14" fmla="*/ 202078 h 497495"/>
                <a:gd name="connsiteX15" fmla="*/ 109201 w 587155"/>
                <a:gd name="connsiteY15" fmla="*/ 202078 h 497495"/>
                <a:gd name="connsiteX16" fmla="*/ 228287 w 587155"/>
                <a:gd name="connsiteY16" fmla="*/ 147593 h 497495"/>
                <a:gd name="connsiteX17" fmla="*/ 480943 w 587155"/>
                <a:gd name="connsiteY17" fmla="*/ 147593 h 497495"/>
                <a:gd name="connsiteX18" fmla="*/ 480943 w 587155"/>
                <a:gd name="connsiteY18" fmla="*/ 164835 h 497495"/>
                <a:gd name="connsiteX19" fmla="*/ 228287 w 587155"/>
                <a:gd name="connsiteY19" fmla="*/ 164835 h 497495"/>
                <a:gd name="connsiteX20" fmla="*/ 228287 w 587155"/>
                <a:gd name="connsiteY20" fmla="*/ 106212 h 497495"/>
                <a:gd name="connsiteX21" fmla="*/ 480943 w 587155"/>
                <a:gd name="connsiteY21" fmla="*/ 106212 h 497495"/>
                <a:gd name="connsiteX22" fmla="*/ 480943 w 587155"/>
                <a:gd name="connsiteY22" fmla="*/ 123224 h 497495"/>
                <a:gd name="connsiteX23" fmla="*/ 228287 w 587155"/>
                <a:gd name="connsiteY23" fmla="*/ 123224 h 497495"/>
                <a:gd name="connsiteX24" fmla="*/ 228287 w 587155"/>
                <a:gd name="connsiteY24" fmla="*/ 64601 h 497495"/>
                <a:gd name="connsiteX25" fmla="*/ 480943 w 587155"/>
                <a:gd name="connsiteY25" fmla="*/ 64601 h 497495"/>
                <a:gd name="connsiteX26" fmla="*/ 480943 w 587155"/>
                <a:gd name="connsiteY26" fmla="*/ 81843 h 497495"/>
                <a:gd name="connsiteX27" fmla="*/ 228287 w 587155"/>
                <a:gd name="connsiteY27" fmla="*/ 81843 h 497495"/>
                <a:gd name="connsiteX28" fmla="*/ 109201 w 587155"/>
                <a:gd name="connsiteY28" fmla="*/ 64601 h 497495"/>
                <a:gd name="connsiteX29" fmla="*/ 203918 w 587155"/>
                <a:gd name="connsiteY29" fmla="*/ 64601 h 497495"/>
                <a:gd name="connsiteX30" fmla="*/ 203918 w 587155"/>
                <a:gd name="connsiteY30" fmla="*/ 164836 h 497495"/>
                <a:gd name="connsiteX31" fmla="*/ 109201 w 587155"/>
                <a:gd name="connsiteY31" fmla="*/ 164836 h 497495"/>
                <a:gd name="connsiteX32" fmla="*/ 78875 w 587155"/>
                <a:gd name="connsiteY32" fmla="*/ 35838 h 497495"/>
                <a:gd name="connsiteX33" fmla="*/ 78875 w 587155"/>
                <a:gd name="connsiteY33" fmla="*/ 268071 h 497495"/>
                <a:gd name="connsiteX34" fmla="*/ 509486 w 587155"/>
                <a:gd name="connsiteY34" fmla="*/ 268071 h 497495"/>
                <a:gd name="connsiteX35" fmla="*/ 509486 w 587155"/>
                <a:gd name="connsiteY35" fmla="*/ 35838 h 497495"/>
                <a:gd name="connsiteX36" fmla="*/ 347290 w 587155"/>
                <a:gd name="connsiteY36" fmla="*/ 35838 h 497495"/>
                <a:gd name="connsiteX37" fmla="*/ 239637 w 587155"/>
                <a:gd name="connsiteY37" fmla="*/ 35838 h 497495"/>
                <a:gd name="connsiteX38" fmla="*/ 42991 w 587155"/>
                <a:gd name="connsiteY38" fmla="*/ 0 h 497495"/>
                <a:gd name="connsiteX39" fmla="*/ 232460 w 587155"/>
                <a:gd name="connsiteY39" fmla="*/ 0 h 497495"/>
                <a:gd name="connsiteX40" fmla="*/ 355902 w 587155"/>
                <a:gd name="connsiteY40" fmla="*/ 0 h 497495"/>
                <a:gd name="connsiteX41" fmla="*/ 543935 w 587155"/>
                <a:gd name="connsiteY41" fmla="*/ 0 h 497495"/>
                <a:gd name="connsiteX42" fmla="*/ 543935 w 587155"/>
                <a:gd name="connsiteY42" fmla="*/ 182059 h 497495"/>
                <a:gd name="connsiteX43" fmla="*/ 543935 w 587155"/>
                <a:gd name="connsiteY43" fmla="*/ 298175 h 497495"/>
                <a:gd name="connsiteX44" fmla="*/ 42991 w 587155"/>
                <a:gd name="connsiteY44" fmla="*/ 298175 h 497495"/>
                <a:gd name="connsiteX45" fmla="*/ 42991 w 587155"/>
                <a:gd name="connsiteY45" fmla="*/ 182059 h 4974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587155" h="497495">
                  <a:moveTo>
                    <a:pt x="244050" y="432975"/>
                  </a:moveTo>
                  <a:lnTo>
                    <a:pt x="235436" y="471687"/>
                  </a:lnTo>
                  <a:lnTo>
                    <a:pt x="351719" y="471687"/>
                  </a:lnTo>
                  <a:lnTo>
                    <a:pt x="343105" y="432975"/>
                  </a:lnTo>
                  <a:close/>
                  <a:moveTo>
                    <a:pt x="41632" y="309670"/>
                  </a:moveTo>
                  <a:lnTo>
                    <a:pt x="545523" y="309670"/>
                  </a:lnTo>
                  <a:lnTo>
                    <a:pt x="587155" y="497495"/>
                  </a:lnTo>
                  <a:lnTo>
                    <a:pt x="0" y="497495"/>
                  </a:lnTo>
                  <a:close/>
                  <a:moveTo>
                    <a:pt x="109201" y="225068"/>
                  </a:moveTo>
                  <a:lnTo>
                    <a:pt x="480943" y="225068"/>
                  </a:lnTo>
                  <a:lnTo>
                    <a:pt x="480943" y="242310"/>
                  </a:lnTo>
                  <a:lnTo>
                    <a:pt x="109201" y="242310"/>
                  </a:lnTo>
                  <a:close/>
                  <a:moveTo>
                    <a:pt x="109201" y="185066"/>
                  </a:moveTo>
                  <a:lnTo>
                    <a:pt x="480943" y="185066"/>
                  </a:lnTo>
                  <a:lnTo>
                    <a:pt x="480943" y="202078"/>
                  </a:lnTo>
                  <a:lnTo>
                    <a:pt x="109201" y="202078"/>
                  </a:lnTo>
                  <a:close/>
                  <a:moveTo>
                    <a:pt x="228287" y="147593"/>
                  </a:moveTo>
                  <a:lnTo>
                    <a:pt x="480943" y="147593"/>
                  </a:lnTo>
                  <a:lnTo>
                    <a:pt x="480943" y="164835"/>
                  </a:lnTo>
                  <a:lnTo>
                    <a:pt x="228287" y="164835"/>
                  </a:lnTo>
                  <a:close/>
                  <a:moveTo>
                    <a:pt x="228287" y="106212"/>
                  </a:moveTo>
                  <a:lnTo>
                    <a:pt x="480943" y="106212"/>
                  </a:lnTo>
                  <a:lnTo>
                    <a:pt x="480943" y="123224"/>
                  </a:lnTo>
                  <a:lnTo>
                    <a:pt x="228287" y="123224"/>
                  </a:lnTo>
                  <a:close/>
                  <a:moveTo>
                    <a:pt x="228287" y="64601"/>
                  </a:moveTo>
                  <a:lnTo>
                    <a:pt x="480943" y="64601"/>
                  </a:lnTo>
                  <a:lnTo>
                    <a:pt x="480943" y="81843"/>
                  </a:lnTo>
                  <a:lnTo>
                    <a:pt x="228287" y="81843"/>
                  </a:lnTo>
                  <a:close/>
                  <a:moveTo>
                    <a:pt x="109201" y="64601"/>
                  </a:moveTo>
                  <a:lnTo>
                    <a:pt x="203918" y="64601"/>
                  </a:lnTo>
                  <a:lnTo>
                    <a:pt x="203918" y="164836"/>
                  </a:lnTo>
                  <a:lnTo>
                    <a:pt x="109201" y="164836"/>
                  </a:lnTo>
                  <a:close/>
                  <a:moveTo>
                    <a:pt x="78875" y="35838"/>
                  </a:moveTo>
                  <a:lnTo>
                    <a:pt x="78875" y="268071"/>
                  </a:lnTo>
                  <a:lnTo>
                    <a:pt x="509486" y="268071"/>
                  </a:lnTo>
                  <a:lnTo>
                    <a:pt x="509486" y="35838"/>
                  </a:lnTo>
                  <a:lnTo>
                    <a:pt x="347290" y="35838"/>
                  </a:lnTo>
                  <a:lnTo>
                    <a:pt x="239637" y="35838"/>
                  </a:lnTo>
                  <a:close/>
                  <a:moveTo>
                    <a:pt x="42991" y="0"/>
                  </a:moveTo>
                  <a:lnTo>
                    <a:pt x="232460" y="0"/>
                  </a:lnTo>
                  <a:lnTo>
                    <a:pt x="355902" y="0"/>
                  </a:lnTo>
                  <a:lnTo>
                    <a:pt x="543935" y="0"/>
                  </a:lnTo>
                  <a:lnTo>
                    <a:pt x="543935" y="182059"/>
                  </a:lnTo>
                  <a:lnTo>
                    <a:pt x="543935" y="298175"/>
                  </a:lnTo>
                  <a:lnTo>
                    <a:pt x="42991" y="298175"/>
                  </a:lnTo>
                  <a:lnTo>
                    <a:pt x="42991" y="18205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2AD4FB8F-0DA2-460D-A5FC-672D8A38F9E2}"/>
              </a:ext>
            </a:extLst>
          </p:cNvPr>
          <p:cNvSpPr/>
          <p:nvPr/>
        </p:nvSpPr>
        <p:spPr>
          <a:xfrm>
            <a:off x="3457185" y="266700"/>
            <a:ext cx="8758944" cy="2092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C8F3660A-3703-4846-98B7-C9CF367BE629}"/>
              </a:ext>
            </a:extLst>
          </p:cNvPr>
          <p:cNvSpPr/>
          <p:nvPr/>
        </p:nvSpPr>
        <p:spPr>
          <a:xfrm>
            <a:off x="209551" y="133350"/>
            <a:ext cx="3247634" cy="4847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电工高级技能培训与考核课程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106953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对角圆角 2">
            <a:extLst>
              <a:ext uri="{FF2B5EF4-FFF2-40B4-BE49-F238E27FC236}">
                <a16:creationId xmlns:a16="http://schemas.microsoft.com/office/drawing/2014/main" xmlns="" id="{8965EF8D-477A-45FA-A65C-52E7B255DDF8}"/>
              </a:ext>
            </a:extLst>
          </p:cNvPr>
          <p:cNvSpPr/>
          <p:nvPr/>
        </p:nvSpPr>
        <p:spPr>
          <a:xfrm>
            <a:off x="613410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5" name="矩形: 对角圆角 4">
            <a:extLst>
              <a:ext uri="{FF2B5EF4-FFF2-40B4-BE49-F238E27FC236}">
                <a16:creationId xmlns:a16="http://schemas.microsoft.com/office/drawing/2014/main" xmlns="" id="{B8B559B6-4187-48C0-953D-5A9ACD9D1FDC}"/>
              </a:ext>
            </a:extLst>
          </p:cNvPr>
          <p:cNvSpPr/>
          <p:nvPr/>
        </p:nvSpPr>
        <p:spPr>
          <a:xfrm>
            <a:off x="709041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6" name="矩形: 对角圆角 5">
            <a:extLst>
              <a:ext uri="{FF2B5EF4-FFF2-40B4-BE49-F238E27FC236}">
                <a16:creationId xmlns:a16="http://schemas.microsoft.com/office/drawing/2014/main" xmlns="" id="{043A41B4-A19B-4AB4-BB44-D8D2B35DF7E5}"/>
              </a:ext>
            </a:extLst>
          </p:cNvPr>
          <p:cNvSpPr/>
          <p:nvPr/>
        </p:nvSpPr>
        <p:spPr>
          <a:xfrm>
            <a:off x="804672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7" name="矩形: 对角圆角 6">
            <a:extLst>
              <a:ext uri="{FF2B5EF4-FFF2-40B4-BE49-F238E27FC236}">
                <a16:creationId xmlns:a16="http://schemas.microsoft.com/office/drawing/2014/main" xmlns="" id="{D93EF659-CA10-488D-81D5-1BA47AC6891C}"/>
              </a:ext>
            </a:extLst>
          </p:cNvPr>
          <p:cNvSpPr/>
          <p:nvPr/>
        </p:nvSpPr>
        <p:spPr>
          <a:xfrm>
            <a:off x="900303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" name="矩形: 对角圆角 7">
            <a:extLst>
              <a:ext uri="{FF2B5EF4-FFF2-40B4-BE49-F238E27FC236}">
                <a16:creationId xmlns:a16="http://schemas.microsoft.com/office/drawing/2014/main" xmlns="" id="{84923506-9DD7-4C2D-8F4A-B24DE42D7C9D}"/>
              </a:ext>
            </a:extLst>
          </p:cNvPr>
          <p:cNvSpPr/>
          <p:nvPr/>
        </p:nvSpPr>
        <p:spPr>
          <a:xfrm>
            <a:off x="995934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9" name="矩形: 对角圆角 8">
            <a:extLst>
              <a:ext uri="{FF2B5EF4-FFF2-40B4-BE49-F238E27FC236}">
                <a16:creationId xmlns:a16="http://schemas.microsoft.com/office/drawing/2014/main" xmlns="" id="{0E30B6CF-43F2-4614-A777-00A3CFCAA957}"/>
              </a:ext>
            </a:extLst>
          </p:cNvPr>
          <p:cNvSpPr/>
          <p:nvPr/>
        </p:nvSpPr>
        <p:spPr>
          <a:xfrm>
            <a:off x="1091565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grpSp>
        <p:nvGrpSpPr>
          <p:cNvPr id="11" name="组合 1">
            <a:extLst>
              <a:ext uri="{FF2B5EF4-FFF2-40B4-BE49-F238E27FC236}">
                <a16:creationId xmlns:a16="http://schemas.microsoft.com/office/drawing/2014/main" xmlns="" id="{0BFB10AC-7DC4-43FD-81DF-2F18F1F6EBE1}"/>
              </a:ext>
            </a:extLst>
          </p:cNvPr>
          <p:cNvGrpSpPr>
            <a:grpSpLocks/>
          </p:cNvGrpSpPr>
          <p:nvPr/>
        </p:nvGrpSpPr>
        <p:grpSpPr bwMode="auto">
          <a:xfrm>
            <a:off x="1325563" y="1713896"/>
            <a:ext cx="5743575" cy="1061907"/>
            <a:chOff x="859536" y="1549889"/>
            <a:chExt cx="5742745" cy="1061065"/>
          </a:xfrm>
        </p:grpSpPr>
        <p:sp>
          <p:nvSpPr>
            <p:cNvPr id="12" name="Title 1">
              <a:extLst>
                <a:ext uri="{FF2B5EF4-FFF2-40B4-BE49-F238E27FC236}">
                  <a16:creationId xmlns:a16="http://schemas.microsoft.com/office/drawing/2014/main" xmlns="" id="{B5DEE818-8089-428B-A86A-5B32DF4336BA}"/>
                </a:ext>
              </a:extLst>
            </p:cNvPr>
            <p:cNvSpPr txBox="1">
              <a:spLocks/>
            </p:cNvSpPr>
            <p:nvPr/>
          </p:nvSpPr>
          <p:spPr>
            <a:xfrm>
              <a:off x="1624600" y="1549889"/>
              <a:ext cx="4977681" cy="456837"/>
            </a:xfrm>
            <a:prstGeom prst="rect">
              <a:avLst/>
            </a:prstGeom>
          </p:spPr>
          <p:txBody>
            <a:bodyPr/>
            <a:lstStyle/>
            <a:p>
              <a:pPr eaLnBrk="1" fontAlgn="auto" hangingPunct="1">
                <a:spcAft>
                  <a:spcPts val="0"/>
                </a:spcAft>
                <a:defRPr/>
              </a:pPr>
              <a:endParaRPr lang="en-US" sz="1333" dirty="0">
                <a:solidFill>
                  <a:srgbClr val="FFC000"/>
                </a:solidFill>
                <a:latin typeface="Open Sans" pitchFamily="34" charset="0"/>
                <a:ea typeface="Open Sans" pitchFamily="34" charset="0"/>
                <a:cs typeface="Open Sans" pitchFamily="34" charset="0"/>
              </a:endParaRPr>
            </a:p>
          </p:txBody>
        </p:sp>
        <p:grpSp>
          <p:nvGrpSpPr>
            <p:cNvPr id="13" name="组合 3">
              <a:extLst>
                <a:ext uri="{FF2B5EF4-FFF2-40B4-BE49-F238E27FC236}">
                  <a16:creationId xmlns:a16="http://schemas.microsoft.com/office/drawing/2014/main" xmlns="" id="{4055C7EF-CAE4-4541-9002-0D1D4F7FB55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59536" y="1874121"/>
              <a:ext cx="676180" cy="676180"/>
              <a:chOff x="1218882" y="1600676"/>
              <a:chExt cx="406294" cy="406294"/>
            </a:xfrm>
          </p:grpSpPr>
          <p:sp>
            <p:nvSpPr>
              <p:cNvPr id="16" name="Freeform 16">
                <a:extLst>
                  <a:ext uri="{FF2B5EF4-FFF2-40B4-BE49-F238E27FC236}">
                    <a16:creationId xmlns:a16="http://schemas.microsoft.com/office/drawing/2014/main" xmlns="" id="{1E86E7F9-CFA0-4203-BEB7-C95A419C32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16163" y="1702276"/>
                <a:ext cx="222221" cy="213499"/>
              </a:xfrm>
              <a:custGeom>
                <a:avLst/>
                <a:gdLst/>
                <a:ahLst/>
                <a:cxnLst>
                  <a:cxn ang="0">
                    <a:pos x="17" y="0"/>
                  </a:cxn>
                  <a:cxn ang="0">
                    <a:pos x="63" y="50"/>
                  </a:cxn>
                  <a:cxn ang="0">
                    <a:pos x="0" y="110"/>
                  </a:cxn>
                  <a:cxn ang="0">
                    <a:pos x="39" y="149"/>
                  </a:cxn>
                  <a:cxn ang="0">
                    <a:pos x="102" y="85"/>
                  </a:cxn>
                  <a:cxn ang="0">
                    <a:pos x="155" y="138"/>
                  </a:cxn>
                  <a:cxn ang="0">
                    <a:pos x="155" y="0"/>
                  </a:cxn>
                  <a:cxn ang="0">
                    <a:pos x="17" y="0"/>
                  </a:cxn>
                </a:cxnLst>
                <a:rect l="0" t="0" r="r" b="b"/>
                <a:pathLst>
                  <a:path w="155" h="149">
                    <a:moveTo>
                      <a:pt x="17" y="0"/>
                    </a:moveTo>
                    <a:lnTo>
                      <a:pt x="63" y="50"/>
                    </a:lnTo>
                    <a:lnTo>
                      <a:pt x="0" y="110"/>
                    </a:lnTo>
                    <a:lnTo>
                      <a:pt x="39" y="149"/>
                    </a:lnTo>
                    <a:lnTo>
                      <a:pt x="102" y="85"/>
                    </a:lnTo>
                    <a:lnTo>
                      <a:pt x="155" y="138"/>
                    </a:lnTo>
                    <a:lnTo>
                      <a:pt x="155" y="0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lIns="121888" tIns="60944" rIns="121888" bIns="60944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199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7" name="AutoShape 14">
                <a:extLst>
                  <a:ext uri="{FF2B5EF4-FFF2-40B4-BE49-F238E27FC236}">
                    <a16:creationId xmlns:a16="http://schemas.microsoft.com/office/drawing/2014/main" xmlns="" id="{3E1BDA4C-C3CC-4886-BE13-310803CB6EC6}"/>
                  </a:ext>
                </a:extLst>
              </p:cNvPr>
              <p:cNvSpPr>
                <a:spLocks noChangeAspect="1" noChangeArrowheads="1" noTextEdit="1"/>
              </p:cNvSpPr>
              <p:nvPr/>
            </p:nvSpPr>
            <p:spPr bwMode="auto">
              <a:xfrm>
                <a:off x="1320932" y="1702276"/>
                <a:ext cx="213637" cy="2134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121888" tIns="60944" rIns="121888" bIns="60944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199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8" name="Oval 13">
                <a:extLst>
                  <a:ext uri="{FF2B5EF4-FFF2-40B4-BE49-F238E27FC236}">
                    <a16:creationId xmlns:a16="http://schemas.microsoft.com/office/drawing/2014/main" xmlns="" id="{8E2A3665-04D3-4D6F-B212-A0D965C6E2B2}"/>
                  </a:ext>
                </a:extLst>
              </p:cNvPr>
              <p:cNvSpPr/>
              <p:nvPr/>
            </p:nvSpPr>
            <p:spPr>
              <a:xfrm>
                <a:off x="1218882" y="1600292"/>
                <a:ext cx="406292" cy="406982"/>
              </a:xfrm>
              <a:prstGeom prst="ellipse">
                <a:avLst/>
              </a:prstGeom>
              <a:noFill/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199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4" name="矩形 4">
              <a:extLst>
                <a:ext uri="{FF2B5EF4-FFF2-40B4-BE49-F238E27FC236}">
                  <a16:creationId xmlns:a16="http://schemas.microsoft.com/office/drawing/2014/main" xmlns="" id="{D23570F2-18DD-4019-BEF9-9BFEA0206BB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22447" y="1618964"/>
              <a:ext cx="2999232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2000" b="1" dirty="0">
                  <a:solidFill>
                    <a:schemeClr val="accent2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理论要求</a:t>
              </a:r>
              <a:endParaRPr lang="zh-CN" altLang="en-US" sz="2000" b="1" dirty="0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sp>
          <p:nvSpPr>
            <p:cNvPr id="15" name="TextBox 11">
              <a:extLst>
                <a:ext uri="{FF2B5EF4-FFF2-40B4-BE49-F238E27FC236}">
                  <a16:creationId xmlns:a16="http://schemas.microsoft.com/office/drawing/2014/main" xmlns="" id="{07554EEA-2A3B-48CC-BFCD-089553AA5C3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22447" y="2088149"/>
              <a:ext cx="3773097" cy="5228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zh-CN" altLang="en-US" sz="1400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认识电工常用工具</a:t>
              </a:r>
              <a:endParaRPr lang="en-US" altLang="zh-CN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r>
                <a:rPr lang="zh-CN" altLang="en-US" sz="1400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并掌握电工常用工具使用方法</a:t>
              </a:r>
              <a:endParaRPr lang="en-US" altLang="zh-CN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9" name="组合 9">
            <a:extLst>
              <a:ext uri="{FF2B5EF4-FFF2-40B4-BE49-F238E27FC236}">
                <a16:creationId xmlns:a16="http://schemas.microsoft.com/office/drawing/2014/main" xmlns="" id="{7F20DD38-1105-4A84-B50C-1E208CAE6B2A}"/>
              </a:ext>
            </a:extLst>
          </p:cNvPr>
          <p:cNvGrpSpPr>
            <a:grpSpLocks/>
          </p:cNvGrpSpPr>
          <p:nvPr/>
        </p:nvGrpSpPr>
        <p:grpSpPr bwMode="auto">
          <a:xfrm>
            <a:off x="1325563" y="3661322"/>
            <a:ext cx="5743575" cy="1061907"/>
            <a:chOff x="859536" y="1549889"/>
            <a:chExt cx="5742745" cy="1061065"/>
          </a:xfrm>
        </p:grpSpPr>
        <p:sp>
          <p:nvSpPr>
            <p:cNvPr id="20" name="Title 1">
              <a:extLst>
                <a:ext uri="{FF2B5EF4-FFF2-40B4-BE49-F238E27FC236}">
                  <a16:creationId xmlns:a16="http://schemas.microsoft.com/office/drawing/2014/main" xmlns="" id="{1605CC00-C3DC-403F-A7DC-75CAD52BC35D}"/>
                </a:ext>
              </a:extLst>
            </p:cNvPr>
            <p:cNvSpPr txBox="1">
              <a:spLocks/>
            </p:cNvSpPr>
            <p:nvPr/>
          </p:nvSpPr>
          <p:spPr>
            <a:xfrm>
              <a:off x="1624600" y="1549889"/>
              <a:ext cx="4977681" cy="456837"/>
            </a:xfrm>
            <a:prstGeom prst="rect">
              <a:avLst/>
            </a:prstGeom>
          </p:spPr>
          <p:txBody>
            <a:bodyPr/>
            <a:lstStyle/>
            <a:p>
              <a:pPr eaLnBrk="1" fontAlgn="auto" hangingPunct="1">
                <a:spcAft>
                  <a:spcPts val="0"/>
                </a:spcAft>
                <a:defRPr/>
              </a:pPr>
              <a:endParaRPr lang="en-US" sz="1333" dirty="0">
                <a:solidFill>
                  <a:srgbClr val="FFC000"/>
                </a:solidFill>
                <a:latin typeface="Open Sans" pitchFamily="34" charset="0"/>
                <a:ea typeface="Open Sans" pitchFamily="34" charset="0"/>
                <a:cs typeface="Open Sans" pitchFamily="34" charset="0"/>
              </a:endParaRPr>
            </a:p>
          </p:txBody>
        </p:sp>
        <p:grpSp>
          <p:nvGrpSpPr>
            <p:cNvPr id="21" name="组合 11">
              <a:extLst>
                <a:ext uri="{FF2B5EF4-FFF2-40B4-BE49-F238E27FC236}">
                  <a16:creationId xmlns:a16="http://schemas.microsoft.com/office/drawing/2014/main" xmlns="" id="{01971496-1B3E-4672-A2F3-2C2C1A722AA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59536" y="1874121"/>
              <a:ext cx="676180" cy="676180"/>
              <a:chOff x="1218882" y="1600676"/>
              <a:chExt cx="406294" cy="406294"/>
            </a:xfrm>
          </p:grpSpPr>
          <p:sp>
            <p:nvSpPr>
              <p:cNvPr id="24" name="Freeform 16">
                <a:extLst>
                  <a:ext uri="{FF2B5EF4-FFF2-40B4-BE49-F238E27FC236}">
                    <a16:creationId xmlns:a16="http://schemas.microsoft.com/office/drawing/2014/main" xmlns="" id="{A5BDA251-F29D-42D5-97A7-9929B9252F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16163" y="1702276"/>
                <a:ext cx="222221" cy="213499"/>
              </a:xfrm>
              <a:custGeom>
                <a:avLst/>
                <a:gdLst/>
                <a:ahLst/>
                <a:cxnLst>
                  <a:cxn ang="0">
                    <a:pos x="17" y="0"/>
                  </a:cxn>
                  <a:cxn ang="0">
                    <a:pos x="63" y="50"/>
                  </a:cxn>
                  <a:cxn ang="0">
                    <a:pos x="0" y="110"/>
                  </a:cxn>
                  <a:cxn ang="0">
                    <a:pos x="39" y="149"/>
                  </a:cxn>
                  <a:cxn ang="0">
                    <a:pos x="102" y="85"/>
                  </a:cxn>
                  <a:cxn ang="0">
                    <a:pos x="155" y="138"/>
                  </a:cxn>
                  <a:cxn ang="0">
                    <a:pos x="155" y="0"/>
                  </a:cxn>
                  <a:cxn ang="0">
                    <a:pos x="17" y="0"/>
                  </a:cxn>
                </a:cxnLst>
                <a:rect l="0" t="0" r="r" b="b"/>
                <a:pathLst>
                  <a:path w="155" h="149">
                    <a:moveTo>
                      <a:pt x="17" y="0"/>
                    </a:moveTo>
                    <a:lnTo>
                      <a:pt x="63" y="50"/>
                    </a:lnTo>
                    <a:lnTo>
                      <a:pt x="0" y="110"/>
                    </a:lnTo>
                    <a:lnTo>
                      <a:pt x="39" y="149"/>
                    </a:lnTo>
                    <a:lnTo>
                      <a:pt x="102" y="85"/>
                    </a:lnTo>
                    <a:lnTo>
                      <a:pt x="155" y="138"/>
                    </a:lnTo>
                    <a:lnTo>
                      <a:pt x="155" y="0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lIns="121888" tIns="60944" rIns="121888" bIns="60944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199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5" name="AutoShape 14">
                <a:extLst>
                  <a:ext uri="{FF2B5EF4-FFF2-40B4-BE49-F238E27FC236}">
                    <a16:creationId xmlns:a16="http://schemas.microsoft.com/office/drawing/2014/main" xmlns="" id="{E74671CF-6D71-4F35-A339-F6DC6A413128}"/>
                  </a:ext>
                </a:extLst>
              </p:cNvPr>
              <p:cNvSpPr>
                <a:spLocks noChangeAspect="1" noChangeArrowheads="1" noTextEdit="1"/>
              </p:cNvSpPr>
              <p:nvPr/>
            </p:nvSpPr>
            <p:spPr bwMode="auto">
              <a:xfrm>
                <a:off x="1320932" y="1702276"/>
                <a:ext cx="213637" cy="2134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121888" tIns="60944" rIns="121888" bIns="60944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199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6" name="Oval 13">
                <a:extLst>
                  <a:ext uri="{FF2B5EF4-FFF2-40B4-BE49-F238E27FC236}">
                    <a16:creationId xmlns:a16="http://schemas.microsoft.com/office/drawing/2014/main" xmlns="" id="{C8985D59-92D5-4E8C-87D1-B0089ED8A3D4}"/>
                  </a:ext>
                </a:extLst>
              </p:cNvPr>
              <p:cNvSpPr/>
              <p:nvPr/>
            </p:nvSpPr>
            <p:spPr>
              <a:xfrm>
                <a:off x="1218882" y="1600292"/>
                <a:ext cx="406292" cy="406982"/>
              </a:xfrm>
              <a:prstGeom prst="ellipse">
                <a:avLst/>
              </a:prstGeom>
              <a:noFill/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199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2" name="矩形 12">
              <a:extLst>
                <a:ext uri="{FF2B5EF4-FFF2-40B4-BE49-F238E27FC236}">
                  <a16:creationId xmlns:a16="http://schemas.microsoft.com/office/drawing/2014/main" xmlns="" id="{3C492D34-D03E-49DF-B639-E8C0D21B5B8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22447" y="1618964"/>
              <a:ext cx="2999232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2000" b="1" dirty="0">
                  <a:solidFill>
                    <a:schemeClr val="accent2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技能要求</a:t>
              </a:r>
            </a:p>
          </p:txBody>
        </p:sp>
        <p:sp>
          <p:nvSpPr>
            <p:cNvPr id="23" name="TextBox 11">
              <a:extLst>
                <a:ext uri="{FF2B5EF4-FFF2-40B4-BE49-F238E27FC236}">
                  <a16:creationId xmlns:a16="http://schemas.microsoft.com/office/drawing/2014/main" xmlns="" id="{4D7B38B1-6CDB-4E12-B999-5F3144B4F33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22447" y="2088149"/>
              <a:ext cx="3773097" cy="5228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zh-CN" altLang="en-US" sz="1400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通过图片结合实物认识验电器、旋剧、</a:t>
              </a:r>
              <a:endParaRPr lang="en-US" altLang="zh-CN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r>
                <a:rPr lang="zh-CN" altLang="en-US" sz="1400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电工刀、钳子等</a:t>
              </a:r>
              <a:r>
                <a:rPr lang="en-US" altLang="zh-CN" sz="1400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7</a:t>
              </a:r>
              <a:r>
                <a:rPr lang="zh-CN" altLang="en-US" sz="1400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种工具，并掌握使用方法</a:t>
              </a:r>
              <a:endParaRPr lang="en-US" altLang="zh-CN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537230" y="1482524"/>
            <a:ext cx="4357596" cy="43575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472344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: 圆角 4">
            <a:extLst>
              <a:ext uri="{FF2B5EF4-FFF2-40B4-BE49-F238E27FC236}">
                <a16:creationId xmlns:a16="http://schemas.microsoft.com/office/drawing/2014/main" xmlns="" id="{FBF8BA25-21B4-447C-B72E-4920660839FE}"/>
              </a:ext>
            </a:extLst>
          </p:cNvPr>
          <p:cNvSpPr/>
          <p:nvPr/>
        </p:nvSpPr>
        <p:spPr>
          <a:xfrm>
            <a:off x="904875" y="2134652"/>
            <a:ext cx="10382250" cy="1970623"/>
          </a:xfrm>
          <a:prstGeom prst="roundRect">
            <a:avLst>
              <a:gd name="adj" fmla="val 50000"/>
            </a:avLst>
          </a:prstGeom>
          <a:solidFill>
            <a:schemeClr val="accent2">
              <a:lumMod val="5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矩形 50">
            <a:extLst>
              <a:ext uri="{FF2B5EF4-FFF2-40B4-BE49-F238E27FC236}">
                <a16:creationId xmlns:a16="http://schemas.microsoft.com/office/drawing/2014/main" xmlns="" id="{67E5A54E-AA75-4714-BFD4-C43AB94C252C}"/>
              </a:ext>
            </a:extLst>
          </p:cNvPr>
          <p:cNvSpPr/>
          <p:nvPr/>
        </p:nvSpPr>
        <p:spPr>
          <a:xfrm>
            <a:off x="4891129" y="2706774"/>
            <a:ext cx="3876674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5000" b="1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grpSp>
        <p:nvGrpSpPr>
          <p:cNvPr id="12" name="Group 18">
            <a:extLst>
              <a:ext uri="{FF2B5EF4-FFF2-40B4-BE49-F238E27FC236}">
                <a16:creationId xmlns:a16="http://schemas.microsoft.com/office/drawing/2014/main" xmlns="" id="{FCFA717D-1FC7-4130-A1DB-9DA535B1CD43}"/>
              </a:ext>
            </a:extLst>
          </p:cNvPr>
          <p:cNvGrpSpPr/>
          <p:nvPr/>
        </p:nvGrpSpPr>
        <p:grpSpPr>
          <a:xfrm>
            <a:off x="3924300" y="2586564"/>
            <a:ext cx="1114425" cy="1114425"/>
            <a:chOff x="1924050" y="2615139"/>
            <a:chExt cx="1114425" cy="1114425"/>
          </a:xfrm>
        </p:grpSpPr>
        <p:sp>
          <p:nvSpPr>
            <p:cNvPr id="13" name="椭圆 12">
              <a:extLst>
                <a:ext uri="{FF2B5EF4-FFF2-40B4-BE49-F238E27FC236}">
                  <a16:creationId xmlns:a16="http://schemas.microsoft.com/office/drawing/2014/main" xmlns="" id="{02F4C062-6EAB-42BD-8838-15DADBF79F86}"/>
                </a:ext>
              </a:extLst>
            </p:cNvPr>
            <p:cNvSpPr/>
            <p:nvPr/>
          </p:nvSpPr>
          <p:spPr>
            <a:xfrm>
              <a:off x="1924050" y="2615139"/>
              <a:ext cx="1114425" cy="1114425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4" name="iconfont-1187-868386">
              <a:extLst>
                <a:ext uri="{FF2B5EF4-FFF2-40B4-BE49-F238E27FC236}">
                  <a16:creationId xmlns:a16="http://schemas.microsoft.com/office/drawing/2014/main" xmlns="" id="{B13F7518-80AB-45FA-9C00-BE7DA2D4011D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195469" y="2980195"/>
              <a:ext cx="609685" cy="422410"/>
            </a:xfrm>
            <a:custGeom>
              <a:avLst/>
              <a:gdLst>
                <a:gd name="connsiteX0" fmla="*/ 446710 w 607639"/>
                <a:gd name="connsiteY0" fmla="*/ 256866 h 420993"/>
                <a:gd name="connsiteX1" fmla="*/ 364838 w 607639"/>
                <a:gd name="connsiteY1" fmla="*/ 267065 h 420993"/>
                <a:gd name="connsiteX2" fmla="*/ 373738 w 607639"/>
                <a:gd name="connsiteY2" fmla="*/ 301992 h 420993"/>
                <a:gd name="connsiteX3" fmla="*/ 519615 w 607639"/>
                <a:gd name="connsiteY3" fmla="*/ 301992 h 420993"/>
                <a:gd name="connsiteX4" fmla="*/ 528515 w 607639"/>
                <a:gd name="connsiteY4" fmla="*/ 267065 h 420993"/>
                <a:gd name="connsiteX5" fmla="*/ 446710 w 607639"/>
                <a:gd name="connsiteY5" fmla="*/ 256866 h 420993"/>
                <a:gd name="connsiteX6" fmla="*/ 160918 w 607639"/>
                <a:gd name="connsiteY6" fmla="*/ 256866 h 420993"/>
                <a:gd name="connsiteX7" fmla="*/ 79035 w 607639"/>
                <a:gd name="connsiteY7" fmla="*/ 267065 h 420993"/>
                <a:gd name="connsiteX8" fmla="*/ 87936 w 607639"/>
                <a:gd name="connsiteY8" fmla="*/ 301992 h 420993"/>
                <a:gd name="connsiteX9" fmla="*/ 233901 w 607639"/>
                <a:gd name="connsiteY9" fmla="*/ 301992 h 420993"/>
                <a:gd name="connsiteX10" fmla="*/ 242801 w 607639"/>
                <a:gd name="connsiteY10" fmla="*/ 267065 h 420993"/>
                <a:gd name="connsiteX11" fmla="*/ 160918 w 607639"/>
                <a:gd name="connsiteY11" fmla="*/ 256866 h 420993"/>
                <a:gd name="connsiteX12" fmla="*/ 446710 w 607639"/>
                <a:gd name="connsiteY12" fmla="*/ 194922 h 420993"/>
                <a:gd name="connsiteX13" fmla="*/ 364838 w 607639"/>
                <a:gd name="connsiteY13" fmla="*/ 205120 h 420993"/>
                <a:gd name="connsiteX14" fmla="*/ 373738 w 607639"/>
                <a:gd name="connsiteY14" fmla="*/ 240047 h 420993"/>
                <a:gd name="connsiteX15" fmla="*/ 519615 w 607639"/>
                <a:gd name="connsiteY15" fmla="*/ 240047 h 420993"/>
                <a:gd name="connsiteX16" fmla="*/ 528515 w 607639"/>
                <a:gd name="connsiteY16" fmla="*/ 205120 h 420993"/>
                <a:gd name="connsiteX17" fmla="*/ 446710 w 607639"/>
                <a:gd name="connsiteY17" fmla="*/ 194922 h 420993"/>
                <a:gd name="connsiteX18" fmla="*/ 160918 w 607639"/>
                <a:gd name="connsiteY18" fmla="*/ 194922 h 420993"/>
                <a:gd name="connsiteX19" fmla="*/ 79035 w 607639"/>
                <a:gd name="connsiteY19" fmla="*/ 205120 h 420993"/>
                <a:gd name="connsiteX20" fmla="*/ 87936 w 607639"/>
                <a:gd name="connsiteY20" fmla="*/ 240047 h 420993"/>
                <a:gd name="connsiteX21" fmla="*/ 233901 w 607639"/>
                <a:gd name="connsiteY21" fmla="*/ 240047 h 420993"/>
                <a:gd name="connsiteX22" fmla="*/ 242801 w 607639"/>
                <a:gd name="connsiteY22" fmla="*/ 205120 h 420993"/>
                <a:gd name="connsiteX23" fmla="*/ 160918 w 607639"/>
                <a:gd name="connsiteY23" fmla="*/ 194922 h 420993"/>
                <a:gd name="connsiteX24" fmla="*/ 446710 w 607639"/>
                <a:gd name="connsiteY24" fmla="*/ 132888 h 420993"/>
                <a:gd name="connsiteX25" fmla="*/ 364838 w 607639"/>
                <a:gd name="connsiteY25" fmla="*/ 143086 h 420993"/>
                <a:gd name="connsiteX26" fmla="*/ 373738 w 607639"/>
                <a:gd name="connsiteY26" fmla="*/ 178013 h 420993"/>
                <a:gd name="connsiteX27" fmla="*/ 519615 w 607639"/>
                <a:gd name="connsiteY27" fmla="*/ 178013 h 420993"/>
                <a:gd name="connsiteX28" fmla="*/ 528515 w 607639"/>
                <a:gd name="connsiteY28" fmla="*/ 143086 h 420993"/>
                <a:gd name="connsiteX29" fmla="*/ 446710 w 607639"/>
                <a:gd name="connsiteY29" fmla="*/ 132888 h 420993"/>
                <a:gd name="connsiteX30" fmla="*/ 160918 w 607639"/>
                <a:gd name="connsiteY30" fmla="*/ 132888 h 420993"/>
                <a:gd name="connsiteX31" fmla="*/ 79035 w 607639"/>
                <a:gd name="connsiteY31" fmla="*/ 143086 h 420993"/>
                <a:gd name="connsiteX32" fmla="*/ 87936 w 607639"/>
                <a:gd name="connsiteY32" fmla="*/ 178013 h 420993"/>
                <a:gd name="connsiteX33" fmla="*/ 233901 w 607639"/>
                <a:gd name="connsiteY33" fmla="*/ 178013 h 420993"/>
                <a:gd name="connsiteX34" fmla="*/ 242801 w 607639"/>
                <a:gd name="connsiteY34" fmla="*/ 143086 h 420993"/>
                <a:gd name="connsiteX35" fmla="*/ 160918 w 607639"/>
                <a:gd name="connsiteY35" fmla="*/ 132888 h 420993"/>
                <a:gd name="connsiteX36" fmla="*/ 446710 w 607639"/>
                <a:gd name="connsiteY36" fmla="*/ 70854 h 420993"/>
                <a:gd name="connsiteX37" fmla="*/ 364838 w 607639"/>
                <a:gd name="connsiteY37" fmla="*/ 81053 h 420993"/>
                <a:gd name="connsiteX38" fmla="*/ 373738 w 607639"/>
                <a:gd name="connsiteY38" fmla="*/ 115980 h 420993"/>
                <a:gd name="connsiteX39" fmla="*/ 519615 w 607639"/>
                <a:gd name="connsiteY39" fmla="*/ 115980 h 420993"/>
                <a:gd name="connsiteX40" fmla="*/ 528515 w 607639"/>
                <a:gd name="connsiteY40" fmla="*/ 81053 h 420993"/>
                <a:gd name="connsiteX41" fmla="*/ 446710 w 607639"/>
                <a:gd name="connsiteY41" fmla="*/ 70854 h 420993"/>
                <a:gd name="connsiteX42" fmla="*/ 160918 w 607639"/>
                <a:gd name="connsiteY42" fmla="*/ 70854 h 420993"/>
                <a:gd name="connsiteX43" fmla="*/ 79035 w 607639"/>
                <a:gd name="connsiteY43" fmla="*/ 81053 h 420993"/>
                <a:gd name="connsiteX44" fmla="*/ 87936 w 607639"/>
                <a:gd name="connsiteY44" fmla="*/ 115980 h 420993"/>
                <a:gd name="connsiteX45" fmla="*/ 233901 w 607639"/>
                <a:gd name="connsiteY45" fmla="*/ 115980 h 420993"/>
                <a:gd name="connsiteX46" fmla="*/ 242801 w 607639"/>
                <a:gd name="connsiteY46" fmla="*/ 81053 h 420993"/>
                <a:gd name="connsiteX47" fmla="*/ 160918 w 607639"/>
                <a:gd name="connsiteY47" fmla="*/ 70854 h 420993"/>
                <a:gd name="connsiteX48" fmla="*/ 446721 w 607639"/>
                <a:gd name="connsiteY48" fmla="*/ 0 h 420993"/>
                <a:gd name="connsiteX49" fmla="*/ 597760 w 607639"/>
                <a:gd name="connsiteY49" fmla="*/ 36349 h 420993"/>
                <a:gd name="connsiteX50" fmla="*/ 607639 w 607639"/>
                <a:gd name="connsiteY50" fmla="*/ 41415 h 420993"/>
                <a:gd name="connsiteX51" fmla="*/ 607639 w 607639"/>
                <a:gd name="connsiteY51" fmla="*/ 420993 h 420993"/>
                <a:gd name="connsiteX52" fmla="*/ 581294 w 607639"/>
                <a:gd name="connsiteY52" fmla="*/ 407484 h 420993"/>
                <a:gd name="connsiteX53" fmla="*/ 446721 w 607639"/>
                <a:gd name="connsiteY53" fmla="*/ 375134 h 420993"/>
                <a:gd name="connsiteX54" fmla="*/ 321849 w 607639"/>
                <a:gd name="connsiteY54" fmla="*/ 402774 h 420993"/>
                <a:gd name="connsiteX55" fmla="*/ 321849 w 607639"/>
                <a:gd name="connsiteY55" fmla="*/ 24351 h 420993"/>
                <a:gd name="connsiteX56" fmla="*/ 446721 w 607639"/>
                <a:gd name="connsiteY56" fmla="*/ 0 h 420993"/>
                <a:gd name="connsiteX57" fmla="*/ 160918 w 607639"/>
                <a:gd name="connsiteY57" fmla="*/ 0 h 420993"/>
                <a:gd name="connsiteX58" fmla="*/ 285790 w 607639"/>
                <a:gd name="connsiteY58" fmla="*/ 24351 h 420993"/>
                <a:gd name="connsiteX59" fmla="*/ 285790 w 607639"/>
                <a:gd name="connsiteY59" fmla="*/ 402774 h 420993"/>
                <a:gd name="connsiteX60" fmla="*/ 160918 w 607639"/>
                <a:gd name="connsiteY60" fmla="*/ 375134 h 420993"/>
                <a:gd name="connsiteX61" fmla="*/ 26256 w 607639"/>
                <a:gd name="connsiteY61" fmla="*/ 407484 h 420993"/>
                <a:gd name="connsiteX62" fmla="*/ 0 w 607639"/>
                <a:gd name="connsiteY62" fmla="*/ 420993 h 420993"/>
                <a:gd name="connsiteX63" fmla="*/ 0 w 607639"/>
                <a:gd name="connsiteY63" fmla="*/ 41415 h 420993"/>
                <a:gd name="connsiteX64" fmla="*/ 9791 w 607639"/>
                <a:gd name="connsiteY64" fmla="*/ 36349 h 420993"/>
                <a:gd name="connsiteX65" fmla="*/ 160918 w 607639"/>
                <a:gd name="connsiteY65" fmla="*/ 0 h 4209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</a:cxnLst>
              <a:rect l="l" t="t" r="r" b="b"/>
              <a:pathLst>
                <a:path w="607639" h="420993">
                  <a:moveTo>
                    <a:pt x="446710" y="256866"/>
                  </a:moveTo>
                  <a:cubicBezTo>
                    <a:pt x="419174" y="256866"/>
                    <a:pt x="391628" y="260266"/>
                    <a:pt x="364838" y="267065"/>
                  </a:cubicBezTo>
                  <a:lnTo>
                    <a:pt x="373738" y="301992"/>
                  </a:lnTo>
                  <a:cubicBezTo>
                    <a:pt x="421444" y="289905"/>
                    <a:pt x="471909" y="289905"/>
                    <a:pt x="519615" y="301992"/>
                  </a:cubicBezTo>
                  <a:lnTo>
                    <a:pt x="528515" y="267065"/>
                  </a:lnTo>
                  <a:cubicBezTo>
                    <a:pt x="501770" y="260266"/>
                    <a:pt x="474245" y="256866"/>
                    <a:pt x="446710" y="256866"/>
                  </a:cubicBezTo>
                  <a:close/>
                  <a:moveTo>
                    <a:pt x="160918" y="256866"/>
                  </a:moveTo>
                  <a:cubicBezTo>
                    <a:pt x="133372" y="256866"/>
                    <a:pt x="105825" y="260266"/>
                    <a:pt x="79035" y="267065"/>
                  </a:cubicBezTo>
                  <a:lnTo>
                    <a:pt x="87936" y="301992"/>
                  </a:lnTo>
                  <a:cubicBezTo>
                    <a:pt x="135730" y="289905"/>
                    <a:pt x="186106" y="289905"/>
                    <a:pt x="233901" y="301992"/>
                  </a:cubicBezTo>
                  <a:lnTo>
                    <a:pt x="242801" y="267065"/>
                  </a:lnTo>
                  <a:cubicBezTo>
                    <a:pt x="216011" y="260266"/>
                    <a:pt x="188465" y="256866"/>
                    <a:pt x="160918" y="256866"/>
                  </a:cubicBezTo>
                  <a:close/>
                  <a:moveTo>
                    <a:pt x="446710" y="194922"/>
                  </a:moveTo>
                  <a:cubicBezTo>
                    <a:pt x="419174" y="194922"/>
                    <a:pt x="391628" y="198321"/>
                    <a:pt x="364838" y="205120"/>
                  </a:cubicBezTo>
                  <a:lnTo>
                    <a:pt x="373738" y="240047"/>
                  </a:lnTo>
                  <a:cubicBezTo>
                    <a:pt x="421444" y="227871"/>
                    <a:pt x="471909" y="227871"/>
                    <a:pt x="519615" y="240047"/>
                  </a:cubicBezTo>
                  <a:lnTo>
                    <a:pt x="528515" y="205120"/>
                  </a:lnTo>
                  <a:cubicBezTo>
                    <a:pt x="501770" y="198321"/>
                    <a:pt x="474245" y="194922"/>
                    <a:pt x="446710" y="194922"/>
                  </a:cubicBezTo>
                  <a:close/>
                  <a:moveTo>
                    <a:pt x="160918" y="194922"/>
                  </a:moveTo>
                  <a:cubicBezTo>
                    <a:pt x="133372" y="194922"/>
                    <a:pt x="105825" y="198321"/>
                    <a:pt x="79035" y="205120"/>
                  </a:cubicBezTo>
                  <a:lnTo>
                    <a:pt x="87936" y="240047"/>
                  </a:lnTo>
                  <a:cubicBezTo>
                    <a:pt x="135730" y="227871"/>
                    <a:pt x="186106" y="227871"/>
                    <a:pt x="233901" y="240047"/>
                  </a:cubicBezTo>
                  <a:lnTo>
                    <a:pt x="242801" y="205120"/>
                  </a:lnTo>
                  <a:cubicBezTo>
                    <a:pt x="216011" y="198321"/>
                    <a:pt x="188465" y="194922"/>
                    <a:pt x="160918" y="194922"/>
                  </a:cubicBezTo>
                  <a:close/>
                  <a:moveTo>
                    <a:pt x="446710" y="132888"/>
                  </a:moveTo>
                  <a:cubicBezTo>
                    <a:pt x="419174" y="132888"/>
                    <a:pt x="391628" y="136287"/>
                    <a:pt x="364838" y="143086"/>
                  </a:cubicBezTo>
                  <a:lnTo>
                    <a:pt x="373738" y="178013"/>
                  </a:lnTo>
                  <a:cubicBezTo>
                    <a:pt x="421444" y="165927"/>
                    <a:pt x="471909" y="165927"/>
                    <a:pt x="519615" y="178013"/>
                  </a:cubicBezTo>
                  <a:lnTo>
                    <a:pt x="528515" y="143086"/>
                  </a:lnTo>
                  <a:cubicBezTo>
                    <a:pt x="501770" y="136287"/>
                    <a:pt x="474245" y="132888"/>
                    <a:pt x="446710" y="132888"/>
                  </a:cubicBezTo>
                  <a:close/>
                  <a:moveTo>
                    <a:pt x="160918" y="132888"/>
                  </a:moveTo>
                  <a:cubicBezTo>
                    <a:pt x="133372" y="132888"/>
                    <a:pt x="105825" y="136287"/>
                    <a:pt x="79035" y="143086"/>
                  </a:cubicBezTo>
                  <a:lnTo>
                    <a:pt x="87936" y="178013"/>
                  </a:lnTo>
                  <a:cubicBezTo>
                    <a:pt x="135730" y="165927"/>
                    <a:pt x="186106" y="165927"/>
                    <a:pt x="233901" y="178013"/>
                  </a:cubicBezTo>
                  <a:lnTo>
                    <a:pt x="242801" y="143086"/>
                  </a:lnTo>
                  <a:cubicBezTo>
                    <a:pt x="216011" y="136287"/>
                    <a:pt x="188465" y="132888"/>
                    <a:pt x="160918" y="132888"/>
                  </a:cubicBezTo>
                  <a:close/>
                  <a:moveTo>
                    <a:pt x="446710" y="70854"/>
                  </a:moveTo>
                  <a:cubicBezTo>
                    <a:pt x="419174" y="70854"/>
                    <a:pt x="391628" y="74254"/>
                    <a:pt x="364838" y="81053"/>
                  </a:cubicBezTo>
                  <a:lnTo>
                    <a:pt x="373738" y="115980"/>
                  </a:lnTo>
                  <a:cubicBezTo>
                    <a:pt x="421444" y="103893"/>
                    <a:pt x="471909" y="103893"/>
                    <a:pt x="519615" y="115980"/>
                  </a:cubicBezTo>
                  <a:lnTo>
                    <a:pt x="528515" y="81053"/>
                  </a:lnTo>
                  <a:cubicBezTo>
                    <a:pt x="501770" y="74254"/>
                    <a:pt x="474245" y="70854"/>
                    <a:pt x="446710" y="70854"/>
                  </a:cubicBezTo>
                  <a:close/>
                  <a:moveTo>
                    <a:pt x="160918" y="70854"/>
                  </a:moveTo>
                  <a:cubicBezTo>
                    <a:pt x="133372" y="70854"/>
                    <a:pt x="105825" y="74254"/>
                    <a:pt x="79035" y="81053"/>
                  </a:cubicBezTo>
                  <a:lnTo>
                    <a:pt x="87936" y="115980"/>
                  </a:lnTo>
                  <a:cubicBezTo>
                    <a:pt x="135730" y="103893"/>
                    <a:pt x="186106" y="103893"/>
                    <a:pt x="233901" y="115980"/>
                  </a:cubicBezTo>
                  <a:lnTo>
                    <a:pt x="242801" y="81053"/>
                  </a:lnTo>
                  <a:cubicBezTo>
                    <a:pt x="216011" y="74254"/>
                    <a:pt x="188465" y="70854"/>
                    <a:pt x="160918" y="70854"/>
                  </a:cubicBezTo>
                  <a:close/>
                  <a:moveTo>
                    <a:pt x="446721" y="0"/>
                  </a:moveTo>
                  <a:cubicBezTo>
                    <a:pt x="498966" y="0"/>
                    <a:pt x="551211" y="12620"/>
                    <a:pt x="597760" y="36349"/>
                  </a:cubicBezTo>
                  <a:lnTo>
                    <a:pt x="607639" y="41415"/>
                  </a:lnTo>
                  <a:lnTo>
                    <a:pt x="607639" y="420993"/>
                  </a:lnTo>
                  <a:lnTo>
                    <a:pt x="581294" y="407484"/>
                  </a:lnTo>
                  <a:cubicBezTo>
                    <a:pt x="539908" y="386333"/>
                    <a:pt x="493270" y="375134"/>
                    <a:pt x="446721" y="375134"/>
                  </a:cubicBezTo>
                  <a:cubicBezTo>
                    <a:pt x="403732" y="375134"/>
                    <a:pt x="360833" y="384644"/>
                    <a:pt x="321849" y="402774"/>
                  </a:cubicBezTo>
                  <a:lnTo>
                    <a:pt x="321849" y="24351"/>
                  </a:lnTo>
                  <a:cubicBezTo>
                    <a:pt x="361367" y="8354"/>
                    <a:pt x="403999" y="0"/>
                    <a:pt x="446721" y="0"/>
                  </a:cubicBezTo>
                  <a:close/>
                  <a:moveTo>
                    <a:pt x="160918" y="0"/>
                  </a:moveTo>
                  <a:cubicBezTo>
                    <a:pt x="203640" y="0"/>
                    <a:pt x="246273" y="8354"/>
                    <a:pt x="285790" y="24351"/>
                  </a:cubicBezTo>
                  <a:lnTo>
                    <a:pt x="285790" y="402774"/>
                  </a:lnTo>
                  <a:cubicBezTo>
                    <a:pt x="246807" y="384644"/>
                    <a:pt x="203907" y="375134"/>
                    <a:pt x="160918" y="375134"/>
                  </a:cubicBezTo>
                  <a:cubicBezTo>
                    <a:pt x="114281" y="375134"/>
                    <a:pt x="67732" y="386333"/>
                    <a:pt x="26256" y="407484"/>
                  </a:cubicBezTo>
                  <a:lnTo>
                    <a:pt x="0" y="420993"/>
                  </a:lnTo>
                  <a:lnTo>
                    <a:pt x="0" y="41415"/>
                  </a:lnTo>
                  <a:lnTo>
                    <a:pt x="9791" y="36349"/>
                  </a:lnTo>
                  <a:cubicBezTo>
                    <a:pt x="56339" y="12620"/>
                    <a:pt x="108584" y="0"/>
                    <a:pt x="16091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2AD4FB8F-0DA2-460D-A5FC-672D8A38F9E2}"/>
              </a:ext>
            </a:extLst>
          </p:cNvPr>
          <p:cNvSpPr/>
          <p:nvPr/>
        </p:nvSpPr>
        <p:spPr>
          <a:xfrm>
            <a:off x="3457185" y="266700"/>
            <a:ext cx="8758944" cy="2092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C8F3660A-3703-4846-98B7-C9CF367BE629}"/>
              </a:ext>
            </a:extLst>
          </p:cNvPr>
          <p:cNvSpPr/>
          <p:nvPr/>
        </p:nvSpPr>
        <p:spPr>
          <a:xfrm>
            <a:off x="209551" y="133350"/>
            <a:ext cx="3247634" cy="4847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电工高级技能培训与考核课程</a:t>
            </a:r>
          </a:p>
        </p:txBody>
      </p:sp>
      <p:sp>
        <p:nvSpPr>
          <p:cNvPr id="4" name="矩形 3"/>
          <p:cNvSpPr/>
          <p:nvPr/>
        </p:nvSpPr>
        <p:spPr>
          <a:xfrm>
            <a:off x="5038725" y="4308065"/>
            <a:ext cx="3312125" cy="7232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认识</a:t>
            </a:r>
            <a:r>
              <a: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电工常用工具</a:t>
            </a:r>
            <a:endParaRPr lang="en-US" altLang="zh-CN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掌握</a:t>
            </a:r>
            <a:r>
              <a: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电工常用工具使用</a:t>
            </a:r>
            <a:r>
              <a: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方法</a:t>
            </a:r>
            <a:endParaRPr lang="en-US" altLang="zh-CN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16294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confont-1187-868386">
            <a:extLst>
              <a:ext uri="{FF2B5EF4-FFF2-40B4-BE49-F238E27FC236}">
                <a16:creationId xmlns:a16="http://schemas.microsoft.com/office/drawing/2014/main" xmlns="" id="{B4215A5A-B68F-482E-A7EC-03DEF20F6942}"/>
              </a:ext>
            </a:extLst>
          </p:cNvPr>
          <p:cNvSpPr>
            <a:spLocks noChangeAspect="1"/>
          </p:cNvSpPr>
          <p:nvPr/>
        </p:nvSpPr>
        <p:spPr bwMode="auto">
          <a:xfrm>
            <a:off x="490494" y="189908"/>
            <a:ext cx="424881" cy="360000"/>
          </a:xfrm>
          <a:custGeom>
            <a:avLst/>
            <a:gdLst>
              <a:gd name="connsiteX0" fmla="*/ 244050 w 587155"/>
              <a:gd name="connsiteY0" fmla="*/ 432975 h 497495"/>
              <a:gd name="connsiteX1" fmla="*/ 235436 w 587155"/>
              <a:gd name="connsiteY1" fmla="*/ 471687 h 497495"/>
              <a:gd name="connsiteX2" fmla="*/ 351719 w 587155"/>
              <a:gd name="connsiteY2" fmla="*/ 471687 h 497495"/>
              <a:gd name="connsiteX3" fmla="*/ 343105 w 587155"/>
              <a:gd name="connsiteY3" fmla="*/ 432975 h 497495"/>
              <a:gd name="connsiteX4" fmla="*/ 41632 w 587155"/>
              <a:gd name="connsiteY4" fmla="*/ 309670 h 497495"/>
              <a:gd name="connsiteX5" fmla="*/ 545523 w 587155"/>
              <a:gd name="connsiteY5" fmla="*/ 309670 h 497495"/>
              <a:gd name="connsiteX6" fmla="*/ 587155 w 587155"/>
              <a:gd name="connsiteY6" fmla="*/ 497495 h 497495"/>
              <a:gd name="connsiteX7" fmla="*/ 0 w 587155"/>
              <a:gd name="connsiteY7" fmla="*/ 497495 h 497495"/>
              <a:gd name="connsiteX8" fmla="*/ 109201 w 587155"/>
              <a:gd name="connsiteY8" fmla="*/ 225068 h 497495"/>
              <a:gd name="connsiteX9" fmla="*/ 480943 w 587155"/>
              <a:gd name="connsiteY9" fmla="*/ 225068 h 497495"/>
              <a:gd name="connsiteX10" fmla="*/ 480943 w 587155"/>
              <a:gd name="connsiteY10" fmla="*/ 242310 h 497495"/>
              <a:gd name="connsiteX11" fmla="*/ 109201 w 587155"/>
              <a:gd name="connsiteY11" fmla="*/ 242310 h 497495"/>
              <a:gd name="connsiteX12" fmla="*/ 109201 w 587155"/>
              <a:gd name="connsiteY12" fmla="*/ 185066 h 497495"/>
              <a:gd name="connsiteX13" fmla="*/ 480943 w 587155"/>
              <a:gd name="connsiteY13" fmla="*/ 185066 h 497495"/>
              <a:gd name="connsiteX14" fmla="*/ 480943 w 587155"/>
              <a:gd name="connsiteY14" fmla="*/ 202078 h 497495"/>
              <a:gd name="connsiteX15" fmla="*/ 109201 w 587155"/>
              <a:gd name="connsiteY15" fmla="*/ 202078 h 497495"/>
              <a:gd name="connsiteX16" fmla="*/ 228287 w 587155"/>
              <a:gd name="connsiteY16" fmla="*/ 147593 h 497495"/>
              <a:gd name="connsiteX17" fmla="*/ 480943 w 587155"/>
              <a:gd name="connsiteY17" fmla="*/ 147593 h 497495"/>
              <a:gd name="connsiteX18" fmla="*/ 480943 w 587155"/>
              <a:gd name="connsiteY18" fmla="*/ 164835 h 497495"/>
              <a:gd name="connsiteX19" fmla="*/ 228287 w 587155"/>
              <a:gd name="connsiteY19" fmla="*/ 164835 h 497495"/>
              <a:gd name="connsiteX20" fmla="*/ 228287 w 587155"/>
              <a:gd name="connsiteY20" fmla="*/ 106212 h 497495"/>
              <a:gd name="connsiteX21" fmla="*/ 480943 w 587155"/>
              <a:gd name="connsiteY21" fmla="*/ 106212 h 497495"/>
              <a:gd name="connsiteX22" fmla="*/ 480943 w 587155"/>
              <a:gd name="connsiteY22" fmla="*/ 123224 h 497495"/>
              <a:gd name="connsiteX23" fmla="*/ 228287 w 587155"/>
              <a:gd name="connsiteY23" fmla="*/ 123224 h 497495"/>
              <a:gd name="connsiteX24" fmla="*/ 228287 w 587155"/>
              <a:gd name="connsiteY24" fmla="*/ 64601 h 497495"/>
              <a:gd name="connsiteX25" fmla="*/ 480943 w 587155"/>
              <a:gd name="connsiteY25" fmla="*/ 64601 h 497495"/>
              <a:gd name="connsiteX26" fmla="*/ 480943 w 587155"/>
              <a:gd name="connsiteY26" fmla="*/ 81843 h 497495"/>
              <a:gd name="connsiteX27" fmla="*/ 228287 w 587155"/>
              <a:gd name="connsiteY27" fmla="*/ 81843 h 497495"/>
              <a:gd name="connsiteX28" fmla="*/ 109201 w 587155"/>
              <a:gd name="connsiteY28" fmla="*/ 64601 h 497495"/>
              <a:gd name="connsiteX29" fmla="*/ 203918 w 587155"/>
              <a:gd name="connsiteY29" fmla="*/ 64601 h 497495"/>
              <a:gd name="connsiteX30" fmla="*/ 203918 w 587155"/>
              <a:gd name="connsiteY30" fmla="*/ 164836 h 497495"/>
              <a:gd name="connsiteX31" fmla="*/ 109201 w 587155"/>
              <a:gd name="connsiteY31" fmla="*/ 164836 h 497495"/>
              <a:gd name="connsiteX32" fmla="*/ 78875 w 587155"/>
              <a:gd name="connsiteY32" fmla="*/ 35838 h 497495"/>
              <a:gd name="connsiteX33" fmla="*/ 78875 w 587155"/>
              <a:gd name="connsiteY33" fmla="*/ 268071 h 497495"/>
              <a:gd name="connsiteX34" fmla="*/ 509486 w 587155"/>
              <a:gd name="connsiteY34" fmla="*/ 268071 h 497495"/>
              <a:gd name="connsiteX35" fmla="*/ 509486 w 587155"/>
              <a:gd name="connsiteY35" fmla="*/ 35838 h 497495"/>
              <a:gd name="connsiteX36" fmla="*/ 347290 w 587155"/>
              <a:gd name="connsiteY36" fmla="*/ 35838 h 497495"/>
              <a:gd name="connsiteX37" fmla="*/ 239637 w 587155"/>
              <a:gd name="connsiteY37" fmla="*/ 35838 h 497495"/>
              <a:gd name="connsiteX38" fmla="*/ 42991 w 587155"/>
              <a:gd name="connsiteY38" fmla="*/ 0 h 497495"/>
              <a:gd name="connsiteX39" fmla="*/ 232460 w 587155"/>
              <a:gd name="connsiteY39" fmla="*/ 0 h 497495"/>
              <a:gd name="connsiteX40" fmla="*/ 355902 w 587155"/>
              <a:gd name="connsiteY40" fmla="*/ 0 h 497495"/>
              <a:gd name="connsiteX41" fmla="*/ 543935 w 587155"/>
              <a:gd name="connsiteY41" fmla="*/ 0 h 497495"/>
              <a:gd name="connsiteX42" fmla="*/ 543935 w 587155"/>
              <a:gd name="connsiteY42" fmla="*/ 182059 h 497495"/>
              <a:gd name="connsiteX43" fmla="*/ 543935 w 587155"/>
              <a:gd name="connsiteY43" fmla="*/ 298175 h 497495"/>
              <a:gd name="connsiteX44" fmla="*/ 42991 w 587155"/>
              <a:gd name="connsiteY44" fmla="*/ 298175 h 497495"/>
              <a:gd name="connsiteX45" fmla="*/ 42991 w 587155"/>
              <a:gd name="connsiteY45" fmla="*/ 182059 h 497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87155" h="497495">
                <a:moveTo>
                  <a:pt x="244050" y="432975"/>
                </a:moveTo>
                <a:lnTo>
                  <a:pt x="235436" y="471687"/>
                </a:lnTo>
                <a:lnTo>
                  <a:pt x="351719" y="471687"/>
                </a:lnTo>
                <a:lnTo>
                  <a:pt x="343105" y="432975"/>
                </a:lnTo>
                <a:close/>
                <a:moveTo>
                  <a:pt x="41632" y="309670"/>
                </a:moveTo>
                <a:lnTo>
                  <a:pt x="545523" y="309670"/>
                </a:lnTo>
                <a:lnTo>
                  <a:pt x="587155" y="497495"/>
                </a:lnTo>
                <a:lnTo>
                  <a:pt x="0" y="497495"/>
                </a:lnTo>
                <a:close/>
                <a:moveTo>
                  <a:pt x="109201" y="225068"/>
                </a:moveTo>
                <a:lnTo>
                  <a:pt x="480943" y="225068"/>
                </a:lnTo>
                <a:lnTo>
                  <a:pt x="480943" y="242310"/>
                </a:lnTo>
                <a:lnTo>
                  <a:pt x="109201" y="242310"/>
                </a:lnTo>
                <a:close/>
                <a:moveTo>
                  <a:pt x="109201" y="185066"/>
                </a:moveTo>
                <a:lnTo>
                  <a:pt x="480943" y="185066"/>
                </a:lnTo>
                <a:lnTo>
                  <a:pt x="480943" y="202078"/>
                </a:lnTo>
                <a:lnTo>
                  <a:pt x="109201" y="202078"/>
                </a:lnTo>
                <a:close/>
                <a:moveTo>
                  <a:pt x="228287" y="147593"/>
                </a:moveTo>
                <a:lnTo>
                  <a:pt x="480943" y="147593"/>
                </a:lnTo>
                <a:lnTo>
                  <a:pt x="480943" y="164835"/>
                </a:lnTo>
                <a:lnTo>
                  <a:pt x="228287" y="164835"/>
                </a:lnTo>
                <a:close/>
                <a:moveTo>
                  <a:pt x="228287" y="106212"/>
                </a:moveTo>
                <a:lnTo>
                  <a:pt x="480943" y="106212"/>
                </a:lnTo>
                <a:lnTo>
                  <a:pt x="480943" y="123224"/>
                </a:lnTo>
                <a:lnTo>
                  <a:pt x="228287" y="123224"/>
                </a:lnTo>
                <a:close/>
                <a:moveTo>
                  <a:pt x="228287" y="64601"/>
                </a:moveTo>
                <a:lnTo>
                  <a:pt x="480943" y="64601"/>
                </a:lnTo>
                <a:lnTo>
                  <a:pt x="480943" y="81843"/>
                </a:lnTo>
                <a:lnTo>
                  <a:pt x="228287" y="81843"/>
                </a:lnTo>
                <a:close/>
                <a:moveTo>
                  <a:pt x="109201" y="64601"/>
                </a:moveTo>
                <a:lnTo>
                  <a:pt x="203918" y="64601"/>
                </a:lnTo>
                <a:lnTo>
                  <a:pt x="203918" y="164836"/>
                </a:lnTo>
                <a:lnTo>
                  <a:pt x="109201" y="164836"/>
                </a:lnTo>
                <a:close/>
                <a:moveTo>
                  <a:pt x="78875" y="35838"/>
                </a:moveTo>
                <a:lnTo>
                  <a:pt x="78875" y="268071"/>
                </a:lnTo>
                <a:lnTo>
                  <a:pt x="509486" y="268071"/>
                </a:lnTo>
                <a:lnTo>
                  <a:pt x="509486" y="35838"/>
                </a:lnTo>
                <a:lnTo>
                  <a:pt x="347290" y="35838"/>
                </a:lnTo>
                <a:lnTo>
                  <a:pt x="239637" y="35838"/>
                </a:lnTo>
                <a:close/>
                <a:moveTo>
                  <a:pt x="42991" y="0"/>
                </a:moveTo>
                <a:lnTo>
                  <a:pt x="232460" y="0"/>
                </a:lnTo>
                <a:lnTo>
                  <a:pt x="355902" y="0"/>
                </a:lnTo>
                <a:lnTo>
                  <a:pt x="543935" y="0"/>
                </a:lnTo>
                <a:lnTo>
                  <a:pt x="543935" y="182059"/>
                </a:lnTo>
                <a:lnTo>
                  <a:pt x="543935" y="298175"/>
                </a:lnTo>
                <a:lnTo>
                  <a:pt x="42991" y="298175"/>
                </a:lnTo>
                <a:lnTo>
                  <a:pt x="42991" y="18205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" name="矩形: 对角圆角 2">
            <a:extLst>
              <a:ext uri="{FF2B5EF4-FFF2-40B4-BE49-F238E27FC236}">
                <a16:creationId xmlns:a16="http://schemas.microsoft.com/office/drawing/2014/main" xmlns="" id="{8965EF8D-477A-45FA-A65C-52E7B255DDF8}"/>
              </a:ext>
            </a:extLst>
          </p:cNvPr>
          <p:cNvSpPr/>
          <p:nvPr/>
        </p:nvSpPr>
        <p:spPr>
          <a:xfrm>
            <a:off x="613410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5" name="矩形: 对角圆角 4">
            <a:extLst>
              <a:ext uri="{FF2B5EF4-FFF2-40B4-BE49-F238E27FC236}">
                <a16:creationId xmlns:a16="http://schemas.microsoft.com/office/drawing/2014/main" xmlns="" id="{B8B559B6-4187-48C0-953D-5A9ACD9D1FDC}"/>
              </a:ext>
            </a:extLst>
          </p:cNvPr>
          <p:cNvSpPr/>
          <p:nvPr/>
        </p:nvSpPr>
        <p:spPr>
          <a:xfrm>
            <a:off x="709041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6" name="矩形: 对角圆角 5">
            <a:extLst>
              <a:ext uri="{FF2B5EF4-FFF2-40B4-BE49-F238E27FC236}">
                <a16:creationId xmlns:a16="http://schemas.microsoft.com/office/drawing/2014/main" xmlns="" id="{043A41B4-A19B-4AB4-BB44-D8D2B35DF7E5}"/>
              </a:ext>
            </a:extLst>
          </p:cNvPr>
          <p:cNvSpPr/>
          <p:nvPr/>
        </p:nvSpPr>
        <p:spPr>
          <a:xfrm>
            <a:off x="804672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7" name="矩形: 对角圆角 6">
            <a:extLst>
              <a:ext uri="{FF2B5EF4-FFF2-40B4-BE49-F238E27FC236}">
                <a16:creationId xmlns:a16="http://schemas.microsoft.com/office/drawing/2014/main" xmlns="" id="{D93EF659-CA10-488D-81D5-1BA47AC6891C}"/>
              </a:ext>
            </a:extLst>
          </p:cNvPr>
          <p:cNvSpPr/>
          <p:nvPr/>
        </p:nvSpPr>
        <p:spPr>
          <a:xfrm>
            <a:off x="900303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" name="矩形: 对角圆角 7">
            <a:extLst>
              <a:ext uri="{FF2B5EF4-FFF2-40B4-BE49-F238E27FC236}">
                <a16:creationId xmlns:a16="http://schemas.microsoft.com/office/drawing/2014/main" xmlns="" id="{84923506-9DD7-4C2D-8F4A-B24DE42D7C9D}"/>
              </a:ext>
            </a:extLst>
          </p:cNvPr>
          <p:cNvSpPr/>
          <p:nvPr/>
        </p:nvSpPr>
        <p:spPr>
          <a:xfrm>
            <a:off x="995934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9" name="矩形: 对角圆角 8">
            <a:extLst>
              <a:ext uri="{FF2B5EF4-FFF2-40B4-BE49-F238E27FC236}">
                <a16:creationId xmlns:a16="http://schemas.microsoft.com/office/drawing/2014/main" xmlns="" id="{0E30B6CF-43F2-4614-A777-00A3CFCAA957}"/>
              </a:ext>
            </a:extLst>
          </p:cNvPr>
          <p:cNvSpPr/>
          <p:nvPr/>
        </p:nvSpPr>
        <p:spPr>
          <a:xfrm>
            <a:off x="1091565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0" name="TextBox 8">
            <a:extLst>
              <a:ext uri="{FF2B5EF4-FFF2-40B4-BE49-F238E27FC236}">
                <a16:creationId xmlns:a16="http://schemas.microsoft.com/office/drawing/2014/main" xmlns="" id="{6B099B05-5055-4F98-BFCC-EED86C641E3C}"/>
              </a:ext>
            </a:extLst>
          </p:cNvPr>
          <p:cNvSpPr txBox="1"/>
          <p:nvPr/>
        </p:nvSpPr>
        <p:spPr>
          <a:xfrm>
            <a:off x="947759" y="221139"/>
            <a:ext cx="438624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家庭</a:t>
            </a:r>
            <a:r>
              <a: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用电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线路常用电工工具</a:t>
            </a:r>
            <a:endParaRPr lang="en-US" altLang="zh-CN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53871" y="1278500"/>
            <a:ext cx="7840608" cy="369332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indent="266700"/>
          </a:lstStyle>
          <a:p>
            <a:r>
              <a:rPr lang="zh-CN" altLang="en-US" dirty="0"/>
              <a:t>验电器：验电器是用来检查导线和电器是否带电。分为高压和低压两种。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4849692" y="3697142"/>
            <a:ext cx="2223187" cy="3488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127000" algn="ctr">
              <a:lnSpc>
                <a:spcPts val="2000"/>
              </a:lnSpc>
            </a:pPr>
            <a:r>
              <a:rPr lang="zh-CN" altLang="zh-CN" sz="1800" kern="100" dirty="0">
                <a:effectLst/>
                <a:latin typeface="+mn-ea"/>
                <a:cs typeface="Times New Roman" panose="02020603050405020304" pitchFamily="18" charset="0"/>
              </a:rPr>
              <a:t>图</a:t>
            </a:r>
            <a:r>
              <a:rPr lang="en-US" altLang="zh-CN" sz="1800" kern="100" dirty="0">
                <a:effectLst/>
                <a:latin typeface="+mn-ea"/>
                <a:cs typeface="Times New Roman" panose="02020603050405020304" pitchFamily="18" charset="0"/>
              </a:rPr>
              <a:t>2-2-1 </a:t>
            </a:r>
            <a:r>
              <a:rPr lang="zh-CN" altLang="zh-CN" sz="1800" kern="100" dirty="0">
                <a:effectLst/>
                <a:latin typeface="+mn-ea"/>
                <a:cs typeface="Times New Roman" panose="02020603050405020304" pitchFamily="18" charset="0"/>
              </a:rPr>
              <a:t>试电笔</a:t>
            </a:r>
          </a:p>
        </p:txBody>
      </p:sp>
      <p:sp>
        <p:nvSpPr>
          <p:cNvPr id="14" name="矩形 13"/>
          <p:cNvSpPr/>
          <p:nvPr/>
        </p:nvSpPr>
        <p:spPr>
          <a:xfrm>
            <a:off x="702934" y="2178590"/>
            <a:ext cx="1075675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/>
            <a:r>
              <a:rPr lang="zh-CN" altLang="en-US" dirty="0"/>
              <a:t>低压验电器</a:t>
            </a:r>
            <a:r>
              <a:rPr lang="zh-CN" altLang="zh-CN" dirty="0">
                <a:latin typeface="+mn-ea"/>
              </a:rPr>
              <a:t>：</a:t>
            </a:r>
            <a:r>
              <a:rPr lang="zh-CN" altLang="zh-CN" sz="1800" dirty="0">
                <a:effectLst/>
                <a:latin typeface="+mn-ea"/>
                <a:cs typeface="Times New Roman" panose="02020603050405020304" pitchFamily="18" charset="0"/>
              </a:rPr>
              <a:t>又称试电笔， 检测电压范围一般为</a:t>
            </a:r>
            <a:r>
              <a:rPr lang="en-US" altLang="zh-CN" sz="1800" dirty="0">
                <a:effectLst/>
                <a:latin typeface="+mn-ea"/>
                <a:cs typeface="Times New Roman" panose="02020603050405020304" pitchFamily="18" charset="0"/>
              </a:rPr>
              <a:t>60</a:t>
            </a:r>
            <a:r>
              <a:rPr lang="zh-CN" altLang="zh-CN" sz="1800" dirty="0">
                <a:effectLst/>
                <a:latin typeface="+mn-ea"/>
                <a:cs typeface="Times New Roman" panose="02020603050405020304" pitchFamily="18" charset="0"/>
              </a:rPr>
              <a:t>～</a:t>
            </a:r>
            <a:r>
              <a:rPr lang="en-US" altLang="zh-CN" sz="1800" dirty="0">
                <a:effectLst/>
                <a:latin typeface="+mn-ea"/>
                <a:cs typeface="Times New Roman" panose="02020603050405020304" pitchFamily="18" charset="0"/>
              </a:rPr>
              <a:t>500 V</a:t>
            </a:r>
            <a:r>
              <a:rPr lang="zh-CN" altLang="zh-CN" sz="1800" dirty="0" smtClean="0">
                <a:effectLst/>
                <a:latin typeface="+mn-ea"/>
                <a:cs typeface="Times New Roman" panose="02020603050405020304" pitchFamily="18" charset="0"/>
              </a:rPr>
              <a:t>，常</a:t>
            </a:r>
            <a:r>
              <a:rPr lang="zh-CN" altLang="zh-CN" sz="1800" dirty="0">
                <a:effectLst/>
                <a:latin typeface="+mn-ea"/>
                <a:cs typeface="Times New Roman" panose="02020603050405020304" pitchFamily="18" charset="0"/>
              </a:rPr>
              <a:t>做成钢笔式或改锥式，如图</a:t>
            </a:r>
            <a:r>
              <a:rPr lang="en-US" altLang="zh-CN" sz="1800" dirty="0">
                <a:effectLst/>
                <a:latin typeface="+mn-ea"/>
                <a:cs typeface="Times New Roman" panose="02020603050405020304" pitchFamily="18" charset="0"/>
              </a:rPr>
              <a:t>2-2-1</a:t>
            </a:r>
            <a:r>
              <a:rPr lang="zh-CN" altLang="zh-CN" sz="1800" dirty="0">
                <a:effectLst/>
                <a:latin typeface="+mn-ea"/>
                <a:cs typeface="Times New Roman" panose="02020603050405020304" pitchFamily="18" charset="0"/>
              </a:rPr>
              <a:t>所示。</a:t>
            </a:r>
            <a:endParaRPr lang="zh-CN" altLang="zh-CN" kern="100" dirty="0">
              <a:effectLst/>
              <a:latin typeface="+mn-ea"/>
              <a:cs typeface="Times New Roman" panose="02020603050405020304" pitchFamily="18" charset="0"/>
            </a:endParaRPr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xmlns="" id="{22BA680A-DFA2-4092-A8EF-487D42E26480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140879" y="2732324"/>
            <a:ext cx="5640815" cy="763678"/>
          </a:xfrm>
          <a:prstGeom prst="rect">
            <a:avLst/>
          </a:prstGeom>
        </p:spPr>
      </p:pic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F3B9B452-B0E5-4331-8316-51972D40A786}"/>
              </a:ext>
            </a:extLst>
          </p:cNvPr>
          <p:cNvSpPr txBox="1"/>
          <p:nvPr/>
        </p:nvSpPr>
        <p:spPr>
          <a:xfrm>
            <a:off x="1037914" y="4287428"/>
            <a:ext cx="1042734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latin typeface="+mn-ea"/>
              </a:rPr>
              <a:t>高压验电器：属于防护性用具， 检测电压范围为</a:t>
            </a:r>
            <a:r>
              <a:rPr lang="en-US" altLang="zh-CN" dirty="0">
                <a:latin typeface="+mn-ea"/>
              </a:rPr>
              <a:t>1000 V</a:t>
            </a:r>
            <a:r>
              <a:rPr lang="zh-CN" altLang="en-US" dirty="0">
                <a:latin typeface="+mn-ea"/>
              </a:rPr>
              <a:t>以上，如图</a:t>
            </a:r>
            <a:r>
              <a:rPr lang="en-US" altLang="zh-CN" dirty="0">
                <a:latin typeface="+mn-ea"/>
              </a:rPr>
              <a:t>2-2-2</a:t>
            </a:r>
            <a:r>
              <a:rPr lang="zh-CN" altLang="en-US" dirty="0">
                <a:latin typeface="+mn-ea"/>
              </a:rPr>
              <a:t>所示。</a:t>
            </a:r>
          </a:p>
        </p:txBody>
      </p:sp>
      <p:pic>
        <p:nvPicPr>
          <p:cNvPr id="24" name="Picture 12" descr="1－3">
            <a:extLst>
              <a:ext uri="{FF2B5EF4-FFF2-40B4-BE49-F238E27FC236}">
                <a16:creationId xmlns:a16="http://schemas.microsoft.com/office/drawing/2014/main" xmlns="" id="{6463ABC7-EEB7-487A-991F-F00ADDB0F4FB}"/>
              </a:ext>
            </a:extLst>
          </p:cNvPr>
          <p:cNvPicPr/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5618" y="4914022"/>
            <a:ext cx="5169536" cy="1070509"/>
          </a:xfrm>
          <a:prstGeom prst="rect">
            <a:avLst/>
          </a:prstGeom>
          <a:noFill/>
          <a:ln>
            <a:noFill/>
          </a:ln>
        </p:spPr>
      </p:pic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86DD926B-6D78-4D3C-921E-BB20520AC1C8}"/>
              </a:ext>
            </a:extLst>
          </p:cNvPr>
          <p:cNvSpPr txBox="1"/>
          <p:nvPr/>
        </p:nvSpPr>
        <p:spPr>
          <a:xfrm>
            <a:off x="2808894" y="5984531"/>
            <a:ext cx="609442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zh-CN" sz="18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图</a:t>
            </a:r>
            <a:r>
              <a:rPr lang="en-US" altLang="zh-CN" sz="18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2-2-2 </a:t>
            </a:r>
            <a:r>
              <a:rPr lang="zh-CN" altLang="zh-CN" sz="18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高压验电器</a:t>
            </a:r>
            <a:endParaRPr lang="zh-CN" altLang="en-US" dirty="0"/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xmlns="" id="{F66AD3C4-3946-4976-942C-1B1AC3A3D167}"/>
              </a:ext>
            </a:extLst>
          </p:cNvPr>
          <p:cNvSpPr/>
          <p:nvPr/>
        </p:nvSpPr>
        <p:spPr>
          <a:xfrm>
            <a:off x="364731" y="761323"/>
            <a:ext cx="487546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328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000" b="1" dirty="0" smtClean="0">
                <a:solidFill>
                  <a:schemeClr val="accent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1.1 </a:t>
            </a:r>
            <a:r>
              <a:rPr lang="zh-CN" altLang="en-US" sz="2000" b="1" dirty="0" smtClean="0">
                <a:solidFill>
                  <a:schemeClr val="accent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验电器</a:t>
            </a:r>
            <a:endParaRPr lang="zh-CN" altLang="zh-CN" sz="2000" b="1" dirty="0">
              <a:solidFill>
                <a:schemeClr val="accent2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F66AD3C4-3946-4976-942C-1B1AC3A3D167}"/>
              </a:ext>
            </a:extLst>
          </p:cNvPr>
          <p:cNvSpPr/>
          <p:nvPr/>
        </p:nvSpPr>
        <p:spPr>
          <a:xfrm>
            <a:off x="364731" y="1658585"/>
            <a:ext cx="4875460" cy="4589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328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b="1" dirty="0" smtClean="0">
                <a:solidFill>
                  <a:schemeClr val="accent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1.1.1 </a:t>
            </a:r>
            <a:r>
              <a:rPr lang="zh-CN" altLang="en-US" b="1" dirty="0" smtClean="0">
                <a:solidFill>
                  <a:schemeClr val="accent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低压验电器</a:t>
            </a:r>
            <a:endParaRPr lang="zh-CN" altLang="zh-CN" b="1" dirty="0">
              <a:solidFill>
                <a:schemeClr val="accent2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F66AD3C4-3946-4976-942C-1B1AC3A3D167}"/>
              </a:ext>
            </a:extLst>
          </p:cNvPr>
          <p:cNvSpPr/>
          <p:nvPr/>
        </p:nvSpPr>
        <p:spPr>
          <a:xfrm>
            <a:off x="490494" y="3719628"/>
            <a:ext cx="4875460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328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b="1" dirty="0" smtClean="0">
                <a:solidFill>
                  <a:schemeClr val="accent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1.1.2 </a:t>
            </a:r>
            <a:r>
              <a:rPr lang="zh-CN" altLang="en-US" b="1" dirty="0" smtClean="0">
                <a:solidFill>
                  <a:schemeClr val="accent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高压验电器</a:t>
            </a:r>
            <a:endParaRPr lang="zh-CN" altLang="zh-CN" b="1" dirty="0">
              <a:solidFill>
                <a:schemeClr val="accent2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3438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confont-1187-868386">
            <a:extLst>
              <a:ext uri="{FF2B5EF4-FFF2-40B4-BE49-F238E27FC236}">
                <a16:creationId xmlns:a16="http://schemas.microsoft.com/office/drawing/2014/main" xmlns="" id="{B4215A5A-B68F-482E-A7EC-03DEF20F6942}"/>
              </a:ext>
            </a:extLst>
          </p:cNvPr>
          <p:cNvSpPr>
            <a:spLocks noChangeAspect="1"/>
          </p:cNvSpPr>
          <p:nvPr/>
        </p:nvSpPr>
        <p:spPr bwMode="auto">
          <a:xfrm>
            <a:off x="490494" y="189908"/>
            <a:ext cx="424881" cy="360000"/>
          </a:xfrm>
          <a:custGeom>
            <a:avLst/>
            <a:gdLst>
              <a:gd name="connsiteX0" fmla="*/ 244050 w 587155"/>
              <a:gd name="connsiteY0" fmla="*/ 432975 h 497495"/>
              <a:gd name="connsiteX1" fmla="*/ 235436 w 587155"/>
              <a:gd name="connsiteY1" fmla="*/ 471687 h 497495"/>
              <a:gd name="connsiteX2" fmla="*/ 351719 w 587155"/>
              <a:gd name="connsiteY2" fmla="*/ 471687 h 497495"/>
              <a:gd name="connsiteX3" fmla="*/ 343105 w 587155"/>
              <a:gd name="connsiteY3" fmla="*/ 432975 h 497495"/>
              <a:gd name="connsiteX4" fmla="*/ 41632 w 587155"/>
              <a:gd name="connsiteY4" fmla="*/ 309670 h 497495"/>
              <a:gd name="connsiteX5" fmla="*/ 545523 w 587155"/>
              <a:gd name="connsiteY5" fmla="*/ 309670 h 497495"/>
              <a:gd name="connsiteX6" fmla="*/ 587155 w 587155"/>
              <a:gd name="connsiteY6" fmla="*/ 497495 h 497495"/>
              <a:gd name="connsiteX7" fmla="*/ 0 w 587155"/>
              <a:gd name="connsiteY7" fmla="*/ 497495 h 497495"/>
              <a:gd name="connsiteX8" fmla="*/ 109201 w 587155"/>
              <a:gd name="connsiteY8" fmla="*/ 225068 h 497495"/>
              <a:gd name="connsiteX9" fmla="*/ 480943 w 587155"/>
              <a:gd name="connsiteY9" fmla="*/ 225068 h 497495"/>
              <a:gd name="connsiteX10" fmla="*/ 480943 w 587155"/>
              <a:gd name="connsiteY10" fmla="*/ 242310 h 497495"/>
              <a:gd name="connsiteX11" fmla="*/ 109201 w 587155"/>
              <a:gd name="connsiteY11" fmla="*/ 242310 h 497495"/>
              <a:gd name="connsiteX12" fmla="*/ 109201 w 587155"/>
              <a:gd name="connsiteY12" fmla="*/ 185066 h 497495"/>
              <a:gd name="connsiteX13" fmla="*/ 480943 w 587155"/>
              <a:gd name="connsiteY13" fmla="*/ 185066 h 497495"/>
              <a:gd name="connsiteX14" fmla="*/ 480943 w 587155"/>
              <a:gd name="connsiteY14" fmla="*/ 202078 h 497495"/>
              <a:gd name="connsiteX15" fmla="*/ 109201 w 587155"/>
              <a:gd name="connsiteY15" fmla="*/ 202078 h 497495"/>
              <a:gd name="connsiteX16" fmla="*/ 228287 w 587155"/>
              <a:gd name="connsiteY16" fmla="*/ 147593 h 497495"/>
              <a:gd name="connsiteX17" fmla="*/ 480943 w 587155"/>
              <a:gd name="connsiteY17" fmla="*/ 147593 h 497495"/>
              <a:gd name="connsiteX18" fmla="*/ 480943 w 587155"/>
              <a:gd name="connsiteY18" fmla="*/ 164835 h 497495"/>
              <a:gd name="connsiteX19" fmla="*/ 228287 w 587155"/>
              <a:gd name="connsiteY19" fmla="*/ 164835 h 497495"/>
              <a:gd name="connsiteX20" fmla="*/ 228287 w 587155"/>
              <a:gd name="connsiteY20" fmla="*/ 106212 h 497495"/>
              <a:gd name="connsiteX21" fmla="*/ 480943 w 587155"/>
              <a:gd name="connsiteY21" fmla="*/ 106212 h 497495"/>
              <a:gd name="connsiteX22" fmla="*/ 480943 w 587155"/>
              <a:gd name="connsiteY22" fmla="*/ 123224 h 497495"/>
              <a:gd name="connsiteX23" fmla="*/ 228287 w 587155"/>
              <a:gd name="connsiteY23" fmla="*/ 123224 h 497495"/>
              <a:gd name="connsiteX24" fmla="*/ 228287 w 587155"/>
              <a:gd name="connsiteY24" fmla="*/ 64601 h 497495"/>
              <a:gd name="connsiteX25" fmla="*/ 480943 w 587155"/>
              <a:gd name="connsiteY25" fmla="*/ 64601 h 497495"/>
              <a:gd name="connsiteX26" fmla="*/ 480943 w 587155"/>
              <a:gd name="connsiteY26" fmla="*/ 81843 h 497495"/>
              <a:gd name="connsiteX27" fmla="*/ 228287 w 587155"/>
              <a:gd name="connsiteY27" fmla="*/ 81843 h 497495"/>
              <a:gd name="connsiteX28" fmla="*/ 109201 w 587155"/>
              <a:gd name="connsiteY28" fmla="*/ 64601 h 497495"/>
              <a:gd name="connsiteX29" fmla="*/ 203918 w 587155"/>
              <a:gd name="connsiteY29" fmla="*/ 64601 h 497495"/>
              <a:gd name="connsiteX30" fmla="*/ 203918 w 587155"/>
              <a:gd name="connsiteY30" fmla="*/ 164836 h 497495"/>
              <a:gd name="connsiteX31" fmla="*/ 109201 w 587155"/>
              <a:gd name="connsiteY31" fmla="*/ 164836 h 497495"/>
              <a:gd name="connsiteX32" fmla="*/ 78875 w 587155"/>
              <a:gd name="connsiteY32" fmla="*/ 35838 h 497495"/>
              <a:gd name="connsiteX33" fmla="*/ 78875 w 587155"/>
              <a:gd name="connsiteY33" fmla="*/ 268071 h 497495"/>
              <a:gd name="connsiteX34" fmla="*/ 509486 w 587155"/>
              <a:gd name="connsiteY34" fmla="*/ 268071 h 497495"/>
              <a:gd name="connsiteX35" fmla="*/ 509486 w 587155"/>
              <a:gd name="connsiteY35" fmla="*/ 35838 h 497495"/>
              <a:gd name="connsiteX36" fmla="*/ 347290 w 587155"/>
              <a:gd name="connsiteY36" fmla="*/ 35838 h 497495"/>
              <a:gd name="connsiteX37" fmla="*/ 239637 w 587155"/>
              <a:gd name="connsiteY37" fmla="*/ 35838 h 497495"/>
              <a:gd name="connsiteX38" fmla="*/ 42991 w 587155"/>
              <a:gd name="connsiteY38" fmla="*/ 0 h 497495"/>
              <a:gd name="connsiteX39" fmla="*/ 232460 w 587155"/>
              <a:gd name="connsiteY39" fmla="*/ 0 h 497495"/>
              <a:gd name="connsiteX40" fmla="*/ 355902 w 587155"/>
              <a:gd name="connsiteY40" fmla="*/ 0 h 497495"/>
              <a:gd name="connsiteX41" fmla="*/ 543935 w 587155"/>
              <a:gd name="connsiteY41" fmla="*/ 0 h 497495"/>
              <a:gd name="connsiteX42" fmla="*/ 543935 w 587155"/>
              <a:gd name="connsiteY42" fmla="*/ 182059 h 497495"/>
              <a:gd name="connsiteX43" fmla="*/ 543935 w 587155"/>
              <a:gd name="connsiteY43" fmla="*/ 298175 h 497495"/>
              <a:gd name="connsiteX44" fmla="*/ 42991 w 587155"/>
              <a:gd name="connsiteY44" fmla="*/ 298175 h 497495"/>
              <a:gd name="connsiteX45" fmla="*/ 42991 w 587155"/>
              <a:gd name="connsiteY45" fmla="*/ 182059 h 497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87155" h="497495">
                <a:moveTo>
                  <a:pt x="244050" y="432975"/>
                </a:moveTo>
                <a:lnTo>
                  <a:pt x="235436" y="471687"/>
                </a:lnTo>
                <a:lnTo>
                  <a:pt x="351719" y="471687"/>
                </a:lnTo>
                <a:lnTo>
                  <a:pt x="343105" y="432975"/>
                </a:lnTo>
                <a:close/>
                <a:moveTo>
                  <a:pt x="41632" y="309670"/>
                </a:moveTo>
                <a:lnTo>
                  <a:pt x="545523" y="309670"/>
                </a:lnTo>
                <a:lnTo>
                  <a:pt x="587155" y="497495"/>
                </a:lnTo>
                <a:lnTo>
                  <a:pt x="0" y="497495"/>
                </a:lnTo>
                <a:close/>
                <a:moveTo>
                  <a:pt x="109201" y="225068"/>
                </a:moveTo>
                <a:lnTo>
                  <a:pt x="480943" y="225068"/>
                </a:lnTo>
                <a:lnTo>
                  <a:pt x="480943" y="242310"/>
                </a:lnTo>
                <a:lnTo>
                  <a:pt x="109201" y="242310"/>
                </a:lnTo>
                <a:close/>
                <a:moveTo>
                  <a:pt x="109201" y="185066"/>
                </a:moveTo>
                <a:lnTo>
                  <a:pt x="480943" y="185066"/>
                </a:lnTo>
                <a:lnTo>
                  <a:pt x="480943" y="202078"/>
                </a:lnTo>
                <a:lnTo>
                  <a:pt x="109201" y="202078"/>
                </a:lnTo>
                <a:close/>
                <a:moveTo>
                  <a:pt x="228287" y="147593"/>
                </a:moveTo>
                <a:lnTo>
                  <a:pt x="480943" y="147593"/>
                </a:lnTo>
                <a:lnTo>
                  <a:pt x="480943" y="164835"/>
                </a:lnTo>
                <a:lnTo>
                  <a:pt x="228287" y="164835"/>
                </a:lnTo>
                <a:close/>
                <a:moveTo>
                  <a:pt x="228287" y="106212"/>
                </a:moveTo>
                <a:lnTo>
                  <a:pt x="480943" y="106212"/>
                </a:lnTo>
                <a:lnTo>
                  <a:pt x="480943" y="123224"/>
                </a:lnTo>
                <a:lnTo>
                  <a:pt x="228287" y="123224"/>
                </a:lnTo>
                <a:close/>
                <a:moveTo>
                  <a:pt x="228287" y="64601"/>
                </a:moveTo>
                <a:lnTo>
                  <a:pt x="480943" y="64601"/>
                </a:lnTo>
                <a:lnTo>
                  <a:pt x="480943" y="81843"/>
                </a:lnTo>
                <a:lnTo>
                  <a:pt x="228287" y="81843"/>
                </a:lnTo>
                <a:close/>
                <a:moveTo>
                  <a:pt x="109201" y="64601"/>
                </a:moveTo>
                <a:lnTo>
                  <a:pt x="203918" y="64601"/>
                </a:lnTo>
                <a:lnTo>
                  <a:pt x="203918" y="164836"/>
                </a:lnTo>
                <a:lnTo>
                  <a:pt x="109201" y="164836"/>
                </a:lnTo>
                <a:close/>
                <a:moveTo>
                  <a:pt x="78875" y="35838"/>
                </a:moveTo>
                <a:lnTo>
                  <a:pt x="78875" y="268071"/>
                </a:lnTo>
                <a:lnTo>
                  <a:pt x="509486" y="268071"/>
                </a:lnTo>
                <a:lnTo>
                  <a:pt x="509486" y="35838"/>
                </a:lnTo>
                <a:lnTo>
                  <a:pt x="347290" y="35838"/>
                </a:lnTo>
                <a:lnTo>
                  <a:pt x="239637" y="35838"/>
                </a:lnTo>
                <a:close/>
                <a:moveTo>
                  <a:pt x="42991" y="0"/>
                </a:moveTo>
                <a:lnTo>
                  <a:pt x="232460" y="0"/>
                </a:lnTo>
                <a:lnTo>
                  <a:pt x="355902" y="0"/>
                </a:lnTo>
                <a:lnTo>
                  <a:pt x="543935" y="0"/>
                </a:lnTo>
                <a:lnTo>
                  <a:pt x="543935" y="182059"/>
                </a:lnTo>
                <a:lnTo>
                  <a:pt x="543935" y="298175"/>
                </a:lnTo>
                <a:lnTo>
                  <a:pt x="42991" y="298175"/>
                </a:lnTo>
                <a:lnTo>
                  <a:pt x="42991" y="18205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" name="矩形: 对角圆角 2">
            <a:extLst>
              <a:ext uri="{FF2B5EF4-FFF2-40B4-BE49-F238E27FC236}">
                <a16:creationId xmlns:a16="http://schemas.microsoft.com/office/drawing/2014/main" xmlns="" id="{8965EF8D-477A-45FA-A65C-52E7B255DDF8}"/>
              </a:ext>
            </a:extLst>
          </p:cNvPr>
          <p:cNvSpPr/>
          <p:nvPr/>
        </p:nvSpPr>
        <p:spPr>
          <a:xfrm>
            <a:off x="613410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5" name="矩形: 对角圆角 4">
            <a:extLst>
              <a:ext uri="{FF2B5EF4-FFF2-40B4-BE49-F238E27FC236}">
                <a16:creationId xmlns:a16="http://schemas.microsoft.com/office/drawing/2014/main" xmlns="" id="{B8B559B6-4187-48C0-953D-5A9ACD9D1FDC}"/>
              </a:ext>
            </a:extLst>
          </p:cNvPr>
          <p:cNvSpPr/>
          <p:nvPr/>
        </p:nvSpPr>
        <p:spPr>
          <a:xfrm>
            <a:off x="709041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学习要求</a:t>
            </a:r>
          </a:p>
        </p:txBody>
      </p:sp>
      <p:sp>
        <p:nvSpPr>
          <p:cNvPr id="6" name="矩形: 对角圆角 5">
            <a:extLst>
              <a:ext uri="{FF2B5EF4-FFF2-40B4-BE49-F238E27FC236}">
                <a16:creationId xmlns:a16="http://schemas.microsoft.com/office/drawing/2014/main" xmlns="" id="{043A41B4-A19B-4AB4-BB44-D8D2B35DF7E5}"/>
              </a:ext>
            </a:extLst>
          </p:cNvPr>
          <p:cNvSpPr/>
          <p:nvPr/>
        </p:nvSpPr>
        <p:spPr>
          <a:xfrm>
            <a:off x="804672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理论知识</a:t>
            </a:r>
          </a:p>
        </p:txBody>
      </p:sp>
      <p:sp>
        <p:nvSpPr>
          <p:cNvPr id="7" name="矩形: 对角圆角 6">
            <a:extLst>
              <a:ext uri="{FF2B5EF4-FFF2-40B4-BE49-F238E27FC236}">
                <a16:creationId xmlns:a16="http://schemas.microsoft.com/office/drawing/2014/main" xmlns="" id="{D93EF659-CA10-488D-81D5-1BA47AC6891C}"/>
              </a:ext>
            </a:extLst>
          </p:cNvPr>
          <p:cNvSpPr/>
          <p:nvPr/>
        </p:nvSpPr>
        <p:spPr>
          <a:xfrm>
            <a:off x="900303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实践技能</a:t>
            </a:r>
          </a:p>
        </p:txBody>
      </p:sp>
      <p:sp>
        <p:nvSpPr>
          <p:cNvPr id="8" name="矩形: 对角圆角 7">
            <a:extLst>
              <a:ext uri="{FF2B5EF4-FFF2-40B4-BE49-F238E27FC236}">
                <a16:creationId xmlns:a16="http://schemas.microsoft.com/office/drawing/2014/main" xmlns="" id="{84923506-9DD7-4C2D-8F4A-B24DE42D7C9D}"/>
              </a:ext>
            </a:extLst>
          </p:cNvPr>
          <p:cNvSpPr/>
          <p:nvPr/>
        </p:nvSpPr>
        <p:spPr>
          <a:xfrm>
            <a:off x="995934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学习小结</a:t>
            </a:r>
          </a:p>
        </p:txBody>
      </p:sp>
      <p:sp>
        <p:nvSpPr>
          <p:cNvPr id="9" name="矩形: 对角圆角 8">
            <a:extLst>
              <a:ext uri="{FF2B5EF4-FFF2-40B4-BE49-F238E27FC236}">
                <a16:creationId xmlns:a16="http://schemas.microsoft.com/office/drawing/2014/main" xmlns="" id="{0E30B6CF-43F2-4614-A777-00A3CFCAA957}"/>
              </a:ext>
            </a:extLst>
          </p:cNvPr>
          <p:cNvSpPr/>
          <p:nvPr/>
        </p:nvSpPr>
        <p:spPr>
          <a:xfrm>
            <a:off x="10915651" y="171450"/>
            <a:ext cx="1047750" cy="361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E8595C05-5439-49D7-B6BB-BC2775EDEAB0}"/>
              </a:ext>
            </a:extLst>
          </p:cNvPr>
          <p:cNvSpPr/>
          <p:nvPr/>
        </p:nvSpPr>
        <p:spPr>
          <a:xfrm>
            <a:off x="364731" y="761323"/>
            <a:ext cx="487546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328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000" b="1" dirty="0" smtClean="0">
                <a:solidFill>
                  <a:schemeClr val="accent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1.2 </a:t>
            </a:r>
            <a:r>
              <a:rPr lang="zh-CN" altLang="en-US" sz="2000" b="1" dirty="0" smtClean="0">
                <a:solidFill>
                  <a:schemeClr val="accent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旋</a:t>
            </a:r>
            <a:r>
              <a:rPr lang="zh-CN" altLang="en-US" sz="2000" b="1" dirty="0">
                <a:solidFill>
                  <a:schemeClr val="accent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具</a:t>
            </a:r>
            <a:endParaRPr lang="zh-CN" altLang="zh-CN" sz="2000" b="1" dirty="0">
              <a:solidFill>
                <a:schemeClr val="accent2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E8595C05-5439-49D7-B6BB-BC2775EDEAB0}"/>
              </a:ext>
            </a:extLst>
          </p:cNvPr>
          <p:cNvSpPr/>
          <p:nvPr/>
        </p:nvSpPr>
        <p:spPr>
          <a:xfrm>
            <a:off x="702934" y="1284180"/>
            <a:ext cx="668644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/>
            <a:r>
              <a:rPr lang="zh-CN" altLang="en-US" dirty="0"/>
              <a:t>螺丝刀：用来紧固或拆卸螺丝，主要有一字型和十字形两种。</a:t>
            </a:r>
            <a:endParaRPr lang="zh-CN" altLang="zh-CN" dirty="0"/>
          </a:p>
        </p:txBody>
      </p:sp>
      <p:pic>
        <p:nvPicPr>
          <p:cNvPr id="20" name="图片 19">
            <a:extLst>
              <a:ext uri="{FF2B5EF4-FFF2-40B4-BE49-F238E27FC236}">
                <a16:creationId xmlns:a16="http://schemas.microsoft.com/office/drawing/2014/main" xmlns="" id="{20644B04-8700-4F7C-8490-933E49D80CCF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5373" y="3535433"/>
            <a:ext cx="2130425" cy="21304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xmlns="" id="{D2D1470D-3CE8-4A8F-A6EB-37135FDCBFA7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9605" y="4192913"/>
            <a:ext cx="1466215" cy="1466215"/>
          </a:xfrm>
          <a:prstGeom prst="rect">
            <a:avLst/>
          </a:prstGeom>
          <a:noFill/>
          <a:ln>
            <a:noFill/>
          </a:ln>
        </p:spPr>
      </p:pic>
      <p:pic>
        <p:nvPicPr>
          <p:cNvPr id="22" name="Picture 4" descr="1155634174">
            <a:extLst>
              <a:ext uri="{FF2B5EF4-FFF2-40B4-BE49-F238E27FC236}">
                <a16:creationId xmlns:a16="http://schemas.microsoft.com/office/drawing/2014/main" xmlns="" id="{6887D426-C113-46CB-9F8E-7F8EFFDAF35F}"/>
              </a:ext>
            </a:extLst>
          </p:cNvPr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508"/>
          <a:stretch>
            <a:fillRect/>
          </a:stretch>
        </p:blipFill>
        <p:spPr bwMode="auto">
          <a:xfrm>
            <a:off x="8156945" y="3762770"/>
            <a:ext cx="2850146" cy="1675750"/>
          </a:xfrm>
          <a:prstGeom prst="rect">
            <a:avLst/>
          </a:prstGeom>
          <a:noFill/>
          <a:ln>
            <a:noFill/>
          </a:ln>
        </p:spPr>
      </p:pic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CA3C7F6D-1BE0-49DA-9116-04B96085DD24}"/>
              </a:ext>
            </a:extLst>
          </p:cNvPr>
          <p:cNvSpPr txBox="1"/>
          <p:nvPr/>
        </p:nvSpPr>
        <p:spPr>
          <a:xfrm>
            <a:off x="640052" y="2404292"/>
            <a:ext cx="2681069" cy="11182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>
              <a:lnSpc>
                <a:spcPts val="2000"/>
              </a:lnSpc>
            </a:pPr>
            <a:r>
              <a:rPr lang="zh-CN" altLang="zh-CN" sz="1800" kern="100" dirty="0">
                <a:effectLst/>
                <a:latin typeface="+mn-ea"/>
                <a:cs typeface="Times New Roman" panose="02020603050405020304" pitchFamily="18" charset="0"/>
              </a:rPr>
              <a:t>规格：用金属杆长度表示，有：</a:t>
            </a:r>
            <a:r>
              <a:rPr lang="en-US" altLang="zh-CN" sz="1800" kern="100" dirty="0">
                <a:effectLst/>
                <a:latin typeface="+mn-ea"/>
                <a:cs typeface="Times New Roman" panose="02020603050405020304" pitchFamily="18" charset="0"/>
              </a:rPr>
              <a:t>100, 150, 200, 300, 400 mm</a:t>
            </a:r>
            <a:r>
              <a:rPr lang="zh-CN" altLang="zh-CN" sz="1800" kern="100" dirty="0">
                <a:effectLst/>
                <a:latin typeface="+mn-ea"/>
                <a:cs typeface="Times New Roman" panose="02020603050405020304" pitchFamily="18" charset="0"/>
              </a:rPr>
              <a:t>，如图</a:t>
            </a:r>
            <a:r>
              <a:rPr lang="en-US" altLang="zh-CN" sz="1800" kern="100" dirty="0">
                <a:effectLst/>
                <a:latin typeface="+mn-ea"/>
                <a:cs typeface="Times New Roman" panose="02020603050405020304" pitchFamily="18" charset="0"/>
              </a:rPr>
              <a:t>2-2-3</a:t>
            </a:r>
            <a:r>
              <a:rPr lang="zh-CN" altLang="zh-CN" sz="1800" kern="100" dirty="0">
                <a:effectLst/>
                <a:latin typeface="+mn-ea"/>
                <a:cs typeface="Times New Roman" panose="02020603050405020304" pitchFamily="18" charset="0"/>
              </a:rPr>
              <a:t>所示。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D045FCD8-71C1-4B53-B3D5-FA0B7711C304}"/>
              </a:ext>
            </a:extLst>
          </p:cNvPr>
          <p:cNvSpPr txBox="1"/>
          <p:nvPr/>
        </p:nvSpPr>
        <p:spPr>
          <a:xfrm>
            <a:off x="-1128084" y="6120368"/>
            <a:ext cx="6094428" cy="3488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27000" algn="ctr">
              <a:lnSpc>
                <a:spcPts val="2000"/>
              </a:lnSpc>
            </a:pPr>
            <a:r>
              <a:rPr lang="zh-CN" altLang="zh-CN" sz="1800" kern="100" dirty="0">
                <a:effectLst/>
                <a:latin typeface="+mn-ea"/>
                <a:cs typeface="Times New Roman" panose="02020603050405020304" pitchFamily="18" charset="0"/>
              </a:rPr>
              <a:t>图</a:t>
            </a:r>
            <a:r>
              <a:rPr lang="en-US" altLang="zh-CN" sz="1800" kern="100" dirty="0">
                <a:effectLst/>
                <a:latin typeface="+mn-ea"/>
                <a:cs typeface="Times New Roman" panose="02020603050405020304" pitchFamily="18" charset="0"/>
              </a:rPr>
              <a:t>2-2-3 </a:t>
            </a:r>
            <a:r>
              <a:rPr lang="zh-CN" altLang="zh-CN" sz="1800" kern="100" dirty="0">
                <a:effectLst/>
                <a:latin typeface="+mn-ea"/>
                <a:cs typeface="Times New Roman" panose="02020603050405020304" pitchFamily="18" charset="0"/>
              </a:rPr>
              <a:t>一字形螺丝刀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6203D9A0-B255-4907-84E3-6E47B3C44267}"/>
              </a:ext>
            </a:extLst>
          </p:cNvPr>
          <p:cNvSpPr txBox="1"/>
          <p:nvPr/>
        </p:nvSpPr>
        <p:spPr>
          <a:xfrm>
            <a:off x="4600091" y="2333931"/>
            <a:ext cx="2779508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ts val="2000"/>
              </a:lnSpc>
            </a:pPr>
            <a:r>
              <a:rPr lang="zh-CN" altLang="zh-CN" sz="1800" kern="100" dirty="0">
                <a:effectLst/>
                <a:latin typeface="+mn-ea"/>
                <a:cs typeface="Times New Roman" panose="02020603050405020304" pitchFamily="18" charset="0"/>
              </a:rPr>
              <a:t>规格：按适用螺钉直径</a:t>
            </a:r>
            <a:r>
              <a:rPr lang="en-US" altLang="zh-CN" sz="1800" kern="100" dirty="0">
                <a:effectLst/>
                <a:latin typeface="+mn-ea"/>
                <a:cs typeface="Times New Roman" panose="02020603050405020304" pitchFamily="18" charset="0"/>
              </a:rPr>
              <a:t>           </a:t>
            </a:r>
            <a:r>
              <a:rPr lang="zh-CN" altLang="zh-CN" sz="1800" kern="100" dirty="0">
                <a:effectLst/>
                <a:latin typeface="+mn-ea"/>
                <a:cs typeface="Times New Roman" panose="02020603050405020304" pitchFamily="18" charset="0"/>
              </a:rPr>
              <a:t>表示，如图</a:t>
            </a:r>
            <a:r>
              <a:rPr lang="en-US" altLang="zh-CN" sz="1800" kern="100" dirty="0">
                <a:effectLst/>
                <a:latin typeface="+mn-ea"/>
                <a:cs typeface="Times New Roman" panose="02020603050405020304" pitchFamily="18" charset="0"/>
              </a:rPr>
              <a:t>2-2-4</a:t>
            </a:r>
            <a:r>
              <a:rPr lang="zh-CN" altLang="zh-CN" sz="1800" kern="100" dirty="0">
                <a:effectLst/>
                <a:latin typeface="+mn-ea"/>
                <a:cs typeface="Times New Roman" panose="02020603050405020304" pitchFamily="18" charset="0"/>
              </a:rPr>
              <a:t>所示。</a:t>
            </a:r>
          </a:p>
          <a:p>
            <a:pPr algn="just">
              <a:lnSpc>
                <a:spcPts val="2000"/>
              </a:lnSpc>
            </a:pPr>
            <a:r>
              <a:rPr lang="zh-CN" altLang="zh-CN" sz="1800" kern="100" dirty="0">
                <a:effectLst/>
                <a:latin typeface="+mn-ea"/>
                <a:cs typeface="Times New Roman" panose="02020603050405020304" pitchFamily="18" charset="0"/>
              </a:rPr>
              <a:t>Ⅰ号（</a:t>
            </a:r>
            <a:r>
              <a:rPr lang="en-US" altLang="zh-CN" sz="1800" kern="100" dirty="0">
                <a:effectLst/>
                <a:latin typeface="+mn-ea"/>
                <a:cs typeface="Times New Roman" panose="02020603050405020304" pitchFamily="18" charset="0"/>
              </a:rPr>
              <a:t>2-2.5mm</a:t>
            </a:r>
            <a:r>
              <a:rPr lang="zh-CN" altLang="zh-CN" sz="1800" kern="100" dirty="0">
                <a:effectLst/>
                <a:latin typeface="+mn-ea"/>
                <a:cs typeface="Times New Roman" panose="02020603050405020304" pitchFamily="18" charset="0"/>
              </a:rPr>
              <a:t>）；</a:t>
            </a:r>
          </a:p>
          <a:p>
            <a:pPr algn="just">
              <a:lnSpc>
                <a:spcPts val="2000"/>
              </a:lnSpc>
            </a:pPr>
            <a:r>
              <a:rPr lang="zh-CN" altLang="zh-CN" sz="1800" kern="100" dirty="0">
                <a:effectLst/>
                <a:latin typeface="+mn-ea"/>
                <a:cs typeface="Times New Roman" panose="02020603050405020304" pitchFamily="18" charset="0"/>
              </a:rPr>
              <a:t>Ⅱ号（</a:t>
            </a:r>
            <a:r>
              <a:rPr lang="en-US" altLang="zh-CN" sz="1800" kern="100" dirty="0">
                <a:effectLst/>
                <a:latin typeface="+mn-ea"/>
                <a:cs typeface="Times New Roman" panose="02020603050405020304" pitchFamily="18" charset="0"/>
              </a:rPr>
              <a:t>3-5mm</a:t>
            </a:r>
            <a:r>
              <a:rPr lang="zh-CN" altLang="zh-CN" sz="1800" kern="100" dirty="0">
                <a:effectLst/>
                <a:latin typeface="+mn-ea"/>
                <a:cs typeface="Times New Roman" panose="02020603050405020304" pitchFamily="18" charset="0"/>
              </a:rPr>
              <a:t>）；</a:t>
            </a:r>
          </a:p>
          <a:p>
            <a:pPr algn="just">
              <a:lnSpc>
                <a:spcPts val="2000"/>
              </a:lnSpc>
            </a:pPr>
            <a:r>
              <a:rPr lang="zh-CN" altLang="zh-CN" sz="1800" kern="100" dirty="0">
                <a:effectLst/>
                <a:latin typeface="+mn-ea"/>
                <a:cs typeface="Times New Roman" panose="02020603050405020304" pitchFamily="18" charset="0"/>
              </a:rPr>
              <a:t>Ⅲ号（</a:t>
            </a:r>
            <a:r>
              <a:rPr lang="en-US" altLang="zh-CN" sz="1800" kern="100" dirty="0">
                <a:effectLst/>
                <a:latin typeface="+mn-ea"/>
                <a:cs typeface="Times New Roman" panose="02020603050405020304" pitchFamily="18" charset="0"/>
              </a:rPr>
              <a:t>6-8mm</a:t>
            </a:r>
            <a:r>
              <a:rPr lang="zh-CN" altLang="zh-CN" sz="1800" kern="100" dirty="0">
                <a:effectLst/>
                <a:latin typeface="+mn-ea"/>
                <a:cs typeface="Times New Roman" panose="02020603050405020304" pitchFamily="18" charset="0"/>
              </a:rPr>
              <a:t>）；</a:t>
            </a:r>
          </a:p>
          <a:p>
            <a:pPr algn="just">
              <a:lnSpc>
                <a:spcPts val="2000"/>
              </a:lnSpc>
            </a:pPr>
            <a:r>
              <a:rPr lang="zh-CN" altLang="zh-CN" sz="1800" kern="100" dirty="0">
                <a:effectLst/>
                <a:latin typeface="+mn-ea"/>
                <a:cs typeface="Times New Roman" panose="02020603050405020304" pitchFamily="18" charset="0"/>
              </a:rPr>
              <a:t>Ⅳ号（</a:t>
            </a:r>
            <a:r>
              <a:rPr lang="en-US" altLang="zh-CN" sz="1800" kern="100" dirty="0">
                <a:effectLst/>
                <a:latin typeface="+mn-ea"/>
                <a:cs typeface="Times New Roman" panose="02020603050405020304" pitchFamily="18" charset="0"/>
              </a:rPr>
              <a:t>10-12mm</a:t>
            </a:r>
            <a:r>
              <a:rPr lang="zh-CN" altLang="zh-CN" sz="1800" kern="100" dirty="0">
                <a:effectLst/>
                <a:latin typeface="+mn-ea"/>
                <a:cs typeface="Times New Roman" panose="02020603050405020304" pitchFamily="18" charset="0"/>
              </a:rPr>
              <a:t>）。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932A6E16-E0A6-4D08-A1D7-2F8DF7826FCC}"/>
              </a:ext>
            </a:extLst>
          </p:cNvPr>
          <p:cNvSpPr txBox="1"/>
          <p:nvPr/>
        </p:nvSpPr>
        <p:spPr>
          <a:xfrm>
            <a:off x="2820580" y="6015780"/>
            <a:ext cx="662704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zh-CN" sz="1800" kern="100" dirty="0">
                <a:effectLst/>
                <a:latin typeface="+mn-ea"/>
                <a:cs typeface="Times New Roman" panose="02020603050405020304" pitchFamily="18" charset="0"/>
              </a:rPr>
              <a:t>图</a:t>
            </a:r>
            <a:r>
              <a:rPr lang="en-US" altLang="zh-CN" sz="1800" kern="100" dirty="0">
                <a:effectLst/>
                <a:latin typeface="+mn-ea"/>
                <a:cs typeface="Times New Roman" panose="02020603050405020304" pitchFamily="18" charset="0"/>
              </a:rPr>
              <a:t>2-2-4</a:t>
            </a:r>
            <a:r>
              <a:rPr lang="zh-CN" altLang="zh-CN" sz="1800" kern="100" dirty="0">
                <a:effectLst/>
                <a:latin typeface="+mn-ea"/>
                <a:cs typeface="Times New Roman" panose="02020603050405020304" pitchFamily="18" charset="0"/>
              </a:rPr>
              <a:t>十字形螺丝刀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xmlns="" id="{EB90C056-4BB0-4891-A3E6-FC6FEABC24E9}"/>
              </a:ext>
            </a:extLst>
          </p:cNvPr>
          <p:cNvSpPr txBox="1"/>
          <p:nvPr/>
        </p:nvSpPr>
        <p:spPr>
          <a:xfrm>
            <a:off x="7963130" y="2623546"/>
            <a:ext cx="3680795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>
              <a:lnSpc>
                <a:spcPts val="2000"/>
              </a:lnSpc>
              <a:spcAft>
                <a:spcPts val="600"/>
              </a:spcAft>
            </a:pPr>
            <a:r>
              <a:rPr lang="zh-CN" altLang="zh-CN" sz="1800" kern="100" dirty="0">
                <a:effectLst/>
                <a:latin typeface="+mn-ea"/>
                <a:cs typeface="Times New Roman" panose="02020603050405020304" pitchFamily="18" charset="0"/>
              </a:rPr>
              <a:t>是一种组合式工具，它的柄部和旋具是可以拆卸的， 并附有规格不同的旋具等附件，如图</a:t>
            </a:r>
            <a:r>
              <a:rPr lang="en-US" altLang="zh-CN" sz="1800" kern="100" dirty="0">
                <a:effectLst/>
                <a:latin typeface="+mn-ea"/>
                <a:cs typeface="Times New Roman" panose="02020603050405020304" pitchFamily="18" charset="0"/>
              </a:rPr>
              <a:t>2-2-5</a:t>
            </a:r>
            <a:r>
              <a:rPr lang="zh-CN" altLang="zh-CN" sz="1800" kern="100" dirty="0">
                <a:effectLst/>
                <a:latin typeface="+mn-ea"/>
                <a:cs typeface="Times New Roman" panose="02020603050405020304" pitchFamily="18" charset="0"/>
              </a:rPr>
              <a:t>所示。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xmlns="" id="{D88423D5-AEDB-4F5E-9380-00D1725FC965}"/>
              </a:ext>
            </a:extLst>
          </p:cNvPr>
          <p:cNvSpPr txBox="1"/>
          <p:nvPr/>
        </p:nvSpPr>
        <p:spPr>
          <a:xfrm>
            <a:off x="6645820" y="6015780"/>
            <a:ext cx="6627042" cy="3488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26365" algn="ctr">
              <a:lnSpc>
                <a:spcPts val="2000"/>
              </a:lnSpc>
            </a:pPr>
            <a:r>
              <a:rPr lang="zh-CN" altLang="zh-CN" sz="1800" kern="100" dirty="0">
                <a:effectLst/>
                <a:latin typeface="+mn-ea"/>
                <a:cs typeface="Times New Roman" panose="02020603050405020304" pitchFamily="18" charset="0"/>
              </a:rPr>
              <a:t>图</a:t>
            </a:r>
            <a:r>
              <a:rPr lang="en-US" altLang="zh-CN" sz="1800" kern="100" dirty="0">
                <a:effectLst/>
                <a:latin typeface="+mn-ea"/>
                <a:cs typeface="Times New Roman" panose="02020603050405020304" pitchFamily="18" charset="0"/>
              </a:rPr>
              <a:t>2-2-5 </a:t>
            </a:r>
            <a:r>
              <a:rPr lang="zh-CN" altLang="zh-CN" sz="1800" kern="100" dirty="0">
                <a:effectLst/>
                <a:latin typeface="+mn-ea"/>
                <a:cs typeface="Times New Roman" panose="02020603050405020304" pitchFamily="18" charset="0"/>
              </a:rPr>
              <a:t>多用螺丝刀</a:t>
            </a: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xmlns="" id="{F66AD3C4-3946-4976-942C-1B1AC3A3D167}"/>
              </a:ext>
            </a:extLst>
          </p:cNvPr>
          <p:cNvSpPr/>
          <p:nvPr/>
        </p:nvSpPr>
        <p:spPr>
          <a:xfrm>
            <a:off x="364731" y="1756635"/>
            <a:ext cx="3073452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328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b="1" dirty="0" smtClean="0">
                <a:solidFill>
                  <a:schemeClr val="accent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1.2.1 </a:t>
            </a:r>
            <a:r>
              <a:rPr lang="zh-CN" altLang="en-US" b="1" dirty="0" smtClean="0">
                <a:solidFill>
                  <a:schemeClr val="accent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一字型螺丝刀</a:t>
            </a:r>
            <a:endParaRPr lang="zh-CN" altLang="zh-CN" b="1" dirty="0">
              <a:solidFill>
                <a:schemeClr val="accent2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xmlns="" id="{F66AD3C4-3946-4976-942C-1B1AC3A3D167}"/>
              </a:ext>
            </a:extLst>
          </p:cNvPr>
          <p:cNvSpPr/>
          <p:nvPr/>
        </p:nvSpPr>
        <p:spPr>
          <a:xfrm>
            <a:off x="4077687" y="1756634"/>
            <a:ext cx="3268443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328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b="1" dirty="0" smtClean="0">
                <a:solidFill>
                  <a:schemeClr val="accent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1.2.2 </a:t>
            </a:r>
            <a:r>
              <a:rPr lang="zh-CN" altLang="en-US" b="1" dirty="0" smtClean="0">
                <a:solidFill>
                  <a:schemeClr val="accent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十</a:t>
            </a:r>
            <a:r>
              <a:rPr lang="zh-CN" altLang="en-US" b="1" dirty="0" smtClean="0">
                <a:solidFill>
                  <a:schemeClr val="accent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字型</a:t>
            </a:r>
            <a:r>
              <a:rPr lang="zh-CN" altLang="en-US" b="1" dirty="0">
                <a:solidFill>
                  <a:schemeClr val="accent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螺丝刀</a:t>
            </a:r>
            <a:endParaRPr lang="zh-CN" altLang="zh-CN" b="1" dirty="0">
              <a:solidFill>
                <a:schemeClr val="accent2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xmlns="" id="{F66AD3C4-3946-4976-942C-1B1AC3A3D167}"/>
              </a:ext>
            </a:extLst>
          </p:cNvPr>
          <p:cNvSpPr/>
          <p:nvPr/>
        </p:nvSpPr>
        <p:spPr>
          <a:xfrm>
            <a:off x="7975334" y="1786587"/>
            <a:ext cx="4875460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328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b="1" dirty="0" smtClean="0">
                <a:solidFill>
                  <a:schemeClr val="accent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1.2.3 </a:t>
            </a:r>
            <a:r>
              <a:rPr lang="zh-CN" altLang="en-US" b="1" dirty="0" smtClean="0">
                <a:solidFill>
                  <a:schemeClr val="accent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多用螺丝刀</a:t>
            </a:r>
            <a:endParaRPr lang="zh-CN" altLang="zh-CN" b="1" dirty="0">
              <a:solidFill>
                <a:schemeClr val="accent2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TextBox 8">
            <a:extLst>
              <a:ext uri="{FF2B5EF4-FFF2-40B4-BE49-F238E27FC236}">
                <a16:creationId xmlns:a16="http://schemas.microsoft.com/office/drawing/2014/main" xmlns="" id="{6B099B05-5055-4F98-BFCC-EED86C641E3C}"/>
              </a:ext>
            </a:extLst>
          </p:cNvPr>
          <p:cNvSpPr txBox="1"/>
          <p:nvPr/>
        </p:nvSpPr>
        <p:spPr>
          <a:xfrm>
            <a:off x="947759" y="221139"/>
            <a:ext cx="438624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家庭</a:t>
            </a:r>
            <a:r>
              <a: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用电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线路常用电工工具</a:t>
            </a:r>
            <a:endParaRPr lang="en-US" altLang="zh-CN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11881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PICTURE" val="#228852;#233970;#231353;#239530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PICTURE" val="#228852;#233970;#231353;#239530;"/>
  <p:tag name="ISLIDE.ICON" val="#405340;#373730;#107755;#402186;#44453;#373730;#68044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PICTURE" val="#228852;#233970;#231353;#239530;"/>
  <p:tag name="ISLIDE.ICON" val="#405340;#373730;#107755;#402186;#44453;#373730;#68044;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PICTURE" val="#228852;#233970;#231353;#239530;"/>
  <p:tag name="ISLIDE.ICON" val="#405340;#373730;#107755;#402186;#44453;#373730;#68044;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PICTURE" val="#228852;#233970;#231353;#239530;"/>
  <p:tag name="ISLIDE.ICON" val="#405340;#373730;#107755;#402186;#44453;#373730;#68044;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PICTURE" val="#228852;#233970;#231353;#239530;"/>
  <p:tag name="ISLIDE.ICON" val="#405340;#373730;#107755;#402186;#44453;#373730;#68044;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PICTURE" val="#228852;#233970;#231353;#239530;"/>
  <p:tag name="ISLIDE.ICON" val="#405340;#373730;#107755;#402186;#44453;#373730;#68044;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PICTURE" val="#228852;#233970;#231353;#239530;"/>
  <p:tag name="ISLIDE.ICON" val="#405340;#373730;#107755;#402186;#44453;#373730;#68044;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PICTURE" val="#228852;#233970;#231353;#239530;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3169</TotalTime>
  <Words>4046</Words>
  <Application>Microsoft Office PowerPoint</Application>
  <PresentationFormat>宽屏</PresentationFormat>
  <Paragraphs>565</Paragraphs>
  <Slides>42</Slides>
  <Notes>42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42</vt:i4>
      </vt:variant>
    </vt:vector>
  </HeadingPairs>
  <TitlesOfParts>
    <vt:vector size="54" baseType="lpstr">
      <vt:lpstr>Arial Unicode MS</vt:lpstr>
      <vt:lpstr>Open Sans</vt:lpstr>
      <vt:lpstr>等线</vt:lpstr>
      <vt:lpstr>等线 Light</vt:lpstr>
      <vt:lpstr>华康俪金黑W8(P)</vt:lpstr>
      <vt:lpstr>楷体</vt:lpstr>
      <vt:lpstr>宋体</vt:lpstr>
      <vt:lpstr>微软雅黑</vt:lpstr>
      <vt:lpstr>Arial</vt:lpstr>
      <vt:lpstr>Calibri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影子</dc:creator>
  <cp:lastModifiedBy>407_5</cp:lastModifiedBy>
  <cp:revision>78</cp:revision>
  <dcterms:created xsi:type="dcterms:W3CDTF">2020-10-28T01:48:22Z</dcterms:created>
  <dcterms:modified xsi:type="dcterms:W3CDTF">2021-02-27T06:36:58Z</dcterms:modified>
</cp:coreProperties>
</file>