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7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85" r:id="rId10"/>
    <p:sldId id="286" r:id="rId11"/>
    <p:sldId id="287" r:id="rId12"/>
    <p:sldId id="263" r:id="rId13"/>
    <p:sldId id="267" r:id="rId14"/>
    <p:sldId id="282" r:id="rId15"/>
    <p:sldId id="283" r:id="rId16"/>
    <p:sldId id="268" r:id="rId17"/>
    <p:sldId id="284" r:id="rId18"/>
    <p:sldId id="269" r:id="rId19"/>
    <p:sldId id="288" r:id="rId20"/>
    <p:sldId id="289" r:id="rId21"/>
    <p:sldId id="264" r:id="rId22"/>
    <p:sldId id="276" r:id="rId23"/>
    <p:sldId id="265" r:id="rId24"/>
    <p:sldId id="290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3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9" Type="http://schemas.openxmlformats.org/officeDocument/2006/relationships/image" Target="../media/image44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50" Type="http://schemas.openxmlformats.org/officeDocument/2006/relationships/image" Target="../media/image55.png"/><Relationship Id="rId55" Type="http://schemas.openxmlformats.org/officeDocument/2006/relationships/image" Target="../media/image6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9" Type="http://schemas.openxmlformats.org/officeDocument/2006/relationships/image" Target="../media/image34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40" Type="http://schemas.openxmlformats.org/officeDocument/2006/relationships/image" Target="../media/image45.png"/><Relationship Id="rId45" Type="http://schemas.openxmlformats.org/officeDocument/2006/relationships/image" Target="../media/image50.png"/><Relationship Id="rId53" Type="http://schemas.openxmlformats.org/officeDocument/2006/relationships/image" Target="../media/image58.png"/><Relationship Id="rId58" Type="http://schemas.openxmlformats.org/officeDocument/2006/relationships/image" Target="../media/image63.png"/><Relationship Id="rId5" Type="http://schemas.openxmlformats.org/officeDocument/2006/relationships/image" Target="../media/image10.png"/><Relationship Id="rId61" Type="http://schemas.openxmlformats.org/officeDocument/2006/relationships/image" Target="../media/image66.png"/><Relationship Id="rId19" Type="http://schemas.openxmlformats.org/officeDocument/2006/relationships/image" Target="../media/image2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56" Type="http://schemas.openxmlformats.org/officeDocument/2006/relationships/image" Target="../media/image61.png"/><Relationship Id="rId8" Type="http://schemas.openxmlformats.org/officeDocument/2006/relationships/image" Target="../media/image13.png"/><Relationship Id="rId51" Type="http://schemas.openxmlformats.org/officeDocument/2006/relationships/image" Target="../media/image56.png"/><Relationship Id="rId3" Type="http://schemas.openxmlformats.org/officeDocument/2006/relationships/image" Target="../media/image8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59" Type="http://schemas.openxmlformats.org/officeDocument/2006/relationships/image" Target="../media/image64.emf"/><Relationship Id="rId20" Type="http://schemas.openxmlformats.org/officeDocument/2006/relationships/image" Target="../media/image25.png"/><Relationship Id="rId41" Type="http://schemas.openxmlformats.org/officeDocument/2006/relationships/image" Target="../media/image46.png"/><Relationship Id="rId54" Type="http://schemas.openxmlformats.org/officeDocument/2006/relationships/image" Target="../media/image59.png"/><Relationship Id="rId62" Type="http://schemas.openxmlformats.org/officeDocument/2006/relationships/image" Target="../media/image6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png"/><Relationship Id="rId57" Type="http://schemas.openxmlformats.org/officeDocument/2006/relationships/image" Target="../media/image62.png"/><Relationship Id="rId10" Type="http://schemas.openxmlformats.org/officeDocument/2006/relationships/image" Target="../media/image15.png"/><Relationship Id="rId31" Type="http://schemas.openxmlformats.org/officeDocument/2006/relationships/image" Target="../media/image36.pn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60" Type="http://schemas.openxmlformats.org/officeDocument/2006/relationships/image" Target="../media/image6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06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65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044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15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90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0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215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9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47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8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2797789" y="1812237"/>
            <a:ext cx="7571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电子技术基础知识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3058170" y="3440212"/>
            <a:ext cx="7050539" cy="936104"/>
            <a:chOff x="4328610" y="4016474"/>
            <a:chExt cx="3528310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常用电子元器件的图形符号和文字符号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1016634" y="212090"/>
            <a:ext cx="4386580" cy="338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电子元件图形符号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1016634" y="818873"/>
            <a:ext cx="7933833" cy="504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sz="2000"/>
            </a:lvl1pPr>
          </a:lstStyle>
          <a:p>
            <a:pPr indent="0"/>
            <a:r>
              <a:rPr lang="en-US" altLang="zh-CN" dirty="0" smtClean="0"/>
              <a:t>1.</a:t>
            </a:r>
            <a:r>
              <a:rPr lang="zh-CN" altLang="zh-CN" dirty="0" smtClean="0"/>
              <a:t>常用</a:t>
            </a:r>
            <a:r>
              <a:rPr lang="zh-CN" altLang="zh-CN" dirty="0"/>
              <a:t>电子元器件的图形符号和文字符号，表</a:t>
            </a:r>
            <a:r>
              <a:rPr lang="en-US" altLang="zh-CN" dirty="0"/>
              <a:t>.2-6-1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76" y="1323755"/>
            <a:ext cx="5782616" cy="507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3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1016634" y="212090"/>
            <a:ext cx="4386580" cy="338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电子元件图形符号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1016634" y="818873"/>
            <a:ext cx="7933833" cy="504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sz="2000"/>
            </a:lvl1pPr>
          </a:lstStyle>
          <a:p>
            <a:pPr indent="0"/>
            <a:r>
              <a:rPr lang="en-US" altLang="zh-CN" dirty="0" smtClean="0"/>
              <a:t>1.</a:t>
            </a:r>
            <a:r>
              <a:rPr lang="zh-CN" altLang="zh-CN" dirty="0" smtClean="0"/>
              <a:t>常用</a:t>
            </a:r>
            <a:r>
              <a:rPr lang="zh-CN" altLang="zh-CN" dirty="0"/>
              <a:t>电子元器件的图形符号和文字符号，表</a:t>
            </a:r>
            <a:r>
              <a:rPr lang="en-US" altLang="zh-CN" dirty="0"/>
              <a:t>.2-6-1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625" y="1323755"/>
            <a:ext cx="5642814" cy="50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3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870"/>
            <a:ext cx="10382250" cy="197040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p14="http://schemas.microsoft.com/office/powerpoint/2010/main"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405" y="2707005"/>
            <a:ext cx="3876675" cy="861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p14="http://schemas.microsoft.com/office/powerpoint/2010/main"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355"/>
            <a:ext cx="1114425" cy="1114425"/>
            <a:chOff x="3924300" y="2586355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3924300" y="2586355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95445" y="2863850"/>
              <a:ext cx="609600" cy="598170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p14="http://schemas.microsoft.com/office/powerpoint/2010/main"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210175" y="4225290"/>
            <a:ext cx="6077585" cy="45890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285750" indent="-285750"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</a:pPr>
            <a:r>
              <a:rPr lang="zh-CN" altLang="en-US" sz="1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8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p14="http://schemas.microsoft.com/office/powerpoint/2010/main"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6940" y="266700"/>
            <a:ext cx="875919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p14="http://schemas.microsoft.com/office/powerpoint/2010/main"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0" y="133350"/>
            <a:ext cx="3247390" cy="484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84129" y="809410"/>
            <a:ext cx="29909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电阻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791209" y="1435163"/>
            <a:ext cx="10632351" cy="2973420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 defTabSz="266700" eaLnBrk="1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zh-CN" dirty="0">
                <a:solidFill>
                  <a:schemeClr val="tx1"/>
                </a:solidFill>
                <a:latin typeface="+mn-ea"/>
              </a:rPr>
              <a:t>电阻的构造：利用碳氢化合物在高温真空下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热分解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的结晶碳，使其在陶瓷骨架上沉积一层碳膜而形成的电阻器。通过控制碳膜厚度和对膜刻槽来控制阻值的大小。在电阻的外表面一般涂有绿色或橙色的保护漆，如图2-6-1。</a:t>
            </a:r>
            <a:r>
              <a:rPr dirty="0">
                <a:solidFill>
                  <a:srgbClr val="000000"/>
                </a:solidFill>
                <a:latin typeface="+mn-ea"/>
              </a:rPr>
              <a:t> </a:t>
            </a:r>
            <a:endParaRPr lang="ko-KR" altLang="en-US" dirty="0">
              <a:solidFill>
                <a:srgbClr val="000000"/>
              </a:solidFill>
              <a:latin typeface="+mn-ea"/>
            </a:endParaRPr>
          </a:p>
          <a:p>
            <a:pPr indent="457200" defTabSz="266700" eaLnBrk="1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电阻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在电路中作用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：</a:t>
            </a:r>
            <a:endParaRPr lang="en-US" altLang="zh-CN" dirty="0" smtClean="0">
              <a:solidFill>
                <a:schemeClr val="tx1"/>
              </a:solidFill>
              <a:latin typeface="+mn-ea"/>
            </a:endParaRPr>
          </a:p>
          <a:p>
            <a:pPr indent="457200" defTabSz="266700" eaLnBrk="1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限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流、分流、分压、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电能转</a:t>
            </a:r>
            <a:r>
              <a:rPr lang="zh-CN" altLang="en-US" dirty="0" smtClean="0">
                <a:latin typeface="+mn-ea"/>
              </a:rPr>
              <a:t>换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为热能</a:t>
            </a:r>
            <a:r>
              <a:rPr lang="zh-CN" altLang="zh-CN" dirty="0">
                <a:solidFill>
                  <a:schemeClr val="tx1"/>
                </a:solidFill>
                <a:latin typeface="+mn-ea"/>
              </a:rPr>
              <a:t>。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  <a:p>
            <a:pPr indent="457200" defTabSz="266700" eaLnBrk="1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zh-CN" dirty="0">
                <a:solidFill>
                  <a:schemeClr val="tx1"/>
                </a:solidFill>
                <a:latin typeface="+mn-ea"/>
              </a:rPr>
              <a:t>电阻在电路中用R表示，电阻的单位为欧姆</a:t>
            </a:r>
            <a:r>
              <a:rPr lang="zh-CN" altLang="zh-CN" dirty="0" smtClean="0">
                <a:solidFill>
                  <a:schemeClr val="tx1"/>
                </a:solidFill>
                <a:latin typeface="+mn-ea"/>
              </a:rPr>
              <a:t>Ω</a:t>
            </a:r>
            <a:endParaRPr lang="ko-KR" altLang="en-US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5" name="形状 14"/>
          <p:cNvSpPr>
            <a:spLocks/>
          </p:cNvSpPr>
          <p:nvPr/>
        </p:nvSpPr>
        <p:spPr>
          <a:xfrm>
            <a:off x="791210" y="5166360"/>
            <a:ext cx="2376805" cy="108013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127000" algn="just" defTabSz="26670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050">
              <a:solidFill>
                <a:srgbClr val="00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6" name="形状 15"/>
          <p:cNvSpPr>
            <a:spLocks/>
          </p:cNvSpPr>
          <p:nvPr/>
        </p:nvSpPr>
        <p:spPr>
          <a:xfrm>
            <a:off x="647065" y="5022850"/>
            <a:ext cx="2376805" cy="108013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127000" algn="just" defTabSz="266700" eaLnBrk="1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050">
              <a:solidFill>
                <a:srgbClr val="00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8408" y="6114263"/>
            <a:ext cx="322395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 defTabSz="2667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dirty="0">
                <a:solidFill>
                  <a:srgbClr val="000000"/>
                </a:solidFill>
                <a:latin typeface="楷体" charset="0"/>
                <a:ea typeface="楷体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楷体" charset="0"/>
                <a:ea typeface="楷体" charset="0"/>
              </a:rPr>
              <a:t>2-6-1 </a:t>
            </a:r>
            <a:r>
              <a:rPr lang="zh-CN" altLang="en-US" dirty="0">
                <a:solidFill>
                  <a:srgbClr val="000000"/>
                </a:solidFill>
                <a:latin typeface="楷体" charset="0"/>
                <a:ea typeface="楷体" charset="0"/>
              </a:rPr>
              <a:t>电阻符号和实物图</a:t>
            </a:r>
          </a:p>
        </p:txBody>
      </p:sp>
      <p:pic>
        <p:nvPicPr>
          <p:cNvPr id="18" name="图片 17" descr="C:/Users/Administrator/AppData/Roaming/JisuOffice/ETemp/10948_22093880/fImage208051049974.png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2" y="4408583"/>
            <a:ext cx="7208415" cy="1541456"/>
          </a:xfrm>
          <a:prstGeom prst="rect">
            <a:avLst/>
          </a:prstGeom>
          <a:noFill/>
        </p:spPr>
      </p:pic>
      <p:sp>
        <p:nvSpPr>
          <p:cNvPr id="19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20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21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22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3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4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181188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865346" y="1410325"/>
            <a:ext cx="11098054" cy="2388944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marL="0" indent="457200" algn="just" defTabSz="266700" eaLnBrk="1" latinLnBrk="0" hangingPunct="1">
              <a:lnSpc>
                <a:spcPct val="150000"/>
              </a:lnSpc>
              <a:spcAft>
                <a:spcPts val="0"/>
              </a:spcAft>
              <a:buFontTx/>
              <a:buNone/>
            </a:pPr>
            <a:r>
              <a:rPr lang="en-US" dirty="0" smtClean="0">
                <a:solidFill>
                  <a:srgbClr val="000000"/>
                </a:solidFill>
                <a:ea typeface="宋体" charset="0"/>
              </a:rPr>
              <a:t> </a:t>
            </a:r>
            <a:r>
              <a:rPr dirty="0" smtClean="0">
                <a:solidFill>
                  <a:srgbClr val="000000"/>
                </a:solidFill>
                <a:ea typeface="宋体" charset="0"/>
              </a:rPr>
              <a:t>色环电阻分三环</a:t>
            </a:r>
            <a:r>
              <a:rPr dirty="0">
                <a:solidFill>
                  <a:srgbClr val="000000"/>
                </a:solidFill>
                <a:ea typeface="宋体" charset="0"/>
              </a:rPr>
              <a:t>、四环、五环和六环通常用四环。三环电阻第一色环是十位数，第二色环是个位数，第三色环代表倍率。四环电阻的识别第一、二环分别代表两位有效数的阻值；第三环代表倍率；第四环代表误差。五环电阻为精密电阻，前三环为数值，最后一环还是误差色环，通常也是金、银和棕三种颜色，金的误差为5%，银的误差为10%，棕色的误差为1%，无色的误差为20%，另外偶尔还有以绿色代表误差的，绿色的误差为0.5%。六色环电阻前五色环与五色环电阻表示方法一样，第六色环表示该电阻的温度，如图2-6-2所示</a:t>
            </a:r>
            <a:r>
              <a:rPr dirty="0" smtClean="0">
                <a:solidFill>
                  <a:srgbClr val="000000"/>
                </a:solidFill>
                <a:ea typeface="宋体" charset="0"/>
              </a:rPr>
              <a:t>。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48012" y="5808138"/>
            <a:ext cx="322395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 defTabSz="2667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dirty="0">
                <a:solidFill>
                  <a:srgbClr val="000000"/>
                </a:solidFill>
                <a:latin typeface="楷体" charset="0"/>
                <a:ea typeface="楷体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latin typeface="楷体" charset="0"/>
                <a:ea typeface="楷体" charset="0"/>
              </a:rPr>
              <a:t>2-6-2 </a:t>
            </a:r>
            <a:r>
              <a:rPr lang="zh-CN" altLang="en-US" dirty="0">
                <a:solidFill>
                  <a:srgbClr val="000000"/>
                </a:solidFill>
                <a:latin typeface="楷体" charset="0"/>
                <a:ea typeface="楷体" charset="0"/>
              </a:rPr>
              <a:t>色环电阻的读数</a:t>
            </a:r>
            <a:endParaRPr lang="zh-CN" altLang="en-US" sz="2800" dirty="0">
              <a:solidFill>
                <a:srgbClr val="000000"/>
              </a:solidFill>
              <a:latin typeface="宋体" charset="0"/>
              <a:ea typeface="宋体" charset="0"/>
            </a:endParaRPr>
          </a:p>
        </p:txBody>
      </p:sp>
      <p:pic>
        <p:nvPicPr>
          <p:cNvPr id="15" name="图片 14" descr="C:/Users/Administrator/AppData/Roaming/JisuOffice/ETemp/10948_22093880/fImage172921048974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7383" y="3799269"/>
            <a:ext cx="8537916" cy="1750178"/>
          </a:xfrm>
          <a:prstGeom prst="rect">
            <a:avLst/>
          </a:prstGeom>
          <a:noFill/>
          <a:ln w="0">
            <a:noFill/>
            <a:prstDash/>
          </a:ln>
        </p:spPr>
      </p:pic>
      <p:sp>
        <p:nvSpPr>
          <p:cNvPr id="16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7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8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9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20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1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484129" y="809410"/>
            <a:ext cx="29909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电阻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8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490220" y="843280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915035" y="1383048"/>
            <a:ext cx="10869134" cy="2525611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>
            <a:defPPr>
              <a:defRPr lang="zh-CN"/>
            </a:defPPr>
            <a:lvl1pPr indent="457200" algn="just" defTabSz="266700">
              <a:lnSpc>
                <a:spcPct val="150000"/>
              </a:lnSpc>
              <a:spcAft>
                <a:spcPts val="0"/>
              </a:spcAft>
              <a:buFontTx/>
              <a:buNone/>
              <a:defRPr>
                <a:solidFill>
                  <a:srgbClr val="000000"/>
                </a:solidFill>
                <a:ea typeface="宋体" charset="0"/>
              </a:defRPr>
            </a:lvl1pPr>
          </a:lstStyle>
          <a:p>
            <a:r>
              <a:rPr lang="zh-CN" altLang="zh-CN" dirty="0"/>
              <a:t>电容的内部构造:电容是由二个导电体和一个绝缘体相互包裹在一起而形成的。电容是可以储存电量的，储存电量的大小用单位“法拉(F) ”表示。1F=103mf =106uf=109nf=1012pf，电容在电路中用符号“C”表示。</a:t>
            </a:r>
            <a:endParaRPr lang="ko-KR" altLang="en-US" dirty="0"/>
          </a:p>
          <a:p>
            <a:r>
              <a:rPr lang="zh-CN" altLang="zh-CN" dirty="0"/>
              <a:t>电容的作用:电容在电子电路中主要是起振荡、滤波、移相、旁路、耦合等作用的主要元件。</a:t>
            </a:r>
            <a:endParaRPr lang="ko-KR" altLang="en-US" dirty="0"/>
          </a:p>
          <a:p>
            <a:r>
              <a:rPr lang="zh-CN" altLang="zh-CN" dirty="0"/>
              <a:t>电容在电路中除了能储存电场能量外，在直流电路中，起隔直流的作用。在交流电路中，容抗随电源的频率升高而减小，同时电容上的电压不能突变。它主要的作用是通交流，隔直流，通高频，阻低频。电容的符号和实物如图2-6-3所示。</a:t>
            </a:r>
            <a:endParaRPr lang="ko-KR" altLang="en-US" dirty="0"/>
          </a:p>
          <a:p>
            <a:endParaRPr lang="ko-KR" altLang="en-US" dirty="0"/>
          </a:p>
        </p:txBody>
      </p:sp>
      <p:pic>
        <p:nvPicPr>
          <p:cNvPr id="14" name="图片 13" descr="C:/Users/Administrator/AppData/Roaming/JisuOffice/ETemp/10948_22093880/fImage777261052974.png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452" y="4364284"/>
            <a:ext cx="8075295" cy="1684020"/>
          </a:xfrm>
          <a:prstGeom prst="rect">
            <a:avLst/>
          </a:prstGeom>
          <a:noFill/>
        </p:spPr>
      </p:pic>
      <p:sp>
        <p:nvSpPr>
          <p:cNvPr id="15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6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7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8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9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20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" name="矩形 2"/>
          <p:cNvSpPr/>
          <p:nvPr/>
        </p:nvSpPr>
        <p:spPr>
          <a:xfrm>
            <a:off x="4432724" y="5996098"/>
            <a:ext cx="332655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 defTabSz="266700">
              <a:lnSpc>
                <a:spcPct val="150000"/>
              </a:lnSpc>
            </a:pPr>
            <a:r>
              <a:rPr lang="zh-CN" altLang="zh-CN" dirty="0">
                <a:latin typeface="等线" charset="0"/>
                <a:ea typeface="等线" charset="0"/>
              </a:rPr>
              <a:t>图2-6-3 电容符号和实物图</a:t>
            </a:r>
            <a:endParaRPr lang="ko-KR" altLang="en-US" dirty="0">
              <a:latin typeface="等线" charset="0"/>
              <a:ea typeface="等线" charset="0"/>
            </a:endParaRPr>
          </a:p>
        </p:txBody>
      </p:sp>
      <p:sp>
        <p:nvSpPr>
          <p:cNvPr id="21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92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8055" y="1294039"/>
            <a:ext cx="10524491" cy="258006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>
            <a:defPPr>
              <a:defRPr lang="zh-CN"/>
            </a:defPPr>
            <a:lvl1pPr indent="457200" algn="just" defTabSz="266700">
              <a:lnSpc>
                <a:spcPct val="150000"/>
              </a:lnSpc>
              <a:spcAft>
                <a:spcPts val="0"/>
              </a:spcAft>
              <a:buFontTx/>
              <a:buNone/>
              <a:defRPr>
                <a:solidFill>
                  <a:srgbClr val="000000"/>
                </a:solidFill>
                <a:ea typeface="宋体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zh-CN" dirty="0"/>
              <a:t>额定电压</a:t>
            </a:r>
            <a:r>
              <a:rPr lang="zh-CN" altLang="zh-CN" dirty="0"/>
              <a:t>也称电容器的耐压值，是指电容器在规定的温度范围内，能够连续正常工作时所能承受的最高电压。</a:t>
            </a:r>
            <a:endParaRPr lang="ko-KR" altLang="en-US" dirty="0"/>
          </a:p>
          <a:p>
            <a:pPr>
              <a:lnSpc>
                <a:spcPct val="130000"/>
              </a:lnSpc>
            </a:pPr>
            <a:r>
              <a:rPr lang="zh-CN" altLang="zh-CN" dirty="0"/>
              <a:t>该</a:t>
            </a:r>
            <a:r>
              <a:rPr lang="zh-CN" altLang="zh-CN" dirty="0"/>
              <a:t>额定电压值通常标注在电容器上。</a:t>
            </a:r>
            <a:endParaRPr lang="ko-KR" altLang="en-US" dirty="0"/>
          </a:p>
          <a:p>
            <a:pPr>
              <a:lnSpc>
                <a:spcPct val="130000"/>
              </a:lnSpc>
            </a:pPr>
            <a:r>
              <a:rPr lang="zh-CN" altLang="zh-CN" dirty="0"/>
              <a:t>注意！在实际应用时，电容器的工作电压应低于电容器上标注的额定电压值，否则会造成电容器因过压而击穿损坏。</a:t>
            </a:r>
            <a:endParaRPr lang="ko-KR" altLang="en-US" dirty="0"/>
          </a:p>
          <a:p>
            <a:pPr>
              <a:lnSpc>
                <a:spcPct val="130000"/>
              </a:lnSpc>
            </a:pPr>
            <a:r>
              <a:rPr lang="zh-CN" altLang="zh-CN" dirty="0"/>
              <a:t>常用固定式电容的直流工作电压系列为：6.3V， 10V， 16V，  25V，  50V，63V， 100V，160V，250V，400V，500V，630V，1000V。</a:t>
            </a:r>
            <a:endParaRPr lang="ko-KR" altLang="en-US" dirty="0"/>
          </a:p>
          <a:p>
            <a:pPr>
              <a:lnSpc>
                <a:spcPct val="130000"/>
              </a:lnSpc>
            </a:pPr>
            <a:r>
              <a:rPr lang="zh-CN" altLang="zh-CN" dirty="0"/>
              <a:t>表示耐压的字母符号及</a:t>
            </a:r>
            <a:r>
              <a:rPr lang="zh-CN" altLang="zh-CN" dirty="0"/>
              <a:t>意义，</a:t>
            </a:r>
            <a:r>
              <a:rPr lang="zh-CN" altLang="en-US" dirty="0"/>
              <a:t>如</a:t>
            </a:r>
            <a:r>
              <a:rPr lang="zh-CN" altLang="zh-CN" dirty="0"/>
              <a:t>表2-6-2。</a:t>
            </a:r>
            <a:endParaRPr lang="ko-KR" altLang="en-US" dirty="0"/>
          </a:p>
        </p:txBody>
      </p:sp>
      <p:pic>
        <p:nvPicPr>
          <p:cNvPr id="12" name="图片 11" descr="C:/Users/Administrator/AppData/Roaming/JisuOffice/ETemp/10948_22093880/fImage204971054974.png"/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6184" y="4864828"/>
            <a:ext cx="8077835" cy="1221105"/>
          </a:xfrm>
          <a:prstGeom prst="rect">
            <a:avLst/>
          </a:prstGeom>
          <a:noFill/>
          <a:ln w="0">
            <a:noFill/>
            <a:prstDash/>
          </a:ln>
        </p:spPr>
      </p:pic>
      <p:sp>
        <p:nvSpPr>
          <p:cNvPr id="2" name="矩形 1"/>
          <p:cNvSpPr/>
          <p:nvPr/>
        </p:nvSpPr>
        <p:spPr>
          <a:xfrm>
            <a:off x="3386772" y="6250710"/>
            <a:ext cx="4019049" cy="416909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 algn="just" defTabSz="266700">
              <a:lnSpc>
                <a:spcPct val="130000"/>
              </a:lnSpc>
            </a:pPr>
            <a:r>
              <a:rPr lang="zh-CN" altLang="zh-CN" dirty="0">
                <a:solidFill>
                  <a:srgbClr val="000000"/>
                </a:solidFill>
                <a:ea typeface="宋体" charset="0"/>
              </a:rPr>
              <a:t>表2-6-2 电容耐压字母符号及意义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8055" y="4278931"/>
            <a:ext cx="9664052" cy="416909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 algn="just" defTabSz="266700">
              <a:lnSpc>
                <a:spcPct val="130000"/>
              </a:lnSpc>
            </a:pPr>
            <a:r>
              <a:rPr lang="zh-CN" altLang="zh-CN" dirty="0">
                <a:solidFill>
                  <a:srgbClr val="000000"/>
                </a:solidFill>
                <a:ea typeface="宋体" charset="0"/>
              </a:rPr>
              <a:t>例：2A  表示10的2次方100×1=100V ，3C表10的3次方1000×1.6=1600V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74310" y="699455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616053" y="1402998"/>
            <a:ext cx="8089265" cy="2718241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>
            <a:defPPr>
              <a:defRPr lang="zh-CN"/>
            </a:defPPr>
            <a:lvl1pPr indent="457200" algn="just" defTabSz="266700">
              <a:lnSpc>
                <a:spcPct val="130000"/>
              </a:lnSpc>
              <a:spcAft>
                <a:spcPts val="0"/>
              </a:spcAft>
              <a:buFontTx/>
              <a:buNone/>
              <a:defRPr>
                <a:solidFill>
                  <a:srgbClr val="000000"/>
                </a:solidFill>
                <a:ea typeface="宋体" charset="0"/>
              </a:defRPr>
            </a:lvl1pPr>
          </a:lstStyle>
          <a:p>
            <a:r>
              <a:rPr lang="zh-CN" altLang="zh-CN" b="1" dirty="0"/>
              <a:t>电容</a:t>
            </a:r>
            <a:r>
              <a:rPr lang="zh-CN" altLang="zh-CN" b="1" dirty="0"/>
              <a:t>容量</a:t>
            </a:r>
            <a:r>
              <a:rPr lang="zh-CN" altLang="zh-CN" b="1" dirty="0"/>
              <a:t>误差</a:t>
            </a:r>
            <a:endParaRPr lang="en-US" altLang="zh-CN" b="1" dirty="0"/>
          </a:p>
          <a:p>
            <a:r>
              <a:rPr lang="zh-CN" altLang="zh-CN" dirty="0"/>
              <a:t>按照精度的不同</a:t>
            </a:r>
          </a:p>
          <a:p>
            <a:r>
              <a:rPr lang="zh-CN" altLang="zh-CN" dirty="0"/>
              <a:t>允许误差分为：</a:t>
            </a:r>
            <a:r>
              <a:rPr lang="en-US" altLang="zh-CN" dirty="0"/>
              <a:t> ±1%</a:t>
            </a:r>
            <a:r>
              <a:rPr lang="zh-CN" altLang="zh-CN" dirty="0"/>
              <a:t>、</a:t>
            </a:r>
            <a:r>
              <a:rPr lang="en-US" altLang="zh-CN" dirty="0"/>
              <a:t>±2%</a:t>
            </a:r>
            <a:r>
              <a:rPr lang="zh-CN" altLang="zh-CN" dirty="0"/>
              <a:t>、</a:t>
            </a:r>
            <a:r>
              <a:rPr lang="en-US" altLang="zh-CN" dirty="0"/>
              <a:t>±5% </a:t>
            </a:r>
            <a:r>
              <a:rPr lang="zh-CN" altLang="zh-CN" dirty="0"/>
              <a:t>、</a:t>
            </a:r>
            <a:r>
              <a:rPr lang="en-US" altLang="zh-CN" dirty="0"/>
              <a:t>±10%</a:t>
            </a:r>
            <a:r>
              <a:rPr lang="zh-CN" altLang="zh-CN" dirty="0"/>
              <a:t>、</a:t>
            </a:r>
            <a:r>
              <a:rPr lang="en-US" altLang="zh-CN" dirty="0"/>
              <a:t> ±15%</a:t>
            </a:r>
            <a:r>
              <a:rPr lang="zh-CN" altLang="zh-CN" dirty="0"/>
              <a:t>、</a:t>
            </a:r>
            <a:r>
              <a:rPr lang="en-US" altLang="zh-CN" dirty="0"/>
              <a:t> ±20%</a:t>
            </a:r>
            <a:endParaRPr lang="zh-CN" altLang="zh-CN" dirty="0"/>
          </a:p>
          <a:p>
            <a:r>
              <a:rPr lang="zh-CN" altLang="zh-CN" dirty="0"/>
              <a:t>电容容量误差表 </a:t>
            </a:r>
          </a:p>
          <a:p>
            <a:r>
              <a:rPr lang="zh-CN" altLang="zh-CN" dirty="0"/>
              <a:t>符 号 ：</a:t>
            </a:r>
            <a:r>
              <a:rPr lang="en-US" altLang="zh-CN" dirty="0"/>
              <a:t>F</a:t>
            </a:r>
            <a:r>
              <a:rPr lang="zh-CN" altLang="zh-CN" dirty="0"/>
              <a:t>、</a:t>
            </a:r>
            <a:r>
              <a:rPr lang="en-US" altLang="zh-CN" dirty="0"/>
              <a:t>G</a:t>
            </a:r>
            <a:r>
              <a:rPr lang="zh-CN" altLang="zh-CN" dirty="0"/>
              <a:t>、</a:t>
            </a:r>
            <a:r>
              <a:rPr lang="en-US" altLang="zh-CN" dirty="0"/>
              <a:t>J</a:t>
            </a:r>
            <a:r>
              <a:rPr lang="zh-CN" altLang="zh-CN" dirty="0"/>
              <a:t>、</a:t>
            </a:r>
            <a:r>
              <a:rPr lang="en-US" altLang="zh-CN" dirty="0"/>
              <a:t>K</a:t>
            </a:r>
            <a:r>
              <a:rPr lang="zh-CN" altLang="zh-CN" dirty="0"/>
              <a:t>、</a:t>
            </a:r>
            <a:r>
              <a:rPr lang="en-US" altLang="zh-CN" dirty="0"/>
              <a:t>L</a:t>
            </a:r>
            <a:r>
              <a:rPr lang="zh-CN" altLang="zh-CN" dirty="0"/>
              <a:t>、</a:t>
            </a:r>
            <a:r>
              <a:rPr lang="en-US" altLang="zh-CN" dirty="0"/>
              <a:t>M </a:t>
            </a:r>
            <a:endParaRPr lang="zh-CN" altLang="zh-CN" dirty="0"/>
          </a:p>
          <a:p>
            <a:r>
              <a:rPr lang="zh-CN" altLang="zh-CN" dirty="0"/>
              <a:t>允许误差</a:t>
            </a:r>
            <a:r>
              <a:rPr lang="en-US" altLang="zh-CN" dirty="0"/>
              <a:t> ±1% ±2% ±5% ±10% ±15% ±20% </a:t>
            </a:r>
            <a:endParaRPr lang="zh-CN" altLang="zh-CN" dirty="0"/>
          </a:p>
          <a:p>
            <a:r>
              <a:rPr lang="zh-CN" altLang="zh-CN" dirty="0"/>
              <a:t>如：一瓷片电容为</a:t>
            </a:r>
            <a:r>
              <a:rPr lang="en-US" altLang="zh-CN" dirty="0"/>
              <a:t>104J</a:t>
            </a:r>
            <a:r>
              <a:rPr lang="zh-CN" altLang="zh-CN" dirty="0"/>
              <a:t>表示容量为</a:t>
            </a:r>
            <a:r>
              <a:rPr lang="en-US" altLang="zh-CN" dirty="0" smtClean="0"/>
              <a:t>0.1uF</a:t>
            </a:r>
            <a:r>
              <a:rPr lang="zh-CN" altLang="zh-CN" dirty="0"/>
              <a:t>、误差为</a:t>
            </a:r>
            <a:r>
              <a:rPr lang="en-US" altLang="zh-CN" dirty="0"/>
              <a:t>±5%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74310" y="699455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7" name="文本框 16"/>
          <p:cNvSpPr txBox="1">
            <a:spLocks/>
          </p:cNvSpPr>
          <p:nvPr/>
        </p:nvSpPr>
        <p:spPr>
          <a:xfrm>
            <a:off x="490220" y="1402998"/>
            <a:ext cx="11953607" cy="233187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 algn="just" defTabSz="2667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b="1" dirty="0" err="1">
                <a:solidFill>
                  <a:srgbClr val="000000"/>
                </a:solidFill>
                <a:ea typeface="宋体" charset="0"/>
              </a:rPr>
              <a:t>电容的表示方法</a:t>
            </a:r>
            <a:endParaRPr lang="ko-KR" altLang="en-US" b="1" dirty="0">
              <a:solidFill>
                <a:srgbClr val="000000"/>
              </a:solidFill>
              <a:ea typeface="宋体" charset="0"/>
            </a:endParaRPr>
          </a:p>
          <a:p>
            <a:pPr indent="457200" algn="just" defTabSz="2667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rgbClr val="000000"/>
                </a:solidFill>
                <a:ea typeface="宋体" charset="0"/>
              </a:rPr>
              <a:t>（1）直标法</a:t>
            </a:r>
            <a:r>
              <a:rPr lang="zh-CN" altLang="zh-CN" sz="1800" dirty="0">
                <a:solidFill>
                  <a:schemeClr val="tx1"/>
                </a:solidFill>
                <a:ea typeface="等线" charset="0"/>
              </a:rPr>
              <a:t>　</a:t>
            </a:r>
            <a:endParaRPr lang="ko-KR" altLang="en-US" sz="1800" dirty="0">
              <a:solidFill>
                <a:schemeClr val="tx1"/>
              </a:solidFill>
              <a:ea typeface="等线" charset="0"/>
            </a:endParaRPr>
          </a:p>
          <a:p>
            <a:pPr indent="457200" algn="just" defTabSz="2667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solidFill>
                  <a:srgbClr val="000000"/>
                </a:solidFill>
                <a:ea typeface="宋体" charset="0"/>
              </a:rPr>
              <a:t>直标法是将电容的标称容量、耐压及允许误差直接标在电容体上。例如：4700μF   25V。若是零点零几，常把整数位的“0”省去，如01μF 表示0.01mF。 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  <a:p>
            <a:pPr indent="457200" algn="just" defTabSz="2667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solidFill>
                  <a:srgbClr val="000000"/>
                </a:solidFill>
                <a:ea typeface="宋体" charset="0"/>
              </a:rPr>
              <a:t>例——电解</a:t>
            </a:r>
            <a:r>
              <a:rPr lang="zh-CN" altLang="zh-CN" dirty="0" smtClean="0">
                <a:solidFill>
                  <a:srgbClr val="000000"/>
                </a:solidFill>
                <a:ea typeface="宋体" charset="0"/>
              </a:rPr>
              <a:t>电容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  <a:p>
            <a:pPr indent="457200" algn="just" defTabSz="2667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solidFill>
                  <a:srgbClr val="000000"/>
                </a:solidFill>
                <a:ea typeface="宋体" charset="0"/>
              </a:rPr>
              <a:t>表示容量为1000 μF，耐压为50V的电解电容器</a:t>
            </a:r>
            <a:endParaRPr lang="ko-KR" altLang="en-US" dirty="0">
              <a:solidFill>
                <a:srgbClr val="000000"/>
              </a:solidFill>
              <a:ea typeface="宋体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74310" y="699455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5298" y="6006909"/>
            <a:ext cx="3326552" cy="416909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 algn="just" defTabSz="266700">
              <a:lnSpc>
                <a:spcPct val="130000"/>
              </a:lnSpc>
            </a:pPr>
            <a:r>
              <a:rPr lang="zh-CN" altLang="zh-CN" dirty="0">
                <a:solidFill>
                  <a:srgbClr val="000000"/>
                </a:solidFill>
                <a:latin typeface="+mn-ea"/>
              </a:rPr>
              <a:t>图2-6-4 直标法的电解电容</a:t>
            </a:r>
            <a:endParaRPr lang="ko-KR" altLang="en-US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9" name="内容占位符 3" descr="DSC0008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6" t="27507" r="15741" b="60712"/>
          <a:stretch>
            <a:fillRect/>
          </a:stretch>
        </p:blipFill>
        <p:spPr>
          <a:xfrm>
            <a:off x="3700279" y="4604471"/>
            <a:ext cx="3985832" cy="1292107"/>
          </a:xfrm>
          <a:prstGeom prst="rect">
            <a:avLst/>
          </a:prstGeom>
        </p:spPr>
      </p:pic>
      <p:sp>
        <p:nvSpPr>
          <p:cNvPr id="20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9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915035" y="1419508"/>
            <a:ext cx="10401810" cy="151585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 smtClean="0">
                <a:latin typeface="+mn-ea"/>
              </a:rPr>
              <a:t>（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）</a:t>
            </a:r>
            <a:r>
              <a:rPr lang="zh-CN" altLang="zh-CN" b="1" dirty="0">
                <a:latin typeface="+mn-ea"/>
              </a:rPr>
              <a:t>数字表示法</a:t>
            </a:r>
            <a:r>
              <a:rPr lang="en-US" altLang="zh-CN" b="1" dirty="0">
                <a:latin typeface="+mn-ea"/>
              </a:rPr>
              <a:t>  </a:t>
            </a:r>
            <a:endParaRPr lang="zh-CN" altLang="zh-CN" dirty="0">
              <a:latin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数字表示法是只标数字不标单位的直接表示法。采用此种方法的仅限于单位为</a:t>
            </a:r>
            <a:r>
              <a:rPr lang="en-US" altLang="zh-CN" dirty="0">
                <a:latin typeface="+mn-ea"/>
              </a:rPr>
              <a:t>pF</a:t>
            </a:r>
            <a:r>
              <a:rPr lang="zh-CN" altLang="zh-CN" dirty="0">
                <a:latin typeface="+mn-ea"/>
              </a:rPr>
              <a:t>和</a:t>
            </a:r>
            <a:r>
              <a:rPr lang="en-US" altLang="zh-CN" dirty="0" err="1">
                <a:latin typeface="+mn-ea"/>
              </a:rPr>
              <a:t>uF</a:t>
            </a:r>
            <a:r>
              <a:rPr lang="zh-CN" altLang="zh-CN" dirty="0" smtClean="0">
                <a:latin typeface="+mn-ea"/>
              </a:rPr>
              <a:t>两种，一般</a:t>
            </a:r>
            <a:r>
              <a:rPr lang="zh-CN" altLang="zh-CN" dirty="0">
                <a:latin typeface="+mn-ea"/>
              </a:rPr>
              <a:t>无极性电容默认单位为</a:t>
            </a:r>
            <a:r>
              <a:rPr lang="en-US" altLang="zh-CN" dirty="0">
                <a:latin typeface="+mn-ea"/>
              </a:rPr>
              <a:t>pF</a:t>
            </a:r>
            <a:r>
              <a:rPr lang="zh-CN" altLang="zh-CN" dirty="0">
                <a:latin typeface="+mn-ea"/>
              </a:rPr>
              <a:t>，电解电容默认单位为</a:t>
            </a:r>
            <a:r>
              <a:rPr lang="en-US" altLang="zh-CN" dirty="0" err="1">
                <a:latin typeface="+mn-ea"/>
              </a:rPr>
              <a:t>uF</a:t>
            </a:r>
            <a:r>
              <a:rPr lang="zh-CN" altLang="zh-CN" dirty="0">
                <a:latin typeface="+mn-ea"/>
              </a:rPr>
              <a:t>，如图</a:t>
            </a:r>
            <a:r>
              <a:rPr lang="en-US" altLang="zh-CN" dirty="0">
                <a:latin typeface="+mn-ea"/>
              </a:rPr>
              <a:t>2-6-5</a:t>
            </a:r>
            <a:r>
              <a:rPr lang="zh-CN" altLang="zh-CN" dirty="0">
                <a:latin typeface="+mn-ea"/>
              </a:rPr>
              <a:t>所示</a:t>
            </a:r>
            <a:r>
              <a:rPr lang="zh-CN" altLang="zh-CN" dirty="0" smtClean="0">
                <a:latin typeface="+mn-ea"/>
              </a:rPr>
              <a:t>。</a:t>
            </a:r>
            <a:endParaRPr lang="ko-KR" altLang="en-US" sz="1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9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0" y="3139696"/>
            <a:ext cx="5796280" cy="174433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4919695" y="5273028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2-6-5 </a:t>
            </a:r>
            <a:r>
              <a:rPr lang="zh-CN" altLang="zh-CN" dirty="0"/>
              <a:t>数字表示法的电容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74310" y="699455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9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88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矩形 9"/>
          <p:cNvSpPr/>
          <p:nvPr/>
        </p:nvSpPr>
        <p:spPr>
          <a:xfrm>
            <a:off x="915035" y="1229360"/>
            <a:ext cx="1104836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>
                <a:latin typeface="+mn-ea"/>
              </a:rPr>
              <a:t>3.</a:t>
            </a:r>
            <a:r>
              <a:rPr lang="zh-CN" altLang="zh-CN" b="1" dirty="0">
                <a:latin typeface="+mn-ea"/>
              </a:rPr>
              <a:t>数码表示法</a:t>
            </a:r>
            <a:endParaRPr lang="zh-CN" altLang="zh-CN" dirty="0">
              <a:latin typeface="+mn-ea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数码表示法一般用三位数字来表示容量</a:t>
            </a:r>
            <a:r>
              <a:rPr lang="zh-CN" altLang="zh-CN" dirty="0" smtClean="0">
                <a:latin typeface="+mn-ea"/>
              </a:rPr>
              <a:t>的大小，</a:t>
            </a:r>
            <a:r>
              <a:rPr lang="zh-CN" altLang="zh-CN" dirty="0">
                <a:latin typeface="+mn-ea"/>
              </a:rPr>
              <a:t>单位为</a:t>
            </a:r>
            <a:r>
              <a:rPr lang="en-US" altLang="zh-CN" dirty="0">
                <a:latin typeface="+mn-ea"/>
              </a:rPr>
              <a:t>pF</a:t>
            </a:r>
            <a:r>
              <a:rPr lang="zh-CN" altLang="zh-CN" dirty="0">
                <a:latin typeface="+mn-ea"/>
              </a:rPr>
              <a:t>。其中前两位为有效数字，后一位表示倍率，即乘以</a:t>
            </a:r>
            <a:r>
              <a:rPr lang="en-US" altLang="zh-CN" dirty="0">
                <a:latin typeface="+mn-ea"/>
              </a:rPr>
              <a:t>10n</a:t>
            </a:r>
            <a:r>
              <a:rPr lang="zh-CN" altLang="zh-CN" dirty="0">
                <a:latin typeface="+mn-ea"/>
              </a:rPr>
              <a:t>，</a:t>
            </a:r>
            <a:r>
              <a:rPr lang="en-US" altLang="zh-CN" dirty="0">
                <a:latin typeface="+mn-ea"/>
              </a:rPr>
              <a:t>n</a:t>
            </a:r>
            <a:r>
              <a:rPr lang="zh-CN" altLang="zh-CN" dirty="0">
                <a:latin typeface="+mn-ea"/>
              </a:rPr>
              <a:t>为第三位数字，若第三位数字</a:t>
            </a:r>
            <a:r>
              <a:rPr lang="en-US" altLang="zh-CN" dirty="0">
                <a:latin typeface="+mn-ea"/>
              </a:rPr>
              <a:t>9</a:t>
            </a:r>
            <a:r>
              <a:rPr lang="zh-CN" altLang="zh-CN" dirty="0">
                <a:latin typeface="+mn-ea"/>
              </a:rPr>
              <a:t>，则乘</a:t>
            </a:r>
            <a:r>
              <a:rPr lang="en-US" altLang="zh-CN" dirty="0">
                <a:latin typeface="+mn-ea"/>
              </a:rPr>
              <a:t>10</a:t>
            </a:r>
            <a:r>
              <a:rPr lang="en-US" altLang="zh-CN" baseline="30000" dirty="0">
                <a:latin typeface="+mn-ea"/>
              </a:rPr>
              <a:t>-1</a:t>
            </a:r>
            <a:r>
              <a:rPr lang="zh-CN" altLang="zh-CN" dirty="0">
                <a:latin typeface="+mn-ea"/>
              </a:rPr>
              <a:t>，如图</a:t>
            </a:r>
            <a:r>
              <a:rPr lang="en-US" altLang="zh-CN" dirty="0" smtClean="0">
                <a:latin typeface="+mn-ea"/>
              </a:rPr>
              <a:t>2-6-6</a:t>
            </a:r>
            <a:r>
              <a:rPr lang="zh-CN" altLang="zh-CN" dirty="0" smtClean="0">
                <a:latin typeface="+mn-ea"/>
              </a:rPr>
              <a:t>所</a:t>
            </a:r>
            <a:r>
              <a:rPr lang="zh-CN" altLang="zh-CN" dirty="0">
                <a:latin typeface="+mn-ea"/>
              </a:rPr>
              <a:t>示</a:t>
            </a:r>
          </a:p>
        </p:txBody>
      </p:sp>
      <p:pic>
        <p:nvPicPr>
          <p:cNvPr id="33" name="图片 32"/>
          <p:cNvPicPr/>
          <p:nvPr/>
        </p:nvPicPr>
        <p:blipFill rotWithShape="1">
          <a:blip r:embed="rId3"/>
          <a:srcRect l="1713" t="7214" r="3502" b="5553"/>
          <a:stretch/>
        </p:blipFill>
        <p:spPr bwMode="auto">
          <a:xfrm>
            <a:off x="3300376" y="3138613"/>
            <a:ext cx="6658964" cy="2120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p14="http://schemas.microsoft.com/office/powerpoint/2010/main"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74310" y="699455"/>
            <a:ext cx="4876165" cy="553998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532765" algn="just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2.2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</a:rPr>
              <a:t>电容</a:t>
            </a:r>
            <a:endParaRPr lang="ko-KR" altLang="en-US" sz="2000" b="1" dirty="0">
              <a:solidFill>
                <a:schemeClr val="accent2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1608" y="5488222"/>
            <a:ext cx="3326552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latin typeface="+mn-ea"/>
              </a:rPr>
              <a:t>图</a:t>
            </a:r>
            <a:r>
              <a:rPr lang="en-US" altLang="zh-CN" dirty="0">
                <a:latin typeface="+mn-ea"/>
              </a:rPr>
              <a:t>2-6-6 </a:t>
            </a:r>
            <a:r>
              <a:rPr lang="zh-CN" altLang="zh-CN" dirty="0">
                <a:latin typeface="+mn-ea"/>
              </a:rPr>
              <a:t>数码表示法的电容</a:t>
            </a:r>
          </a:p>
        </p:txBody>
      </p:sp>
      <p:sp>
        <p:nvSpPr>
          <p:cNvPr id="19" name="TextBox 8"/>
          <p:cNvSpPr txBox="1">
            <a:spLocks/>
          </p:cNvSpPr>
          <p:nvPr/>
        </p:nvSpPr>
        <p:spPr>
          <a:xfrm>
            <a:off x="974090" y="118110"/>
            <a:ext cx="4386580" cy="46166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l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常用电子器件的识别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05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p14="http://schemas.microsoft.com/office/powerpoint/2010/main"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8055" y="220980"/>
            <a:ext cx="4385945" cy="33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p14="http://schemas.microsoft.com/office/powerpoint/2010/main" xmlns:a16="http://schemas.microsoft.com/office/drawing/2014/main" xmlns="" id="{87F54F14-2219-4BC2-83EC-23C8ABD6460E}"/>
              </a:ext>
            </a:extLst>
          </p:cNvPr>
          <p:cNvSpPr txBox="1"/>
          <p:nvPr/>
        </p:nvSpPr>
        <p:spPr>
          <a:xfrm>
            <a:off x="1229995" y="1217161"/>
            <a:ext cx="7719695" cy="1000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 smtClean="0">
                <a:ea typeface="微软雅黑" pitchFamily="34" charset="-122"/>
              </a:rPr>
              <a:t>1</a:t>
            </a:r>
            <a:r>
              <a:rPr lang="en-US" altLang="zh-CN" dirty="0">
                <a:ea typeface="微软雅黑" pitchFamily="34" charset="-122"/>
              </a:rPr>
              <a:t>.</a:t>
            </a:r>
            <a:r>
              <a:rPr lang="zh-CN" altLang="zh-CN" dirty="0">
                <a:ea typeface="微软雅黑" pitchFamily="34" charset="-122"/>
              </a:rPr>
              <a:t>了解直流电路的基本知识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2.</a:t>
            </a:r>
            <a:r>
              <a:rPr lang="zh-CN" altLang="zh-CN" dirty="0">
                <a:ea typeface="微软雅黑" pitchFamily="34" charset="-122"/>
              </a:rPr>
              <a:t>掌握直流电路的</a:t>
            </a:r>
            <a:r>
              <a:rPr lang="zh-CN" altLang="zh-CN" dirty="0" smtClean="0">
                <a:ea typeface="微软雅黑" pitchFamily="34" charset="-122"/>
              </a:rPr>
              <a:t>应用</a:t>
            </a:r>
            <a:endParaRPr lang="zh-CN" altLang="zh-CN" dirty="0">
              <a:ea typeface="微软雅黑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946917"/>
              </p:ext>
            </p:extLst>
          </p:nvPr>
        </p:nvGraphicFramePr>
        <p:xfrm>
          <a:off x="1229995" y="2387600"/>
          <a:ext cx="9551035" cy="354139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000125"/>
                <a:gridCol w="1610360"/>
                <a:gridCol w="3282950"/>
                <a:gridCol w="1219200"/>
                <a:gridCol w="1219200"/>
                <a:gridCol w="1219200"/>
              </a:tblGrid>
              <a:tr h="808355">
                <a:tc gridSpan="2">
                  <a:txBody>
                    <a:bodyPr/>
                    <a:lstStyle/>
                    <a:p>
                      <a:pPr marL="0" indent="12573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600" b="1" kern="0" dirty="0">
                          <a:solidFill>
                            <a:schemeClr val="bg1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评价主体</a:t>
                      </a:r>
                      <a:endParaRPr lang="ko-KR" altLang="en-US" sz="1600" b="1" kern="0" dirty="0">
                        <a:solidFill>
                          <a:schemeClr val="bg1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 altLang="en-US" kern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6797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600" b="1" kern="0">
                          <a:solidFill>
                            <a:schemeClr val="bg1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评分标准</a:t>
                      </a:r>
                      <a:endParaRPr lang="ko-KR" altLang="en-US" sz="1600" b="1" kern="0">
                        <a:solidFill>
                          <a:schemeClr val="bg1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600" b="1" kern="0">
                          <a:solidFill>
                            <a:schemeClr val="bg1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分值</a:t>
                      </a:r>
                      <a:endParaRPr lang="ko-KR" altLang="en-US" sz="1600" b="1" kern="0">
                        <a:solidFill>
                          <a:schemeClr val="bg1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600" b="1" kern="0">
                          <a:solidFill>
                            <a:schemeClr val="bg1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学生评价</a:t>
                      </a:r>
                      <a:endParaRPr lang="ko-KR" altLang="en-US" sz="1600" b="1" kern="0">
                        <a:solidFill>
                          <a:schemeClr val="bg1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600" b="1" kern="0">
                          <a:solidFill>
                            <a:schemeClr val="bg1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教师评价</a:t>
                      </a:r>
                      <a:endParaRPr lang="ko-KR" altLang="en-US" sz="1600" b="1" kern="0">
                        <a:solidFill>
                          <a:schemeClr val="bg1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1140460">
                <a:tc rowSpan="2"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任务</a:t>
                      </a:r>
                      <a:r>
                        <a:rPr lang="zh-CN" altLang="en-US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六</a:t>
                      </a:r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：</a:t>
                      </a:r>
                      <a:r>
                        <a:rPr lang="zh-CN" alt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常用电子元件的图形符号和文字符号</a:t>
                      </a:r>
                      <a:endParaRPr lang="ko-KR" altLang="en-US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</a:rPr>
                        <a:t>操作评价</a:t>
                      </a:r>
                      <a:endParaRPr lang="ko-KR" altLang="en-US" sz="1400" b="1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5730" algn="l" defTabSz="91440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1.</a:t>
                      </a:r>
                      <a:r>
                        <a:rPr lang="zh-CN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了解常用电子元件的图形和文字符号。</a:t>
                      </a:r>
                      <a:endParaRPr lang="ko-KR" altLang="en-US" sz="1200" b="1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+mn-cs"/>
                      </a:endParaRPr>
                    </a:p>
                    <a:p>
                      <a:pPr marL="0" indent="125730" algn="l" defTabSz="91440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2.</a:t>
                      </a:r>
                      <a:r>
                        <a:rPr lang="zh-CN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掌握了常用电子元件的识别方法。</a:t>
                      </a:r>
                      <a:endParaRPr lang="ko-KR" altLang="en-US" sz="1200" b="1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40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021715">
                <a:tc vMerge="1">
                  <a:txBody>
                    <a:bodyPr/>
                    <a:lstStyle/>
                    <a:p>
                      <a:endParaRPr lang="ko-KR" altLang="en-US" kern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400" b="1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</a:rPr>
                        <a:t>成果评价</a:t>
                      </a:r>
                      <a:endParaRPr lang="ko-KR" altLang="en-US" sz="1400" b="1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5730" algn="l" defTabSz="91440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1.</a:t>
                      </a:r>
                      <a:r>
                        <a:rPr lang="zh-CN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学习了常用电子元件的图形符号和文字符号的基本知识。</a:t>
                      </a:r>
                      <a:endParaRPr lang="ko-KR" altLang="en-US" sz="1200" b="1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+mn-cs"/>
                      </a:endParaRPr>
                    </a:p>
                    <a:p>
                      <a:pPr marL="0" indent="125730" algn="l" defTabSz="91440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2. </a:t>
                      </a:r>
                      <a:r>
                        <a:rPr lang="zh-CN" altLang="zh-CN" sz="1200" b="1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+mn-cs"/>
                        </a:rPr>
                        <a:t>懂得了电阻、电容等电子元件的识别方法。</a:t>
                      </a:r>
                      <a:endParaRPr lang="ko-KR" altLang="en-US" sz="1200" b="1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60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570865">
                <a:tc gridSpan="3">
                  <a:txBody>
                    <a:bodyPr/>
                    <a:lstStyle/>
                    <a:p>
                      <a:pPr marL="0" indent="26797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sz="1400" kern="0">
                          <a:solidFill>
                            <a:srgbClr val="C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合计（满分</a:t>
                      </a:r>
                      <a:r>
                        <a:rPr lang="en-US" sz="1400" kern="0">
                          <a:solidFill>
                            <a:srgbClr val="C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100</a:t>
                      </a:r>
                      <a:r>
                        <a:rPr lang="zh-CN" sz="1400" kern="0">
                          <a:solidFill>
                            <a:srgbClr val="C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分）</a:t>
                      </a:r>
                      <a:r>
                        <a:rPr lang="en-US" sz="1400" kern="0">
                          <a:solidFill>
                            <a:srgbClr val="C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C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ko-KR" altLang="en-US" kern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 altLang="en-US" kern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26365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100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266700" algn="ctr" defTabSz="91440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latin typeface="等线" charset="0"/>
                          <a:ea typeface="等线" charset="0"/>
                          <a:cs typeface="+mn-cs"/>
                        </a:rPr>
                        <a:t> </a:t>
                      </a:r>
                      <a:endParaRPr lang="ko-KR" altLang="en-US" sz="1400" kern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>
            <a:extLst>
              <a:ext uri="{FF2B5EF4-FFF2-40B4-BE49-F238E27FC236}">
                <a16:creationId xmlns:a16="http://schemas.microsoft.com/office/drawing/2014/main" xmlns="" id="{A2F815FD-BDC4-4F17-9774-BCA32C0B7032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BEA8155-8DE6-4794-828D-213564FAA3AE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ED998B1-8F4C-4F32-B6DF-31C58AF0DD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0992" y="1670778"/>
            <a:ext cx="6695727" cy="1581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一、试读出下列色环电阻阻值</a:t>
            </a:r>
            <a:endParaRPr lang="en-US" altLang="zh-CN" dirty="0" smtClean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   </a:t>
            </a:r>
            <a:r>
              <a:rPr lang="en-US" altLang="zh-CN" dirty="0" smtClean="0"/>
              <a:t>1.</a:t>
            </a:r>
            <a:r>
              <a:rPr lang="zh-CN" altLang="en-US" dirty="0" smtClean="0"/>
              <a:t>棕 红 红 金</a:t>
            </a:r>
            <a:endParaRPr lang="en-US" altLang="zh-CN" dirty="0" smtClean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   2.</a:t>
            </a:r>
            <a:r>
              <a:rPr lang="zh-CN" altLang="en-US" dirty="0" smtClean="0"/>
              <a:t>红 红 黑 棕 金</a:t>
            </a:r>
            <a:endParaRPr lang="zh-CN" altLang="en-US" dirty="0"/>
          </a:p>
        </p:txBody>
      </p:sp>
      <p:pic>
        <p:nvPicPr>
          <p:cNvPr id="27" name="内容占位符 3" descr="DSC0008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6" t="27507" r="15741" b="60712"/>
          <a:stretch>
            <a:fillRect/>
          </a:stretch>
        </p:blipFill>
        <p:spPr>
          <a:xfrm>
            <a:off x="1693008" y="4475522"/>
            <a:ext cx="2925231" cy="83518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350994" y="3546316"/>
            <a:ext cx="6695727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二、试读出下列电容容值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518" y="4475522"/>
            <a:ext cx="1733333" cy="12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161" y="4125402"/>
            <a:ext cx="2180952" cy="1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34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>
            <a:spLocks/>
          </p:cNvSpPr>
          <p:nvPr/>
        </p:nvSpPr>
        <p:spPr>
          <a:xfrm>
            <a:off x="6060440" y="2242820"/>
            <a:ext cx="5376545" cy="269811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Tx/>
              <a:buNone/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学生：常用的电子元器件都有哪些？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Tx/>
              <a:buNone/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教师：常用的电子元器件有电阻、电容、二极管、三极管、开关等。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Tx/>
              <a:buNone/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学生：在电路中这些器件应该怎么表示呢？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Tx/>
              <a:buNone/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教师：在电路中所有的元器件都有自己的图形符号和文字符号。</a:t>
            </a:r>
            <a:endParaRPr lang="ko-KR" altLang="en-US" sz="20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:p14="http://schemas.microsoft.com/office/powerpoint/2010/main"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p14="http://schemas.microsoft.com/office/powerpoint/2010/main"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p14="http://schemas.microsoft.com/office/powerpoint/2010/main"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p14="http://schemas.microsoft.com/office/powerpoint/2010/main"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p14="http://schemas.microsoft.com/office/powerpoint/2010/main"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p14="http://schemas.microsoft.com/office/powerpoint/2010/main"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19" name="图片 18" descr="C:/Users/Administrator/AppData/Roaming/JisuOffice/ETemp/10948_22093880/fImage26871833974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30" y="1903730"/>
            <a:ext cx="4521835" cy="3375025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948055" y="220980"/>
            <a:ext cx="4386580" cy="338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 err="1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常用电子元件的图形符号和文字符号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1" name="组合 1">
            <a:extLst>
              <a:ext uri="{FF2B5EF4-FFF2-40B4-BE49-F238E27FC236}">
                <a16:creationId xmlns:p14="http://schemas.microsoft.com/office/powerpoint/2010/main"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880" y="1713865"/>
            <a:ext cx="5742940" cy="1001395"/>
            <a:chOff x="1325880" y="1713865"/>
            <a:chExt cx="5742940" cy="1001395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2090419" y="1713865"/>
              <a:ext cx="4979035" cy="457835"/>
            </a:xfrm>
            <a:prstGeom prst="rect">
              <a:avLst/>
            </a:prstGeom>
          </p:spPr>
          <p:txBody>
            <a:bodyPr vert="horz" wrap="square" lIns="91440" tIns="45720" rIns="91440" bIns="45720" numCol="1" anchor="t">
              <a:noAutofit/>
            </a:bodyPr>
            <a:lstStyle/>
            <a:p>
              <a:pPr mar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endParaRPr lang="ko-KR" altLang="en-US" sz="1330">
                <a:solidFill>
                  <a:srgbClr val="FFC000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5880" y="2038350"/>
              <a:ext cx="676275" cy="676910"/>
              <a:chOff x="1325880" y="2038350"/>
              <a:chExt cx="676275" cy="676910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1487170" y="2207895"/>
                <a:ext cx="370205" cy="356235"/>
              </a:xfrm>
              <a:custGeom>
                <a:avLst/>
                <a:gdLst>
                  <a:gd name="TX0" fmla="*/ 17 w 156"/>
                  <a:gd name="TY0" fmla="*/ 0 h 150"/>
                  <a:gd name="TX1" fmla="*/ 63 w 156"/>
                  <a:gd name="TY1" fmla="*/ 50 h 150"/>
                  <a:gd name="TX2" fmla="*/ 0 w 156"/>
                  <a:gd name="TY2" fmla="*/ 110 h 150"/>
                  <a:gd name="TX3" fmla="*/ 39 w 156"/>
                  <a:gd name="TY3" fmla="*/ 149 h 150"/>
                  <a:gd name="TX4" fmla="*/ 102 w 156"/>
                  <a:gd name="TY4" fmla="*/ 85 h 150"/>
                  <a:gd name="TX5" fmla="*/ 155 w 156"/>
                  <a:gd name="TY5" fmla="*/ 138 h 150"/>
                  <a:gd name="TX6" fmla="*/ 155 w 156"/>
                  <a:gd name="TY6" fmla="*/ 0 h 150"/>
                  <a:gd name="TX7" fmla="*/ 17 w 156"/>
                  <a:gd name="TY7" fmla="*/ 0 h 150"/>
                </a:gdLst>
                <a:ahLst/>
                <a:cxnLst>
                  <a:cxn ang="0">
                    <a:pos x="TX0" y="TY0"/>
                  </a:cxn>
                  <a:cxn ang="0">
                    <a:pos x="TX1" y="TY1"/>
                  </a:cxn>
                  <a:cxn ang="0">
                    <a:pos x="TX2" y="TY2"/>
                  </a:cxn>
                  <a:cxn ang="0">
                    <a:pos x="TX3" y="TY3"/>
                  </a:cxn>
                  <a:cxn ang="0">
                    <a:pos x="TX4" y="TY4"/>
                  </a:cxn>
                  <a:cxn ang="0">
                    <a:pos x="TX5" y="TY5"/>
                  </a:cxn>
                  <a:cxn ang="0">
                    <a:pos x="TX6" y="TY6"/>
                  </a:cxn>
                  <a:cxn ang="0">
                    <a:pos x="TX7" y="TY7"/>
                  </a:cxn>
                </a:cxnLst>
                <a:rect l="l" t="t" r="r" b="b"/>
                <a:pathLst>
                  <a:path w="156" h="150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/>
              </a:ln>
            </p:spPr>
            <p:txBody>
              <a:bodyPr vert="horz" wrap="square" lIns="121920" tIns="60960" rIns="121920" bIns="60960" numCol="1" anchor="t">
                <a:noAutofit/>
              </a:bodyPr>
              <a:lstStyle/>
              <a:p>
                <a:pPr mar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000000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7" name="AutoShape 14"/>
              <p:cNvSpPr>
                <a:spLocks noChangeAspect="1"/>
              </p:cNvSpPr>
              <p:nvPr/>
            </p:nvSpPr>
            <p:spPr bwMode="auto">
              <a:xfrm>
                <a:off x="1495425" y="2207895"/>
                <a:ext cx="356235" cy="356235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square" lIns="121920" tIns="60960" rIns="121920" bIns="60960" numCol="1" anchor="t">
                <a:noAutofit/>
              </a:bodyPr>
              <a:lstStyle/>
              <a:p>
                <a:pPr mar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000000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18" name="Oval 13"/>
              <p:cNvSpPr>
                <a:spLocks/>
              </p:cNvSpPr>
              <p:nvPr/>
            </p:nvSpPr>
            <p:spPr>
              <a:xfrm>
                <a:off x="1325880" y="2037715"/>
                <a:ext cx="676910" cy="678180"/>
              </a:xfrm>
              <a:prstGeom prst="ellipse">
                <a:avLst/>
              </a:prstGeom>
              <a:noFill/>
              <a:ln w="12700" cap="flat" cmpd="sng">
                <a:solidFill>
                  <a:schemeClr val="tx1">
                    <a:lumMod val="75000"/>
                    <a:lumOff val="25000"/>
                    <a:alpha val="10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>
                <a:noAutofit/>
              </a:bodyPr>
              <a:lstStyle/>
              <a:p>
                <a:pPr mar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FFFFFF"/>
                  </a:solidFill>
                  <a:latin typeface="等线" charset="0"/>
                  <a:ea typeface="等线" charset="0"/>
                  <a:cs typeface="+mn-cs"/>
                </a:endParaRPr>
              </a:p>
            </p:txBody>
          </p:sp>
        </p:grpSp>
        <p:sp>
          <p:nvSpPr>
            <p:cNvPr id="14" name="矩形 4"/>
            <p:cNvSpPr>
              <a:spLocks/>
            </p:cNvSpPr>
            <p:nvPr/>
          </p:nvSpPr>
          <p:spPr bwMode="auto">
            <a:xfrm>
              <a:off x="2188845" y="1783080"/>
              <a:ext cx="3000375" cy="401320"/>
            </a:xfrm>
            <a:prstGeom prst="rect">
              <a:avLst/>
            </a:prstGeom>
            <a:noFill/>
            <a:ln w="0">
              <a:noFill/>
              <a:prstDash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000" b="1">
                  <a:solidFill>
                    <a:schemeClr val="accent2">
                      <a:lumMod val="75000"/>
                    </a:schemeClr>
                  </a:solidFill>
                  <a:latin typeface="微软雅黑" charset="0"/>
                  <a:ea typeface="微软雅黑" charset="0"/>
                </a:rPr>
                <a:t>理论要求</a:t>
              </a:r>
              <a:endParaRPr lang="ko-KR" altLang="en-US" sz="2000" b="1">
                <a:solidFill>
                  <a:schemeClr val="accent2">
                    <a:lumMod val="7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5" name="TextBox 11"/>
            <p:cNvSpPr txBox="1">
              <a:spLocks/>
            </p:cNvSpPr>
            <p:nvPr/>
          </p:nvSpPr>
          <p:spPr bwMode="auto">
            <a:xfrm>
              <a:off x="2188845" y="2252345"/>
              <a:ext cx="3774440" cy="307340"/>
            </a:xfrm>
            <a:prstGeom prst="rect">
              <a:avLst/>
            </a:prstGeom>
            <a:noFill/>
            <a:ln w="0">
              <a:noFill/>
              <a:prstDash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charset="0"/>
                  <a:ea typeface="微软雅黑" charset="0"/>
                </a:rPr>
                <a:t>常用电子元件的图形符号和文字符号</a:t>
              </a:r>
              <a:endParaRPr lang="ko-KR" altLang="en-US" sz="1400">
                <a:solidFill>
                  <a:srgbClr val="000000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p14="http://schemas.microsoft.com/office/powerpoint/2010/main"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880" y="3661410"/>
            <a:ext cx="5742940" cy="1001395"/>
            <a:chOff x="1325880" y="3661410"/>
            <a:chExt cx="5742940" cy="1001395"/>
          </a:xfrm>
        </p:grpSpPr>
        <p:sp>
          <p:nvSpPr>
            <p:cNvPr id="20" name="Title 1"/>
            <p:cNvSpPr txBox="1">
              <a:spLocks/>
            </p:cNvSpPr>
            <p:nvPr/>
          </p:nvSpPr>
          <p:spPr>
            <a:xfrm>
              <a:off x="2090419" y="3661410"/>
              <a:ext cx="4979035" cy="457835"/>
            </a:xfrm>
            <a:prstGeom prst="rect">
              <a:avLst/>
            </a:prstGeom>
          </p:spPr>
          <p:txBody>
            <a:bodyPr vert="horz" wrap="square" lIns="91440" tIns="45720" rIns="91440" bIns="45720" numCol="1" anchor="t">
              <a:noAutofit/>
            </a:bodyPr>
            <a:lstStyle/>
            <a:p>
              <a:pPr mar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endParaRPr lang="ko-KR" altLang="en-US" sz="1330">
                <a:solidFill>
                  <a:srgbClr val="FFC000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5880" y="3985895"/>
              <a:ext cx="676275" cy="676910"/>
              <a:chOff x="1325880" y="3985895"/>
              <a:chExt cx="676275" cy="676910"/>
            </a:xfrm>
          </p:grpSpPr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1487170" y="4154805"/>
                <a:ext cx="370205" cy="356235"/>
              </a:xfrm>
              <a:custGeom>
                <a:avLst/>
                <a:gdLst>
                  <a:gd name="TX0" fmla="*/ 17 w 156"/>
                  <a:gd name="TY0" fmla="*/ 0 h 150"/>
                  <a:gd name="TX1" fmla="*/ 63 w 156"/>
                  <a:gd name="TY1" fmla="*/ 50 h 150"/>
                  <a:gd name="TX2" fmla="*/ 0 w 156"/>
                  <a:gd name="TY2" fmla="*/ 110 h 150"/>
                  <a:gd name="TX3" fmla="*/ 39 w 156"/>
                  <a:gd name="TY3" fmla="*/ 149 h 150"/>
                  <a:gd name="TX4" fmla="*/ 102 w 156"/>
                  <a:gd name="TY4" fmla="*/ 85 h 150"/>
                  <a:gd name="TX5" fmla="*/ 155 w 156"/>
                  <a:gd name="TY5" fmla="*/ 138 h 150"/>
                  <a:gd name="TX6" fmla="*/ 155 w 156"/>
                  <a:gd name="TY6" fmla="*/ 0 h 150"/>
                  <a:gd name="TX7" fmla="*/ 17 w 156"/>
                  <a:gd name="TY7" fmla="*/ 0 h 150"/>
                </a:gdLst>
                <a:ahLst/>
                <a:cxnLst>
                  <a:cxn ang="0">
                    <a:pos x="TX0" y="TY0"/>
                  </a:cxn>
                  <a:cxn ang="0">
                    <a:pos x="TX1" y="TY1"/>
                  </a:cxn>
                  <a:cxn ang="0">
                    <a:pos x="TX2" y="TY2"/>
                  </a:cxn>
                  <a:cxn ang="0">
                    <a:pos x="TX3" y="TY3"/>
                  </a:cxn>
                  <a:cxn ang="0">
                    <a:pos x="TX4" y="TY4"/>
                  </a:cxn>
                  <a:cxn ang="0">
                    <a:pos x="TX5" y="TY5"/>
                  </a:cxn>
                  <a:cxn ang="0">
                    <a:pos x="TX6" y="TY6"/>
                  </a:cxn>
                  <a:cxn ang="0">
                    <a:pos x="TX7" y="TY7"/>
                  </a:cxn>
                </a:cxnLst>
                <a:rect l="l" t="t" r="r" b="b"/>
                <a:pathLst>
                  <a:path w="156" h="150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/>
              </a:ln>
            </p:spPr>
            <p:txBody>
              <a:bodyPr vert="horz" wrap="square" lIns="121920" tIns="60960" rIns="121920" bIns="60960" numCol="1" anchor="t">
                <a:noAutofit/>
              </a:bodyPr>
              <a:lstStyle/>
              <a:p>
                <a:pPr mar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000000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25" name="AutoShape 14"/>
              <p:cNvSpPr>
                <a:spLocks noChangeAspect="1"/>
              </p:cNvSpPr>
              <p:nvPr/>
            </p:nvSpPr>
            <p:spPr bwMode="auto">
              <a:xfrm>
                <a:off x="1495425" y="4154805"/>
                <a:ext cx="356235" cy="356235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square" lIns="121920" tIns="60960" rIns="121920" bIns="60960" numCol="1" anchor="t">
                <a:noAutofit/>
              </a:bodyPr>
              <a:lstStyle/>
              <a:p>
                <a:pPr mar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000000"/>
                  </a:solidFill>
                  <a:latin typeface="等线" charset="0"/>
                  <a:ea typeface="等线" charset="0"/>
                </a:endParaRPr>
              </a:p>
            </p:txBody>
          </p:sp>
          <p:sp>
            <p:nvSpPr>
              <p:cNvPr id="26" name="Oval 13"/>
              <p:cNvSpPr>
                <a:spLocks/>
              </p:cNvSpPr>
              <p:nvPr/>
            </p:nvSpPr>
            <p:spPr>
              <a:xfrm>
                <a:off x="1325880" y="3985260"/>
                <a:ext cx="676910" cy="678180"/>
              </a:xfrm>
              <a:prstGeom prst="ellipse">
                <a:avLst/>
              </a:prstGeom>
              <a:noFill/>
              <a:ln w="12700" cap="flat" cmpd="sng">
                <a:solidFill>
                  <a:schemeClr val="tx1">
                    <a:lumMod val="75000"/>
                    <a:lumOff val="25000"/>
                    <a:alpha val="10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>
                <a:noAutofit/>
              </a:bodyPr>
              <a:lstStyle/>
              <a:p>
                <a:pPr mar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endParaRPr lang="ko-KR" altLang="en-US" sz="3195">
                  <a:solidFill>
                    <a:srgbClr val="FFFFFF"/>
                  </a:solidFill>
                  <a:latin typeface="等线" charset="0"/>
                  <a:ea typeface="等线" charset="0"/>
                  <a:cs typeface="+mn-cs"/>
                </a:endParaRPr>
              </a:p>
            </p:txBody>
          </p:sp>
        </p:grpSp>
        <p:sp>
          <p:nvSpPr>
            <p:cNvPr id="22" name="矩形 12"/>
            <p:cNvSpPr>
              <a:spLocks/>
            </p:cNvSpPr>
            <p:nvPr/>
          </p:nvSpPr>
          <p:spPr bwMode="auto">
            <a:xfrm>
              <a:off x="2188845" y="3730625"/>
              <a:ext cx="3000375" cy="401320"/>
            </a:xfrm>
            <a:prstGeom prst="rect">
              <a:avLst/>
            </a:prstGeom>
            <a:noFill/>
            <a:ln w="0">
              <a:noFill/>
              <a:prstDash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000" b="1">
                  <a:solidFill>
                    <a:schemeClr val="accent2">
                      <a:lumMod val="75000"/>
                    </a:schemeClr>
                  </a:solidFill>
                  <a:latin typeface="微软雅黑" charset="0"/>
                  <a:ea typeface="微软雅黑" charset="0"/>
                </a:rPr>
                <a:t>技能要求</a:t>
              </a:r>
              <a:endParaRPr lang="ko-KR" altLang="en-US" sz="2000" b="1">
                <a:solidFill>
                  <a:schemeClr val="accent2">
                    <a:lumMod val="7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TextBox 11"/>
            <p:cNvSpPr txBox="1">
              <a:spLocks/>
            </p:cNvSpPr>
            <p:nvPr/>
          </p:nvSpPr>
          <p:spPr bwMode="auto">
            <a:xfrm>
              <a:off x="2188845" y="4199890"/>
              <a:ext cx="3774440" cy="307340"/>
            </a:xfrm>
            <a:prstGeom prst="rect">
              <a:avLst/>
            </a:prstGeom>
            <a:noFill/>
            <a:ln w="0">
              <a:noFill/>
              <a:prstDash/>
            </a:ln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charset="0"/>
                  <a:ea typeface="微软雅黑" charset="0"/>
                </a:rPr>
                <a:t>常用电子元件的识别</a:t>
              </a:r>
              <a:endParaRPr lang="ko-KR" altLang="en-US" sz="1400">
                <a:solidFill>
                  <a:srgbClr val="000000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27" name="图片 26" descr="C:/Users/Administrator/AppData/Roaming/JisuOffice/ETemp/10948_22093880/fImage45371845974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645" y="1182370"/>
            <a:ext cx="4893945" cy="4706620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870"/>
            <a:ext cx="10382250" cy="197040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p14="http://schemas.microsoft.com/office/powerpoint/2010/main"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405" y="2707005"/>
            <a:ext cx="3876675" cy="861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p14="http://schemas.microsoft.com/office/powerpoint/2010/main"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355"/>
            <a:ext cx="1114425" cy="1114425"/>
            <a:chOff x="3924300" y="2586355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3924300" y="2586355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p14="http://schemas.microsoft.com/office/powerpoint/2010/main"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95445" y="2951480"/>
              <a:ext cx="609600" cy="422275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p14="http://schemas.microsoft.com/office/powerpoint/2010/main"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6940" y="266700"/>
            <a:ext cx="8759190" cy="209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p14="http://schemas.microsoft.com/office/powerpoint/2010/main"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0" y="133350"/>
            <a:ext cx="3247390" cy="484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91405" y="4189095"/>
            <a:ext cx="6096635" cy="36893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spAutoFit/>
          </a:bodyPr>
          <a:lstStyle/>
          <a:p>
            <a:pPr marL="285750" indent="-28575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zh-CN" altLang="en-US" sz="1800" b="1">
                <a:solidFill>
                  <a:schemeClr val="bg1"/>
                </a:solidFill>
                <a:latin typeface="微软雅黑" charset="0"/>
                <a:ea typeface="微软雅黑" charset="0"/>
              </a:rPr>
              <a:t>常用电子元件的图形符号、文字符号</a:t>
            </a:r>
            <a:endParaRPr lang="ko-KR" altLang="en-US" sz="1800" b="1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1016634" y="212090"/>
            <a:ext cx="4386580" cy="338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电子元件图形符号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1016634" y="818873"/>
            <a:ext cx="7933833" cy="504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sz="2000"/>
            </a:lvl1pPr>
          </a:lstStyle>
          <a:p>
            <a:pPr indent="0"/>
            <a:r>
              <a:rPr lang="en-US" altLang="zh-CN" dirty="0" smtClean="0"/>
              <a:t>1.</a:t>
            </a:r>
            <a:r>
              <a:rPr lang="zh-CN" altLang="zh-CN" dirty="0" smtClean="0"/>
              <a:t>常用</a:t>
            </a:r>
            <a:r>
              <a:rPr lang="zh-CN" altLang="zh-CN" dirty="0"/>
              <a:t>电子元器件的图形符号和文字符号，表</a:t>
            </a:r>
            <a:r>
              <a:rPr lang="en-US" altLang="zh-CN" dirty="0"/>
              <a:t>.2-6-1</a:t>
            </a:r>
            <a:endParaRPr lang="zh-CN" altLang="zh-CN" dirty="0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998" y="1372870"/>
            <a:ext cx="7379553" cy="509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p14="http://schemas.microsoft.com/office/powerpoint/2010/main"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220" y="189865"/>
            <a:ext cx="424815" cy="360045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p14="http://schemas.microsoft.com/office/powerpoint/2010/main"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p14="http://schemas.microsoft.com/office/powerpoint/2010/main"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p14="http://schemas.microsoft.com/office/powerpoint/2010/main"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p14="http://schemas.microsoft.com/office/powerpoint/2010/main"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p14="http://schemas.microsoft.com/office/powerpoint/2010/main"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p14="http://schemas.microsoft.com/office/powerpoint/2010/main"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0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1016634" y="212090"/>
            <a:ext cx="4386580" cy="3384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常用</a:t>
            </a:r>
            <a:r>
              <a:rPr lang="zh-CN" altLang="en-US" sz="16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电子元件图形符号</a:t>
            </a:r>
            <a:endParaRPr lang="ko-KR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1016634" y="818873"/>
            <a:ext cx="7933833" cy="504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spcAft>
                <a:spcPts val="600"/>
              </a:spcAft>
              <a:defRPr sz="2000"/>
            </a:lvl1pPr>
          </a:lstStyle>
          <a:p>
            <a:pPr indent="0"/>
            <a:r>
              <a:rPr lang="en-US" altLang="zh-CN" dirty="0" smtClean="0"/>
              <a:t>1.</a:t>
            </a:r>
            <a:r>
              <a:rPr lang="zh-CN" altLang="zh-CN" dirty="0" smtClean="0"/>
              <a:t>常用</a:t>
            </a:r>
            <a:r>
              <a:rPr lang="zh-CN" altLang="zh-CN" dirty="0"/>
              <a:t>电子元器件的图形符号和文字符号，表</a:t>
            </a:r>
            <a:r>
              <a:rPr lang="en-US" altLang="zh-CN" dirty="0"/>
              <a:t>.2-6-1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235" y="1323755"/>
            <a:ext cx="5513478" cy="509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3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Pages>20</Pages>
  <Words>1411</Words>
  <Characters>0</Characters>
  <Application>Microsoft Office PowerPoint</Application>
  <DocSecurity>0</DocSecurity>
  <PresentationFormat>宽屏</PresentationFormat>
  <Lines>0</Lines>
  <Paragraphs>249</Paragraphs>
  <Slides>25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 Unicode MS</vt:lpstr>
      <vt:lpstr>Malgun Gothic</vt:lpstr>
      <vt:lpstr>Open Sans</vt:lpstr>
      <vt:lpstr>等线</vt:lpstr>
      <vt:lpstr>等线 Light</vt:lpstr>
      <vt:lpstr>华康俪金黑W8(P)</vt:lpstr>
      <vt:lpstr>楷体</vt:lpstr>
      <vt:lpstr>宋体</vt:lpstr>
      <vt:lpstr>微软雅黑</vt:lpstr>
      <vt:lpstr>Arial</vt:lpstr>
      <vt:lpstr>Calibri</vt:lpstr>
      <vt:lpstr>Office 主题​​</vt:lpstr>
      <vt:lpstr>画笔图片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14</cp:revision>
  <dcterms:modified xsi:type="dcterms:W3CDTF">2021-02-27T17:26:38Z</dcterms:modified>
</cp:coreProperties>
</file>