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7" r:id="rId2"/>
    <p:sldId id="258" r:id="rId3"/>
    <p:sldId id="260" r:id="rId4"/>
    <p:sldId id="256" r:id="rId5"/>
    <p:sldId id="261" r:id="rId6"/>
    <p:sldId id="259" r:id="rId7"/>
    <p:sldId id="262" r:id="rId8"/>
    <p:sldId id="266" r:id="rId9"/>
    <p:sldId id="267" r:id="rId10"/>
    <p:sldId id="263" r:id="rId11"/>
    <p:sldId id="268" r:id="rId12"/>
    <p:sldId id="296" r:id="rId13"/>
    <p:sldId id="269" r:id="rId14"/>
    <p:sldId id="271" r:id="rId15"/>
    <p:sldId id="285" r:id="rId16"/>
    <p:sldId id="272" r:id="rId17"/>
    <p:sldId id="286" r:id="rId18"/>
    <p:sldId id="287" r:id="rId19"/>
    <p:sldId id="289" r:id="rId20"/>
    <p:sldId id="288" r:id="rId21"/>
    <p:sldId id="290" r:id="rId22"/>
    <p:sldId id="297" r:id="rId23"/>
    <p:sldId id="291" r:id="rId24"/>
    <p:sldId id="264" r:id="rId25"/>
    <p:sldId id="276" r:id="rId26"/>
    <p:sldId id="265" r:id="rId27"/>
    <p:sldId id="270" r:id="rId28"/>
    <p:sldId id="292" r:id="rId29"/>
    <p:sldId id="298" r:id="rId30"/>
    <p:sldId id="293" r:id="rId31"/>
    <p:sldId id="294" r:id="rId32"/>
    <p:sldId id="295" r:id="rId33"/>
    <p:sldId id="28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1" d="100"/>
          <a:sy n="71" d="100"/>
        </p:scale>
        <p:origin x="66"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853809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1528462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778346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015913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85727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409045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776186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048756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203406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41858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507482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4188617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954917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520424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964417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2021-03-02</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2021-03-02</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4087515" y="3404368"/>
            <a:ext cx="3528310" cy="93610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633482" y="4016474"/>
              <a:ext cx="3004456"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bg1"/>
                  </a:solidFill>
                  <a:latin typeface="微软雅黑" panose="020B0503020204020204" pitchFamily="34" charset="-122"/>
                  <a:ea typeface="微软雅黑" panose="020B0503020204020204" pitchFamily="34" charset="-122"/>
                </a:rPr>
                <a:t>交直流传动系统维修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11" name="TextBox 13"/>
          <p:cNvSpPr txBox="1"/>
          <p:nvPr/>
        </p:nvSpPr>
        <p:spPr>
          <a:xfrm>
            <a:off x="1033522" y="1955303"/>
            <a:ext cx="10341293" cy="1107996"/>
          </a:xfrm>
          <a:prstGeom prst="rect">
            <a:avLst/>
          </a:prstGeom>
          <a:noFill/>
        </p:spPr>
        <p:txBody>
          <a:bodyPr wrap="none" rtlCol="0">
            <a:spAutoFit/>
          </a:bodyPr>
          <a:lstStyle/>
          <a:p>
            <a:pPr algn="l"/>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交直流传动系统装调维护</a:t>
            </a:r>
          </a:p>
        </p:txBody>
      </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4195719" y="4152901"/>
            <a:ext cx="6077104" cy="1443793"/>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能够熟悉变频器的基本操作、设置及运行为载体。</a:t>
            </a:r>
            <a:endParaRPr lang="en-US" altLang="zh-CN" b="1" dirty="0">
              <a:solidFill>
                <a:schemeClr val="bg1"/>
              </a:solidFill>
              <a:latin typeface="微软雅黑" pitchFamily="34" charset="-122"/>
              <a:ea typeface="微软雅黑" pitchFamily="34" charset="-122"/>
            </a:endParaRPr>
          </a:p>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对变频器硬件安装功能参数设置。</a:t>
            </a:r>
            <a:endParaRPr lang="en-US" altLang="zh-CN" b="1" dirty="0">
              <a:solidFill>
                <a:schemeClr val="bg1"/>
              </a:solidFill>
              <a:latin typeface="微软雅黑" pitchFamily="34" charset="-122"/>
              <a:ea typeface="微软雅黑" pitchFamily="34" charset="-122"/>
            </a:endParaRPr>
          </a:p>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掌握直流调速系统的常见故障及维修方法。</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变频器的基本操作及参数设置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702933" y="996786"/>
            <a:ext cx="10853761" cy="5170646"/>
          </a:xfrm>
          <a:prstGeom prst="rect">
            <a:avLst/>
          </a:prstGeom>
        </p:spPr>
        <p:txBody>
          <a:bodyPr wrap="square">
            <a:spAutoFit/>
          </a:bodyPr>
          <a:lstStyle/>
          <a:p>
            <a:pPr indent="457200" algn="just">
              <a:lnSpc>
                <a:spcPct val="150000"/>
              </a:lnSpc>
              <a:spcBef>
                <a:spcPts val="600"/>
              </a:spcBef>
              <a:spcAft>
                <a:spcPts val="600"/>
              </a:spcAft>
              <a:tabLst>
                <a:tab pos="457200" algn="l"/>
              </a:tabLst>
            </a:pP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任务</a:t>
            </a: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2 </a:t>
            </a: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变频器的基本操作与参数设置</a:t>
            </a: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任务目的：</a:t>
            </a: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熟悉变频器的面板操作方法；</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熟练变频器的功能参数设置；</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熟练掌握变频器的正反转、点动、频率调节方法</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任务引入：</a:t>
            </a: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tabLst>
                <a:tab pos="457200" algn="l"/>
              </a:tabLs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变频器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MM440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系列（</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MicroMaster440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是德国西门子公司广泛应用与工业场合的多功能标准变频器。它采用高性能的矢量控制技术，提供低速高转矩输出和良好的动态特性，同时具备超强的过载能力，以满足广泛的应用场合。对于变频器的应用，必须首先熟练对变频器的基本操作，以及根据实际应用，对变频器的各种功能参数进行设置。</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97617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7" name="图片 16">
            <a:extLst>
              <a:ext uri="{FF2B5EF4-FFF2-40B4-BE49-F238E27FC236}">
                <a16:creationId xmlns="" xmlns:a16="http://schemas.microsoft.com/office/drawing/2014/main" id="{279C7EF1-1FAD-41E5-BD10-D01137FD6BA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45857" y="2050339"/>
            <a:ext cx="3329305" cy="3562350"/>
          </a:xfrm>
          <a:prstGeom prst="rect">
            <a:avLst/>
          </a:prstGeom>
          <a:noFill/>
          <a:ln>
            <a:noFill/>
          </a:ln>
        </p:spPr>
      </p:pic>
      <p:pic>
        <p:nvPicPr>
          <p:cNvPr id="18" name="图片 17">
            <a:extLst>
              <a:ext uri="{FF2B5EF4-FFF2-40B4-BE49-F238E27FC236}">
                <a16:creationId xmlns="" xmlns:a16="http://schemas.microsoft.com/office/drawing/2014/main" id="{F8F83E9B-9B7A-494F-B069-2953BC450BB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675268" y="2050339"/>
            <a:ext cx="5347064" cy="3756101"/>
          </a:xfrm>
          <a:prstGeom prst="rect">
            <a:avLst/>
          </a:prstGeom>
          <a:noFill/>
          <a:ln>
            <a:noFill/>
          </a:ln>
        </p:spPr>
      </p:pic>
      <p:sp>
        <p:nvSpPr>
          <p:cNvPr id="19" name="文本框 18">
            <a:extLst>
              <a:ext uri="{FF2B5EF4-FFF2-40B4-BE49-F238E27FC236}">
                <a16:creationId xmlns="" xmlns:a16="http://schemas.microsoft.com/office/drawing/2014/main" id="{7797B53C-D781-4C1D-A3BB-1E07FA6F86BF}"/>
              </a:ext>
            </a:extLst>
          </p:cNvPr>
          <p:cNvSpPr txBox="1"/>
          <p:nvPr/>
        </p:nvSpPr>
        <p:spPr>
          <a:xfrm>
            <a:off x="7791180" y="5936460"/>
            <a:ext cx="2971506" cy="348813"/>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lnSpc>
                <a:spcPts val="2000"/>
              </a:lnSpc>
              <a:tabLst>
                <a:tab pos="457200" algn="l"/>
              </a:tabLst>
            </a:pPr>
            <a:r>
              <a:rPr lang="zh-CN" altLang="zh-CN" sz="1800" dirty="0" smtClean="0">
                <a:solidFill>
                  <a:schemeClr val="tx1"/>
                </a:solidFill>
                <a:latin typeface="+mn-ea"/>
                <a:ea typeface="+mn-ea"/>
              </a:rPr>
              <a:t>图</a:t>
            </a:r>
            <a:r>
              <a:rPr lang="en-US" altLang="zh-CN" sz="1800" dirty="0" smtClean="0">
                <a:solidFill>
                  <a:schemeClr val="tx1"/>
                </a:solidFill>
                <a:latin typeface="+mn-ea"/>
                <a:ea typeface="+mn-ea"/>
              </a:rPr>
              <a:t>5-3-3 </a:t>
            </a:r>
            <a:r>
              <a:rPr lang="zh-CN" altLang="zh-CN" sz="1800" dirty="0" smtClean="0">
                <a:solidFill>
                  <a:schemeClr val="tx1"/>
                </a:solidFill>
                <a:latin typeface="+mn-ea"/>
              </a:rPr>
              <a:t>操作</a:t>
            </a:r>
            <a:r>
              <a:rPr lang="zh-CN" altLang="zh-CN" sz="1800" dirty="0">
                <a:solidFill>
                  <a:schemeClr val="tx1"/>
                </a:solidFill>
                <a:latin typeface="+mn-ea"/>
              </a:rPr>
              <a:t>面板</a:t>
            </a:r>
            <a:endParaRPr lang="zh-CN" altLang="zh-CN" sz="1800" dirty="0">
              <a:solidFill>
                <a:schemeClr val="tx1"/>
              </a:solidFill>
              <a:latin typeface="+mn-ea"/>
              <a:ea typeface="+mn-ea"/>
            </a:endParaRPr>
          </a:p>
        </p:txBody>
      </p:sp>
      <p:sp>
        <p:nvSpPr>
          <p:cNvPr id="20" name="文本框 19">
            <a:extLst>
              <a:ext uri="{FF2B5EF4-FFF2-40B4-BE49-F238E27FC236}">
                <a16:creationId xmlns="" xmlns:a16="http://schemas.microsoft.com/office/drawing/2014/main" id="{14B63F9C-6562-493D-B1DE-4B480CFB2A60}"/>
              </a:ext>
            </a:extLst>
          </p:cNvPr>
          <p:cNvSpPr txBox="1"/>
          <p:nvPr/>
        </p:nvSpPr>
        <p:spPr>
          <a:xfrm>
            <a:off x="1401508" y="5762054"/>
            <a:ext cx="3673707" cy="348813"/>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lgn="just">
              <a:lnSpc>
                <a:spcPts val="2000"/>
              </a:lnSpc>
            </a:pPr>
            <a:r>
              <a:rPr lang="zh-CN" altLang="zh-CN" sz="1800" dirty="0" smtClean="0">
                <a:solidFill>
                  <a:schemeClr val="tx1"/>
                </a:solidFill>
                <a:latin typeface="+mn-ea"/>
                <a:ea typeface="+mn-ea"/>
              </a:rPr>
              <a:t>图</a:t>
            </a:r>
            <a:r>
              <a:rPr lang="en-US" altLang="zh-CN" sz="1800" dirty="0" smtClean="0">
                <a:solidFill>
                  <a:schemeClr val="tx1"/>
                </a:solidFill>
                <a:latin typeface="+mn-ea"/>
                <a:ea typeface="+mn-ea"/>
              </a:rPr>
              <a:t>5-3-2 </a:t>
            </a:r>
            <a:r>
              <a:rPr lang="zh-CN" altLang="zh-CN" sz="1800" dirty="0" smtClean="0">
                <a:solidFill>
                  <a:schemeClr val="tx1"/>
                </a:solidFill>
                <a:latin typeface="+mn-ea"/>
              </a:rPr>
              <a:t>变频调速</a:t>
            </a:r>
            <a:r>
              <a:rPr lang="zh-CN" altLang="zh-CN" sz="1800" dirty="0">
                <a:solidFill>
                  <a:schemeClr val="tx1"/>
                </a:solidFill>
                <a:latin typeface="+mn-ea"/>
              </a:rPr>
              <a:t>系统电气</a:t>
            </a:r>
            <a:r>
              <a:rPr lang="zh-CN" altLang="zh-CN" sz="1800" dirty="0" smtClean="0">
                <a:solidFill>
                  <a:schemeClr val="tx1"/>
                </a:solidFill>
                <a:latin typeface="+mn-ea"/>
              </a:rPr>
              <a:t>图</a:t>
            </a:r>
            <a:endParaRPr lang="zh-CN" altLang="zh-CN" sz="1800" dirty="0">
              <a:solidFill>
                <a:schemeClr val="tx1"/>
              </a:solidFill>
              <a:latin typeface="+mn-ea"/>
              <a:ea typeface="+mn-ea"/>
            </a:endParaRPr>
          </a:p>
        </p:txBody>
      </p:sp>
      <p:sp>
        <p:nvSpPr>
          <p:cNvPr id="2" name="矩形 1"/>
          <p:cNvSpPr/>
          <p:nvPr/>
        </p:nvSpPr>
        <p:spPr>
          <a:xfrm>
            <a:off x="821245" y="970361"/>
            <a:ext cx="6096000" cy="1029769"/>
          </a:xfrm>
          <a:prstGeom prst="rect">
            <a:avLst/>
          </a:prstGeom>
        </p:spPr>
        <p:txBody>
          <a:bodyPr>
            <a:spAutoFit/>
          </a:bodyPr>
          <a:lstStyle/>
          <a:p>
            <a:pPr indent="457200" algn="just">
              <a:lnSpc>
                <a:spcPct val="150000"/>
              </a:lnSpc>
              <a:spcBef>
                <a:spcPts val="600"/>
              </a:spcBef>
              <a:spcAft>
                <a:spcPts val="600"/>
              </a:spcAft>
              <a:tabLst>
                <a:tab pos="457200" algn="l"/>
              </a:tabLst>
            </a:pP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相关知识点：</a:t>
            </a: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变频调速系统电气图，如图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11"/>
          <p:cNvSpPr/>
          <p:nvPr/>
        </p:nvSpPr>
        <p:spPr>
          <a:xfrm>
            <a:off x="5484213" y="1485245"/>
            <a:ext cx="4875053" cy="507831"/>
          </a:xfrm>
          <a:prstGeom prst="rect">
            <a:avLst/>
          </a:prstGeom>
        </p:spPr>
        <p:txBody>
          <a:bodyPr>
            <a:spAutoFit/>
          </a:bodyPr>
          <a:lstStyle/>
          <a:p>
            <a:pPr indent="457200" algn="just">
              <a:lnSpc>
                <a:spcPct val="150000"/>
              </a:lnSpc>
              <a:spcBef>
                <a:spcPts val="600"/>
              </a:spcBef>
              <a:spcAft>
                <a:spcPts val="600"/>
              </a:spcAft>
              <a:tabLst>
                <a:tab pos="457200" algn="l"/>
              </a:tabLs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基本操作面板（</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BOP</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），如图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p>
        </p:txBody>
      </p:sp>
      <p:sp>
        <p:nvSpPr>
          <p:cNvPr id="21"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变频器的基本操作及参数设置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3819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1" name="TextBox 6">
            <a:extLst>
              <a:ext uri="{FF2B5EF4-FFF2-40B4-BE49-F238E27FC236}">
                <a16:creationId xmlns="" xmlns:a16="http://schemas.microsoft.com/office/drawing/2014/main" id="{C2445E3A-48E9-445F-B74B-4B5C6A4D8AF7}"/>
              </a:ext>
            </a:extLst>
          </p:cNvPr>
          <p:cNvSpPr txBox="1"/>
          <p:nvPr/>
        </p:nvSpPr>
        <p:spPr>
          <a:xfrm>
            <a:off x="932067" y="1088965"/>
            <a:ext cx="10128416" cy="458715"/>
          </a:xfrm>
          <a:prstGeom prst="rect">
            <a:avLst/>
          </a:prstGeom>
          <a:noFill/>
        </p:spPr>
        <p:txBody>
          <a:bodyPr wrap="square" rtlCol="0">
            <a:spAutoFit/>
          </a:bodyPr>
          <a:lstStyle/>
          <a:p>
            <a:pPr>
              <a:lnSpc>
                <a:spcPct val="130000"/>
              </a:lnSpc>
              <a:spcAft>
                <a:spcPts val="600"/>
              </a:spcAft>
            </a:pPr>
            <a:r>
              <a:rPr lang="zh-CN" altLang="zh-CN" sz="2000" dirty="0">
                <a:ea typeface="微软雅黑" pitchFamily="34" charset="-122"/>
              </a:rPr>
              <a:t>用</a:t>
            </a:r>
            <a:r>
              <a:rPr lang="en-US" altLang="zh-CN" sz="2000" dirty="0">
                <a:ea typeface="微软雅黑" pitchFamily="34" charset="-122"/>
              </a:rPr>
              <a:t>BOP</a:t>
            </a:r>
            <a:r>
              <a:rPr lang="zh-CN" altLang="zh-CN" sz="2000" dirty="0">
                <a:ea typeface="微软雅黑" pitchFamily="34" charset="-122"/>
              </a:rPr>
              <a:t>操作时的缺省设置值</a:t>
            </a:r>
            <a:r>
              <a:rPr lang="zh-CN" altLang="en-US" sz="2000" dirty="0">
                <a:ea typeface="微软雅黑" pitchFamily="34" charset="-122"/>
              </a:rPr>
              <a:t>方法如下：</a:t>
            </a:r>
            <a:endParaRPr lang="zh-CN" altLang="zh-CN" sz="2000" dirty="0">
              <a:ea typeface="微软雅黑" pitchFamily="34" charset="-122"/>
            </a:endParaRPr>
          </a:p>
        </p:txBody>
      </p:sp>
      <p:graphicFrame>
        <p:nvGraphicFramePr>
          <p:cNvPr id="2" name="表格 1">
            <a:extLst>
              <a:ext uri="{FF2B5EF4-FFF2-40B4-BE49-F238E27FC236}">
                <a16:creationId xmlns="" xmlns:a16="http://schemas.microsoft.com/office/drawing/2014/main" id="{86B4C68E-F814-4E85-8187-4AA275D0795C}"/>
              </a:ext>
            </a:extLst>
          </p:cNvPr>
          <p:cNvGraphicFramePr>
            <a:graphicFrameLocks noGrp="1"/>
          </p:cNvGraphicFramePr>
          <p:nvPr>
            <p:extLst>
              <p:ext uri="{D42A27DB-BD31-4B8C-83A1-F6EECF244321}">
                <p14:modId xmlns:p14="http://schemas.microsoft.com/office/powerpoint/2010/main" val="1389934009"/>
              </p:ext>
            </p:extLst>
          </p:nvPr>
        </p:nvGraphicFramePr>
        <p:xfrm>
          <a:off x="2103120" y="1995621"/>
          <a:ext cx="7985760" cy="4430968"/>
        </p:xfrm>
        <a:graphic>
          <a:graphicData uri="http://schemas.openxmlformats.org/drawingml/2006/table">
            <a:tbl>
              <a:tblPr>
                <a:tableStyleId>{5940675A-B579-460E-94D1-54222C63F5DA}</a:tableStyleId>
              </a:tblPr>
              <a:tblGrid>
                <a:gridCol w="2661920">
                  <a:extLst>
                    <a:ext uri="{9D8B030D-6E8A-4147-A177-3AD203B41FA5}">
                      <a16:colId xmlns="" xmlns:a16="http://schemas.microsoft.com/office/drawing/2014/main" val="4119118795"/>
                    </a:ext>
                  </a:extLst>
                </a:gridCol>
                <a:gridCol w="2661920">
                  <a:extLst>
                    <a:ext uri="{9D8B030D-6E8A-4147-A177-3AD203B41FA5}">
                      <a16:colId xmlns="" xmlns:a16="http://schemas.microsoft.com/office/drawing/2014/main" val="3456986958"/>
                    </a:ext>
                  </a:extLst>
                </a:gridCol>
                <a:gridCol w="2661920">
                  <a:extLst>
                    <a:ext uri="{9D8B030D-6E8A-4147-A177-3AD203B41FA5}">
                      <a16:colId xmlns="" xmlns:a16="http://schemas.microsoft.com/office/drawing/2014/main" val="3356718231"/>
                    </a:ext>
                  </a:extLst>
                </a:gridCol>
              </a:tblGrid>
              <a:tr h="0">
                <a:tc>
                  <a:txBody>
                    <a:bodyPr/>
                    <a:lstStyle/>
                    <a:p>
                      <a:pPr indent="127000" algn="ctr">
                        <a:lnSpc>
                          <a:spcPts val="2000"/>
                        </a:lnSpc>
                      </a:pPr>
                      <a:r>
                        <a:rPr lang="zh-CN" sz="1700" kern="0" dirty="0">
                          <a:effectLst/>
                        </a:rPr>
                        <a:t>参数</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说明</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缺省值，欧洲（或北美）地区</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3225816000"/>
                  </a:ext>
                </a:extLst>
              </a:tr>
              <a:tr h="918506">
                <a:tc>
                  <a:txBody>
                    <a:bodyPr/>
                    <a:lstStyle/>
                    <a:p>
                      <a:pPr indent="127000" algn="ctr">
                        <a:lnSpc>
                          <a:spcPts val="2000"/>
                        </a:lnSpc>
                      </a:pPr>
                      <a:r>
                        <a:rPr lang="en-US" sz="1700" kern="0">
                          <a:effectLst/>
                        </a:rPr>
                        <a:t>P0100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dirty="0">
                          <a:effectLst/>
                        </a:rPr>
                        <a:t>运行方式，欧洲</a:t>
                      </a:r>
                      <a:r>
                        <a:rPr lang="en-US" sz="1700" kern="0" dirty="0">
                          <a:effectLst/>
                        </a:rPr>
                        <a:t>/</a:t>
                      </a:r>
                      <a:r>
                        <a:rPr lang="zh-CN" sz="1700" kern="0" dirty="0">
                          <a:effectLst/>
                        </a:rPr>
                        <a:t>北美</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en-US" sz="1700" kern="0">
                          <a:effectLst/>
                        </a:rPr>
                        <a:t>50 Hz</a:t>
                      </a:r>
                      <a:r>
                        <a:rPr lang="zh-CN" sz="1700" kern="0">
                          <a:effectLst/>
                        </a:rPr>
                        <a:t>，</a:t>
                      </a:r>
                      <a:r>
                        <a:rPr lang="en-US" sz="1700" kern="0">
                          <a:effectLst/>
                        </a:rPr>
                        <a:t>kW</a:t>
                      </a:r>
                      <a:r>
                        <a:rPr lang="zh-CN" sz="1700" kern="0">
                          <a:effectLst/>
                        </a:rPr>
                        <a:t>（</a:t>
                      </a:r>
                      <a:r>
                        <a:rPr lang="en-US" sz="1700" kern="0">
                          <a:effectLst/>
                        </a:rPr>
                        <a:t>60Hz</a:t>
                      </a:r>
                      <a:r>
                        <a:rPr lang="zh-CN" sz="1700" kern="0">
                          <a:effectLst/>
                        </a:rPr>
                        <a:t>，</a:t>
                      </a:r>
                      <a:r>
                        <a:rPr lang="en-US" sz="1700" kern="0">
                          <a:effectLst/>
                        </a:rPr>
                        <a:t>hp</a:t>
                      </a:r>
                      <a:r>
                        <a:rPr lang="zh-CN" sz="1700" kern="0">
                          <a:effectLst/>
                        </a:rPr>
                        <a:t>）</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951143423"/>
                  </a:ext>
                </a:extLst>
              </a:tr>
              <a:tr h="918506">
                <a:tc>
                  <a:txBody>
                    <a:bodyPr/>
                    <a:lstStyle/>
                    <a:p>
                      <a:pPr indent="127000" algn="ctr">
                        <a:lnSpc>
                          <a:spcPts val="2000"/>
                        </a:lnSpc>
                      </a:pPr>
                      <a:r>
                        <a:rPr lang="en-US" sz="1700" kern="0">
                          <a:effectLst/>
                        </a:rPr>
                        <a:t>P0307</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功率（电动机额定值）</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量纲</a:t>
                      </a:r>
                      <a:r>
                        <a:rPr lang="en-US" sz="1700" kern="0">
                          <a:effectLst/>
                        </a:rPr>
                        <a:t>kW</a:t>
                      </a:r>
                      <a:r>
                        <a:rPr lang="zh-CN" sz="1700" kern="0">
                          <a:effectLst/>
                        </a:rPr>
                        <a:t>（</a:t>
                      </a:r>
                      <a:r>
                        <a:rPr lang="en-US" sz="1700" kern="0">
                          <a:effectLst/>
                        </a:rPr>
                        <a:t>Hp</a:t>
                      </a:r>
                      <a:r>
                        <a:rPr lang="zh-CN" sz="1700" kern="0">
                          <a:effectLst/>
                        </a:rPr>
                        <a:t>），取决于</a:t>
                      </a:r>
                      <a:r>
                        <a:rPr lang="en-US" sz="1700" kern="0">
                          <a:effectLst/>
                        </a:rPr>
                        <a:t>P0100</a:t>
                      </a:r>
                      <a:r>
                        <a:rPr lang="zh-CN" sz="1700" kern="0">
                          <a:effectLst/>
                        </a:rPr>
                        <a:t>的设定值</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3487565289"/>
                  </a:ext>
                </a:extLst>
              </a:tr>
              <a:tr h="510236">
                <a:tc>
                  <a:txBody>
                    <a:bodyPr/>
                    <a:lstStyle/>
                    <a:p>
                      <a:pPr indent="127000" algn="ctr">
                        <a:lnSpc>
                          <a:spcPts val="2000"/>
                        </a:lnSpc>
                      </a:pPr>
                      <a:r>
                        <a:rPr lang="en-US" sz="1700" kern="0">
                          <a:effectLst/>
                        </a:rPr>
                        <a:t>P0310</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电动机的额定频率</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en-US" sz="1700" kern="0">
                          <a:effectLst/>
                        </a:rPr>
                        <a:t>50 Hz</a:t>
                      </a:r>
                      <a:r>
                        <a:rPr lang="zh-CN" sz="1700" kern="0">
                          <a:effectLst/>
                        </a:rPr>
                        <a:t>（</a:t>
                      </a:r>
                      <a:r>
                        <a:rPr lang="en-US" sz="1700" kern="0">
                          <a:effectLst/>
                        </a:rPr>
                        <a:t>60 Hz</a:t>
                      </a:r>
                      <a:r>
                        <a:rPr lang="zh-CN" sz="1700" kern="0">
                          <a:effectLst/>
                        </a:rPr>
                        <a:t>）</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3292178055"/>
                  </a:ext>
                </a:extLst>
              </a:tr>
              <a:tr h="918506">
                <a:tc>
                  <a:txBody>
                    <a:bodyPr/>
                    <a:lstStyle/>
                    <a:p>
                      <a:pPr indent="127000" algn="ctr">
                        <a:lnSpc>
                          <a:spcPts val="2000"/>
                        </a:lnSpc>
                      </a:pPr>
                      <a:r>
                        <a:rPr lang="en-US" sz="1700" kern="0">
                          <a:effectLst/>
                        </a:rPr>
                        <a:t>P0311</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a:effectLst/>
                        </a:rPr>
                        <a:t>电动机的额定速度</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en-US" sz="1700" kern="0">
                          <a:effectLst/>
                        </a:rPr>
                        <a:t>1395</a:t>
                      </a:r>
                      <a:r>
                        <a:rPr lang="zh-CN" sz="1700" kern="0">
                          <a:effectLst/>
                        </a:rPr>
                        <a:t>（</a:t>
                      </a:r>
                      <a:r>
                        <a:rPr lang="en-US" sz="1700" kern="0">
                          <a:effectLst/>
                        </a:rPr>
                        <a:t>1680</a:t>
                      </a:r>
                      <a:r>
                        <a:rPr lang="zh-CN" sz="1700" kern="0">
                          <a:effectLst/>
                        </a:rPr>
                        <a:t>）</a:t>
                      </a:r>
                      <a:r>
                        <a:rPr lang="en-US" sz="1700" kern="0">
                          <a:effectLst/>
                        </a:rPr>
                        <a:t>r/min (</a:t>
                      </a:r>
                      <a:r>
                        <a:rPr lang="zh-CN" sz="1700" kern="0">
                          <a:effectLst/>
                        </a:rPr>
                        <a:t>决定于变量</a:t>
                      </a:r>
                      <a:r>
                        <a:rPr lang="en-US" sz="1700" kern="0">
                          <a:effectLst/>
                        </a:rPr>
                        <a:t>)</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1241909478"/>
                  </a:ext>
                </a:extLst>
              </a:tr>
              <a:tr h="510236">
                <a:tc>
                  <a:txBody>
                    <a:bodyPr/>
                    <a:lstStyle/>
                    <a:p>
                      <a:pPr indent="127000" algn="ctr">
                        <a:lnSpc>
                          <a:spcPts val="2000"/>
                        </a:lnSpc>
                      </a:pPr>
                      <a:r>
                        <a:rPr lang="en-US" sz="1700" kern="0">
                          <a:effectLst/>
                        </a:rPr>
                        <a:t>P1082</a:t>
                      </a:r>
                      <a:endParaRPr lang="zh-CN" sz="1700" kern="10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zh-CN" sz="1700" kern="0" dirty="0">
                          <a:effectLst/>
                        </a:rPr>
                        <a:t>最大电动机频率</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tc>
                  <a:txBody>
                    <a:bodyPr/>
                    <a:lstStyle/>
                    <a:p>
                      <a:pPr indent="127000" algn="ctr">
                        <a:lnSpc>
                          <a:spcPts val="2000"/>
                        </a:lnSpc>
                      </a:pPr>
                      <a:r>
                        <a:rPr lang="en-US" sz="1700" kern="0" dirty="0">
                          <a:effectLst/>
                        </a:rPr>
                        <a:t>50 Hz</a:t>
                      </a:r>
                      <a:r>
                        <a:rPr lang="zh-CN" sz="1700" kern="0" dirty="0">
                          <a:effectLst/>
                        </a:rPr>
                        <a:t>（</a:t>
                      </a:r>
                      <a:r>
                        <a:rPr lang="en-US" sz="1700" kern="0" dirty="0">
                          <a:effectLst/>
                        </a:rPr>
                        <a:t>60 Hz</a:t>
                      </a:r>
                      <a:r>
                        <a:rPr lang="zh-CN" sz="1700" kern="0" dirty="0">
                          <a:effectLst/>
                        </a:rPr>
                        <a:t>）</a:t>
                      </a: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46977" marR="146977" marT="73489" marB="73489" anchor="ctr"/>
                </a:tc>
                <a:extLst>
                  <a:ext uri="{0D108BD9-81ED-4DB2-BD59-A6C34878D82A}">
                    <a16:rowId xmlns="" xmlns:a16="http://schemas.microsoft.com/office/drawing/2014/main" val="304066457"/>
                  </a:ext>
                </a:extLst>
              </a:tr>
            </a:tbl>
          </a:graphicData>
        </a:graphic>
      </p:graphicFrame>
      <p:sp>
        <p:nvSpPr>
          <p:cNvPr id="13"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变频器的基本操作及参数设置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6935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TextBox 6">
            <a:extLst>
              <a:ext uri="{FF2B5EF4-FFF2-40B4-BE49-F238E27FC236}">
                <a16:creationId xmlns="" xmlns:a16="http://schemas.microsoft.com/office/drawing/2014/main" id="{C2445E3A-48E9-445F-B74B-4B5C6A4D8AF7}"/>
              </a:ext>
            </a:extLst>
          </p:cNvPr>
          <p:cNvSpPr txBox="1"/>
          <p:nvPr/>
        </p:nvSpPr>
        <p:spPr>
          <a:xfrm>
            <a:off x="787235" y="1256261"/>
            <a:ext cx="10128416" cy="351635"/>
          </a:xfrm>
          <a:prstGeom prst="rect">
            <a:avLst/>
          </a:prstGeom>
          <a:noFill/>
        </p:spPr>
        <p:txBody>
          <a:bodyPr wrap="square" rtlCol="0">
            <a:spAutoFit/>
          </a:bodyPr>
          <a:lstStyle/>
          <a:p>
            <a:pPr indent="266700" algn="l">
              <a:lnSpc>
                <a:spcPts val="2000"/>
              </a:lnSpc>
              <a:tabLst>
                <a:tab pos="457200" algn="l"/>
              </a:tabLst>
            </a:pPr>
            <a:r>
              <a:rPr lang="zh-CN" altLang="zh-CN" sz="2000" dirty="0">
                <a:ea typeface="微软雅黑" pitchFamily="34" charset="-122"/>
              </a:rPr>
              <a:t>三相异步电动机的正反转、点动和调速方法</a:t>
            </a:r>
          </a:p>
        </p:txBody>
      </p:sp>
      <p:sp>
        <p:nvSpPr>
          <p:cNvPr id="2" name="文本框 1"/>
          <p:cNvSpPr txBox="1"/>
          <p:nvPr/>
        </p:nvSpPr>
        <p:spPr>
          <a:xfrm>
            <a:off x="6077427" y="5966553"/>
            <a:ext cx="4986337" cy="889474"/>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r>
              <a:rPr lang="zh-CN" altLang="zh-CN" sz="1800" dirty="0">
                <a:solidFill>
                  <a:schemeClr val="tx1"/>
                </a:solidFill>
                <a:latin typeface="+mn-ea"/>
                <a:ea typeface="+mn-ea"/>
              </a:rPr>
              <a:t>图</a:t>
            </a:r>
            <a:r>
              <a:rPr lang="en-US" altLang="zh-CN" sz="1800" dirty="0">
                <a:solidFill>
                  <a:schemeClr val="tx1"/>
                </a:solidFill>
                <a:latin typeface="+mn-ea"/>
                <a:ea typeface="+mn-ea"/>
              </a:rPr>
              <a:t>5-3-4 </a:t>
            </a:r>
            <a:r>
              <a:rPr lang="zh-CN" altLang="zh-CN" sz="1800" dirty="0">
                <a:solidFill>
                  <a:schemeClr val="tx1"/>
                </a:solidFill>
                <a:latin typeface="+mn-ea"/>
                <a:ea typeface="+mn-ea"/>
              </a:rPr>
              <a:t>三相异步电动机的正反转连接图</a:t>
            </a:r>
          </a:p>
          <a:p>
            <a:pPr indent="0"/>
            <a:endParaRPr lang="zh-CN" altLang="zh-CN" sz="1800" dirty="0">
              <a:solidFill>
                <a:schemeClr val="tx1"/>
              </a:solidFill>
              <a:latin typeface="+mn-ea"/>
              <a:ea typeface="+mn-ea"/>
            </a:endParaRPr>
          </a:p>
        </p:txBody>
      </p:sp>
      <p:sp>
        <p:nvSpPr>
          <p:cNvPr id="10" name="文本框 9">
            <a:extLst>
              <a:ext uri="{FF2B5EF4-FFF2-40B4-BE49-F238E27FC236}">
                <a16:creationId xmlns="" xmlns:a16="http://schemas.microsoft.com/office/drawing/2014/main" id="{55EBCFD8-6099-4411-8E4D-6DFD0BAEB460}"/>
              </a:ext>
            </a:extLst>
          </p:cNvPr>
          <p:cNvSpPr txBox="1"/>
          <p:nvPr/>
        </p:nvSpPr>
        <p:spPr>
          <a:xfrm>
            <a:off x="947759" y="2177695"/>
            <a:ext cx="3242058" cy="3788858"/>
          </a:xfrm>
          <a:prstGeom prst="rect">
            <a:avLst/>
          </a:prstGeom>
          <a:noFill/>
        </p:spPr>
        <p:txBody>
          <a:bodyPr wrap="square" rtlCol="0">
            <a:spAutoFit/>
          </a:bodyPr>
          <a:lstStyle/>
          <a:p>
            <a:pPr indent="457200">
              <a:lnSpc>
                <a:spcPct val="150000"/>
              </a:lnSpc>
            </a:pPr>
            <a:r>
              <a:rPr lang="zh-CN" altLang="zh-CN" dirty="0">
                <a:latin typeface="+mn-ea"/>
              </a:rPr>
              <a:t>正反转：通过改变通入三相异步电动机的电流相序，即可改变电动机转向，实现方法上有对调三相电源线路其中的任意两根，或者通过变频器直接改变三相电源的相序。如以下具有互锁功能的继电控制正反转电路，如图</a:t>
            </a:r>
            <a:r>
              <a:rPr lang="en-US" altLang="zh-CN" dirty="0">
                <a:latin typeface="+mn-ea"/>
              </a:rPr>
              <a:t>5-3-4</a:t>
            </a:r>
            <a:r>
              <a:rPr lang="zh-CN" altLang="zh-CN" dirty="0">
                <a:latin typeface="+mn-ea"/>
              </a:rPr>
              <a:t>所示。</a:t>
            </a:r>
          </a:p>
          <a:p>
            <a:pPr>
              <a:lnSpc>
                <a:spcPct val="150000"/>
              </a:lnSpc>
            </a:pPr>
            <a:endParaRPr lang="zh-CN" altLang="en-US" dirty="0">
              <a:latin typeface="+mn-ea"/>
            </a:endParaRPr>
          </a:p>
        </p:txBody>
      </p:sp>
      <p:pic>
        <p:nvPicPr>
          <p:cNvPr id="15" name="图片 14">
            <a:extLst>
              <a:ext uri="{FF2B5EF4-FFF2-40B4-BE49-F238E27FC236}">
                <a16:creationId xmlns="" xmlns:a16="http://schemas.microsoft.com/office/drawing/2014/main" id="{18437729-A2C8-4F38-B852-7DBC713530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309983"/>
            <a:ext cx="6514247" cy="3634464"/>
          </a:xfrm>
          <a:prstGeom prst="rect">
            <a:avLst/>
          </a:prstGeom>
          <a:noFill/>
          <a:ln>
            <a:noFill/>
          </a:ln>
        </p:spPr>
      </p:pic>
      <p:sp>
        <p:nvSpPr>
          <p:cNvPr id="16"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变频器的基本操作及参数设置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8312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TextBox 6">
            <a:extLst>
              <a:ext uri="{FF2B5EF4-FFF2-40B4-BE49-F238E27FC236}">
                <a16:creationId xmlns="" xmlns:a16="http://schemas.microsoft.com/office/drawing/2014/main" id="{C2445E3A-48E9-445F-B74B-4B5C6A4D8AF7}"/>
              </a:ext>
            </a:extLst>
          </p:cNvPr>
          <p:cNvSpPr txBox="1"/>
          <p:nvPr/>
        </p:nvSpPr>
        <p:spPr>
          <a:xfrm>
            <a:off x="874240" y="829892"/>
            <a:ext cx="10128416" cy="1216615"/>
          </a:xfrm>
          <a:prstGeom prst="rect">
            <a:avLst/>
          </a:prstGeom>
          <a:noFill/>
        </p:spPr>
        <p:txBody>
          <a:bodyPr wrap="square" rtlCol="0">
            <a:spAutoFit/>
          </a:bodyPr>
          <a:lstStyle/>
          <a:p>
            <a:pPr indent="266700" algn="l">
              <a:lnSpc>
                <a:spcPts val="3000"/>
              </a:lnSpc>
              <a:tabLst>
                <a:tab pos="457200" algn="l"/>
              </a:tabLst>
            </a:pPr>
            <a:r>
              <a:rPr lang="zh-CN" altLang="zh-CN" sz="2000" dirty="0">
                <a:ea typeface="微软雅黑" pitchFamily="34" charset="-122"/>
              </a:rPr>
              <a:t>点动： </a:t>
            </a:r>
          </a:p>
          <a:p>
            <a:pPr>
              <a:lnSpc>
                <a:spcPts val="3000"/>
              </a:lnSpc>
            </a:pPr>
            <a:r>
              <a:rPr lang="zh-CN" altLang="zh-CN" sz="2000" dirty="0">
                <a:ea typeface="微软雅黑" pitchFamily="34" charset="-122"/>
              </a:rPr>
              <a:t>一般在低速情况下进行点动，短时接通电动机电源即可实现，可利用闸刀、按钮、 继电器触点可实现点动。如以下继电控制点动电路，如图</a:t>
            </a:r>
            <a:r>
              <a:rPr lang="en-US" altLang="zh-CN" sz="2000" dirty="0">
                <a:ea typeface="微软雅黑" pitchFamily="34" charset="-122"/>
              </a:rPr>
              <a:t>5-3-5</a:t>
            </a:r>
            <a:r>
              <a:rPr lang="zh-CN" altLang="zh-CN" sz="2000" dirty="0">
                <a:ea typeface="微软雅黑" pitchFamily="34" charset="-122"/>
              </a:rPr>
              <a:t>所示。</a:t>
            </a:r>
          </a:p>
        </p:txBody>
      </p:sp>
      <p:sp>
        <p:nvSpPr>
          <p:cNvPr id="2" name="文本框 1"/>
          <p:cNvSpPr txBox="1"/>
          <p:nvPr/>
        </p:nvSpPr>
        <p:spPr>
          <a:xfrm>
            <a:off x="6134101" y="5947167"/>
            <a:ext cx="4986337" cy="1326517"/>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r>
              <a:rPr lang="zh-CN" altLang="zh-CN" sz="1800" dirty="0">
                <a:solidFill>
                  <a:schemeClr val="tx1"/>
                </a:solidFill>
                <a:latin typeface="+mn-ea"/>
                <a:ea typeface="+mn-ea"/>
              </a:rPr>
              <a:t>图</a:t>
            </a:r>
            <a:r>
              <a:rPr lang="en-US" altLang="zh-CN" sz="1800" dirty="0">
                <a:solidFill>
                  <a:schemeClr val="tx1"/>
                </a:solidFill>
                <a:latin typeface="+mn-ea"/>
                <a:ea typeface="+mn-ea"/>
              </a:rPr>
              <a:t>5-3-5 </a:t>
            </a:r>
            <a:r>
              <a:rPr lang="zh-CN" altLang="zh-CN" sz="1800" dirty="0">
                <a:solidFill>
                  <a:schemeClr val="tx1"/>
                </a:solidFill>
                <a:latin typeface="+mn-ea"/>
                <a:ea typeface="+mn-ea"/>
              </a:rPr>
              <a:t>三相异步电动机的点动连接图</a:t>
            </a:r>
          </a:p>
          <a:p>
            <a:pPr indent="0"/>
            <a:endParaRPr lang="zh-CN" altLang="zh-CN" sz="1800" dirty="0">
              <a:solidFill>
                <a:schemeClr val="tx1"/>
              </a:solidFill>
              <a:latin typeface="+mn-ea"/>
              <a:ea typeface="+mn-ea"/>
            </a:endParaRPr>
          </a:p>
          <a:p>
            <a:pPr indent="0"/>
            <a:endParaRPr lang="zh-CN" altLang="zh-CN" sz="1800" dirty="0">
              <a:solidFill>
                <a:schemeClr val="tx1"/>
              </a:solidFill>
              <a:latin typeface="+mn-ea"/>
              <a:ea typeface="+mn-ea"/>
            </a:endParaRPr>
          </a:p>
        </p:txBody>
      </p:sp>
      <p:sp>
        <p:nvSpPr>
          <p:cNvPr id="10" name="文本框 9">
            <a:extLst>
              <a:ext uri="{FF2B5EF4-FFF2-40B4-BE49-F238E27FC236}">
                <a16:creationId xmlns="" xmlns:a16="http://schemas.microsoft.com/office/drawing/2014/main" id="{55EBCFD8-6099-4411-8E4D-6DFD0BAEB460}"/>
              </a:ext>
            </a:extLst>
          </p:cNvPr>
          <p:cNvSpPr txBox="1"/>
          <p:nvPr/>
        </p:nvSpPr>
        <p:spPr>
          <a:xfrm>
            <a:off x="804892" y="2326491"/>
            <a:ext cx="4370294" cy="4247317"/>
          </a:xfrm>
          <a:prstGeom prst="rect">
            <a:avLst/>
          </a:prstGeom>
          <a:noFill/>
        </p:spPr>
        <p:txBody>
          <a:bodyPr wrap="square" rtlCol="0">
            <a:spAutoFit/>
          </a:bodyPr>
          <a:lstStyle/>
          <a:p>
            <a:pPr indent="457200" algn="l">
              <a:lnSpc>
                <a:spcPct val="150000"/>
              </a:lnSpc>
              <a:tabLst>
                <a:tab pos="457200" algn="l"/>
              </a:tabLst>
            </a:pPr>
            <a:r>
              <a:rPr lang="zh-CN" altLang="zh-CN" dirty="0">
                <a:latin typeface="+mn-ea"/>
              </a:rPr>
              <a:t>调速方法：</a:t>
            </a:r>
          </a:p>
          <a:p>
            <a:pPr indent="457200" algn="l">
              <a:lnSpc>
                <a:spcPct val="150000"/>
              </a:lnSpc>
              <a:tabLst>
                <a:tab pos="457200" algn="l"/>
              </a:tabLst>
            </a:pPr>
            <a:r>
              <a:rPr lang="zh-CN" altLang="zh-CN" dirty="0">
                <a:latin typeface="+mn-ea"/>
              </a:rPr>
              <a:t>三相异步电动机的电气调速方法可分为改变理想空载转速和改变转差率两大类： </a:t>
            </a:r>
          </a:p>
          <a:p>
            <a:pPr indent="457200" algn="l">
              <a:lnSpc>
                <a:spcPct val="150000"/>
              </a:lnSpc>
              <a:tabLst>
                <a:tab pos="457200" algn="l"/>
              </a:tabLst>
            </a:pPr>
            <a:r>
              <a:rPr lang="zh-CN" altLang="zh-CN" dirty="0">
                <a:latin typeface="+mn-ea"/>
              </a:rPr>
              <a:t>改变转差率调速包括：调压调速、转子串电阻调速、电磁差离合器调速； </a:t>
            </a:r>
          </a:p>
          <a:p>
            <a:pPr indent="457200" algn="l">
              <a:lnSpc>
                <a:spcPct val="150000"/>
              </a:lnSpc>
              <a:tabLst>
                <a:tab pos="457200" algn="l"/>
              </a:tabLst>
            </a:pPr>
            <a:r>
              <a:rPr lang="zh-CN" altLang="zh-CN" dirty="0">
                <a:latin typeface="+mn-ea"/>
              </a:rPr>
              <a:t>改变理想空载转速调速包括：变极调速、变频调速和串级调速。其中应用日益广泛的变频调速是通过改变连接到电动机的电源频率从而改变电动机的空载转速来实现调速的一种方法</a:t>
            </a:r>
            <a:r>
              <a:rPr lang="zh-CN" altLang="zh-CN" dirty="0" smtClean="0">
                <a:latin typeface="+mn-ea"/>
              </a:rPr>
              <a:t>。</a:t>
            </a:r>
            <a:endParaRPr lang="zh-CN" altLang="zh-CN" dirty="0">
              <a:latin typeface="+mn-ea"/>
            </a:endParaRPr>
          </a:p>
        </p:txBody>
      </p:sp>
      <p:pic>
        <p:nvPicPr>
          <p:cNvPr id="16" name="图片 15">
            <a:extLst>
              <a:ext uri="{FF2B5EF4-FFF2-40B4-BE49-F238E27FC236}">
                <a16:creationId xmlns="" xmlns:a16="http://schemas.microsoft.com/office/drawing/2014/main" id="{5A72F72A-0940-4595-9A09-E2F8703D85E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94824" y="2211679"/>
            <a:ext cx="5507832" cy="3754874"/>
          </a:xfrm>
          <a:prstGeom prst="rect">
            <a:avLst/>
          </a:prstGeom>
          <a:noFill/>
          <a:ln>
            <a:noFill/>
          </a:ln>
        </p:spPr>
      </p:pic>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变频器的基本操作及参数设置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1266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6">
            <a:extLst>
              <a:ext uri="{FF2B5EF4-FFF2-40B4-BE49-F238E27FC236}">
                <a16:creationId xmlns="" xmlns:a16="http://schemas.microsoft.com/office/drawing/2014/main" id="{C2445E3A-48E9-445F-B74B-4B5C6A4D8AF7}"/>
              </a:ext>
            </a:extLst>
          </p:cNvPr>
          <p:cNvSpPr txBox="1"/>
          <p:nvPr/>
        </p:nvSpPr>
        <p:spPr>
          <a:xfrm>
            <a:off x="4081637" y="798417"/>
            <a:ext cx="5064208" cy="572464"/>
          </a:xfrm>
          <a:prstGeom prst="rect">
            <a:avLst/>
          </a:prstGeom>
          <a:noFill/>
        </p:spPr>
        <p:txBody>
          <a:bodyPr wrap="square" rtlCol="0">
            <a:spAutoFit/>
          </a:bodyPr>
          <a:lstStyle/>
          <a:p>
            <a:pPr>
              <a:lnSpc>
                <a:spcPct val="130000"/>
              </a:lnSpc>
              <a:spcAft>
                <a:spcPts val="600"/>
              </a:spcAft>
            </a:pP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任务训练</a:t>
            </a:r>
            <a:endParaRPr lang="zh-CN" altLang="zh-CN" sz="2400" dirty="0">
              <a:ea typeface="微软雅黑" pitchFamily="34" charset="-122"/>
            </a:endParaRPr>
          </a:p>
        </p:txBody>
      </p:sp>
      <p:sp>
        <p:nvSpPr>
          <p:cNvPr id="2" name="文本框 1"/>
          <p:cNvSpPr txBox="1"/>
          <p:nvPr/>
        </p:nvSpPr>
        <p:spPr>
          <a:xfrm>
            <a:off x="835590" y="1713089"/>
            <a:ext cx="9215191"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en-US" dirty="0">
                <a:solidFill>
                  <a:schemeClr val="tx1"/>
                </a:solidFill>
                <a:latin typeface="+mn-lt"/>
              </a:rPr>
              <a:t>（</a:t>
            </a:r>
            <a:r>
              <a:rPr lang="en-US" altLang="zh-CN" dirty="0">
                <a:solidFill>
                  <a:schemeClr val="tx1"/>
                </a:solidFill>
                <a:latin typeface="+mn-lt"/>
              </a:rPr>
              <a:t>1</a:t>
            </a:r>
            <a:r>
              <a:rPr lang="zh-CN" altLang="en-US" dirty="0">
                <a:solidFill>
                  <a:schemeClr val="tx1"/>
                </a:solidFill>
                <a:latin typeface="+mn-lt"/>
              </a:rPr>
              <a:t>）</a:t>
            </a:r>
            <a:r>
              <a:rPr lang="en-US" altLang="zh-CN" dirty="0">
                <a:solidFill>
                  <a:schemeClr val="tx1"/>
                </a:solidFill>
                <a:latin typeface="+mn-lt"/>
              </a:rPr>
              <a:t>MM440</a:t>
            </a:r>
            <a:r>
              <a:rPr lang="zh-CN" altLang="zh-CN" dirty="0">
                <a:solidFill>
                  <a:schemeClr val="tx1"/>
                </a:solidFill>
                <a:latin typeface="+mn-lt"/>
              </a:rPr>
              <a:t>变频器面板操作控制线路接线安装；</a:t>
            </a:r>
            <a:endParaRPr lang="zh-CN" altLang="en-US" dirty="0">
              <a:solidFill>
                <a:schemeClr val="tx1"/>
              </a:solidFill>
              <a:latin typeface="+mn-lt"/>
            </a:endParaRPr>
          </a:p>
        </p:txBody>
      </p:sp>
      <p:sp>
        <p:nvSpPr>
          <p:cNvPr id="12" name="文本框 11"/>
          <p:cNvSpPr txBox="1"/>
          <p:nvPr/>
        </p:nvSpPr>
        <p:spPr>
          <a:xfrm>
            <a:off x="835590" y="2390348"/>
            <a:ext cx="5511452"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2</a:t>
            </a:r>
            <a:r>
              <a:rPr lang="zh-CN" altLang="zh-CN" dirty="0">
                <a:solidFill>
                  <a:schemeClr val="tx1"/>
                </a:solidFill>
                <a:latin typeface="+mn-lt"/>
              </a:rPr>
              <a:t>）变频器的面板操作</a:t>
            </a:r>
            <a:endParaRPr lang="zh-CN" altLang="en-US" dirty="0">
              <a:solidFill>
                <a:schemeClr val="tx1"/>
              </a:solidFill>
              <a:latin typeface="+mn-lt"/>
            </a:endParaRPr>
          </a:p>
        </p:txBody>
      </p:sp>
      <p:sp>
        <p:nvSpPr>
          <p:cNvPr id="13" name="文本框 12"/>
          <p:cNvSpPr txBox="1"/>
          <p:nvPr/>
        </p:nvSpPr>
        <p:spPr>
          <a:xfrm>
            <a:off x="835590" y="3069904"/>
            <a:ext cx="6142871"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3</a:t>
            </a:r>
            <a:r>
              <a:rPr lang="zh-CN" altLang="zh-CN" dirty="0">
                <a:solidFill>
                  <a:schemeClr val="tx1"/>
                </a:solidFill>
                <a:latin typeface="+mn-lt"/>
              </a:rPr>
              <a:t>）变频器工厂默认值恢复</a:t>
            </a:r>
            <a:endParaRPr lang="zh-CN" altLang="en-US" dirty="0">
              <a:solidFill>
                <a:schemeClr val="tx1"/>
              </a:solidFill>
              <a:latin typeface="+mn-lt"/>
            </a:endParaRPr>
          </a:p>
        </p:txBody>
      </p:sp>
      <p:sp>
        <p:nvSpPr>
          <p:cNvPr id="14" name="文本框 13"/>
          <p:cNvSpPr txBox="1"/>
          <p:nvPr/>
        </p:nvSpPr>
        <p:spPr>
          <a:xfrm>
            <a:off x="835590" y="3747163"/>
            <a:ext cx="5586608"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4</a:t>
            </a:r>
            <a:r>
              <a:rPr lang="zh-CN" altLang="zh-CN" dirty="0">
                <a:solidFill>
                  <a:schemeClr val="tx1"/>
                </a:solidFill>
                <a:latin typeface="+mn-lt"/>
              </a:rPr>
              <a:t>）变频器的快速调试；</a:t>
            </a:r>
          </a:p>
        </p:txBody>
      </p:sp>
      <p:sp>
        <p:nvSpPr>
          <p:cNvPr id="20" name="文本框 19">
            <a:extLst>
              <a:ext uri="{FF2B5EF4-FFF2-40B4-BE49-F238E27FC236}">
                <a16:creationId xmlns="" xmlns:a16="http://schemas.microsoft.com/office/drawing/2014/main" id="{B1404BAF-CA59-44D4-8FF1-0FB317980F6C}"/>
              </a:ext>
            </a:extLst>
          </p:cNvPr>
          <p:cNvSpPr txBox="1"/>
          <p:nvPr/>
        </p:nvSpPr>
        <p:spPr>
          <a:xfrm>
            <a:off x="835590" y="4424422"/>
            <a:ext cx="5586608"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5</a:t>
            </a:r>
            <a:r>
              <a:rPr lang="zh-CN" altLang="zh-CN" dirty="0">
                <a:solidFill>
                  <a:schemeClr val="tx1"/>
                </a:solidFill>
                <a:latin typeface="+mn-lt"/>
              </a:rPr>
              <a:t>）电动机参数设置</a:t>
            </a:r>
          </a:p>
        </p:txBody>
      </p:sp>
      <p:sp>
        <p:nvSpPr>
          <p:cNvPr id="26" name="文本框 25">
            <a:extLst>
              <a:ext uri="{FF2B5EF4-FFF2-40B4-BE49-F238E27FC236}">
                <a16:creationId xmlns="" xmlns:a16="http://schemas.microsoft.com/office/drawing/2014/main" id="{6AA8C3FF-18C4-45FD-A0DD-61FF4638737F}"/>
              </a:ext>
            </a:extLst>
          </p:cNvPr>
          <p:cNvSpPr txBox="1"/>
          <p:nvPr/>
        </p:nvSpPr>
        <p:spPr>
          <a:xfrm>
            <a:off x="804668" y="5101681"/>
            <a:ext cx="9562766" cy="969496"/>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6</a:t>
            </a:r>
            <a:r>
              <a:rPr lang="zh-CN" altLang="zh-CN" dirty="0">
                <a:solidFill>
                  <a:schemeClr val="tx1"/>
                </a:solidFill>
                <a:latin typeface="+mn-lt"/>
              </a:rPr>
              <a:t>）通过变频器操作面板对电动机的启动、正反转、点动、调速控制</a:t>
            </a:r>
          </a:p>
          <a:p>
            <a:endParaRPr lang="zh-CN" altLang="zh-CN" dirty="0">
              <a:solidFill>
                <a:schemeClr val="tx1"/>
              </a:solidFill>
              <a:latin typeface="+mn-lt"/>
            </a:endParaRP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835590" y="1161176"/>
            <a:ext cx="9215191" cy="41883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en-US" altLang="zh-CN" sz="1800" b="1" dirty="0">
                <a:solidFill>
                  <a:schemeClr val="tx1"/>
                </a:solidFill>
                <a:effectLst/>
                <a:latin typeface="Times New Roman" panose="02020603050405020304" pitchFamily="18" charset="0"/>
                <a:ea typeface="宋体" panose="02010600030101010101" pitchFamily="2" charset="-122"/>
              </a:rPr>
              <a:t>1.</a:t>
            </a:r>
            <a:r>
              <a:rPr lang="zh-CN" altLang="zh-CN" sz="1800" b="1"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训练内容</a:t>
            </a:r>
            <a:endParaRPr lang="zh-CN" altLang="en-US" dirty="0">
              <a:solidFill>
                <a:schemeClr val="tx1"/>
              </a:solidFill>
              <a:latin typeface="+mn-lt"/>
            </a:endParaRPr>
          </a:p>
        </p:txBody>
      </p:sp>
      <p:sp>
        <p:nvSpPr>
          <p:cNvPr id="21"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4755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文本框 1"/>
          <p:cNvSpPr txBox="1"/>
          <p:nvPr/>
        </p:nvSpPr>
        <p:spPr>
          <a:xfrm>
            <a:off x="835590" y="1808542"/>
            <a:ext cx="9215191"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en-US" dirty="0">
                <a:solidFill>
                  <a:schemeClr val="tx1"/>
                </a:solidFill>
                <a:latin typeface="+mn-lt"/>
              </a:rPr>
              <a:t>（</a:t>
            </a:r>
            <a:r>
              <a:rPr lang="en-US" altLang="zh-CN" dirty="0">
                <a:solidFill>
                  <a:schemeClr val="tx1"/>
                </a:solidFill>
                <a:latin typeface="+mn-lt"/>
              </a:rPr>
              <a:t>1</a:t>
            </a:r>
            <a:r>
              <a:rPr lang="zh-CN" altLang="en-US" dirty="0">
                <a:solidFill>
                  <a:schemeClr val="tx1"/>
                </a:solidFill>
                <a:latin typeface="+mn-lt"/>
              </a:rPr>
              <a:t>）</a:t>
            </a:r>
            <a:r>
              <a:rPr lang="zh-CN" altLang="zh-CN" dirty="0">
                <a:solidFill>
                  <a:schemeClr val="tx1"/>
                </a:solidFill>
                <a:latin typeface="+mn-lt"/>
              </a:rPr>
              <a:t>西门子</a:t>
            </a:r>
            <a:r>
              <a:rPr lang="en-US" altLang="zh-CN" dirty="0">
                <a:solidFill>
                  <a:schemeClr val="tx1"/>
                </a:solidFill>
                <a:latin typeface="+mn-lt"/>
              </a:rPr>
              <a:t>MM440</a:t>
            </a:r>
            <a:r>
              <a:rPr lang="zh-CN" altLang="zh-CN" dirty="0">
                <a:solidFill>
                  <a:schemeClr val="tx1"/>
                </a:solidFill>
                <a:latin typeface="+mn-lt"/>
              </a:rPr>
              <a:t>变频器（</a:t>
            </a:r>
            <a:r>
              <a:rPr lang="en-US" altLang="zh-CN" dirty="0">
                <a:solidFill>
                  <a:schemeClr val="tx1"/>
                </a:solidFill>
                <a:latin typeface="+mn-lt"/>
              </a:rPr>
              <a:t>1</a:t>
            </a:r>
            <a:r>
              <a:rPr lang="zh-CN" altLang="zh-CN" dirty="0">
                <a:solidFill>
                  <a:schemeClr val="tx1"/>
                </a:solidFill>
                <a:latin typeface="+mn-lt"/>
              </a:rPr>
              <a:t>台）</a:t>
            </a:r>
            <a:endParaRPr lang="zh-CN" altLang="en-US" dirty="0">
              <a:solidFill>
                <a:schemeClr val="tx1"/>
              </a:solidFill>
              <a:latin typeface="+mn-lt"/>
            </a:endParaRPr>
          </a:p>
        </p:txBody>
      </p:sp>
      <p:sp>
        <p:nvSpPr>
          <p:cNvPr id="12" name="文本框 11"/>
          <p:cNvSpPr txBox="1"/>
          <p:nvPr/>
        </p:nvSpPr>
        <p:spPr>
          <a:xfrm>
            <a:off x="835590" y="2483779"/>
            <a:ext cx="5511452"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2</a:t>
            </a:r>
            <a:r>
              <a:rPr lang="zh-CN" altLang="zh-CN" dirty="0">
                <a:solidFill>
                  <a:schemeClr val="tx1"/>
                </a:solidFill>
                <a:latin typeface="+mn-lt"/>
              </a:rPr>
              <a:t>）小型三相异步电动机（</a:t>
            </a:r>
            <a:r>
              <a:rPr lang="en-US" altLang="zh-CN" dirty="0">
                <a:solidFill>
                  <a:schemeClr val="tx1"/>
                </a:solidFill>
                <a:latin typeface="+mn-lt"/>
              </a:rPr>
              <a:t>1</a:t>
            </a:r>
            <a:r>
              <a:rPr lang="zh-CN" altLang="zh-CN" dirty="0">
                <a:solidFill>
                  <a:schemeClr val="tx1"/>
                </a:solidFill>
                <a:latin typeface="+mn-lt"/>
              </a:rPr>
              <a:t>台）</a:t>
            </a:r>
            <a:endParaRPr lang="zh-CN" altLang="en-US" dirty="0">
              <a:solidFill>
                <a:schemeClr val="tx1"/>
              </a:solidFill>
              <a:latin typeface="+mn-lt"/>
            </a:endParaRPr>
          </a:p>
        </p:txBody>
      </p:sp>
      <p:sp>
        <p:nvSpPr>
          <p:cNvPr id="13" name="文本框 12"/>
          <p:cNvSpPr txBox="1"/>
          <p:nvPr/>
        </p:nvSpPr>
        <p:spPr>
          <a:xfrm>
            <a:off x="835590" y="3165357"/>
            <a:ext cx="6142871"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3</a:t>
            </a:r>
            <a:r>
              <a:rPr lang="zh-CN" altLang="zh-CN" dirty="0">
                <a:solidFill>
                  <a:schemeClr val="tx1"/>
                </a:solidFill>
                <a:latin typeface="+mn-lt"/>
              </a:rPr>
              <a:t>）电气控制柜（</a:t>
            </a:r>
            <a:r>
              <a:rPr lang="en-US" altLang="zh-CN" dirty="0">
                <a:solidFill>
                  <a:schemeClr val="tx1"/>
                </a:solidFill>
                <a:latin typeface="+mn-lt"/>
              </a:rPr>
              <a:t>1</a:t>
            </a:r>
            <a:r>
              <a:rPr lang="zh-CN" altLang="zh-CN" dirty="0">
                <a:solidFill>
                  <a:schemeClr val="tx1"/>
                </a:solidFill>
                <a:latin typeface="+mn-lt"/>
              </a:rPr>
              <a:t>台） </a:t>
            </a:r>
          </a:p>
        </p:txBody>
      </p:sp>
      <p:sp>
        <p:nvSpPr>
          <p:cNvPr id="14" name="文本框 13"/>
          <p:cNvSpPr txBox="1"/>
          <p:nvPr/>
        </p:nvSpPr>
        <p:spPr>
          <a:xfrm>
            <a:off x="835590" y="3842616"/>
            <a:ext cx="5586608"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4</a:t>
            </a:r>
            <a:r>
              <a:rPr lang="zh-CN" altLang="zh-CN" dirty="0">
                <a:solidFill>
                  <a:schemeClr val="tx1"/>
                </a:solidFill>
                <a:latin typeface="+mn-lt"/>
              </a:rPr>
              <a:t>）电工工具（</a:t>
            </a:r>
            <a:r>
              <a:rPr lang="en-US" altLang="zh-CN" dirty="0">
                <a:solidFill>
                  <a:schemeClr val="tx1"/>
                </a:solidFill>
                <a:latin typeface="+mn-lt"/>
              </a:rPr>
              <a:t>1</a:t>
            </a:r>
            <a:r>
              <a:rPr lang="zh-CN" altLang="zh-CN" dirty="0">
                <a:solidFill>
                  <a:schemeClr val="tx1"/>
                </a:solidFill>
                <a:latin typeface="+mn-lt"/>
              </a:rPr>
              <a:t>套）</a:t>
            </a:r>
          </a:p>
        </p:txBody>
      </p:sp>
      <p:sp>
        <p:nvSpPr>
          <p:cNvPr id="20" name="文本框 19">
            <a:extLst>
              <a:ext uri="{FF2B5EF4-FFF2-40B4-BE49-F238E27FC236}">
                <a16:creationId xmlns="" xmlns:a16="http://schemas.microsoft.com/office/drawing/2014/main" id="{B1404BAF-CA59-44D4-8FF1-0FB317980F6C}"/>
              </a:ext>
            </a:extLst>
          </p:cNvPr>
          <p:cNvSpPr txBox="1"/>
          <p:nvPr/>
        </p:nvSpPr>
        <p:spPr>
          <a:xfrm>
            <a:off x="835590" y="4519875"/>
            <a:ext cx="5586608" cy="459357"/>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dirty="0">
                <a:solidFill>
                  <a:schemeClr val="tx1"/>
                </a:solidFill>
                <a:latin typeface="+mn-lt"/>
              </a:rPr>
              <a:t>（</a:t>
            </a:r>
            <a:r>
              <a:rPr lang="en-US" altLang="zh-CN" dirty="0">
                <a:solidFill>
                  <a:schemeClr val="tx1"/>
                </a:solidFill>
                <a:latin typeface="+mn-lt"/>
              </a:rPr>
              <a:t>5</a:t>
            </a:r>
            <a:r>
              <a:rPr lang="zh-CN" altLang="zh-CN" dirty="0">
                <a:solidFill>
                  <a:schemeClr val="tx1"/>
                </a:solidFill>
                <a:latin typeface="+mn-lt"/>
              </a:rPr>
              <a:t>）连接导线若干等</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835590" y="1200874"/>
            <a:ext cx="9215191" cy="419410"/>
          </a:xfrm>
          <a:prstGeom prst="rect">
            <a:avLst/>
          </a:prstGeom>
          <a:noFill/>
        </p:spPr>
        <p:txBody>
          <a:bodyPr wrap="square" rtlCol="0">
            <a:spAutoFit/>
          </a:bodyPr>
          <a:lstStyle>
            <a:defPPr>
              <a:defRPr lang="zh-CN"/>
            </a:defPPr>
            <a:lvl1pPr>
              <a:lnSpc>
                <a:spcPct val="130000"/>
              </a:lnSpc>
              <a:spcAft>
                <a:spcPts val="600"/>
              </a:spcAft>
              <a:defRPr b="1">
                <a:effectLst/>
                <a:latin typeface="Times New Roman" panose="02020603050405020304" pitchFamily="18" charset="0"/>
                <a:ea typeface="宋体" panose="02010600030101010101" pitchFamily="2" charset="-122"/>
              </a:defRPr>
            </a:lvl1pPr>
          </a:lstStyle>
          <a:p>
            <a:r>
              <a:rPr lang="en-US" altLang="zh-CN" dirty="0"/>
              <a:t>2.</a:t>
            </a:r>
            <a:r>
              <a:rPr lang="zh-CN" altLang="zh-CN" dirty="0"/>
              <a:t>训练工具、材料和设备</a:t>
            </a:r>
            <a:endParaRPr lang="zh-CN" altLang="en-US" dirty="0"/>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8359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947759" y="1005614"/>
            <a:ext cx="9215191" cy="41883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en-US" altLang="zh-CN" sz="1800" b="1" dirty="0">
                <a:solidFill>
                  <a:schemeClr val="tx1"/>
                </a:solidFill>
                <a:effectLst/>
                <a:latin typeface="Times New Roman" panose="02020603050405020304" pitchFamily="18" charset="0"/>
                <a:ea typeface="宋体" panose="02010600030101010101" pitchFamily="2" charset="-122"/>
              </a:rPr>
              <a:t>3.</a:t>
            </a:r>
            <a:r>
              <a:rPr lang="zh-CN" altLang="zh-CN" sz="1800" b="1"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操作方法和步骤</a:t>
            </a:r>
            <a:endParaRPr lang="zh-CN" altLang="en-US" dirty="0">
              <a:solidFill>
                <a:schemeClr val="tx1"/>
              </a:solidFill>
              <a:latin typeface="+mn-lt"/>
            </a:endParaRPr>
          </a:p>
        </p:txBody>
      </p:sp>
      <p:pic>
        <p:nvPicPr>
          <p:cNvPr id="21" name="图片 20">
            <a:extLst>
              <a:ext uri="{FF2B5EF4-FFF2-40B4-BE49-F238E27FC236}">
                <a16:creationId xmlns="" xmlns:a16="http://schemas.microsoft.com/office/drawing/2014/main" id="{82C3151E-9882-4147-8933-DCDC5B54D9A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54481" y="1896662"/>
            <a:ext cx="4252912" cy="3802731"/>
          </a:xfrm>
          <a:prstGeom prst="rect">
            <a:avLst/>
          </a:prstGeom>
          <a:noFill/>
          <a:ln>
            <a:noFill/>
          </a:ln>
        </p:spPr>
      </p:pic>
      <p:sp>
        <p:nvSpPr>
          <p:cNvPr id="22" name="文本框 21">
            <a:extLst>
              <a:ext uri="{FF2B5EF4-FFF2-40B4-BE49-F238E27FC236}">
                <a16:creationId xmlns="" xmlns:a16="http://schemas.microsoft.com/office/drawing/2014/main" id="{CDB4211B-88AC-4022-A4B4-541E82DFCA2A}"/>
              </a:ext>
            </a:extLst>
          </p:cNvPr>
          <p:cNvSpPr txBox="1"/>
          <p:nvPr/>
        </p:nvSpPr>
        <p:spPr>
          <a:xfrm>
            <a:off x="6887969" y="5854839"/>
            <a:ext cx="4986337" cy="452432"/>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r>
              <a:rPr lang="zh-CN" altLang="zh-CN" sz="1800" dirty="0">
                <a:solidFill>
                  <a:schemeClr val="tx1"/>
                </a:solidFill>
                <a:latin typeface="+mn-ea"/>
                <a:ea typeface="+mn-ea"/>
              </a:rPr>
              <a:t>图</a:t>
            </a:r>
            <a:r>
              <a:rPr lang="en-US" altLang="zh-CN" sz="1800" dirty="0">
                <a:solidFill>
                  <a:schemeClr val="tx1"/>
                </a:solidFill>
                <a:latin typeface="+mn-ea"/>
                <a:ea typeface="+mn-ea"/>
              </a:rPr>
              <a:t>5-3-6 </a:t>
            </a:r>
            <a:r>
              <a:rPr lang="zh-CN" altLang="zh-CN" sz="1800" dirty="0">
                <a:solidFill>
                  <a:schemeClr val="tx1"/>
                </a:solidFill>
                <a:latin typeface="+mn-ea"/>
                <a:ea typeface="+mn-ea"/>
              </a:rPr>
              <a:t>变频调速系统电气连接</a:t>
            </a:r>
            <a:r>
              <a:rPr lang="zh-CN" altLang="zh-CN" sz="1800" dirty="0" smtClean="0">
                <a:solidFill>
                  <a:schemeClr val="tx1"/>
                </a:solidFill>
                <a:latin typeface="+mn-ea"/>
                <a:ea typeface="+mn-ea"/>
              </a:rPr>
              <a:t>图</a:t>
            </a:r>
            <a:endParaRPr lang="zh-CN" altLang="zh-CN" sz="1800" dirty="0">
              <a:solidFill>
                <a:schemeClr val="tx1"/>
              </a:solidFill>
              <a:latin typeface="+mn-ea"/>
              <a:ea typeface="+mn-ea"/>
            </a:endParaRPr>
          </a:p>
        </p:txBody>
      </p:sp>
      <p:sp>
        <p:nvSpPr>
          <p:cNvPr id="23" name="文本框 22">
            <a:extLst>
              <a:ext uri="{FF2B5EF4-FFF2-40B4-BE49-F238E27FC236}">
                <a16:creationId xmlns="" xmlns:a16="http://schemas.microsoft.com/office/drawing/2014/main" id="{E3847FA7-9B85-421A-979F-BC923550DF54}"/>
              </a:ext>
            </a:extLst>
          </p:cNvPr>
          <p:cNvSpPr txBox="1"/>
          <p:nvPr/>
        </p:nvSpPr>
        <p:spPr>
          <a:xfrm>
            <a:off x="915375" y="1816279"/>
            <a:ext cx="3900964" cy="3883114"/>
          </a:xfrm>
          <a:prstGeom prst="rect">
            <a:avLst/>
          </a:prstGeom>
          <a:noFill/>
        </p:spPr>
        <p:txBody>
          <a:bodyPr wrap="square" rtlCol="0">
            <a:spAutoFit/>
          </a:bodyPr>
          <a:lstStyle/>
          <a:p>
            <a:pPr indent="266700">
              <a:lnSpc>
                <a:spcPts val="2500"/>
              </a:lnSpc>
              <a:tabLst>
                <a:tab pos="457200" algn="l"/>
              </a:tabLst>
            </a:pP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按变频调速系统电气图布局硬件，并接线，按图接线，如图</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5-3-6</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所示。</a:t>
            </a:r>
          </a:p>
          <a:p>
            <a:pPr indent="266700" algn="l">
              <a:lnSpc>
                <a:spcPts val="2500"/>
              </a:lnSpc>
              <a:tabLst>
                <a:tab pos="457200" algn="l"/>
              </a:tabLst>
            </a:pPr>
            <a:endPar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2500"/>
              </a:lnSpc>
              <a:tabLst>
                <a:tab pos="457200" algn="l"/>
              </a:tabLst>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电源接入，变频器通电</a:t>
            </a:r>
            <a:r>
              <a:rPr lang="zh-CN" altLang="zh-CN" sz="20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altLang="zh-CN" sz="20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66700" algn="l">
              <a:lnSpc>
                <a:spcPts val="2500"/>
              </a:lnSpc>
              <a:tabLst>
                <a:tab pos="457200" algn="l"/>
              </a:tabLst>
            </a:pP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ts val="2500"/>
              </a:lnSpc>
              <a:tabLst>
                <a:tab pos="457200" algn="l"/>
              </a:tabLst>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检查线路接线无误后，合上漏电开关</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QS</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，给变频器接入三相电源（</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AC380V</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），观察变频器通电情况。</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zh-CN" sz="2000" dirty="0">
              <a:ea typeface="微软雅黑" pitchFamily="34" charset="-122"/>
            </a:endParaRPr>
          </a:p>
          <a:p>
            <a:endParaRPr lang="zh-CN" altLang="en-US" dirty="0"/>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1396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835590" y="959328"/>
            <a:ext cx="9215191" cy="41883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变频器的面板操作，</a:t>
            </a:r>
            <a:r>
              <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如图</a:t>
            </a: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5-3-7</a:t>
            </a:r>
            <a:r>
              <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2" name="文本框 21">
            <a:extLst>
              <a:ext uri="{FF2B5EF4-FFF2-40B4-BE49-F238E27FC236}">
                <a16:creationId xmlns="" xmlns:a16="http://schemas.microsoft.com/office/drawing/2014/main" id="{CDB4211B-88AC-4022-A4B4-541E82DFCA2A}"/>
              </a:ext>
            </a:extLst>
          </p:cNvPr>
          <p:cNvSpPr txBox="1"/>
          <p:nvPr/>
        </p:nvSpPr>
        <p:spPr>
          <a:xfrm>
            <a:off x="4688682" y="5696468"/>
            <a:ext cx="4986337" cy="452432"/>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r>
              <a:rPr lang="zh-CN" altLang="zh-CN" sz="1800" dirty="0">
                <a:solidFill>
                  <a:schemeClr val="tx1"/>
                </a:solidFill>
                <a:latin typeface="+mn-ea"/>
                <a:ea typeface="+mn-ea"/>
              </a:rPr>
              <a:t>图</a:t>
            </a:r>
            <a:r>
              <a:rPr lang="en-US" altLang="zh-CN" sz="1800" dirty="0">
                <a:solidFill>
                  <a:schemeClr val="tx1"/>
                </a:solidFill>
                <a:latin typeface="+mn-ea"/>
                <a:ea typeface="+mn-ea"/>
              </a:rPr>
              <a:t>5-3-7</a:t>
            </a:r>
            <a:r>
              <a:rPr lang="zh-CN" altLang="zh-CN" sz="1800" dirty="0">
                <a:solidFill>
                  <a:schemeClr val="tx1"/>
                </a:solidFill>
                <a:latin typeface="+mn-ea"/>
                <a:ea typeface="+mn-ea"/>
              </a:rPr>
              <a:t>变频器的面板</a:t>
            </a:r>
            <a:r>
              <a:rPr lang="zh-CN" altLang="zh-CN" sz="1800" dirty="0" smtClean="0">
                <a:solidFill>
                  <a:schemeClr val="tx1"/>
                </a:solidFill>
                <a:latin typeface="+mn-ea"/>
                <a:ea typeface="+mn-ea"/>
              </a:rPr>
              <a:t>操作</a:t>
            </a:r>
            <a:endParaRPr lang="zh-CN" altLang="zh-CN" sz="1800" dirty="0">
              <a:solidFill>
                <a:schemeClr val="tx1"/>
              </a:solidFill>
              <a:latin typeface="+mn-ea"/>
              <a:ea typeface="+mn-ea"/>
            </a:endParaRPr>
          </a:p>
        </p:txBody>
      </p:sp>
      <p:pic>
        <p:nvPicPr>
          <p:cNvPr id="15" name="图片 14">
            <a:extLst>
              <a:ext uri="{FF2B5EF4-FFF2-40B4-BE49-F238E27FC236}">
                <a16:creationId xmlns="" xmlns:a16="http://schemas.microsoft.com/office/drawing/2014/main" id="{1CE2C90B-B392-4E18-A3A9-2E412869A21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93006" y="1920461"/>
            <a:ext cx="5220050" cy="3375340"/>
          </a:xfrm>
          <a:prstGeom prst="rect">
            <a:avLst/>
          </a:prstGeom>
          <a:noFill/>
          <a:ln>
            <a:noFill/>
          </a:ln>
        </p:spPr>
      </p:pic>
      <p:pic>
        <p:nvPicPr>
          <p:cNvPr id="16" name="图片 15">
            <a:extLst>
              <a:ext uri="{FF2B5EF4-FFF2-40B4-BE49-F238E27FC236}">
                <a16:creationId xmlns="" xmlns:a16="http://schemas.microsoft.com/office/drawing/2014/main" id="{D8B83C11-DEC2-4F65-BD4E-2FAE7269DB0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53394" y="1799175"/>
            <a:ext cx="5566082" cy="3617913"/>
          </a:xfrm>
          <a:prstGeom prst="rect">
            <a:avLst/>
          </a:prstGeom>
          <a:noFill/>
          <a:ln>
            <a:noFill/>
          </a:ln>
        </p:spPr>
      </p:pic>
      <p:sp>
        <p:nvSpPr>
          <p:cNvPr id="17"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981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702934" y="978578"/>
            <a:ext cx="9215191" cy="34881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pPr indent="266700" algn="l">
              <a:lnSpc>
                <a:spcPts val="2000"/>
              </a:lnSpc>
              <a:tabLst>
                <a:tab pos="457200" algn="l"/>
              </a:tabLst>
            </a:pP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电动机的正反转控制 </a:t>
            </a:r>
            <a:r>
              <a:rPr lang="zh-CN" altLang="en-US"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按图接线，如图</a:t>
            </a:r>
            <a:r>
              <a:rPr lang="en-US"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5-3-8</a:t>
            </a: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dirty="0">
              <a:solidFill>
                <a:schemeClr val="tx1"/>
              </a:solidFill>
              <a:latin typeface="+mn-lt"/>
            </a:endParaRPr>
          </a:p>
        </p:txBody>
      </p:sp>
      <p:sp>
        <p:nvSpPr>
          <p:cNvPr id="22" name="文本框 21">
            <a:extLst>
              <a:ext uri="{FF2B5EF4-FFF2-40B4-BE49-F238E27FC236}">
                <a16:creationId xmlns="" xmlns:a16="http://schemas.microsoft.com/office/drawing/2014/main" id="{CDB4211B-88AC-4022-A4B4-541E82DFCA2A}"/>
              </a:ext>
            </a:extLst>
          </p:cNvPr>
          <p:cNvSpPr txBox="1"/>
          <p:nvPr/>
        </p:nvSpPr>
        <p:spPr>
          <a:xfrm>
            <a:off x="3737230" y="5911939"/>
            <a:ext cx="4986337" cy="452432"/>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pPr indent="0"/>
            <a:r>
              <a:rPr lang="zh-CN" altLang="zh-CN" sz="1800" dirty="0">
                <a:solidFill>
                  <a:schemeClr val="tx1"/>
                </a:solidFill>
                <a:latin typeface="+mn-ea"/>
                <a:ea typeface="+mn-ea"/>
              </a:rPr>
              <a:t>图</a:t>
            </a:r>
            <a:r>
              <a:rPr lang="en-US" altLang="zh-CN" sz="1800" dirty="0">
                <a:solidFill>
                  <a:schemeClr val="tx1"/>
                </a:solidFill>
                <a:latin typeface="+mn-ea"/>
                <a:ea typeface="+mn-ea"/>
              </a:rPr>
              <a:t>5-3-8 </a:t>
            </a:r>
            <a:r>
              <a:rPr lang="zh-CN" altLang="zh-CN" sz="1800" dirty="0">
                <a:solidFill>
                  <a:schemeClr val="tx1"/>
                </a:solidFill>
                <a:latin typeface="+mn-ea"/>
                <a:ea typeface="+mn-ea"/>
              </a:rPr>
              <a:t>电动机的正反转控制线路连接</a:t>
            </a:r>
            <a:r>
              <a:rPr lang="zh-CN" altLang="zh-CN" sz="1800" dirty="0" smtClean="0">
                <a:solidFill>
                  <a:schemeClr val="tx1"/>
                </a:solidFill>
                <a:latin typeface="+mn-ea"/>
                <a:ea typeface="+mn-ea"/>
              </a:rPr>
              <a:t>图</a:t>
            </a:r>
            <a:endParaRPr lang="zh-CN" altLang="zh-CN" sz="1800" dirty="0">
              <a:solidFill>
                <a:schemeClr val="tx1"/>
              </a:solidFill>
              <a:latin typeface="+mn-ea"/>
              <a:ea typeface="+mn-ea"/>
            </a:endParaRPr>
          </a:p>
        </p:txBody>
      </p:sp>
      <p:pic>
        <p:nvPicPr>
          <p:cNvPr id="16" name="图片 15">
            <a:extLst>
              <a:ext uri="{FF2B5EF4-FFF2-40B4-BE49-F238E27FC236}">
                <a16:creationId xmlns="" xmlns:a16="http://schemas.microsoft.com/office/drawing/2014/main" id="{43962D86-9BEB-4FE4-99E2-2F739F4660A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737230" y="1692096"/>
            <a:ext cx="4174743" cy="4013697"/>
          </a:xfrm>
          <a:prstGeom prst="rect">
            <a:avLst/>
          </a:prstGeom>
          <a:noFill/>
          <a:ln>
            <a:noFill/>
          </a:ln>
        </p:spPr>
      </p:pic>
      <p:sp>
        <p:nvSpPr>
          <p:cNvPr id="14"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5328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490494" y="949785"/>
            <a:ext cx="9215191" cy="34881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pPr indent="266700">
              <a:lnSpc>
                <a:spcPts val="2000"/>
              </a:lnSpc>
              <a:tabLst>
                <a:tab pos="457200" algn="l"/>
              </a:tabLst>
            </a:pP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设置变频器数字输入控制端口参数，如表</a:t>
            </a:r>
            <a:r>
              <a:rPr lang="en-US" altLang="zh-CN" sz="18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5-3-2</a:t>
            </a:r>
            <a:endPar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6" name="图片 15" descr="C:\Users\407_5\AppData\Roaming\Tencent\Users\532440458\QQ\WinTemp\RichOle\B5BA@~BX3UV3CPP$XEB`L5D.png"/>
          <p:cNvPicPr/>
          <p:nvPr/>
        </p:nvPicPr>
        <p:blipFill>
          <a:blip r:embed="rId3">
            <a:extLst>
              <a:ext uri="{28A0092B-C50C-407E-A947-70E740481C1C}">
                <a14:useLocalDpi xmlns:a14="http://schemas.microsoft.com/office/drawing/2010/main" val="0"/>
              </a:ext>
            </a:extLst>
          </a:blip>
          <a:srcRect/>
          <a:stretch>
            <a:fillRect/>
          </a:stretch>
        </p:blipFill>
        <p:spPr bwMode="auto">
          <a:xfrm>
            <a:off x="2747794" y="1298598"/>
            <a:ext cx="6594510" cy="5146269"/>
          </a:xfrm>
          <a:prstGeom prst="rect">
            <a:avLst/>
          </a:prstGeom>
          <a:noFill/>
          <a:ln>
            <a:noFill/>
          </a:ln>
        </p:spPr>
      </p:pic>
      <p:sp>
        <p:nvSpPr>
          <p:cNvPr id="17"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6984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835589" y="862135"/>
            <a:ext cx="9215191" cy="34881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pPr indent="266700" algn="l">
              <a:lnSpc>
                <a:spcPts val="2000"/>
              </a:lnSpc>
              <a:tabLst>
                <a:tab pos="457200" algn="l"/>
              </a:tabLst>
            </a:pP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电动机的正反转控制 </a:t>
            </a:r>
            <a:endParaRPr lang="zh-CN" altLang="en-US"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文本框 16">
            <a:extLst>
              <a:ext uri="{FF2B5EF4-FFF2-40B4-BE49-F238E27FC236}">
                <a16:creationId xmlns="" xmlns:a16="http://schemas.microsoft.com/office/drawing/2014/main" id="{1AC531BD-8343-4BD3-AB0D-C6423FDCC3BC}"/>
              </a:ext>
            </a:extLst>
          </p:cNvPr>
          <p:cNvSpPr txBox="1"/>
          <p:nvPr/>
        </p:nvSpPr>
        <p:spPr>
          <a:xfrm>
            <a:off x="565025" y="1433160"/>
            <a:ext cx="11138151" cy="4708981"/>
          </a:xfrm>
          <a:prstGeom prst="rect">
            <a:avLst/>
          </a:prstGeom>
          <a:noFill/>
        </p:spPr>
        <p:txBody>
          <a:bodyPr wrap="square">
            <a:spAutoFit/>
          </a:bodyPr>
          <a:lstStyle/>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）正向运行：当按下带锁按钮</a:t>
            </a:r>
            <a:r>
              <a:rPr lang="en-US" altLang="zh-CN" sz="1800" kern="100" dirty="0">
                <a:effectLst/>
                <a:latin typeface="+mn-ea"/>
                <a:cs typeface="Times New Roman" panose="02020603050405020304" pitchFamily="18" charset="0"/>
              </a:rPr>
              <a:t>SB1</a:t>
            </a:r>
            <a:r>
              <a:rPr lang="zh-CN" altLang="zh-CN" sz="1800" kern="100" dirty="0">
                <a:effectLst/>
                <a:latin typeface="+mn-ea"/>
                <a:cs typeface="Times New Roman" panose="02020603050405020304" pitchFamily="18" charset="0"/>
              </a:rPr>
              <a:t>时，变频器数字端口</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ON</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P1120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斜坡上升时间正向启动运行，经</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后稳定运行在</a:t>
            </a:r>
            <a:r>
              <a:rPr lang="en-US" altLang="zh-CN" sz="1800" kern="100" dirty="0">
                <a:effectLst/>
                <a:latin typeface="+mn-ea"/>
                <a:cs typeface="Times New Roman" panose="02020603050405020304" pitchFamily="18" charset="0"/>
              </a:rPr>
              <a:t>560r/min</a:t>
            </a:r>
            <a:r>
              <a:rPr lang="zh-CN" altLang="zh-CN" sz="1800" kern="100" dirty="0">
                <a:effectLst/>
                <a:latin typeface="+mn-ea"/>
                <a:cs typeface="Times New Roman" panose="02020603050405020304" pitchFamily="18" charset="0"/>
              </a:rPr>
              <a:t>的转速上，此转速与</a:t>
            </a:r>
            <a:r>
              <a:rPr lang="en-US" altLang="zh-CN" sz="1800" kern="100" dirty="0">
                <a:effectLst/>
                <a:latin typeface="+mn-ea"/>
                <a:cs typeface="Times New Roman" panose="02020603050405020304" pitchFamily="18" charset="0"/>
              </a:rPr>
              <a:t>P1040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20Hz</a:t>
            </a:r>
            <a:r>
              <a:rPr lang="zh-CN" altLang="zh-CN" sz="1800" kern="100" dirty="0">
                <a:effectLst/>
                <a:latin typeface="+mn-ea"/>
                <a:cs typeface="Times New Roman" panose="02020603050405020304" pitchFamily="18" charset="0"/>
              </a:rPr>
              <a:t>对应。放开按钮</a:t>
            </a:r>
            <a:r>
              <a:rPr lang="en-US" altLang="zh-CN" sz="1800" kern="100" dirty="0">
                <a:effectLst/>
                <a:latin typeface="+mn-ea"/>
                <a:cs typeface="Times New Roman" panose="02020603050405020304" pitchFamily="18" charset="0"/>
              </a:rPr>
              <a:t>SB1</a:t>
            </a:r>
            <a:r>
              <a:rPr lang="zh-CN" altLang="zh-CN" sz="1800" kern="100" dirty="0">
                <a:effectLst/>
                <a:latin typeface="+mn-ea"/>
                <a:cs typeface="Times New Roman" panose="02020603050405020304" pitchFamily="18" charset="0"/>
              </a:rPr>
              <a:t>，变频器数字端口</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OFF</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P1121</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斜坡下降时间停止运行。 </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）反向运行：当按下带锁按钮</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时，变频器数字端口</a:t>
            </a:r>
            <a:r>
              <a:rPr lang="en-US" altLang="zh-CN" sz="1800" kern="100" dirty="0">
                <a:effectLst/>
                <a:latin typeface="+mn-ea"/>
                <a:cs typeface="Times New Roman" panose="02020603050405020304" pitchFamily="18" charset="0"/>
              </a:rPr>
              <a:t>“6”</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ON</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P1120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斜坡上升时间正向启动运行，经</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后稳定运行在</a:t>
            </a:r>
            <a:r>
              <a:rPr lang="en-US" altLang="zh-CN" sz="1800" kern="100" dirty="0">
                <a:effectLst/>
                <a:latin typeface="+mn-ea"/>
                <a:cs typeface="Times New Roman" panose="02020603050405020304" pitchFamily="18" charset="0"/>
              </a:rPr>
              <a:t>560r/min</a:t>
            </a:r>
            <a:r>
              <a:rPr lang="zh-CN" altLang="zh-CN" sz="1800" kern="100" dirty="0">
                <a:effectLst/>
                <a:latin typeface="+mn-ea"/>
                <a:cs typeface="Times New Roman" panose="02020603050405020304" pitchFamily="18" charset="0"/>
              </a:rPr>
              <a:t>的转速上，此转速与</a:t>
            </a:r>
            <a:r>
              <a:rPr lang="en-US" altLang="zh-CN" sz="1800" kern="100" dirty="0">
                <a:effectLst/>
                <a:latin typeface="+mn-ea"/>
                <a:cs typeface="Times New Roman" panose="02020603050405020304" pitchFamily="18" charset="0"/>
              </a:rPr>
              <a:t>P1040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20Hz</a:t>
            </a:r>
            <a:r>
              <a:rPr lang="zh-CN" altLang="zh-CN" sz="1800" kern="100" dirty="0">
                <a:effectLst/>
                <a:latin typeface="+mn-ea"/>
                <a:cs typeface="Times New Roman" panose="02020603050405020304" pitchFamily="18" charset="0"/>
              </a:rPr>
              <a:t>对应。放开按钮</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，变频器数字端口</a:t>
            </a:r>
            <a:r>
              <a:rPr lang="en-US" altLang="zh-CN" sz="1800" kern="100" dirty="0">
                <a:effectLst/>
                <a:latin typeface="+mn-ea"/>
                <a:cs typeface="Times New Roman" panose="02020603050405020304" pitchFamily="18" charset="0"/>
              </a:rPr>
              <a:t>“6”</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OFF</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P1121</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斜坡下降时间停止运行。</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电动机的点动运行</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）正向点动运行：当按下带锁按钮</a:t>
            </a:r>
            <a:r>
              <a:rPr lang="en-US" altLang="zh-CN" sz="1800" kern="100" dirty="0">
                <a:effectLst/>
                <a:latin typeface="+mn-ea"/>
                <a:cs typeface="Times New Roman" panose="02020603050405020304" pitchFamily="18" charset="0"/>
              </a:rPr>
              <a:t>SB3</a:t>
            </a:r>
            <a:r>
              <a:rPr lang="zh-CN" altLang="zh-CN" sz="1800" kern="100" dirty="0">
                <a:effectLst/>
                <a:latin typeface="+mn-ea"/>
                <a:cs typeface="Times New Roman" panose="02020603050405020304" pitchFamily="18" charset="0"/>
              </a:rPr>
              <a:t>时，变频器数字端口</a:t>
            </a:r>
            <a:r>
              <a:rPr lang="en-US" altLang="zh-CN" sz="1800" kern="100" dirty="0">
                <a:effectLst/>
                <a:latin typeface="+mn-ea"/>
                <a:cs typeface="Times New Roman" panose="02020603050405020304" pitchFamily="18" charset="0"/>
              </a:rPr>
              <a:t>“7”</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ON</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P1060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点动斜坡上升时间正向启动运行，经</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后稳定运行在</a:t>
            </a:r>
            <a:r>
              <a:rPr lang="en-US" altLang="zh-CN" sz="1800" kern="100" dirty="0">
                <a:effectLst/>
                <a:latin typeface="+mn-ea"/>
                <a:cs typeface="Times New Roman" panose="02020603050405020304" pitchFamily="18" charset="0"/>
              </a:rPr>
              <a:t>280r/min</a:t>
            </a:r>
            <a:r>
              <a:rPr lang="zh-CN" altLang="zh-CN" sz="1800" kern="100" dirty="0">
                <a:effectLst/>
                <a:latin typeface="+mn-ea"/>
                <a:cs typeface="Times New Roman" panose="02020603050405020304" pitchFamily="18" charset="0"/>
              </a:rPr>
              <a:t>的转速上，此转速与</a:t>
            </a:r>
            <a:r>
              <a:rPr lang="en-US" altLang="zh-CN" sz="1800" kern="100" dirty="0">
                <a:effectLst/>
                <a:latin typeface="+mn-ea"/>
                <a:cs typeface="Times New Roman" panose="02020603050405020304" pitchFamily="18" charset="0"/>
              </a:rPr>
              <a:t>P1058</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10Hz</a:t>
            </a:r>
            <a:r>
              <a:rPr lang="zh-CN" altLang="zh-CN" sz="1800" kern="100" dirty="0">
                <a:effectLst/>
                <a:latin typeface="+mn-ea"/>
                <a:cs typeface="Times New Roman" panose="02020603050405020304" pitchFamily="18" charset="0"/>
              </a:rPr>
              <a:t>对应。放开按钮</a:t>
            </a:r>
            <a:r>
              <a:rPr lang="en-US" altLang="zh-CN" sz="1800" kern="100" dirty="0">
                <a:effectLst/>
                <a:latin typeface="+mn-ea"/>
                <a:cs typeface="Times New Roman" panose="02020603050405020304" pitchFamily="18" charset="0"/>
              </a:rPr>
              <a:t>SB3</a:t>
            </a:r>
            <a:r>
              <a:rPr lang="zh-CN" altLang="zh-CN" sz="1800" kern="100" dirty="0">
                <a:effectLst/>
                <a:latin typeface="+mn-ea"/>
                <a:cs typeface="Times New Roman" panose="02020603050405020304" pitchFamily="18" charset="0"/>
              </a:rPr>
              <a:t>，变频器数字端口</a:t>
            </a:r>
            <a:r>
              <a:rPr lang="en-US" altLang="zh-CN" sz="1800" kern="100" dirty="0">
                <a:effectLst/>
                <a:latin typeface="+mn-ea"/>
                <a:cs typeface="Times New Roman" panose="02020603050405020304" pitchFamily="18" charset="0"/>
              </a:rPr>
              <a:t>“7”</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OFF</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P1061</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点动斜坡下降时间停止运行。 </a:t>
            </a:r>
          </a:p>
        </p:txBody>
      </p:sp>
      <p:sp>
        <p:nvSpPr>
          <p:cNvPr id="12"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9987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7" name="文本框 26">
            <a:extLst>
              <a:ext uri="{FF2B5EF4-FFF2-40B4-BE49-F238E27FC236}">
                <a16:creationId xmlns="" xmlns:a16="http://schemas.microsoft.com/office/drawing/2014/main" id="{3250AEEE-8462-49ED-B4E0-0FAB465DB4E6}"/>
              </a:ext>
            </a:extLst>
          </p:cNvPr>
          <p:cNvSpPr txBox="1"/>
          <p:nvPr/>
        </p:nvSpPr>
        <p:spPr>
          <a:xfrm>
            <a:off x="835589" y="862135"/>
            <a:ext cx="9215191" cy="348813"/>
          </a:xfrm>
          <a:prstGeom prst="rect">
            <a:avLst/>
          </a:prstGeom>
          <a:noFill/>
        </p:spPr>
        <p:txBody>
          <a:bodyPr wrap="square" rtlCol="0">
            <a:spAutoFit/>
          </a:bodyPr>
          <a:lstStyle>
            <a:defPPr>
              <a:defRPr lang="zh-CN"/>
            </a:defPPr>
            <a:lvl1pPr>
              <a:lnSpc>
                <a:spcPct val="130000"/>
              </a:lnSpc>
              <a:spcAft>
                <a:spcPts val="600"/>
              </a:spcAft>
              <a:defRPr sz="2000">
                <a:solidFill>
                  <a:srgbClr val="5F5E5C"/>
                </a:solidFill>
                <a:latin typeface="微软雅黑" pitchFamily="34" charset="-122"/>
                <a:ea typeface="微软雅黑" pitchFamily="34" charset="-122"/>
              </a:defRPr>
            </a:lvl1pPr>
          </a:lstStyle>
          <a:p>
            <a:pPr indent="266700" algn="l">
              <a:lnSpc>
                <a:spcPts val="2000"/>
              </a:lnSpc>
              <a:tabLst>
                <a:tab pos="457200" algn="l"/>
              </a:tabLst>
            </a:pPr>
            <a:r>
              <a:rPr lang="zh-CN" altLang="zh-CN"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电动机的正反转控制 </a:t>
            </a:r>
            <a:endParaRPr lang="zh-CN" altLang="en-US" sz="18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文本框 16">
            <a:extLst>
              <a:ext uri="{FF2B5EF4-FFF2-40B4-BE49-F238E27FC236}">
                <a16:creationId xmlns="" xmlns:a16="http://schemas.microsoft.com/office/drawing/2014/main" id="{1AC531BD-8343-4BD3-AB0D-C6423FDCC3BC}"/>
              </a:ext>
            </a:extLst>
          </p:cNvPr>
          <p:cNvSpPr txBox="1"/>
          <p:nvPr/>
        </p:nvSpPr>
        <p:spPr>
          <a:xfrm>
            <a:off x="565025" y="1433160"/>
            <a:ext cx="11138151" cy="4447371"/>
          </a:xfrm>
          <a:prstGeom prst="rect">
            <a:avLst/>
          </a:prstGeom>
          <a:noFill/>
        </p:spPr>
        <p:txBody>
          <a:bodyPr wrap="square">
            <a:spAutoFit/>
          </a:bodyPr>
          <a:lstStyle/>
          <a:p>
            <a:pPr indent="457200" algn="l">
              <a:lnSpc>
                <a:spcPct val="150000"/>
              </a:lnSpc>
              <a:spcBef>
                <a:spcPts val="600"/>
              </a:spcBef>
              <a:spcAft>
                <a:spcPts val="600"/>
              </a:spcAft>
              <a:tabLst>
                <a:tab pos="457200" algn="l"/>
              </a:tabLst>
            </a:pPr>
            <a:r>
              <a:rPr lang="zh-CN" altLang="zh-CN" sz="1800" kern="100" dirty="0" smtClean="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）反向点动运行：当按下带锁按钮</a:t>
            </a:r>
            <a:r>
              <a:rPr lang="en-US" altLang="zh-CN" sz="1800" kern="100" dirty="0">
                <a:effectLst/>
                <a:latin typeface="+mn-ea"/>
                <a:cs typeface="Times New Roman" panose="02020603050405020304" pitchFamily="18" charset="0"/>
              </a:rPr>
              <a:t>SB4</a:t>
            </a:r>
            <a:r>
              <a:rPr lang="zh-CN" altLang="zh-CN" sz="1800" kern="100" dirty="0">
                <a:effectLst/>
                <a:latin typeface="+mn-ea"/>
                <a:cs typeface="Times New Roman" panose="02020603050405020304" pitchFamily="18" charset="0"/>
              </a:rPr>
              <a:t>时，变频器数字端口</a:t>
            </a:r>
            <a:r>
              <a:rPr lang="en-US" altLang="zh-CN" sz="1800" kern="100" dirty="0">
                <a:effectLst/>
                <a:latin typeface="+mn-ea"/>
                <a:cs typeface="Times New Roman" panose="02020603050405020304" pitchFamily="18" charset="0"/>
              </a:rPr>
              <a:t>“8”</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ON</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P1060</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点动斜坡上升时间正向启动运行，经</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后稳定运行在</a:t>
            </a:r>
            <a:r>
              <a:rPr lang="en-US" altLang="zh-CN" sz="1800" kern="100" dirty="0">
                <a:effectLst/>
                <a:latin typeface="+mn-ea"/>
                <a:cs typeface="Times New Roman" panose="02020603050405020304" pitchFamily="18" charset="0"/>
              </a:rPr>
              <a:t>280r/min</a:t>
            </a:r>
            <a:r>
              <a:rPr lang="zh-CN" altLang="zh-CN" sz="1800" kern="100" dirty="0">
                <a:effectLst/>
                <a:latin typeface="+mn-ea"/>
                <a:cs typeface="Times New Roman" panose="02020603050405020304" pitchFamily="18" charset="0"/>
              </a:rPr>
              <a:t>的转速上，此转速与</a:t>
            </a:r>
            <a:r>
              <a:rPr lang="en-US" altLang="zh-CN" sz="1800" kern="100" dirty="0">
                <a:effectLst/>
                <a:latin typeface="+mn-ea"/>
                <a:cs typeface="Times New Roman" panose="02020603050405020304" pitchFamily="18" charset="0"/>
              </a:rPr>
              <a:t>P1059</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10Hz</a:t>
            </a:r>
            <a:r>
              <a:rPr lang="zh-CN" altLang="zh-CN" sz="1800" kern="100" dirty="0">
                <a:effectLst/>
                <a:latin typeface="+mn-ea"/>
                <a:cs typeface="Times New Roman" panose="02020603050405020304" pitchFamily="18" charset="0"/>
              </a:rPr>
              <a:t>对应。放开按钮</a:t>
            </a:r>
            <a:r>
              <a:rPr lang="en-US" altLang="zh-CN" sz="1800" kern="100" dirty="0">
                <a:effectLst/>
                <a:latin typeface="+mn-ea"/>
                <a:cs typeface="Times New Roman" panose="02020603050405020304" pitchFamily="18" charset="0"/>
              </a:rPr>
              <a:t>SB4</a:t>
            </a:r>
            <a:r>
              <a:rPr lang="zh-CN" altLang="zh-CN" sz="1800" kern="100" dirty="0">
                <a:effectLst/>
                <a:latin typeface="+mn-ea"/>
                <a:cs typeface="Times New Roman" panose="02020603050405020304" pitchFamily="18" charset="0"/>
              </a:rPr>
              <a:t>，变频器数字端口</a:t>
            </a:r>
            <a:r>
              <a:rPr lang="en-US" altLang="zh-CN" sz="1800" kern="100" dirty="0">
                <a:effectLst/>
                <a:latin typeface="+mn-ea"/>
                <a:cs typeface="Times New Roman" panose="02020603050405020304" pitchFamily="18" charset="0"/>
              </a:rPr>
              <a:t>“8”</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OFF</a:t>
            </a:r>
            <a:r>
              <a:rPr lang="zh-CN" altLang="zh-CN" sz="1800" kern="100" dirty="0">
                <a:effectLst/>
                <a:latin typeface="+mn-ea"/>
                <a:cs typeface="Times New Roman" panose="02020603050405020304" pitchFamily="18" charset="0"/>
              </a:rPr>
              <a:t>，电动机按</a:t>
            </a:r>
            <a:r>
              <a:rPr lang="en-US" altLang="zh-CN" sz="1800" kern="100" dirty="0">
                <a:effectLst/>
                <a:latin typeface="+mn-ea"/>
                <a:cs typeface="Times New Roman" panose="02020603050405020304" pitchFamily="18" charset="0"/>
              </a:rPr>
              <a:t>P1061</a:t>
            </a:r>
            <a:r>
              <a:rPr lang="zh-CN" altLang="zh-CN" sz="1800" kern="100" dirty="0">
                <a:effectLst/>
                <a:latin typeface="+mn-ea"/>
                <a:cs typeface="Times New Roman" panose="02020603050405020304" pitchFamily="18" charset="0"/>
              </a:rPr>
              <a:t>所设置的</a:t>
            </a:r>
            <a:r>
              <a:rPr lang="en-US" altLang="zh-CN" sz="1800" kern="100" dirty="0">
                <a:effectLst/>
                <a:latin typeface="+mn-ea"/>
                <a:cs typeface="Times New Roman" panose="02020603050405020304" pitchFamily="18" charset="0"/>
              </a:rPr>
              <a:t>5S</a:t>
            </a:r>
            <a:r>
              <a:rPr lang="zh-CN" altLang="zh-CN" sz="1800" kern="100" dirty="0">
                <a:effectLst/>
                <a:latin typeface="+mn-ea"/>
                <a:cs typeface="Times New Roman" panose="02020603050405020304" pitchFamily="18" charset="0"/>
              </a:rPr>
              <a:t>点动斜坡下降时间停止运行。</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电动机的速度调节</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按上步过程，分别更改</a:t>
            </a:r>
            <a:r>
              <a:rPr lang="en-US" altLang="zh-CN" sz="1800" kern="100" dirty="0">
                <a:effectLst/>
                <a:latin typeface="+mn-ea"/>
                <a:cs typeface="Times New Roman" panose="02020603050405020304" pitchFamily="18" charset="0"/>
              </a:rPr>
              <a:t>P1040</a:t>
            </a:r>
            <a:r>
              <a:rPr lang="zh-CN" altLang="zh-CN" sz="1800" kern="100" dirty="0">
                <a:effectLst/>
                <a:latin typeface="+mn-ea"/>
                <a:cs typeface="Times New Roman" panose="02020603050405020304" pitchFamily="18" charset="0"/>
              </a:rPr>
              <a:t>和</a:t>
            </a:r>
            <a:r>
              <a:rPr lang="en-US" altLang="zh-CN" sz="1800" kern="100" dirty="0">
                <a:effectLst/>
                <a:latin typeface="+mn-ea"/>
                <a:cs typeface="Times New Roman" panose="02020603050405020304" pitchFamily="18" charset="0"/>
              </a:rPr>
              <a:t>P1058</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P1059</a:t>
            </a:r>
            <a:r>
              <a:rPr lang="zh-CN" altLang="zh-CN" sz="1800" kern="100" dirty="0">
                <a:effectLst/>
                <a:latin typeface="+mn-ea"/>
                <a:cs typeface="Times New Roman" panose="02020603050405020304" pitchFamily="18" charset="0"/>
              </a:rPr>
              <a:t>的值，就可以改变电动机正常运行速度和正、反向点动运行速度。</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电动机实际转速测定</a:t>
            </a:r>
          </a:p>
          <a:p>
            <a:pPr indent="457200" algn="l">
              <a:lnSpc>
                <a:spcPct val="150000"/>
              </a:lnSpc>
              <a:spcBef>
                <a:spcPts val="600"/>
              </a:spcBef>
              <a:spcAft>
                <a:spcPts val="600"/>
              </a:spcAft>
              <a:tabLst>
                <a:tab pos="457200" algn="l"/>
              </a:tabLst>
            </a:pPr>
            <a:r>
              <a:rPr lang="zh-CN" altLang="zh-CN" sz="1800" kern="100" dirty="0">
                <a:effectLst/>
                <a:latin typeface="+mn-ea"/>
                <a:cs typeface="Times New Roman" panose="02020603050405020304" pitchFamily="18" charset="0"/>
              </a:rPr>
              <a:t>电动机运行过程中，利用激光测速仪或者转速测试表，可以直接测量电动机实际运行速度，当电动机处在空载、轻载或者重载是，实际运行速度会根据负载的轻重略有变化。</a:t>
            </a: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变频器的基本操作及线路安装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9852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83019" y="764036"/>
            <a:ext cx="7720012" cy="1942968"/>
          </a:xfrm>
          <a:prstGeom prst="rect">
            <a:avLst/>
          </a:prstGeom>
          <a:noFill/>
        </p:spPr>
        <p:txBody>
          <a:bodyPr wrap="square" rtlCol="0">
            <a:spAutoFit/>
          </a:bodyPr>
          <a:lstStyle/>
          <a:p>
            <a:pPr indent="266700">
              <a:lnSpc>
                <a:spcPct val="150000"/>
              </a:lnSpc>
              <a:spcAft>
                <a:spcPts val="600"/>
              </a:spcAft>
            </a:pPr>
            <a:r>
              <a:rPr lang="en-US" altLang="zh-CN" dirty="0">
                <a:ea typeface="微软雅黑" pitchFamily="34" charset="-122"/>
              </a:rPr>
              <a:t>1.</a:t>
            </a:r>
            <a:r>
              <a:rPr lang="zh-CN" altLang="zh-CN" dirty="0">
                <a:ea typeface="微软雅黑" pitchFamily="34" charset="-122"/>
              </a:rPr>
              <a:t>掌握变频器的选择方法及容量的计算。</a:t>
            </a:r>
          </a:p>
          <a:p>
            <a:pPr indent="266700">
              <a:lnSpc>
                <a:spcPct val="150000"/>
              </a:lnSpc>
              <a:spcAft>
                <a:spcPts val="600"/>
              </a:spcAft>
            </a:pPr>
            <a:r>
              <a:rPr lang="en-US" altLang="zh-CN" dirty="0">
                <a:ea typeface="微软雅黑" pitchFamily="34" charset="-122"/>
              </a:rPr>
              <a:t>2.</a:t>
            </a:r>
            <a:r>
              <a:rPr lang="zh-CN" altLang="zh-CN" dirty="0">
                <a:ea typeface="微软雅黑" pitchFamily="34" charset="-122"/>
              </a:rPr>
              <a:t>掌握变频器的操作及参数设置。</a:t>
            </a:r>
          </a:p>
          <a:p>
            <a:pPr indent="266700">
              <a:lnSpc>
                <a:spcPct val="150000"/>
              </a:lnSpc>
              <a:spcAft>
                <a:spcPts val="600"/>
              </a:spcAft>
            </a:pPr>
            <a:r>
              <a:rPr lang="en-US" altLang="zh-CN" dirty="0">
                <a:ea typeface="微软雅黑" pitchFamily="34" charset="-122"/>
              </a:rPr>
              <a:t>3.</a:t>
            </a:r>
            <a:r>
              <a:rPr lang="zh-CN" altLang="zh-CN" dirty="0">
                <a:ea typeface="微软雅黑" pitchFamily="34" charset="-122"/>
              </a:rPr>
              <a:t>掌握直流调速系统常见故障及维修方法。</a:t>
            </a:r>
          </a:p>
          <a:p>
            <a:pPr>
              <a:lnSpc>
                <a:spcPct val="150000"/>
              </a:lnSpc>
              <a:spcAft>
                <a:spcPts val="600"/>
              </a:spcAft>
            </a:pPr>
            <a:endParaRPr lang="zh-CN" altLang="zh-CN" dirty="0">
              <a:ea typeface="微软雅黑" pitchFamily="34" charset="-122"/>
            </a:endParaRP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1748311930"/>
              </p:ext>
            </p:extLst>
          </p:nvPr>
        </p:nvGraphicFramePr>
        <p:xfrm>
          <a:off x="1229986" y="2387688"/>
          <a:ext cx="9550751" cy="3706276"/>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l" defTabSz="914400" rtl="0" eaLnBrk="1" latinLnBrk="0" hangingPunct="1">
                        <a:lnSpc>
                          <a:spcPct val="150000"/>
                        </a:lnSpc>
                        <a:spcAft>
                          <a:spcPts val="0"/>
                        </a:spcAft>
                      </a:pP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三</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交直流传动系统维修</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能够对变频器进行正确选择及基本操作。</a:t>
                      </a:r>
                    </a:p>
                    <a:p>
                      <a:r>
                        <a:rPr lang="en-US"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能够对变频器进行参数设置。</a:t>
                      </a:r>
                      <a:endParaRPr lang="zh-CN" altLang="en-US"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186067">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能够熟悉变频器的基本操作、设置及运行为载体。</a:t>
                      </a:r>
                    </a:p>
                    <a:p>
                      <a:r>
                        <a:rPr lang="en-US"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对变频器硬件安装功能参数设置。</a:t>
                      </a:r>
                    </a:p>
                    <a:p>
                      <a:r>
                        <a:rPr lang="en-US"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alt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能够掌握直流调速系统的常见故障及维修方法。</a:t>
                      </a:r>
                      <a:endParaRPr lang="zh-CN" altLang="en-US"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584775"/>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开环系统故障的检测与排除</a:t>
            </a: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15375" y="600522"/>
            <a:ext cx="6096000" cy="843821"/>
          </a:xfrm>
          <a:prstGeom prst="rect">
            <a:avLst/>
          </a:prstGeom>
        </p:spPr>
        <p:txBody>
          <a:bodyPr>
            <a:spAutoFit/>
          </a:bodyPr>
          <a:lstStyle/>
          <a:p>
            <a:pPr>
              <a:spcBef>
                <a:spcPts val="120"/>
              </a:spcBef>
              <a:spcAft>
                <a:spcPts val="120"/>
              </a:spcAft>
            </a:pPr>
            <a:r>
              <a:rPr lang="en-US" altLang="zh-CN" sz="1600" b="1" kern="100" dirty="0">
                <a:latin typeface="Times New Roman" panose="02020603050405020304" pitchFamily="18" charset="0"/>
                <a:ea typeface="楷体" panose="02010609060101010101" pitchFamily="49" charset="-122"/>
                <a:cs typeface="Times New Roman" panose="02020603050405020304" pitchFamily="18" charset="0"/>
              </a:rPr>
              <a:t>1</a:t>
            </a:r>
            <a:r>
              <a:rPr lang="zh-CN" altLang="zh-CN" sz="1600" b="1" kern="100" dirty="0">
                <a:latin typeface="Times New Roman" panose="02020603050405020304" pitchFamily="18" charset="0"/>
                <a:ea typeface="楷体" panose="02010609060101010101" pitchFamily="49" charset="-122"/>
                <a:cs typeface="Times New Roman" panose="02020603050405020304" pitchFamily="18" charset="0"/>
              </a:rPr>
              <a:t>、晶闸管直流调速装置故障的检测与排除</a:t>
            </a:r>
            <a:endParaRPr lang="zh-CN" altLang="zh-CN" sz="1600" b="1" kern="100" dirty="0">
              <a:latin typeface="楷体" panose="02010609060101010101" pitchFamily="49" charset="-122"/>
              <a:ea typeface="楷体" panose="02010609060101010101" pitchFamily="49" charset="-122"/>
              <a:cs typeface="Times New Roman" panose="02020603050405020304" pitchFamily="18" charset="0"/>
            </a:endParaRPr>
          </a:p>
          <a:p>
            <a:pPr algn="just">
              <a:spcAft>
                <a:spcPts val="0"/>
              </a:spcAft>
            </a:pPr>
            <a:r>
              <a:rPr lang="en-US" altLang="zh-CN" sz="1600" b="1" kern="100" dirty="0">
                <a:latin typeface="Times New Roman" panose="02020603050405020304" pitchFamily="18" charset="0"/>
                <a:ea typeface="楷体" panose="02010609060101010101" pitchFamily="49" charset="-122"/>
              </a:rPr>
              <a:t>1.1</a:t>
            </a:r>
            <a:r>
              <a:rPr lang="zh-CN" altLang="zh-CN" sz="1600" b="1" kern="100" dirty="0">
                <a:latin typeface="Times New Roman" panose="02020603050405020304" pitchFamily="18" charset="0"/>
                <a:ea typeface="楷体" panose="02010609060101010101" pitchFamily="49" charset="-122"/>
                <a:cs typeface="Times New Roman" panose="02020603050405020304" pitchFamily="18" charset="0"/>
              </a:rPr>
              <a:t>开环系统故障的检测与排除</a:t>
            </a:r>
            <a:endParaRPr lang="zh-CN" altLang="zh-CN" sz="1600" b="1" kern="100" dirty="0">
              <a:latin typeface="楷体" panose="02010609060101010101" pitchFamily="49" charset="-122"/>
              <a:ea typeface="楷体" panose="02010609060101010101" pitchFamily="49" charset="-122"/>
            </a:endParaRPr>
          </a:p>
          <a:p>
            <a:pPr algn="just">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）主电路和继电控制电路常见故障，如表</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5-3-3</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025398439"/>
              </p:ext>
            </p:extLst>
          </p:nvPr>
        </p:nvGraphicFramePr>
        <p:xfrm>
          <a:off x="592645" y="1535298"/>
          <a:ext cx="10709282" cy="4925485"/>
        </p:xfrm>
        <a:graphic>
          <a:graphicData uri="http://schemas.openxmlformats.org/drawingml/2006/table">
            <a:tbl>
              <a:tblPr>
                <a:tableStyleId>{5940675A-B579-460E-94D1-54222C63F5DA}</a:tableStyleId>
              </a:tblPr>
              <a:tblGrid>
                <a:gridCol w="832743"/>
                <a:gridCol w="2568388"/>
                <a:gridCol w="4693024"/>
                <a:gridCol w="2615127"/>
              </a:tblGrid>
              <a:tr h="269323">
                <a:tc>
                  <a:txBody>
                    <a:bodyPr/>
                    <a:lstStyle/>
                    <a:p>
                      <a:pPr indent="127000" algn="l">
                        <a:lnSpc>
                          <a:spcPts val="2000"/>
                        </a:lnSpc>
                        <a:spcAft>
                          <a:spcPts val="0"/>
                        </a:spcAft>
                      </a:pPr>
                      <a:r>
                        <a:rPr lang="zh-CN" sz="1400" kern="0" dirty="0">
                          <a:effectLst/>
                        </a:rPr>
                        <a:t>序号</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zh-CN" sz="1400" kern="0">
                          <a:effectLst/>
                        </a:rPr>
                        <a:t>故障现象</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zh-CN" sz="1400" kern="0">
                          <a:effectLst/>
                        </a:rPr>
                        <a:t>故障点及原因分析</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zh-CN" sz="1400" kern="0">
                          <a:effectLst/>
                        </a:rPr>
                        <a:t>备注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r>
              <a:tr h="269323">
                <a:tc rowSpan="7">
                  <a:txBody>
                    <a:bodyPr/>
                    <a:lstStyle/>
                    <a:p>
                      <a:pPr indent="127000" algn="l">
                        <a:lnSpc>
                          <a:spcPts val="2000"/>
                        </a:lnSpc>
                        <a:spcAft>
                          <a:spcPts val="0"/>
                        </a:spcAft>
                      </a:pPr>
                      <a:r>
                        <a:rPr lang="en-US" sz="1400" kern="0">
                          <a:effectLst/>
                        </a:rPr>
                        <a: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rowSpan="7">
                  <a:txBody>
                    <a:bodyPr/>
                    <a:lstStyle/>
                    <a:p>
                      <a:pPr indent="127000" algn="l">
                        <a:lnSpc>
                          <a:spcPts val="2000"/>
                        </a:lnSpc>
                        <a:spcAft>
                          <a:spcPts val="0"/>
                        </a:spcAft>
                      </a:pPr>
                      <a:r>
                        <a:rPr lang="en-US" sz="1400" kern="0" dirty="0">
                          <a:effectLst/>
                        </a:rPr>
                        <a:t>KM1</a:t>
                      </a:r>
                      <a:r>
                        <a:rPr lang="zh-CN" sz="1400" kern="0" dirty="0">
                          <a:effectLst/>
                        </a:rPr>
                        <a:t>不工作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en-US" sz="1400" kern="0">
                          <a:effectLst/>
                        </a:rPr>
                        <a:t>U</a:t>
                      </a:r>
                      <a:r>
                        <a:rPr lang="zh-CN" sz="1400" kern="0">
                          <a:effectLst/>
                        </a:rPr>
                        <a:t>相电压为零</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rowSpan="7">
                  <a:txBody>
                    <a:bodyPr/>
                    <a:lstStyle/>
                    <a:p>
                      <a:pPr indent="127000" algn="l">
                        <a:lnSpc>
                          <a:spcPts val="2000"/>
                        </a:lnSpc>
                        <a:spcAft>
                          <a:spcPts val="0"/>
                        </a:spcAft>
                      </a:pPr>
                      <a:r>
                        <a:rPr lang="zh-CN" sz="1400" kern="0">
                          <a:effectLst/>
                        </a:rPr>
                        <a:t>测量方法：</a:t>
                      </a:r>
                      <a:endParaRPr lang="zh-CN" sz="1400" kern="100">
                        <a:effectLst/>
                      </a:endParaRPr>
                    </a:p>
                    <a:p>
                      <a:pPr indent="127000" algn="l">
                        <a:lnSpc>
                          <a:spcPts val="2000"/>
                        </a:lnSpc>
                        <a:spcAft>
                          <a:spcPts val="0"/>
                        </a:spcAft>
                      </a:pPr>
                      <a:r>
                        <a:rPr lang="zh-CN" sz="1400" kern="0">
                          <a:effectLst/>
                        </a:rPr>
                        <a:t>用万用表电压挡测量</a:t>
                      </a:r>
                      <a:r>
                        <a:rPr lang="en-US" sz="1400" kern="0">
                          <a:effectLst/>
                        </a:rPr>
                        <a:t>U</a:t>
                      </a:r>
                      <a:r>
                        <a:rPr lang="zh-CN" sz="1400" kern="0">
                          <a:effectLst/>
                        </a:rPr>
                        <a:t>与</a:t>
                      </a:r>
                      <a:r>
                        <a:rPr lang="en-US" sz="1400" kern="0">
                          <a:effectLst/>
                        </a:rPr>
                        <a:t>N</a:t>
                      </a:r>
                      <a:r>
                        <a:rPr lang="zh-CN" sz="1400" kern="0">
                          <a:effectLst/>
                        </a:rPr>
                        <a:t>之间是否为</a:t>
                      </a:r>
                      <a:r>
                        <a:rPr lang="en-US" sz="1400" kern="0">
                          <a:effectLst/>
                        </a:rPr>
                        <a:t>220V</a:t>
                      </a:r>
                      <a:r>
                        <a:rPr lang="zh-CN" sz="1400" kern="0">
                          <a:effectLst/>
                        </a:rPr>
                        <a:t>，若正常则闭合</a:t>
                      </a:r>
                      <a:r>
                        <a:rPr lang="en-US" sz="1400" kern="0">
                          <a:effectLst/>
                        </a:rPr>
                        <a:t>QS1</a:t>
                      </a:r>
                      <a:r>
                        <a:rPr lang="zh-CN" sz="1400" kern="0">
                          <a:effectLst/>
                        </a:rPr>
                        <a:t>观察</a:t>
                      </a:r>
                      <a:r>
                        <a:rPr lang="en-US" sz="1400" kern="0">
                          <a:effectLst/>
                        </a:rPr>
                        <a:t>KM2</a:t>
                      </a:r>
                      <a:r>
                        <a:rPr lang="zh-CN" sz="1400" kern="0">
                          <a:effectLst/>
                        </a:rPr>
                        <a:t>动作情况。测量</a:t>
                      </a:r>
                      <a:r>
                        <a:rPr lang="en-US" sz="1400" kern="0">
                          <a:effectLst/>
                        </a:rPr>
                        <a:t>36</a:t>
                      </a:r>
                      <a:r>
                        <a:rPr lang="zh-CN" sz="1400" kern="0">
                          <a:effectLst/>
                        </a:rPr>
                        <a:t>号线与</a:t>
                      </a:r>
                      <a:r>
                        <a:rPr lang="en-US" sz="1400" kern="0">
                          <a:effectLst/>
                        </a:rPr>
                        <a:t>N</a:t>
                      </a:r>
                      <a:r>
                        <a:rPr lang="zh-CN" sz="1400" kern="0">
                          <a:effectLst/>
                        </a:rPr>
                        <a:t>之间是否为</a:t>
                      </a:r>
                      <a:r>
                        <a:rPr lang="en-US" sz="1400" kern="0">
                          <a:effectLst/>
                        </a:rPr>
                        <a:t>220V</a:t>
                      </a:r>
                      <a:r>
                        <a:rPr lang="zh-CN" sz="1400" kern="0">
                          <a:effectLst/>
                        </a:rPr>
                        <a:t>，若正常则闭合</a:t>
                      </a:r>
                      <a:r>
                        <a:rPr lang="en-US" sz="1400" kern="0">
                          <a:effectLst/>
                        </a:rPr>
                        <a:t>QS2</a:t>
                      </a:r>
                      <a:r>
                        <a:rPr lang="zh-CN" sz="1400" kern="0">
                          <a:effectLst/>
                        </a:rPr>
                        <a:t>，测量</a:t>
                      </a:r>
                      <a:r>
                        <a:rPr lang="en-US" sz="1400" kern="0">
                          <a:effectLst/>
                        </a:rPr>
                        <a:t>105</a:t>
                      </a:r>
                      <a:r>
                        <a:rPr lang="zh-CN" sz="1400" kern="0">
                          <a:effectLst/>
                        </a:rPr>
                        <a:t>、</a:t>
                      </a:r>
                      <a:r>
                        <a:rPr lang="en-US" sz="1400" kern="0">
                          <a:effectLst/>
                        </a:rPr>
                        <a:t>107</a:t>
                      </a:r>
                      <a:r>
                        <a:rPr lang="zh-CN" sz="1400" kern="0">
                          <a:effectLst/>
                        </a:rPr>
                        <a:t>、</a:t>
                      </a:r>
                      <a:r>
                        <a:rPr lang="en-US" sz="1400" kern="0">
                          <a:effectLst/>
                        </a:rPr>
                        <a:t>106</a:t>
                      </a:r>
                      <a:r>
                        <a:rPr lang="zh-CN" sz="1400" kern="0">
                          <a:effectLst/>
                        </a:rPr>
                        <a:t>线与</a:t>
                      </a:r>
                      <a:r>
                        <a:rPr lang="en-US" sz="1400" kern="0">
                          <a:effectLst/>
                        </a:rPr>
                        <a:t>N</a:t>
                      </a:r>
                      <a:r>
                        <a:rPr lang="zh-CN" sz="1400" kern="0">
                          <a:effectLst/>
                        </a:rPr>
                        <a:t>之间电压是否为</a:t>
                      </a:r>
                      <a:r>
                        <a:rPr lang="en-US" sz="1400" kern="0">
                          <a:effectLst/>
                        </a:rPr>
                        <a:t>220V</a:t>
                      </a:r>
                      <a:r>
                        <a:rPr lang="zh-CN" sz="1400" kern="0">
                          <a:effectLst/>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r>
              <a:tr h="269323">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dirty="0">
                          <a:effectLst/>
                        </a:rPr>
                        <a:t>KM2</a:t>
                      </a:r>
                      <a:r>
                        <a:rPr lang="zh-CN" sz="1400" kern="0" dirty="0">
                          <a:effectLst/>
                        </a:rPr>
                        <a:t>未工作</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U</a:t>
                      </a:r>
                      <a:r>
                        <a:rPr lang="zh-CN" sz="1400" kern="0">
                          <a:effectLst/>
                        </a:rPr>
                        <a:t>相熔断器及外电路断开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QS2</a:t>
                      </a:r>
                      <a:r>
                        <a:rPr lang="zh-CN" sz="1400" kern="0">
                          <a:effectLst/>
                        </a:rPr>
                        <a:t>无法闭合及接线断路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69323">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KI2­1</a:t>
                      </a:r>
                      <a:r>
                        <a:rPr lang="zh-CN" sz="1400" kern="0">
                          <a:effectLst/>
                        </a:rPr>
                        <a:t>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KM2</a:t>
                      </a:r>
                      <a:r>
                        <a:rPr lang="zh-CN" sz="1400" kern="0">
                          <a:effectLst/>
                        </a:rPr>
                        <a:t>常开触点闭合不上</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KM1</a:t>
                      </a:r>
                      <a:r>
                        <a:rPr lang="zh-CN" sz="1400" kern="0">
                          <a:effectLst/>
                        </a:rPr>
                        <a:t>线圈或外接线断路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69323">
                <a:tc rowSpan="6">
                  <a:txBody>
                    <a:bodyPr/>
                    <a:lstStyle/>
                    <a:p>
                      <a:pPr indent="127000" algn="l">
                        <a:lnSpc>
                          <a:spcPts val="2000"/>
                        </a:lnSpc>
                        <a:spcAft>
                          <a:spcPts val="0"/>
                        </a:spcAft>
                      </a:pPr>
                      <a:r>
                        <a:rPr lang="en-US" sz="1400" kern="0">
                          <a:effectLst/>
                        </a:rPr>
                        <a:t>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rowSpan="6">
                  <a:txBody>
                    <a:bodyPr/>
                    <a:lstStyle/>
                    <a:p>
                      <a:pPr indent="127000" algn="l">
                        <a:lnSpc>
                          <a:spcPts val="2000"/>
                        </a:lnSpc>
                        <a:spcAft>
                          <a:spcPts val="0"/>
                        </a:spcAft>
                      </a:pPr>
                      <a:r>
                        <a:rPr lang="en-US" sz="1400" kern="0" dirty="0">
                          <a:effectLst/>
                        </a:rPr>
                        <a:t>KA</a:t>
                      </a:r>
                      <a:r>
                        <a:rPr lang="zh-CN" sz="1400" kern="0" dirty="0">
                          <a:effectLst/>
                        </a:rPr>
                        <a:t>不动作</a:t>
                      </a:r>
                      <a:endParaRPr lang="zh-CN" sz="1400" kern="100" dirty="0">
                        <a:effectLst/>
                      </a:endParaRPr>
                    </a:p>
                    <a:p>
                      <a:pPr indent="127000" algn="l">
                        <a:lnSpc>
                          <a:spcPts val="2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a:txBody>
                    <a:bodyPr/>
                    <a:lstStyle/>
                    <a:p>
                      <a:pPr indent="127000" algn="l">
                        <a:lnSpc>
                          <a:spcPts val="2000"/>
                        </a:lnSpc>
                        <a:spcAft>
                          <a:spcPts val="0"/>
                        </a:spcAft>
                      </a:pPr>
                      <a:r>
                        <a:rPr lang="zh-CN" sz="1400" kern="0">
                          <a:effectLst/>
                        </a:rPr>
                        <a:t>电源</a:t>
                      </a:r>
                      <a:r>
                        <a:rPr lang="en-US" sz="1400" kern="0">
                          <a:effectLst/>
                        </a:rPr>
                        <a:t>U</a:t>
                      </a:r>
                      <a:r>
                        <a:rPr lang="zh-CN" sz="1400" kern="0">
                          <a:effectLst/>
                        </a:rPr>
                        <a:t>相缺相</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rowSpan="6">
                  <a:txBody>
                    <a:bodyPr/>
                    <a:lstStyle/>
                    <a:p>
                      <a:pPr indent="127000" algn="l">
                        <a:lnSpc>
                          <a:spcPts val="2000"/>
                        </a:lnSpc>
                        <a:spcAft>
                          <a:spcPts val="0"/>
                        </a:spcAft>
                      </a:pPr>
                      <a:r>
                        <a:rPr lang="en-US" sz="1400" kern="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269323">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KM2</a:t>
                      </a:r>
                      <a:r>
                        <a:rPr lang="zh-CN" sz="1400" kern="0">
                          <a:effectLst/>
                        </a:rPr>
                        <a:t>未工作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zh-CN" sz="1400" kern="0">
                          <a:effectLst/>
                        </a:rPr>
                        <a:t>停止按钮</a:t>
                      </a:r>
                      <a:r>
                        <a:rPr lang="en-US" sz="1400" kern="0">
                          <a:effectLst/>
                        </a:rPr>
                        <a:t>SB1</a:t>
                      </a:r>
                      <a:r>
                        <a:rPr lang="zh-CN" sz="1400" kern="0">
                          <a:effectLst/>
                        </a:rPr>
                        <a:t>的常闭触点断开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zh-CN" sz="1400" kern="0">
                          <a:effectLst/>
                        </a:rPr>
                        <a:t>启动按钮</a:t>
                      </a:r>
                      <a:r>
                        <a:rPr lang="en-US" sz="1400" kern="0">
                          <a:effectLst/>
                        </a:rPr>
                        <a:t>SB2</a:t>
                      </a:r>
                      <a:r>
                        <a:rPr lang="zh-CN" sz="1400" kern="0">
                          <a:effectLst/>
                        </a:rPr>
                        <a:t>无法闭合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KM1</a:t>
                      </a:r>
                      <a:r>
                        <a:rPr lang="zh-CN" sz="1400" kern="0">
                          <a:effectLst/>
                        </a:rPr>
                        <a:t>或</a:t>
                      </a:r>
                      <a:r>
                        <a:rPr lang="en-US" sz="1400" kern="0">
                          <a:effectLst/>
                        </a:rPr>
                        <a:t>KI1</a:t>
                      </a:r>
                      <a:r>
                        <a:rPr lang="zh-CN" sz="1400" kern="0">
                          <a:effectLst/>
                        </a:rPr>
                        <a:t>常开触点无法闭合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vMerge="1">
                  <a:txBody>
                    <a:bodyPr/>
                    <a:lstStyle/>
                    <a:p>
                      <a:endParaRPr lang="zh-CN" altLang="en-US"/>
                    </a:p>
                  </a:txBody>
                  <a:tcPr/>
                </a:tc>
                <a:tc vMerge="1">
                  <a:txBody>
                    <a:bodyPr/>
                    <a:lstStyle/>
                    <a:p>
                      <a:endParaRPr lang="zh-CN" altLang="en-US"/>
                    </a:p>
                  </a:txBody>
                  <a:tcPr/>
                </a:tc>
                <a:tc>
                  <a:txBody>
                    <a:bodyPr/>
                    <a:lstStyle/>
                    <a:p>
                      <a:pPr indent="127000" algn="l">
                        <a:lnSpc>
                          <a:spcPts val="2000"/>
                        </a:lnSpc>
                        <a:spcAft>
                          <a:spcPts val="0"/>
                        </a:spcAft>
                      </a:pPr>
                      <a:r>
                        <a:rPr lang="en-US" sz="1400" kern="0">
                          <a:effectLst/>
                        </a:rPr>
                        <a:t>KA</a:t>
                      </a:r>
                      <a:r>
                        <a:rPr lang="zh-CN" sz="1400" kern="0">
                          <a:effectLst/>
                        </a:rPr>
                        <a:t>线圈或外部接线断开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vMerge="1">
                  <a:txBody>
                    <a:bodyPr/>
                    <a:lstStyle/>
                    <a:p>
                      <a:endParaRPr lang="zh-CN" altLang="en-US"/>
                    </a:p>
                  </a:txBody>
                  <a:tcPr/>
                </a:tc>
              </a:tr>
              <a:tr h="279719">
                <a:tc>
                  <a:txBody>
                    <a:bodyPr/>
                    <a:lstStyle/>
                    <a:p>
                      <a:pPr indent="127000" algn="l">
                        <a:lnSpc>
                          <a:spcPts val="2000"/>
                        </a:lnSpc>
                        <a:spcAft>
                          <a:spcPts val="0"/>
                        </a:spcAft>
                      </a:pPr>
                      <a:r>
                        <a:rPr lang="en-US" sz="1400" kern="0">
                          <a:effectLst/>
                        </a:rPr>
                        <a:t>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a:txBody>
                    <a:bodyPr/>
                    <a:lstStyle/>
                    <a:p>
                      <a:pPr indent="127000" algn="l">
                        <a:lnSpc>
                          <a:spcPts val="2000"/>
                        </a:lnSpc>
                        <a:spcAft>
                          <a:spcPts val="0"/>
                        </a:spcAft>
                      </a:pPr>
                      <a:r>
                        <a:rPr lang="en-US" sz="1400" kern="0">
                          <a:effectLst/>
                        </a:rPr>
                        <a:t>KA</a:t>
                      </a:r>
                      <a:r>
                        <a:rPr lang="zh-CN" sz="1400" kern="0">
                          <a:effectLst/>
                        </a:rPr>
                        <a:t>不能自锁</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a:txBody>
                    <a:bodyPr/>
                    <a:lstStyle/>
                    <a:p>
                      <a:pPr indent="127000" algn="l">
                        <a:lnSpc>
                          <a:spcPts val="2000"/>
                        </a:lnSpc>
                        <a:spcAft>
                          <a:spcPts val="0"/>
                        </a:spcAft>
                      </a:pPr>
                      <a:r>
                        <a:rPr lang="en-US" sz="1400" kern="0">
                          <a:effectLst/>
                        </a:rPr>
                        <a:t>kA</a:t>
                      </a:r>
                      <a:r>
                        <a:rPr lang="zh-CN" sz="1400" kern="0">
                          <a:effectLst/>
                        </a:rPr>
                        <a:t>常开自锁触点不能闭合</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en-US" sz="1400" kern="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98245">
                <a:tc>
                  <a:txBody>
                    <a:bodyPr/>
                    <a:lstStyle/>
                    <a:p>
                      <a:pPr indent="127000" algn="l">
                        <a:lnSpc>
                          <a:spcPts val="2000"/>
                        </a:lnSpc>
                        <a:spcAft>
                          <a:spcPts val="0"/>
                        </a:spcAft>
                      </a:pPr>
                      <a:r>
                        <a:rPr lang="en-US" sz="1400" kern="0">
                          <a:effectLst/>
                        </a:rPr>
                        <a:t>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a:txBody>
                    <a:bodyPr/>
                    <a:lstStyle/>
                    <a:p>
                      <a:pPr indent="127000" algn="l">
                        <a:lnSpc>
                          <a:spcPts val="2000"/>
                        </a:lnSpc>
                        <a:spcAft>
                          <a:spcPts val="0"/>
                        </a:spcAft>
                      </a:pPr>
                      <a:r>
                        <a:rPr lang="zh-CN" sz="1400" kern="0" dirty="0">
                          <a:effectLst/>
                        </a:rPr>
                        <a:t>断开负载时，输出电压</a:t>
                      </a:r>
                      <a:r>
                        <a:rPr lang="en-US" sz="1400" kern="0" dirty="0" err="1">
                          <a:effectLst/>
                        </a:rPr>
                        <a:t>U</a:t>
                      </a:r>
                      <a:r>
                        <a:rPr lang="en-US" sz="1400" kern="0" baseline="-25000" dirty="0" err="1">
                          <a:effectLst/>
                        </a:rPr>
                        <a:t>d</a:t>
                      </a:r>
                      <a:r>
                        <a:rPr lang="en-US" sz="1400" kern="0" dirty="0">
                          <a:effectLst/>
                        </a:rPr>
                        <a:t>=0V</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c>
                  <a:txBody>
                    <a:bodyPr/>
                    <a:lstStyle/>
                    <a:p>
                      <a:pPr indent="127000" algn="l">
                        <a:lnSpc>
                          <a:spcPts val="2000"/>
                        </a:lnSpc>
                        <a:spcAft>
                          <a:spcPts val="0"/>
                        </a:spcAft>
                      </a:pPr>
                      <a:r>
                        <a:rPr lang="zh-CN" sz="1400" kern="0" dirty="0">
                          <a:effectLst/>
                        </a:rPr>
                        <a:t>断开负载时，电流</a:t>
                      </a:r>
                      <a:r>
                        <a:rPr lang="en-US" sz="1400" kern="0" dirty="0">
                          <a:effectLst/>
                        </a:rPr>
                        <a:t>I</a:t>
                      </a:r>
                      <a:r>
                        <a:rPr lang="en-US" sz="1400" kern="0" baseline="-25000" dirty="0">
                          <a:effectLst/>
                        </a:rPr>
                        <a:t>d</a:t>
                      </a:r>
                      <a:r>
                        <a:rPr lang="en-US" sz="1400" kern="0" dirty="0">
                          <a:effectLst/>
                        </a:rPr>
                        <a:t>=0</a:t>
                      </a:r>
                      <a:r>
                        <a:rPr lang="zh-CN" sz="1400" kern="0" dirty="0">
                          <a:effectLst/>
                        </a:rPr>
                        <a:t>，晶闸管不能导通；缺相保护启动</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817" marR="47817" marT="23908" marB="23908" anchor="ctr"/>
                </a:tc>
                <a:tc>
                  <a:txBody>
                    <a:bodyPr/>
                    <a:lstStyle/>
                    <a:p>
                      <a:pPr indent="127000" algn="l">
                        <a:lnSpc>
                          <a:spcPts val="2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bl>
          </a:graphicData>
        </a:graphic>
      </p:graphicFrame>
    </p:spTree>
    <p:extLst>
      <p:ext uri="{BB962C8B-B14F-4D97-AF65-F5344CB8AC3E}">
        <p14:creationId xmlns:p14="http://schemas.microsoft.com/office/powerpoint/2010/main" val="33347545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584775"/>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控制电路常见故障</a:t>
            </a: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702934" y="697891"/>
            <a:ext cx="6096000" cy="875881"/>
          </a:xfrm>
          <a:prstGeom prst="rect">
            <a:avLst/>
          </a:prstGeom>
        </p:spPr>
        <p:txBody>
          <a:bodyPr>
            <a:spAutoFit/>
          </a:bodyPr>
          <a:lstStyle/>
          <a:p>
            <a:pPr indent="127000" algn="just">
              <a:lnSpc>
                <a:spcPct val="150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）控制电路常见故障</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）电源板常见故障，如表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2357948241"/>
              </p:ext>
            </p:extLst>
          </p:nvPr>
        </p:nvGraphicFramePr>
        <p:xfrm>
          <a:off x="702934" y="1721755"/>
          <a:ext cx="10861536" cy="4610394"/>
        </p:xfrm>
        <a:graphic>
          <a:graphicData uri="http://schemas.openxmlformats.org/drawingml/2006/table">
            <a:tbl>
              <a:tblPr>
                <a:tableStyleId>{5940675A-B579-460E-94D1-54222C63F5DA}</a:tableStyleId>
              </a:tblPr>
              <a:tblGrid>
                <a:gridCol w="1367913"/>
                <a:gridCol w="3700385"/>
                <a:gridCol w="2896619"/>
                <a:gridCol w="2896619"/>
              </a:tblGrid>
              <a:tr h="380827">
                <a:tc rowSpan="2">
                  <a:txBody>
                    <a:bodyPr/>
                    <a:lstStyle/>
                    <a:p>
                      <a:pPr indent="127000" algn="ctr">
                        <a:lnSpc>
                          <a:spcPts val="1500"/>
                        </a:lnSpc>
                        <a:spcAft>
                          <a:spcPts val="0"/>
                        </a:spcAft>
                      </a:pPr>
                      <a:r>
                        <a:rPr lang="zh-CN" sz="1600" kern="100" dirty="0">
                          <a:effectLst/>
                        </a:rPr>
                        <a:t>序号</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rowSpan="2">
                  <a:txBody>
                    <a:bodyPr/>
                    <a:lstStyle/>
                    <a:p>
                      <a:pPr indent="127000" algn="ctr">
                        <a:lnSpc>
                          <a:spcPts val="1500"/>
                        </a:lnSpc>
                        <a:spcAft>
                          <a:spcPts val="0"/>
                        </a:spcAft>
                      </a:pPr>
                      <a:r>
                        <a:rPr lang="zh-CN" sz="1600" kern="100">
                          <a:effectLst/>
                        </a:rPr>
                        <a:t>故障现象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gridSpan="2">
                  <a:txBody>
                    <a:bodyPr/>
                    <a:lstStyle/>
                    <a:p>
                      <a:pPr indent="127000" algn="ctr">
                        <a:lnSpc>
                          <a:spcPts val="1500"/>
                        </a:lnSpc>
                        <a:spcAft>
                          <a:spcPts val="0"/>
                        </a:spcAft>
                      </a:pPr>
                      <a:r>
                        <a:rPr lang="zh-CN" sz="1600" kern="100">
                          <a:effectLst/>
                        </a:rPr>
                        <a:t>故障原因分析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r>
              <a:tr h="380827">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spcAft>
                          <a:spcPts val="0"/>
                        </a:spcAft>
                      </a:pPr>
                      <a:r>
                        <a:rPr lang="zh-CN" sz="1600" kern="100">
                          <a:effectLst/>
                        </a:rPr>
                        <a:t>故障点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zh-CN" sz="1600" kern="100">
                          <a:effectLst/>
                        </a:rPr>
                        <a:t>故障原因</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79685">
                <a:tc>
                  <a:txBody>
                    <a:bodyPr/>
                    <a:lstStyle/>
                    <a:p>
                      <a:pPr indent="127000" algn="ctr">
                        <a:lnSpc>
                          <a:spcPts val="1500"/>
                        </a:lnSpc>
                        <a:spcAft>
                          <a:spcPts val="0"/>
                        </a:spcAft>
                      </a:pP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zh-CN" sz="1600" kern="100">
                          <a:effectLst/>
                        </a:rPr>
                        <a:t>输出电压低，指示灯亮度低</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VD1</a:t>
                      </a:r>
                      <a:r>
                        <a:rPr lang="zh-CN" sz="1600" kern="100">
                          <a:effectLst/>
                        </a:rPr>
                        <a:t>～</a:t>
                      </a:r>
                      <a:r>
                        <a:rPr lang="en-US" sz="1600" kern="100">
                          <a:effectLst/>
                        </a:rPr>
                        <a:t>VD12</a:t>
                      </a:r>
                      <a:r>
                        <a:rPr lang="zh-CN" sz="1600" kern="100">
                          <a:effectLst/>
                        </a:rPr>
                        <a:t>任意一个二极管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LM7815</a:t>
                      </a:r>
                      <a:r>
                        <a:rPr lang="zh-CN" sz="1600" kern="100">
                          <a:effectLst/>
                        </a:rPr>
                        <a:t>和</a:t>
                      </a:r>
                      <a:r>
                        <a:rPr lang="en-US" sz="1600" kern="100">
                          <a:effectLst/>
                        </a:rPr>
                        <a:t>LM7915</a:t>
                      </a:r>
                      <a:r>
                        <a:rPr lang="zh-CN" sz="1600" kern="100">
                          <a:effectLst/>
                        </a:rPr>
                        <a:t>的输入电压偏低；二极管已坏或断开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33811">
                <a:tc>
                  <a:txBody>
                    <a:bodyPr/>
                    <a:lstStyle/>
                    <a:p>
                      <a:pPr indent="127000" algn="ctr">
                        <a:lnSpc>
                          <a:spcPts val="1500"/>
                        </a:lnSpc>
                        <a:spcAft>
                          <a:spcPts val="0"/>
                        </a:spcAft>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zh-CN" sz="1600" kern="100">
                          <a:effectLst/>
                        </a:rPr>
                        <a:t>没有</a:t>
                      </a:r>
                      <a:r>
                        <a:rPr lang="en-US" sz="1600" kern="100">
                          <a:effectLst/>
                        </a:rPr>
                        <a:t>+15V</a:t>
                      </a:r>
                      <a:r>
                        <a:rPr lang="zh-CN" sz="1600" kern="100">
                          <a:effectLst/>
                        </a:rPr>
                        <a:t>输出，其他正常</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LM7815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LM7815</a:t>
                      </a:r>
                      <a:r>
                        <a:rPr lang="zh-CN" sz="1600" kern="100">
                          <a:effectLst/>
                        </a:rPr>
                        <a:t>的输入或输出断开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33811">
                <a:tc>
                  <a:txBody>
                    <a:bodyPr/>
                    <a:lstStyle/>
                    <a:p>
                      <a:pPr indent="127000" algn="ctr">
                        <a:lnSpc>
                          <a:spcPts val="1500"/>
                        </a:lnSpc>
                        <a:spcAft>
                          <a:spcPts val="0"/>
                        </a:spcAft>
                      </a:pP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+15V</a:t>
                      </a:r>
                      <a:r>
                        <a:rPr lang="zh-CN" sz="1600" kern="100">
                          <a:effectLst/>
                        </a:rPr>
                        <a:t>电压偏高，指示灯亮，带载能力差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VD13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VD13</a:t>
                      </a:r>
                      <a:r>
                        <a:rPr lang="zh-CN" sz="1600" kern="100">
                          <a:effectLst/>
                        </a:rPr>
                        <a:t>反接</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33811">
                <a:tc>
                  <a:txBody>
                    <a:bodyPr/>
                    <a:lstStyle/>
                    <a:p>
                      <a:pPr indent="127000" algn="ctr">
                        <a:lnSpc>
                          <a:spcPts val="1500"/>
                        </a:lnSpc>
                        <a:spcAft>
                          <a:spcPts val="0"/>
                        </a:spcAft>
                      </a:pP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+15V</a:t>
                      </a:r>
                      <a:r>
                        <a:rPr lang="zh-CN" sz="1600" kern="100">
                          <a:effectLst/>
                        </a:rPr>
                        <a:t>电压偏高，指示灯不亮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LD</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LD</a:t>
                      </a:r>
                      <a:r>
                        <a:rPr lang="zh-CN" sz="1600" kern="100">
                          <a:effectLst/>
                        </a:rPr>
                        <a:t>反接</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33811">
                <a:tc>
                  <a:txBody>
                    <a:bodyPr/>
                    <a:lstStyle/>
                    <a:p>
                      <a:pPr indent="127000" algn="ctr">
                        <a:lnSpc>
                          <a:spcPts val="1500"/>
                        </a:lnSpc>
                        <a:spcAft>
                          <a:spcPts val="0"/>
                        </a:spcAft>
                      </a:pP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zh-CN" sz="1600" kern="100">
                          <a:effectLst/>
                        </a:rPr>
                        <a:t>输出电压低，灯亮度低</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+U</a:t>
                      </a:r>
                      <a:r>
                        <a:rPr lang="zh-CN" sz="1600" kern="100">
                          <a:effectLst/>
                        </a:rPr>
                        <a:t>，</a:t>
                      </a:r>
                      <a:r>
                        <a:rPr lang="en-US" sz="1600" kern="100">
                          <a:effectLst/>
                        </a:rPr>
                        <a:t>-U</a:t>
                      </a:r>
                      <a:r>
                        <a:rPr lang="zh-CN" sz="1600" kern="100">
                          <a:effectLst/>
                        </a:rPr>
                        <a:t>，</a:t>
                      </a:r>
                      <a:r>
                        <a:rPr lang="en-US" sz="1600" kern="100">
                          <a:effectLst/>
                        </a:rPr>
                        <a:t>+V,-V,+W,-W</a:t>
                      </a:r>
                      <a:r>
                        <a:rPr lang="zh-CN" sz="1600" kern="100">
                          <a:effectLst/>
                        </a:rPr>
                        <a:t>中的一相正常</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a:effectLst/>
                        </a:rPr>
                        <a:t>+U</a:t>
                      </a:r>
                      <a:r>
                        <a:rPr lang="zh-CN" sz="1600" kern="100">
                          <a:effectLst/>
                        </a:rPr>
                        <a:t>，</a:t>
                      </a:r>
                      <a:r>
                        <a:rPr lang="en-US" sz="1600" kern="100">
                          <a:effectLst/>
                        </a:rPr>
                        <a:t>-U</a:t>
                      </a:r>
                      <a:r>
                        <a:rPr lang="zh-CN" sz="1600" kern="100">
                          <a:effectLst/>
                        </a:rPr>
                        <a:t>，</a:t>
                      </a:r>
                      <a:r>
                        <a:rPr lang="en-US" sz="1600" kern="100">
                          <a:effectLst/>
                        </a:rPr>
                        <a:t>+V,-V,+W,-W</a:t>
                      </a:r>
                      <a:r>
                        <a:rPr lang="zh-CN" sz="1600" kern="100">
                          <a:effectLst/>
                        </a:rPr>
                        <a:t>中的一相断开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633811">
                <a:tc>
                  <a:txBody>
                    <a:bodyPr/>
                    <a:lstStyle/>
                    <a:p>
                      <a:pPr indent="127000" algn="ctr">
                        <a:lnSpc>
                          <a:spcPts val="1500"/>
                        </a:lnSpc>
                        <a:spcAft>
                          <a:spcPts val="0"/>
                        </a:spcAft>
                      </a:pPr>
                      <a:r>
                        <a:rPr lang="en-US" sz="1600" kern="100">
                          <a:effectLst/>
                        </a:rPr>
                        <a:t>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zh-CN" sz="1600" kern="100">
                          <a:effectLst/>
                        </a:rPr>
                        <a:t>没有</a:t>
                      </a:r>
                      <a:r>
                        <a:rPr lang="en-US" sz="1600" kern="100">
                          <a:effectLst/>
                        </a:rPr>
                        <a:t>-15V</a:t>
                      </a:r>
                      <a:r>
                        <a:rPr lang="zh-CN" sz="1600" kern="100">
                          <a:effectLst/>
                        </a:rPr>
                        <a:t>输出，灯不亮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dirty="0">
                          <a:effectLst/>
                        </a:rPr>
                        <a:t>LM7915</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spcAft>
                          <a:spcPts val="0"/>
                        </a:spcAft>
                      </a:pPr>
                      <a:r>
                        <a:rPr lang="en-US" sz="1600" kern="100" dirty="0">
                          <a:effectLst/>
                        </a:rPr>
                        <a:t>LM7915</a:t>
                      </a:r>
                      <a:r>
                        <a:rPr lang="zh-CN" sz="1600" kern="100" dirty="0">
                          <a:effectLst/>
                        </a:rPr>
                        <a:t>断开</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bl>
          </a:graphicData>
        </a:graphic>
      </p:graphicFrame>
    </p:spTree>
    <p:extLst>
      <p:ext uri="{BB962C8B-B14F-4D97-AF65-F5344CB8AC3E}">
        <p14:creationId xmlns:p14="http://schemas.microsoft.com/office/powerpoint/2010/main" val="2456056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338554"/>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控制电路常见</a:t>
            </a:r>
            <a:r>
              <a:rPr lang="zh-CN" altLang="zh-CN" sz="1600" b="1" dirty="0" smtClean="0">
                <a:solidFill>
                  <a:schemeClr val="bg1"/>
                </a:solidFill>
                <a:latin typeface="微软雅黑" panose="020B0503020204020204" pitchFamily="34" charset="-122"/>
                <a:ea typeface="微软雅黑" panose="020B0503020204020204" pitchFamily="34" charset="-122"/>
              </a:rPr>
              <a:t>故障</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02934" y="779621"/>
            <a:ext cx="6096000" cy="875881"/>
          </a:xfrm>
          <a:prstGeom prst="rect">
            <a:avLst/>
          </a:prstGeom>
        </p:spPr>
        <p:txBody>
          <a:bodyPr>
            <a:spAutoFit/>
          </a:bodyPr>
          <a:lstStyle/>
          <a:p>
            <a:pPr indent="266700">
              <a:lnSpc>
                <a:spcPct val="150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）触发板常见故障，如表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5-3-5</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27000">
              <a:lnSpc>
                <a:spcPct val="150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5-3-5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触发板常见故障</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1204757501"/>
              </p:ext>
            </p:extLst>
          </p:nvPr>
        </p:nvGraphicFramePr>
        <p:xfrm>
          <a:off x="546309" y="1671345"/>
          <a:ext cx="10780853" cy="4435521"/>
        </p:xfrm>
        <a:graphic>
          <a:graphicData uri="http://schemas.openxmlformats.org/drawingml/2006/table">
            <a:tbl>
              <a:tblPr>
                <a:tableStyleId>{5940675A-B579-460E-94D1-54222C63F5DA}</a:tableStyleId>
              </a:tblPr>
              <a:tblGrid>
                <a:gridCol w="744609"/>
                <a:gridCol w="3792070"/>
                <a:gridCol w="3406340"/>
                <a:gridCol w="2837834"/>
              </a:tblGrid>
              <a:tr h="219645">
                <a:tc rowSpan="2">
                  <a:txBody>
                    <a:bodyPr/>
                    <a:lstStyle/>
                    <a:p>
                      <a:pPr indent="127000" algn="ctr">
                        <a:lnSpc>
                          <a:spcPts val="1500"/>
                        </a:lnSpc>
                        <a:spcAft>
                          <a:spcPts val="0"/>
                        </a:spcAft>
                      </a:pPr>
                      <a:r>
                        <a:rPr lang="zh-CN" sz="1400" kern="100" dirty="0">
                          <a:effectLst/>
                        </a:rPr>
                        <a:t>序号</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rowSpan="2">
                  <a:txBody>
                    <a:bodyPr/>
                    <a:lstStyle/>
                    <a:p>
                      <a:pPr indent="127000" algn="ctr">
                        <a:lnSpc>
                          <a:spcPts val="1500"/>
                        </a:lnSpc>
                        <a:spcAft>
                          <a:spcPts val="0"/>
                        </a:spcAft>
                      </a:pPr>
                      <a:r>
                        <a:rPr lang="zh-CN" sz="1400" kern="100">
                          <a:effectLst/>
                        </a:rPr>
                        <a:t>故障现象</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gridSpan="2">
                  <a:txBody>
                    <a:bodyPr/>
                    <a:lstStyle/>
                    <a:p>
                      <a:pPr indent="127000" algn="ctr">
                        <a:lnSpc>
                          <a:spcPts val="1500"/>
                        </a:lnSpc>
                        <a:spcAft>
                          <a:spcPts val="0"/>
                        </a:spcAft>
                      </a:pPr>
                      <a:r>
                        <a:rPr lang="zh-CN" sz="1400" kern="100" dirty="0">
                          <a:effectLst/>
                        </a:rPr>
                        <a:t>故障原因分析</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hMerge="1">
                  <a:txBody>
                    <a:bodyPr/>
                    <a:lstStyle/>
                    <a:p>
                      <a:endParaRPr lang="zh-CN" altLang="en-US"/>
                    </a:p>
                  </a:txBody>
                  <a:tcPr/>
                </a:tc>
              </a:tr>
              <a:tr h="219645">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spcAft>
                          <a:spcPts val="0"/>
                        </a:spcAft>
                      </a:pPr>
                      <a:r>
                        <a:rPr lang="zh-CN" sz="1400" kern="100">
                          <a:effectLst/>
                        </a:rPr>
                        <a:t>故障点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故障原因</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664870">
                <a:tc>
                  <a:txBody>
                    <a:bodyPr/>
                    <a:lstStyle/>
                    <a:p>
                      <a:pPr indent="127000" algn="ctr">
                        <a:lnSpc>
                          <a:spcPts val="1500"/>
                        </a:lnSpc>
                        <a:spcAft>
                          <a:spcPts val="0"/>
                        </a:spcAft>
                      </a:pPr>
                      <a:r>
                        <a:rPr lang="en-US" sz="1400" kern="100">
                          <a:effectLst/>
                        </a:rPr>
                        <a: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没有相应的补脉冲出现，</a:t>
                      </a:r>
                      <a:r>
                        <a:rPr lang="en-US" sz="1400" kern="100">
                          <a:effectLst/>
                        </a:rPr>
                        <a:t>U</a:t>
                      </a:r>
                      <a:r>
                        <a:rPr lang="en-US" sz="1400" kern="100" baseline="-25000">
                          <a:effectLst/>
                        </a:rPr>
                        <a:t>d</a:t>
                      </a:r>
                      <a:r>
                        <a:rPr lang="zh-CN" sz="1400" kern="100">
                          <a:effectLst/>
                        </a:rPr>
                        <a:t>波形缺波头</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VD13</a:t>
                      </a:r>
                      <a:r>
                        <a:rPr lang="zh-CN" sz="1400" kern="100">
                          <a:effectLst/>
                        </a:rPr>
                        <a:t>、</a:t>
                      </a:r>
                      <a:r>
                        <a:rPr lang="en-US" sz="1400" kern="100">
                          <a:effectLst/>
                        </a:rPr>
                        <a:t>VD15</a:t>
                      </a:r>
                      <a:r>
                        <a:rPr lang="zh-CN" sz="1400" kern="100">
                          <a:effectLst/>
                        </a:rPr>
                        <a:t>、</a:t>
                      </a:r>
                      <a:r>
                        <a:rPr lang="en-US" sz="1400" kern="100">
                          <a:effectLst/>
                        </a:rPr>
                        <a:t>VD7</a:t>
                      </a:r>
                      <a:r>
                        <a:rPr lang="zh-CN" sz="1400" kern="100">
                          <a:effectLst/>
                        </a:rPr>
                        <a:t>、</a:t>
                      </a:r>
                      <a:r>
                        <a:rPr lang="en-US" sz="1400" kern="100">
                          <a:effectLst/>
                        </a:rPr>
                        <a:t>VD9</a:t>
                      </a:r>
                      <a:r>
                        <a:rPr lang="zh-CN" sz="1400" kern="100">
                          <a:effectLst/>
                        </a:rPr>
                        <a:t>、</a:t>
                      </a:r>
                      <a:r>
                        <a:rPr lang="en-US" sz="1400" kern="100">
                          <a:effectLst/>
                        </a:rPr>
                        <a:t>VD1</a:t>
                      </a:r>
                      <a:r>
                        <a:rPr lang="zh-CN" sz="1400" kern="100">
                          <a:effectLst/>
                        </a:rPr>
                        <a:t>、</a:t>
                      </a:r>
                      <a:r>
                        <a:rPr lang="en-US" sz="1400" kern="100">
                          <a:effectLst/>
                        </a:rPr>
                        <a:t>VD3</a:t>
                      </a:r>
                      <a:r>
                        <a:rPr lang="zh-CN" sz="1400" kern="100">
                          <a:effectLst/>
                        </a:rPr>
                        <a:t>中出现断开或极性装反</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二极管损坏或装接工艺错误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516462">
                <a:tc>
                  <a:txBody>
                    <a:bodyPr/>
                    <a:lstStyle/>
                    <a:p>
                      <a:pPr indent="127000" algn="ctr">
                        <a:lnSpc>
                          <a:spcPts val="1500"/>
                        </a:lnSpc>
                        <a:spcAft>
                          <a:spcPts val="0"/>
                        </a:spcAft>
                      </a:pPr>
                      <a:r>
                        <a:rPr lang="en-US" sz="1400" kern="100">
                          <a:effectLst/>
                        </a:rPr>
                        <a:t>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T5</a:t>
                      </a:r>
                      <a:r>
                        <a:rPr lang="zh-CN" sz="1400" kern="100">
                          <a:effectLst/>
                        </a:rPr>
                        <a:t>不导通，</a:t>
                      </a:r>
                      <a:r>
                        <a:rPr lang="en-US" sz="1400" kern="100">
                          <a:effectLst/>
                        </a:rPr>
                        <a:t>U</a:t>
                      </a:r>
                      <a:r>
                        <a:rPr lang="en-US" sz="1400" kern="100" baseline="-25000">
                          <a:effectLst/>
                        </a:rPr>
                        <a:t>d</a:t>
                      </a:r>
                      <a:r>
                        <a:rPr lang="zh-CN" sz="1400" kern="100">
                          <a:effectLst/>
                        </a:rPr>
                        <a:t>电压低，为正常的</a:t>
                      </a:r>
                      <a:r>
                        <a:rPr lang="en-US" sz="1400" kern="100">
                          <a:effectLst/>
                        </a:rPr>
                        <a:t>2/3</a:t>
                      </a:r>
                      <a:r>
                        <a:rPr lang="zh-CN" sz="1400" kern="100">
                          <a:effectLst/>
                        </a:rPr>
                        <a:t>左右</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VD18</a:t>
                      </a:r>
                      <a:r>
                        <a:rPr lang="zh-CN" sz="1400" kern="100">
                          <a:effectLst/>
                        </a:rPr>
                        <a:t>断开或极性装反</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二极管损坏或装接工艺错误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664870">
                <a:tc>
                  <a:txBody>
                    <a:bodyPr/>
                    <a:lstStyle/>
                    <a:p>
                      <a:pPr indent="127000" algn="ctr">
                        <a:lnSpc>
                          <a:spcPts val="1500"/>
                        </a:lnSpc>
                        <a:spcAft>
                          <a:spcPts val="0"/>
                        </a:spcAft>
                      </a:pPr>
                      <a:r>
                        <a:rPr lang="en-US" sz="1400" kern="100">
                          <a:effectLst/>
                        </a:rPr>
                        <a:t>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T6</a:t>
                      </a:r>
                      <a:r>
                        <a:rPr lang="zh-CN" sz="1400" kern="100">
                          <a:effectLst/>
                        </a:rPr>
                        <a:t>不导通，</a:t>
                      </a:r>
                      <a:r>
                        <a:rPr lang="en-US" sz="1400" kern="100">
                          <a:effectLst/>
                        </a:rPr>
                        <a:t>VD17</a:t>
                      </a:r>
                      <a:r>
                        <a:rPr lang="zh-CN" sz="1400" kern="100">
                          <a:effectLst/>
                        </a:rPr>
                        <a:t>不导通，</a:t>
                      </a:r>
                      <a:r>
                        <a:rPr lang="en-US" sz="1400" kern="100">
                          <a:effectLst/>
                        </a:rPr>
                        <a:t>226</a:t>
                      </a:r>
                      <a:r>
                        <a:rPr lang="zh-CN" sz="1400" kern="100">
                          <a:effectLst/>
                        </a:rPr>
                        <a:t>线无脉冲输出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R40</a:t>
                      </a:r>
                      <a:r>
                        <a:rPr lang="zh-CN" sz="1400" kern="100">
                          <a:effectLst/>
                        </a:rPr>
                        <a:t>电阻阻值不符合要求</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电阻选用错误，或者装接工艺不符合要求，出现虚焊现象</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516462">
                <a:tc rowSpan="3">
                  <a:txBody>
                    <a:bodyPr/>
                    <a:lstStyle/>
                    <a:p>
                      <a:pPr indent="127000" algn="ctr">
                        <a:lnSpc>
                          <a:spcPts val="1500"/>
                        </a:lnSpc>
                        <a:spcAft>
                          <a:spcPts val="0"/>
                        </a:spcAft>
                      </a:pPr>
                      <a:r>
                        <a:rPr lang="en-US" sz="1400" kern="100">
                          <a:effectLst/>
                        </a:rPr>
                        <a:t>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rowSpan="3">
                  <a:txBody>
                    <a:bodyPr/>
                    <a:lstStyle/>
                    <a:p>
                      <a:pPr indent="127000" algn="ctr">
                        <a:lnSpc>
                          <a:spcPts val="1500"/>
                        </a:lnSpc>
                        <a:spcAft>
                          <a:spcPts val="0"/>
                        </a:spcAft>
                      </a:pPr>
                      <a:r>
                        <a:rPr lang="zh-CN" sz="1400" kern="100">
                          <a:effectLst/>
                        </a:rPr>
                        <a:t>缺少某相脉冲，</a:t>
                      </a:r>
                      <a:r>
                        <a:rPr lang="en-US" sz="1400" kern="100">
                          <a:effectLst/>
                        </a:rPr>
                        <a:t>U</a:t>
                      </a:r>
                      <a:r>
                        <a:rPr lang="en-US" sz="1400" kern="100" baseline="-25000">
                          <a:effectLst/>
                        </a:rPr>
                        <a:t>d</a:t>
                      </a:r>
                      <a:r>
                        <a:rPr lang="zh-CN" sz="1400" kern="100">
                          <a:effectLst/>
                        </a:rPr>
                        <a:t>低</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VD17</a:t>
                      </a:r>
                      <a:r>
                        <a:rPr lang="zh-CN" sz="1400" kern="100">
                          <a:effectLst/>
                        </a:rPr>
                        <a:t>、</a:t>
                      </a:r>
                      <a:r>
                        <a:rPr lang="en-US" sz="1400" kern="100">
                          <a:effectLst/>
                        </a:rPr>
                        <a:t>VD11</a:t>
                      </a:r>
                      <a:r>
                        <a:rPr lang="zh-CN" sz="1400" kern="100">
                          <a:effectLst/>
                        </a:rPr>
                        <a:t>、</a:t>
                      </a:r>
                      <a:r>
                        <a:rPr lang="en-US" sz="1400" kern="100">
                          <a:effectLst/>
                        </a:rPr>
                        <a:t>VD5</a:t>
                      </a:r>
                      <a:r>
                        <a:rPr lang="zh-CN" sz="1400" kern="100">
                          <a:effectLst/>
                        </a:rPr>
                        <a:t>中出现断开或极性装反</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二级管损坏或装接工艺错误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368053">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spcAft>
                          <a:spcPts val="0"/>
                        </a:spcAft>
                      </a:pPr>
                      <a:r>
                        <a:rPr lang="en-US" sz="1400" kern="100">
                          <a:effectLst/>
                        </a:rPr>
                        <a:t>U</a:t>
                      </a:r>
                      <a:r>
                        <a:rPr lang="en-US" sz="1400" kern="100" baseline="-25000">
                          <a:effectLst/>
                        </a:rPr>
                        <a:t>ta</a:t>
                      </a:r>
                      <a:r>
                        <a:rPr lang="zh-CN" sz="1400" kern="100">
                          <a:effectLst/>
                        </a:rPr>
                        <a:t>、</a:t>
                      </a:r>
                      <a:r>
                        <a:rPr lang="en-US" sz="1400" kern="100">
                          <a:effectLst/>
                        </a:rPr>
                        <a:t>U</a:t>
                      </a:r>
                      <a:r>
                        <a:rPr lang="en-US" sz="1400" kern="100" baseline="-25000">
                          <a:effectLst/>
                        </a:rPr>
                        <a:t>tb</a:t>
                      </a:r>
                      <a:r>
                        <a:rPr lang="zh-CN" sz="1400" kern="100">
                          <a:effectLst/>
                        </a:rPr>
                        <a:t>、</a:t>
                      </a:r>
                      <a:r>
                        <a:rPr lang="en-US" sz="1400" kern="100">
                          <a:effectLst/>
                        </a:rPr>
                        <a:t>U</a:t>
                      </a:r>
                      <a:r>
                        <a:rPr lang="en-US" sz="1400" kern="100" baseline="-25000">
                          <a:effectLst/>
                        </a:rPr>
                        <a:t>tc</a:t>
                      </a:r>
                      <a:r>
                        <a:rPr lang="zh-CN" sz="1400" kern="100">
                          <a:effectLst/>
                        </a:rPr>
                        <a:t>某相同步电压缺失</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同步信号输入回路出现故障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516462">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spcAft>
                          <a:spcPts val="0"/>
                        </a:spcAft>
                      </a:pPr>
                      <a:r>
                        <a:rPr lang="zh-CN" sz="1400" kern="100">
                          <a:effectLst/>
                        </a:rPr>
                        <a:t>确定的某相脉冲通道故障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KC04</a:t>
                      </a:r>
                      <a:r>
                        <a:rPr lang="zh-CN" sz="1400" kern="100">
                          <a:effectLst/>
                        </a:rPr>
                        <a:t>损坏，或者相应的电路通道故障</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r h="664870">
                <a:tc>
                  <a:txBody>
                    <a:bodyPr/>
                    <a:lstStyle/>
                    <a:p>
                      <a:pPr indent="127000" algn="ctr">
                        <a:lnSpc>
                          <a:spcPts val="1500"/>
                        </a:lnSpc>
                        <a:spcAft>
                          <a:spcPts val="0"/>
                        </a:spcAft>
                      </a:pPr>
                      <a:r>
                        <a:rPr lang="en-US" sz="1400" kern="100">
                          <a:effectLst/>
                        </a:rPr>
                        <a:t>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a:effectLst/>
                        </a:rPr>
                        <a:t>相序不正确，电压在小范围内可调，且波动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en-US" sz="1400" kern="100">
                          <a:effectLst/>
                        </a:rPr>
                        <a:t>U</a:t>
                      </a:r>
                      <a:r>
                        <a:rPr lang="en-US" sz="1400" kern="100" baseline="-25000">
                          <a:effectLst/>
                        </a:rPr>
                        <a:t>ta</a:t>
                      </a:r>
                      <a:r>
                        <a:rPr lang="zh-CN" sz="1400" kern="100">
                          <a:effectLst/>
                        </a:rPr>
                        <a:t>、</a:t>
                      </a:r>
                      <a:r>
                        <a:rPr lang="en-US" sz="1400" kern="100">
                          <a:effectLst/>
                        </a:rPr>
                        <a:t>U</a:t>
                      </a:r>
                      <a:r>
                        <a:rPr lang="en-US" sz="1400" kern="100" baseline="-25000">
                          <a:effectLst/>
                        </a:rPr>
                        <a:t>tb</a:t>
                      </a:r>
                      <a:r>
                        <a:rPr lang="zh-CN" sz="1400" kern="100">
                          <a:effectLst/>
                        </a:rPr>
                        <a:t>、</a:t>
                      </a:r>
                      <a:r>
                        <a:rPr lang="en-US" sz="1400" kern="100">
                          <a:effectLst/>
                        </a:rPr>
                        <a:t>U</a:t>
                      </a:r>
                      <a:r>
                        <a:rPr lang="en-US" sz="1400" kern="100" baseline="-25000">
                          <a:effectLst/>
                        </a:rPr>
                        <a:t>tc</a:t>
                      </a:r>
                      <a:r>
                        <a:rPr lang="zh-CN" sz="1400" kern="100">
                          <a:effectLst/>
                        </a:rPr>
                        <a:t>同步输入相序错误</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c>
                  <a:txBody>
                    <a:bodyPr/>
                    <a:lstStyle/>
                    <a:p>
                      <a:pPr indent="127000" algn="ctr">
                        <a:lnSpc>
                          <a:spcPts val="1500"/>
                        </a:lnSpc>
                        <a:spcAft>
                          <a:spcPts val="0"/>
                        </a:spcAft>
                      </a:pPr>
                      <a:r>
                        <a:rPr lang="zh-CN" sz="1400" kern="100" dirty="0">
                          <a:effectLst/>
                        </a:rPr>
                        <a:t>装接工艺错误</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1236" marR="71236" marT="35618" marB="35618" anchor="ctr"/>
                </a:tc>
              </a:tr>
            </a:tbl>
          </a:graphicData>
        </a:graphic>
      </p:graphicFrame>
    </p:spTree>
    <p:extLst>
      <p:ext uri="{BB962C8B-B14F-4D97-AF65-F5344CB8AC3E}">
        <p14:creationId xmlns:p14="http://schemas.microsoft.com/office/powerpoint/2010/main" val="772065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584775"/>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单闭环系统故障的检测与排除</a:t>
            </a: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759" y="779621"/>
            <a:ext cx="6096000" cy="1250471"/>
          </a:xfrm>
          <a:prstGeom prst="rect">
            <a:avLst/>
          </a:prstGeom>
        </p:spPr>
        <p:txBody>
          <a:bodyPr>
            <a:spAutoFit/>
          </a:bodyPr>
          <a:lstStyle/>
          <a:p>
            <a:pPr>
              <a:lnSpc>
                <a:spcPct val="150000"/>
              </a:lnSpc>
              <a:spcBef>
                <a:spcPts val="600"/>
              </a:spcBef>
              <a:spcAft>
                <a:spcPts val="0"/>
              </a:spcAft>
            </a:pPr>
            <a:r>
              <a:rPr lang="en-US" altLang="zh-CN" b="1" kern="100"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b="1" kern="100" dirty="0">
                <a:latin typeface="Times New Roman" panose="02020603050405020304" pitchFamily="18" charset="0"/>
                <a:ea typeface="宋体" panose="02010600030101010101" pitchFamily="2" charset="-122"/>
                <a:cs typeface="Times New Roman" panose="02020603050405020304" pitchFamily="18" charset="0"/>
              </a:rPr>
              <a:t>单闭环系统故障的检测与排除</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）电压隔离板常见故障，如表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5-3-6</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5-3-6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电压隔离板常见故障</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752161350"/>
              </p:ext>
            </p:extLst>
          </p:nvPr>
        </p:nvGraphicFramePr>
        <p:xfrm>
          <a:off x="793376" y="2123808"/>
          <a:ext cx="10945906" cy="4276162"/>
        </p:xfrm>
        <a:graphic>
          <a:graphicData uri="http://schemas.openxmlformats.org/drawingml/2006/table">
            <a:tbl>
              <a:tblPr>
                <a:tableStyleId>{5940675A-B579-460E-94D1-54222C63F5DA}</a:tableStyleId>
              </a:tblPr>
              <a:tblGrid>
                <a:gridCol w="820271"/>
                <a:gridCol w="3283961"/>
                <a:gridCol w="2431039"/>
                <a:gridCol w="4410635"/>
              </a:tblGrid>
              <a:tr h="324786">
                <a:tc rowSpan="2">
                  <a:txBody>
                    <a:bodyPr/>
                    <a:lstStyle/>
                    <a:p>
                      <a:pPr indent="127000" algn="l">
                        <a:lnSpc>
                          <a:spcPts val="1500"/>
                        </a:lnSpc>
                        <a:spcAft>
                          <a:spcPts val="0"/>
                        </a:spcAft>
                      </a:pPr>
                      <a:r>
                        <a:rPr lang="zh-CN" sz="1600" kern="100" dirty="0">
                          <a:effectLst/>
                        </a:rPr>
                        <a:t>序号</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rowSpan="2">
                  <a:txBody>
                    <a:bodyPr/>
                    <a:lstStyle/>
                    <a:p>
                      <a:pPr indent="127000" algn="l">
                        <a:lnSpc>
                          <a:spcPts val="1500"/>
                        </a:lnSpc>
                        <a:spcAft>
                          <a:spcPts val="0"/>
                        </a:spcAft>
                      </a:pPr>
                      <a:r>
                        <a:rPr lang="zh-CN" sz="1600" kern="100">
                          <a:effectLst/>
                        </a:rPr>
                        <a:t>故障现象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gridSpan="2">
                  <a:txBody>
                    <a:bodyPr/>
                    <a:lstStyle/>
                    <a:p>
                      <a:pPr indent="127000" algn="l">
                        <a:lnSpc>
                          <a:spcPts val="1500"/>
                        </a:lnSpc>
                        <a:spcAft>
                          <a:spcPts val="0"/>
                        </a:spcAft>
                      </a:pPr>
                      <a:r>
                        <a:rPr lang="zh-CN" sz="1600" kern="100">
                          <a:effectLst/>
                        </a:rPr>
                        <a:t>故障原因分析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r>
              <a:tr h="36987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故障点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故障原因</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69879">
                <a:tc rowSpan="5">
                  <a:txBody>
                    <a:bodyPr/>
                    <a:lstStyle/>
                    <a:p>
                      <a:pPr indent="127000" algn="l">
                        <a:lnSpc>
                          <a:spcPts val="1500"/>
                        </a:lnSpc>
                        <a:spcAft>
                          <a:spcPts val="0"/>
                        </a:spcAft>
                      </a:pP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rowSpan="5">
                  <a:txBody>
                    <a:bodyPr/>
                    <a:lstStyle/>
                    <a:p>
                      <a:pPr indent="127000" algn="l">
                        <a:lnSpc>
                          <a:spcPts val="1500"/>
                        </a:lnSpc>
                        <a:spcAft>
                          <a:spcPts val="0"/>
                        </a:spcAft>
                      </a:pPr>
                      <a:r>
                        <a:rPr lang="zh-CN" sz="1600" kern="100">
                          <a:effectLst/>
                        </a:rPr>
                        <a:t>单闭环调节系统中电动机始终振荡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减小</a:t>
                      </a:r>
                      <a:r>
                        <a:rPr lang="en-US" sz="1600" kern="100">
                          <a:effectLst/>
                        </a:rPr>
                        <a:t>C7</a:t>
                      </a:r>
                      <a:r>
                        <a:rPr lang="zh-CN" sz="1600" kern="100">
                          <a:effectLst/>
                        </a:rPr>
                        <a:t>、</a:t>
                      </a:r>
                      <a:r>
                        <a:rPr lang="en-US" sz="1600" kern="100">
                          <a:effectLst/>
                        </a:rPr>
                        <a:t>C8</a:t>
                      </a:r>
                      <a:r>
                        <a:rPr lang="zh-CN" sz="1600" kern="100">
                          <a:effectLst/>
                        </a:rPr>
                        <a:t>电容值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给定积分环节积分强度不足</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6987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增大</a:t>
                      </a:r>
                      <a:r>
                        <a:rPr lang="en-US" sz="1600" kern="100">
                          <a:effectLst/>
                        </a:rPr>
                        <a:t>R19</a:t>
                      </a:r>
                      <a:r>
                        <a:rPr lang="zh-CN" sz="1600" kern="100">
                          <a:effectLst/>
                        </a:rPr>
                        <a:t>电阻值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放大器增益过大，导致系统不稳</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499837">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减小</a:t>
                      </a:r>
                      <a:r>
                        <a:rPr lang="en-US" sz="1600" kern="100">
                          <a:effectLst/>
                        </a:rPr>
                        <a:t>C9</a:t>
                      </a:r>
                      <a:r>
                        <a:rPr lang="zh-CN" sz="1600" kern="100">
                          <a:effectLst/>
                        </a:rPr>
                        <a:t>、</a:t>
                      </a:r>
                      <a:r>
                        <a:rPr lang="en-US" sz="1600" kern="100">
                          <a:effectLst/>
                        </a:rPr>
                        <a:t>C10</a:t>
                      </a:r>
                      <a:r>
                        <a:rPr lang="zh-CN" sz="1600" kern="100">
                          <a:effectLst/>
                        </a:rPr>
                        <a:t>电容值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积分先行放大器积分强度不足，导致静差过大</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6987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机外干扰</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防干扰差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6987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反馈环节出问题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无电压负反馈调节</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469014">
                <a:tc>
                  <a:txBody>
                    <a:bodyPr/>
                    <a:lstStyle/>
                    <a:p>
                      <a:pPr indent="127000" algn="l">
                        <a:lnSpc>
                          <a:spcPts val="1500"/>
                        </a:lnSpc>
                        <a:spcAft>
                          <a:spcPts val="0"/>
                        </a:spcAft>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en-US" sz="1600" kern="100">
                          <a:effectLst/>
                        </a:rPr>
                        <a:t>U</a:t>
                      </a:r>
                      <a:r>
                        <a:rPr lang="en-US" sz="1600" kern="100" baseline="-25000">
                          <a:effectLst/>
                        </a:rPr>
                        <a:t>g</a:t>
                      </a:r>
                      <a:r>
                        <a:rPr lang="en-US" sz="1600" kern="100">
                          <a:effectLst/>
                        </a:rPr>
                        <a:t>=0</a:t>
                      </a:r>
                      <a:r>
                        <a:rPr lang="zh-CN" sz="1600" kern="100">
                          <a:effectLst/>
                        </a:rPr>
                        <a:t>时仍有</a:t>
                      </a:r>
                      <a:r>
                        <a:rPr lang="en-US" sz="1600" kern="100">
                          <a:effectLst/>
                        </a:rPr>
                        <a:t>U</a:t>
                      </a:r>
                      <a:r>
                        <a:rPr lang="en-US" sz="1600" kern="100" baseline="-25000">
                          <a:effectLst/>
                        </a:rPr>
                        <a:t>k</a:t>
                      </a:r>
                      <a:r>
                        <a:rPr lang="zh-CN" sz="1600" kern="100">
                          <a:effectLst/>
                        </a:rPr>
                        <a:t>值，</a:t>
                      </a:r>
                      <a:r>
                        <a:rPr lang="en-US" sz="1600" kern="100">
                          <a:effectLst/>
                        </a:rPr>
                        <a:t>U</a:t>
                      </a:r>
                      <a:r>
                        <a:rPr lang="en-US" sz="1600" kern="100" baseline="-25000">
                          <a:effectLst/>
                        </a:rPr>
                        <a:t>d</a:t>
                      </a:r>
                      <a:r>
                        <a:rPr lang="zh-CN" sz="1600" kern="100">
                          <a:effectLst/>
                        </a:rPr>
                        <a:t>＞</a:t>
                      </a:r>
                      <a:r>
                        <a:rPr lang="en-US" sz="1600" kern="100">
                          <a:effectLst/>
                        </a:rPr>
                        <a:t>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反接</a:t>
                      </a:r>
                      <a:r>
                        <a:rPr lang="en-US" sz="1600" kern="100">
                          <a:effectLst/>
                        </a:rPr>
                        <a:t>VD9</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正限幅的限幅电压接入电路，影响</a:t>
                      </a:r>
                      <a:r>
                        <a:rPr lang="en-US" sz="1600" kern="100">
                          <a:effectLst/>
                        </a:rPr>
                        <a:t>U</a:t>
                      </a:r>
                      <a:r>
                        <a:rPr lang="en-US" sz="1600" kern="100" baseline="-25000">
                          <a:effectLst/>
                        </a:rPr>
                        <a:t>k</a:t>
                      </a:r>
                      <a:r>
                        <a:rPr lang="zh-CN" sz="1600" kern="100">
                          <a:effectLst/>
                        </a:rPr>
                        <a:t>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77710">
                <a:tc>
                  <a:txBody>
                    <a:bodyPr/>
                    <a:lstStyle/>
                    <a:p>
                      <a:pPr indent="127000" algn="l">
                        <a:lnSpc>
                          <a:spcPts val="1500"/>
                        </a:lnSpc>
                        <a:spcAft>
                          <a:spcPts val="0"/>
                        </a:spcAft>
                      </a:pP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en-US" sz="1600" kern="100">
                          <a:effectLst/>
                        </a:rPr>
                        <a:t>U</a:t>
                      </a:r>
                      <a:r>
                        <a:rPr lang="en-US" sz="1600" kern="100" baseline="-25000">
                          <a:effectLst/>
                        </a:rPr>
                        <a:t>k</a:t>
                      </a:r>
                      <a:r>
                        <a:rPr lang="zh-CN" sz="1600" kern="100">
                          <a:effectLst/>
                        </a:rPr>
                        <a:t>值偏低，</a:t>
                      </a:r>
                      <a:r>
                        <a:rPr lang="en-US" sz="1600" kern="100">
                          <a:effectLst/>
                        </a:rPr>
                        <a:t>U</a:t>
                      </a:r>
                      <a:r>
                        <a:rPr lang="en-US" sz="1600" kern="100" baseline="-25000">
                          <a:effectLst/>
                        </a:rPr>
                        <a:t>d</a:t>
                      </a:r>
                      <a:r>
                        <a:rPr lang="zh-CN" sz="1600" kern="100">
                          <a:effectLst/>
                        </a:rPr>
                        <a:t>达不到最大值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减小</a:t>
                      </a:r>
                      <a:r>
                        <a:rPr lang="en-US" sz="1600" kern="100">
                          <a:effectLst/>
                        </a:rPr>
                        <a:t>R19</a:t>
                      </a:r>
                      <a:r>
                        <a:rPr lang="zh-CN" sz="1600" kern="100">
                          <a:effectLst/>
                        </a:rPr>
                        <a:t>电阻值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比例系数过小，导致</a:t>
                      </a:r>
                      <a:r>
                        <a:rPr lang="en-US" sz="1600" kern="100">
                          <a:effectLst/>
                        </a:rPr>
                        <a:t>U</a:t>
                      </a:r>
                      <a:r>
                        <a:rPr lang="en-US" sz="1600" kern="100" baseline="-25000">
                          <a:effectLst/>
                        </a:rPr>
                        <a:t>k</a:t>
                      </a:r>
                      <a:r>
                        <a:rPr lang="zh-CN" sz="1600" kern="100">
                          <a:effectLst/>
                        </a:rPr>
                        <a:t>偏低</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77710">
                <a:tc>
                  <a:txBody>
                    <a:bodyPr/>
                    <a:lstStyle/>
                    <a:p>
                      <a:pPr indent="127000" algn="l">
                        <a:lnSpc>
                          <a:spcPts val="1500"/>
                        </a:lnSpc>
                        <a:spcAft>
                          <a:spcPts val="0"/>
                        </a:spcAft>
                      </a:pP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没有</a:t>
                      </a:r>
                      <a:r>
                        <a:rPr lang="en-US" sz="1600" kern="100">
                          <a:effectLst/>
                        </a:rPr>
                        <a:t>U</a:t>
                      </a:r>
                      <a:r>
                        <a:rPr lang="en-US" sz="1600" kern="100" baseline="-25000">
                          <a:effectLst/>
                        </a:rPr>
                        <a:t>k</a:t>
                      </a:r>
                      <a:r>
                        <a:rPr lang="zh-CN" sz="1600" kern="100">
                          <a:effectLst/>
                        </a:rPr>
                        <a:t>输出</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en-US" sz="1600" kern="100">
                          <a:effectLst/>
                        </a:rPr>
                        <a:t>LM348</a:t>
                      </a:r>
                      <a:r>
                        <a:rPr lang="zh-CN" sz="1600" kern="100">
                          <a:effectLst/>
                        </a:rPr>
                        <a:t>损坏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给定积分环节、比例放大环节无效</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77710">
                <a:tc>
                  <a:txBody>
                    <a:bodyPr/>
                    <a:lstStyle/>
                    <a:p>
                      <a:pPr indent="127000" algn="l">
                        <a:lnSpc>
                          <a:spcPts val="1500"/>
                        </a:lnSpc>
                        <a:spcAft>
                          <a:spcPts val="0"/>
                        </a:spcAft>
                      </a:pP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电压较低时不能调节</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a:effectLst/>
                        </a:rPr>
                        <a:t>减小</a:t>
                      </a:r>
                      <a:r>
                        <a:rPr lang="en-US" sz="1600" kern="100">
                          <a:effectLst/>
                        </a:rPr>
                        <a:t>R1</a:t>
                      </a:r>
                      <a:r>
                        <a:rPr lang="zh-CN" sz="1600" kern="100">
                          <a:effectLst/>
                        </a:rPr>
                        <a:t>电阻值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l">
                        <a:lnSpc>
                          <a:spcPts val="1500"/>
                        </a:lnSpc>
                        <a:spcAft>
                          <a:spcPts val="0"/>
                        </a:spcAft>
                      </a:pPr>
                      <a:r>
                        <a:rPr lang="zh-CN" sz="1600" kern="100" dirty="0">
                          <a:effectLst/>
                        </a:rPr>
                        <a:t>零速封锁电压过高</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bl>
          </a:graphicData>
        </a:graphic>
      </p:graphicFrame>
    </p:spTree>
    <p:extLst>
      <p:ext uri="{BB962C8B-B14F-4D97-AF65-F5344CB8AC3E}">
        <p14:creationId xmlns:p14="http://schemas.microsoft.com/office/powerpoint/2010/main" val="1771145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584775"/>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单闭环系统故障的检测与排除</a:t>
            </a: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561976" y="779621"/>
            <a:ext cx="6096000" cy="877163"/>
          </a:xfrm>
          <a:prstGeom prst="rect">
            <a:avLst/>
          </a:prstGeom>
        </p:spPr>
        <p:txBody>
          <a:bodyPr>
            <a:spAutoFit/>
          </a:bodyPr>
          <a:lstStyle/>
          <a:p>
            <a:pPr indent="266700">
              <a:lnSpc>
                <a:spcPct val="150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）保护电路常见故障，如表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5-3-7</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54000">
              <a:lnSpc>
                <a:spcPct val="150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5-3-7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保护电路常见故障</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930081453"/>
              </p:ext>
            </p:extLst>
          </p:nvPr>
        </p:nvGraphicFramePr>
        <p:xfrm>
          <a:off x="816476" y="1656784"/>
          <a:ext cx="10689438" cy="4849608"/>
        </p:xfrm>
        <a:graphic>
          <a:graphicData uri="http://schemas.openxmlformats.org/drawingml/2006/table">
            <a:tbl>
              <a:tblPr>
                <a:tableStyleId>{5940675A-B579-460E-94D1-54222C63F5DA}</a:tableStyleId>
              </a:tblPr>
              <a:tblGrid>
                <a:gridCol w="1173689"/>
                <a:gridCol w="3133164"/>
                <a:gridCol w="2810436"/>
                <a:gridCol w="3572149"/>
              </a:tblGrid>
              <a:tr h="227400">
                <a:tc rowSpan="2">
                  <a:txBody>
                    <a:bodyPr/>
                    <a:lstStyle/>
                    <a:p>
                      <a:pPr indent="127000" algn="l">
                        <a:lnSpc>
                          <a:spcPts val="1500"/>
                        </a:lnSpc>
                        <a:spcAft>
                          <a:spcPts val="0"/>
                        </a:spcAft>
                      </a:pPr>
                      <a:r>
                        <a:rPr lang="zh-CN" sz="1600" kern="100">
                          <a:effectLst/>
                        </a:rPr>
                        <a:t>序号</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rowSpan="2">
                  <a:txBody>
                    <a:bodyPr/>
                    <a:lstStyle/>
                    <a:p>
                      <a:pPr indent="127000" algn="l">
                        <a:lnSpc>
                          <a:spcPts val="1500"/>
                        </a:lnSpc>
                        <a:spcAft>
                          <a:spcPts val="0"/>
                        </a:spcAft>
                      </a:pPr>
                      <a:r>
                        <a:rPr lang="zh-CN" sz="1600" kern="100">
                          <a:effectLst/>
                        </a:rPr>
                        <a:t>故障现象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gridSpan="2">
                  <a:txBody>
                    <a:bodyPr/>
                    <a:lstStyle/>
                    <a:p>
                      <a:pPr indent="127000" algn="l">
                        <a:lnSpc>
                          <a:spcPts val="1500"/>
                        </a:lnSpc>
                        <a:spcAft>
                          <a:spcPts val="0"/>
                        </a:spcAft>
                      </a:pPr>
                      <a:r>
                        <a:rPr lang="zh-CN" sz="1600" kern="100">
                          <a:effectLst/>
                        </a:rPr>
                        <a:t>故障原因分析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hMerge="1">
                  <a:txBody>
                    <a:bodyPr/>
                    <a:lstStyle/>
                    <a:p>
                      <a:endParaRPr lang="zh-CN" altLang="en-US"/>
                    </a:p>
                  </a:txBody>
                  <a:tcPr/>
                </a:tc>
              </a:tr>
              <a:tr h="227400">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故障点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故障原因</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07298">
                <a:tc rowSpan="4">
                  <a:txBody>
                    <a:bodyPr/>
                    <a:lstStyle/>
                    <a:p>
                      <a:pPr indent="127000" algn="l">
                        <a:lnSpc>
                          <a:spcPts val="1500"/>
                        </a:lnSpc>
                        <a:spcAft>
                          <a:spcPts val="0"/>
                        </a:spcAft>
                      </a:pP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rowSpan="4">
                  <a:txBody>
                    <a:bodyPr/>
                    <a:lstStyle/>
                    <a:p>
                      <a:pPr indent="127000" algn="l">
                        <a:lnSpc>
                          <a:spcPts val="1500"/>
                        </a:lnSpc>
                        <a:spcAft>
                          <a:spcPts val="0"/>
                        </a:spcAft>
                      </a:pPr>
                      <a:r>
                        <a:rPr lang="zh-CN" sz="1600" kern="100">
                          <a:effectLst/>
                        </a:rPr>
                        <a:t>通电即出现熔断器熔断</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某相熔断器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熔断器规格选择不当</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286129">
                <a:tc vMerge="1">
                  <a:txBody>
                    <a:bodyPr/>
                    <a:lstStyle/>
                    <a:p>
                      <a:endParaRPr lang="zh-CN" altLang="en-US"/>
                    </a:p>
                  </a:txBody>
                  <a:tcPr/>
                </a:tc>
                <a:tc vMerge="1">
                  <a:txBody>
                    <a:bodyPr/>
                    <a:lstStyle/>
                    <a:p>
                      <a:endParaRPr lang="zh-CN" altLang="en-US"/>
                    </a:p>
                  </a:txBody>
                  <a:tcPr/>
                </a:tc>
                <a:tc rowSpan="3">
                  <a:txBody>
                    <a:bodyPr/>
                    <a:lstStyle/>
                    <a:p>
                      <a:pPr indent="127000" algn="l">
                        <a:lnSpc>
                          <a:spcPts val="1500"/>
                        </a:lnSpc>
                        <a:spcAft>
                          <a:spcPts val="0"/>
                        </a:spcAft>
                      </a:pPr>
                      <a:r>
                        <a:rPr lang="zh-CN" sz="1600" kern="100">
                          <a:effectLst/>
                        </a:rPr>
                        <a:t>系统或负载存在短路现象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电动机故障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0928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晶闸管出现击穿</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0729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主回路存在短路现象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1049">
                <a:tc rowSpan="2">
                  <a:txBody>
                    <a:bodyPr/>
                    <a:lstStyle/>
                    <a:p>
                      <a:pPr indent="127000" algn="l">
                        <a:lnSpc>
                          <a:spcPts val="1500"/>
                        </a:lnSpc>
                        <a:spcAft>
                          <a:spcPts val="0"/>
                        </a:spcAft>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rowSpan="2">
                  <a:txBody>
                    <a:bodyPr/>
                    <a:lstStyle/>
                    <a:p>
                      <a:pPr indent="127000" algn="l">
                        <a:lnSpc>
                          <a:spcPts val="1500"/>
                        </a:lnSpc>
                        <a:spcAft>
                          <a:spcPts val="0"/>
                        </a:spcAft>
                      </a:pPr>
                      <a:r>
                        <a:rPr lang="zh-CN" sz="1600" kern="100">
                          <a:effectLst/>
                        </a:rPr>
                        <a:t>电源供电正常，但出现缺相保护</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缺相耦合电容失效</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存在严重漏电或击穿现象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104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7</a:t>
                      </a:r>
                      <a:r>
                        <a:rPr lang="zh-CN" sz="1600" kern="100">
                          <a:effectLst/>
                        </a:rPr>
                        <a:t>、</a:t>
                      </a:r>
                      <a:r>
                        <a:rPr lang="en-US" sz="1600" kern="100">
                          <a:effectLst/>
                        </a:rPr>
                        <a:t>8</a:t>
                      </a:r>
                      <a:r>
                        <a:rPr lang="zh-CN" sz="1600" kern="100">
                          <a:effectLst/>
                        </a:rPr>
                        <a:t>、</a:t>
                      </a:r>
                      <a:r>
                        <a:rPr lang="en-US" sz="1600" kern="100">
                          <a:effectLst/>
                        </a:rPr>
                        <a:t>9</a:t>
                      </a:r>
                      <a:r>
                        <a:rPr lang="zh-CN" sz="1600" kern="100">
                          <a:effectLst/>
                        </a:rPr>
                        <a:t>线接触不良</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装接工艺存在缺陷</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1049">
                <a:tc rowSpan="3">
                  <a:txBody>
                    <a:bodyPr/>
                    <a:lstStyle/>
                    <a:p>
                      <a:pPr indent="127000" algn="l">
                        <a:lnSpc>
                          <a:spcPts val="1500"/>
                        </a:lnSpc>
                        <a:spcAft>
                          <a:spcPts val="0"/>
                        </a:spcAft>
                      </a:pP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rowSpan="3">
                  <a:txBody>
                    <a:bodyPr/>
                    <a:lstStyle/>
                    <a:p>
                      <a:pPr indent="127000" algn="l">
                        <a:lnSpc>
                          <a:spcPts val="1500"/>
                        </a:lnSpc>
                        <a:spcAft>
                          <a:spcPts val="0"/>
                        </a:spcAft>
                      </a:pPr>
                      <a:r>
                        <a:rPr lang="zh-CN" sz="1600" kern="100" dirty="0">
                          <a:effectLst/>
                        </a:rPr>
                        <a:t>电源供电正常，但输出电压不能上调到</a:t>
                      </a:r>
                      <a:r>
                        <a:rPr lang="en-US" sz="1600" kern="100" dirty="0">
                          <a:effectLst/>
                        </a:rPr>
                        <a:t>220V,</a:t>
                      </a:r>
                      <a:r>
                        <a:rPr lang="zh-CN" sz="1600" kern="100" dirty="0">
                          <a:effectLst/>
                        </a:rPr>
                        <a:t>或超过即出现报警和跳闸现象</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过流值整定不正确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dirty="0">
                          <a:effectLst/>
                        </a:rPr>
                        <a:t>RP3</a:t>
                      </a:r>
                      <a:r>
                        <a:rPr lang="zh-CN" sz="1600" kern="100" dirty="0">
                          <a:effectLst/>
                        </a:rPr>
                        <a:t>调节不当</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104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截流值整定不正确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a:effectLst/>
                        </a:rPr>
                        <a:t>RP4</a:t>
                      </a:r>
                      <a:r>
                        <a:rPr lang="zh-CN" sz="1600" kern="100">
                          <a:effectLst/>
                        </a:rPr>
                        <a:t>调节不当</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1049">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基准电压设置不当</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a:effectLst/>
                        </a:rPr>
                        <a:t>RP5</a:t>
                      </a:r>
                      <a:r>
                        <a:rPr lang="zh-CN" sz="1600" kern="100">
                          <a:effectLst/>
                        </a:rPr>
                        <a:t>调节不当</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534698">
                <a:tc>
                  <a:txBody>
                    <a:bodyPr/>
                    <a:lstStyle/>
                    <a:p>
                      <a:pPr indent="127000" algn="l">
                        <a:lnSpc>
                          <a:spcPts val="1500"/>
                        </a:lnSpc>
                        <a:spcAft>
                          <a:spcPts val="0"/>
                        </a:spcAft>
                      </a:pP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空载运行正常，电压可调，带负载即跳闸、报警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过流值整定不正确</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a:effectLst/>
                        </a:rPr>
                        <a:t>RP4</a:t>
                      </a:r>
                      <a:r>
                        <a:rPr lang="zh-CN" sz="1600" kern="100">
                          <a:effectLst/>
                        </a:rPr>
                        <a:t>调节不当</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59029">
                <a:tc rowSpan="2">
                  <a:txBody>
                    <a:bodyPr/>
                    <a:lstStyle/>
                    <a:p>
                      <a:pPr indent="127000" algn="l">
                        <a:lnSpc>
                          <a:spcPts val="1500"/>
                        </a:lnSpc>
                        <a:spcAft>
                          <a:spcPts val="0"/>
                        </a:spcAft>
                      </a:pP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rowSpan="2">
                  <a:txBody>
                    <a:bodyPr/>
                    <a:lstStyle/>
                    <a:p>
                      <a:pPr indent="127000" algn="l">
                        <a:lnSpc>
                          <a:spcPts val="1500"/>
                        </a:lnSpc>
                        <a:spcAft>
                          <a:spcPts val="0"/>
                        </a:spcAft>
                      </a:pPr>
                      <a:r>
                        <a:rPr lang="zh-CN" sz="1600" kern="100" dirty="0">
                          <a:effectLst/>
                        </a:rPr>
                        <a:t>出现缺相，但没报警，也不能终止系统工作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a:effectLst/>
                        </a:rPr>
                        <a:t>R33</a:t>
                      </a:r>
                      <a:r>
                        <a:rPr lang="zh-CN" sz="1600" kern="100">
                          <a:effectLst/>
                        </a:rPr>
                        <a:t>、</a:t>
                      </a:r>
                      <a:r>
                        <a:rPr lang="en-US" sz="1600" kern="100">
                          <a:effectLst/>
                        </a:rPr>
                        <a:t>R34</a:t>
                      </a:r>
                      <a:r>
                        <a:rPr lang="zh-CN" sz="1600" kern="100">
                          <a:effectLst/>
                        </a:rPr>
                        <a:t>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zh-CN" sz="1600" kern="100">
                          <a:effectLst/>
                        </a:rPr>
                        <a:t>烧坏或焊点脱焊</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07298">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VD04</a:t>
                      </a:r>
                      <a:r>
                        <a:rPr lang="zh-CN" sz="1600" kern="100">
                          <a:effectLst/>
                        </a:rPr>
                        <a:t>出现断路</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3751" marR="73751" marT="36876" marB="36876" anchor="ctr"/>
                </a:tc>
                <a:tc>
                  <a:txBody>
                    <a:bodyPr/>
                    <a:lstStyle/>
                    <a:p>
                      <a:pPr indent="127000" algn="l">
                        <a:lnSpc>
                          <a:spcPts val="1500"/>
                        </a:lnSpc>
                        <a:spcAft>
                          <a:spcPts val="0"/>
                        </a:spcAft>
                      </a:pPr>
                      <a:r>
                        <a:rPr lang="en-US" sz="1600" kern="100" dirty="0">
                          <a:effectLst/>
                        </a:rPr>
                        <a:t>VD04</a:t>
                      </a:r>
                      <a:r>
                        <a:rPr lang="zh-CN" sz="1600" kern="100" dirty="0">
                          <a:effectLst/>
                        </a:rPr>
                        <a:t>损坏</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bl>
          </a:graphicData>
        </a:graphic>
      </p:graphicFrame>
    </p:spTree>
    <p:extLst>
      <p:ext uri="{BB962C8B-B14F-4D97-AF65-F5344CB8AC3E}">
        <p14:creationId xmlns:p14="http://schemas.microsoft.com/office/powerpoint/2010/main" val="13129787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TextBox 8">
            <a:extLst>
              <a:ext uri="{FF2B5EF4-FFF2-40B4-BE49-F238E27FC236}">
                <a16:creationId xmlns="" xmlns:a16="http://schemas.microsoft.com/office/drawing/2014/main" id="{CA6C1079-F03C-4509-97AB-906B5189E999}"/>
              </a:ext>
            </a:extLst>
          </p:cNvPr>
          <p:cNvSpPr txBox="1"/>
          <p:nvPr/>
        </p:nvSpPr>
        <p:spPr>
          <a:xfrm>
            <a:off x="947759" y="194846"/>
            <a:ext cx="4876844" cy="584775"/>
          </a:xfrm>
          <a:prstGeom prst="rect">
            <a:avLst/>
          </a:prstGeom>
          <a:noFill/>
        </p:spPr>
        <p:txBody>
          <a:bodyPr wrap="square" rtlCol="0">
            <a:spAutoFit/>
          </a:bodyPr>
          <a:lstStyle/>
          <a:p>
            <a:r>
              <a:rPr lang="zh-CN" altLang="zh-CN" sz="1600" b="1" dirty="0">
                <a:solidFill>
                  <a:schemeClr val="bg1"/>
                </a:solidFill>
                <a:latin typeface="微软雅黑" panose="020B0503020204020204" pitchFamily="34" charset="-122"/>
                <a:ea typeface="微软雅黑" panose="020B0503020204020204" pitchFamily="34" charset="-122"/>
              </a:rPr>
              <a:t>单闭环系统故障的检测与排除</a:t>
            </a: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90494" y="894141"/>
            <a:ext cx="6096000" cy="877163"/>
          </a:xfrm>
          <a:prstGeom prst="rect">
            <a:avLst/>
          </a:prstGeom>
        </p:spPr>
        <p:txBody>
          <a:bodyPr>
            <a:spAutoFit/>
          </a:bodyPr>
          <a:lstStyle/>
          <a:p>
            <a:pPr indent="266700">
              <a:lnSpc>
                <a:spcPct val="150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）反馈电路常见故障，如表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5-3-8</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54000">
              <a:lnSpc>
                <a:spcPct val="150000"/>
              </a:lnSpc>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5-3-8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反馈电路常见故障</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101667433"/>
              </p:ext>
            </p:extLst>
          </p:nvPr>
        </p:nvGraphicFramePr>
        <p:xfrm>
          <a:off x="915373" y="1885824"/>
          <a:ext cx="10514626" cy="4592427"/>
        </p:xfrm>
        <a:graphic>
          <a:graphicData uri="http://schemas.openxmlformats.org/drawingml/2006/table">
            <a:tbl>
              <a:tblPr>
                <a:tableStyleId>{5940675A-B579-460E-94D1-54222C63F5DA}</a:tableStyleId>
              </a:tblPr>
              <a:tblGrid>
                <a:gridCol w="2902246"/>
                <a:gridCol w="2239898"/>
                <a:gridCol w="2629283"/>
                <a:gridCol w="2743199"/>
              </a:tblGrid>
              <a:tr h="231988">
                <a:tc rowSpan="2">
                  <a:txBody>
                    <a:bodyPr/>
                    <a:lstStyle/>
                    <a:p>
                      <a:pPr indent="127000" algn="l">
                        <a:lnSpc>
                          <a:spcPts val="1500"/>
                        </a:lnSpc>
                        <a:spcAft>
                          <a:spcPts val="0"/>
                        </a:spcAft>
                      </a:pPr>
                      <a:r>
                        <a:rPr lang="zh-CN" sz="1600" kern="100">
                          <a:effectLst/>
                        </a:rPr>
                        <a:t>序号</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rowSpan="2">
                  <a:txBody>
                    <a:bodyPr/>
                    <a:lstStyle/>
                    <a:p>
                      <a:pPr indent="127000" algn="l">
                        <a:lnSpc>
                          <a:spcPts val="1500"/>
                        </a:lnSpc>
                        <a:spcAft>
                          <a:spcPts val="0"/>
                        </a:spcAft>
                      </a:pPr>
                      <a:r>
                        <a:rPr lang="zh-CN" sz="1600" kern="100">
                          <a:effectLst/>
                        </a:rPr>
                        <a:t>故障现象</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gridSpan="2">
                  <a:txBody>
                    <a:bodyPr/>
                    <a:lstStyle/>
                    <a:p>
                      <a:pPr indent="127000" algn="l">
                        <a:lnSpc>
                          <a:spcPts val="1500"/>
                        </a:lnSpc>
                        <a:spcAft>
                          <a:spcPts val="0"/>
                        </a:spcAft>
                      </a:pPr>
                      <a:r>
                        <a:rPr lang="zh-CN" sz="1600" kern="100">
                          <a:effectLst/>
                        </a:rPr>
                        <a:t>故障分析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hMerge="1">
                  <a:txBody>
                    <a:bodyPr/>
                    <a:lstStyle/>
                    <a:p>
                      <a:endParaRPr lang="zh-CN" altLang="en-US"/>
                    </a:p>
                  </a:txBody>
                  <a:tcPr/>
                </a:tc>
              </a:tr>
              <a:tr h="231988">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zh-CN" sz="1600" kern="100">
                          <a:effectLst/>
                        </a:rPr>
                        <a:t>故障点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故障原因</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a:txBody>
                    <a:bodyPr/>
                    <a:lstStyle/>
                    <a:p>
                      <a:pPr indent="127000" algn="l">
                        <a:lnSpc>
                          <a:spcPts val="1500"/>
                        </a:lnSpc>
                        <a:spcAft>
                          <a:spcPts val="0"/>
                        </a:spcAft>
                      </a:pP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某相脉冲没有输出</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KC04</a:t>
                      </a:r>
                      <a:r>
                        <a:rPr lang="zh-CN" sz="1600" kern="100">
                          <a:effectLst/>
                        </a:rPr>
                        <a:t>损坏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根据</a:t>
                      </a:r>
                      <a:r>
                        <a:rPr lang="en-US" sz="1600" kern="100">
                          <a:effectLst/>
                        </a:rPr>
                        <a:t>U</a:t>
                      </a:r>
                      <a:r>
                        <a:rPr lang="en-US" sz="1600" kern="100" baseline="-25000">
                          <a:effectLst/>
                        </a:rPr>
                        <a:t>d</a:t>
                      </a:r>
                      <a:r>
                        <a:rPr lang="zh-CN" sz="1600" kern="100">
                          <a:effectLst/>
                        </a:rPr>
                        <a:t>和</a:t>
                      </a:r>
                      <a:r>
                        <a:rPr lang="en-US" sz="1600" kern="100">
                          <a:effectLst/>
                        </a:rPr>
                        <a:t>U</a:t>
                      </a:r>
                      <a:r>
                        <a:rPr lang="en-US" sz="1600" kern="100" baseline="-25000">
                          <a:effectLst/>
                        </a:rPr>
                        <a:t>v1</a:t>
                      </a:r>
                      <a:r>
                        <a:rPr lang="zh-CN" sz="1600" kern="100">
                          <a:effectLst/>
                        </a:rPr>
                        <a:t>波形，判断故障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545485">
                <a:tc>
                  <a:txBody>
                    <a:bodyPr/>
                    <a:lstStyle/>
                    <a:p>
                      <a:pPr indent="127000" algn="l">
                        <a:lnSpc>
                          <a:spcPts val="1500"/>
                        </a:lnSpc>
                        <a:spcAft>
                          <a:spcPts val="0"/>
                        </a:spcAft>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相序不正确，电压在小范围内波动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U</a:t>
                      </a:r>
                      <a:r>
                        <a:rPr lang="en-US" sz="1600" kern="100" baseline="-25000">
                          <a:effectLst/>
                        </a:rPr>
                        <a:t>tu</a:t>
                      </a:r>
                      <a:r>
                        <a:rPr lang="zh-CN" sz="1600" kern="100">
                          <a:effectLst/>
                        </a:rPr>
                        <a:t>、</a:t>
                      </a:r>
                      <a:r>
                        <a:rPr lang="en-US" sz="1600" kern="100">
                          <a:effectLst/>
                        </a:rPr>
                        <a:t>U</a:t>
                      </a:r>
                      <a:r>
                        <a:rPr lang="en-US" sz="1600" kern="100" baseline="-25000">
                          <a:effectLst/>
                        </a:rPr>
                        <a:t>tv</a:t>
                      </a:r>
                      <a:r>
                        <a:rPr lang="zh-CN" sz="1600" kern="100">
                          <a:effectLst/>
                        </a:rPr>
                        <a:t>、</a:t>
                      </a:r>
                      <a:r>
                        <a:rPr lang="en-US" sz="1600" kern="100">
                          <a:effectLst/>
                        </a:rPr>
                        <a:t>U</a:t>
                      </a:r>
                      <a:r>
                        <a:rPr lang="en-US" sz="1600" kern="100" baseline="-25000">
                          <a:effectLst/>
                        </a:rPr>
                        <a:t>tw</a:t>
                      </a:r>
                      <a:r>
                        <a:rPr lang="zh-CN" sz="1600" kern="100">
                          <a:effectLst/>
                        </a:rPr>
                        <a:t>的顺序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改变</a:t>
                      </a:r>
                      <a:r>
                        <a:rPr lang="en-US" sz="1600" kern="100">
                          <a:effectLst/>
                        </a:rPr>
                        <a:t>U</a:t>
                      </a:r>
                      <a:r>
                        <a:rPr lang="en-US" sz="1600" kern="100" baseline="-25000">
                          <a:effectLst/>
                        </a:rPr>
                        <a:t>tu</a:t>
                      </a:r>
                      <a:r>
                        <a:rPr lang="zh-CN" sz="1600" kern="100">
                          <a:effectLst/>
                        </a:rPr>
                        <a:t>、</a:t>
                      </a:r>
                      <a:r>
                        <a:rPr lang="en-US" sz="1600" kern="100">
                          <a:effectLst/>
                        </a:rPr>
                        <a:t>U</a:t>
                      </a:r>
                      <a:r>
                        <a:rPr lang="en-US" sz="1600" kern="100" baseline="-25000">
                          <a:effectLst/>
                        </a:rPr>
                        <a:t>tv</a:t>
                      </a:r>
                      <a:r>
                        <a:rPr lang="zh-CN" sz="1600" kern="100">
                          <a:effectLst/>
                        </a:rPr>
                        <a:t>、</a:t>
                      </a:r>
                      <a:r>
                        <a:rPr lang="en-US" sz="1600" kern="100">
                          <a:effectLst/>
                        </a:rPr>
                        <a:t>U</a:t>
                      </a:r>
                      <a:r>
                        <a:rPr lang="en-US" sz="1600" kern="100" baseline="-25000">
                          <a:effectLst/>
                        </a:rPr>
                        <a:t>tw</a:t>
                      </a:r>
                      <a:r>
                        <a:rPr lang="zh-CN" sz="1600" kern="100">
                          <a:effectLst/>
                        </a:rPr>
                        <a:t>的顺序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231988">
                <a:tc rowSpan="7">
                  <a:txBody>
                    <a:bodyPr/>
                    <a:lstStyle/>
                    <a:p>
                      <a:pPr indent="127000" algn="l">
                        <a:lnSpc>
                          <a:spcPts val="1500"/>
                        </a:lnSpc>
                        <a:spcAft>
                          <a:spcPts val="0"/>
                        </a:spcAft>
                      </a:pP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rowSpan="7">
                  <a:txBody>
                    <a:bodyPr/>
                    <a:lstStyle/>
                    <a:p>
                      <a:pPr indent="127000" algn="l">
                        <a:lnSpc>
                          <a:spcPts val="1500"/>
                        </a:lnSpc>
                        <a:spcAft>
                          <a:spcPts val="0"/>
                        </a:spcAft>
                      </a:pPr>
                      <a:r>
                        <a:rPr lang="en-US" sz="1600" kern="100" dirty="0">
                          <a:effectLst/>
                        </a:rPr>
                        <a:t>KM1</a:t>
                      </a:r>
                      <a:r>
                        <a:rPr lang="zh-CN" sz="1600" kern="100" dirty="0">
                          <a:effectLst/>
                        </a:rPr>
                        <a:t>动作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U</a:t>
                      </a:r>
                      <a:r>
                        <a:rPr lang="zh-CN" sz="1600" kern="100">
                          <a:effectLst/>
                        </a:rPr>
                        <a:t>相电压为零</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231988">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KM2</a:t>
                      </a:r>
                      <a:r>
                        <a:rPr lang="zh-CN" sz="1600" kern="100">
                          <a:effectLst/>
                        </a:rPr>
                        <a:t>未工作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U</a:t>
                      </a:r>
                      <a:r>
                        <a:rPr lang="zh-CN" sz="1600" kern="100">
                          <a:effectLst/>
                        </a:rPr>
                        <a:t>相熔断器及外电路断开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QS2</a:t>
                      </a:r>
                      <a:r>
                        <a:rPr lang="zh-CN" sz="1600" kern="100">
                          <a:effectLst/>
                        </a:rPr>
                        <a:t>无法闭合及接线断路</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dirty="0">
                          <a:effectLst/>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231988">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KI2­1</a:t>
                      </a:r>
                      <a:r>
                        <a:rPr lang="zh-CN" sz="1600" kern="100">
                          <a:effectLst/>
                        </a:rPr>
                        <a:t>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KM2</a:t>
                      </a:r>
                      <a:r>
                        <a:rPr lang="zh-CN" sz="1600" kern="100">
                          <a:effectLst/>
                        </a:rPr>
                        <a:t>常开触点闭合不上</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vMerge="1">
                  <a:txBody>
                    <a:bodyPr/>
                    <a:lstStyle/>
                    <a:p>
                      <a:endParaRPr lang="zh-CN" altLang="en-US"/>
                    </a:p>
                  </a:txBody>
                  <a:tcPr/>
                </a:tc>
                <a:tc vMerge="1">
                  <a:txBody>
                    <a:bodyPr/>
                    <a:lstStyle/>
                    <a:p>
                      <a:endParaRPr lang="zh-CN" altLang="en-US"/>
                    </a:p>
                  </a:txBody>
                  <a:tcPr/>
                </a:tc>
                <a:tc>
                  <a:txBody>
                    <a:bodyPr/>
                    <a:lstStyle/>
                    <a:p>
                      <a:pPr indent="127000" algn="l">
                        <a:lnSpc>
                          <a:spcPts val="1500"/>
                        </a:lnSpc>
                        <a:spcAft>
                          <a:spcPts val="0"/>
                        </a:spcAft>
                      </a:pPr>
                      <a:r>
                        <a:rPr lang="en-US" sz="1600" kern="100">
                          <a:effectLst/>
                        </a:rPr>
                        <a:t>KM1</a:t>
                      </a:r>
                      <a:r>
                        <a:rPr lang="zh-CN" sz="1600" kern="100">
                          <a:effectLst/>
                        </a:rPr>
                        <a:t>线圈或外接线断路</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13497">
                <a:tc>
                  <a:txBody>
                    <a:bodyPr/>
                    <a:lstStyle/>
                    <a:p>
                      <a:pPr indent="127000" algn="l">
                        <a:lnSpc>
                          <a:spcPts val="1500"/>
                        </a:lnSpc>
                        <a:spcAft>
                          <a:spcPts val="0"/>
                        </a:spcAft>
                      </a:pP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没有</a:t>
                      </a:r>
                      <a:r>
                        <a:rPr lang="en-US" sz="1600" kern="100">
                          <a:effectLst/>
                        </a:rPr>
                        <a:t>U</a:t>
                      </a:r>
                      <a:r>
                        <a:rPr lang="en-US" sz="1600" kern="100" baseline="-25000">
                          <a:effectLst/>
                        </a:rPr>
                        <a:t>k</a:t>
                      </a:r>
                      <a:r>
                        <a:rPr lang="zh-CN" sz="1600" kern="100">
                          <a:effectLst/>
                        </a:rPr>
                        <a:t>输出</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LM324</a:t>
                      </a:r>
                      <a:r>
                        <a:rPr lang="zh-CN" sz="1600" kern="100">
                          <a:effectLst/>
                        </a:rPr>
                        <a:t>损坏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给定积分器、比例放大器均损坏</a:t>
                      </a:r>
                      <a:r>
                        <a:rPr lang="en-US" sz="1600" kern="100">
                          <a:effectLst/>
                        </a:rPr>
                        <a:t>U</a:t>
                      </a:r>
                      <a:r>
                        <a:rPr lang="en-US" sz="1600" kern="100" baseline="-25000">
                          <a:effectLst/>
                        </a:rPr>
                        <a:t>k</a:t>
                      </a:r>
                      <a:r>
                        <a:rPr lang="en-US" sz="1600" kern="100">
                          <a:effectLst/>
                        </a:rPr>
                        <a:t>=0V</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r h="388736">
                <a:tc>
                  <a:txBody>
                    <a:bodyPr/>
                    <a:lstStyle/>
                    <a:p>
                      <a:pPr indent="127000" algn="l">
                        <a:lnSpc>
                          <a:spcPts val="1500"/>
                        </a:lnSpc>
                        <a:spcAft>
                          <a:spcPts val="0"/>
                        </a:spcAft>
                      </a:pP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a:effectLst/>
                        </a:rPr>
                        <a:t>通电，保护电路工作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en-US" sz="1600" kern="100">
                          <a:effectLst/>
                        </a:rPr>
                        <a:t>RP5</a:t>
                      </a:r>
                      <a:r>
                        <a:rPr lang="zh-CN" sz="1600" kern="100">
                          <a:effectLst/>
                        </a:rPr>
                        <a:t>的</a:t>
                      </a:r>
                      <a:r>
                        <a:rPr lang="en-US" sz="1600" kern="100">
                          <a:effectLst/>
                        </a:rPr>
                        <a:t>15V</a:t>
                      </a:r>
                      <a:r>
                        <a:rPr lang="zh-CN" sz="1600" kern="100">
                          <a:effectLst/>
                        </a:rPr>
                        <a:t>电源断开</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75239" marR="75239" marT="37620" marB="37620" anchor="ctr"/>
                </a:tc>
                <a:tc>
                  <a:txBody>
                    <a:bodyPr/>
                    <a:lstStyle/>
                    <a:p>
                      <a:pPr indent="127000" algn="l">
                        <a:lnSpc>
                          <a:spcPts val="1500"/>
                        </a:lnSpc>
                        <a:spcAft>
                          <a:spcPts val="0"/>
                        </a:spcAft>
                      </a:pPr>
                      <a:r>
                        <a:rPr lang="zh-CN" sz="1600" kern="100" dirty="0">
                          <a:effectLst/>
                        </a:rPr>
                        <a:t>比较电压过低</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tc>
              </a:tr>
            </a:tbl>
          </a:graphicData>
        </a:graphic>
      </p:graphicFrame>
    </p:spTree>
    <p:extLst>
      <p:ext uri="{BB962C8B-B14F-4D97-AF65-F5344CB8AC3E}">
        <p14:creationId xmlns:p14="http://schemas.microsoft.com/office/powerpoint/2010/main" val="2183754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406399" y="1918847"/>
            <a:ext cx="5376143" cy="3577390"/>
          </a:xfrm>
          <a:prstGeom prst="rect">
            <a:avLst/>
          </a:prstGeom>
          <a:noFill/>
        </p:spPr>
        <p:txBody>
          <a:bodyPr wrap="square" rtlCol="0">
            <a:spAutoFit/>
          </a:bodyPr>
          <a:lstStyle/>
          <a:p>
            <a:pPr indent="2667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学生：一般物流仓库分拣物品时，同样的物品一般都是通过传送带运送到同一个地方，那么传送带的转动是利用什么设备实现的呢？</a:t>
            </a:r>
          </a:p>
          <a:p>
            <a:pPr indent="2667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教师：是利用传动系统。</a:t>
            </a:r>
          </a:p>
          <a:p>
            <a:pPr indent="2667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学生：传动系统有哪些呢？</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indent="266700">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教师：有直流传送系统和交流传送系统。</a:t>
            </a:r>
          </a:p>
          <a:p>
            <a:pPr>
              <a:lnSpc>
                <a:spcPct val="150000"/>
              </a:lnSpc>
              <a:spcAft>
                <a:spcPts val="600"/>
              </a:spcAft>
            </a:pP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 name="图片 9">
            <a:extLst>
              <a:ext uri="{FF2B5EF4-FFF2-40B4-BE49-F238E27FC236}">
                <a16:creationId xmlns="" xmlns:a16="http://schemas.microsoft.com/office/drawing/2014/main" id="{CE95CEA9-685B-4106-8E74-2E33367A7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327" y="1918847"/>
            <a:ext cx="5204673" cy="3504239"/>
          </a:xfrm>
          <a:prstGeom prst="rect">
            <a:avLst/>
          </a:prstGeom>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713896"/>
            <a:ext cx="5743575" cy="1326210"/>
            <a:chOff x="859536" y="1549889"/>
            <a:chExt cx="5742745" cy="1325158"/>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889788" cy="78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nSpc>
                  <a:spcPct val="150000"/>
                </a:lnSpc>
              </a:pPr>
              <a:r>
                <a:rPr lang="zh-CN" altLang="zh-CN" sz="1600" dirty="0">
                  <a:solidFill>
                    <a:srgbClr val="000000"/>
                  </a:solidFill>
                  <a:latin typeface="微软雅黑" pitchFamily="34" charset="-122"/>
                  <a:ea typeface="微软雅黑" pitchFamily="34" charset="-122"/>
                </a:rPr>
                <a:t>能够对变频器进行正确选择及基本操作</a:t>
              </a:r>
              <a:r>
                <a:rPr lang="zh-CN" altLang="en-US" sz="1600" dirty="0">
                  <a:solidFill>
                    <a:srgbClr val="000000"/>
                  </a:solidFill>
                  <a:latin typeface="微软雅黑" pitchFamily="34" charset="-122"/>
                  <a:ea typeface="微软雅黑" pitchFamily="34" charset="-122"/>
                </a:rPr>
                <a:t>并</a:t>
              </a:r>
              <a:endParaRPr lang="zh-CN" altLang="zh-CN" sz="1600" dirty="0">
                <a:solidFill>
                  <a:srgbClr val="000000"/>
                </a:solidFill>
                <a:latin typeface="微软雅黑" pitchFamily="34" charset="-122"/>
                <a:ea typeface="微软雅黑" pitchFamily="34" charset="-122"/>
              </a:endParaRPr>
            </a:p>
            <a:p>
              <a:pPr>
                <a:lnSpc>
                  <a:spcPct val="150000"/>
                </a:lnSpc>
              </a:pPr>
              <a:r>
                <a:rPr lang="zh-CN" altLang="zh-CN" sz="1600" dirty="0">
                  <a:solidFill>
                    <a:srgbClr val="000000"/>
                  </a:solidFill>
                  <a:latin typeface="微软雅黑" pitchFamily="34" charset="-122"/>
                  <a:ea typeface="微软雅黑" pitchFamily="34" charset="-122"/>
                </a:rPr>
                <a:t>对变频器进行参数设置。</a:t>
              </a:r>
              <a:endParaRPr lang="en-US" altLang="zh-CN" sz="1600" dirty="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61322"/>
            <a:ext cx="5743575" cy="1882134"/>
            <a:chOff x="859536" y="1549889"/>
            <a:chExt cx="5742745" cy="1880640"/>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50"/>
              <a:ext cx="3472663" cy="1342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nSpc>
                  <a:spcPts val="2500"/>
                </a:lnSpc>
              </a:pPr>
              <a:r>
                <a:rPr lang="zh-CN" altLang="zh-CN" sz="1600" dirty="0">
                  <a:solidFill>
                    <a:srgbClr val="000000"/>
                  </a:solidFill>
                  <a:latin typeface="微软雅黑" pitchFamily="34" charset="-122"/>
                  <a:ea typeface="微软雅黑" pitchFamily="34" charset="-122"/>
                </a:rPr>
                <a:t>能够熟悉变频器的基本操作、设置及运行为载体。对变频器硬件安装功能参数设置</a:t>
              </a:r>
              <a:r>
                <a:rPr lang="zh-CN" altLang="en-US" sz="1600" dirty="0">
                  <a:solidFill>
                    <a:srgbClr val="000000"/>
                  </a:solidFill>
                  <a:latin typeface="微软雅黑" pitchFamily="34" charset="-122"/>
                  <a:ea typeface="微软雅黑" pitchFamily="34" charset="-122"/>
                </a:rPr>
                <a:t>并</a:t>
              </a:r>
              <a:r>
                <a:rPr lang="zh-CN" altLang="zh-CN" sz="1600" dirty="0">
                  <a:solidFill>
                    <a:srgbClr val="000000"/>
                  </a:solidFill>
                  <a:latin typeface="微软雅黑" pitchFamily="34" charset="-122"/>
                  <a:ea typeface="微软雅黑" pitchFamily="34" charset="-122"/>
                </a:rPr>
                <a:t>掌握直流调速系统的常见故障及维修方法</a:t>
              </a:r>
              <a:r>
                <a:rPr lang="zh-CN" altLang="zh-CN" sz="1600" dirty="0" smtClean="0">
                  <a:solidFill>
                    <a:srgbClr val="000000"/>
                  </a:solidFill>
                  <a:latin typeface="微软雅黑" pitchFamily="34" charset="-122"/>
                  <a:ea typeface="微软雅黑" pitchFamily="34" charset="-122"/>
                </a:rPr>
                <a:t>。</a:t>
              </a:r>
              <a:endParaRPr lang="en-US" altLang="zh-CN" sz="1600" dirty="0">
                <a:solidFill>
                  <a:srgbClr val="000000"/>
                </a:solidFill>
                <a:latin typeface="微软雅黑" pitchFamily="34" charset="-122"/>
                <a:ea typeface="微软雅黑" pitchFamily="34" charset="-122"/>
              </a:endParaRPr>
            </a:p>
          </p:txBody>
        </p:sp>
      </p:grpSp>
      <p:pic>
        <p:nvPicPr>
          <p:cNvPr id="32" name="图片 31">
            <a:extLst>
              <a:ext uri="{FF2B5EF4-FFF2-40B4-BE49-F238E27FC236}">
                <a16:creationId xmlns="" xmlns:a16="http://schemas.microsoft.com/office/drawing/2014/main" id="{60206BF2-64E1-4AA9-A63B-5CF797AB30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9761" y="1881341"/>
            <a:ext cx="4811245" cy="3772016"/>
          </a:xfrm>
          <a:prstGeom prst="rect">
            <a:avLst/>
          </a:prstGeom>
        </p:spPr>
      </p:pic>
      <p:sp>
        <p:nvSpPr>
          <p:cNvPr id="33" name="TextBox 8">
            <a:extLst>
              <a:ext uri="{FF2B5EF4-FFF2-40B4-BE49-F238E27FC236}">
                <a16:creationId xmlns="" xmlns:a16="http://schemas.microsoft.com/office/drawing/2014/main" id="{3B0BB346-B6BF-46B6-9133-EC1E6162319B}"/>
              </a:ext>
            </a:extLst>
          </p:cNvPr>
          <p:cNvSpPr txBox="1"/>
          <p:nvPr/>
        </p:nvSpPr>
        <p:spPr>
          <a:xfrm>
            <a:off x="947759" y="221139"/>
            <a:ext cx="4386241"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交</a:t>
            </a:r>
            <a:r>
              <a:rPr lang="zh-CN" altLang="zh-CN" sz="1600" b="1" dirty="0">
                <a:solidFill>
                  <a:schemeClr val="bg1"/>
                </a:solidFill>
                <a:latin typeface="微软雅黑" panose="020B0503020204020204" pitchFamily="34" charset="-122"/>
                <a:ea typeface="微软雅黑" panose="020B0503020204020204" pitchFamily="34" charset="-122"/>
              </a:rPr>
              <a:t>直流传动系统维修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159305" y="4184450"/>
            <a:ext cx="6063518" cy="369332"/>
          </a:xfrm>
          <a:prstGeom prst="rect">
            <a:avLst/>
          </a:prstGeom>
        </p:spPr>
        <p:txBody>
          <a:bodyPr wrap="square">
            <a:spAutoFit/>
          </a:bodyPr>
          <a:lstStyle/>
          <a:p>
            <a:pPr marL="285750" indent="-285750">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能够对变频器进行正确选择及基本操作</a:t>
            </a:r>
            <a:endParaRPr lang="en-US" altLang="zh-CN" b="1" dirty="0">
              <a:solidFill>
                <a:schemeClr val="bg1"/>
              </a:solidFill>
              <a:latin typeface="微软雅黑" pitchFamily="34" charset="-122"/>
              <a:ea typeface="微软雅黑" pitchFamily="34" charset="-122"/>
            </a:endParaRPr>
          </a:p>
        </p:txBody>
      </p:sp>
      <p:sp>
        <p:nvSpPr>
          <p:cNvPr id="7" name="矩形 6"/>
          <p:cNvSpPr/>
          <p:nvPr/>
        </p:nvSpPr>
        <p:spPr>
          <a:xfrm>
            <a:off x="5159305" y="4632957"/>
            <a:ext cx="5782352" cy="369332"/>
          </a:xfrm>
          <a:prstGeom prst="rect">
            <a:avLst/>
          </a:prstGeom>
        </p:spPr>
        <p:txBody>
          <a:bodyPr wrap="square">
            <a:spAutoFit/>
          </a:bodyPr>
          <a:lstStyle/>
          <a:p>
            <a:pPr marL="285750" indent="-285750">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能够对变频器进行参数设置</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a:solidFill>
                  <a:schemeClr val="bg1"/>
                </a:solidFill>
                <a:latin typeface="微软雅黑" panose="020B0503020204020204" pitchFamily="34" charset="-122"/>
                <a:ea typeface="微软雅黑" panose="020B0503020204020204" pitchFamily="34" charset="-122"/>
              </a:rPr>
              <a:t>交</a:t>
            </a:r>
            <a:r>
              <a:rPr lang="zh-CN" altLang="zh-CN" sz="1600" b="1" dirty="0">
                <a:solidFill>
                  <a:schemeClr val="bg1"/>
                </a:solidFill>
                <a:latin typeface="微软雅黑" panose="020B0503020204020204" pitchFamily="34" charset="-122"/>
                <a:ea typeface="微软雅黑" panose="020B0503020204020204" pitchFamily="34" charset="-122"/>
              </a:rPr>
              <a:t>直流传动系统维修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 xmlns:a16="http://schemas.microsoft.com/office/drawing/2014/main" id="{8883F737-B92E-4DB7-AF7C-D7CBE5AB8850}"/>
              </a:ext>
            </a:extLst>
          </p:cNvPr>
          <p:cNvSpPr/>
          <p:nvPr/>
        </p:nvSpPr>
        <p:spPr>
          <a:xfrm>
            <a:off x="1075485" y="2228848"/>
            <a:ext cx="3129528" cy="333950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28360" y="2334165"/>
            <a:ext cx="2623777" cy="3128870"/>
          </a:xfrm>
          <a:prstGeom prst="rect">
            <a:avLst/>
          </a:prstGeom>
          <a:noFill/>
        </p:spPr>
        <p:txBody>
          <a:bodyPr wrap="square" rtlCol="0">
            <a:spAutoFit/>
          </a:bodyPr>
          <a:lstStyle/>
          <a:p>
            <a:pPr algn="just">
              <a:lnSpc>
                <a:spcPts val="3000"/>
              </a:lnSpc>
              <a:tabLst>
                <a:tab pos="457200" algn="l"/>
              </a:tabLst>
            </a:pPr>
            <a:r>
              <a:rPr lang="zh-CN" altLang="zh-CN" b="1" dirty="0">
                <a:solidFill>
                  <a:schemeClr val="bg1"/>
                </a:solidFill>
                <a:latin typeface="微软雅黑" pitchFamily="34" charset="-122"/>
                <a:ea typeface="微软雅黑" pitchFamily="34" charset="-122"/>
              </a:rPr>
              <a:t>相关知识点： </a:t>
            </a:r>
          </a:p>
          <a:p>
            <a:pPr>
              <a:lnSpc>
                <a:spcPts val="3000"/>
              </a:lnSpc>
            </a:pPr>
            <a:r>
              <a:rPr lang="zh-CN" altLang="zh-CN" dirty="0">
                <a:solidFill>
                  <a:schemeClr val="bg1"/>
                </a:solidFill>
                <a:latin typeface="微软雅黑" pitchFamily="34" charset="-122"/>
                <a:ea typeface="微软雅黑" pitchFamily="34" charset="-122"/>
              </a:rPr>
              <a:t>变频器的选用与电动机的结构形式及容量有关，还与电动机所带负载的类型有关。通用变频器的选择主要包括变频器类型和容量的选择两个方面</a:t>
            </a:r>
            <a:endParaRPr lang="zh-CN" altLang="en-US" dirty="0">
              <a:solidFill>
                <a:schemeClr val="bg1"/>
              </a:solidFill>
              <a:latin typeface="微软雅黑" pitchFamily="34" charset="-122"/>
              <a:ea typeface="微软雅黑" pitchFamily="34" charset="-122"/>
            </a:endParaRPr>
          </a:p>
        </p:txBody>
      </p:sp>
      <p:sp>
        <p:nvSpPr>
          <p:cNvPr id="13" name="文本框 12"/>
          <p:cNvSpPr txBox="1"/>
          <p:nvPr/>
        </p:nvSpPr>
        <p:spPr>
          <a:xfrm>
            <a:off x="7066967" y="5436222"/>
            <a:ext cx="3416249" cy="646331"/>
          </a:xfrm>
          <a:prstGeom prst="rect">
            <a:avLst/>
          </a:prstGeom>
          <a:noFill/>
        </p:spPr>
        <p:txBody>
          <a:bodyPr wrap="square" rtlCol="0">
            <a:spAutoFit/>
          </a:bodyPr>
          <a:lstStyle/>
          <a:p>
            <a:r>
              <a:rPr lang="zh-CN" altLang="zh-CN" dirty="0" smtClean="0"/>
              <a:t>图</a:t>
            </a:r>
            <a:r>
              <a:rPr lang="en-US" altLang="zh-CN" dirty="0" smtClean="0"/>
              <a:t>5-3-1 </a:t>
            </a:r>
            <a:r>
              <a:rPr lang="zh-CN" altLang="zh-CN" dirty="0" smtClean="0"/>
              <a:t>交直流传动系统示意图</a:t>
            </a:r>
          </a:p>
          <a:p>
            <a:endParaRPr lang="zh-CN" altLang="en-US" dirty="0"/>
          </a:p>
        </p:txBody>
      </p:sp>
      <p:pic>
        <p:nvPicPr>
          <p:cNvPr id="15" name="图片 14">
            <a:extLst>
              <a:ext uri="{FF2B5EF4-FFF2-40B4-BE49-F238E27FC236}">
                <a16:creationId xmlns="" xmlns:a16="http://schemas.microsoft.com/office/drawing/2014/main" id="{7CFE9583-23AB-4E8D-9F20-7E89A334D8E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87388" y="1706104"/>
            <a:ext cx="6752138" cy="3730118"/>
          </a:xfrm>
          <a:prstGeom prst="rect">
            <a:avLst/>
          </a:prstGeom>
          <a:noFill/>
          <a:ln>
            <a:noFill/>
          </a:ln>
        </p:spPr>
      </p:pic>
      <p:sp>
        <p:nvSpPr>
          <p:cNvPr id="2" name="矩形 1"/>
          <p:cNvSpPr/>
          <p:nvPr/>
        </p:nvSpPr>
        <p:spPr>
          <a:xfrm>
            <a:off x="753377" y="1007277"/>
            <a:ext cx="3292889" cy="348813"/>
          </a:xfrm>
          <a:prstGeom prst="rect">
            <a:avLst/>
          </a:prstGeom>
        </p:spPr>
        <p:txBody>
          <a:bodyPr wrap="none">
            <a:spAutoFit/>
          </a:bodyPr>
          <a:lstStyle/>
          <a:p>
            <a:pPr indent="127000">
              <a:lnSpc>
                <a:spcPts val="2000"/>
              </a:lnSpc>
              <a:spcAft>
                <a:spcPts val="0"/>
              </a:spcAft>
            </a:pPr>
            <a:r>
              <a:rPr lang="en-US" altLang="zh-CN" sz="2000" b="1" dirty="0">
                <a:solidFill>
                  <a:schemeClr val="accent2">
                    <a:lumMod val="75000"/>
                  </a:schemeClr>
                </a:solidFill>
                <a:latin typeface="微软雅黑" pitchFamily="34" charset="-122"/>
                <a:ea typeface="微软雅黑" pitchFamily="34" charset="-122"/>
              </a:rPr>
              <a:t>1</a:t>
            </a:r>
            <a:r>
              <a:rPr lang="zh-CN" altLang="zh-CN" sz="2000" b="1" dirty="0">
                <a:solidFill>
                  <a:schemeClr val="accent2">
                    <a:lumMod val="75000"/>
                  </a:schemeClr>
                </a:solidFill>
                <a:latin typeface="微软雅黑" pitchFamily="34" charset="-122"/>
                <a:ea typeface="微软雅黑" pitchFamily="34" charset="-122"/>
              </a:rPr>
              <a:t>、交直流传动系统示意图</a:t>
            </a:r>
          </a:p>
        </p:txBody>
      </p:sp>
      <p:sp>
        <p:nvSpPr>
          <p:cNvPr id="11" name="矩形 10"/>
          <p:cNvSpPr/>
          <p:nvPr/>
        </p:nvSpPr>
        <p:spPr>
          <a:xfrm>
            <a:off x="1075485" y="1464646"/>
            <a:ext cx="2108269" cy="348813"/>
          </a:xfrm>
          <a:prstGeom prst="rect">
            <a:avLst/>
          </a:prstGeom>
        </p:spPr>
        <p:txBody>
          <a:bodyPr wrap="none">
            <a:spAutoFit/>
          </a:bodyPr>
          <a:lstStyle/>
          <a:p>
            <a:pPr indent="266700" algn="just">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如图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5-3-1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p:cNvSpPr txBox="1"/>
          <p:nvPr/>
        </p:nvSpPr>
        <p:spPr>
          <a:xfrm>
            <a:off x="915375" y="1558528"/>
            <a:ext cx="10652336" cy="5078313"/>
          </a:xfrm>
          <a:prstGeom prst="rect">
            <a:avLst/>
          </a:prstGeom>
          <a:noFill/>
        </p:spPr>
        <p:txBody>
          <a:bodyPr wrap="square" rtlCol="0">
            <a:spAutoFit/>
          </a:bodyPr>
          <a:lstStyle/>
          <a:p>
            <a:pPr indent="267970" algn="just">
              <a:lnSpc>
                <a:spcPct val="150000"/>
              </a:lnSpc>
              <a:tabLst>
                <a:tab pos="457200" algn="l"/>
              </a:tabLst>
            </a:pP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训练内容</a:t>
            </a:r>
            <a:r>
              <a:rPr lang="zh-CN" altLang="zh-CN" b="1"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tabLst>
                <a:tab pos="457200" algn="l"/>
              </a:tabLst>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某一恒定转矩连续运行设备，笼型交流异步电动机的主要参数如下：额定功率：</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22kW</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；额定电压：</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380V</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；额定电流：</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42A</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；额定转速：</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1470r/min</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；额定频率：</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50Hz</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。试选用合适容量的变频器。</a:t>
            </a:r>
            <a:r>
              <a:rPr lang="zh-CN" altLang="zh-CN"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7970" algn="just">
              <a:lnSpc>
                <a:spcPct val="150000"/>
              </a:lnSpc>
              <a:tabLst>
                <a:tab pos="457200" algn="l"/>
              </a:tabLst>
            </a:pP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训练工具、材料和设备</a:t>
            </a:r>
            <a:r>
              <a:rPr lang="zh-CN" altLang="zh-CN" b="1"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tabLst>
                <a:tab pos="457200" algn="l"/>
              </a:tabLst>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西门子</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MM440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变频器或自定、通用电工工具</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套。</a:t>
            </a:r>
            <a:r>
              <a:rPr lang="zh-CN" altLang="zh-CN"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7970" algn="just">
              <a:lnSpc>
                <a:spcPct val="150000"/>
              </a:lnSpc>
              <a:tabLst>
                <a:tab pos="457200" algn="l"/>
              </a:tabLst>
            </a:pP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操作方法</a:t>
            </a:r>
            <a:r>
              <a:rPr lang="zh-CN" altLang="zh-CN" b="1"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tabLst>
                <a:tab pos="457200" algn="l"/>
              </a:tabLst>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）根据电动机所带负载类型选择变频器的类型。由于是恒转矩负载，故可选用通用型变频器。</a:t>
            </a:r>
            <a:r>
              <a:rPr lang="zh-CN" altLang="zh-CN"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tabLst>
                <a:tab pos="457200" algn="l"/>
              </a:tabLst>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）根据电动机额定电流和运行情况等计算变频器的容量。属于控制单台电动机且连续运转，故可计算变频器的额定输出电流。</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tabLst>
                <a:tab pos="457200" algn="l"/>
              </a:tabLst>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因此，如选择西门子</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MM440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系列变频器，可选用</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6SE6440-2UC322EB1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6SE6440-2AD330EB1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等型号变频器。</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endParaRPr lang="zh-CN" altLang="en-US" dirty="0"/>
          </a:p>
        </p:txBody>
      </p:sp>
      <p:sp>
        <p:nvSpPr>
          <p:cNvPr id="2" name="矩形 1"/>
          <p:cNvSpPr/>
          <p:nvPr/>
        </p:nvSpPr>
        <p:spPr>
          <a:xfrm>
            <a:off x="947759" y="998675"/>
            <a:ext cx="2217274" cy="369332"/>
          </a:xfrm>
          <a:prstGeom prst="rect">
            <a:avLst/>
          </a:prstGeom>
        </p:spPr>
        <p:txBody>
          <a:bodyPr wrap="none">
            <a:spAutoFit/>
          </a:bodyPr>
          <a:lstStyle/>
          <a:p>
            <a:r>
              <a:rPr lang="zh-CN" altLang="zh-CN" b="1" dirty="0">
                <a:latin typeface="Times New Roman" panose="02020603050405020304" pitchFamily="18" charset="0"/>
                <a:ea typeface="宋体" panose="02010600030101010101" pitchFamily="2" charset="-122"/>
                <a:cs typeface="Times New Roman" panose="02020603050405020304" pitchFamily="18" charset="0"/>
              </a:rPr>
              <a:t>任务</a:t>
            </a:r>
            <a:r>
              <a:rPr lang="en-US" altLang="zh-CN" b="1" dirty="0">
                <a:latin typeface="Times New Roman" panose="02020603050405020304" pitchFamily="18" charset="0"/>
                <a:ea typeface="宋体" panose="02010600030101010101" pitchFamily="2" charset="-122"/>
              </a:rPr>
              <a:t>1 </a:t>
            </a:r>
            <a:r>
              <a:rPr lang="zh-CN" altLang="zh-CN" b="1" dirty="0">
                <a:latin typeface="Times New Roman" panose="02020603050405020304" pitchFamily="18" charset="0"/>
                <a:ea typeface="宋体" panose="02010600030101010101" pitchFamily="2" charset="-122"/>
                <a:cs typeface="Times New Roman" panose="02020603050405020304" pitchFamily="18" charset="0"/>
              </a:rPr>
              <a:t>变频器的选用</a:t>
            </a:r>
            <a:endParaRPr lang="zh-CN" altLang="en-US" dirty="0"/>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a:solidFill>
                  <a:schemeClr val="bg1"/>
                </a:solidFill>
                <a:latin typeface="微软雅黑" panose="020B0503020204020204" pitchFamily="34" charset="-122"/>
                <a:ea typeface="微软雅黑" panose="020B0503020204020204" pitchFamily="34" charset="-122"/>
              </a:rPr>
              <a:t>交</a:t>
            </a:r>
            <a:r>
              <a:rPr lang="zh-CN" altLang="zh-CN" sz="1600" b="1" dirty="0">
                <a:solidFill>
                  <a:schemeClr val="bg1"/>
                </a:solidFill>
                <a:latin typeface="微软雅黑" panose="020B0503020204020204" pitchFamily="34" charset="-122"/>
                <a:ea typeface="微软雅黑" panose="020B0503020204020204" pitchFamily="34" charset="-122"/>
              </a:rPr>
              <a:t>直流传动系统维修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1881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TotalTime>
  <Words>3286</Words>
  <Application>Microsoft Office PowerPoint</Application>
  <PresentationFormat>宽屏</PresentationFormat>
  <Paragraphs>571</Paragraphs>
  <Slides>33</Slides>
  <Notes>33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Arial Unicode MS</vt:lpstr>
      <vt:lpstr>Open Sans</vt:lpstr>
      <vt:lpstr>等线</vt:lpstr>
      <vt:lpstr>等线 Light</vt:lpstr>
      <vt:lpstr>华康俪金黑W8(P)</vt:lpstr>
      <vt:lpstr>楷体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66</cp:revision>
  <dcterms:created xsi:type="dcterms:W3CDTF">2020-10-28T01:48:22Z</dcterms:created>
  <dcterms:modified xsi:type="dcterms:W3CDTF">2021-03-01T17:24:43Z</dcterms:modified>
</cp:coreProperties>
</file>